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462" r:id="rId3"/>
    <p:sldId id="464" r:id="rId4"/>
    <p:sldId id="465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6" r:id="rId13"/>
    <p:sldId id="514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515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502" r:id="rId30"/>
    <p:sldId id="491" r:id="rId31"/>
    <p:sldId id="492" r:id="rId32"/>
    <p:sldId id="494" r:id="rId33"/>
    <p:sldId id="495" r:id="rId34"/>
    <p:sldId id="496" r:id="rId35"/>
    <p:sldId id="497" r:id="rId36"/>
    <p:sldId id="498" r:id="rId37"/>
    <p:sldId id="511" r:id="rId38"/>
    <p:sldId id="512" r:id="rId39"/>
    <p:sldId id="513" r:id="rId40"/>
    <p:sldId id="499" r:id="rId41"/>
    <p:sldId id="500" r:id="rId42"/>
    <p:sldId id="501" r:id="rId43"/>
    <p:sldId id="505" r:id="rId44"/>
    <p:sldId id="506" r:id="rId45"/>
    <p:sldId id="507" r:id="rId46"/>
    <p:sldId id="509" r:id="rId47"/>
    <p:sldId id="508" r:id="rId48"/>
    <p:sldId id="51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2c8U5vsAaZSCNfbBHOn3w==" hashData="qwVq8Ed3y0xLX2kvWohKz1aLRHURDU8sk0fuMVxtZOymVPVpjXHD5GNZC5x/q2H+oOu8CqqcVtxMdVCs0Fyaz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6702"/>
    <a:srgbClr val="E40524"/>
    <a:srgbClr val="E329C0"/>
    <a:srgbClr val="11C1F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1" d="100"/>
          <a:sy n="61" d="100"/>
        </p:scale>
        <p:origin x="1435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7 : Compiler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7 : Compiler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System Programming (2150708)                           	Darshan Institute of Engineering &amp; 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7</a:t>
            </a:r>
          </a:p>
          <a:p>
            <a:r>
              <a:rPr lang="en-US" sz="6000" b="1" smtClean="0"/>
              <a:t>Compiler</a:t>
            </a:r>
            <a:endParaRPr lang="en-US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Allocation in block structured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There are two types of variable situated in the block structured language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Local variable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Non local variable</a:t>
            </a:r>
          </a:p>
          <a:p>
            <a:pPr lvl="0"/>
            <a:r>
              <a:rPr lang="en-US" dirty="0"/>
              <a:t>To understand local and non-local variable consider the following </a:t>
            </a:r>
            <a:r>
              <a:rPr lang="en-US" dirty="0" smtClean="0"/>
              <a:t>example:</a:t>
            </a:r>
            <a:endParaRPr lang="en-US" dirty="0"/>
          </a:p>
          <a:p>
            <a:pPr marL="0" indent="0" defTabSz="628650">
              <a:buNone/>
            </a:pPr>
            <a:r>
              <a:rPr lang="en-US" dirty="0"/>
              <a:t>	Procedure A</a:t>
            </a:r>
          </a:p>
          <a:p>
            <a:pPr marL="0" indent="0" defTabSz="628650">
              <a:buNone/>
            </a:pPr>
            <a:r>
              <a:rPr lang="en-US" dirty="0"/>
              <a:t>	{</a:t>
            </a:r>
          </a:p>
          <a:p>
            <a:pPr marL="0" indent="0" defTabSz="628650">
              <a:buNone/>
            </a:pPr>
            <a:r>
              <a:rPr lang="en-US" dirty="0"/>
              <a:t>      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x,y,z</a:t>
            </a:r>
            <a:endParaRPr lang="en-US" dirty="0"/>
          </a:p>
          <a:p>
            <a:pPr marL="0" indent="0" defTabSz="628650">
              <a:buNone/>
            </a:pPr>
            <a:r>
              <a:rPr lang="en-US" dirty="0"/>
              <a:t>      			Procedure B</a:t>
            </a:r>
          </a:p>
          <a:p>
            <a:pPr marL="0" indent="0" defTabSz="628650">
              <a:buNone/>
            </a:pPr>
            <a:r>
              <a:rPr lang="en-US" dirty="0"/>
              <a:t>      			{</a:t>
            </a:r>
          </a:p>
          <a:p>
            <a:pPr marL="0" indent="0" defTabSz="628650">
              <a:buNone/>
            </a:pPr>
            <a:r>
              <a:rPr lang="en-US" dirty="0"/>
              <a:t>          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endParaRPr lang="en-US" dirty="0"/>
          </a:p>
          <a:p>
            <a:pPr marL="0" indent="0" defTabSz="628650">
              <a:buNone/>
            </a:pPr>
            <a:r>
              <a:rPr lang="en-US" dirty="0"/>
              <a:t>      			}</a:t>
            </a:r>
          </a:p>
          <a:p>
            <a:pPr marL="0" indent="0" defTabSz="628650">
              <a:buNone/>
            </a:pPr>
            <a:r>
              <a:rPr lang="en-US" dirty="0"/>
              <a:t>      			Procedure C</a:t>
            </a:r>
          </a:p>
          <a:p>
            <a:pPr marL="0" indent="0" defTabSz="628650">
              <a:buNone/>
            </a:pPr>
            <a:r>
              <a:rPr lang="en-US" dirty="0"/>
              <a:t>      			{</a:t>
            </a:r>
          </a:p>
          <a:p>
            <a:pPr marL="0" indent="0" defTabSz="628650">
              <a:buNone/>
            </a:pPr>
            <a:r>
              <a:rPr lang="en-US" dirty="0"/>
              <a:t>          	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m,n</a:t>
            </a:r>
            <a:endParaRPr lang="en-US" dirty="0"/>
          </a:p>
          <a:p>
            <a:pPr marL="0" indent="0" defTabSz="628650">
              <a:buNone/>
            </a:pPr>
            <a:r>
              <a:rPr lang="en-US" dirty="0"/>
              <a:t>      			}</a:t>
            </a:r>
          </a:p>
          <a:p>
            <a:pPr marL="0" indent="0" defTabSz="628650">
              <a:buNone/>
            </a:pPr>
            <a:r>
              <a:rPr lang="en-US" dirty="0"/>
              <a:t>	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7251"/>
              </p:ext>
            </p:extLst>
          </p:nvPr>
        </p:nvGraphicFramePr>
        <p:xfrm>
          <a:off x="4114800" y="3200400"/>
          <a:ext cx="4686300" cy="1632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 dirty="0">
                          <a:effectLst/>
                        </a:rPr>
                        <a:t>Procedure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 dirty="0">
                          <a:effectLst/>
                        </a:rPr>
                        <a:t>Local variables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Nonlocal </a:t>
                      </a:r>
                      <a:r>
                        <a:rPr lang="en-US" sz="1800" dirty="0">
                          <a:effectLst/>
                        </a:rPr>
                        <a:t>variables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x,y,z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a,b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x,y,z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>
                          <a:effectLst/>
                        </a:rPr>
                        <a:t>m,n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76475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x,y,z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7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Allocation in block structured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Variables x, y and z are local variables to procedure A but those are non-local to block B and C because these variable are not defined locally within the block B and C but are accessible within these blocks.</a:t>
            </a:r>
          </a:p>
          <a:p>
            <a:pPr lvl="0" algn="just"/>
            <a:r>
              <a:rPr lang="en-US" dirty="0"/>
              <a:t>Automatic dynamic allocation is implemented using the extended stack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Expression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toy code generator for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major issues in code generation for expressions are as follows: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Determination of an evaluation order for the operators in an expression.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Selection of instruction to be used in target code.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Use of registers.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operand descriptor has the following fields: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Attributes: Contains the subfields type, length and miscellaneous information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Addressability: Specifies where the operand is located, and how it can be accessed. It has two subfields </a:t>
            </a:r>
          </a:p>
          <a:p>
            <a:pPr marL="1543050" lvl="0" indent="-514350" algn="just">
              <a:buFont typeface="+mj-lt"/>
              <a:buAutoNum type="romanUcPeriod"/>
            </a:pPr>
            <a:r>
              <a:rPr lang="en-US" dirty="0"/>
              <a:t>Addressability code: Takes the values 'M' (operand is in memory), and 'R' (operand is in register). </a:t>
            </a:r>
            <a:endParaRPr lang="en-US" dirty="0" smtClean="0"/>
          </a:p>
          <a:p>
            <a:pPr marL="1543050" lvl="0" indent="-514350" algn="just">
              <a:buFont typeface="+mj-lt"/>
              <a:buAutoNum type="romanUcPeriod"/>
            </a:pPr>
            <a:r>
              <a:rPr lang="en-US" dirty="0" smtClean="0"/>
              <a:t>Address</a:t>
            </a:r>
            <a:r>
              <a:rPr lang="en-US" dirty="0"/>
              <a:t>: Address of a CPU register or memory word. </a:t>
            </a:r>
          </a:p>
          <a:p>
            <a:pPr lvl="0" algn="just"/>
            <a:r>
              <a:rPr lang="en-US" dirty="0"/>
              <a:t>Ex: a*b</a:t>
            </a:r>
          </a:p>
          <a:p>
            <a:pPr marL="0" indent="742950" algn="just">
              <a:buNone/>
            </a:pPr>
            <a:r>
              <a:rPr lang="en-US" dirty="0"/>
              <a:t>MOVER AREG, A</a:t>
            </a:r>
          </a:p>
          <a:p>
            <a:pPr marL="0" indent="742950" algn="just">
              <a:buNone/>
            </a:pPr>
            <a:r>
              <a:rPr lang="en-US" dirty="0"/>
              <a:t>MULT AREG, B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97867"/>
              </p:ext>
            </p:extLst>
          </p:nvPr>
        </p:nvGraphicFramePr>
        <p:xfrm>
          <a:off x="4038600" y="4953000"/>
          <a:ext cx="3810000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Attribute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Addressability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(int, 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M, Address(a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(int, 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M,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Address(b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(int, 1)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R, Address(AREG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1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Descriptors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register descriptor has two fields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Status: Contains the code free or occupied to indicate register status.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Operand descriptor #: If status = occupied, this field contains the descriptor for the operand contained in the register. </a:t>
            </a:r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above Example the register descriptor for AREG after generating code for a*b would be 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lvl="0" algn="just"/>
            <a:r>
              <a:rPr lang="en-US" dirty="0"/>
              <a:t>This indicates that register AREG contains the operand described by descriptor #3.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63498"/>
              </p:ext>
            </p:extLst>
          </p:nvPr>
        </p:nvGraphicFramePr>
        <p:xfrm>
          <a:off x="3505200" y="4267200"/>
          <a:ext cx="31242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Occupied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Intermediate 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Intermediate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mainly three types of intermediate forms: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Expression tree (Abstract </a:t>
            </a:r>
            <a:r>
              <a:rPr lang="en-US" dirty="0"/>
              <a:t>syntax </a:t>
            </a:r>
            <a:r>
              <a:rPr lang="en-US" dirty="0" smtClean="0"/>
              <a:t>tree)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Postfix notation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Three address code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200" dirty="0" smtClean="0"/>
              <a:t>An abstract </a:t>
            </a:r>
            <a:r>
              <a:rPr lang="en-US" sz="2200" dirty="0"/>
              <a:t>syntax tree depicts the natural hierarchical structure of a source program. </a:t>
            </a:r>
          </a:p>
          <a:p>
            <a:pPr lvl="0" algn="just"/>
            <a:r>
              <a:rPr lang="en-US" sz="2200" dirty="0" smtClean="0"/>
              <a:t>Ex: a=b*-</a:t>
            </a:r>
            <a:r>
              <a:rPr lang="en-US" sz="2200" dirty="0" err="1" smtClean="0"/>
              <a:t>c+b</a:t>
            </a:r>
            <a:r>
              <a:rPr lang="en-US" sz="2200" dirty="0" smtClean="0"/>
              <a:t>*-c </a:t>
            </a:r>
            <a:endParaRPr lang="en-US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0997" y="3251822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>
            <a:off x="4004797" y="3541513"/>
            <a:ext cx="684870" cy="541431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 flipH="1">
            <a:off x="3207995" y="3550568"/>
            <a:ext cx="672871" cy="520484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655722" y="4082944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3652089" y="5324472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3053266" y="5881684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c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65650" y="4425292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63475" y="4425292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109655" y="5003201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11210" y="4942908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</a:rPr>
              <a:t>minus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353641" y="407388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>
            <a:off x="5350008" y="5315417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4751185" y="5872629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263569" y="4416237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61394" y="4416237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07574" y="4994146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809129" y="4933853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uminus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27" name="AutoShape 11"/>
          <p:cNvCxnSpPr>
            <a:cxnSpLocks noChangeShapeType="1"/>
          </p:cNvCxnSpPr>
          <p:nvPr/>
        </p:nvCxnSpPr>
        <p:spPr bwMode="auto">
          <a:xfrm flipH="1">
            <a:off x="4051796" y="3082067"/>
            <a:ext cx="446594" cy="33740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"/>
          <p:cNvCxnSpPr>
            <a:cxnSpLocks noChangeShapeType="1"/>
          </p:cNvCxnSpPr>
          <p:nvPr/>
        </p:nvCxnSpPr>
        <p:spPr bwMode="auto">
          <a:xfrm>
            <a:off x="4692224" y="3082067"/>
            <a:ext cx="453187" cy="42644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093069" y="2759500"/>
            <a:ext cx="1038225" cy="26983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62133" y="3460848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j-lt"/>
              </a:rPr>
              <a:t>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50008" y="5946828"/>
            <a:ext cx="2176997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Abstract Syntax Tree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  <p:bldP spid="13" grpId="0" animBg="1"/>
      <p:bldP spid="18" grpId="0" animBg="1"/>
      <p:bldP spid="20" grpId="0" animBg="1"/>
      <p:bldP spid="23" grpId="0" animBg="1"/>
      <p:bldP spid="24" grpId="0" animBg="1"/>
      <p:bldP spid="30" grpId="0" animBg="1"/>
      <p:bldP spid="33" grpId="0" animBg="1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Postfix notation is a linearization of a syntax tree.</a:t>
            </a:r>
          </a:p>
          <a:p>
            <a:pPr lvl="0" algn="just"/>
            <a:r>
              <a:rPr lang="en-US" dirty="0"/>
              <a:t>In postfix notation the operands occurs first and then operators are arranged.</a:t>
            </a:r>
          </a:p>
          <a:p>
            <a:pPr algn="just"/>
            <a:r>
              <a:rPr lang="en-US" dirty="0" smtClean="0"/>
              <a:t>Ex: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9-5+2</a:t>
            </a:r>
          </a:p>
          <a:p>
            <a:pPr marL="0" indent="0" algn="ctr">
              <a:buNone/>
            </a:pPr>
            <a:r>
              <a:rPr lang="en-US" dirty="0" smtClean="0"/>
              <a:t>		X=9-5  		</a:t>
            </a:r>
            <a:r>
              <a:rPr lang="en-US" dirty="0" smtClean="0">
                <a:solidFill>
                  <a:srgbClr val="FF0000"/>
                </a:solidFill>
              </a:rPr>
              <a:t>X=95-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X+2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X2+</a:t>
            </a:r>
          </a:p>
          <a:p>
            <a:pPr marL="0" indent="0" algn="ctr">
              <a:buNone/>
            </a:pPr>
            <a:r>
              <a:rPr lang="en-US" dirty="0" smtClean="0"/>
              <a:t>95-2+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2971800"/>
            <a:ext cx="1905000" cy="391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Large Semantic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Two </a:t>
            </a:r>
            <a:r>
              <a:rPr lang="en-US" dirty="0"/>
              <a:t>aspects of compilation are:</a:t>
            </a:r>
          </a:p>
          <a:p>
            <a:pPr lvl="0" algn="just"/>
            <a:r>
              <a:rPr lang="en-US" dirty="0"/>
              <a:t>Generate code to implement meaning of a source program in the execution domain (target code generation)</a:t>
            </a:r>
          </a:p>
          <a:p>
            <a:pPr lvl="0" algn="just"/>
            <a:r>
              <a:rPr lang="en-US" dirty="0"/>
              <a:t>Provide diagnostics for violations of PL semantics in a program (Error reporting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/>
              <a:t>Three address code is a sequence of statements of the general form,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i="1" dirty="0">
                <a:solidFill>
                  <a:srgbClr val="FF0000"/>
                </a:solidFill>
              </a:rPr>
              <a:t>a:= b op c</a:t>
            </a:r>
          </a:p>
          <a:p>
            <a:pPr lvl="0" algn="just"/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a, b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are the operands that can be names or </a:t>
            </a:r>
            <a:r>
              <a:rPr lang="en-US" dirty="0" smtClean="0"/>
              <a:t>constants and </a:t>
            </a:r>
            <a:r>
              <a:rPr lang="en-US" dirty="0">
                <a:solidFill>
                  <a:srgbClr val="FF0000"/>
                </a:solidFill>
              </a:rPr>
              <a:t>op</a:t>
            </a:r>
            <a:r>
              <a:rPr lang="en-US" dirty="0"/>
              <a:t> stands for any operator.</a:t>
            </a:r>
          </a:p>
          <a:p>
            <a:pPr marL="0" lv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= b + c + d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en-US" dirty="0"/>
              <a:t>		t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b+c</a:t>
            </a: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	t</a:t>
            </a:r>
            <a:r>
              <a:rPr lang="en-US" baseline="-25000" dirty="0"/>
              <a:t>2</a:t>
            </a:r>
            <a:r>
              <a:rPr lang="en-US" dirty="0"/>
              <a:t>=t</a:t>
            </a:r>
            <a:r>
              <a:rPr lang="en-US" baseline="-25000" dirty="0"/>
              <a:t>1</a:t>
            </a:r>
            <a:r>
              <a:rPr lang="en-US" dirty="0"/>
              <a:t>+d</a:t>
            </a:r>
          </a:p>
          <a:p>
            <a:pPr marL="0" indent="0" algn="just">
              <a:buNone/>
            </a:pPr>
            <a:r>
              <a:rPr lang="en-US" dirty="0"/>
              <a:t>		a= t</a:t>
            </a:r>
            <a:r>
              <a:rPr lang="en-US" baseline="-25000" dirty="0"/>
              <a:t>2</a:t>
            </a:r>
            <a:endParaRPr lang="en-US" dirty="0"/>
          </a:p>
          <a:p>
            <a:pPr lvl="0" algn="just"/>
            <a:r>
              <a:rPr lang="en-US" dirty="0"/>
              <a:t>Here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 are the temporary names generated by the compiler. </a:t>
            </a:r>
          </a:p>
          <a:p>
            <a:pPr lvl="0" algn="just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at most three addresses allowed </a:t>
            </a:r>
            <a:r>
              <a:rPr lang="en-US" dirty="0"/>
              <a:t>(two for operands and one for result). Hence, this representation is called three-address code.</a:t>
            </a:r>
          </a:p>
        </p:txBody>
      </p:sp>
    </p:spTree>
    <p:extLst>
      <p:ext uri="{BB962C8B-B14F-4D97-AF65-F5344CB8AC3E}">
        <p14:creationId xmlns:p14="http://schemas.microsoft.com/office/powerpoint/2010/main" val="8690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a+(b*c)+d</a:t>
            </a:r>
            <a:endParaRPr lang="en-US" dirty="0"/>
          </a:p>
          <a:p>
            <a:r>
              <a:rPr lang="en-US" dirty="0" smtClean="0"/>
              <a:t>X=</a:t>
            </a:r>
            <a:r>
              <a:rPr lang="en-US" dirty="0" err="1" smtClean="0"/>
              <a:t>a^b</a:t>
            </a:r>
            <a:r>
              <a:rPr lang="en-US" dirty="0" smtClean="0"/>
              <a:t>/c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Representation of Three Address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Representation of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There are three types of representation used for three address code,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Quadruples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Triples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Indirect triples  </a:t>
            </a:r>
            <a:endParaRPr lang="en-US" dirty="0" smtClean="0"/>
          </a:p>
          <a:p>
            <a:r>
              <a:rPr lang="en-US" dirty="0" smtClean="0"/>
              <a:t>Ex: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-a*b + 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a*b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1</a:t>
            </a:r>
            <a:r>
              <a:rPr lang="en-US" dirty="0" smtClean="0"/>
              <a:t>= - a</a:t>
            </a:r>
            <a:endParaRPr lang="en-US" sz="2000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2</a:t>
            </a:r>
            <a:r>
              <a:rPr lang="en-US" dirty="0" smtClean="0"/>
              <a:t> = t</a:t>
            </a:r>
            <a:r>
              <a:rPr lang="en-US" baseline="-25000" dirty="0" smtClean="0"/>
              <a:t>1</a:t>
            </a:r>
            <a:r>
              <a:rPr lang="en-US" dirty="0" smtClean="0"/>
              <a:t> * b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3</a:t>
            </a:r>
            <a:r>
              <a:rPr lang="en-US" dirty="0" smtClean="0"/>
              <a:t>= - a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4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r>
              <a:rPr lang="en-US" dirty="0" smtClean="0"/>
              <a:t> * b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5</a:t>
            </a:r>
            <a:r>
              <a:rPr lang="en-US" dirty="0" smtClean="0"/>
              <a:t> = t</a:t>
            </a:r>
            <a:r>
              <a:rPr lang="en-US" baseline="-25000" dirty="0" smtClean="0"/>
              <a:t>2</a:t>
            </a:r>
            <a:r>
              <a:rPr lang="en-US" dirty="0" smtClean="0"/>
              <a:t> + t</a:t>
            </a:r>
            <a:r>
              <a:rPr lang="en-US" baseline="-25000" dirty="0" smtClean="0"/>
              <a:t>4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x= t</a:t>
            </a:r>
            <a:r>
              <a:rPr lang="en-US" baseline="-25000" dirty="0" smtClean="0"/>
              <a:t>5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4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362200" y="3352800"/>
            <a:ext cx="1066800" cy="2667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381500"/>
            <a:ext cx="259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quadruple is a structure with at the most four fields such as op, arg1, </a:t>
            </a:r>
            <a:r>
              <a:rPr lang="en-US" dirty="0" smtClean="0"/>
              <a:t>arg2 and result.</a:t>
            </a:r>
            <a:endParaRPr lang="en-US" dirty="0"/>
          </a:p>
          <a:p>
            <a:pPr lvl="0" algn="just"/>
            <a:r>
              <a:rPr lang="en-US" dirty="0"/>
              <a:t>The op field is used to represent the internal code for operator.</a:t>
            </a:r>
          </a:p>
          <a:p>
            <a:pPr lvl="0" algn="just"/>
            <a:r>
              <a:rPr lang="en-US" dirty="0"/>
              <a:t>The arg1 and arg2 represent the two operands. </a:t>
            </a:r>
          </a:p>
          <a:p>
            <a:pPr algn="just"/>
            <a:r>
              <a:rPr lang="en-US" dirty="0" smtClean="0"/>
              <a:t>And </a:t>
            </a:r>
            <a:r>
              <a:rPr lang="en-US" dirty="0"/>
              <a:t>result field is used to store the result of an expression.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3919571" y="380050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919571" y="416626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19571" y="453202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3919570" y="490349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919570" y="526925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3919570" y="563501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919570" y="600077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3699240"/>
            <a:ext cx="266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= -a*b + -a*b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1</a:t>
            </a:r>
            <a:r>
              <a:rPr lang="en-US" sz="2000" dirty="0"/>
              <a:t>= - a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2</a:t>
            </a:r>
            <a:r>
              <a:rPr lang="en-US" sz="2000" dirty="0"/>
              <a:t> = t</a:t>
            </a:r>
            <a:r>
              <a:rPr lang="en-US" sz="2000" baseline="-25000" dirty="0"/>
              <a:t>1</a:t>
            </a:r>
            <a:r>
              <a:rPr lang="en-US" sz="2000" dirty="0"/>
              <a:t> * 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3</a:t>
            </a:r>
            <a:r>
              <a:rPr lang="en-US" sz="2000" dirty="0"/>
              <a:t>= - a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4</a:t>
            </a:r>
            <a:r>
              <a:rPr lang="en-US" sz="2000" dirty="0"/>
              <a:t> = t</a:t>
            </a:r>
            <a:r>
              <a:rPr lang="en-US" sz="2000" baseline="-25000" dirty="0"/>
              <a:t>3</a:t>
            </a:r>
            <a:r>
              <a:rPr lang="en-US" sz="2000" dirty="0"/>
              <a:t> * b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5</a:t>
            </a:r>
            <a:r>
              <a:rPr lang="en-US" sz="2000" dirty="0"/>
              <a:t> = t</a:t>
            </a:r>
            <a:r>
              <a:rPr lang="en-US" sz="2000" baseline="-25000" dirty="0"/>
              <a:t>2</a:t>
            </a:r>
            <a:r>
              <a:rPr lang="en-US" sz="2000" dirty="0"/>
              <a:t> + t</a:t>
            </a:r>
            <a:r>
              <a:rPr lang="en-US" sz="2000" baseline="-25000" dirty="0"/>
              <a:t>4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x= t</a:t>
            </a:r>
            <a:r>
              <a:rPr lang="en-US" sz="2000" baseline="-25000" dirty="0"/>
              <a:t>5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3352800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Quadruple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6287" y="420055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6113" y="418078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97194" y="420459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2544" y="456631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2370" y="454654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73451" y="457035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50073" y="4574707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2544" y="493865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92370" y="491888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3451" y="494269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05339" y="530438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60262" y="5299533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6246" y="530843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2868" y="531278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48256" y="567167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5234" y="5651908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02027" y="567572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35785" y="568007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48255" y="603743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35233" y="6017668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02026" y="604148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/>
          </p:nvPr>
        </p:nvGraphicFramePr>
        <p:xfrm>
          <a:off x="5715000" y="35153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90543" y="358618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90543" y="395194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0543" y="431770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490542" y="468917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0542" y="505493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0542" y="542069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90542" y="578645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/>
          </p:nvPr>
        </p:nvGraphicFramePr>
        <p:xfrm>
          <a:off x="5714999" y="38862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7"/>
          <p:cNvGraphicFramePr>
            <a:graphicFrameLocks/>
          </p:cNvGraphicFramePr>
          <p:nvPr>
            <p:extLst/>
          </p:nvPr>
        </p:nvGraphicFramePr>
        <p:xfrm>
          <a:off x="5714999" y="425705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7"/>
          <p:cNvGraphicFramePr>
            <a:graphicFrameLocks/>
          </p:cNvGraphicFramePr>
          <p:nvPr>
            <p:extLst/>
          </p:nvPr>
        </p:nvGraphicFramePr>
        <p:xfrm>
          <a:off x="5714999" y="462789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7"/>
          <p:cNvGraphicFramePr>
            <a:graphicFrameLocks/>
          </p:cNvGraphicFramePr>
          <p:nvPr>
            <p:extLst/>
          </p:nvPr>
        </p:nvGraphicFramePr>
        <p:xfrm>
          <a:off x="5714999" y="499873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17"/>
          <p:cNvGraphicFramePr>
            <a:graphicFrameLocks/>
          </p:cNvGraphicFramePr>
          <p:nvPr>
            <p:extLst/>
          </p:nvPr>
        </p:nvGraphicFramePr>
        <p:xfrm>
          <a:off x="5714999" y="53695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17"/>
          <p:cNvGraphicFramePr>
            <a:graphicFrameLocks/>
          </p:cNvGraphicFramePr>
          <p:nvPr>
            <p:extLst/>
          </p:nvPr>
        </p:nvGraphicFramePr>
        <p:xfrm>
          <a:off x="5714998" y="57404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To avoid entering temporary names into the symbol table, we might refer a temporary value by the position of the statement that computes it.</a:t>
            </a:r>
          </a:p>
          <a:p>
            <a:pPr lvl="0" algn="just"/>
            <a:r>
              <a:rPr lang="en-US" dirty="0"/>
              <a:t>If we do so, three address statements can be represented by records with only three fields: op, arg1 and arg2.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4730" y="313562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Quadruple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5349" y="3092778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1752" y="3928008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97291" y="390824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96040" y="4308816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11579" y="428904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20968" y="4266779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81752" y="4680580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97291" y="4660812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96040" y="5063701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1579" y="5043933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20968" y="502166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6516" y="5432748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44919" y="541298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54308" y="5390711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81752" y="5800743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40155" y="5780975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49544" y="5758706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Triple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/>
          </p:nvPr>
        </p:nvGraphicFramePr>
        <p:xfrm>
          <a:off x="5715000" y="35153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705250" y="390052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(14)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/>
          </p:nvPr>
        </p:nvGraphicFramePr>
        <p:xfrm>
          <a:off x="5714999" y="38862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7"/>
          <p:cNvGraphicFramePr>
            <a:graphicFrameLocks/>
          </p:cNvGraphicFramePr>
          <p:nvPr>
            <p:extLst/>
          </p:nvPr>
        </p:nvGraphicFramePr>
        <p:xfrm>
          <a:off x="5714999" y="425705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7"/>
          <p:cNvGraphicFramePr>
            <a:graphicFrameLocks/>
          </p:cNvGraphicFramePr>
          <p:nvPr>
            <p:extLst/>
          </p:nvPr>
        </p:nvGraphicFramePr>
        <p:xfrm>
          <a:off x="5714999" y="462789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7"/>
          <p:cNvGraphicFramePr>
            <a:graphicFrameLocks/>
          </p:cNvGraphicFramePr>
          <p:nvPr>
            <p:extLst/>
          </p:nvPr>
        </p:nvGraphicFramePr>
        <p:xfrm>
          <a:off x="5714999" y="499873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(16)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17"/>
          <p:cNvGraphicFramePr>
            <a:graphicFrameLocks/>
          </p:cNvGraphicFramePr>
          <p:nvPr>
            <p:extLst/>
          </p:nvPr>
        </p:nvGraphicFramePr>
        <p:xfrm>
          <a:off x="5714999" y="53695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(17)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17"/>
          <p:cNvGraphicFramePr>
            <a:graphicFrameLocks/>
          </p:cNvGraphicFramePr>
          <p:nvPr>
            <p:extLst/>
          </p:nvPr>
        </p:nvGraphicFramePr>
        <p:xfrm>
          <a:off x="5714998" y="57404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(18)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In the indirect triple representation the listing of triples has been done. And listing pointers are used instead of using statement.</a:t>
            </a:r>
          </a:p>
          <a:p>
            <a:pPr lvl="0" algn="just"/>
            <a:r>
              <a:rPr lang="en-US" dirty="0"/>
              <a:t>This implementation is called indirect triples.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3705250" y="353476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Statement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/>
          </p:nvPr>
        </p:nvGraphicFramePr>
        <p:xfrm>
          <a:off x="3705242" y="426628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(15)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/>
          </p:nvPr>
        </p:nvGraphicFramePr>
        <p:xfrm>
          <a:off x="3705243" y="463204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(16)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/>
          </p:nvPr>
        </p:nvGraphicFramePr>
        <p:xfrm>
          <a:off x="3705242" y="499780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(17)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/>
          </p:nvPr>
        </p:nvGraphicFramePr>
        <p:xfrm>
          <a:off x="3705234" y="536356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(18)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/>
          </p:nvPr>
        </p:nvGraphicFramePr>
        <p:xfrm>
          <a:off x="3705235" y="572932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(19)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Content Placeholder 17"/>
          <p:cNvGraphicFramePr>
            <a:graphicFrameLocks/>
          </p:cNvGraphicFramePr>
          <p:nvPr>
            <p:extLst/>
          </p:nvPr>
        </p:nvGraphicFramePr>
        <p:xfrm>
          <a:off x="466732" y="352968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Content Placeholder 17"/>
          <p:cNvGraphicFramePr>
            <a:graphicFrameLocks/>
          </p:cNvGraphicFramePr>
          <p:nvPr>
            <p:extLst/>
          </p:nvPr>
        </p:nvGraphicFramePr>
        <p:xfrm>
          <a:off x="466731" y="390052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Content Placeholder 17"/>
          <p:cNvGraphicFramePr>
            <a:graphicFrameLocks/>
          </p:cNvGraphicFramePr>
          <p:nvPr>
            <p:extLst/>
          </p:nvPr>
        </p:nvGraphicFramePr>
        <p:xfrm>
          <a:off x="466731" y="427136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Content Placeholder 17"/>
          <p:cNvGraphicFramePr>
            <a:graphicFrameLocks/>
          </p:cNvGraphicFramePr>
          <p:nvPr>
            <p:extLst/>
          </p:nvPr>
        </p:nvGraphicFramePr>
        <p:xfrm>
          <a:off x="466731" y="464220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Content Placeholder 17"/>
          <p:cNvGraphicFramePr>
            <a:graphicFrameLocks/>
          </p:cNvGraphicFramePr>
          <p:nvPr>
            <p:extLst/>
          </p:nvPr>
        </p:nvGraphicFramePr>
        <p:xfrm>
          <a:off x="466731" y="501304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ontent Placeholder 17"/>
          <p:cNvGraphicFramePr>
            <a:graphicFrameLocks/>
          </p:cNvGraphicFramePr>
          <p:nvPr>
            <p:extLst/>
          </p:nvPr>
        </p:nvGraphicFramePr>
        <p:xfrm>
          <a:off x="466731" y="538388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Content Placeholder 17"/>
          <p:cNvGraphicFramePr>
            <a:graphicFrameLocks/>
          </p:cNvGraphicFramePr>
          <p:nvPr>
            <p:extLst/>
          </p:nvPr>
        </p:nvGraphicFramePr>
        <p:xfrm>
          <a:off x="466730" y="575472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4267200" y="301086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Indirect 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" y="300578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11579" y="428904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11579" y="503072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11579" y="5398669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90708" y="5407222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90708" y="577460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-(a*b)+(</a:t>
            </a:r>
            <a:r>
              <a:rPr lang="en-US" dirty="0" err="1" smtClean="0"/>
              <a:t>c+d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*-(</a:t>
            </a:r>
            <a:r>
              <a:rPr lang="en-US" dirty="0" err="1" smtClean="0"/>
              <a:t>b+c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x=(</a:t>
            </a:r>
            <a:r>
              <a:rPr lang="en-US" dirty="0" err="1" smtClean="0"/>
              <a:t>a+b</a:t>
            </a:r>
            <a:r>
              <a:rPr lang="en-US" dirty="0" smtClean="0"/>
              <a:t>*c)^(d*e)+f*</a:t>
            </a:r>
            <a:r>
              <a:rPr lang="en-US" dirty="0" err="1" smtClean="0"/>
              <a:t>g^h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+a</a:t>
            </a:r>
            <a:r>
              <a:rPr lang="en-US" dirty="0" smtClean="0"/>
              <a:t>*(b-c</a:t>
            </a:r>
            <a:r>
              <a:rPr lang="en-US" smtClean="0"/>
              <a:t>)+(x-y)*</a:t>
            </a:r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&amp; Types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Code optimization aims at improving the execution efficiency of a program.</a:t>
            </a:r>
          </a:p>
          <a:p>
            <a:pPr algn="just"/>
            <a:r>
              <a:rPr lang="en-US" dirty="0" smtClean="0"/>
              <a:t>This achieved in two ways: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Redundancies in a program are eliminated.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Computations in a program are rearranged or rewritten to make it execute efficiently.</a:t>
            </a:r>
          </a:p>
          <a:p>
            <a:pPr algn="just"/>
            <a:r>
              <a:rPr lang="en-US" dirty="0" smtClean="0"/>
              <a:t>There are two types of optimization: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r>
              <a:rPr lang="en-US" dirty="0" smtClean="0"/>
              <a:t>: the optimizing transformation are applied over small segments of a program consisting of a few statements.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>
                <a:solidFill>
                  <a:srgbClr val="FF0000"/>
                </a:solidFill>
              </a:rPr>
              <a:t> optimization</a:t>
            </a:r>
            <a:r>
              <a:rPr lang="en-US" dirty="0" smtClean="0"/>
              <a:t>:</a:t>
            </a:r>
            <a:r>
              <a:rPr lang="en-US" dirty="0"/>
              <a:t> the optimizing transformation are applied over </a:t>
            </a:r>
            <a:r>
              <a:rPr lang="en-US" dirty="0" smtClean="0"/>
              <a:t>program unit, i.e. over a function or a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Binding &amp; Binding 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Compile time evaluation means shifting of computations from run time to compile time.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Constant folding</a:t>
            </a:r>
            <a:endParaRPr lang="en-US" dirty="0">
              <a:solidFill>
                <a:srgbClr val="00B050"/>
              </a:solidFill>
            </a:endParaRPr>
          </a:p>
          <a:p>
            <a:pPr lvl="0" algn="just"/>
            <a:r>
              <a:rPr lang="en-US" dirty="0"/>
              <a:t>In this technique the value of variable is replaced and computation of an expression is done at compilation time.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pi = 3.14; r = 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Area = pi * r * r;</a:t>
            </a:r>
          </a:p>
          <a:p>
            <a:pPr lvl="0" algn="just"/>
            <a:r>
              <a:rPr lang="en-US" dirty="0"/>
              <a:t>Here at the compilation time the value of pi is replaced by 3.14 and r by 5 then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computation of 3.14 * 5 * 5 is done during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Common sub expressions </a:t>
            </a:r>
            <a:r>
              <a:rPr lang="en-US" dirty="0" smtClean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common sub expression is an expression appearing repeatedly in the program which is computed previously.</a:t>
            </a:r>
          </a:p>
          <a:p>
            <a:pPr lvl="0" algn="just"/>
            <a:r>
              <a:rPr lang="en-US" dirty="0"/>
              <a:t>If the operands of this sub expression do not get changed at all then result of such sub expression is used instead of re-computing it each time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371600" y="3810000"/>
          <a:ext cx="1752600" cy="240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 := 4 * </a:t>
                      </a:r>
                      <a:r>
                        <a:rPr lang="en-US" sz="1800" b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b="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t2 := a[t1]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t3 := </a:t>
                      </a:r>
                      <a:r>
                        <a:rPr lang="en-US" sz="1800" b="0" spc="30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4*j 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t4 : = 4 * </a:t>
                      </a:r>
                      <a:r>
                        <a:rPr lang="en-US" sz="1800" b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i</a:t>
                      </a:r>
                      <a:endParaRPr lang="en-US" sz="1800" b="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t5:= n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t6 := b[t4]+t5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181600" y="3810000"/>
          <a:ext cx="1752600" cy="240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t1 := 4 * </a:t>
                      </a:r>
                      <a:r>
                        <a:rPr lang="en-US" sz="18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t2 := a[t1]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t3 := </a:t>
                      </a:r>
                      <a:r>
                        <a:rPr lang="en-US" sz="1800" b="0" spc="30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4*j 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t4 : = 4 * </a:t>
                      </a:r>
                      <a:r>
                        <a:rPr lang="en-US" sz="1800" b="0" dirty="0" err="1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i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t5:= n</a:t>
                      </a:r>
                      <a:endParaRPr lang="en-US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t6 := b[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t1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Palatino Linotype" panose="02040502050505030304" pitchFamily="18" charset="0"/>
                          <a:cs typeface="Palatino Linotype" panose="02040502050505030304" pitchFamily="18" charset="0"/>
                        </a:rPr>
                        <a:t>]+t5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876800" y="5257800"/>
            <a:ext cx="2362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429000" y="4800600"/>
            <a:ext cx="1371600" cy="212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O</a:t>
            </a:r>
            <a:r>
              <a:rPr lang="en-US" dirty="0" smtClean="0"/>
              <a:t>ptimization </a:t>
            </a:r>
            <a:r>
              <a:rPr lang="en-US" dirty="0"/>
              <a:t>can be obtained by moving some amount of code outside the loop and placing it just before entering in the loop. </a:t>
            </a:r>
          </a:p>
          <a:p>
            <a:pPr lvl="0" algn="just"/>
            <a:r>
              <a:rPr lang="en-US" dirty="0"/>
              <a:t>This method is also called </a:t>
            </a:r>
            <a:r>
              <a:rPr lang="en-US" dirty="0" smtClean="0"/>
              <a:t>loop invariant computation.</a:t>
            </a:r>
            <a:endParaRPr lang="en-US" dirty="0"/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02564" y="3175420"/>
          <a:ext cx="5486402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9830">
                <a:tc>
                  <a:txBody>
                    <a:bodyPr/>
                    <a:lstStyle/>
                    <a:p>
                      <a:pPr marL="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While(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max-1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sum=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sum+a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];</a:t>
                      </a:r>
                    </a:p>
                    <a:p>
                      <a:pPr marL="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N=max-1;</a:t>
                      </a:r>
                    </a:p>
                    <a:p>
                      <a:pPr marL="45720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While(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&lt;=N)</a:t>
                      </a:r>
                    </a:p>
                    <a:p>
                      <a:pPr marL="45720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45720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	sum=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sum+a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];</a:t>
                      </a:r>
                    </a:p>
                    <a:p>
                      <a:pPr marL="457200" marR="127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936165" y="370882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9165" y="3175420"/>
            <a:ext cx="2057400" cy="1808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</a:t>
            </a:r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Strength of certain operators is higher than others. </a:t>
            </a:r>
          </a:p>
          <a:p>
            <a:pPr lvl="0" algn="just"/>
            <a:r>
              <a:rPr lang="en-US" dirty="0"/>
              <a:t>For instance strength of * is higher than +. </a:t>
            </a:r>
          </a:p>
          <a:p>
            <a:pPr lvl="0" algn="just"/>
            <a:r>
              <a:rPr lang="en-US" dirty="0"/>
              <a:t>In this technique the higher strength operators can be replaced by lower strength operators.</a:t>
            </a:r>
          </a:p>
          <a:p>
            <a:pPr lvl="0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</a:t>
            </a:r>
            <a:r>
              <a:rPr lang="en-US" dirty="0"/>
              <a:t>we get the count values as 7, 14, </a:t>
            </a:r>
            <a:r>
              <a:rPr lang="en-US" dirty="0" smtClean="0"/>
              <a:t>21…. </a:t>
            </a:r>
            <a:r>
              <a:rPr lang="en-US" dirty="0"/>
              <a:t>and so </a:t>
            </a:r>
            <a:r>
              <a:rPr lang="en-US" dirty="0" smtClean="0"/>
              <a:t>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6400" y="3248786"/>
          <a:ext cx="6248402" cy="201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983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for(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=1;i&lt;=50;i++)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	count = </a:t>
                      </a:r>
                      <a:r>
                        <a:rPr lang="en-US" sz="2200" b="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2200" b="0" dirty="0" smtClean="0">
                          <a:solidFill>
                            <a:srgbClr val="FF0000"/>
                          </a:solidFill>
                        </a:rPr>
                        <a:t>*7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temp=7;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=1;i&lt;=50;i++) 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	count = temp;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	temp = temp+7;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161021" y="4015953"/>
            <a:ext cx="609600" cy="17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8012" y="3202900"/>
            <a:ext cx="2880608" cy="21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The </a:t>
            </a:r>
            <a:r>
              <a:rPr lang="en-US" dirty="0"/>
              <a:t>variable is said to be </a:t>
            </a:r>
            <a:r>
              <a:rPr lang="en-US" b="1" dirty="0"/>
              <a:t>dead</a:t>
            </a:r>
            <a:r>
              <a:rPr lang="en-US" dirty="0"/>
              <a:t> at a point in a program if the value contained into it is never been used.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code containing</a:t>
            </a:r>
            <a:r>
              <a:rPr lang="en-US" b="1" i="1" dirty="0"/>
              <a:t> </a:t>
            </a:r>
            <a:r>
              <a:rPr lang="en-US" dirty="0"/>
              <a:t>such a variable</a:t>
            </a:r>
            <a:r>
              <a:rPr lang="en-US" b="1" i="1" dirty="0"/>
              <a:t> </a:t>
            </a:r>
            <a:r>
              <a:rPr lang="en-US" dirty="0"/>
              <a:t>supposed to be a dead code.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==1) </a:t>
            </a:r>
          </a:p>
          <a:p>
            <a:pPr marL="0" indent="0" algn="just">
              <a:buNone/>
            </a:pPr>
            <a:r>
              <a:rPr lang="en-US" dirty="0"/>
              <a:t>		{</a:t>
            </a:r>
          </a:p>
          <a:p>
            <a:pPr marL="0" indent="0" algn="just">
              <a:buNone/>
            </a:pPr>
            <a:r>
              <a:rPr lang="en-US" dirty="0"/>
              <a:t>			a=x+5; </a:t>
            </a:r>
          </a:p>
          <a:p>
            <a:pPr marL="0" indent="0" algn="just">
              <a:buNone/>
            </a:pPr>
            <a:r>
              <a:rPr lang="en-US" dirty="0"/>
              <a:t>		}</a:t>
            </a:r>
          </a:p>
          <a:p>
            <a:pPr algn="just"/>
            <a:r>
              <a:rPr lang="en-US" dirty="0"/>
              <a:t>If statement is a dead code as this condition will never get satisfied hence, statement can be eliminated and optimization can be </a:t>
            </a:r>
            <a:r>
              <a:rPr lang="en-US" dirty="0" smtClean="0"/>
              <a:t>done.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676642" y="3200400"/>
            <a:ext cx="533400" cy="17526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6242" y="3857625"/>
            <a:ext cx="1981200" cy="485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Dead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&amp; Dataflow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Control flow analysis analyses a program to collect information concerning its structure.</a:t>
            </a:r>
          </a:p>
          <a:p>
            <a:pPr algn="just"/>
            <a:r>
              <a:rPr lang="en-US" dirty="0" smtClean="0"/>
              <a:t>The control flow concept of interest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Predecessors &amp; successors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Paths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Ancestors &amp; descendants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Dominators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Predecessors &amp; successors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dirty="0" smtClean="0"/>
              <a:t>Basic </a:t>
            </a:r>
            <a:r>
              <a:rPr lang="en-US" dirty="0"/>
              <a:t>block </a:t>
            </a:r>
            <a:r>
              <a:rPr lang="en-US" dirty="0" smtClean="0"/>
              <a:t>B1 </a:t>
            </a:r>
            <a:r>
              <a:rPr lang="en-US" dirty="0"/>
              <a:t>is a predecessor of </a:t>
            </a:r>
            <a:r>
              <a:rPr lang="en-US" dirty="0" smtClean="0"/>
              <a:t>B2 </a:t>
            </a:r>
          </a:p>
          <a:p>
            <a:r>
              <a:rPr lang="en-US" dirty="0" smtClean="0"/>
              <a:t>Basic </a:t>
            </a:r>
            <a:r>
              <a:rPr lang="en-US" dirty="0"/>
              <a:t>block B 2 is a successor of </a:t>
            </a:r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57600" y="1752600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y=2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1" y="2439667"/>
            <a:ext cx="1676400" cy="403225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=y+2</a:t>
            </a:r>
            <a:endParaRPr lang="en-US" dirty="0"/>
          </a:p>
        </p:txBody>
      </p:sp>
      <p:cxnSp>
        <p:nvCxnSpPr>
          <p:cNvPr id="6" name="AutoShape 7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4495800" y="2190750"/>
            <a:ext cx="1" cy="248917"/>
          </a:xfrm>
          <a:prstGeom prst="straightConnector1">
            <a:avLst/>
          </a:prstGeom>
          <a:noFill/>
          <a:ln w="2222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7338" y="1762125"/>
            <a:ext cx="1823402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67338" y="2449192"/>
            <a:ext cx="1823401" cy="403225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00200" y="1776412"/>
            <a:ext cx="1975803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Predecessor of B2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48460" y="2430142"/>
            <a:ext cx="1975803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successor of B1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Path &amp; Ancestors, 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just"/>
            <a:r>
              <a:rPr lang="en-US" dirty="0" smtClean="0"/>
              <a:t>A path is a sequence of edges such that the destination node of one edge is the source node of the following edge.</a:t>
            </a:r>
          </a:p>
          <a:p>
            <a:pPr algn="just"/>
            <a:r>
              <a:rPr lang="en-US" dirty="0" smtClean="0"/>
              <a:t>If path exist from B1 to B2, B1 is an Ancestors of B2 and B2 is Descendants of B1.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57600" y="1752600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y=2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7601" y="2439667"/>
            <a:ext cx="1676400" cy="403225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=y+2</a:t>
            </a:r>
            <a:endParaRPr lang="en-US" dirty="0"/>
          </a:p>
        </p:txBody>
      </p:sp>
      <p:cxnSp>
        <p:nvCxnSpPr>
          <p:cNvPr id="6" name="AutoShape 7"/>
          <p:cNvCxnSpPr>
            <a:cxnSpLocks noChangeShapeType="1"/>
            <a:stCxn id="4" idx="2"/>
            <a:endCxn id="5" idx="0"/>
          </p:cNvCxnSpPr>
          <p:nvPr/>
        </p:nvCxnSpPr>
        <p:spPr bwMode="auto">
          <a:xfrm>
            <a:off x="4495800" y="2190750"/>
            <a:ext cx="1" cy="248917"/>
          </a:xfrm>
          <a:prstGeom prst="straightConnector1">
            <a:avLst/>
          </a:prstGeom>
          <a:noFill/>
          <a:ln w="22225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7338" y="1762125"/>
            <a:ext cx="1823402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67338" y="2449192"/>
            <a:ext cx="1823401" cy="403225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57472" y="2286003"/>
            <a:ext cx="1828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27873" y="2096133"/>
            <a:ext cx="705166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70430" y="1762125"/>
            <a:ext cx="1975803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</a:rPr>
              <a:t>Ancestors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B2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018690" y="2415855"/>
            <a:ext cx="1975803" cy="438150"/>
          </a:xfrm>
          <a:prstGeom prst="rect">
            <a:avLst/>
          </a:prstGeom>
          <a:solidFill>
            <a:srgbClr val="FFFFFF"/>
          </a:solidFill>
          <a:ln w="222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</a:rPr>
              <a:t>Descendants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B1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4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43" y="1034318"/>
            <a:ext cx="8763000" cy="5334000"/>
          </a:xfrm>
        </p:spPr>
        <p:txBody>
          <a:bodyPr>
            <a:noAutofit/>
          </a:bodyPr>
          <a:lstStyle/>
          <a:p>
            <a:pPr lvl="0" algn="just"/>
            <a:r>
              <a:rPr lang="en-US" sz="2000" dirty="0"/>
              <a:t>In a flow graph, a node </a:t>
            </a:r>
            <a:r>
              <a:rPr lang="en-US" sz="2000" dirty="0">
                <a:solidFill>
                  <a:srgbClr val="FF0000"/>
                </a:solidFill>
              </a:rPr>
              <a:t>d dominates n </a:t>
            </a:r>
            <a:r>
              <a:rPr lang="en-US" sz="2000" dirty="0"/>
              <a:t>if every path to node n from initial node </a:t>
            </a:r>
            <a:r>
              <a:rPr lang="en-US" sz="2000" dirty="0">
                <a:solidFill>
                  <a:srgbClr val="FF0000"/>
                </a:solidFill>
              </a:rPr>
              <a:t>goes through d only</a:t>
            </a:r>
            <a:r>
              <a:rPr lang="en-US" sz="2000" dirty="0"/>
              <a:t>. This can be denoted </a:t>
            </a:r>
            <a:r>
              <a:rPr lang="en-US" sz="2000" dirty="0" smtClean="0"/>
              <a:t>as ’d </a:t>
            </a:r>
            <a:r>
              <a:rPr lang="en-US" sz="2000" dirty="0" err="1"/>
              <a:t>dom</a:t>
            </a:r>
            <a:r>
              <a:rPr lang="en-US" sz="2000" dirty="0"/>
              <a:t> n'. </a:t>
            </a:r>
            <a:endParaRPr lang="en-US" sz="2000" dirty="0" smtClean="0"/>
          </a:p>
          <a:p>
            <a:pPr lvl="0" algn="just"/>
            <a:r>
              <a:rPr lang="en-US" sz="2000" dirty="0"/>
              <a:t>Every initial node dominates all the remaining nodes in the flow graph. 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Every </a:t>
            </a:r>
            <a:r>
              <a:rPr lang="en-US" sz="2000" dirty="0"/>
              <a:t>node dominates </a:t>
            </a:r>
            <a:r>
              <a:rPr lang="en-US" sz="2000" dirty="0" smtClean="0"/>
              <a:t>itself.</a:t>
            </a:r>
          </a:p>
          <a:p>
            <a:pPr lvl="0" algn="just"/>
            <a:endParaRPr lang="en-US" sz="2100" dirty="0" smtClean="0"/>
          </a:p>
          <a:p>
            <a:pPr lvl="0" algn="just"/>
            <a:endParaRPr lang="en-US" sz="2100" dirty="0"/>
          </a:p>
          <a:p>
            <a:pPr lvl="0" algn="just"/>
            <a:endParaRPr lang="en-US" sz="2100" dirty="0" smtClean="0"/>
          </a:p>
          <a:p>
            <a:pPr lvl="0" algn="just"/>
            <a:endParaRPr lang="en-US" sz="2100" dirty="0"/>
          </a:p>
          <a:p>
            <a:pPr lvl="0" algn="just"/>
            <a:endParaRPr lang="en-US" sz="2100" dirty="0" smtClean="0"/>
          </a:p>
          <a:p>
            <a:pPr lvl="0" algn="just"/>
            <a:endParaRPr lang="en-US" sz="2100" dirty="0"/>
          </a:p>
          <a:p>
            <a:pPr lvl="0" algn="just"/>
            <a:r>
              <a:rPr lang="en-US" sz="2000" dirty="0" smtClean="0"/>
              <a:t>Node </a:t>
            </a:r>
            <a:r>
              <a:rPr lang="en-US" sz="2000" dirty="0"/>
              <a:t>1 is initial node and it dominates every node as it is initial node.</a:t>
            </a:r>
          </a:p>
          <a:p>
            <a:pPr lvl="0" algn="just"/>
            <a:r>
              <a:rPr lang="en-US" sz="2000" dirty="0"/>
              <a:t>Node 2 dominates 3, 4 and 5.</a:t>
            </a:r>
          </a:p>
          <a:p>
            <a:pPr lvl="0" algn="just"/>
            <a:r>
              <a:rPr lang="en-US" sz="2000" dirty="0"/>
              <a:t>Node 3 dominates itself similarly node 4 dominates itself.</a:t>
            </a:r>
          </a:p>
          <a:p>
            <a:pPr lvl="0" algn="just"/>
            <a:endParaRPr lang="en-US" sz="2000" dirty="0"/>
          </a:p>
        </p:txBody>
      </p:sp>
      <p:sp>
        <p:nvSpPr>
          <p:cNvPr id="20" name="Oval 19"/>
          <p:cNvSpPr/>
          <p:nvPr/>
        </p:nvSpPr>
        <p:spPr>
          <a:xfrm>
            <a:off x="4343400" y="25863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2" idx="5"/>
            <a:endCxn id="24" idx="1"/>
          </p:cNvCxnSpPr>
          <p:nvPr/>
        </p:nvCxnSpPr>
        <p:spPr>
          <a:xfrm>
            <a:off x="4721450" y="3900201"/>
            <a:ext cx="372613" cy="30536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43400" y="3509956"/>
            <a:ext cx="442913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4357687" y="4767256"/>
            <a:ext cx="442913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4138606"/>
            <a:ext cx="442913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57600" y="4138606"/>
            <a:ext cx="442913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051076" y="4528851"/>
            <a:ext cx="372613" cy="30536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7"/>
          </p:cNvCxnSpPr>
          <p:nvPr/>
        </p:nvCxnSpPr>
        <p:spPr>
          <a:xfrm flipH="1">
            <a:off x="4035650" y="3900201"/>
            <a:ext cx="352889" cy="30536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3" idx="7"/>
          </p:cNvCxnSpPr>
          <p:nvPr/>
        </p:nvCxnSpPr>
        <p:spPr>
          <a:xfrm flipH="1">
            <a:off x="4735737" y="4528851"/>
            <a:ext cx="358326" cy="30536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2" idx="0"/>
          </p:cNvCxnSpPr>
          <p:nvPr/>
        </p:nvCxnSpPr>
        <p:spPr>
          <a:xfrm flipH="1">
            <a:off x="4564857" y="3052476"/>
            <a:ext cx="14287" cy="45748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21600000" flipH="1" flipV="1">
            <a:off x="4752013" y="3701319"/>
            <a:ext cx="36576" cy="138074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&amp; Binding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Binding</a:t>
            </a:r>
            <a:r>
              <a:rPr lang="en-US" dirty="0" smtClean="0"/>
              <a:t> </a:t>
            </a:r>
            <a:r>
              <a:rPr lang="en-US" dirty="0"/>
              <a:t>is the association of an attribute of a program entity with a value.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Binding </a:t>
            </a:r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/>
              <a:t>is the time at which a binding is actually performed.</a:t>
            </a:r>
          </a:p>
          <a:p>
            <a:pPr algn="just"/>
            <a:r>
              <a:rPr lang="en-US" dirty="0"/>
              <a:t>The following binding times arise in compilers: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Language definition time of a programming language L, which is the time at which features of the language are specified</a:t>
            </a:r>
            <a:r>
              <a:rPr lang="en-US" dirty="0" smtClean="0"/>
              <a:t>. 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Language implementation time of a programming language L, which is the time at which the design of a language translator for L is finalized</a:t>
            </a:r>
            <a:r>
              <a:rPr lang="en-US" dirty="0" smtClean="0"/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Compilation </a:t>
            </a:r>
            <a:r>
              <a:rPr lang="en-US" dirty="0"/>
              <a:t>time of a program P</a:t>
            </a:r>
            <a:r>
              <a:rPr lang="en-US" dirty="0" smtClean="0"/>
              <a:t>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Execution </a:t>
            </a:r>
            <a:r>
              <a:rPr lang="en-US" dirty="0" err="1"/>
              <a:t>init</a:t>
            </a:r>
            <a:r>
              <a:rPr lang="en-US" dirty="0"/>
              <a:t> time of a procedure </a:t>
            </a:r>
            <a:r>
              <a:rPr lang="en-US" i="1" dirty="0" err="1" smtClean="0"/>
              <a:t>proc</a:t>
            </a:r>
            <a:r>
              <a:rPr lang="en-US" i="1" dirty="0" smtClean="0"/>
              <a:t>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Execution </a:t>
            </a:r>
            <a:r>
              <a:rPr lang="en-US" dirty="0"/>
              <a:t>time of a procedure </a:t>
            </a:r>
            <a:r>
              <a:rPr lang="en-US" i="1" dirty="0" err="1" smtClean="0"/>
              <a:t>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Dataflow property represent the certain information regarding usefulness of data items for the purpose of optimization.</a:t>
            </a:r>
          </a:p>
          <a:p>
            <a:pPr algn="just"/>
            <a:r>
              <a:rPr lang="en-US" dirty="0" smtClean="0"/>
              <a:t>The data flow properties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Available expression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Live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/>
              <a:t>An expression </a:t>
            </a:r>
            <a:r>
              <a:rPr lang="en-US" sz="2000" dirty="0" err="1"/>
              <a:t>x+y</a:t>
            </a:r>
            <a:r>
              <a:rPr lang="en-US" sz="2000" dirty="0"/>
              <a:t> is available at a program point w if and only if along all paths are reaching to w.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000" dirty="0"/>
              <a:t>The expression </a:t>
            </a:r>
            <a:r>
              <a:rPr lang="en-US" sz="2000" dirty="0" err="1"/>
              <a:t>x+y</a:t>
            </a:r>
            <a:r>
              <a:rPr lang="en-US" sz="2000" dirty="0"/>
              <a:t> is said to be available at its evaluation point.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Neither </a:t>
            </a:r>
            <a:r>
              <a:rPr lang="en-US" sz="2000" dirty="0"/>
              <a:t>of the two operands get modified before their </a:t>
            </a:r>
            <a:r>
              <a:rPr lang="en-US" sz="2000" dirty="0" smtClean="0"/>
              <a:t>use.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Expression </a:t>
            </a:r>
            <a:r>
              <a:rPr lang="en-US" sz="2000" dirty="0"/>
              <a:t>4 * </a:t>
            </a:r>
            <a:r>
              <a:rPr lang="en-US" sz="2000" dirty="0" err="1"/>
              <a:t>i</a:t>
            </a:r>
            <a:r>
              <a:rPr lang="en-US" sz="2000" dirty="0"/>
              <a:t> is the available expression for B</a:t>
            </a:r>
            <a:r>
              <a:rPr lang="en-US" sz="2000" baseline="-25000" dirty="0"/>
              <a:t>2</a:t>
            </a:r>
            <a:r>
              <a:rPr lang="en-US" sz="2000" dirty="0"/>
              <a:t>, B</a:t>
            </a:r>
            <a:r>
              <a:rPr lang="en-US" sz="2000" baseline="-25000" dirty="0"/>
              <a:t>3</a:t>
            </a:r>
            <a:r>
              <a:rPr lang="en-US" sz="2000" dirty="0"/>
              <a:t> and B</a:t>
            </a:r>
            <a:r>
              <a:rPr lang="en-US" sz="2000" baseline="-25000" dirty="0"/>
              <a:t>4</a:t>
            </a:r>
            <a:r>
              <a:rPr lang="en-US" sz="2000" dirty="0"/>
              <a:t> because this expression has not been changed by any of the block before appearing in </a:t>
            </a:r>
            <a:r>
              <a:rPr lang="en-US" sz="2000" dirty="0" smtClean="0"/>
              <a:t>B</a:t>
            </a:r>
            <a:r>
              <a:rPr lang="en-US" sz="2000" baseline="-25000" dirty="0" smtClean="0"/>
              <a:t>4.</a:t>
            </a:r>
            <a:endParaRPr 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3800" y="2724137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B1: t1=4*</a:t>
            </a:r>
            <a:r>
              <a:rPr lang="en-US" dirty="0" err="1"/>
              <a:t>i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6850" y="3795699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B2</a:t>
            </a:r>
            <a:r>
              <a:rPr lang="en-US" b="1" dirty="0"/>
              <a:t>:</a:t>
            </a:r>
            <a:r>
              <a:rPr lang="en-US" dirty="0"/>
              <a:t> t2:c+d[t1]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0" y="3795699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B3: </a:t>
            </a:r>
            <a:r>
              <a:rPr lang="en-US" dirty="0" smtClean="0"/>
              <a:t>t3=4*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00" y="5029187"/>
            <a:ext cx="1676400" cy="43815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dirty="0"/>
              <a:t>B4: t4=a[t2]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305050" y="3162287"/>
            <a:ext cx="2266950" cy="63341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4572000" y="3162287"/>
            <a:ext cx="2362200" cy="633412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2305050" y="4233849"/>
            <a:ext cx="2266950" cy="79533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4572000" y="4233849"/>
            <a:ext cx="2362200" cy="79533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9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Live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live variable x is live at point p if there is a path from p to the exit, along which the value of x is used before it is </a:t>
            </a:r>
            <a:r>
              <a:rPr lang="en-US" dirty="0" smtClean="0"/>
              <a:t>redefined.</a:t>
            </a:r>
          </a:p>
          <a:p>
            <a:pPr algn="just"/>
            <a:r>
              <a:rPr lang="en-US" dirty="0" smtClean="0"/>
              <a:t>Otherwise </a:t>
            </a:r>
            <a:r>
              <a:rPr lang="en-US" dirty="0"/>
              <a:t>the variable is said to be dead at the point.</a:t>
            </a:r>
          </a:p>
        </p:txBody>
      </p:sp>
    </p:spTree>
    <p:extLst>
      <p:ext uri="{BB962C8B-B14F-4D97-AF65-F5344CB8AC3E}">
        <p14:creationId xmlns:p14="http://schemas.microsoft.com/office/powerpoint/2010/main" val="2130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Passing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62" y="1066800"/>
            <a:ext cx="8763000" cy="5334000"/>
          </a:xfrm>
        </p:spPr>
        <p:txBody>
          <a:bodyPr/>
          <a:lstStyle/>
          <a:p>
            <a:pPr lvl="0" algn="just"/>
            <a:r>
              <a:rPr lang="en-US" dirty="0"/>
              <a:t>There are two types of parameters, Formal parameters &amp; Actual parameters.</a:t>
            </a:r>
          </a:p>
          <a:p>
            <a:pPr algn="just"/>
            <a:r>
              <a:rPr lang="en-US" dirty="0"/>
              <a:t>And based on these parameters there are various parameter passing methods, the common methods </a:t>
            </a:r>
            <a:r>
              <a:rPr lang="en-US" dirty="0" smtClean="0"/>
              <a:t>are</a:t>
            </a:r>
            <a:r>
              <a:rPr lang="en-US" dirty="0"/>
              <a:t>: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Call by value</a:t>
            </a:r>
            <a:endParaRPr lang="en-US" dirty="0"/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Call by result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/>
              <a:t>Call by reference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 smtClean="0"/>
              <a:t> Call by name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lvl="0" algn="just"/>
            <a:r>
              <a:rPr lang="en-US" dirty="0"/>
              <a:t>This is the simplest method of parameter passing.</a:t>
            </a:r>
          </a:p>
          <a:p>
            <a:pPr lvl="0"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call by value</a:t>
            </a:r>
            <a:r>
              <a:rPr lang="en-US" dirty="0"/>
              <a:t> method of passing arguments to a function </a:t>
            </a:r>
            <a:r>
              <a:rPr lang="en-US" dirty="0">
                <a:solidFill>
                  <a:srgbClr val="FF0000"/>
                </a:solidFill>
              </a:rPr>
              <a:t>copies the actual value of an argument into the formal parameter </a:t>
            </a:r>
            <a:r>
              <a:rPr lang="en-US" dirty="0"/>
              <a:t>of the function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operations on formal parameters do not change the values of a parameter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lvl="0" algn="just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990600"/>
            <a:ext cx="44577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It is similar to call by value with one difference.</a:t>
            </a:r>
          </a:p>
          <a:p>
            <a:pPr lvl="0" algn="just"/>
            <a:r>
              <a:rPr lang="en-US" dirty="0" smtClean="0"/>
              <a:t>At the time of return from the called function, the values of formal parameters are copied back into corresponding actual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1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This method is also called as call by address or call by location.</a:t>
            </a:r>
          </a:p>
          <a:p>
            <a:pPr lvl="0" algn="just"/>
            <a:r>
              <a:rPr lang="en-US" dirty="0"/>
              <a:t>The </a:t>
            </a:r>
            <a:r>
              <a:rPr lang="en-US" b="1" dirty="0"/>
              <a:t>call by reference</a:t>
            </a:r>
            <a:r>
              <a:rPr lang="en-US" dirty="0"/>
              <a:t> method of passing arguments to a function </a:t>
            </a:r>
            <a:r>
              <a:rPr lang="en-US" dirty="0">
                <a:solidFill>
                  <a:srgbClr val="FF0000"/>
                </a:solidFill>
              </a:rPr>
              <a:t>copies the address of an argument into the formal parameter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Inside </a:t>
            </a:r>
            <a:r>
              <a:rPr lang="en-US" dirty="0"/>
              <a:t>the function, the address is used to access the actual argument used in the call. </a:t>
            </a:r>
            <a:endParaRPr lang="en-US" dirty="0" smtClean="0"/>
          </a:p>
          <a:p>
            <a:pPr lvl="0" algn="just"/>
            <a:r>
              <a:rPr lang="en-US" dirty="0" smtClean="0"/>
              <a:t>It </a:t>
            </a:r>
            <a:r>
              <a:rPr lang="en-US" dirty="0"/>
              <a:t>means the changes made to the parameter affect the passed argument.</a:t>
            </a:r>
          </a:p>
        </p:txBody>
      </p:sp>
    </p:spTree>
    <p:extLst>
      <p:ext uri="{BB962C8B-B14F-4D97-AF65-F5344CB8AC3E}">
        <p14:creationId xmlns:p14="http://schemas.microsoft.com/office/powerpoint/2010/main" val="6687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This is less popular method of parameter passing.</a:t>
            </a:r>
          </a:p>
          <a:p>
            <a:pPr lvl="0" algn="just"/>
            <a:r>
              <a:rPr lang="en-US" dirty="0">
                <a:solidFill>
                  <a:srgbClr val="FF0000"/>
                </a:solidFill>
              </a:rPr>
              <a:t>Procedure is treated like macro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procedure body is substituted for call in caller with actual parameters substituted for formals.</a:t>
            </a:r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local names of called procedure and names of calling procedure are distinct.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Memory allocation involves three important tasks: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Determine the amount of memory required to represent the value of data item.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Use of appropriate memory allocation model.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Determine appropriate memory mappings to access the value.</a:t>
            </a:r>
          </a:p>
          <a:p>
            <a:pPr lvl="0" algn="just"/>
            <a:r>
              <a:rPr lang="en-US" dirty="0" smtClean="0"/>
              <a:t>Memory </a:t>
            </a:r>
            <a:r>
              <a:rPr lang="en-US" dirty="0"/>
              <a:t>allocation are mainly divides into two types: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/>
              <a:t>Static binding</a:t>
            </a:r>
          </a:p>
          <a:p>
            <a:pPr marL="457200" lvl="0" indent="0" algn="just">
              <a:buFont typeface="+mj-lt"/>
              <a:buAutoNum type="arabicPeriod"/>
            </a:pPr>
            <a:r>
              <a:rPr lang="en-US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5867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In static memory allocation, memory is allocated to a variable before the execution of a program begins. </a:t>
            </a:r>
          </a:p>
          <a:p>
            <a:pPr lvl="0" algn="just"/>
            <a:r>
              <a:rPr lang="en-US" dirty="0"/>
              <a:t>Static memory allocation is typically performed during compilation. </a:t>
            </a:r>
          </a:p>
          <a:p>
            <a:pPr lvl="0" algn="just"/>
            <a:r>
              <a:rPr lang="en-US" dirty="0"/>
              <a:t>No memory allocation or </a:t>
            </a:r>
            <a:r>
              <a:rPr lang="en-US" dirty="0" err="1"/>
              <a:t>deallocation</a:t>
            </a:r>
            <a:r>
              <a:rPr lang="en-US" dirty="0"/>
              <a:t> actions are performed during the execution of a program. Thus, variables remain permanently allocated</a:t>
            </a:r>
          </a:p>
        </p:txBody>
      </p:sp>
    </p:spTree>
    <p:extLst>
      <p:ext uri="{BB962C8B-B14F-4D97-AF65-F5344CB8AC3E}">
        <p14:creationId xmlns:p14="http://schemas.microsoft.com/office/powerpoint/2010/main" val="219587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In dynamic memory allocation, memory bindings are established and destroyed during the execution of a </a:t>
            </a:r>
            <a:r>
              <a:rPr lang="en-US" dirty="0" smtClean="0"/>
              <a:t>program.</a:t>
            </a:r>
            <a:endParaRPr lang="en-US" dirty="0"/>
          </a:p>
          <a:p>
            <a:pPr lvl="0" algn="just"/>
            <a:r>
              <a:rPr lang="en-US" dirty="0"/>
              <a:t>Dynamic memory allocation has two </a:t>
            </a:r>
            <a:r>
              <a:rPr lang="en-US" dirty="0" smtClean="0"/>
              <a:t>flavors: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Automatic </a:t>
            </a:r>
            <a:r>
              <a:rPr lang="en-US" dirty="0">
                <a:solidFill>
                  <a:srgbClr val="FF0000"/>
                </a:solidFill>
              </a:rPr>
              <a:t>allocation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controlled </a:t>
            </a:r>
            <a:r>
              <a:rPr lang="en-US" dirty="0" smtClean="0">
                <a:solidFill>
                  <a:srgbClr val="FF0000"/>
                </a:solidFill>
              </a:rPr>
              <a:t>allocation</a:t>
            </a:r>
            <a:endParaRPr lang="en-US" dirty="0">
              <a:solidFill>
                <a:srgbClr val="FF0000"/>
              </a:solidFill>
            </a:endParaRPr>
          </a:p>
          <a:p>
            <a:pPr lvl="0" algn="just"/>
            <a:r>
              <a:rPr lang="en-US" dirty="0"/>
              <a:t>In automatic dynamic allocation, memory is allocated to the variables declared in a program unit when the program unit is entered during execution and is </a:t>
            </a:r>
            <a:r>
              <a:rPr lang="en-US" dirty="0" err="1"/>
              <a:t>deallocated</a:t>
            </a:r>
            <a:r>
              <a:rPr lang="en-US" dirty="0"/>
              <a:t> when the program unit is exit. </a:t>
            </a:r>
            <a:endParaRPr lang="en-US" dirty="0" smtClean="0"/>
          </a:p>
          <a:p>
            <a:pPr lvl="0" algn="just"/>
            <a:r>
              <a:rPr lang="en-US" dirty="0" smtClean="0"/>
              <a:t>In </a:t>
            </a:r>
            <a:r>
              <a:rPr lang="en-US" dirty="0"/>
              <a:t>program controlled dynamic allocation, a program can allocate or </a:t>
            </a:r>
            <a:r>
              <a:rPr lang="en-US" dirty="0" err="1"/>
              <a:t>deallocate</a:t>
            </a:r>
            <a:r>
              <a:rPr lang="en-US" dirty="0"/>
              <a:t> memory at arbitrary points during its execution. </a:t>
            </a:r>
          </a:p>
        </p:txBody>
      </p:sp>
    </p:spTree>
    <p:extLst>
      <p:ext uri="{BB962C8B-B14F-4D97-AF65-F5344CB8AC3E}">
        <p14:creationId xmlns:p14="http://schemas.microsoft.com/office/powerpoint/2010/main" val="346073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Allocation in block structured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1900" dirty="0"/>
              <a:t>The block is a sequence of statements containing the local data and declarations which are enclosed within the delimiters.</a:t>
            </a:r>
          </a:p>
          <a:p>
            <a:pPr marL="0" indent="0" algn="just">
              <a:buNone/>
            </a:pPr>
            <a:r>
              <a:rPr lang="en-US" sz="1900" dirty="0"/>
              <a:t>	</a:t>
            </a:r>
            <a:r>
              <a:rPr lang="en-US" sz="1900" dirty="0">
                <a:solidFill>
                  <a:srgbClr val="FF0000"/>
                </a:solidFill>
              </a:rPr>
              <a:t>A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FF0000"/>
                </a:solidFill>
              </a:rPr>
              <a:t>	{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FF0000"/>
                </a:solidFill>
              </a:rPr>
              <a:t>  			 Statements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FF0000"/>
                </a:solidFill>
              </a:rPr>
              <a:t>   			…..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rgbClr val="FF0000"/>
                </a:solidFill>
              </a:rPr>
              <a:t>	}</a:t>
            </a:r>
          </a:p>
          <a:p>
            <a:pPr lvl="0" algn="just"/>
            <a:r>
              <a:rPr lang="en-US" sz="1900" dirty="0" smtClean="0"/>
              <a:t>A </a:t>
            </a:r>
            <a:r>
              <a:rPr lang="en-US" sz="1900" dirty="0"/>
              <a:t>block structured language uses dynamic memory allocation. </a:t>
            </a:r>
          </a:p>
          <a:p>
            <a:pPr lvl="0" algn="just"/>
            <a:r>
              <a:rPr lang="en-US" sz="1900" dirty="0"/>
              <a:t>Finding the scope of the variable means checking the visibility within the block </a:t>
            </a:r>
            <a:r>
              <a:rPr lang="en-US" sz="1900" dirty="0" smtClean="0"/>
              <a:t>.</a:t>
            </a:r>
            <a:endParaRPr lang="en-US" sz="1900" dirty="0"/>
          </a:p>
          <a:p>
            <a:pPr lvl="0" algn="just"/>
            <a:r>
              <a:rPr lang="en-US" sz="1900" dirty="0"/>
              <a:t>Following are the rules used to determine the scope of the variable:</a:t>
            </a:r>
          </a:p>
          <a:p>
            <a:pPr lvl="0" algn="just">
              <a:buFont typeface="+mj-lt"/>
              <a:buAutoNum type="arabicPeriod"/>
            </a:pPr>
            <a:r>
              <a:rPr lang="en-US" sz="1900" dirty="0"/>
              <a:t>Variable X is accessed within the block B1 if it can be accessed by any statement situated in block B1.</a:t>
            </a:r>
          </a:p>
          <a:p>
            <a:pPr algn="just">
              <a:buFont typeface="+mj-lt"/>
              <a:buAutoNum type="arabicPeriod"/>
            </a:pPr>
            <a:r>
              <a:rPr lang="en-US" sz="1900" dirty="0"/>
              <a:t>Variable X is accessed by any statement in block B2 </a:t>
            </a:r>
            <a:r>
              <a:rPr lang="en-US" sz="1900" dirty="0" smtClean="0"/>
              <a:t>if </a:t>
            </a:r>
            <a:r>
              <a:rPr lang="en-US" sz="1900" dirty="0"/>
              <a:t>block B2 is situated in block B1.</a:t>
            </a:r>
          </a:p>
        </p:txBody>
      </p:sp>
    </p:spTree>
    <p:extLst>
      <p:ext uri="{BB962C8B-B14F-4D97-AF65-F5344CB8AC3E}">
        <p14:creationId xmlns:p14="http://schemas.microsoft.com/office/powerpoint/2010/main" val="24666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25235</TotalTime>
  <Words>2271</Words>
  <Application>Microsoft Office PowerPoint</Application>
  <PresentationFormat>On-screen Show (4:3)</PresentationFormat>
  <Paragraphs>541</Paragraphs>
  <Slides>48</Slides>
  <Notes>1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Open Sans</vt:lpstr>
      <vt:lpstr>Open Sans Extrabold</vt:lpstr>
      <vt:lpstr>Open Sans Semibold</vt:lpstr>
      <vt:lpstr>Palatino Linotype</vt:lpstr>
      <vt:lpstr>Times New Roman</vt:lpstr>
      <vt:lpstr>Wingdings</vt:lpstr>
      <vt:lpstr>Office Theme</vt:lpstr>
      <vt:lpstr>Unit – 4 Pushdown Automata</vt:lpstr>
      <vt:lpstr>Causes of Large Semantic Gap</vt:lpstr>
      <vt:lpstr>Binding &amp; Binding Time</vt:lpstr>
      <vt:lpstr>Binding &amp; Binding Time</vt:lpstr>
      <vt:lpstr>Memory Allocation</vt:lpstr>
      <vt:lpstr>Memory Allocation</vt:lpstr>
      <vt:lpstr>Static memory allocation</vt:lpstr>
      <vt:lpstr>Dynamic memory allocation</vt:lpstr>
      <vt:lpstr>Memory Allocation in block structured language</vt:lpstr>
      <vt:lpstr>Memory Allocation in block structured language</vt:lpstr>
      <vt:lpstr>Memory Allocation in block structured language</vt:lpstr>
      <vt:lpstr>Compilation of Expression</vt:lpstr>
      <vt:lpstr>A toy code generator for expressions</vt:lpstr>
      <vt:lpstr>Operand Descriptor</vt:lpstr>
      <vt:lpstr>Register Descriptors </vt:lpstr>
      <vt:lpstr>Different Intermediate Forms</vt:lpstr>
      <vt:lpstr>Types of Intermediate Forms</vt:lpstr>
      <vt:lpstr>Expression tree</vt:lpstr>
      <vt:lpstr>Postfix Notation</vt:lpstr>
      <vt:lpstr>Three address code</vt:lpstr>
      <vt:lpstr>exercise</vt:lpstr>
      <vt:lpstr>Different Representation of Three Address Code</vt:lpstr>
      <vt:lpstr>Different Representation of Three Address Code</vt:lpstr>
      <vt:lpstr>Quadruple</vt:lpstr>
      <vt:lpstr>Triple</vt:lpstr>
      <vt:lpstr>Indirect Triple</vt:lpstr>
      <vt:lpstr>Exercise</vt:lpstr>
      <vt:lpstr>Optimization Techniques</vt:lpstr>
      <vt:lpstr>Optimization &amp; Types of optimization</vt:lpstr>
      <vt:lpstr>Compile time evaluation</vt:lpstr>
      <vt:lpstr>Common sub expressions elimination</vt:lpstr>
      <vt:lpstr>Frequency reduction</vt:lpstr>
      <vt:lpstr>Strength Reduction</vt:lpstr>
      <vt:lpstr>Dead code elimination</vt:lpstr>
      <vt:lpstr>Control &amp; Dataflow Analysis</vt:lpstr>
      <vt:lpstr>Control flow analysis</vt:lpstr>
      <vt:lpstr>Predecessors &amp; successors</vt:lpstr>
      <vt:lpstr>Path &amp; Ancestors, Descendants</vt:lpstr>
      <vt:lpstr>Dominators</vt:lpstr>
      <vt:lpstr>Dataflow Analysis</vt:lpstr>
      <vt:lpstr>Available Expression</vt:lpstr>
      <vt:lpstr>Live variable</vt:lpstr>
      <vt:lpstr>Parameter Passing Methods</vt:lpstr>
      <vt:lpstr>Parameter passing methods</vt:lpstr>
      <vt:lpstr>Call by value</vt:lpstr>
      <vt:lpstr>Call by name</vt:lpstr>
      <vt:lpstr>Call by reference</vt:lpstr>
      <vt:lpstr>Call by Name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1702</cp:revision>
  <dcterms:created xsi:type="dcterms:W3CDTF">2013-05-17T03:00:03Z</dcterms:created>
  <dcterms:modified xsi:type="dcterms:W3CDTF">2017-10-04T05:02:14Z</dcterms:modified>
</cp:coreProperties>
</file>