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463" r:id="rId3"/>
    <p:sldId id="464" r:id="rId4"/>
    <p:sldId id="465" r:id="rId5"/>
    <p:sldId id="466" r:id="rId6"/>
    <p:sldId id="467" r:id="rId7"/>
    <p:sldId id="468" r:id="rId8"/>
    <p:sldId id="469" r:id="rId9"/>
    <p:sldId id="486" r:id="rId10"/>
    <p:sldId id="470" r:id="rId11"/>
    <p:sldId id="471" r:id="rId12"/>
    <p:sldId id="473" r:id="rId13"/>
    <p:sldId id="485" r:id="rId14"/>
    <p:sldId id="472" r:id="rId15"/>
    <p:sldId id="474" r:id="rId16"/>
    <p:sldId id="475" r:id="rId17"/>
    <p:sldId id="4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Px+2arORV+ZvKkA2dNPpRA==" hashData="Utcc/JsiVlQbMtb19964QW3AjTjALGax7ijS7fVPJRORddxXGNp2vb6b8OphjBYEBohpjJ4GeN/F7UVnEUUQe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FF"/>
    <a:srgbClr val="FF6702"/>
    <a:srgbClr val="E40524"/>
    <a:srgbClr val="E329C0"/>
    <a:srgbClr val="11C1FF"/>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1" d="100"/>
          <a:sy n="61" d="100"/>
        </p:scale>
        <p:origin x="1435" y="2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10/4/2017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7"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 8 : </a:t>
            </a:r>
            <a:r>
              <a:rPr lang="en-US" sz="1800" b="0" dirty="0" smtClean="0"/>
              <a:t>Interpreter &amp; Debuggers</a:t>
            </a:r>
          </a:p>
        </p:txBody>
      </p:sp>
      <p:sp>
        <p:nvSpPr>
          <p:cNvPr id="8"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9"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b="1">
                <a:latin typeface="+mj-lt"/>
                <a:ea typeface="Open Sans" panose="020B0606030504020204"/>
                <a:cs typeface="Open Sans" panose="020B0606030504020204"/>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r>
              <a:rPr lang="da-DK" sz="1800" kern="1200" noProof="1" smtClean="0">
                <a:solidFill>
                  <a:srgbClr val="FFFFFF"/>
                </a:solidFill>
                <a:latin typeface="+mn-lt"/>
                <a:ea typeface="Open Sans" panose="020B0606030504020204" pitchFamily="34" charset="0"/>
                <a:cs typeface="Open Sans" panose="020B0606030504020204" pitchFamily="34" charset="0"/>
              </a:rPr>
              <a:t>Unit</a:t>
            </a:r>
            <a:r>
              <a:rPr lang="da-DK" sz="1800" kern="1200" baseline="0" noProof="1" smtClean="0">
                <a:solidFill>
                  <a:srgbClr val="FFFFFF"/>
                </a:solidFill>
                <a:latin typeface="+mn-lt"/>
                <a:ea typeface="Open Sans" panose="020B0606030504020204" pitchFamily="34" charset="0"/>
                <a:cs typeface="Open Sans" panose="020B0606030504020204" pitchFamily="34" charset="0"/>
              </a:rPr>
              <a:t> – 8 : </a:t>
            </a:r>
            <a:r>
              <a:rPr lang="en-US" sz="1800" b="0" dirty="0" smtClean="0"/>
              <a:t>Interpreter &amp; Debuggers</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4724400"/>
            <a:ext cx="4876800" cy="1676400"/>
          </a:xfrm>
        </p:spPr>
        <p:txBody>
          <a:bodyPr>
            <a:noAutofit/>
          </a:bodyPr>
          <a:lstStyle/>
          <a:p>
            <a:pPr algn="l">
              <a:spcBef>
                <a:spcPts val="0"/>
              </a:spcBef>
            </a:pP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Dixita</a:t>
            </a:r>
            <a:r>
              <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36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Kagathara</a:t>
            </a:r>
            <a:endParaRPr lang="en-US" sz="36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endParaRPr lang="en-US" sz="1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000" dirty="0" err="1" smtClean="0">
                <a:solidFill>
                  <a:schemeClr val="tx1">
                    <a:lumMod val="75000"/>
                    <a:lumOff val="25000"/>
                  </a:schemeClr>
                </a:solidFill>
              </a:rPr>
              <a:t>dixita.kagathara</a:t>
            </a:r>
            <a:r>
              <a:rPr lang="en-US" sz="2000" dirty="0" smtClean="0">
                <a:solidFill>
                  <a:schemeClr val="tx1">
                    <a:lumMod val="75000"/>
                    <a:lumOff val="25000"/>
                  </a:schemeClr>
                </a:solidFill>
                <a:latin typeface="+mj-lt"/>
                <a:ea typeface="Open Sans" panose="020B0606030504020204" pitchFamily="34" charset="0"/>
                <a:cs typeface="Open Sans" panose="020B0606030504020204" pitchFamily="34" charset="0"/>
              </a:rPr>
              <a:t>@darshan.ac.in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System Programming (2150708)                           	Darshan Institute of Engineering &amp; 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7467600" cy="4267200"/>
          </a:xfrm>
        </p:spPr>
        <p:txBody>
          <a:bodyPr anchor="b">
            <a:noAutofit/>
          </a:bodyPr>
          <a:lstStyle/>
          <a:p>
            <a:pPr algn="l"/>
            <a:r>
              <a:rPr lang="en-US" sz="7200" b="1" dirty="0" smtClean="0">
                <a:solidFill>
                  <a:schemeClr val="bg1"/>
                </a:solidFill>
                <a:latin typeface="+mj-lt"/>
                <a:ea typeface="Open Sans Semibold" panose="020B0706030804020204" pitchFamily="34" charset="0"/>
                <a:cs typeface="Open Sans Semibold" panose="020B0706030804020204" pitchFamily="34" charset="0"/>
              </a:rPr>
              <a:t>Unit – 4</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Pushdown Automata</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1066800"/>
          </a:xfrm>
          <a:prstGeom prst="rect">
            <a:avLst/>
          </a:prstGeom>
        </p:spPr>
      </p:pic>
      <p:sp>
        <p:nvSpPr>
          <p:cNvPr id="10" name="Snip Single Corner Rectangle 9"/>
          <p:cNvSpPr/>
          <p:nvPr/>
        </p:nvSpPr>
        <p:spPr>
          <a:xfrm>
            <a:off x="0" y="0"/>
            <a:ext cx="9144000" cy="4495801"/>
          </a:xfrm>
          <a:prstGeom prst="snip1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1" dirty="0" smtClean="0"/>
              <a:t>Unit – 8</a:t>
            </a:r>
          </a:p>
          <a:p>
            <a:r>
              <a:rPr lang="en-US" sz="6000" b="1" dirty="0" smtClean="0"/>
              <a:t>Interpreter &amp; Debuggers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Procedures</a:t>
            </a:r>
          </a:p>
        </p:txBody>
      </p:sp>
      <p:sp>
        <p:nvSpPr>
          <p:cNvPr id="3" name="Content Placeholder 2"/>
          <p:cNvSpPr>
            <a:spLocks noGrp="1"/>
          </p:cNvSpPr>
          <p:nvPr>
            <p:ph idx="1"/>
          </p:nvPr>
        </p:nvSpPr>
        <p:spPr/>
        <p:txBody>
          <a:bodyPr>
            <a:normAutofit fontScale="92500" lnSpcReduction="20000"/>
          </a:bodyPr>
          <a:lstStyle/>
          <a:p>
            <a:pPr lvl="0" algn="just"/>
            <a:r>
              <a:rPr lang="en-US" dirty="0"/>
              <a:t>Whenever there is a gap between an expected output and an actual output of a program, the program needs to be debugged.</a:t>
            </a:r>
          </a:p>
          <a:p>
            <a:pPr lvl="0" algn="just"/>
            <a:r>
              <a:rPr lang="en-US" dirty="0"/>
              <a:t>An error in a program is called bug, and debugging means finding and removing the errors present in the program.</a:t>
            </a:r>
          </a:p>
          <a:p>
            <a:pPr lvl="0" algn="just"/>
            <a:r>
              <a:rPr lang="en-US" dirty="0"/>
              <a:t>Debugging involves executing the program in a controlled fashion.</a:t>
            </a:r>
          </a:p>
          <a:p>
            <a:pPr lvl="0" algn="just"/>
            <a:r>
              <a:rPr lang="en-US" dirty="0"/>
              <a:t>During debugging, the execution of a program can be monitored at every step.</a:t>
            </a:r>
          </a:p>
          <a:p>
            <a:pPr lvl="0" algn="just"/>
            <a:r>
              <a:rPr lang="en-US" dirty="0"/>
              <a:t>In the debug mode, activities such as starting the execution and stopping the execution are in the hands of the debugger.</a:t>
            </a:r>
          </a:p>
          <a:p>
            <a:pPr lvl="0" algn="just"/>
            <a:r>
              <a:rPr lang="en-US" dirty="0"/>
              <a:t>The debugger provides the facility to execute a program up to the specified instruction by inserting a breakpoint.</a:t>
            </a:r>
          </a:p>
          <a:p>
            <a:pPr lvl="0" algn="just"/>
            <a:r>
              <a:rPr lang="en-US" dirty="0"/>
              <a:t>It gives a chance to examine the values assigned to the variables present in the program at any instant and, if required, offers an opportunity to update the program.</a:t>
            </a:r>
          </a:p>
        </p:txBody>
      </p:sp>
    </p:spTree>
    <p:extLst>
      <p:ext uri="{BB962C8B-B14F-4D97-AF65-F5344CB8AC3E}">
        <p14:creationId xmlns:p14="http://schemas.microsoft.com/office/powerpoint/2010/main" val="55166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debugging procedures</a:t>
            </a:r>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Assertions</a:t>
            </a:r>
          </a:p>
          <a:p>
            <a:pPr marL="457200" indent="-457200">
              <a:buFont typeface="+mj-lt"/>
              <a:buAutoNum type="arabicPeriod"/>
            </a:pPr>
            <a:r>
              <a:rPr lang="en-US" b="1" dirty="0" smtClean="0"/>
              <a:t>Debug </a:t>
            </a:r>
            <a:r>
              <a:rPr lang="en-US" b="1" dirty="0"/>
              <a:t>Monitors</a:t>
            </a:r>
          </a:p>
          <a:p>
            <a:pPr marL="457200" indent="-457200">
              <a:buFont typeface="+mj-lt"/>
              <a:buAutoNum type="arabicPeriod"/>
            </a:pPr>
            <a:endParaRPr lang="en-US" dirty="0"/>
          </a:p>
        </p:txBody>
      </p:sp>
    </p:spTree>
    <p:extLst>
      <p:ext uri="{BB962C8B-B14F-4D97-AF65-F5344CB8AC3E}">
        <p14:creationId xmlns:p14="http://schemas.microsoft.com/office/powerpoint/2010/main" val="364148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Assertions</a:t>
            </a:r>
          </a:p>
        </p:txBody>
      </p:sp>
      <p:sp>
        <p:nvSpPr>
          <p:cNvPr id="3" name="Content Placeholder 2"/>
          <p:cNvSpPr>
            <a:spLocks noGrp="1"/>
          </p:cNvSpPr>
          <p:nvPr>
            <p:ph idx="1"/>
          </p:nvPr>
        </p:nvSpPr>
        <p:spPr/>
        <p:txBody>
          <a:bodyPr>
            <a:normAutofit/>
          </a:bodyPr>
          <a:lstStyle/>
          <a:p>
            <a:pPr algn="just"/>
            <a:r>
              <a:rPr lang="en-US" dirty="0"/>
              <a:t>Assertions are mechanisms used by a debugger to catch the errors at a stage before the execution of a program. </a:t>
            </a:r>
            <a:endParaRPr lang="en-US" dirty="0" smtClean="0"/>
          </a:p>
          <a:p>
            <a:pPr algn="just"/>
            <a:r>
              <a:rPr lang="en-US" dirty="0" smtClean="0"/>
              <a:t>Sometimes</a:t>
            </a:r>
            <a:r>
              <a:rPr lang="en-US" dirty="0"/>
              <a:t>, while programming, some assumptions are made about the data involved in computation. </a:t>
            </a:r>
            <a:endParaRPr lang="en-US" dirty="0" smtClean="0"/>
          </a:p>
          <a:p>
            <a:pPr algn="just"/>
            <a:r>
              <a:rPr lang="en-US" dirty="0" smtClean="0"/>
              <a:t>If </a:t>
            </a:r>
            <a:r>
              <a:rPr lang="en-US" dirty="0"/>
              <a:t>these assumptions went wrong during the execution of the program, it may lead to erroneous results. </a:t>
            </a:r>
            <a:endParaRPr lang="en-US" dirty="0" smtClean="0"/>
          </a:p>
          <a:p>
            <a:pPr algn="just"/>
            <a:r>
              <a:rPr lang="en-US" dirty="0" smtClean="0"/>
              <a:t>If </a:t>
            </a:r>
            <a:r>
              <a:rPr lang="en-US" dirty="0"/>
              <a:t>an assert() statement is evaluated to be true, nothing happens. But if it is realized that the statement is false, the execution program halts.</a:t>
            </a:r>
          </a:p>
        </p:txBody>
      </p:sp>
    </p:spTree>
    <p:extLst>
      <p:ext uri="{BB962C8B-B14F-4D97-AF65-F5344CB8AC3E}">
        <p14:creationId xmlns:p14="http://schemas.microsoft.com/office/powerpoint/2010/main" val="5139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Assertions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a:t>
            </a:r>
            <a:r>
              <a:rPr lang="en-US" b="1" dirty="0"/>
              <a:t>expression</a:t>
            </a:r>
            <a:r>
              <a:rPr lang="en-US" dirty="0"/>
              <a:t> evaluates to TRUE, assert() does nothing. </a:t>
            </a:r>
            <a:endParaRPr lang="en-US" dirty="0" smtClean="0"/>
          </a:p>
          <a:p>
            <a:r>
              <a:rPr lang="en-US" dirty="0" smtClean="0"/>
              <a:t>If</a:t>
            </a:r>
            <a:r>
              <a:rPr lang="en-US" dirty="0"/>
              <a:t> </a:t>
            </a:r>
            <a:r>
              <a:rPr lang="en-US" b="1" dirty="0" smtClean="0"/>
              <a:t>expression </a:t>
            </a:r>
            <a:r>
              <a:rPr lang="en-US" dirty="0" smtClean="0"/>
              <a:t>evaluates </a:t>
            </a:r>
            <a:r>
              <a:rPr lang="en-US" dirty="0"/>
              <a:t>to FALSE, the execution program halts.</a:t>
            </a:r>
          </a:p>
          <a:p>
            <a:pPr marL="0" indent="0">
              <a:buNone/>
            </a:pPr>
            <a:endParaRPr lang="en-US" dirty="0" smtClean="0"/>
          </a:p>
          <a:p>
            <a:pPr marL="0" indent="342900">
              <a:buNone/>
            </a:pPr>
            <a:r>
              <a:rPr lang="en-US" dirty="0">
                <a:solidFill>
                  <a:srgbClr val="FF0000"/>
                </a:solidFill>
              </a:rPr>
              <a:t>#include &lt;</a:t>
            </a:r>
            <a:r>
              <a:rPr lang="en-US" dirty="0" err="1">
                <a:solidFill>
                  <a:srgbClr val="FF0000"/>
                </a:solidFill>
              </a:rPr>
              <a:t>assert.h</a:t>
            </a:r>
            <a:r>
              <a:rPr lang="en-US" dirty="0">
                <a:solidFill>
                  <a:srgbClr val="FF0000"/>
                </a:solidFill>
              </a:rPr>
              <a:t>&gt;</a:t>
            </a:r>
          </a:p>
          <a:p>
            <a:pPr marL="0" indent="342900">
              <a:buNone/>
            </a:pPr>
            <a:r>
              <a:rPr lang="en-US" dirty="0"/>
              <a:t>#include &lt;</a:t>
            </a:r>
            <a:r>
              <a:rPr lang="en-US" dirty="0" err="1"/>
              <a:t>stdio.h</a:t>
            </a:r>
            <a:r>
              <a:rPr lang="en-US" dirty="0"/>
              <a:t>&gt;</a:t>
            </a:r>
          </a:p>
          <a:p>
            <a:pPr marL="0" indent="342900">
              <a:buNone/>
            </a:pPr>
            <a:r>
              <a:rPr lang="en-US" dirty="0" err="1"/>
              <a:t>int</a:t>
            </a:r>
            <a:r>
              <a:rPr lang="en-US" dirty="0"/>
              <a:t> main()</a:t>
            </a:r>
          </a:p>
          <a:p>
            <a:pPr marL="0" indent="342900">
              <a:buNone/>
            </a:pPr>
            <a:r>
              <a:rPr lang="en-US" dirty="0"/>
              <a:t>{</a:t>
            </a:r>
          </a:p>
          <a:p>
            <a:pPr marL="0" indent="342900">
              <a:buNone/>
            </a:pPr>
            <a:r>
              <a:rPr lang="en-US" dirty="0"/>
              <a:t>   </a:t>
            </a:r>
            <a:r>
              <a:rPr lang="en-US" dirty="0" err="1"/>
              <a:t>int</a:t>
            </a:r>
            <a:r>
              <a:rPr lang="en-US" dirty="0"/>
              <a:t> a;</a:t>
            </a:r>
          </a:p>
          <a:p>
            <a:pPr marL="0" indent="342900">
              <a:buNone/>
            </a:pPr>
            <a:r>
              <a:rPr lang="en-US" dirty="0" smtClean="0"/>
              <a:t>   </a:t>
            </a:r>
            <a:r>
              <a:rPr lang="en-US" dirty="0" err="1" smtClean="0"/>
              <a:t>printf</a:t>
            </a:r>
            <a:r>
              <a:rPr lang="en-US" dirty="0"/>
              <a:t>("Enter an integer value: ");</a:t>
            </a:r>
          </a:p>
          <a:p>
            <a:pPr marL="0" indent="342900">
              <a:buNone/>
            </a:pPr>
            <a:r>
              <a:rPr lang="en-US" dirty="0"/>
              <a:t>   </a:t>
            </a:r>
            <a:r>
              <a:rPr lang="en-US" dirty="0" err="1"/>
              <a:t>scanf</a:t>
            </a:r>
            <a:r>
              <a:rPr lang="en-US" dirty="0"/>
              <a:t>("%d", &amp;a);</a:t>
            </a:r>
          </a:p>
          <a:p>
            <a:pPr marL="0" indent="342900">
              <a:buNone/>
            </a:pPr>
            <a:r>
              <a:rPr lang="en-US" dirty="0"/>
              <a:t>   </a:t>
            </a:r>
            <a:r>
              <a:rPr lang="en-US" dirty="0">
                <a:solidFill>
                  <a:srgbClr val="FF0000"/>
                </a:solidFill>
              </a:rPr>
              <a:t>assert(a &gt;= 10);</a:t>
            </a:r>
          </a:p>
          <a:p>
            <a:pPr marL="0" indent="342900">
              <a:buNone/>
            </a:pPr>
            <a:r>
              <a:rPr lang="en-US" dirty="0"/>
              <a:t>   </a:t>
            </a:r>
            <a:r>
              <a:rPr lang="en-US" dirty="0" err="1"/>
              <a:t>printf</a:t>
            </a:r>
            <a:r>
              <a:rPr lang="en-US" dirty="0"/>
              <a:t>("Integer entered is %d\n", a);</a:t>
            </a:r>
          </a:p>
          <a:p>
            <a:pPr marL="0" indent="342900">
              <a:buNone/>
            </a:pPr>
            <a:r>
              <a:rPr lang="en-US" dirty="0"/>
              <a:t>}  </a:t>
            </a:r>
          </a:p>
        </p:txBody>
      </p:sp>
    </p:spTree>
    <p:extLst>
      <p:ext uri="{BB962C8B-B14F-4D97-AF65-F5344CB8AC3E}">
        <p14:creationId xmlns:p14="http://schemas.microsoft.com/office/powerpoint/2010/main" val="178089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 Monitors</a:t>
            </a:r>
          </a:p>
        </p:txBody>
      </p:sp>
      <p:sp>
        <p:nvSpPr>
          <p:cNvPr id="3" name="Content Placeholder 2"/>
          <p:cNvSpPr>
            <a:spLocks noGrp="1"/>
          </p:cNvSpPr>
          <p:nvPr>
            <p:ph idx="1"/>
          </p:nvPr>
        </p:nvSpPr>
        <p:spPr/>
        <p:txBody>
          <a:bodyPr/>
          <a:lstStyle/>
          <a:p>
            <a:pPr algn="just"/>
            <a:r>
              <a:rPr lang="en-US" dirty="0"/>
              <a:t>A debug monitor is a program that monitors the execution of a program and reports the state of a program during its execution. </a:t>
            </a:r>
            <a:endParaRPr lang="en-US" dirty="0" smtClean="0"/>
          </a:p>
          <a:p>
            <a:pPr algn="just"/>
            <a:r>
              <a:rPr lang="en-US" dirty="0" smtClean="0"/>
              <a:t>It </a:t>
            </a:r>
            <a:r>
              <a:rPr lang="en-US" dirty="0"/>
              <a:t>may interfere in the execution process, depending upon the actions carried out by a debugger (person). </a:t>
            </a:r>
            <a:endParaRPr lang="en-US" dirty="0" smtClean="0"/>
          </a:p>
          <a:p>
            <a:pPr algn="just"/>
            <a:r>
              <a:rPr lang="en-US" dirty="0" smtClean="0"/>
              <a:t>In </a:t>
            </a:r>
            <a:r>
              <a:rPr lang="en-US" dirty="0"/>
              <a:t>order to initiate the process of debugging, a programmer must compile the program with the debug option first. </a:t>
            </a:r>
            <a:endParaRPr lang="en-US" dirty="0" smtClean="0"/>
          </a:p>
          <a:p>
            <a:pPr algn="just"/>
            <a:r>
              <a:rPr lang="en-US" dirty="0" smtClean="0"/>
              <a:t>This </a:t>
            </a:r>
            <a:r>
              <a:rPr lang="en-US" dirty="0"/>
              <a:t>option, along with other information, generates a table that stores the information about the variables used in a program and their addresses.</a:t>
            </a:r>
          </a:p>
        </p:txBody>
      </p:sp>
    </p:spTree>
    <p:extLst>
      <p:ext uri="{BB962C8B-B14F-4D97-AF65-F5344CB8AC3E}">
        <p14:creationId xmlns:p14="http://schemas.microsoft.com/office/powerpoint/2010/main" val="42671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Debuggers</a:t>
            </a:r>
          </a:p>
        </p:txBody>
      </p:sp>
      <p:sp>
        <p:nvSpPr>
          <p:cNvPr id="3" name="Content Placeholder 2"/>
          <p:cNvSpPr>
            <a:spLocks noGrp="1"/>
          </p:cNvSpPr>
          <p:nvPr>
            <p:ph idx="1"/>
          </p:nvPr>
        </p:nvSpPr>
        <p:spPr/>
        <p:txBody>
          <a:bodyPr/>
          <a:lstStyle/>
          <a:p>
            <a:r>
              <a:rPr lang="en-US" b="1" dirty="0"/>
              <a:t>Static </a:t>
            </a:r>
            <a:r>
              <a:rPr lang="en-US" b="1" dirty="0" smtClean="0"/>
              <a:t>Debugging</a:t>
            </a:r>
          </a:p>
          <a:p>
            <a:r>
              <a:rPr lang="en-US" b="1" dirty="0"/>
              <a:t>Dynamic/Interactive Debugger</a:t>
            </a:r>
            <a:endParaRPr lang="en-US" dirty="0"/>
          </a:p>
          <a:p>
            <a:pPr marL="0" indent="0">
              <a:buNone/>
            </a:pPr>
            <a:endParaRPr lang="en-US" dirty="0"/>
          </a:p>
        </p:txBody>
      </p:sp>
    </p:spTree>
    <p:extLst>
      <p:ext uri="{BB962C8B-B14F-4D97-AF65-F5344CB8AC3E}">
        <p14:creationId xmlns:p14="http://schemas.microsoft.com/office/powerpoint/2010/main" val="32920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Debugging</a:t>
            </a:r>
          </a:p>
        </p:txBody>
      </p:sp>
      <p:sp>
        <p:nvSpPr>
          <p:cNvPr id="3" name="Content Placeholder 2"/>
          <p:cNvSpPr>
            <a:spLocks noGrp="1"/>
          </p:cNvSpPr>
          <p:nvPr>
            <p:ph idx="1"/>
          </p:nvPr>
        </p:nvSpPr>
        <p:spPr/>
        <p:txBody>
          <a:bodyPr>
            <a:normAutofit/>
          </a:bodyPr>
          <a:lstStyle/>
          <a:p>
            <a:pPr lvl="0" algn="just"/>
            <a:r>
              <a:rPr lang="en-US" dirty="0"/>
              <a:t>Static debugging focuses on semantic analysis. </a:t>
            </a:r>
          </a:p>
          <a:p>
            <a:pPr lvl="0" algn="just"/>
            <a:r>
              <a:rPr lang="en-US" dirty="0" smtClean="0"/>
              <a:t>Static </a:t>
            </a:r>
            <a:r>
              <a:rPr lang="en-US" dirty="0"/>
              <a:t>debugging detects errors before the actual execution. </a:t>
            </a:r>
            <a:endParaRPr lang="en-US" sz="2000" dirty="0"/>
          </a:p>
          <a:p>
            <a:pPr lvl="0" algn="just"/>
            <a:r>
              <a:rPr lang="en-US" dirty="0"/>
              <a:t>Static code analysis may include detection of the following situations:</a:t>
            </a:r>
            <a:endParaRPr lang="en-US" sz="2000" dirty="0"/>
          </a:p>
          <a:p>
            <a:pPr lvl="1" algn="just"/>
            <a:r>
              <a:rPr lang="en-US" dirty="0" smtClean="0"/>
              <a:t>Truncation </a:t>
            </a:r>
            <a:r>
              <a:rPr lang="en-US" dirty="0"/>
              <a:t>of value due to wrong assignment</a:t>
            </a:r>
            <a:endParaRPr lang="en-US" sz="1800" dirty="0"/>
          </a:p>
          <a:p>
            <a:pPr lvl="1" algn="just"/>
            <a:r>
              <a:rPr lang="en-US" dirty="0" err="1"/>
              <a:t>Redeclaration</a:t>
            </a:r>
            <a:r>
              <a:rPr lang="en-US" dirty="0"/>
              <a:t> of variables</a:t>
            </a:r>
            <a:endParaRPr lang="en-US" sz="1800" dirty="0"/>
          </a:p>
          <a:p>
            <a:pPr lvl="1" algn="just"/>
            <a:r>
              <a:rPr lang="en-US" dirty="0"/>
              <a:t>Presence of unreachable code</a:t>
            </a:r>
            <a:endParaRPr lang="en-US" sz="1800" dirty="0"/>
          </a:p>
        </p:txBody>
      </p:sp>
    </p:spTree>
    <p:extLst>
      <p:ext uri="{BB962C8B-B14F-4D97-AF65-F5344CB8AC3E}">
        <p14:creationId xmlns:p14="http://schemas.microsoft.com/office/powerpoint/2010/main" val="6275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Dynamic/Interactive Debugger</a:t>
            </a:r>
          </a:p>
        </p:txBody>
      </p:sp>
      <p:sp>
        <p:nvSpPr>
          <p:cNvPr id="3" name="Content Placeholder 2"/>
          <p:cNvSpPr>
            <a:spLocks noGrp="1"/>
          </p:cNvSpPr>
          <p:nvPr>
            <p:ph idx="1"/>
          </p:nvPr>
        </p:nvSpPr>
        <p:spPr/>
        <p:txBody>
          <a:bodyPr>
            <a:normAutofit fontScale="92500"/>
          </a:bodyPr>
          <a:lstStyle/>
          <a:p>
            <a:pPr algn="just"/>
            <a:r>
              <a:rPr lang="en-US" dirty="0"/>
              <a:t>Dynamic analysis is carried out during program execution. An interactive debugging system provides programmers with facilities that aid in testing and debugging programs interactively</a:t>
            </a:r>
            <a:r>
              <a:rPr lang="en-US" dirty="0" smtClean="0"/>
              <a:t>.</a:t>
            </a:r>
          </a:p>
          <a:p>
            <a:pPr algn="just"/>
            <a:r>
              <a:rPr lang="en-US" dirty="0"/>
              <a:t>A dynamic debugging system should provide the following facilities:</a:t>
            </a:r>
          </a:p>
          <a:p>
            <a:pPr marL="457200" lvl="0" indent="-457200" algn="just">
              <a:buFont typeface="+mj-lt"/>
              <a:buAutoNum type="arabicPeriod"/>
            </a:pPr>
            <a:r>
              <a:rPr lang="en-US" dirty="0"/>
              <a:t>Execution </a:t>
            </a:r>
            <a:r>
              <a:rPr lang="en-US" dirty="0" smtClean="0"/>
              <a:t>sequencing</a:t>
            </a:r>
          </a:p>
          <a:p>
            <a:pPr marL="457200" lvl="0" indent="-457200" algn="just">
              <a:buFont typeface="+mj-lt"/>
              <a:buAutoNum type="arabicPeriod"/>
            </a:pPr>
            <a:r>
              <a:rPr lang="en-US" dirty="0" smtClean="0"/>
              <a:t>Breakpoints</a:t>
            </a:r>
          </a:p>
          <a:p>
            <a:pPr marL="457200" lvl="0" indent="-457200" algn="just">
              <a:buFont typeface="+mj-lt"/>
              <a:buAutoNum type="arabicPeriod"/>
            </a:pPr>
            <a:r>
              <a:rPr lang="en-US" dirty="0" smtClean="0"/>
              <a:t>Conditional expressions (Assertion)</a:t>
            </a:r>
          </a:p>
          <a:p>
            <a:pPr marL="457200" lvl="0" indent="-457200" algn="just">
              <a:buFont typeface="+mj-lt"/>
              <a:buAutoNum type="arabicPeriod"/>
            </a:pPr>
            <a:r>
              <a:rPr lang="en-US" dirty="0" smtClean="0"/>
              <a:t>Tracing</a:t>
            </a:r>
          </a:p>
          <a:p>
            <a:pPr marL="457200" lvl="0" indent="-457200" algn="just">
              <a:buFont typeface="+mj-lt"/>
              <a:buAutoNum type="arabicPeriod"/>
            </a:pPr>
            <a:r>
              <a:rPr lang="en-US" dirty="0" smtClean="0"/>
              <a:t>Trace back</a:t>
            </a:r>
          </a:p>
          <a:p>
            <a:pPr marL="457200" lvl="0" indent="-457200" algn="just">
              <a:buFont typeface="+mj-lt"/>
              <a:buAutoNum type="arabicPeriod"/>
            </a:pPr>
            <a:r>
              <a:rPr lang="en-US" dirty="0" smtClean="0"/>
              <a:t>Program-display capabilities</a:t>
            </a:r>
          </a:p>
          <a:p>
            <a:pPr marL="457200" lvl="0" indent="-457200" algn="just">
              <a:buFont typeface="+mj-lt"/>
              <a:buAutoNum type="arabicPeriod"/>
            </a:pPr>
            <a:r>
              <a:rPr lang="en-US" dirty="0" smtClean="0"/>
              <a:t>Multilingual capability</a:t>
            </a:r>
          </a:p>
          <a:p>
            <a:pPr marL="457200" lvl="0" indent="-457200" algn="just">
              <a:buFont typeface="+mj-lt"/>
              <a:buAutoNum type="arabicPeriod"/>
            </a:pPr>
            <a:r>
              <a:rPr lang="en-US" dirty="0" smtClean="0"/>
              <a:t>Optimization</a:t>
            </a:r>
            <a:endParaRPr lang="en-US" dirty="0"/>
          </a:p>
        </p:txBody>
      </p:sp>
    </p:spTree>
    <p:extLst>
      <p:ext uri="{BB962C8B-B14F-4D97-AF65-F5344CB8AC3E}">
        <p14:creationId xmlns:p14="http://schemas.microsoft.com/office/powerpoint/2010/main" val="331958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Interpretation </a:t>
            </a:r>
          </a:p>
        </p:txBody>
      </p:sp>
      <p:sp>
        <p:nvSpPr>
          <p:cNvPr id="3" name="Content Placeholder 2"/>
          <p:cNvSpPr>
            <a:spLocks noGrp="1"/>
          </p:cNvSpPr>
          <p:nvPr>
            <p:ph idx="1"/>
          </p:nvPr>
        </p:nvSpPr>
        <p:spPr/>
        <p:txBody>
          <a:bodyPr/>
          <a:lstStyle/>
          <a:p>
            <a:pPr algn="just"/>
            <a:r>
              <a:rPr lang="en-US" dirty="0"/>
              <a:t>An interpreter is system software that translates a given High-Level Language (HLL) program into a low-level one, but it differs from compilers. </a:t>
            </a:r>
            <a:endParaRPr lang="en-US" dirty="0" smtClean="0"/>
          </a:p>
          <a:p>
            <a:pPr algn="just"/>
            <a:r>
              <a:rPr lang="en-US" dirty="0" smtClean="0"/>
              <a:t>Interpretation </a:t>
            </a:r>
            <a:r>
              <a:rPr lang="en-US" dirty="0"/>
              <a:t>is a real-time activity where an interpreter takes the program, one statement at a time, and translates each line before executing it.</a:t>
            </a:r>
          </a:p>
        </p:txBody>
      </p:sp>
    </p:spTree>
    <p:extLst>
      <p:ext uri="{BB962C8B-B14F-4D97-AF65-F5344CB8AC3E}">
        <p14:creationId xmlns:p14="http://schemas.microsoft.com/office/powerpoint/2010/main" val="323247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the Performance of Compilers and Interpreters</a:t>
            </a:r>
          </a:p>
        </p:txBody>
      </p:sp>
      <p:sp>
        <p:nvSpPr>
          <p:cNvPr id="3" name="Content Placeholder 2"/>
          <p:cNvSpPr>
            <a:spLocks noGrp="1"/>
          </p:cNvSpPr>
          <p:nvPr>
            <p:ph idx="1"/>
          </p:nvPr>
        </p:nvSpPr>
        <p:spPr/>
        <p:txBody>
          <a:bodyPr>
            <a:normAutofit fontScale="40000" lnSpcReduction="20000"/>
          </a:bodyPr>
          <a:lstStyle/>
          <a:p>
            <a:pPr lvl="0" algn="just"/>
            <a:r>
              <a:rPr lang="en-US" sz="5000" dirty="0"/>
              <a:t>Comparative performance of a compiler and an interpreter can be realized by inspecting the average CPU time cost for different kinds of processing of a statement. </a:t>
            </a:r>
          </a:p>
          <a:p>
            <a:pPr marL="0" lvl="0" indent="1371600" algn="just">
              <a:buNone/>
            </a:pPr>
            <a:r>
              <a:rPr lang="en-US" sz="5000" dirty="0"/>
              <a:t>Let </a:t>
            </a:r>
            <a:r>
              <a:rPr lang="en-US" sz="5000" dirty="0" err="1"/>
              <a:t>t</a:t>
            </a:r>
            <a:r>
              <a:rPr lang="en-US" sz="5000" baseline="-25000" dirty="0" err="1"/>
              <a:t>i</a:t>
            </a:r>
            <a:r>
              <a:rPr lang="en-US" sz="5000" dirty="0"/>
              <a:t>, = interpretation-time statement</a:t>
            </a:r>
            <a:endParaRPr lang="en-US" sz="5000" dirty="0" smtClean="0"/>
          </a:p>
          <a:p>
            <a:pPr marL="0" lvl="0" indent="1371600" algn="just">
              <a:buNone/>
            </a:pPr>
            <a:r>
              <a:rPr lang="en-US" sz="5000" dirty="0" err="1" smtClean="0"/>
              <a:t>t</a:t>
            </a:r>
            <a:r>
              <a:rPr lang="en-US" sz="5000" baseline="-25000" dirty="0" err="1" smtClean="0"/>
              <a:t>c</a:t>
            </a:r>
            <a:r>
              <a:rPr lang="en-US" sz="5000" dirty="0"/>
              <a:t>, = compilation-time statement</a:t>
            </a:r>
            <a:endParaRPr lang="en-US" sz="5000" dirty="0" smtClean="0"/>
          </a:p>
          <a:p>
            <a:pPr marL="0" lvl="0" indent="1371600" algn="just">
              <a:buNone/>
            </a:pPr>
            <a:r>
              <a:rPr lang="en-US" sz="5000" dirty="0" smtClean="0"/>
              <a:t>and </a:t>
            </a:r>
            <a:r>
              <a:rPr lang="en-US" sz="5000" dirty="0" err="1"/>
              <a:t>t</a:t>
            </a:r>
            <a:r>
              <a:rPr lang="en-US" sz="5000" baseline="-25000" dirty="0" err="1"/>
              <a:t>e</a:t>
            </a:r>
            <a:r>
              <a:rPr lang="en-US" sz="5000" dirty="0"/>
              <a:t> =</a:t>
            </a:r>
            <a:r>
              <a:rPr lang="en-US" sz="5000" dirty="0" smtClean="0"/>
              <a:t>execution-time</a:t>
            </a:r>
            <a:endParaRPr lang="en-US" sz="5000" dirty="0"/>
          </a:p>
          <a:p>
            <a:pPr lvl="0" algn="just"/>
            <a:r>
              <a:rPr lang="en-US" sz="5000" dirty="0" smtClean="0"/>
              <a:t>If </a:t>
            </a:r>
            <a:r>
              <a:rPr lang="en-US" sz="5000" dirty="0"/>
              <a:t>a 400-statement program is executed on a test data with only 80 statements being visited during the test run,</a:t>
            </a:r>
            <a:endParaRPr lang="en-US" sz="5000" dirty="0" smtClean="0"/>
          </a:p>
          <a:p>
            <a:pPr lvl="0" algn="just"/>
            <a:endParaRPr lang="en-US" sz="5000" dirty="0" smtClean="0"/>
          </a:p>
          <a:p>
            <a:pPr lvl="0" algn="just"/>
            <a:endParaRPr lang="en-US" sz="5000" dirty="0" smtClean="0"/>
          </a:p>
          <a:p>
            <a:pPr lvl="0" algn="just"/>
            <a:endParaRPr lang="en-US" sz="5000" dirty="0"/>
          </a:p>
          <a:p>
            <a:pPr lvl="0" algn="just"/>
            <a:endParaRPr lang="en-US" sz="5000" dirty="0" smtClean="0"/>
          </a:p>
          <a:p>
            <a:pPr lvl="0" algn="just"/>
            <a:r>
              <a:rPr lang="en-US" sz="5000" dirty="0" smtClean="0"/>
              <a:t>This </a:t>
            </a:r>
            <a:r>
              <a:rPr lang="en-US" sz="5000" dirty="0"/>
              <a:t>shows that the interpretation will be cheaper in such cases. </a:t>
            </a:r>
            <a:endParaRPr lang="en-US" sz="5000" dirty="0" smtClean="0"/>
          </a:p>
          <a:p>
            <a:pPr algn="just"/>
            <a:r>
              <a:rPr lang="en-US" sz="5000" dirty="0" smtClean="0"/>
              <a:t>This </a:t>
            </a:r>
            <a:r>
              <a:rPr lang="en-US" sz="5000" dirty="0"/>
              <a:t>clearly indicates that from the point of view of the CPU time cost, interpreters are a better choice at least for the program development environment</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630327272"/>
              </p:ext>
            </p:extLst>
          </p:nvPr>
        </p:nvGraphicFramePr>
        <p:xfrm>
          <a:off x="1752600" y="3886200"/>
          <a:ext cx="6096000" cy="741680"/>
        </p:xfrm>
        <a:graphic>
          <a:graphicData uri="http://schemas.openxmlformats.org/drawingml/2006/table">
            <a:tbl>
              <a:tblPr firstRow="1" bandRow="1">
                <a:tableStyleId>{D7AC3CCA-C797-4891-BE02-D94E43425B78}</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Total CPU time in Compiler</a:t>
                      </a:r>
                      <a:endParaRPr lang="en-US" dirty="0"/>
                    </a:p>
                  </a:txBody>
                  <a:tcPr>
                    <a:noFill/>
                  </a:tcPr>
                </a:tc>
                <a:tc>
                  <a:txBody>
                    <a:bodyPr/>
                    <a:lstStyle/>
                    <a:p>
                      <a:r>
                        <a:rPr lang="en-US" dirty="0" smtClean="0"/>
                        <a:t>Total CPU time in Interpreter</a:t>
                      </a:r>
                      <a:endParaRPr lang="en-US" dirty="0"/>
                    </a:p>
                  </a:txBody>
                  <a:tcPr>
                    <a:noFill/>
                  </a:tcPr>
                </a:tc>
                <a:extLst>
                  <a:ext uri="{0D108BD9-81ED-4DB2-BD59-A6C34878D82A}">
                    <a16:rowId xmlns:a16="http://schemas.microsoft.com/office/drawing/2014/main" val="10000"/>
                  </a:ext>
                </a:extLst>
              </a:tr>
              <a:tr h="370840">
                <a:tc>
                  <a:txBody>
                    <a:bodyPr/>
                    <a:lstStyle/>
                    <a:p>
                      <a:r>
                        <a:rPr lang="en-US" dirty="0" smtClean="0"/>
                        <a:t>400 * </a:t>
                      </a:r>
                      <a:r>
                        <a:rPr lang="en-US" dirty="0" err="1" smtClean="0"/>
                        <a:t>t</a:t>
                      </a:r>
                      <a:r>
                        <a:rPr lang="en-US" baseline="-25000" dirty="0" err="1" smtClean="0"/>
                        <a:t>c</a:t>
                      </a:r>
                      <a:r>
                        <a:rPr lang="en-US" dirty="0" smtClean="0"/>
                        <a:t> + 80 *</a:t>
                      </a:r>
                      <a:r>
                        <a:rPr lang="en-US" dirty="0" err="1" smtClean="0"/>
                        <a:t>t</a:t>
                      </a:r>
                      <a:r>
                        <a:rPr lang="en-US" baseline="-25000" dirty="0" err="1" smtClean="0"/>
                        <a:t>e</a:t>
                      </a:r>
                      <a:endParaRPr lang="en-US" dirty="0"/>
                    </a:p>
                  </a:txBody>
                  <a:tcPr>
                    <a:noFill/>
                  </a:tcPr>
                </a:tc>
                <a:tc>
                  <a:txBody>
                    <a:bodyPr/>
                    <a:lstStyle/>
                    <a:p>
                      <a:r>
                        <a:rPr lang="en-US" dirty="0" smtClean="0"/>
                        <a:t>80 *</a:t>
                      </a:r>
                      <a:r>
                        <a:rPr lang="en-US" dirty="0" err="1" smtClean="0"/>
                        <a:t>t</a:t>
                      </a:r>
                      <a:r>
                        <a:rPr lang="en-US" baseline="-25000" dirty="0" err="1" smtClean="0"/>
                        <a:t>i</a:t>
                      </a:r>
                      <a:r>
                        <a:rPr lang="en-US" dirty="0" smtClean="0"/>
                        <a:t> = 80 *</a:t>
                      </a:r>
                      <a:r>
                        <a:rPr lang="en-US" dirty="0" err="1" smtClean="0"/>
                        <a:t>t</a:t>
                      </a:r>
                      <a:r>
                        <a:rPr lang="en-US" baseline="-25000" dirty="0" err="1" smtClean="0"/>
                        <a:t>e</a:t>
                      </a:r>
                      <a:endParaRPr lang="en-US" dirty="0"/>
                    </a:p>
                  </a:txBody>
                  <a:tcP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3342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Interpretation</a:t>
            </a:r>
          </a:p>
        </p:txBody>
      </p:sp>
      <p:sp>
        <p:nvSpPr>
          <p:cNvPr id="3" name="Content Placeholder 2"/>
          <p:cNvSpPr>
            <a:spLocks noGrp="1"/>
          </p:cNvSpPr>
          <p:nvPr>
            <p:ph idx="1"/>
          </p:nvPr>
        </p:nvSpPr>
        <p:spPr/>
        <p:txBody>
          <a:bodyPr>
            <a:normAutofit fontScale="92500" lnSpcReduction="10000"/>
          </a:bodyPr>
          <a:lstStyle/>
          <a:p>
            <a:pPr algn="just"/>
            <a:r>
              <a:rPr lang="en-US" dirty="0"/>
              <a:t>The distinguished benefits of interpretation are as follows:</a:t>
            </a:r>
          </a:p>
          <a:p>
            <a:pPr marL="457200" lvl="0" indent="-457200" algn="just">
              <a:buFont typeface="+mj-lt"/>
              <a:buAutoNum type="arabicPeriod"/>
            </a:pPr>
            <a:r>
              <a:rPr lang="en-US" dirty="0"/>
              <a:t>Executes the source code directly. It translates the source code into some efficient Intermediate Code (IC) and immediately executes it. The process of execution can be performed in a single stage without the need of a compilation stage.</a:t>
            </a:r>
          </a:p>
          <a:p>
            <a:pPr marL="457200" lvl="0" indent="-457200" algn="just">
              <a:buFont typeface="+mj-lt"/>
              <a:buAutoNum type="arabicPeriod"/>
            </a:pPr>
            <a:r>
              <a:rPr lang="en-US" dirty="0"/>
              <a:t>Handles certain language features that cannot be compiled.</a:t>
            </a:r>
          </a:p>
          <a:p>
            <a:pPr marL="457200" lvl="0" indent="-457200" algn="just">
              <a:buFont typeface="+mj-lt"/>
              <a:buAutoNum type="arabicPeriod"/>
            </a:pPr>
            <a:r>
              <a:rPr lang="en-US" dirty="0"/>
              <a:t>Ensures portability since it does not produce machine language program.</a:t>
            </a:r>
          </a:p>
          <a:p>
            <a:pPr marL="457200" lvl="0" indent="-457200" algn="just">
              <a:buFont typeface="+mj-lt"/>
              <a:buAutoNum type="arabicPeriod"/>
            </a:pPr>
            <a:r>
              <a:rPr lang="en-US" dirty="0"/>
              <a:t>Suited for development environment where a program is modified frequently. This means alteration of code can be performed dynamically.</a:t>
            </a:r>
          </a:p>
          <a:p>
            <a:pPr marL="457200" indent="-457200" algn="just">
              <a:buFont typeface="+mj-lt"/>
              <a:buAutoNum type="arabicPeriod"/>
            </a:pPr>
            <a:r>
              <a:rPr lang="en-US" dirty="0"/>
              <a:t>Suited for debugging of the code and facilitates interactive code development.</a:t>
            </a:r>
          </a:p>
        </p:txBody>
      </p:sp>
    </p:spTree>
    <p:extLst>
      <p:ext uri="{BB962C8B-B14F-4D97-AF65-F5344CB8AC3E}">
        <p14:creationId xmlns:p14="http://schemas.microsoft.com/office/powerpoint/2010/main" val="1422899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Types of Errors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8281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Error</a:t>
            </a:r>
          </a:p>
        </p:txBody>
      </p:sp>
      <p:sp>
        <p:nvSpPr>
          <p:cNvPr id="3" name="Content Placeholder 2"/>
          <p:cNvSpPr>
            <a:spLocks noGrp="1"/>
          </p:cNvSpPr>
          <p:nvPr>
            <p:ph idx="1"/>
          </p:nvPr>
        </p:nvSpPr>
        <p:spPr/>
        <p:txBody>
          <a:bodyPr>
            <a:normAutofit fontScale="92500" lnSpcReduction="20000"/>
          </a:bodyPr>
          <a:lstStyle/>
          <a:p>
            <a:pPr lvl="0" algn="just"/>
            <a:r>
              <a:rPr lang="en-US" dirty="0"/>
              <a:t>Syntax errors occur due to the fact that the syntax of the programming language is not followed.</a:t>
            </a:r>
          </a:p>
          <a:p>
            <a:pPr lvl="0" algn="just"/>
            <a:r>
              <a:rPr lang="en-US" dirty="0"/>
              <a:t>The errors in token formation, missing operators, unbalanced parenthesis, etc., constitute syntax errors.</a:t>
            </a:r>
          </a:p>
          <a:p>
            <a:pPr lvl="0" algn="just"/>
            <a:r>
              <a:rPr lang="en-US" dirty="0"/>
              <a:t>These are generally programmer induced due to mistakes and negligence while writing a program.</a:t>
            </a:r>
          </a:p>
          <a:p>
            <a:pPr lvl="0" algn="just"/>
            <a:r>
              <a:rPr lang="en-US" dirty="0"/>
              <a:t>Syntax errors are detected early during the compilation process and restrict the compiler to proceed for code generation.</a:t>
            </a:r>
          </a:p>
          <a:p>
            <a:pPr lvl="0" algn="just"/>
            <a:r>
              <a:rPr lang="en-US" dirty="0"/>
              <a:t>Let us see the syntax errors with Java language in the following examples.</a:t>
            </a:r>
          </a:p>
          <a:p>
            <a:pPr marL="0" indent="400050" algn="just">
              <a:buNone/>
            </a:pPr>
            <a:r>
              <a:rPr lang="en-US" b="1" i="1" dirty="0"/>
              <a:t>Example 1:</a:t>
            </a:r>
            <a:r>
              <a:rPr lang="en-US" dirty="0"/>
              <a:t> Missing punctuation-"semicolon"</a:t>
            </a:r>
          </a:p>
          <a:p>
            <a:pPr marL="0" indent="400050" algn="just">
              <a:buNone/>
            </a:pPr>
            <a:r>
              <a:rPr lang="en-US" dirty="0" err="1"/>
              <a:t>int</a:t>
            </a:r>
            <a:r>
              <a:rPr lang="en-US" dirty="0"/>
              <a:t> age = 50	// note here semicolon is missing</a:t>
            </a:r>
          </a:p>
          <a:p>
            <a:pPr marL="0" indent="400050" algn="just">
              <a:buNone/>
            </a:pPr>
            <a:r>
              <a:rPr lang="en-US" b="1" i="1" dirty="0"/>
              <a:t>Example 2:</a:t>
            </a:r>
            <a:r>
              <a:rPr lang="en-US" dirty="0"/>
              <a:t> Errors in expression syntax</a:t>
            </a:r>
          </a:p>
          <a:p>
            <a:pPr marL="0" indent="400050" algn="just">
              <a:buNone/>
            </a:pPr>
            <a:r>
              <a:rPr lang="en-US" dirty="0"/>
              <a:t>x = ( 30 - 15;	// note the missing closing parenthesis ")"</a:t>
            </a:r>
          </a:p>
        </p:txBody>
      </p:sp>
    </p:spTree>
    <p:extLst>
      <p:ext uri="{BB962C8B-B14F-4D97-AF65-F5344CB8AC3E}">
        <p14:creationId xmlns:p14="http://schemas.microsoft.com/office/powerpoint/2010/main" val="334623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Error</a:t>
            </a:r>
          </a:p>
        </p:txBody>
      </p:sp>
      <p:sp>
        <p:nvSpPr>
          <p:cNvPr id="3" name="Content Placeholder 2"/>
          <p:cNvSpPr>
            <a:spLocks noGrp="1"/>
          </p:cNvSpPr>
          <p:nvPr>
            <p:ph idx="1"/>
          </p:nvPr>
        </p:nvSpPr>
        <p:spPr/>
        <p:txBody>
          <a:bodyPr/>
          <a:lstStyle/>
          <a:p>
            <a:pPr lvl="0" algn="just"/>
            <a:r>
              <a:rPr lang="en-US" dirty="0"/>
              <a:t>Semantic errors occur due to improper use of programming language statements.</a:t>
            </a:r>
          </a:p>
          <a:p>
            <a:pPr lvl="0" algn="just"/>
            <a:r>
              <a:rPr lang="en-US" dirty="0"/>
              <a:t>They include operands whose types are incompatible, undeclared variables, incompatible arguments to function or procedures, etc. </a:t>
            </a:r>
          </a:p>
          <a:p>
            <a:pPr lvl="0" algn="just"/>
            <a:r>
              <a:rPr lang="en-US" dirty="0"/>
              <a:t>Semantic errors are mentioned in the following examples.</a:t>
            </a:r>
          </a:p>
          <a:p>
            <a:pPr algn="just"/>
            <a:r>
              <a:rPr lang="en-US" b="1" i="1" dirty="0"/>
              <a:t>Example:</a:t>
            </a:r>
            <a:r>
              <a:rPr lang="en-US" dirty="0"/>
              <a:t> Type incompatibility between operands</a:t>
            </a:r>
          </a:p>
          <a:p>
            <a:pPr algn="just"/>
            <a:r>
              <a:rPr lang="en-US" dirty="0" err="1"/>
              <a:t>int</a:t>
            </a:r>
            <a:r>
              <a:rPr lang="en-US" dirty="0"/>
              <a:t> </a:t>
            </a:r>
            <a:r>
              <a:rPr lang="en-US" dirty="0" err="1"/>
              <a:t>msg</a:t>
            </a:r>
            <a:r>
              <a:rPr lang="en-US" dirty="0"/>
              <a:t> = "hello"; </a:t>
            </a:r>
            <a:r>
              <a:rPr lang="en-US" dirty="0" smtClean="0"/>
              <a:t>//</a:t>
            </a:r>
            <a:r>
              <a:rPr lang="en-US" dirty="0"/>
              <a:t>note the types String and </a:t>
            </a:r>
            <a:r>
              <a:rPr lang="en-US" dirty="0" err="1"/>
              <a:t>int</a:t>
            </a:r>
            <a:r>
              <a:rPr lang="en-US" dirty="0"/>
              <a:t> are </a:t>
            </a:r>
            <a:r>
              <a:rPr lang="en-US" dirty="0" smtClean="0"/>
              <a:t>incompatible</a:t>
            </a:r>
            <a:endParaRPr lang="en-US" dirty="0"/>
          </a:p>
        </p:txBody>
      </p:sp>
    </p:spTree>
    <p:extLst>
      <p:ext uri="{BB962C8B-B14F-4D97-AF65-F5344CB8AC3E}">
        <p14:creationId xmlns:p14="http://schemas.microsoft.com/office/powerpoint/2010/main" val="175721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Error</a:t>
            </a:r>
          </a:p>
        </p:txBody>
      </p:sp>
      <p:sp>
        <p:nvSpPr>
          <p:cNvPr id="3" name="Content Placeholder 2"/>
          <p:cNvSpPr>
            <a:spLocks noGrp="1"/>
          </p:cNvSpPr>
          <p:nvPr>
            <p:ph idx="1"/>
          </p:nvPr>
        </p:nvSpPr>
        <p:spPr/>
        <p:txBody>
          <a:bodyPr>
            <a:normAutofit fontScale="92500" lnSpcReduction="20000"/>
          </a:bodyPr>
          <a:lstStyle/>
          <a:p>
            <a:pPr lvl="0" algn="just"/>
            <a:r>
              <a:rPr lang="en-US" dirty="0"/>
              <a:t>Logical errors occur due to the fact that the software specification is not followed while writing the program. Although the program is successfully compiled and executed error free, the desired results are not obtained. </a:t>
            </a:r>
          </a:p>
          <a:p>
            <a:pPr lvl="0" algn="just"/>
            <a:r>
              <a:rPr lang="en-US" dirty="0"/>
              <a:t>Let us look into some logical errors with Java language.</a:t>
            </a:r>
          </a:p>
          <a:p>
            <a:pPr algn="just"/>
            <a:r>
              <a:rPr lang="en-US" b="1" i="1" dirty="0"/>
              <a:t>Example :</a:t>
            </a:r>
            <a:r>
              <a:rPr lang="en-US" dirty="0"/>
              <a:t> Errors in computation</a:t>
            </a:r>
          </a:p>
          <a:p>
            <a:pPr marL="0" indent="1200150" algn="just">
              <a:buNone/>
            </a:pPr>
            <a:r>
              <a:rPr lang="en-US" dirty="0"/>
              <a:t>public static </a:t>
            </a:r>
            <a:r>
              <a:rPr lang="en-US" dirty="0" err="1"/>
              <a:t>int</a:t>
            </a:r>
            <a:r>
              <a:rPr lang="en-US" dirty="0"/>
              <a:t> </a:t>
            </a:r>
            <a:r>
              <a:rPr lang="en-US" dirty="0" smtClean="0">
                <a:solidFill>
                  <a:srgbClr val="FF0000"/>
                </a:solidFill>
              </a:rPr>
              <a:t>multiply</a:t>
            </a:r>
            <a:r>
              <a:rPr lang="en-US" dirty="0" smtClean="0"/>
              <a:t>(</a:t>
            </a:r>
            <a:r>
              <a:rPr lang="en-US" dirty="0" err="1" smtClean="0"/>
              <a:t>int</a:t>
            </a:r>
            <a:r>
              <a:rPr lang="en-US" dirty="0" smtClean="0"/>
              <a:t> </a:t>
            </a:r>
            <a:r>
              <a:rPr lang="en-US" dirty="0"/>
              <a:t>a, </a:t>
            </a:r>
            <a:r>
              <a:rPr lang="en-US" dirty="0" err="1"/>
              <a:t>int</a:t>
            </a:r>
            <a:r>
              <a:rPr lang="en-US" dirty="0"/>
              <a:t> b) {</a:t>
            </a:r>
          </a:p>
          <a:p>
            <a:pPr marL="0" indent="1200150" algn="just">
              <a:buNone/>
            </a:pPr>
            <a:r>
              <a:rPr lang="en-US" dirty="0"/>
              <a:t>	</a:t>
            </a:r>
            <a:r>
              <a:rPr lang="en-US" dirty="0">
                <a:solidFill>
                  <a:srgbClr val="FF0000"/>
                </a:solidFill>
              </a:rPr>
              <a:t>return a + b ; </a:t>
            </a:r>
          </a:p>
          <a:p>
            <a:pPr marL="0" indent="1200150" algn="just">
              <a:buNone/>
            </a:pPr>
            <a:r>
              <a:rPr lang="en-US" dirty="0"/>
              <a:t>}</a:t>
            </a:r>
          </a:p>
          <a:p>
            <a:pPr algn="just"/>
            <a:r>
              <a:rPr lang="en-US" dirty="0" smtClean="0"/>
              <a:t>This </a:t>
            </a:r>
            <a:r>
              <a:rPr lang="en-US" dirty="0"/>
              <a:t>method returns the incorrect value with respect to the specification that requires to multiply two integers</a:t>
            </a:r>
          </a:p>
          <a:p>
            <a:pPr algn="just"/>
            <a:r>
              <a:rPr lang="en-US" dirty="0" smtClean="0"/>
              <a:t>Logical </a:t>
            </a:r>
            <a:r>
              <a:rPr lang="en-US" dirty="0"/>
              <a:t>errors may cause undesirable effect and program behaviors. Sometimes, these errors remain undetected unless the results are analyzed carefully.</a:t>
            </a:r>
          </a:p>
        </p:txBody>
      </p:sp>
    </p:spTree>
    <p:extLst>
      <p:ext uri="{BB962C8B-B14F-4D97-AF65-F5344CB8AC3E}">
        <p14:creationId xmlns:p14="http://schemas.microsoft.com/office/powerpoint/2010/main" val="221232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Debugging Procedures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3526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25235</TotalTime>
  <Words>992</Words>
  <Application>Microsoft Office PowerPoint</Application>
  <PresentationFormat>On-screen Show (4:3)</PresentationFormat>
  <Paragraphs>117</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Open Sans</vt:lpstr>
      <vt:lpstr>Open Sans Extrabold</vt:lpstr>
      <vt:lpstr>Open Sans Semibold</vt:lpstr>
      <vt:lpstr>Times New Roman</vt:lpstr>
      <vt:lpstr>Wingdings</vt:lpstr>
      <vt:lpstr>Office Theme</vt:lpstr>
      <vt:lpstr>Unit – 4 Pushdown Automata</vt:lpstr>
      <vt:lpstr>Overview of Interpretation </vt:lpstr>
      <vt:lpstr>Comparing the Performance of Compilers and Interpreters</vt:lpstr>
      <vt:lpstr>Benefits of Interpretation</vt:lpstr>
      <vt:lpstr>Types of Errors</vt:lpstr>
      <vt:lpstr>Syntax Error</vt:lpstr>
      <vt:lpstr>Semantic Error</vt:lpstr>
      <vt:lpstr>Logical Error</vt:lpstr>
      <vt:lpstr>Debugging Procedures</vt:lpstr>
      <vt:lpstr>Debugging Procedures</vt:lpstr>
      <vt:lpstr>Types of debugging procedures</vt:lpstr>
      <vt:lpstr>Assertions</vt:lpstr>
      <vt:lpstr>Example: Assertions</vt:lpstr>
      <vt:lpstr>Debug Monitors</vt:lpstr>
      <vt:lpstr>Classification of Debuggers</vt:lpstr>
      <vt:lpstr>Static Debugging</vt:lpstr>
      <vt:lpstr>Dynamic/Interactive Debugger</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RUPESH-PC</cp:lastModifiedBy>
  <cp:revision>1717</cp:revision>
  <dcterms:created xsi:type="dcterms:W3CDTF">2013-05-17T03:00:03Z</dcterms:created>
  <dcterms:modified xsi:type="dcterms:W3CDTF">2017-10-04T05:02:36Z</dcterms:modified>
</cp:coreProperties>
</file>