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61" r:id="rId2"/>
    <p:sldId id="364" r:id="rId3"/>
    <p:sldId id="371" r:id="rId4"/>
    <p:sldId id="362" r:id="rId5"/>
    <p:sldId id="365" r:id="rId6"/>
    <p:sldId id="256" r:id="rId7"/>
    <p:sldId id="280" r:id="rId8"/>
    <p:sldId id="346" r:id="rId9"/>
    <p:sldId id="320" r:id="rId10"/>
    <p:sldId id="323" r:id="rId11"/>
    <p:sldId id="33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47" r:id="rId22"/>
    <p:sldId id="298" r:id="rId23"/>
    <p:sldId id="313" r:id="rId24"/>
    <p:sldId id="336" r:id="rId25"/>
    <p:sldId id="337" r:id="rId26"/>
    <p:sldId id="338" r:id="rId27"/>
    <p:sldId id="299" r:id="rId28"/>
    <p:sldId id="386" r:id="rId29"/>
    <p:sldId id="389" r:id="rId30"/>
    <p:sldId id="348" r:id="rId31"/>
    <p:sldId id="339" r:id="rId32"/>
    <p:sldId id="366" r:id="rId33"/>
    <p:sldId id="367" r:id="rId34"/>
    <p:sldId id="368" r:id="rId35"/>
    <p:sldId id="341" r:id="rId36"/>
    <p:sldId id="284" r:id="rId37"/>
    <p:sldId id="308" r:id="rId38"/>
    <p:sldId id="387" r:id="rId39"/>
    <p:sldId id="388" r:id="rId40"/>
    <p:sldId id="350" r:id="rId41"/>
    <p:sldId id="344" r:id="rId42"/>
    <p:sldId id="314" r:id="rId43"/>
    <p:sldId id="315" r:id="rId44"/>
    <p:sldId id="316" r:id="rId45"/>
    <p:sldId id="317" r:id="rId46"/>
    <p:sldId id="360" r:id="rId47"/>
    <p:sldId id="351" r:id="rId48"/>
    <p:sldId id="312" r:id="rId49"/>
    <p:sldId id="353" r:id="rId50"/>
    <p:sldId id="352" r:id="rId51"/>
    <p:sldId id="345" r:id="rId52"/>
    <p:sldId id="354" r:id="rId53"/>
    <p:sldId id="355" r:id="rId54"/>
    <p:sldId id="369" r:id="rId55"/>
    <p:sldId id="363" r:id="rId56"/>
    <p:sldId id="370" r:id="rId57"/>
    <p:sldId id="39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4KenwlwYC/NZq988Q5S1aQ==" hashData="S6toY1HBRJI66xCIy4W3f7GdDso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34495E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94660"/>
  </p:normalViewPr>
  <p:slideViewPr>
    <p:cSldViewPr>
      <p:cViewPr>
        <p:scale>
          <a:sx n="60" d="100"/>
          <a:sy n="60" d="100"/>
        </p:scale>
        <p:origin x="-1385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84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0198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 JAVA NETWORKING	                    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5EA8BEFB-AE5B-48F9-BBAD-B489CDE48C80}" type="slidenum">
              <a:rPr lang="en-US" smtClean="0"/>
              <a:pPr marL="0" marR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316023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 smtClean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ADVANCED JAVA - 2160707</a:t>
            </a:r>
            <a:r>
              <a:rPr lang="da-DK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 smtClean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ADVANCED JAVA - 2160707</a:t>
            </a:r>
            <a:r>
              <a:rPr lang="da-DK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s://docs.oracle.com/javase/7/docs/api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4288" y="-42863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74625" y="4554537"/>
            <a:ext cx="7772400" cy="1500187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Swati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Sharma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swati.sharma@darshan.ac.in</a:t>
            </a:r>
          </a:p>
        </p:txBody>
      </p:sp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95441"/>
              </p:ext>
            </p:extLst>
          </p:nvPr>
        </p:nvGraphicFramePr>
        <p:xfrm>
          <a:off x="174625" y="1828800"/>
          <a:ext cx="7924800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6288"/>
                <a:gridCol w="5258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Subject: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Advanced Java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Subject Code: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2160707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Subject Credit: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VI</a:t>
                      </a:r>
                      <a:r>
                        <a:rPr lang="en-US" sz="3200" b="1" kern="1200" baseline="30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</a:t>
                      </a:r>
                      <a:r>
                        <a:rPr lang="en-US" sz="3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 Computer Engineering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6913" y="0"/>
            <a:ext cx="1947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4" descr="Image result for clip art ema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Socket</a:t>
            </a:r>
          </a:p>
          <a:p>
            <a:r>
              <a:rPr lang="en-US" i="1" dirty="0" smtClean="0"/>
              <a:t>“A </a:t>
            </a:r>
            <a:r>
              <a:rPr lang="en-US" b="1" i="1" dirty="0" smtClean="0"/>
              <a:t>socket</a:t>
            </a:r>
            <a:r>
              <a:rPr lang="en-US" i="1" dirty="0" smtClean="0"/>
              <a:t> is one endpoint of a two-way communication link between two programs running on the network.”</a:t>
            </a:r>
          </a:p>
          <a:p>
            <a:r>
              <a:rPr lang="en-US" dirty="0" smtClean="0"/>
              <a:t>An Socket is  combination of an IP address and a port number.</a:t>
            </a:r>
            <a:endParaRPr lang="en-US" i="1" dirty="0" smtClean="0"/>
          </a:p>
        </p:txBody>
      </p:sp>
      <p:pic>
        <p:nvPicPr>
          <p:cNvPr id="53250" name="Picture 2" descr="Image result for define socket in networ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7162800" cy="23780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– 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machines must connect</a:t>
            </a:r>
          </a:p>
          <a:p>
            <a:r>
              <a:rPr lang="en-US" sz="2800" dirty="0" smtClean="0"/>
              <a:t>Server waits for connection</a:t>
            </a:r>
          </a:p>
          <a:p>
            <a:r>
              <a:rPr lang="en-US" sz="2800" dirty="0" smtClean="0"/>
              <a:t>Client initiates connection</a:t>
            </a:r>
          </a:p>
          <a:p>
            <a:r>
              <a:rPr lang="en-US" sz="2800" dirty="0" smtClean="0"/>
              <a:t>Server responds to the client request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810000"/>
            <a:ext cx="19050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Server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48768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socket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810000"/>
            <a:ext cx="19050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48768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62400" y="49530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962400" y="51816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572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3124200" y="4191000"/>
            <a:ext cx="3352800" cy="15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2895600" y="5562600"/>
            <a:ext cx="1600200" cy="304800"/>
          </a:xfrm>
          <a:prstGeom prst="wedgeRoundRectCallout">
            <a:avLst>
              <a:gd name="adj1" fmla="val -8146"/>
              <a:gd name="adj2" fmla="val -134515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Waits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65538" name="Picture 2" descr="http://www.angelfire.com/falcon/isinotes/javatut/net/netwk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541" y="1828800"/>
            <a:ext cx="6209122" cy="4038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" y="9906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 server is just like any ordinary program running in a computer.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Each computer is equipped with some ports.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4210" name="Picture 2" descr="http://www.angelfire.com/falcon/isinotes/javatut/net/netwk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150577"/>
            <a:ext cx="4191000" cy="294542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0668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server connects to one of the ports.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process is called </a:t>
            </a:r>
            <a:r>
              <a:rPr lang="en-US" b="1" dirty="0" smtClean="0"/>
              <a:t>binding</a:t>
            </a:r>
            <a:r>
              <a:rPr lang="en-US" dirty="0" smtClean="0"/>
              <a:t> to a port.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connection is called a server socket.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2133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i="1" dirty="0" smtClean="0"/>
              <a:t>The Java server code that does this is: </a:t>
            </a:r>
          </a:p>
          <a:p>
            <a:r>
              <a:rPr lang="en-US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(1234);//1234 is port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8306" name="Picture 2" descr="http://www.angelfire.com/falcon/isinotes/javatut/net/netwk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4724400" cy="287844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Server is waiting for client machine to connect.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7282" name="Picture 2" descr="http://www.angelfire.com/falcon/isinotes/javatut/net/netwk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449178" cy="3276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6258" name="Picture 2" descr="http://www.angelfire.com/falcon/isinotes/javatut/net/netwk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743200"/>
            <a:ext cx="6776772" cy="304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9906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the next step the client connects to this port of the server's computer.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connection is called a (client) socket.</a:t>
            </a:r>
          </a:p>
          <a:p>
            <a:endParaRPr lang="en-US" dirty="0" smtClean="0"/>
          </a:p>
          <a:p>
            <a:r>
              <a:rPr lang="en-US" b="1" dirty="0" smtClean="0"/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Socket sock = new Socket("www.darshan.ac.in",80);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/* The client knows the number 80 */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5234" name="Picture 2" descr="http://www.angelfire.com/falcon/isinotes/javatut/net/netwk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974006" cy="3200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219200"/>
            <a:ext cx="573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Now, connection is established between client and server.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100354" name="Picture 2" descr="http://www.angelfire.com/falcon/isinotes/javatut/net/netwk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7399304" cy="3581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9330" name="Picture 2" descr="http://www.angelfire.com/falcon/isinotes/javatut/net/netwk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5736431" cy="3352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Everytime</a:t>
            </a:r>
            <a:r>
              <a:rPr lang="en-US" dirty="0" smtClean="0"/>
              <a:t> a client is found, its Socket is extracted, and the loop again waits for the   next  client.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Advanced Java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7800" y="3543300"/>
            <a:ext cx="19812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Java SE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15000" y="3527377"/>
            <a:ext cx="19812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Java 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81400" y="3543300"/>
            <a:ext cx="19812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Java EE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1676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 Platform</a:t>
            </a:r>
            <a:endParaRPr lang="en-US" sz="2400" b="1" dirty="0"/>
          </a:p>
        </p:txBody>
      </p:sp>
      <p:cxnSp>
        <p:nvCxnSpPr>
          <p:cNvPr id="10" name="Straight Connector 9"/>
          <p:cNvCxnSpPr>
            <a:stCxn id="8" idx="2"/>
            <a:endCxn id="7" idx="0"/>
          </p:cNvCxnSpPr>
          <p:nvPr/>
        </p:nvCxnSpPr>
        <p:spPr>
          <a:xfrm flipH="1">
            <a:off x="2438400" y="2138065"/>
            <a:ext cx="2133600" cy="140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17" idx="0"/>
          </p:cNvCxnSpPr>
          <p:nvPr/>
        </p:nvCxnSpPr>
        <p:spPr>
          <a:xfrm>
            <a:off x="4572000" y="2138065"/>
            <a:ext cx="0" cy="140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  <a:endCxn id="16" idx="0"/>
          </p:cNvCxnSpPr>
          <p:nvPr/>
        </p:nvCxnSpPr>
        <p:spPr>
          <a:xfrm>
            <a:off x="4572000" y="2138065"/>
            <a:ext cx="2133600" cy="138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209478" y="5638800"/>
            <a:ext cx="2435225" cy="533400"/>
          </a:xfrm>
          <a:prstGeom prst="wedgeRoundRectCallout">
            <a:avLst>
              <a:gd name="adj1" fmla="val 36063"/>
              <a:gd name="adj2" fmla="val -26035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Standard Edition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279774" y="5679174"/>
            <a:ext cx="2663826" cy="533400"/>
          </a:xfrm>
          <a:prstGeom prst="wedgeRoundRectCallout">
            <a:avLst>
              <a:gd name="adj1" fmla="val 9899"/>
              <a:gd name="adj2" fmla="val -28082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Enterprise Edition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6364287" y="5724097"/>
            <a:ext cx="2663826" cy="533400"/>
          </a:xfrm>
          <a:prstGeom prst="wedgeRoundRectCallout">
            <a:avLst>
              <a:gd name="adj1" fmla="val -18280"/>
              <a:gd name="adj2" fmla="val -29105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Mobile Edition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964675" y="3733800"/>
            <a:ext cx="1295400" cy="533400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391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8" grpId="0"/>
      <p:bldP spid="20" grpId="0" animBg="1"/>
      <p:bldP spid="29" grpId="0" animBg="1"/>
      <p:bldP spid="30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101378" name="Picture 2" descr="http://www.angelfire.com/falcon/isinotes/javatut/net/netwk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199" y="1371600"/>
            <a:ext cx="6325215" cy="3581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1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29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213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InetAddress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InetAddress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java.net package</a:t>
            </a:r>
          </a:p>
          <a:p>
            <a:pPr lvl="1"/>
            <a:r>
              <a:rPr lang="en-US" dirty="0" smtClean="0"/>
              <a:t>This class represents an Internet Protocol (IP) address.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java.net.InetAddress</a:t>
            </a:r>
            <a:r>
              <a:rPr lang="en-US" b="1" dirty="0" smtClean="0"/>
              <a:t> </a:t>
            </a:r>
            <a:r>
              <a:rPr lang="en-US" dirty="0" smtClean="0"/>
              <a:t>class provides methods to get an IP of host name.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i="1" dirty="0" smtClean="0"/>
              <a:t>Example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   				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"www.darshan.ac.in"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i="1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www.darshan.ac.in/89.238.188.50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: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19487"/>
              </p:ext>
            </p:extLst>
          </p:nvPr>
        </p:nvGraphicFramePr>
        <p:xfrm>
          <a:off x="304800" y="1143000"/>
          <a:ext cx="8610600" cy="15447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5300"/>
                <a:gridCol w="4305300"/>
              </a:tblGrid>
              <a:tr h="44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Method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Description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</a:tr>
              <a:tr h="11014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/>
                        <a:t>public static </a:t>
                      </a:r>
                      <a:r>
                        <a:rPr lang="en-US" sz="2000" kern="1200" dirty="0" err="1" smtClean="0"/>
                        <a:t>InetAddress</a:t>
                      </a:r>
                      <a:r>
                        <a:rPr lang="en-US" sz="2000" kern="1200" dirty="0" smtClean="0"/>
                        <a:t> </a:t>
                      </a:r>
                    </a:p>
                    <a:p>
                      <a:pPr algn="just" fontAlgn="t"/>
                      <a:r>
                        <a:rPr lang="en-US" sz="2000" b="1" kern="1200" dirty="0" err="1" smtClean="0"/>
                        <a:t>getByName</a:t>
                      </a:r>
                      <a:r>
                        <a:rPr lang="en-US" sz="2000" kern="1200" dirty="0" smtClean="0"/>
                        <a:t>(String</a:t>
                      </a:r>
                      <a:r>
                        <a:rPr lang="en-US" sz="2000" kern="1200" baseline="0" dirty="0" smtClean="0"/>
                        <a:t> </a:t>
                      </a:r>
                      <a:r>
                        <a:rPr lang="en-US" sz="2000" kern="1200" dirty="0" smtClean="0"/>
                        <a:t>host) </a:t>
                      </a:r>
                    </a:p>
                    <a:p>
                      <a:pPr algn="just" fontAlgn="t"/>
                      <a:r>
                        <a:rPr lang="en-US" sz="2000" kern="1200" dirty="0" smtClean="0"/>
                        <a:t>throws </a:t>
                      </a:r>
                      <a:r>
                        <a:rPr lang="en-US" sz="2000" kern="1200" dirty="0" err="1" smtClean="0"/>
                        <a:t>UnknownHostException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Determines the IP address of a given host's name.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9400"/>
            <a:ext cx="8839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   				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"www.darshan.ac.in"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:“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/>
              <a:t>Output: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www.darshan.ac.in/89.238.188.50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: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826"/>
              </p:ext>
            </p:extLst>
          </p:nvPr>
        </p:nvGraphicFramePr>
        <p:xfrm>
          <a:off x="304800" y="1143000"/>
          <a:ext cx="8610600" cy="15447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5300"/>
                <a:gridCol w="4305300"/>
              </a:tblGrid>
              <a:tr h="44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Method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Description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</a:tr>
              <a:tr h="11014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/>
                        <a:t>public static </a:t>
                      </a:r>
                      <a:r>
                        <a:rPr lang="en-US" sz="2000" kern="1200" dirty="0" err="1" smtClean="0"/>
                        <a:t>InetAddress</a:t>
                      </a:r>
                      <a:r>
                        <a:rPr lang="en-US" sz="2000" kern="1200" dirty="0" smtClean="0"/>
                        <a:t> </a:t>
                      </a:r>
                    </a:p>
                    <a:p>
                      <a:pPr algn="just" fontAlgn="t"/>
                      <a:r>
                        <a:rPr lang="en-US" sz="2000" b="1" kern="1200" dirty="0" err="1" smtClean="0"/>
                        <a:t>getLocalHost</a:t>
                      </a:r>
                      <a:r>
                        <a:rPr lang="en-US" sz="2000" b="1" kern="1200" dirty="0" smtClean="0"/>
                        <a:t>() </a:t>
                      </a:r>
                    </a:p>
                    <a:p>
                      <a:pPr algn="just" fontAlgn="t"/>
                      <a:r>
                        <a:rPr lang="en-US" sz="2000" kern="1200" dirty="0" smtClean="0"/>
                        <a:t>throws </a:t>
                      </a:r>
                      <a:r>
                        <a:rPr lang="en-US" sz="2000" kern="1200" dirty="0" err="1" smtClean="0"/>
                        <a:t>UnknownHostException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Returns the address of the local host.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9400"/>
            <a:ext cx="8839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</a:t>
            </a:r>
          </a:p>
          <a:p>
            <a:endParaRPr lang="en-US" dirty="0" smtClean="0"/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/>
              <a:t>Output: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LocalHost:swati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-PC/10.254.3.34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: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49269"/>
              </p:ext>
            </p:extLst>
          </p:nvPr>
        </p:nvGraphicFramePr>
        <p:xfrm>
          <a:off x="304800" y="1143000"/>
          <a:ext cx="86106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5300"/>
                <a:gridCol w="4305300"/>
              </a:tblGrid>
              <a:tr h="44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Method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Description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</a:tr>
              <a:tr h="4710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public String </a:t>
                      </a:r>
                      <a:r>
                        <a:rPr lang="en-US" sz="1800" b="1" kern="1200" dirty="0" err="1" smtClean="0"/>
                        <a:t>getHostName</a:t>
                      </a:r>
                      <a:r>
                        <a:rPr lang="en-US" sz="1800" b="1" kern="1200" dirty="0" smtClean="0"/>
                        <a:t>()</a:t>
                      </a:r>
                      <a:endParaRPr lang="en-US" sz="2400" b="1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it returns the host name of the IP address.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9400"/>
            <a:ext cx="8839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</a:t>
            </a:r>
          </a:p>
          <a:p>
            <a:endParaRPr lang="en-US" i="1" dirty="0" smtClean="0"/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"10.254.3.34"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“Hostname:”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ip.getHostName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i="1" dirty="0" smtClean="0"/>
              <a:t>Output: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Hostname:swati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-PC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: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1459"/>
              </p:ext>
            </p:extLst>
          </p:nvPr>
        </p:nvGraphicFramePr>
        <p:xfrm>
          <a:off x="304800" y="1143000"/>
          <a:ext cx="86106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5300"/>
                <a:gridCol w="4305300"/>
              </a:tblGrid>
              <a:tr h="44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Method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Description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</a:tr>
              <a:tr h="4710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public String </a:t>
                      </a:r>
                      <a:r>
                        <a:rPr lang="en-US" sz="1800" b="1" kern="1200" dirty="0" err="1" smtClean="0"/>
                        <a:t>getHostAddress</a:t>
                      </a:r>
                      <a:r>
                        <a:rPr lang="en-US" sz="1800" kern="1200" dirty="0" smtClean="0"/>
                        <a:t>()</a:t>
                      </a:r>
                      <a:endParaRPr lang="en-US" sz="2400" b="1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it returns the IP address in string format.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940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Example 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"www.darshan.ac.in"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HostAddress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:”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ip.getHostAddress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HostAddress:89.238.188.50</a:t>
            </a:r>
          </a:p>
          <a:p>
            <a:endParaRPr lang="en-US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InetAddress</a:t>
            </a:r>
            <a:r>
              <a:rPr lang="en-US" dirty="0" smtClean="0"/>
              <a:t>: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029200"/>
            <a:ext cx="6477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Host Name: www.darshan.ac.in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IP Address: 89.238.188.50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763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java.net.*;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Class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InetDemo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			  				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"www.darshan.ac.in"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"Host Name: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ip.getHostName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"IP Address:"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ip.getHostAddress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(Exception e){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: Method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45705"/>
              </p:ext>
            </p:extLst>
          </p:nvPr>
        </p:nvGraphicFramePr>
        <p:xfrm>
          <a:off x="190500" y="990600"/>
          <a:ext cx="8763000" cy="5257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/>
                <a:gridCol w="5067300"/>
              </a:tblGrid>
              <a:tr h="8708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/>
                        <a:t>static </a:t>
                      </a:r>
                      <a:r>
                        <a:rPr lang="en-US" sz="2000" kern="1200" dirty="0" err="1" smtClean="0"/>
                        <a:t>InetAddress</a:t>
                      </a:r>
                      <a:r>
                        <a:rPr lang="en-US" sz="2000" kern="1200" dirty="0" smtClean="0"/>
                        <a:t> </a:t>
                      </a:r>
                    </a:p>
                    <a:p>
                      <a:pPr algn="just" fontAlgn="t"/>
                      <a:r>
                        <a:rPr lang="en-US" sz="2000" b="1" kern="1200" dirty="0" err="1" smtClean="0"/>
                        <a:t>getByName</a:t>
                      </a:r>
                      <a:r>
                        <a:rPr lang="en-US" sz="2000" kern="1200" dirty="0" smtClean="0"/>
                        <a:t>(String</a:t>
                      </a:r>
                      <a:r>
                        <a:rPr lang="en-US" sz="2000" kern="1200" baseline="0" dirty="0" smtClean="0"/>
                        <a:t> </a:t>
                      </a:r>
                      <a:r>
                        <a:rPr lang="en-US" sz="2000" kern="1200" dirty="0" smtClean="0"/>
                        <a:t>host)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Determines the IP address of a given host's name.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</a:tr>
              <a:tr h="8708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/>
                        <a:t>static </a:t>
                      </a:r>
                      <a:r>
                        <a:rPr lang="en-US" sz="2000" kern="1200" dirty="0" err="1" smtClean="0"/>
                        <a:t>InetAddress</a:t>
                      </a:r>
                      <a:r>
                        <a:rPr lang="en-US" sz="2000" kern="1200" dirty="0" smtClean="0"/>
                        <a:t> </a:t>
                      </a:r>
                    </a:p>
                    <a:p>
                      <a:pPr algn="just" fontAlgn="t"/>
                      <a:r>
                        <a:rPr lang="en-US" sz="2000" b="1" kern="1200" dirty="0" err="1" smtClean="0"/>
                        <a:t>getLocalHost</a:t>
                      </a:r>
                      <a:r>
                        <a:rPr lang="en-US" sz="2000" b="1" kern="1200" dirty="0" smtClean="0"/>
                        <a:t>()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Returns the address of the local host.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</a:tr>
              <a:tr h="4718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public String </a:t>
                      </a:r>
                      <a:r>
                        <a:rPr lang="en-US" sz="1800" b="1" kern="1200" dirty="0" err="1" smtClean="0"/>
                        <a:t>getHostName</a:t>
                      </a:r>
                      <a:r>
                        <a:rPr lang="en-US" sz="1800" b="1" kern="1200" dirty="0" smtClean="0"/>
                        <a:t>()</a:t>
                      </a:r>
                      <a:endParaRPr lang="en-US" sz="2400" b="1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it returns the host name of the IP address.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</a:tr>
              <a:tr h="4718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public String </a:t>
                      </a:r>
                      <a:r>
                        <a:rPr lang="en-US" sz="1800" b="1" kern="1200" dirty="0" err="1" smtClean="0"/>
                        <a:t>getHostAddress</a:t>
                      </a:r>
                      <a:r>
                        <a:rPr lang="en-US" sz="1800" kern="1200" dirty="0" smtClean="0"/>
                        <a:t>()</a:t>
                      </a:r>
                      <a:endParaRPr lang="en-US" sz="2400" b="1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it returns the IP address in string format.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</a:tr>
              <a:tr h="47184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this IP address to a String.</a:t>
                      </a:r>
                      <a:endParaRPr lang="en-US" dirty="0"/>
                    </a:p>
                  </a:txBody>
                  <a:tcPr/>
                </a:tc>
              </a:tr>
              <a:tr h="4718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 </a:t>
                      </a:r>
                      <a:r>
                        <a:rPr lang="en-US" b="1" dirty="0" smtClean="0"/>
                        <a:t>equals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this object against the specified object.</a:t>
                      </a:r>
                      <a:endParaRPr lang="en-US" dirty="0"/>
                    </a:p>
                  </a:txBody>
                  <a:tcPr/>
                </a:tc>
              </a:tr>
              <a:tr h="81441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InetAddress</a:t>
                      </a:r>
                      <a:r>
                        <a:rPr lang="en-US" dirty="0" smtClean="0"/>
                        <a:t>[] </a:t>
                      </a:r>
                    </a:p>
                    <a:p>
                      <a:r>
                        <a:rPr lang="en-US" b="1" dirty="0" err="1" smtClean="0"/>
                        <a:t>getAllByName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 smtClean="0"/>
                        <a:t> host)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 its IP addresses, based on the configured name service on the system.</a:t>
                      </a:r>
                      <a:endParaRPr lang="en-US" dirty="0"/>
                    </a:p>
                  </a:txBody>
                  <a:tcPr/>
                </a:tc>
              </a:tr>
              <a:tr h="81441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InetAddress</a:t>
                      </a:r>
                      <a:endParaRPr lang="en-US" sz="18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b="1" dirty="0" err="1" smtClean="0"/>
                        <a:t>getLoopbackAddress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loopback address.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6047" y="9144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047" y="1828800"/>
            <a:ext cx="8839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537" y="26670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537" y="32004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047" y="37338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3537" y="41148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8839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6047" y="54102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to demonstrate methods of java.net.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219200"/>
            <a:ext cx="8763000" cy="5105400"/>
          </a:xfrm>
        </p:spPr>
        <p:txBody>
          <a:bodyPr/>
          <a:lstStyle/>
          <a:p>
            <a:r>
              <a:rPr lang="en-US" dirty="0"/>
              <a:t>Teaching and Examination </a:t>
            </a:r>
            <a:r>
              <a:rPr lang="en-US" dirty="0" smtClean="0"/>
              <a:t>Scheme: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14868"/>
            <a:ext cx="8531225" cy="130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6244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TCP/IP server sockets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Client-Server sockets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43000"/>
          <a:ext cx="7924800" cy="3955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493520"/>
                <a:gridCol w="5638800"/>
              </a:tblGrid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Java.net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InetAddress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20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URLConnection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ServerSocket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Socket</a:t>
                      </a:r>
                    </a:p>
                  </a:txBody>
                  <a:tcPr/>
                </a:tc>
              </a:tr>
              <a:tr h="3883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DatagramPacket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DatagramSocket</a:t>
                      </a:r>
                      <a:endParaRPr lang="en-US" sz="1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MulticastSocket</a:t>
                      </a:r>
                      <a:endParaRPr lang="en-US" sz="1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219199"/>
            <a:ext cx="4043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>
            <a:off x="496094" y="2933699"/>
            <a:ext cx="2971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1200" y="1752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2133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1200" y="2514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2895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3275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3656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4037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81200" y="4418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1524000" y="2819399"/>
            <a:ext cx="3048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800" y="28955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 rot="5400000">
            <a:off x="7010400" y="685800"/>
            <a:ext cx="457200" cy="3810000"/>
          </a:xfrm>
          <a:prstGeom prst="wedgeRectCallout">
            <a:avLst>
              <a:gd name="adj1" fmla="val 55834"/>
              <a:gd name="adj2" fmla="val 62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SimHei" pitchFamily="49" charset="-122"/>
              </a:rPr>
              <a:t>This class implements Server sockets</a:t>
            </a:r>
            <a:endParaRPr lang="en-US" dirty="0">
              <a:solidFill>
                <a:schemeClr val="tx1"/>
              </a:solidFill>
              <a:ea typeface="SimHei" pitchFamily="49" charset="-122"/>
            </a:endParaRPr>
          </a:p>
        </p:txBody>
      </p:sp>
      <p:sp>
        <p:nvSpPr>
          <p:cNvPr id="23" name="Rectangular Callout 22"/>
          <p:cNvSpPr/>
          <p:nvPr/>
        </p:nvSpPr>
        <p:spPr>
          <a:xfrm rot="5400000">
            <a:off x="6781800" y="1524000"/>
            <a:ext cx="457200" cy="3657600"/>
          </a:xfrm>
          <a:prstGeom prst="wedgeRectCallout">
            <a:avLst>
              <a:gd name="adj1" fmla="val -18055"/>
              <a:gd name="adj2" fmla="val 867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implements Client sockets.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</a:t>
            </a:r>
            <a:r>
              <a:rPr lang="en-US" dirty="0" err="1" smtClean="0"/>
              <a:t>ServerSocket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ServerSocket</a:t>
            </a:r>
            <a:r>
              <a:rPr lang="en-US" dirty="0" smtClean="0"/>
              <a:t> class (java.net) can be used to create a server socket. </a:t>
            </a:r>
          </a:p>
          <a:p>
            <a:r>
              <a:rPr lang="en-US" dirty="0" smtClean="0"/>
              <a:t>This object is used to establish communication with the clients.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i="1" dirty="0" smtClean="0"/>
              <a:t>Constructor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smtClean="0"/>
              <a:t>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00224"/>
              </p:ext>
            </p:extLst>
          </p:nvPr>
        </p:nvGraphicFramePr>
        <p:xfrm>
          <a:off x="304800" y="3352800"/>
          <a:ext cx="8001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/>
                <a:gridCol w="4724400"/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ServerSocket</a:t>
                      </a:r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 port)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 a server socket, bound to the specified port.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68383"/>
              </p:ext>
            </p:extLst>
          </p:nvPr>
        </p:nvGraphicFramePr>
        <p:xfrm>
          <a:off x="304800" y="4800600"/>
          <a:ext cx="79248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Socket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socket and establish a connection between server and client.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0541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Server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i="1" dirty="0" smtClean="0"/>
              <a:t>Syntax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ServerSocket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ServerSocket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Port_no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i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 smtClean="0">
                <a:solidFill>
                  <a:prstClr val="black"/>
                </a:solidFill>
                <a:latin typeface="+mn-lt"/>
                <a:ea typeface="+mn-ea"/>
                <a:cs typeface="Courier New" pitchFamily="49" charset="0"/>
              </a:rPr>
              <a:t>Example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(1111);</a:t>
            </a:r>
            <a:endParaRPr lang="en-US" i="1" dirty="0" smtClean="0">
              <a:solidFill>
                <a:prstClr val="black"/>
              </a:solidFill>
              <a:latin typeface="+mn-lt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 smtClean="0">
              <a:solidFill>
                <a:prstClr val="black"/>
              </a:solidFill>
              <a:latin typeface="+mn-lt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www.angelfire.com/falcon/isinotes/javatut/net/netwk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524000"/>
            <a:ext cx="2514600" cy="1767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37115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i="1" dirty="0" smtClean="0"/>
              <a:t>MyServer.java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java.io.*;  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required data input/output stream 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java.net.*; 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Socket Class 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class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MyServer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{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static void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main(String[]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){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try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ServerSocket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ServerSocket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(1111);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Socket 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s=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ss.accept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();//establishes connection 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DataInputStream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dis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	 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DataInputStream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s.getInputStream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r>
              <a:rPr lang="en-US" sz="1800" b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en-US" sz="18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String 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=(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String)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dis.readUTF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();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out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.println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"message= "+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ss.close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(); 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catch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(Exception e){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out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.println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(e);}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}  </a:t>
            </a:r>
          </a:p>
          <a:p>
            <a:pPr lvl="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/>
              <a:t>Output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message= Hello Server</a:t>
            </a:r>
            <a:endParaRPr lang="en-US" sz="18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4953000"/>
            <a:ext cx="19050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Server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60198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socket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450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Client Sockets: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The client in socket programming must know two information: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IP Address of Server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Port number.</a:t>
            </a:r>
          </a:p>
          <a:p>
            <a:pPr>
              <a:buNone/>
            </a:pPr>
            <a:r>
              <a:rPr lang="en-US" sz="2000" b="1" i="1" dirty="0" smtClean="0">
                <a:latin typeface="+mn-lt"/>
              </a:rPr>
              <a:t>Constructor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590800"/>
          <a:ext cx="86106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an unconnected socket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InetAddress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stream socket and connects it to the specified port number at the specified IP address.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114800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572000"/>
          <a:ext cx="86106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getInputStream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</a:t>
                      </a:r>
                      <a:r>
                        <a:rPr lang="en-US" dirty="0" err="1" smtClean="0"/>
                        <a:t>InputStream</a:t>
                      </a:r>
                      <a:r>
                        <a:rPr lang="en-US" dirty="0" smtClean="0"/>
                        <a:t> attached with this socket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getOutputStream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the </a:t>
                      </a:r>
                      <a:r>
                        <a:rPr lang="en-US" dirty="0" err="1" smtClean="0"/>
                        <a:t>OutputStream</a:t>
                      </a:r>
                      <a:r>
                        <a:rPr lang="en-US" dirty="0" smtClean="0"/>
                        <a:t> attached with this socket.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438400"/>
            <a:ext cx="8763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971800"/>
            <a:ext cx="8915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" y="4419599"/>
            <a:ext cx="875995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5145851"/>
            <a:ext cx="8763000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Syntax </a:t>
            </a:r>
          </a:p>
          <a:p>
            <a:pPr lvl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Socket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myClient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 //Creates object of Socket Class</a:t>
            </a:r>
          </a:p>
          <a:p>
            <a:pPr lvl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myClient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Socket("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Machine name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",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PortNumber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Example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Socket s;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s=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Socket("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",1111);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 rot="16200000">
            <a:off x="3505200" y="1905000"/>
            <a:ext cx="457200" cy="1981200"/>
          </a:xfrm>
          <a:prstGeom prst="wedgeRectCallout">
            <a:avLst>
              <a:gd name="adj1" fmla="val 158845"/>
              <a:gd name="adj2" fmla="val 458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DNS or IP Address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 rot="5400000">
            <a:off x="7048500" y="2095500"/>
            <a:ext cx="1371600" cy="2514600"/>
          </a:xfrm>
          <a:prstGeom prst="wedgeRectCallout">
            <a:avLst>
              <a:gd name="adj1" fmla="val -81730"/>
              <a:gd name="adj2" fmla="val 39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 Number is the port (a number) on which the server you are trying to connect.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Client Sockets: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java.net.*;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Socket Class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java.io.*;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required data input/output stream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MyClient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    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Socket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"localhost"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,1111);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	  		    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"Hello Server"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a 				   string to the underlying output stream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(Exception e)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703325" y="3200400"/>
            <a:ext cx="2286000" cy="304800"/>
          </a:xfrm>
          <a:prstGeom prst="wedgeRoundRectCallout">
            <a:avLst>
              <a:gd name="adj1" fmla="val -105964"/>
              <a:gd name="adj2" fmla="val 86504"/>
              <a:gd name="adj3" fmla="val 16667"/>
            </a:avLst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Object of Socket class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Client-Server program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4572000" y="1219200"/>
            <a:ext cx="4419600" cy="5257800"/>
          </a:xfrm>
          <a:ln cmpd="dbl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java.net.*;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java.io.*;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MyClient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Socket s=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"localhost"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,1111);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"Hello Server"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//Writes string to underlying o/p     			       stream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//try</a:t>
            </a: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(Exception 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psvm</a:t>
            </a: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//class</a:t>
            </a: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i="1" dirty="0" smtClean="0">
              <a:cs typeface="Courier New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52400" y="1219200"/>
            <a:ext cx="4419600" cy="5257800"/>
          </a:xfrm>
          <a:prstGeom prst="rect">
            <a:avLst/>
          </a:prstGeom>
          <a:ln cmpd="dbl"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java.io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java.net.*;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class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MyServer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static voi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 main(String[]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(1111);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Socket 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s=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dis=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		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 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"message= "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(Exception e)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);}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psvm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//class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message= Hello Server</a:t>
            </a:r>
          </a:p>
          <a:p>
            <a:pPr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38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i="1" dirty="0" smtClean="0">
                <a:solidFill>
                  <a:prstClr val="black"/>
                </a:solidFill>
                <a:cs typeface="Courier New" pitchFamily="49" charset="0"/>
              </a:rPr>
              <a:t>MyServer.java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8382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i="1" dirty="0" smtClean="0">
                <a:solidFill>
                  <a:prstClr val="black"/>
                </a:solidFill>
                <a:cs typeface="Courier New" pitchFamily="49" charset="0"/>
              </a:rPr>
              <a:t>MyClient.java</a:t>
            </a:r>
          </a:p>
        </p:txBody>
      </p:sp>
    </p:spTree>
    <p:extLst>
      <p:ext uri="{BB962C8B-B14F-4D97-AF65-F5344CB8AC3E}">
        <p14:creationId xmlns:p14="http://schemas.microsoft.com/office/powerpoint/2010/main" val="357855313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for TCP Client/Server Chat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414129"/>
              </p:ext>
            </p:extLst>
          </p:nvPr>
        </p:nvGraphicFramePr>
        <p:xfrm>
          <a:off x="533400" y="1123713"/>
          <a:ext cx="6553200" cy="31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/>
                <a:gridCol w="4025376"/>
                <a:gridCol w="1600201"/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</a:t>
                      </a:r>
                      <a:r>
                        <a:rPr lang="en-US" b="1" dirty="0" err="1" smtClean="0"/>
                        <a:t>Weightage</a:t>
                      </a:r>
                      <a:endParaRPr lang="en-US" b="1" dirty="0"/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Java Networking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JDBC Programming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</a:t>
                      </a:r>
                      <a:r>
                        <a:rPr lang="en-US" sz="1800" kern="1200" baseline="0" dirty="0" err="1" smtClean="0"/>
                        <a:t>Servlet</a:t>
                      </a:r>
                      <a:r>
                        <a:rPr lang="en-US" sz="1800" kern="1200" baseline="0" dirty="0" smtClean="0"/>
                        <a:t> API and Overview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Java Server Pages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Server Faces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Hibernate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Web Frameworks: Spring MVC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44196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 Book: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Complete Reference J2EE by James Keogh </a:t>
            </a:r>
            <a:r>
              <a:rPr lang="en-US" dirty="0" err="1" smtClean="0"/>
              <a:t>mcgraw</a:t>
            </a:r>
            <a:r>
              <a:rPr lang="en-US" dirty="0" smtClean="0"/>
              <a:t> publication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Black Book “ Java server programming” J2EE, 1st ed., Dream Tech Publishers, 2008. Kathy </a:t>
            </a:r>
            <a:r>
              <a:rPr lang="en-US" dirty="0" err="1" smtClean="0"/>
              <a:t>walrath</a:t>
            </a:r>
            <a:r>
              <a:rPr lang="en-US" dirty="0" smtClean="0"/>
              <a:t> ”</a:t>
            </a:r>
          </a:p>
          <a:p>
            <a:pPr marL="342900" indent="-342900">
              <a:buAutoNum type="arabicPeriod"/>
            </a:pPr>
            <a:r>
              <a:rPr lang="en-US" dirty="0"/>
              <a:t>Professional Java Server Programming by </a:t>
            </a:r>
            <a:r>
              <a:rPr lang="en-US" dirty="0" err="1"/>
              <a:t>Subrahmanyam</a:t>
            </a:r>
            <a:r>
              <a:rPr lang="en-US" dirty="0"/>
              <a:t> </a:t>
            </a:r>
            <a:r>
              <a:rPr lang="en-US" dirty="0" err="1"/>
              <a:t>Allamaraju</a:t>
            </a:r>
            <a:r>
              <a:rPr lang="en-US" dirty="0"/>
              <a:t>, Cedric </a:t>
            </a:r>
            <a:r>
              <a:rPr lang="en-US" dirty="0" err="1"/>
              <a:t>Buest</a:t>
            </a:r>
            <a:r>
              <a:rPr lang="en-US" dirty="0"/>
              <a:t> Wiley Publication </a:t>
            </a:r>
          </a:p>
          <a:p>
            <a:endParaRPr lang="en-US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Datagrams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Datagrams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43000"/>
          <a:ext cx="7924800" cy="4008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493520"/>
                <a:gridCol w="5638800"/>
              </a:tblGrid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Java.net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34495E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InetAddress</a:t>
                      </a:r>
                      <a:endParaRPr lang="en-US" sz="1800" b="1" dirty="0" smtClean="0">
                        <a:solidFill>
                          <a:srgbClr val="34495E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20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34495E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34495E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URLConnection</a:t>
                      </a:r>
                      <a:endParaRPr lang="en-US" sz="1800" b="1" dirty="0" smtClean="0">
                        <a:solidFill>
                          <a:srgbClr val="34495E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 smtClean="0">
                          <a:solidFill>
                            <a:srgbClr val="34495E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ServerSocket</a:t>
                      </a:r>
                      <a:endParaRPr lang="en-US" sz="2000" b="1" kern="1200" dirty="0" smtClean="0">
                        <a:solidFill>
                          <a:srgbClr val="34495E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34495E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Socket</a:t>
                      </a:r>
                    </a:p>
                  </a:txBody>
                  <a:tcPr/>
                </a:tc>
              </a:tr>
              <a:tr h="3883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DatagramPacket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3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DatagramSocket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219199"/>
            <a:ext cx="4043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>
            <a:off x="686594" y="2743199"/>
            <a:ext cx="2590007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1200" y="1752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2133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1200" y="2514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2895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3275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3656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4037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1524000" y="3581400"/>
            <a:ext cx="3810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 rot="5400000">
            <a:off x="6553200" y="1447800"/>
            <a:ext cx="762000" cy="3048000"/>
          </a:xfrm>
          <a:prstGeom prst="wedgeRectCallout">
            <a:avLst>
              <a:gd name="adj1" fmla="val 90834"/>
              <a:gd name="adj2" fmla="val 595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represents a datagram packet.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 rot="5400000">
            <a:off x="6705600" y="2667000"/>
            <a:ext cx="762000" cy="3048000"/>
          </a:xfrm>
          <a:prstGeom prst="wedgeRectCallout">
            <a:avLst>
              <a:gd name="adj1" fmla="val -9166"/>
              <a:gd name="adj2" fmla="val 654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Represents a socket for sending and receiving datagram packets.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Datagrams</a:t>
            </a:r>
            <a:r>
              <a:rPr lang="en-US" dirty="0" smtClean="0"/>
              <a:t>: </a:t>
            </a:r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DatagramSocket</a:t>
            </a:r>
            <a:r>
              <a:rPr lang="en-US" dirty="0" smtClean="0"/>
              <a:t> class represents a connection-less socket for sending and receiving datagram packets.</a:t>
            </a:r>
          </a:p>
          <a:p>
            <a:pPr lvl="0" algn="just"/>
            <a:r>
              <a:rPr lang="en-US" dirty="0" smtClean="0"/>
              <a:t>A datagram is basically an information but there is no guarantee of its content, arrival or arrival time.</a:t>
            </a:r>
          </a:p>
          <a:p>
            <a:pPr algn="just"/>
            <a:r>
              <a:rPr lang="en-US" i="1" dirty="0" smtClean="0"/>
              <a:t>Constructor</a:t>
            </a:r>
          </a:p>
          <a:p>
            <a:pPr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429000"/>
          <a:ext cx="7924800" cy="199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5334000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DatagramSocket</a:t>
                      </a:r>
                      <a:r>
                        <a:rPr lang="en-US" sz="1800" kern="1200" dirty="0" smtClean="0"/>
                        <a:t>()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it creates a datagram socket and binds it with the available Port Number on the localhost machine.</a:t>
                      </a:r>
                      <a:endParaRPr lang="en-US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DatagramSocket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port)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it creates a datagram socket and binds it with the given Port Number.</a:t>
                      </a:r>
                      <a:endParaRPr lang="en-US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DatagramSocket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port, </a:t>
                      </a:r>
                      <a:r>
                        <a:rPr lang="en-US" sz="1800" kern="1200" dirty="0" err="1" smtClean="0"/>
                        <a:t>InetAddress</a:t>
                      </a:r>
                      <a:r>
                        <a:rPr lang="en-US" sz="1800" kern="1200" dirty="0" smtClean="0"/>
                        <a:t> address)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it creates a datagram socket and binds it with the specified port number and host address.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Datagrams</a:t>
            </a:r>
            <a:r>
              <a:rPr lang="en-US" dirty="0" smtClean="0"/>
              <a:t>: </a:t>
            </a:r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DatagramPacket</a:t>
            </a:r>
            <a:r>
              <a:rPr lang="en-US" dirty="0" smtClean="0"/>
              <a:t> is a message that can be sent or received. </a:t>
            </a:r>
          </a:p>
          <a:p>
            <a:r>
              <a:rPr lang="en-US" dirty="0" smtClean="0"/>
              <a:t>If you send multiple packet, it may arrive in any order. </a:t>
            </a:r>
          </a:p>
          <a:p>
            <a:r>
              <a:rPr lang="en-US" dirty="0" smtClean="0"/>
              <a:t>Additionally, packet delivery is not guaranteed.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r>
              <a:rPr lang="en-US" sz="2000" b="1" i="1" dirty="0" smtClean="0"/>
              <a:t>Constructor</a:t>
            </a:r>
            <a:endParaRPr lang="en-US" b="1" i="1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99654"/>
              </p:ext>
            </p:extLst>
          </p:nvPr>
        </p:nvGraphicFramePr>
        <p:xfrm>
          <a:off x="533400" y="3810000"/>
          <a:ext cx="8305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/>
                <a:gridCol w="41529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 smtClean="0"/>
                        <a:t>DatagramPacket</a:t>
                      </a:r>
                      <a:r>
                        <a:rPr lang="en-US" sz="1800" kern="1200" dirty="0" smtClean="0"/>
                        <a:t>(byte[] </a:t>
                      </a:r>
                      <a:r>
                        <a:rPr lang="en-US" sz="1800" kern="1200" dirty="0" err="1" smtClean="0"/>
                        <a:t>barr</a:t>
                      </a:r>
                      <a:r>
                        <a:rPr lang="en-US" sz="1800" kern="1200" dirty="0" smtClean="0"/>
                        <a:t>, 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length)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It creates a datagram packet. This constructor is used to receive the packets.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 smtClean="0"/>
                        <a:t>DatagramPacket</a:t>
                      </a:r>
                      <a:r>
                        <a:rPr lang="en-US" sz="1800" kern="1200" dirty="0" smtClean="0"/>
                        <a:t>(byte[] </a:t>
                      </a:r>
                      <a:r>
                        <a:rPr lang="en-US" sz="1800" kern="1200" dirty="0" err="1" smtClean="0"/>
                        <a:t>barr</a:t>
                      </a:r>
                      <a:r>
                        <a:rPr lang="en-US" sz="1800" kern="1200" dirty="0" smtClean="0"/>
                        <a:t>, 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length, </a:t>
                      </a:r>
                      <a:r>
                        <a:rPr lang="en-US" sz="1800" kern="1200" dirty="0" err="1" smtClean="0"/>
                        <a:t>InetAddress</a:t>
                      </a:r>
                      <a:r>
                        <a:rPr lang="en-US" sz="1800" kern="1200" dirty="0" smtClean="0"/>
                        <a:t> address, 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It creates a datagram packet. This constructor is used to send the packets.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381000" y="2895600"/>
            <a:ext cx="4343400" cy="457200"/>
          </a:xfrm>
          <a:prstGeom prst="wedgeRectCallout">
            <a:avLst>
              <a:gd name="adj1" fmla="val -2195"/>
              <a:gd name="adj2" fmla="val 1705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 buffer for holding the incoming datagram.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029200" y="2667000"/>
            <a:ext cx="2209800" cy="609600"/>
          </a:xfrm>
          <a:prstGeom prst="wedgeRectCallout">
            <a:avLst>
              <a:gd name="adj1" fmla="val -96660"/>
              <a:gd name="adj2" fmla="val 154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number of bytes to read.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of Sending </a:t>
            </a:r>
            <a:r>
              <a:rPr lang="en-US" sz="2400" dirty="0" err="1" smtClean="0"/>
              <a:t>DatagramPacket</a:t>
            </a:r>
            <a:r>
              <a:rPr lang="en-US" sz="2400" dirty="0" smtClean="0"/>
              <a:t> by </a:t>
            </a:r>
            <a:r>
              <a:rPr lang="en-US" sz="2400" dirty="0" err="1" smtClean="0"/>
              <a:t>DatagramSocket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java.net.*;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//required for Datagram Class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class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DSender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static void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main(String[]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		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Exception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String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"Message sent by Datagram socket"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InetAddress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ip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InetAddress.getByName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"127.0.0.1"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     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=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endParaRPr lang="en-US" sz="20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	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str.getBytes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(), 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str.length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(),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ip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 3000);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ds.send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ds.close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}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 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of Receiving </a:t>
            </a:r>
            <a:r>
              <a:rPr lang="en-US" sz="2400" dirty="0" err="1" smtClean="0"/>
              <a:t>DatagramPacket</a:t>
            </a:r>
            <a:r>
              <a:rPr lang="en-US" sz="2400" dirty="0" smtClean="0"/>
              <a:t> by </a:t>
            </a:r>
            <a:r>
              <a:rPr lang="en-US" sz="2400" dirty="0" err="1" smtClean="0"/>
              <a:t>DatagramSocket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java.net.*;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class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DReceiver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static void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main(String[]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)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Exception 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(3000);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byte[]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byte[1024];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, 1024);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ds.receive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String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String(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dp.getData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(), 0,dp.getLength());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out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.println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ds.close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}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}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 smtClean="0">
                <a:latin typeface="+mn-lt"/>
                <a:ea typeface="+mn-ea"/>
                <a:cs typeface="+mn-cs"/>
              </a:rPr>
              <a:t>Output</a:t>
            </a:r>
            <a:endParaRPr lang="en-US" sz="18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Message sent by Datagram socket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of Sending and Receiving </a:t>
            </a:r>
            <a:r>
              <a:rPr lang="en-US" sz="2400" dirty="0" err="1" smtClean="0"/>
              <a:t>DatagramPacket</a:t>
            </a:r>
            <a:endParaRPr lang="en-US" sz="2400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76200" y="1219200"/>
            <a:ext cx="4572000" cy="525780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java.net.*;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5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class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DSender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static void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)throws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Exception{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"Message sent by Datagram 			socket"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=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"127.0.0.1"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     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dp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=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DatagramPacket</a:t>
            </a:r>
            <a:endParaRPr lang="en-US" sz="15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(),ip,3000);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ds.send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();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 }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 </a:t>
            </a:r>
          </a:p>
          <a:p>
            <a:pPr>
              <a:buNone/>
            </a:pPr>
            <a:endParaRPr lang="en-US" sz="15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48200" y="1219200"/>
            <a:ext cx="4419600" cy="52578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java.net.*;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 class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DReceiver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 static void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main(String[]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 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Exception {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ds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(3000);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byte[]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byte[1024];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 1024);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ds.receive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String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(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dp.getData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(), 0,dp.getLength());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ds.close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}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Message sent by Datagram socket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2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DSender.java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91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DReceiver.java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URL: 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9535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Java URL</a:t>
            </a:r>
            <a:r>
              <a:rPr lang="en-US" dirty="0" smtClean="0"/>
              <a:t> class represents an URL. </a:t>
            </a:r>
          </a:p>
          <a:p>
            <a:r>
              <a:rPr lang="en-US" dirty="0" smtClean="0"/>
              <a:t>This class is pointer to  “resource” on the World Wide Web. </a:t>
            </a:r>
          </a:p>
          <a:p>
            <a:pPr>
              <a:buNone/>
            </a:pPr>
            <a:r>
              <a:rPr lang="en-US" dirty="0" smtClean="0"/>
              <a:t>	E.g.          </a:t>
            </a:r>
          </a:p>
          <a:p>
            <a:pPr algn="ctr">
              <a:buNone/>
            </a:pPr>
            <a:r>
              <a:rPr lang="en-US" dirty="0" smtClean="0"/>
              <a:t>	http://10.255.1.1:8090/httpclient.html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85800" y="2667000"/>
            <a:ext cx="1143000" cy="609600"/>
          </a:xfrm>
          <a:prstGeom prst="wedgeRectCallout">
            <a:avLst>
              <a:gd name="adj1" fmla="val 86945"/>
              <a:gd name="adj2" fmla="val -312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 is the protocol.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2895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8956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2590800" y="3429000"/>
            <a:ext cx="2743200" cy="381000"/>
          </a:xfrm>
          <a:prstGeom prst="wedgeRectCallout">
            <a:avLst>
              <a:gd name="adj1" fmla="val -9979"/>
              <a:gd name="adj2" fmla="val -1754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Server name or IP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419600" y="1905000"/>
            <a:ext cx="1524000" cy="381000"/>
          </a:xfrm>
          <a:prstGeom prst="wedgeRectCallout">
            <a:avLst>
              <a:gd name="adj1" fmla="val -21903"/>
              <a:gd name="adj2" fmla="val 12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Port Number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724400" y="2895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6019800" y="3429000"/>
            <a:ext cx="2971800" cy="381000"/>
          </a:xfrm>
          <a:prstGeom prst="wedgeRectCallout">
            <a:avLst>
              <a:gd name="adj1" fmla="val -46731"/>
              <a:gd name="adj2" fmla="val -1754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File Name or directory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0" y="28956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Constructor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Example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URL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=new URL("http://www.darshan.ac.in");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Example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urlcon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676400"/>
          <a:ext cx="8001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4333"/>
                <a:gridCol w="5926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URL(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 smtClean="0"/>
                        <a:t> </a:t>
                      </a:r>
                      <a:r>
                        <a:rPr lang="en-US" i="1" dirty="0" err="1" smtClean="0"/>
                        <a:t>url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 a </a:t>
                      </a:r>
                      <a:r>
                        <a:rPr lang="en-US" dirty="0" smtClean="0"/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object from the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representation.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236720"/>
          <a:ext cx="8077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dirty="0" smtClean="0"/>
                        <a:t> </a:t>
                      </a:r>
                      <a:r>
                        <a:rPr lang="en-US" b="1" dirty="0" err="1" smtClean="0"/>
                        <a:t>openConnection</a:t>
                      </a:r>
                      <a:r>
                        <a:rPr lang="en-US" b="1" dirty="0" smtClean="0"/>
                        <a:t>() </a:t>
                      </a:r>
                      <a:r>
                        <a:rPr lang="en-US" dirty="0" smtClean="0"/>
                        <a:t>throws 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of URL class returns the object of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 :Unit Mapping</a:t>
            </a:r>
            <a:endParaRPr lang="en-US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812709"/>
              </p:ext>
            </p:extLst>
          </p:nvPr>
        </p:nvGraphicFramePr>
        <p:xfrm>
          <a:off x="190500" y="990600"/>
          <a:ext cx="8763000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2590800"/>
                <a:gridCol w="46482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Reference Book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Chapter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Java Networking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Complete Reference, Java (Seventh Edition), Herbert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Schild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Osbrone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JDBC Programming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Reference J2EE by James Keogh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mcgraw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</a:t>
                      </a:r>
                      <a:r>
                        <a:rPr lang="en-US" sz="1800" kern="1200" baseline="0" dirty="0" err="1" smtClean="0"/>
                        <a:t>Servlet</a:t>
                      </a:r>
                      <a:r>
                        <a:rPr lang="en-US" sz="1800" kern="1200" baseline="0" dirty="0" smtClean="0"/>
                        <a:t> API and Overview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Professional Java Server Programming by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Subrahmanyam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Allamaraju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Cedric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Buest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Wiley Publication </a:t>
                      </a:r>
                    </a:p>
                    <a:p>
                      <a:pPr marL="0" algn="just" defTabSz="914400" rtl="0" eaLnBrk="1" latinLnBrk="0" hangingPunct="1"/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Java Server Pages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Server Faces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Book “ Java server programming” J2EE, 1st ed., Dream Tech Publishers, 2008. 3. Kathy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walrath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Hibernate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Web Frameworks: Spring MVC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329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URLConnection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+mn-lt"/>
              </a:rPr>
              <a:t>URLConnection</a:t>
            </a:r>
            <a:r>
              <a:rPr lang="en-US" dirty="0" smtClean="0">
                <a:latin typeface="+mn-lt"/>
              </a:rPr>
              <a:t> is the </a:t>
            </a:r>
            <a:r>
              <a:rPr lang="en-US" dirty="0" err="1" smtClean="0">
                <a:latin typeface="+mn-lt"/>
              </a:rPr>
              <a:t>superclass</a:t>
            </a:r>
            <a:r>
              <a:rPr lang="en-US" dirty="0" smtClean="0">
                <a:latin typeface="+mn-lt"/>
              </a:rPr>
              <a:t> of all classes that represent a communications link between the application and a URL. </a:t>
            </a:r>
          </a:p>
          <a:p>
            <a:r>
              <a:rPr lang="en-US" dirty="0" smtClean="0">
                <a:latin typeface="+mn-lt"/>
              </a:rPr>
              <a:t>Instances of this class can be used both to read from and to write to the resource referenced by the URL. </a:t>
            </a:r>
          </a:p>
          <a:p>
            <a:pPr>
              <a:buNone/>
            </a:pPr>
            <a:r>
              <a:rPr lang="en-US" i="1" dirty="0" smtClean="0"/>
              <a:t>Constructor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352800"/>
          <a:ext cx="80010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URLConnection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(URL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66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 URL connection to the specified URL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82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dirty="0" smtClean="0"/>
                        <a:t> </a:t>
                      </a:r>
                      <a:r>
                        <a:rPr lang="en-US" b="1" dirty="0" err="1" smtClean="0"/>
                        <a:t>getInputStream</a:t>
                      </a:r>
                      <a:r>
                        <a:rPr lang="en-US" b="1" dirty="0" smtClean="0"/>
                        <a:t>() </a:t>
                      </a:r>
                      <a:r>
                        <a:rPr lang="en-US" dirty="0" smtClean="0"/>
                        <a:t>throws 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input stream that reads from this open connection.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dirty="0" smtClean="0"/>
                        <a:t> </a:t>
                      </a:r>
                      <a:r>
                        <a:rPr lang="en-US" b="1" dirty="0" err="1" smtClean="0"/>
                        <a:t>getOutputStream</a:t>
                      </a:r>
                      <a:r>
                        <a:rPr lang="en-US" b="1" dirty="0" smtClean="0"/>
                        <a:t>()</a:t>
                      </a:r>
                      <a:r>
                        <a:rPr lang="en-US" dirty="0" smtClean="0"/>
                        <a:t> throws 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output stream that writes to this connection.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676400"/>
            <a:ext cx="8534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362200"/>
            <a:ext cx="8534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java.io.*;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input stream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java.net.*;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URL &amp;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URLConnection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URLConnectionDemo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URL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URL(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"http://www.darshan.ac.in"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stream=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urlcon.getInputStream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stream.read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())!=-1){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(Exception e){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105400" y="3886200"/>
            <a:ext cx="3429000" cy="228600"/>
          </a:xfrm>
          <a:prstGeom prst="wedgeRoundRectCallout">
            <a:avLst>
              <a:gd name="adj1" fmla="val -56088"/>
              <a:gd name="adj2" fmla="val -115278"/>
              <a:gd name="adj3" fmla="val 16667"/>
            </a:avLst>
          </a:pr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Object of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URLConnection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Class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Questions: GTU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93871"/>
              </p:ext>
            </p:extLst>
          </p:nvPr>
        </p:nvGraphicFramePr>
        <p:xfrm>
          <a:off x="304800" y="990600"/>
          <a:ext cx="8382000" cy="45834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0559"/>
                <a:gridCol w="6924641"/>
                <a:gridCol w="1066800"/>
              </a:tblGrid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What is Server Socket? Explain in detail with an example</a:t>
                      </a:r>
                      <a:r>
                        <a:rPr lang="en-US" sz="1800" u="none" strike="noStrike" dirty="0" smtClean="0">
                          <a:effectLst/>
                        </a:rPr>
                        <a:t>.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[Win-16]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What is Datagram Socket? Explain in detail with example.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[Win-16]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Write a TCP or UDP client and server program to do the following: 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Client send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: Welcome to Gujarat Technological UNIVERSITY 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Response from Server: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ytisrevinu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LACIGOLONHCEt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TARAJUg</a:t>
                      </a:r>
                      <a:r>
                        <a:rPr lang="en-US" sz="1800" u="none" strike="noStrike" dirty="0" smtClean="0">
                          <a:effectLst/>
                        </a:rPr>
                        <a:t> TO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EMOCLEw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[Sum-16]</a:t>
                      </a:r>
                    </a:p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[Win-16]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Write a client-server program using TCP or UDP where the client sends 10 numbers and server responds with the numbers in sorted order.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[Sum-16]</a:t>
                      </a:r>
                    </a:p>
                    <a:p>
                      <a:pPr algn="r" fontAlgn="t">
                        <a:lnSpc>
                          <a:spcPct val="150000"/>
                        </a:lnSpc>
                      </a:pP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Write a TCP Client-Server program to get the Date &amp; Time details from Server on the Client request.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[Sum-15]</a:t>
                      </a:r>
                    </a:p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[Win-16]</a:t>
                      </a:r>
                      <a:endParaRPr lang="en-US" sz="1800" b="1" i="1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Write a client server program using TCP where client sends two numbers and server responds with sum of them.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[Win-15]</a:t>
                      </a:r>
                    </a:p>
                    <a:p>
                      <a:pPr algn="r" fontAlgn="t">
                        <a:lnSpc>
                          <a:spcPct val="150000"/>
                        </a:lnSpc>
                      </a:pPr>
                      <a:endParaRPr lang="en-US" sz="1800" b="1" i="1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04800" y="1066800"/>
            <a:ext cx="845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1905000"/>
            <a:ext cx="8458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" y="3124200"/>
            <a:ext cx="8458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5701" y="3962400"/>
            <a:ext cx="8458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5701" y="4796050"/>
            <a:ext cx="8458200" cy="84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15240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of socket </a:t>
            </a:r>
          </a:p>
          <a:p>
            <a:r>
              <a:rPr lang="en-US" dirty="0" smtClean="0"/>
              <a:t>Socket programming</a:t>
            </a:r>
          </a:p>
          <a:p>
            <a:r>
              <a:rPr lang="en-US" dirty="0" smtClean="0"/>
              <a:t>Client-Server Communication</a:t>
            </a:r>
          </a:p>
          <a:p>
            <a:r>
              <a:rPr lang="en-US" dirty="0" smtClean="0"/>
              <a:t>TCP Client-Server Program</a:t>
            </a:r>
          </a:p>
          <a:p>
            <a:r>
              <a:rPr lang="en-US" dirty="0" smtClean="0"/>
              <a:t>UDP Sender-Receiver Program</a:t>
            </a:r>
          </a:p>
          <a:p>
            <a:r>
              <a:rPr lang="en-US" dirty="0" smtClean="0"/>
              <a:t>URL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b="1" i="1" dirty="0" smtClean="0"/>
              <a:t>Book Reference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Complete Reference, Java (Seventh Edition), Herbert </a:t>
            </a:r>
            <a:r>
              <a:rPr lang="en-US" sz="1800" dirty="0" err="1"/>
              <a:t>Schild</a:t>
            </a:r>
            <a:r>
              <a:rPr lang="en-US" sz="1800" dirty="0"/>
              <a:t> - </a:t>
            </a:r>
            <a:r>
              <a:rPr lang="en-US" sz="1800" dirty="0" err="1"/>
              <a:t>Osbrone</a:t>
            </a:r>
            <a:r>
              <a:rPr lang="en-US" sz="1800" dirty="0"/>
              <a:t>. </a:t>
            </a:r>
            <a:endParaRPr lang="en-US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i="1" dirty="0" smtClean="0"/>
              <a:t>Web Reference</a:t>
            </a:r>
            <a:endParaRPr lang="en-US" sz="1800" dirty="0" smtClean="0">
              <a:hlinkClick r:id="rId2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://docs.oracle.com/javase/7/docs/api/</a:t>
            </a:r>
            <a:endParaRPr lang="en-US" sz="1800" dirty="0">
              <a:hlinkClick r:id="rId3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www.tutorialspoint.com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Unit-1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82966"/>
              </p:ext>
            </p:extLst>
          </p:nvPr>
        </p:nvGraphicFramePr>
        <p:xfrm>
          <a:off x="381000" y="990599"/>
          <a:ext cx="8458200" cy="493131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71501"/>
                <a:gridCol w="7886699"/>
              </a:tblGrid>
              <a:tr h="6025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1.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Explain working of following protocol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 smtClean="0">
                          <a:effectLst/>
                        </a:rPr>
                        <a:t>IP, </a:t>
                      </a:r>
                      <a:r>
                        <a:rPr lang="en-US" sz="1800" b="1" dirty="0">
                          <a:effectLst/>
                        </a:rPr>
                        <a:t>IPV4, </a:t>
                      </a:r>
                      <a:r>
                        <a:rPr lang="en-US" sz="1800" b="1" dirty="0" smtClean="0">
                          <a:effectLst/>
                        </a:rPr>
                        <a:t>IPV6, TCP, UDP, SMTP, HTTP</a:t>
                      </a:r>
                      <a:r>
                        <a:rPr lang="en-US" sz="1800" b="1" dirty="0">
                          <a:effectLst/>
                        </a:rPr>
                        <a:t>, </a:t>
                      </a:r>
                      <a:r>
                        <a:rPr lang="en-US" sz="1800" b="1" dirty="0" smtClean="0">
                          <a:effectLst/>
                        </a:rPr>
                        <a:t>HTTPS, DNS, FTP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  <a:tr h="28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2.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TCP vs UDP with their applications.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  <a:tr h="28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3.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HTTP is stateless protocol. Justify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  <a:tr h="28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4.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Define the </a:t>
                      </a:r>
                      <a:r>
                        <a:rPr lang="en-US" sz="1800" b="1" dirty="0" smtClean="0">
                          <a:effectLst/>
                        </a:rPr>
                        <a:t>following: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Socket, URL,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Port 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  <a:tr h="28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5.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Write a java program to demonstrate methods of </a:t>
                      </a:r>
                      <a:r>
                        <a:rPr lang="en-US" sz="1800" b="1" dirty="0" err="1">
                          <a:effectLst/>
                        </a:rPr>
                        <a:t>InetAddress</a:t>
                      </a:r>
                      <a:r>
                        <a:rPr lang="en-US" sz="1800" b="1" dirty="0">
                          <a:effectLst/>
                        </a:rPr>
                        <a:t>.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  <a:tr h="951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6.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Write a java Connection less (UDP) Program to do the following: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Sender will  send : Welcome to Gujarat Technological UNIVERSITY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Receiver will send back to sender: </a:t>
                      </a:r>
                      <a:r>
                        <a:rPr lang="en-US" sz="1800" b="1" dirty="0" err="1">
                          <a:effectLst/>
                        </a:rPr>
                        <a:t>ytisrevinu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LACIGOLONHCEt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TARAJUg</a:t>
                      </a:r>
                      <a:r>
                        <a:rPr lang="en-US" sz="1800" b="1" dirty="0">
                          <a:effectLst/>
                        </a:rPr>
                        <a:t> TO </a:t>
                      </a:r>
                      <a:r>
                        <a:rPr lang="en-US" sz="1800" b="1" dirty="0" err="1">
                          <a:effectLst/>
                        </a:rPr>
                        <a:t>EMOCLEw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  <a:tr h="284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7.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Write a java Connection less (UDP) Program for chat application.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  <a:tr h="656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8.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Write a client-server program using TCP and UDP where the client sends 10 numbers and server responds with the numbers in sorted order.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  <a:tr h="4431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 smtClean="0">
                          <a:effectLst/>
                        </a:rPr>
                        <a:t>9.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Write a TCP Client-Server program to get the Date &amp; Time details from Server on the Client request.</a:t>
                      </a:r>
                      <a:endParaRPr lang="en-US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025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>
                          <a:effectLst/>
                        </a:rPr>
                        <a:t>10.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b="1" dirty="0">
                          <a:effectLst/>
                        </a:rPr>
                        <a:t>Write a client server program using TCP where client sends two numbers and server responds with sum of them.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72" marR="41672" marT="0" marB="0"/>
                </a:tc>
              </a:tr>
            </a:tbl>
          </a:graphicData>
        </a:graphic>
      </p:graphicFrame>
      <p:sp>
        <p:nvSpPr>
          <p:cNvPr id="6" name="AutoShape 2" descr="Image result for notice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48" y="1009650"/>
            <a:ext cx="1795752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22224" y="145869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Deadline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Jan 2017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15" y="3535045"/>
            <a:ext cx="7772400" cy="1362075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 smtClean="0"/>
              <a:t> Unit-1</a:t>
            </a:r>
            <a:r>
              <a:rPr lang="en-US" sz="7200" i="1" dirty="0" smtClean="0"/>
              <a:t/>
            </a:r>
            <a:br>
              <a:rPr lang="en-US" sz="7200" i="1" dirty="0" smtClean="0"/>
            </a:br>
            <a:r>
              <a:rPr lang="en-US" sz="7200" dirty="0" smtClean="0"/>
              <a:t>Java Networking </a:t>
            </a:r>
          </a:p>
        </p:txBody>
      </p:sp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38293"/>
              </p:ext>
            </p:extLst>
          </p:nvPr>
        </p:nvGraphicFramePr>
        <p:xfrm>
          <a:off x="437628" y="5181600"/>
          <a:ext cx="80205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5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Reference Book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baseline="0" dirty="0" smtClean="0"/>
                        <a:t>The Complete Reference, Java (Seventh Edition), Herbert </a:t>
                      </a:r>
                      <a:r>
                        <a:rPr lang="en-US" sz="1800" u="none" strike="noStrike" kern="1200" baseline="0" dirty="0" err="1" smtClean="0"/>
                        <a:t>Schild</a:t>
                      </a:r>
                      <a:r>
                        <a:rPr lang="en-US" sz="1800" u="none" strike="noStrike" kern="1200" baseline="0" dirty="0" smtClean="0"/>
                        <a:t> - </a:t>
                      </a:r>
                      <a:r>
                        <a:rPr lang="en-US" sz="1800" u="none" strike="noStrike" kern="1200" baseline="0" dirty="0" err="1" smtClean="0"/>
                        <a:t>Osbrone</a:t>
                      </a:r>
                      <a:r>
                        <a:rPr lang="en-US" sz="1800" u="none" strike="noStrike" kern="1200" baseline="0" dirty="0" smtClean="0"/>
                        <a:t>. </a:t>
                      </a:r>
                    </a:p>
                    <a:p>
                      <a:pPr algn="just"/>
                      <a:r>
                        <a:rPr lang="en-US" sz="1800" u="none" strike="noStrike" kern="1200" baseline="0" dirty="0" smtClean="0"/>
                        <a:t>CHAPTER : 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Basics: java.net </a:t>
            </a:r>
            <a:r>
              <a:rPr lang="en-US" dirty="0" err="1" smtClean="0"/>
              <a:t>pacakage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term </a:t>
            </a:r>
            <a:r>
              <a:rPr lang="en-US" i="1" dirty="0" smtClean="0"/>
              <a:t>network programming</a:t>
            </a:r>
            <a:r>
              <a:rPr lang="en-US" dirty="0" smtClean="0"/>
              <a:t> refers to writing programs that execute across multiple devices (computers), in which the devices are all connected to each other using a network.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514601"/>
          <a:ext cx="7924800" cy="387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493520"/>
                <a:gridCol w="5638800"/>
              </a:tblGrid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Java.net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Package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InetAddress</a:t>
                      </a:r>
                      <a:endParaRPr 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20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URLConnection</a:t>
                      </a:r>
                      <a:endParaRPr 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ServerSocket</a:t>
                      </a:r>
                      <a:endParaRPr 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Socket</a:t>
                      </a:r>
                    </a:p>
                  </a:txBody>
                  <a:tcPr/>
                </a:tc>
              </a:tr>
              <a:tr h="3730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DatagramPacket</a:t>
                      </a:r>
                      <a:endParaRPr 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DatagramSocket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2590800"/>
            <a:ext cx="4043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838994" y="4114800"/>
            <a:ext cx="2590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6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600" y="3505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3886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3600" y="4267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4646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3600" y="5027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33600" y="5408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 rot="5400000">
            <a:off x="6324600" y="1752600"/>
            <a:ext cx="762000" cy="30480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represents an Internet Protocol (IP) address.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 rot="5400000">
            <a:off x="6096000" y="2209800"/>
            <a:ext cx="1066800" cy="30480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Class represents a Uniform Resource Locator, a pointer to a "resource" on the World Wide Web.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 rot="5400000">
            <a:off x="6781800" y="2286000"/>
            <a:ext cx="762000" cy="3505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Represent the communications link between the application and a URL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 rot="5400000">
            <a:off x="6477000" y="2743200"/>
            <a:ext cx="762000" cy="33528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SimHei" pitchFamily="49" charset="-122"/>
              </a:rPr>
              <a:t>Used to create a server socket. This object is used to establish communication with the clients.</a:t>
            </a:r>
            <a:endParaRPr lang="en-US" dirty="0">
              <a:solidFill>
                <a:schemeClr val="tx1"/>
              </a:solidFill>
              <a:ea typeface="SimHei" pitchFamily="49" charset="-122"/>
            </a:endParaRPr>
          </a:p>
        </p:txBody>
      </p:sp>
      <p:sp>
        <p:nvSpPr>
          <p:cNvPr id="32" name="Rectangular Callout 31"/>
          <p:cNvSpPr/>
          <p:nvPr/>
        </p:nvSpPr>
        <p:spPr>
          <a:xfrm rot="5400000">
            <a:off x="6934200" y="2895600"/>
            <a:ext cx="457200" cy="3657600"/>
          </a:xfrm>
          <a:prstGeom prst="wedgeRectCallout">
            <a:avLst>
              <a:gd name="adj1" fmla="val -20833"/>
              <a:gd name="adj2" fmla="val 8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implements client sockets.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 rot="5400000">
            <a:off x="6629400" y="3657600"/>
            <a:ext cx="762000" cy="30480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represents a datagram packet.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 rot="5400000">
            <a:off x="6553200" y="4114800"/>
            <a:ext cx="762000" cy="3048000"/>
          </a:xfrm>
          <a:prstGeom prst="wedgeRectCallout">
            <a:avLst>
              <a:gd name="adj1" fmla="val -35833"/>
              <a:gd name="adj2" fmla="val 61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Represents a socket for sending and receiving datagram packets.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1676400" y="4191000"/>
            <a:ext cx="3048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19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>
            <a:off x="1676400" y="4953000"/>
            <a:ext cx="3810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430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9" name="Rectangular Callout 28"/>
          <p:cNvSpPr/>
          <p:nvPr/>
        </p:nvSpPr>
        <p:spPr>
          <a:xfrm>
            <a:off x="228600" y="3200400"/>
            <a:ext cx="1828800" cy="381000"/>
          </a:xfrm>
          <a:prstGeom prst="wedgeRectCallout">
            <a:avLst>
              <a:gd name="adj1" fmla="val 34921"/>
              <a:gd name="adj2" fmla="val -1558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 java.net.*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27" grpId="2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5804</TotalTime>
  <Words>2023</Words>
  <Application>Microsoft Office PowerPoint</Application>
  <PresentationFormat>On-screen Show (4:3)</PresentationFormat>
  <Paragraphs>735</Paragraphs>
  <Slides>57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Advanced Java</vt:lpstr>
      <vt:lpstr>Subject Overview</vt:lpstr>
      <vt:lpstr>PowerPoint Presentation</vt:lpstr>
      <vt:lpstr>Subject Overview :Unit Mapping</vt:lpstr>
      <vt:lpstr> Unit-1 Java Networking </vt:lpstr>
      <vt:lpstr> Unit-1: Java Networking   </vt:lpstr>
      <vt:lpstr> Unit-1: Java Networking   </vt:lpstr>
      <vt:lpstr>Network Basics: java.net pacakage</vt:lpstr>
      <vt:lpstr>Socket overview</vt:lpstr>
      <vt:lpstr>Client – Server Communication</vt:lpstr>
      <vt:lpstr>Socket overview</vt:lpstr>
      <vt:lpstr>Socket overview</vt:lpstr>
      <vt:lpstr>Socket overview</vt:lpstr>
      <vt:lpstr>Socket overview</vt:lpstr>
      <vt:lpstr>Socket overview</vt:lpstr>
      <vt:lpstr>Socket overview</vt:lpstr>
      <vt:lpstr>Socket overview</vt:lpstr>
      <vt:lpstr>Socket overview</vt:lpstr>
      <vt:lpstr>Socket overview</vt:lpstr>
      <vt:lpstr> Unit-1: Java Networking   </vt:lpstr>
      <vt:lpstr>InetAddress</vt:lpstr>
      <vt:lpstr>InetAddress : Method</vt:lpstr>
      <vt:lpstr>InetAddress : Method</vt:lpstr>
      <vt:lpstr>InetAddress : Method</vt:lpstr>
      <vt:lpstr>InetAddress : Method</vt:lpstr>
      <vt:lpstr>InetAddress: Program</vt:lpstr>
      <vt:lpstr>InetAddress: Method Summary</vt:lpstr>
      <vt:lpstr>Assignment</vt:lpstr>
      <vt:lpstr> Unit-1: Java Networking   </vt:lpstr>
      <vt:lpstr>TCP/IP Client-Server sockets</vt:lpstr>
      <vt:lpstr>TCP/IP ServerSocket Class</vt:lpstr>
      <vt:lpstr>TCP/IP Server Sockets</vt:lpstr>
      <vt:lpstr>TCP/IP Server program</vt:lpstr>
      <vt:lpstr>TCP/IP Client Sockets: Socket Class</vt:lpstr>
      <vt:lpstr>TCP/IP Client Sockets</vt:lpstr>
      <vt:lpstr>TCP/IP Client Sockets: Program</vt:lpstr>
      <vt:lpstr>TCP/IP Client-Server program</vt:lpstr>
      <vt:lpstr>Assignment</vt:lpstr>
      <vt:lpstr> Unit-1: Java Networking   </vt:lpstr>
      <vt:lpstr>Datagrams</vt:lpstr>
      <vt:lpstr>Datagrams: DatagramSocket class</vt:lpstr>
      <vt:lpstr>Datagrams: DatagramPacket class</vt:lpstr>
      <vt:lpstr>Example of Sending DatagramPacket by DatagramSocket</vt:lpstr>
      <vt:lpstr>Example of Receiving DatagramPacket by DatagramSocket</vt:lpstr>
      <vt:lpstr>Example of Sending and Receiving DatagramPacket</vt:lpstr>
      <vt:lpstr> Unit-1: Java Networking   </vt:lpstr>
      <vt:lpstr>URL: Uniform Resource Locator</vt:lpstr>
      <vt:lpstr>URL</vt:lpstr>
      <vt:lpstr> Unit-1: Java Networking   </vt:lpstr>
      <vt:lpstr>URLConnection</vt:lpstr>
      <vt:lpstr>URLConnection</vt:lpstr>
      <vt:lpstr>URLConnection : Program</vt:lpstr>
      <vt:lpstr>Important Questions: GTU</vt:lpstr>
      <vt:lpstr>Summary</vt:lpstr>
      <vt:lpstr>Reference</vt:lpstr>
      <vt:lpstr>Assignment: Unit-1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1002</cp:revision>
  <dcterms:created xsi:type="dcterms:W3CDTF">2013-05-17T03:00:03Z</dcterms:created>
  <dcterms:modified xsi:type="dcterms:W3CDTF">2017-04-21T04:07:16Z</dcterms:modified>
</cp:coreProperties>
</file>