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6"/>
  </p:notesMasterIdLst>
  <p:handoutMasterIdLst>
    <p:handoutMasterId r:id="rId157"/>
  </p:handoutMasterIdLst>
  <p:sldIdLst>
    <p:sldId id="361" r:id="rId2"/>
    <p:sldId id="362" r:id="rId3"/>
    <p:sldId id="364" r:id="rId4"/>
    <p:sldId id="363" r:id="rId5"/>
    <p:sldId id="376" r:id="rId6"/>
    <p:sldId id="365" r:id="rId7"/>
    <p:sldId id="366" r:id="rId8"/>
    <p:sldId id="459" r:id="rId9"/>
    <p:sldId id="367" r:id="rId10"/>
    <p:sldId id="368" r:id="rId11"/>
    <p:sldId id="369" r:id="rId12"/>
    <p:sldId id="371" r:id="rId13"/>
    <p:sldId id="370" r:id="rId14"/>
    <p:sldId id="372" r:id="rId15"/>
    <p:sldId id="373" r:id="rId16"/>
    <p:sldId id="378" r:id="rId17"/>
    <p:sldId id="375" r:id="rId18"/>
    <p:sldId id="377" r:id="rId19"/>
    <p:sldId id="460" r:id="rId20"/>
    <p:sldId id="431" r:id="rId21"/>
    <p:sldId id="432" r:id="rId22"/>
    <p:sldId id="461" r:id="rId23"/>
    <p:sldId id="434" r:id="rId24"/>
    <p:sldId id="435" r:id="rId25"/>
    <p:sldId id="436" r:id="rId26"/>
    <p:sldId id="462" r:id="rId27"/>
    <p:sldId id="438" r:id="rId28"/>
    <p:sldId id="463" r:id="rId29"/>
    <p:sldId id="440" r:id="rId30"/>
    <p:sldId id="464" r:id="rId31"/>
    <p:sldId id="442" r:id="rId32"/>
    <p:sldId id="443" r:id="rId33"/>
    <p:sldId id="444" r:id="rId34"/>
    <p:sldId id="478" r:id="rId35"/>
    <p:sldId id="466" r:id="rId36"/>
    <p:sldId id="483" r:id="rId37"/>
    <p:sldId id="468" r:id="rId38"/>
    <p:sldId id="469" r:id="rId39"/>
    <p:sldId id="470" r:id="rId40"/>
    <p:sldId id="471" r:id="rId41"/>
    <p:sldId id="472" r:id="rId42"/>
    <p:sldId id="484" r:id="rId43"/>
    <p:sldId id="474" r:id="rId44"/>
    <p:sldId id="475" r:id="rId45"/>
    <p:sldId id="485" r:id="rId46"/>
    <p:sldId id="486" r:id="rId47"/>
    <p:sldId id="487" r:id="rId48"/>
    <p:sldId id="488" r:id="rId49"/>
    <p:sldId id="489" r:id="rId50"/>
    <p:sldId id="490" r:id="rId51"/>
    <p:sldId id="491" r:id="rId52"/>
    <p:sldId id="492" r:id="rId53"/>
    <p:sldId id="494" r:id="rId54"/>
    <p:sldId id="493" r:id="rId55"/>
    <p:sldId id="495" r:id="rId56"/>
    <p:sldId id="496" r:id="rId57"/>
    <p:sldId id="497" r:id="rId58"/>
    <p:sldId id="498" r:id="rId59"/>
    <p:sldId id="499" r:id="rId60"/>
    <p:sldId id="500" r:id="rId61"/>
    <p:sldId id="501" r:id="rId62"/>
    <p:sldId id="502" r:id="rId63"/>
    <p:sldId id="504" r:id="rId64"/>
    <p:sldId id="446" r:id="rId65"/>
    <p:sldId id="447" r:id="rId66"/>
    <p:sldId id="448" r:id="rId67"/>
    <p:sldId id="449" r:id="rId68"/>
    <p:sldId id="450" r:id="rId69"/>
    <p:sldId id="451" r:id="rId70"/>
    <p:sldId id="452" r:id="rId71"/>
    <p:sldId id="453" r:id="rId72"/>
    <p:sldId id="454" r:id="rId73"/>
    <p:sldId id="505" r:id="rId74"/>
    <p:sldId id="414" r:id="rId75"/>
    <p:sldId id="506" r:id="rId76"/>
    <p:sldId id="418" r:id="rId77"/>
    <p:sldId id="507" r:id="rId78"/>
    <p:sldId id="419" r:id="rId79"/>
    <p:sldId id="422" r:id="rId80"/>
    <p:sldId id="423" r:id="rId81"/>
    <p:sldId id="508" r:id="rId82"/>
    <p:sldId id="420" r:id="rId83"/>
    <p:sldId id="509" r:id="rId84"/>
    <p:sldId id="424" r:id="rId85"/>
    <p:sldId id="522" r:id="rId86"/>
    <p:sldId id="512" r:id="rId87"/>
    <p:sldId id="510" r:id="rId88"/>
    <p:sldId id="511" r:id="rId89"/>
    <p:sldId id="521" r:id="rId90"/>
    <p:sldId id="513" r:id="rId91"/>
    <p:sldId id="514" r:id="rId92"/>
    <p:sldId id="515" r:id="rId93"/>
    <p:sldId id="517" r:id="rId94"/>
    <p:sldId id="518" r:id="rId95"/>
    <p:sldId id="519" r:id="rId96"/>
    <p:sldId id="520" r:id="rId97"/>
    <p:sldId id="524" r:id="rId98"/>
    <p:sldId id="523" r:id="rId99"/>
    <p:sldId id="525" r:id="rId100"/>
    <p:sldId id="526" r:id="rId101"/>
    <p:sldId id="527" r:id="rId102"/>
    <p:sldId id="565" r:id="rId103"/>
    <p:sldId id="528" r:id="rId104"/>
    <p:sldId id="580" r:id="rId105"/>
    <p:sldId id="530" r:id="rId106"/>
    <p:sldId id="548" r:id="rId107"/>
    <p:sldId id="532" r:id="rId108"/>
    <p:sldId id="534" r:id="rId109"/>
    <p:sldId id="535" r:id="rId110"/>
    <p:sldId id="536" r:id="rId111"/>
    <p:sldId id="538" r:id="rId112"/>
    <p:sldId id="537" r:id="rId113"/>
    <p:sldId id="533" r:id="rId114"/>
    <p:sldId id="540" r:id="rId115"/>
    <p:sldId id="542" r:id="rId116"/>
    <p:sldId id="543" r:id="rId117"/>
    <p:sldId id="544" r:id="rId118"/>
    <p:sldId id="545" r:id="rId119"/>
    <p:sldId id="546" r:id="rId120"/>
    <p:sldId id="581" r:id="rId121"/>
    <p:sldId id="574" r:id="rId122"/>
    <p:sldId id="563" r:id="rId123"/>
    <p:sldId id="557" r:id="rId124"/>
    <p:sldId id="558" r:id="rId125"/>
    <p:sldId id="582" r:id="rId126"/>
    <p:sldId id="559" r:id="rId127"/>
    <p:sldId id="560" r:id="rId128"/>
    <p:sldId id="567" r:id="rId129"/>
    <p:sldId id="569" r:id="rId130"/>
    <p:sldId id="568" r:id="rId131"/>
    <p:sldId id="573" r:id="rId132"/>
    <p:sldId id="570" r:id="rId133"/>
    <p:sldId id="571" r:id="rId134"/>
    <p:sldId id="572" r:id="rId135"/>
    <p:sldId id="583" r:id="rId136"/>
    <p:sldId id="576" r:id="rId137"/>
    <p:sldId id="577" r:id="rId138"/>
    <p:sldId id="556" r:id="rId139"/>
    <p:sldId id="578" r:id="rId140"/>
    <p:sldId id="579" r:id="rId141"/>
    <p:sldId id="584" r:id="rId142"/>
    <p:sldId id="585" r:id="rId143"/>
    <p:sldId id="586" r:id="rId144"/>
    <p:sldId id="587" r:id="rId145"/>
    <p:sldId id="591" r:id="rId146"/>
    <p:sldId id="588" r:id="rId147"/>
    <p:sldId id="589" r:id="rId148"/>
    <p:sldId id="592" r:id="rId149"/>
    <p:sldId id="590" r:id="rId150"/>
    <p:sldId id="593" r:id="rId151"/>
    <p:sldId id="595" r:id="rId152"/>
    <p:sldId id="597" r:id="rId153"/>
    <p:sldId id="596" r:id="rId154"/>
    <p:sldId id="594" r:id="rId1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RxwkJyhGWf+cHsEyCDCNJw==" hashData="KZTfNs7DqA3zZExHjS1R6Tc9P1g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130BB5"/>
    <a:srgbClr val="FFFFFF"/>
    <a:srgbClr val="FBFBFB"/>
    <a:srgbClr val="E40524"/>
    <a:srgbClr val="0000FF"/>
    <a:srgbClr val="D6B580"/>
    <a:srgbClr val="FF6702"/>
    <a:srgbClr val="34495E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60"/>
  </p:normalViewPr>
  <p:slideViewPr>
    <p:cSldViewPr>
      <p:cViewPr>
        <p:scale>
          <a:sx n="70" d="100"/>
          <a:sy n="70" d="100"/>
        </p:scale>
        <p:origin x="-1130" y="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55501-0E15-4C72-B043-5FA2E81B0BC0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41AEB-30EE-4500-A41E-F80885E3D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500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08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MIME:</a:t>
            </a:r>
            <a:r>
              <a:rPr lang="en-US" sz="1200" dirty="0" err="1" smtClean="0">
                <a:solidFill>
                  <a:schemeClr val="tx2">
                    <a:lumMod val="75000"/>
                  </a:schemeClr>
                </a:solidFill>
              </a:rPr>
              <a:t>Multipurpose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 Internet Mail Extension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1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41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67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97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18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32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5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25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5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5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1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34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70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51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0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8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Unit-4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Pages(JSP)  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Slide Number Placeholder 16"/>
          <p:cNvSpPr txBox="1">
            <a:spLocks/>
          </p:cNvSpPr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Unit-4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Pages(JSP)  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3581400" y="6475412"/>
            <a:ext cx="609600" cy="365125"/>
          </a:xfrm>
        </p:spPr>
        <p:txBody>
          <a:bodyPr/>
          <a:lstStyle>
            <a:lvl1pPr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Unit-4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Pages(JSP)  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Slide Number Placeholder 16"/>
          <p:cNvSpPr txBox="1">
            <a:spLocks/>
          </p:cNvSpPr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Unit-4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Pages(JSP)  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1.jsp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Prof.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Swati Sharma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swati.sharma@darshan.ac.in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ADVANCED JAVA - 2160707</a:t>
            </a: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Darshan Institute of Engineering &amp; Technology</a:t>
            </a:r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866" name="AutoShape 2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2125616"/>
            <a:ext cx="8915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 Unit-4</a:t>
            </a:r>
          </a:p>
          <a:p>
            <a:r>
              <a:rPr lang="en-US" sz="6000" b="1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 Java Server Pages</a:t>
            </a:r>
          </a:p>
        </p:txBody>
      </p:sp>
      <p:sp>
        <p:nvSpPr>
          <p:cNvPr id="2" name="AutoShape 2" descr="Image result for java servle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java servlet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174" y="0"/>
            <a:ext cx="1095375" cy="1602091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JSP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95600" y="1295400"/>
            <a:ext cx="3429000" cy="480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1650692"/>
            <a:ext cx="2590800" cy="91440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jspInit</a:t>
            </a:r>
            <a:r>
              <a:rPr lang="en-US" sz="2400" b="1" dirty="0" smtClean="0">
                <a:solidFill>
                  <a:schemeClr val="tx1"/>
                </a:solidFill>
              </a:rPr>
              <a:t>()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2800" y="3225646"/>
            <a:ext cx="2590800" cy="91440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prstClr val="black"/>
                </a:solidFill>
              </a:rPr>
              <a:t>_</a:t>
            </a:r>
            <a:r>
              <a:rPr lang="en-US" sz="2400" b="1" dirty="0" err="1" smtClean="0">
                <a:solidFill>
                  <a:prstClr val="black"/>
                </a:solidFill>
              </a:rPr>
              <a:t>jspService</a:t>
            </a:r>
            <a:r>
              <a:rPr lang="en-US" sz="2400" b="1" dirty="0" smtClean="0">
                <a:solidFill>
                  <a:prstClr val="black"/>
                </a:solidFill>
              </a:rPr>
              <a:t>()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4800600"/>
            <a:ext cx="2590800" cy="91440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err="1" smtClean="0">
                <a:solidFill>
                  <a:prstClr val="black"/>
                </a:solidFill>
              </a:rPr>
              <a:t>jspDestroy</a:t>
            </a:r>
            <a:r>
              <a:rPr lang="en-US" sz="2400" b="1" dirty="0" smtClean="0">
                <a:solidFill>
                  <a:prstClr val="black"/>
                </a:solidFill>
              </a:rPr>
              <a:t>()</a:t>
            </a:r>
            <a:endParaRPr lang="en-US" sz="2400" b="1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47800" y="3352800"/>
            <a:ext cx="14478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371600" y="4038600"/>
            <a:ext cx="15240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00" y="3152745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Request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" y="3838545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Response</a:t>
            </a:r>
            <a:endParaRPr lang="en-US" sz="2000" b="1" dirty="0"/>
          </a:p>
        </p:txBody>
      </p: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4648200" y="2565092"/>
            <a:ext cx="0" cy="6605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48200" y="4140046"/>
            <a:ext cx="0" cy="6605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Callout 26"/>
          <p:cNvSpPr/>
          <p:nvPr/>
        </p:nvSpPr>
        <p:spPr>
          <a:xfrm>
            <a:off x="6629400" y="966310"/>
            <a:ext cx="1676400" cy="711508"/>
          </a:xfrm>
          <a:prstGeom prst="wedgeEllipseCallout">
            <a:avLst>
              <a:gd name="adj1" fmla="val -87966"/>
              <a:gd name="adj2" fmla="val 91808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Called only once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6781800" y="5638800"/>
            <a:ext cx="1676400" cy="711508"/>
          </a:xfrm>
          <a:prstGeom prst="wedgeEllipseCallout">
            <a:avLst>
              <a:gd name="adj1" fmla="val -96921"/>
              <a:gd name="adj2" fmla="val -11151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Called only once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781800" y="3225646"/>
            <a:ext cx="2209800" cy="1013009"/>
          </a:xfrm>
          <a:prstGeom prst="wedgeRoundRectCallout">
            <a:avLst>
              <a:gd name="adj1" fmla="val -87534"/>
              <a:gd name="adj2" fmla="val -6210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Handles multiple request/response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62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5" grpId="0"/>
      <p:bldP spid="27" grpId="0" animBg="1"/>
      <p:bldP spid="30" grpId="0" animBg="1"/>
      <p:bldP spid="31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Session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JSP, session is an implicit object of type </a:t>
            </a:r>
            <a:r>
              <a:rPr lang="en-US" dirty="0" err="1"/>
              <a:t>HttpSession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Java developer can use this object to set</a:t>
            </a:r>
            <a:r>
              <a:rPr lang="en-US" dirty="0" smtClean="0"/>
              <a:t>, get </a:t>
            </a:r>
            <a:r>
              <a:rPr lang="en-US" dirty="0"/>
              <a:t>or remove attribute or to get session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Page Directive, </a:t>
            </a:r>
            <a:r>
              <a:rPr lang="en-US" dirty="0"/>
              <a:t>session attribute indicates whether or not the JSP page uses HTTP sessions.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page session="true"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%&gt; //By default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Session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500" y="1295400"/>
            <a:ext cx="7886700" cy="21336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session.setAttribute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"s1"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);%&gt;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&lt;a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"Session2.jsp"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nextPage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&lt;/body&gt;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0500" y="3998912"/>
            <a:ext cx="7886700" cy="19446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String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=(String)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session.getAttribute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"s1"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session="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);%&gt;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914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Session1.jsp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362783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Session2.jsp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1732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JSP Standard Tag Library (JSTL) represents a set of tags to simplify the JSP development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Advantages </a:t>
            </a:r>
            <a:r>
              <a:rPr lang="en-US" b="1" dirty="0"/>
              <a:t>of JSTL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Fast </a:t>
            </a:r>
            <a:r>
              <a:rPr lang="en-US" b="1" dirty="0" smtClean="0"/>
              <a:t>Development: </a:t>
            </a:r>
            <a:r>
              <a:rPr lang="en-US" dirty="0"/>
              <a:t>JSTL provides many tags that simplifies the JSP.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Code </a:t>
            </a:r>
            <a:r>
              <a:rPr lang="en-US" b="1" dirty="0" smtClean="0"/>
              <a:t>Reusability: </a:t>
            </a:r>
            <a:r>
              <a:rPr lang="en-US" dirty="0" smtClean="0"/>
              <a:t>We </a:t>
            </a:r>
            <a:r>
              <a:rPr lang="en-US" dirty="0"/>
              <a:t>can use the JSTL tags in various pages.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No need to use scriptlet </a:t>
            </a:r>
            <a:r>
              <a:rPr lang="en-US" b="1" dirty="0" smtClean="0"/>
              <a:t>tag: </a:t>
            </a:r>
            <a:r>
              <a:rPr lang="en-US" dirty="0"/>
              <a:t>It avoids the use of scriptlet tag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4953000"/>
            <a:ext cx="8229600" cy="10668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For creating JSTL application, you need to load 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</a:rPr>
              <a:t>jstl.jar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 file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24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72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2" cy="35052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82236"/>
              </p:ext>
            </p:extLst>
          </p:nvPr>
        </p:nvGraphicFramePr>
        <p:xfrm>
          <a:off x="190498" y="1341120"/>
          <a:ext cx="8763002" cy="17526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Core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400682"/>
              </p:ext>
            </p:extLst>
          </p:nvPr>
        </p:nvGraphicFramePr>
        <p:xfrm>
          <a:off x="185735" y="567597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35414"/>
              </p:ext>
            </p:extLst>
          </p:nvPr>
        </p:nvGraphicFramePr>
        <p:xfrm>
          <a:off x="190498" y="3906186"/>
          <a:ext cx="8763002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Internationalization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fmt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446616"/>
              </p:ext>
            </p:extLst>
          </p:nvPr>
        </p:nvGraphicFramePr>
        <p:xfrm>
          <a:off x="190498" y="4979094"/>
          <a:ext cx="8763002" cy="7010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SQL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sql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023449"/>
              </p:ext>
            </p:extLst>
          </p:nvPr>
        </p:nvGraphicFramePr>
        <p:xfrm>
          <a:off x="185735" y="310023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Functions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48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JSTL: </a:t>
            </a:r>
            <a:r>
              <a:rPr lang="en-US" dirty="0"/>
              <a:t>Core tag library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group of tags are the most frequently used JSTL tags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The JSTL core tag provides variable support, URL management, flow control etc.</a:t>
            </a: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S</a:t>
            </a:r>
            <a:r>
              <a:rPr lang="en-US" b="1" dirty="0" smtClean="0"/>
              <a:t>yntax </a:t>
            </a:r>
            <a:r>
              <a:rPr lang="en-US" b="1" dirty="0"/>
              <a:t>to include JSTL Core library in your JSP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it-IT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="c" 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="http://java.sun.com/jsp/jstl/core" %&gt;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1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369261"/>
              </p:ext>
            </p:extLst>
          </p:nvPr>
        </p:nvGraphicFramePr>
        <p:xfrm>
          <a:off x="190500" y="1097166"/>
          <a:ext cx="8763002" cy="51383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1100"/>
                <a:gridCol w="7581902"/>
              </a:tblGrid>
              <a:tr h="2180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Tags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Description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482" marR="18482" marT="18482" marB="18482"/>
                </a:tc>
              </a:tr>
              <a:tr h="3002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c:out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marL="114300" indent="-114300" algn="just" fontAlgn="t"/>
                      <a:r>
                        <a:rPr lang="en-US" sz="1600" dirty="0">
                          <a:effectLst/>
                        </a:rPr>
                        <a:t>It display the result of an expression, similar to the way &lt;%=...%&gt; tag work.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</a:tr>
              <a:tr h="5609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c:import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</a:t>
                      </a:r>
                      <a:r>
                        <a:rPr lang="en-US" sz="1600" dirty="0" err="1">
                          <a:effectLst/>
                        </a:rPr>
                        <a:t>Retrives</a:t>
                      </a:r>
                      <a:r>
                        <a:rPr lang="en-US" sz="1600" dirty="0">
                          <a:effectLst/>
                        </a:rPr>
                        <a:t> relative or an absolute URL and display the contents to either a String in '</a:t>
                      </a:r>
                      <a:r>
                        <a:rPr lang="en-US" sz="1600" dirty="0" err="1">
                          <a:effectLst/>
                        </a:rPr>
                        <a:t>var</a:t>
                      </a:r>
                      <a:r>
                        <a:rPr lang="en-US" sz="1600" dirty="0">
                          <a:effectLst/>
                        </a:rPr>
                        <a:t>',a Reader in '</a:t>
                      </a:r>
                      <a:r>
                        <a:rPr lang="en-US" sz="1600" dirty="0" err="1">
                          <a:effectLst/>
                        </a:rPr>
                        <a:t>varReader</a:t>
                      </a:r>
                      <a:r>
                        <a:rPr lang="en-US" sz="1600" dirty="0">
                          <a:effectLst/>
                        </a:rPr>
                        <a:t>' or the page.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</a:tr>
              <a:tr h="27720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c:set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sets the result of an expression under evaluation in a 'scope' variable.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</a:tr>
              <a:tr h="3011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c:remove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used for removing the specified scoped variable from a particular scope.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</a:tr>
              <a:tr h="3048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c:catch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used for Catches any </a:t>
                      </a:r>
                      <a:r>
                        <a:rPr lang="en-US" sz="1600" dirty="0" err="1">
                          <a:effectLst/>
                        </a:rPr>
                        <a:t>Throwable</a:t>
                      </a:r>
                      <a:r>
                        <a:rPr lang="en-US" sz="1600" dirty="0">
                          <a:effectLst/>
                        </a:rPr>
                        <a:t> exceptions that occurs in the body.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</a:tr>
              <a:tr h="5609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c:if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conditional tag used for testing the condition and display the body content only if the expression evaluates is true.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</a:tr>
              <a:tr h="43275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c:choose, c:when, c:otherwise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the simple conditional tag that includes its body content if the evaluated condition is true.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</a:tr>
              <a:tr h="5609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c:forEach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the basic iteration tag. It repeats the nested body content for fixed number of times or over collection.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</a:tr>
              <a:tr h="3193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c:forTokens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iterates over tokens which is separated by the supplied </a:t>
                      </a:r>
                      <a:r>
                        <a:rPr lang="en-US" sz="1600" dirty="0" err="1">
                          <a:effectLst/>
                        </a:rPr>
                        <a:t>delimeters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</a:tr>
              <a:tr h="3034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c:param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adds a parameter in a containing 'import' tag's URL.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</a:tr>
              <a:tr h="29282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c:redirect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redirects the browser to a new URL and supports the context-relative URLs.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</a:tr>
              <a:tr h="3034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c:url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creates a URL with optional query parameters.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4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107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96855"/>
              </p:ext>
            </p:extLst>
          </p:nvPr>
        </p:nvGraphicFramePr>
        <p:xfrm>
          <a:off x="190500" y="1051560"/>
          <a:ext cx="8763002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"/>
                <a:gridCol w="1295400"/>
                <a:gridCol w="7200902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c:out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It display the result of an expression, similar to the way &lt;%=...%&gt; tag work.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752600"/>
            <a:ext cx="8763000" cy="4572000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'Welcome to JSTL'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041899"/>
            <a:ext cx="41148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108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102005"/>
              </p:ext>
            </p:extLst>
          </p:nvPr>
        </p:nvGraphicFramePr>
        <p:xfrm>
          <a:off x="185735" y="922337"/>
          <a:ext cx="876300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65"/>
                <a:gridCol w="1214436"/>
                <a:gridCol w="7200902"/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2	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c:import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It</a:t>
                      </a: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0" dirty="0" smtClean="0"/>
                        <a:t>is similar to </a:t>
                      </a:r>
                      <a:r>
                        <a:rPr lang="en-US" sz="2000" b="0" dirty="0" err="1" smtClean="0"/>
                        <a:t>jsp</a:t>
                      </a:r>
                      <a:r>
                        <a:rPr lang="en-US" sz="2000" b="0" dirty="0" smtClean="0"/>
                        <a:t> 'include', with an additional feature of including the content of any resource either within server or outside the server.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936114"/>
            <a:ext cx="8763000" cy="4388486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	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c:import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"http://www.darshan.ac.in"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${data}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4637889"/>
            <a:ext cx="3543300" cy="183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0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109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875423"/>
              </p:ext>
            </p:extLst>
          </p:nvPr>
        </p:nvGraphicFramePr>
        <p:xfrm>
          <a:off x="185735" y="922337"/>
          <a:ext cx="8763003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65"/>
                <a:gridCol w="1214436"/>
                <a:gridCol w="7200902"/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c:set</a:t>
                      </a:r>
                    </a:p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set the result of an expression evaluated in a 'scope'. This tag is similar to </a:t>
                      </a:r>
                      <a:r>
                        <a:rPr lang="en-US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jsp:setProperty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action tag.</a:t>
                      </a:r>
                      <a:endParaRPr lang="en-US" sz="20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752600"/>
            <a:ext cx="8763000" cy="45720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="Income"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="session"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  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${4000*4}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${Income}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5" y="5070474"/>
            <a:ext cx="30003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5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Life Cycle of </a:t>
            </a:r>
            <a:r>
              <a:rPr lang="en-US" dirty="0" smtClean="0"/>
              <a:t>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JSP Lifecycle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Translation </a:t>
            </a:r>
            <a:r>
              <a:rPr lang="en-US" dirty="0"/>
              <a:t>of JSP to Servlet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Compilation of Servlet to </a:t>
            </a:r>
            <a:r>
              <a:rPr lang="en-US" dirty="0" err="1"/>
              <a:t>bytecode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Loading Servlet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Creating servlet instance.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Initialization by calling </a:t>
            </a:r>
            <a:r>
              <a:rPr lang="en-US" dirty="0" err="1"/>
              <a:t>jspInit</a:t>
            </a:r>
            <a:r>
              <a:rPr lang="en-US" dirty="0"/>
              <a:t>() </a:t>
            </a:r>
            <a:r>
              <a:rPr lang="en-US" dirty="0" smtClean="0"/>
              <a:t>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Request Processing by calling _</a:t>
            </a:r>
            <a:r>
              <a:rPr lang="en-US" dirty="0" err="1" smtClean="0"/>
              <a:t>jspService</a:t>
            </a:r>
            <a:r>
              <a:rPr lang="en-US" dirty="0" smtClean="0"/>
              <a:t>()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Destroying </a:t>
            </a:r>
            <a:r>
              <a:rPr lang="en-US" dirty="0"/>
              <a:t>by calling </a:t>
            </a:r>
            <a:r>
              <a:rPr lang="en-US" dirty="0" err="1"/>
              <a:t>jspDestroy</a:t>
            </a:r>
            <a:r>
              <a:rPr lang="en-US" dirty="0" smtClean="0"/>
              <a:t>()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3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110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236138"/>
              </p:ext>
            </p:extLst>
          </p:nvPr>
        </p:nvGraphicFramePr>
        <p:xfrm>
          <a:off x="185735" y="922337"/>
          <a:ext cx="8763002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65"/>
                <a:gridCol w="1214435"/>
                <a:gridCol w="7200902"/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c:remove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It is used for removing the specified scoped variable from a particular scope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752600"/>
            <a:ext cx="8763000" cy="45720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"income"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"session"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${4000*4}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Before Remove Value is: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${income}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c:remove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"income"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Remove Value is: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${income}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663123"/>
            <a:ext cx="2971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0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111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189022"/>
              </p:ext>
            </p:extLst>
          </p:nvPr>
        </p:nvGraphicFramePr>
        <p:xfrm>
          <a:off x="185735" y="922337"/>
          <a:ext cx="8763003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465"/>
                <a:gridCol w="1290636"/>
                <a:gridCol w="7200902"/>
              </a:tblGrid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conditional tag used for testing the condition and display the body content only if the expression evaluates is true.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752600"/>
            <a:ext cx="8763000" cy="457200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"income"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"session"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${4000*4}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${income &gt; 8000}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 income is: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${income}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5075237"/>
            <a:ext cx="29813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5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112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727618"/>
              </p:ext>
            </p:extLst>
          </p:nvPr>
        </p:nvGraphicFramePr>
        <p:xfrm>
          <a:off x="185735" y="922337"/>
          <a:ext cx="8763003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465"/>
                <a:gridCol w="1290636"/>
                <a:gridCol w="7200902"/>
              </a:tblGrid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c:catch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catching any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Throwable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exceptions that occurs in the body and optionally exposes it.</a:t>
                      </a:r>
                      <a:endParaRPr lang="en-US" sz="20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752600"/>
            <a:ext cx="8763000" cy="45720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c:catch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&lt;%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2/0;%&gt;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c:catch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!= null}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type of exception is 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There is an exception: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			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MyException.message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4958398"/>
            <a:ext cx="57054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9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15790"/>
              </p:ext>
            </p:extLst>
          </p:nvPr>
        </p:nvGraphicFramePr>
        <p:xfrm>
          <a:off x="208642" y="1012734"/>
          <a:ext cx="8744859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958"/>
                <a:gridCol w="1894569"/>
                <a:gridCol w="6449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c:choose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It is a conditional tag that establish a context for mutually exclusive conditional operations. It works like a Java switch statement in which we choose between a numbers of alternatives.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03842"/>
              </p:ext>
            </p:extLst>
          </p:nvPr>
        </p:nvGraphicFramePr>
        <p:xfrm>
          <a:off x="609600" y="2323374"/>
          <a:ext cx="834390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  <a:gridCol w="643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subtag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&lt;choose &gt; that will include its body if the condition evaluated be 'true'.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04370"/>
              </p:ext>
            </p:extLst>
          </p:nvPr>
        </p:nvGraphicFramePr>
        <p:xfrm>
          <a:off x="609598" y="3024414"/>
          <a:ext cx="8340274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2"/>
                <a:gridCol w="64352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c:otherwise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also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subtag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&lt; choose &gt; it follows &lt;when&gt; tags and runs only if all the prior condition evaluated is 'false'.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90499" y="4426494"/>
            <a:ext cx="8759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The </a:t>
            </a:r>
            <a:r>
              <a:rPr lang="en-US" sz="2400" b="1" i="1" dirty="0" smtClean="0"/>
              <a:t>&lt;</a:t>
            </a:r>
            <a:r>
              <a:rPr lang="en-US" sz="2400" b="1" i="1" dirty="0" err="1" smtClean="0"/>
              <a:t>c:when</a:t>
            </a:r>
            <a:r>
              <a:rPr lang="en-US" sz="2400" b="1" i="1" dirty="0" smtClean="0"/>
              <a:t>&gt; </a:t>
            </a:r>
            <a:r>
              <a:rPr lang="en-US" sz="2400" i="1" dirty="0"/>
              <a:t>and </a:t>
            </a:r>
            <a:r>
              <a:rPr lang="en-US" sz="2400" b="1" i="1" dirty="0" smtClean="0"/>
              <a:t>&lt;</a:t>
            </a:r>
            <a:r>
              <a:rPr lang="en-US" sz="2400" b="1" i="1" dirty="0" err="1" smtClean="0"/>
              <a:t>c:otherwise</a:t>
            </a:r>
            <a:r>
              <a:rPr lang="en-US" sz="2400" b="1" i="1" dirty="0" smtClean="0"/>
              <a:t>&gt; </a:t>
            </a:r>
            <a:r>
              <a:rPr lang="en-US" sz="2400" i="1" dirty="0"/>
              <a:t>works like if-else statement. </a:t>
            </a:r>
            <a:endParaRPr lang="en-US" sz="2400" i="1" dirty="0" smtClean="0"/>
          </a:p>
          <a:p>
            <a:r>
              <a:rPr lang="en-US" sz="2400" i="1" dirty="0" smtClean="0"/>
              <a:t>But </a:t>
            </a:r>
            <a:r>
              <a:rPr lang="en-US" sz="2400" i="1" dirty="0"/>
              <a:t>it must be placed inside </a:t>
            </a:r>
            <a:r>
              <a:rPr lang="en-US" sz="2400" b="1" i="1" dirty="0" smtClean="0"/>
              <a:t>&lt;</a:t>
            </a:r>
            <a:r>
              <a:rPr lang="en-US" sz="2400" b="1" i="1" dirty="0" err="1" smtClean="0"/>
              <a:t>c:choose</a:t>
            </a:r>
            <a:r>
              <a:rPr lang="en-US" sz="2400" b="1" i="1" dirty="0" smtClean="0"/>
              <a:t> tag&gt;</a:t>
            </a:r>
            <a:r>
              <a:rPr lang="en-US" sz="2400" i="1" dirty="0" smtClean="0"/>
              <a:t>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3416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"marks"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"session" 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${80}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marks are: &lt;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${marks}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c:choose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${marks &lt;= 35}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Sorry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! you are fail.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${marks &gt; 75}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Congratulations! you hold Distinction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c:otherwise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Sorry! Result is unavailable.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c:otherwise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c:choose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4770437"/>
            <a:ext cx="3305175" cy="1704975"/>
          </a:xfrm>
          <a:prstGeom prst="rect">
            <a:avLst/>
          </a:prstGeom>
        </p:spPr>
      </p:pic>
      <p:sp>
        <p:nvSpPr>
          <p:cNvPr id="6" name="Flowchart: Punched Tape 5"/>
          <p:cNvSpPr/>
          <p:nvPr/>
        </p:nvSpPr>
        <p:spPr>
          <a:xfrm>
            <a:off x="7912100" y="244476"/>
            <a:ext cx="1231900" cy="60960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Choose.jsp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115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67307"/>
              </p:ext>
            </p:extLst>
          </p:nvPr>
        </p:nvGraphicFramePr>
        <p:xfrm>
          <a:off x="190500" y="1051560"/>
          <a:ext cx="876300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/>
                <a:gridCol w="1219200"/>
                <a:gridCol w="7200902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8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c:forEach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an iteration tag used for repeating the nested body content for fixed number of times. The &lt; c:for each &gt; tag is most commonly used tag because it iterates over a collection of object.</a:t>
                      </a:r>
                      <a:endParaRPr lang="en-US" sz="24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965960"/>
            <a:ext cx="8763000" cy="435864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="5"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count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/&gt;&lt;p&gt;  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html&gt;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886936"/>
            <a:ext cx="29718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8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116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557342"/>
              </p:ext>
            </p:extLst>
          </p:nvPr>
        </p:nvGraphicFramePr>
        <p:xfrm>
          <a:off x="190500" y="1051560"/>
          <a:ext cx="8763002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/>
                <a:gridCol w="1447800"/>
                <a:gridCol w="6972302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9	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c:forTokens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It iterates over tokens which is separated by the supplied </a:t>
                      </a:r>
                      <a:r>
                        <a:rPr lang="en-US" sz="2000" dirty="0" err="1" smtClean="0">
                          <a:effectLst/>
                        </a:rPr>
                        <a:t>delimeters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965960"/>
            <a:ext cx="8763000" cy="435864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					 	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c:forTokens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"DIET-CE-Department"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${name}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c:forTokens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4360862"/>
            <a:ext cx="29718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1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117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192206"/>
              </p:ext>
            </p:extLst>
          </p:nvPr>
        </p:nvGraphicFramePr>
        <p:xfrm>
          <a:off x="190500" y="1051560"/>
          <a:ext cx="876300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/>
                <a:gridCol w="990601"/>
                <a:gridCol w="7200902"/>
              </a:tblGrid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2000" b="0" smtClean="0"/>
                        <a:t>10</a:t>
                      </a:r>
                      <a:r>
                        <a:rPr lang="en-US" sz="2000" b="0" dirty="0" smtClean="0"/>
                        <a:t>	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c:url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tag creates a URL with optional query parameter. It is used for </a:t>
                      </a:r>
                      <a:r>
                        <a:rPr lang="en-US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encoding or </a:t>
                      </a:r>
                      <a:r>
                        <a:rPr lang="en-US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formatting. This tag automatically performs the URL rewriting operation.</a:t>
                      </a:r>
                      <a:endParaRPr lang="en-US" sz="28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965960"/>
            <a:ext cx="8763000" cy="435864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			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0" indent="0" algn="l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c:url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MyJspFile.jsp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387" y="4618037"/>
            <a:ext cx="30003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6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118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64530"/>
              </p:ext>
            </p:extLst>
          </p:nvPr>
        </p:nvGraphicFramePr>
        <p:xfrm>
          <a:off x="190500" y="1051560"/>
          <a:ext cx="8763005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/>
                <a:gridCol w="1143000"/>
                <a:gridCol w="7048505"/>
              </a:tblGrid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 smtClean="0"/>
                        <a:t>11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c:param</a:t>
                      </a:r>
                      <a:endParaRPr lang="en-US" sz="2000" b="0" dirty="0" smtClean="0"/>
                    </a:p>
                    <a:p>
                      <a:pPr algn="just"/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allow the proper URL request parameter to be specified within URL and it automatically perform any necessary URL encoding.</a:t>
                      </a:r>
                      <a:endParaRPr lang="en-US" sz="32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965960"/>
            <a:ext cx="8763000" cy="435864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	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c:url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="/index1.jsp"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completeURL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c:param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CollegeCode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"054"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c:param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5089524"/>
            <a:ext cx="41052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5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119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678267"/>
              </p:ext>
            </p:extLst>
          </p:nvPr>
        </p:nvGraphicFramePr>
        <p:xfrm>
          <a:off x="190500" y="1051560"/>
          <a:ext cx="8763003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"/>
                <a:gridCol w="1371600"/>
                <a:gridCol w="6896103"/>
              </a:tblGrid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 smtClean="0"/>
                        <a:t>12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c:redirect</a:t>
                      </a:r>
                      <a:endParaRPr lang="en-US" sz="2000" b="0" dirty="0" smtClean="0"/>
                    </a:p>
                    <a:p>
                      <a:pPr algn="just"/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 redirects the browser to a new URL. It is used for redirecting the browser to an alternate URL by using automatic URL rewriting.</a:t>
                      </a:r>
                      <a:endParaRPr lang="en-US" sz="32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965960"/>
            <a:ext cx="8763000" cy="435864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c:redirect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"http://darshan.ac.in"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21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Web Container</a:t>
            </a:r>
            <a:r>
              <a:rPr lang="en-US" dirty="0"/>
              <a:t> translates JSP code into a </a:t>
            </a:r>
            <a:r>
              <a:rPr lang="en-US" b="1" dirty="0" smtClean="0"/>
              <a:t>servlet source</a:t>
            </a:r>
            <a:r>
              <a:rPr lang="en-US" b="1" dirty="0"/>
              <a:t>(.java) </a:t>
            </a:r>
            <a:r>
              <a:rPr lang="en-US" b="1" dirty="0" smtClean="0"/>
              <a:t>file.</a:t>
            </a:r>
          </a:p>
          <a:p>
            <a:pPr algn="just"/>
            <a:r>
              <a:rPr lang="en-US" dirty="0" smtClean="0"/>
              <a:t>Then </a:t>
            </a:r>
            <a:r>
              <a:rPr lang="en-US" dirty="0"/>
              <a:t>compiles that into a java servlet </a:t>
            </a:r>
            <a:r>
              <a:rPr lang="en-US" dirty="0" smtClean="0"/>
              <a:t>class </a:t>
            </a:r>
            <a:r>
              <a:rPr lang="en-US" b="1" dirty="0" smtClean="0"/>
              <a:t>(</a:t>
            </a:r>
            <a:r>
              <a:rPr lang="en-US" b="1" dirty="0" err="1" smtClean="0"/>
              <a:t>bytecode</a:t>
            </a:r>
            <a:r>
              <a:rPr lang="en-US" b="1" dirty="0" smtClean="0"/>
              <a:t>)</a:t>
            </a:r>
            <a:r>
              <a:rPr lang="en-US" dirty="0" smtClean="0"/>
              <a:t>. </a:t>
            </a:r>
            <a:endParaRPr lang="en-US" dirty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third step, the servlet class </a:t>
            </a:r>
            <a:r>
              <a:rPr lang="en-US" dirty="0" err="1"/>
              <a:t>bytecode</a:t>
            </a:r>
            <a:r>
              <a:rPr lang="en-US" dirty="0"/>
              <a:t> is loaded using </a:t>
            </a:r>
            <a:r>
              <a:rPr lang="en-US" dirty="0" err="1" smtClean="0"/>
              <a:t>classloader</a:t>
            </a:r>
            <a:r>
              <a:rPr lang="en-US" dirty="0" smtClean="0"/>
              <a:t> in web container.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Container then creates an instance of that servlet class.</a:t>
            </a:r>
          </a:p>
          <a:p>
            <a:pPr algn="just"/>
            <a:r>
              <a:rPr lang="en-US" dirty="0"/>
              <a:t>The initialized servlet can now service request.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each request the </a:t>
            </a:r>
            <a:r>
              <a:rPr lang="en-US" b="1" dirty="0"/>
              <a:t>Web Container</a:t>
            </a:r>
            <a:r>
              <a:rPr lang="en-US" dirty="0"/>
              <a:t> call the </a:t>
            </a:r>
            <a:r>
              <a:rPr lang="en-US" b="1" dirty="0"/>
              <a:t>_</a:t>
            </a:r>
            <a:r>
              <a:rPr lang="en-US" b="1" dirty="0" err="1"/>
              <a:t>jspService</a:t>
            </a:r>
            <a:r>
              <a:rPr lang="en-US" b="1" dirty="0"/>
              <a:t>()</a:t>
            </a:r>
            <a:r>
              <a:rPr lang="en-US" dirty="0"/>
              <a:t> method.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the Container removes the servlet instance from service, it calls the </a:t>
            </a:r>
            <a:r>
              <a:rPr lang="en-US" b="1" dirty="0" err="1"/>
              <a:t>jspDestroy</a:t>
            </a:r>
            <a:r>
              <a:rPr lang="en-US" b="1" dirty="0"/>
              <a:t>()</a:t>
            </a:r>
            <a:r>
              <a:rPr lang="en-US" dirty="0"/>
              <a:t> method to perform any required clean up.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4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2" cy="35052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498" y="1341120"/>
          <a:ext cx="8763002" cy="17526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Core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5735" y="567597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498" y="3906186"/>
          <a:ext cx="8763002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Internationalization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fmt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0498" y="4979094"/>
          <a:ext cx="8763002" cy="7010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SQL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sql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5735" y="310023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Functions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85735" y="3100234"/>
            <a:ext cx="8763002" cy="80595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5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-Function 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JSTL function provides a number of standard functions, most of these functions are common </a:t>
            </a:r>
            <a:r>
              <a:rPr lang="en-US" i="1" u="sng" dirty="0" smtClean="0"/>
              <a:t>string </a:t>
            </a:r>
            <a:r>
              <a:rPr lang="en-US" i="1" u="sng" dirty="0"/>
              <a:t>manipulation functions</a:t>
            </a:r>
            <a:r>
              <a:rPr lang="en-US" u="sng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1" dirty="0" smtClean="0"/>
              <a:t>Syntax</a:t>
            </a:r>
            <a:r>
              <a:rPr lang="en-US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 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/functions" 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   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%&gt;  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-Function Tags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128317"/>
              </p:ext>
            </p:extLst>
          </p:nvPr>
        </p:nvGraphicFramePr>
        <p:xfrm>
          <a:off x="190499" y="940593"/>
          <a:ext cx="8763001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11940"/>
                <a:gridCol w="6451061"/>
              </a:tblGrid>
              <a:tr h="29024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 smtClean="0">
                          <a:effectLst/>
                        </a:rPr>
                        <a:t>fn:contains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test if an input string containing the specified substring in a program.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568768"/>
              </p:ext>
            </p:extLst>
          </p:nvPr>
        </p:nvGraphicFramePr>
        <p:xfrm>
          <a:off x="190499" y="1522122"/>
          <a:ext cx="8763002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11939"/>
                <a:gridCol w="6451063"/>
              </a:tblGrid>
              <a:tr h="5107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 smtClean="0">
                          <a:effectLst/>
                        </a:rPr>
                        <a:t>fn:containsIgnoreCase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test if an input string contains the specified substring as a case insensitive way.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04636"/>
              </p:ext>
            </p:extLst>
          </p:nvPr>
        </p:nvGraphicFramePr>
        <p:xfrm>
          <a:off x="190497" y="2110794"/>
          <a:ext cx="8763004" cy="309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3"/>
                <a:gridCol w="6438901"/>
              </a:tblGrid>
              <a:tr h="2830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 smtClean="0">
                          <a:effectLst/>
                        </a:rPr>
                        <a:t>fn:endsWith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test if an input string ends with the specified suffix.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70342"/>
              </p:ext>
            </p:extLst>
          </p:nvPr>
        </p:nvGraphicFramePr>
        <p:xfrm>
          <a:off x="190497" y="2428942"/>
          <a:ext cx="8763003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14042"/>
                <a:gridCol w="6448961"/>
              </a:tblGrid>
              <a:tr h="5107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 smtClean="0">
                          <a:effectLst/>
                        </a:rPr>
                        <a:t>fn:startsWith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checking whether the given string is started with a particular string value.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54392"/>
              </p:ext>
            </p:extLst>
          </p:nvPr>
        </p:nvGraphicFramePr>
        <p:xfrm>
          <a:off x="190497" y="3011885"/>
          <a:ext cx="8763004" cy="309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3"/>
                <a:gridCol w="6438901"/>
              </a:tblGrid>
              <a:tr h="2830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 smtClean="0">
                          <a:effectLst/>
                        </a:rPr>
                        <a:t>fn:toLowerCase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converts all the characters of a string to lower case.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46386"/>
              </p:ext>
            </p:extLst>
          </p:nvPr>
        </p:nvGraphicFramePr>
        <p:xfrm>
          <a:off x="190496" y="3321475"/>
          <a:ext cx="8763003" cy="309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3"/>
                <a:gridCol w="6438900"/>
              </a:tblGrid>
              <a:tr h="2830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 smtClean="0">
                          <a:effectLst/>
                        </a:rPr>
                        <a:t>fn:toUpperCase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converts all the characters of a string to upper case.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50624"/>
              </p:ext>
            </p:extLst>
          </p:nvPr>
        </p:nvGraphicFramePr>
        <p:xfrm>
          <a:off x="190496" y="3633446"/>
          <a:ext cx="8763004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3708"/>
                <a:gridCol w="6439296"/>
              </a:tblGrid>
              <a:tr h="5107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 smtClean="0">
                          <a:effectLst/>
                        </a:rPr>
                        <a:t>fn:length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returns the number of characters inside a string, or the number of items in a collection.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80381"/>
              </p:ext>
            </p:extLst>
          </p:nvPr>
        </p:nvGraphicFramePr>
        <p:xfrm>
          <a:off x="190497" y="4217356"/>
          <a:ext cx="8763003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3"/>
                <a:gridCol w="6438900"/>
              </a:tblGrid>
              <a:tr h="29341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 smtClean="0">
                          <a:effectLst/>
                        </a:rPr>
                        <a:t>fn:indexOf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returns an index within a string of first occurrence of a specified substring.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588836"/>
              </p:ext>
            </p:extLst>
          </p:nvPr>
        </p:nvGraphicFramePr>
        <p:xfrm>
          <a:off x="190498" y="4801266"/>
          <a:ext cx="8763004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2"/>
                <a:gridCol w="6438902"/>
              </a:tblGrid>
              <a:tr h="40447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 smtClean="0">
                          <a:effectLst/>
                        </a:rPr>
                        <a:t>fn:substring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returns the subset of a string according to the given start and end position.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904640"/>
              </p:ext>
            </p:extLst>
          </p:nvPr>
        </p:nvGraphicFramePr>
        <p:xfrm>
          <a:off x="190498" y="5382795"/>
          <a:ext cx="8763003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2"/>
                <a:gridCol w="6438901"/>
              </a:tblGrid>
              <a:tr h="38705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 smtClean="0">
                          <a:effectLst/>
                        </a:rPr>
                        <a:t>fn:replace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replaces all the occurrence of a string with another string sequence.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61845"/>
              </p:ext>
            </p:extLst>
          </p:nvPr>
        </p:nvGraphicFramePr>
        <p:xfrm>
          <a:off x="190496" y="5966705"/>
          <a:ext cx="8763002" cy="309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2"/>
                <a:gridCol w="6438900"/>
              </a:tblGrid>
              <a:tr h="2830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 smtClean="0">
                          <a:effectLst/>
                        </a:rPr>
                        <a:t>fn:trim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removes the blank spaces from both the ends of a string.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24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-Function 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3340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/functions"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	    </a:t>
            </a:r>
            <a:r>
              <a:rPr lang="en-US" sz="17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"String1"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Welcome 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diet CE </a:t>
            </a:r>
            <a:r>
              <a:rPr lang="en-US" sz="17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Depatment</a:t>
            </a:r>
            <a:r>
              <a:rPr lang="en-US" sz="17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="${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:contains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(String1, 'diet')}"&gt;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Found diet string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 of DIET : ${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:indexOf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(String1, 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"str2"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:trim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(String1)}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trim : ${str2}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The string starts with 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${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:startsWith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(String1, 'Welcome')}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UPPER CASE: ${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:toUpperCase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(String1)}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lower case: ${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:toLowerCase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(String1)}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5" name="Flowchart: Punched Tape 4"/>
          <p:cNvSpPr/>
          <p:nvPr/>
        </p:nvSpPr>
        <p:spPr>
          <a:xfrm>
            <a:off x="7772400" y="244476"/>
            <a:ext cx="1371600" cy="60960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Function.jsp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68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-Function Tags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62" y="1219200"/>
            <a:ext cx="57340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2" cy="35052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498" y="1341120"/>
          <a:ext cx="8763002" cy="17526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Core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5735" y="567597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498" y="3906186"/>
          <a:ext cx="8763002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Internationalization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fmt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0498" y="4979094"/>
          <a:ext cx="8763002" cy="7010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SQL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sql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5735" y="310023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Functions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00023" y="3923374"/>
            <a:ext cx="8763002" cy="105572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formatting tags provide support for message formatting, number and date formatting etc. 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Syntax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&lt;%@ </a:t>
            </a:r>
            <a:r>
              <a:rPr lang="en-US" sz="1800" b="1" dirty="0" err="1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="http://java.sun.com/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54287"/>
              </p:ext>
            </p:extLst>
          </p:nvPr>
        </p:nvGraphicFramePr>
        <p:xfrm>
          <a:off x="190500" y="990600"/>
          <a:ext cx="8763002" cy="3276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3100"/>
                <a:gridCol w="6819902"/>
              </a:tblGrid>
              <a:tr h="23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Formatting Tags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61" marR="26661" marT="26661" marB="26661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93417"/>
              </p:ext>
            </p:extLst>
          </p:nvPr>
        </p:nvGraphicFramePr>
        <p:xfrm>
          <a:off x="190500" y="1318242"/>
          <a:ext cx="8763002" cy="6019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3100"/>
                <a:gridCol w="6819902"/>
              </a:tblGrid>
              <a:tr h="38863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fmt:parseNumber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Parses the string representation of a currency, percentage or number.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02975"/>
              </p:ext>
            </p:extLst>
          </p:nvPr>
        </p:nvGraphicFramePr>
        <p:xfrm>
          <a:off x="190499" y="1920204"/>
          <a:ext cx="8763001" cy="3276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3100"/>
                <a:gridCol w="6819901"/>
              </a:tblGrid>
              <a:tr h="32591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fmt:formatNumber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format the numerical value with specific format or precision.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79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"Amount"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"123123.456789"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&lt;h3&gt;Parsing Number from String:&lt;/h3&gt;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fmt:parseNumber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"number"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&lt;p&gt;Amount in integer is: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"${j}"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5" name="Wave 4"/>
          <p:cNvSpPr/>
          <p:nvPr/>
        </p:nvSpPr>
        <p:spPr>
          <a:xfrm>
            <a:off x="7620000" y="228600"/>
            <a:ext cx="1524000" cy="703262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Number.jsp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0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&lt;h3&gt;Formatting of Number:&lt;/h3&gt;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 Currency: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fmt:formatNumber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"currency"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/&gt;&lt;/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p&gt;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&lt;p&gt;maxIntegerDigits_3: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fmt:formatNumber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maxIntegerDigits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 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&lt;p&gt;maxFractionDigits_5: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fmt:formatNumber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maxFractionDigits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"6"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 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&lt;p&gt;pattern###.###$: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fmt:formatNumber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"###.###$"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</a:t>
            </a:r>
          </a:p>
          <a:p>
            <a:pPr marL="457200" indent="-457200">
              <a:buFont typeface="+mj-lt"/>
              <a:buAutoNum type="arabicPeriod" startAt="7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129</a:t>
            </a:fld>
            <a:endParaRPr lang="en-US" dirty="0"/>
          </a:p>
        </p:txBody>
      </p:sp>
      <p:sp>
        <p:nvSpPr>
          <p:cNvPr id="5" name="Wave 4"/>
          <p:cNvSpPr/>
          <p:nvPr/>
        </p:nvSpPr>
        <p:spPr>
          <a:xfrm>
            <a:off x="7620000" y="228600"/>
            <a:ext cx="1524000" cy="703262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Number.jsp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37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</a:t>
            </a:r>
            <a:r>
              <a:rPr lang="en-US" dirty="0"/>
              <a:t>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81000" y="1295400"/>
            <a:ext cx="1752600" cy="990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</a:t>
            </a:r>
            <a:r>
              <a:rPr lang="en-US" dirty="0" err="1" smtClean="0">
                <a:solidFill>
                  <a:schemeClr val="tx1"/>
                </a:solidFill>
              </a:rPr>
              <a:t>ello.jsp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543300" y="1272382"/>
            <a:ext cx="1752600" cy="990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ello_jsp.java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Manual Operation 8"/>
          <p:cNvSpPr/>
          <p:nvPr/>
        </p:nvSpPr>
        <p:spPr>
          <a:xfrm>
            <a:off x="381000" y="2667000"/>
            <a:ext cx="8305800" cy="3505200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190500" y="914400"/>
            <a:ext cx="8763000" cy="5410200"/>
          </a:xfrm>
          <a:prstGeom prst="flowChartProcess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0500" y="91440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3455" y="266700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Container</a:t>
            </a:r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5334000" y="3195850"/>
            <a:ext cx="1752600" cy="267154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</a:t>
            </a:r>
            <a:r>
              <a:rPr lang="en-US" dirty="0" err="1" smtClean="0">
                <a:solidFill>
                  <a:schemeClr val="tx1"/>
                </a:solidFill>
              </a:rPr>
              <a:t>ello_jsp.class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90950" y="2800542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Loading Servlet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62907" y="4225952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jspInit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063476" y="4897543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_</a:t>
            </a:r>
            <a:r>
              <a:rPr lang="en-US" dirty="0" err="1" smtClean="0">
                <a:solidFill>
                  <a:schemeClr val="tx1"/>
                </a:solidFill>
              </a:rPr>
              <a:t>jspService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066036" y="5550702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jspDestroy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2133600" y="1790700"/>
            <a:ext cx="14097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01755" y="1449722"/>
            <a:ext cx="140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Step:1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Translation from .</a:t>
            </a:r>
            <a:r>
              <a:rPr lang="en-US" dirty="0" err="1" smtClean="0">
                <a:solidFill>
                  <a:srgbClr val="FF0000"/>
                </a:solidFill>
              </a:rPr>
              <a:t>jsp</a:t>
            </a:r>
            <a:r>
              <a:rPr lang="en-US" dirty="0" smtClean="0">
                <a:solidFill>
                  <a:srgbClr val="FF0000"/>
                </a:solidFill>
              </a:rPr>
              <a:t> to servlet(.java)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Curved Connector 23"/>
          <p:cNvCxnSpPr>
            <a:stCxn id="7" idx="3"/>
            <a:endCxn id="13" idx="0"/>
          </p:cNvCxnSpPr>
          <p:nvPr/>
        </p:nvCxnSpPr>
        <p:spPr>
          <a:xfrm>
            <a:off x="5295900" y="1767682"/>
            <a:ext cx="914400" cy="1428168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37427" y="1767682"/>
            <a:ext cx="2071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Step:2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Compilation </a:t>
            </a:r>
            <a:r>
              <a:rPr lang="en-US" dirty="0">
                <a:solidFill>
                  <a:srgbClr val="FF0000"/>
                </a:solidFill>
              </a:rPr>
              <a:t>of Servlet to </a:t>
            </a:r>
            <a:r>
              <a:rPr lang="en-US" dirty="0" err="1">
                <a:solidFill>
                  <a:srgbClr val="FF0000"/>
                </a:solidFill>
              </a:rPr>
              <a:t>bytecode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19754" y="2784662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Step:3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539586" y="3064966"/>
            <a:ext cx="774582" cy="308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501307" y="5819677"/>
            <a:ext cx="7848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536317" y="3422969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Step:4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485348" y="4175689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Step:5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484392" y="4804612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Step:6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2101755" y="3513936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Creating Servlet Instance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1307" y="5147228"/>
            <a:ext cx="7848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01307" y="4494927"/>
            <a:ext cx="7848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29350" y="3763621"/>
            <a:ext cx="7848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501307" y="5461122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Step:7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1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22" grpId="0"/>
      <p:bldP spid="25" grpId="0"/>
      <p:bldP spid="26" grpId="0"/>
      <p:bldP spid="41" grpId="0"/>
      <p:bldP spid="42" grpId="0"/>
      <p:bldP spid="43" grpId="0"/>
      <p:bldP spid="44" grpId="0" animBg="1"/>
      <p:bldP spid="54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990600"/>
            <a:ext cx="29718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41331"/>
              </p:ext>
            </p:extLst>
          </p:nvPr>
        </p:nvGraphicFramePr>
        <p:xfrm>
          <a:off x="190500" y="2280381"/>
          <a:ext cx="8763000" cy="6019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4500"/>
                <a:gridCol w="7048500"/>
              </a:tblGrid>
              <a:tr h="58848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fmt:timeZone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specifies a parsing action nested in its body or the time zone for any time formatting.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952729"/>
              </p:ext>
            </p:extLst>
          </p:nvPr>
        </p:nvGraphicFramePr>
        <p:xfrm>
          <a:off x="190500" y="1491067"/>
          <a:ext cx="8763000" cy="381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4500"/>
                <a:gridCol w="7048500"/>
              </a:tblGrid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fmt:parseDate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parses the string representation of a time and date.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657772"/>
              </p:ext>
            </p:extLst>
          </p:nvPr>
        </p:nvGraphicFramePr>
        <p:xfrm>
          <a:off x="190500" y="1872067"/>
          <a:ext cx="8763000" cy="4126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4500"/>
                <a:gridCol w="7048500"/>
              </a:tblGrid>
              <a:tr h="41267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fmt:setTimeZone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stores the time zone inside a time zone configuration variable.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12457"/>
              </p:ext>
            </p:extLst>
          </p:nvPr>
        </p:nvGraphicFramePr>
        <p:xfrm>
          <a:off x="190500" y="1143000"/>
          <a:ext cx="8763000" cy="3493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4500"/>
                <a:gridCol w="7048500"/>
              </a:tblGrid>
              <a:tr h="3493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fmt:formatDate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formats the time and/or date using the supplied pattern and styles.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52407"/>
              </p:ext>
            </p:extLst>
          </p:nvPr>
        </p:nvGraphicFramePr>
        <p:xfrm>
          <a:off x="190500" y="2887105"/>
          <a:ext cx="8763000" cy="4126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4500"/>
                <a:gridCol w="7048500"/>
              </a:tblGrid>
              <a:tr h="41267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fmt:message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display an internationalized message.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"01-01-2017"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fmt:parseDate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parsedDate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      </a:t>
            </a:r>
            <a:r>
              <a:rPr 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-MM-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&lt;p&gt;Date:&lt;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parsedDate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"&lt;%=new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()%&gt;"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Formatted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 :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fmt:formatDate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"time"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p&gt;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Formatted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 :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fmt:formatDate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p&gt;  </a:t>
            </a:r>
          </a:p>
          <a:p>
            <a:pPr marL="0" indent="0" algn="l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132</a:t>
            </a:fld>
            <a:endParaRPr lang="en-US" dirty="0"/>
          </a:p>
        </p:txBody>
      </p:sp>
      <p:sp>
        <p:nvSpPr>
          <p:cNvPr id="6" name="Wave 5"/>
          <p:cNvSpPr/>
          <p:nvPr/>
        </p:nvSpPr>
        <p:spPr>
          <a:xfrm>
            <a:off x="7620000" y="134938"/>
            <a:ext cx="1524000" cy="703262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TimeZone.jsp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2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 startAt="13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&lt;%--   for setting time zone --%&gt;</a:t>
            </a:r>
          </a:p>
          <a:p>
            <a:pPr algn="l">
              <a:buFont typeface="+mj-lt"/>
              <a:buAutoNum type="arabicPeriod" startAt="13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="date"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"&lt;%=new 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()%&gt;"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algn="l">
              <a:buFont typeface="+mj-lt"/>
              <a:buAutoNum type="arabicPeriod" startAt="13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&lt;p&gt;&lt;b&gt;Date and Time in Indian Standard Time(IST) Zone:&lt;/b&gt;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fmt:formatDate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  </a:t>
            </a:r>
          </a:p>
          <a:p>
            <a:pPr algn="l">
              <a:buFont typeface="+mj-lt"/>
              <a:buAutoNum type="arabicPeriod" startAt="13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"both"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timeStyle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"long"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dateStyle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"long"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 &lt;/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p&gt;  </a:t>
            </a:r>
          </a:p>
          <a:p>
            <a:pPr algn="l">
              <a:buFont typeface="+mj-lt"/>
              <a:buAutoNum type="arabicPeriod" startAt="13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fmt:setTimeZone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"GMT-10"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</a:t>
            </a:r>
          </a:p>
          <a:p>
            <a:pPr algn="l">
              <a:buFont typeface="+mj-lt"/>
              <a:buAutoNum type="arabicPeriod" startAt="13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&lt;p&gt;&lt;b&gt;Date and Time in GMT-10 time Zone: &lt;/b&gt;&lt;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fmt:formatDate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  </a:t>
            </a:r>
          </a:p>
          <a:p>
            <a:pPr algn="l">
              <a:buFont typeface="+mj-lt"/>
              <a:buAutoNum type="arabicPeriod" startAt="13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"both"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timeStyle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"long"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dateStyle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"long"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 &lt;/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p&gt; </a:t>
            </a:r>
          </a:p>
          <a:p>
            <a:pPr algn="l">
              <a:buFont typeface="+mj-lt"/>
              <a:buAutoNum type="arabicPeriod" startAt="13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133</a:t>
            </a:fld>
            <a:endParaRPr lang="en-US" dirty="0"/>
          </a:p>
        </p:txBody>
      </p:sp>
      <p:sp>
        <p:nvSpPr>
          <p:cNvPr id="5" name="Wave 4"/>
          <p:cNvSpPr/>
          <p:nvPr/>
        </p:nvSpPr>
        <p:spPr>
          <a:xfrm>
            <a:off x="7620000" y="58738"/>
            <a:ext cx="1524000" cy="703262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TimeZone.jsp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7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990600"/>
            <a:ext cx="6096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2" cy="35052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498" y="1341120"/>
          <a:ext cx="8763002" cy="17526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Core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5735" y="567597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498" y="3906186"/>
          <a:ext cx="8763002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Internationalization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fmt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0498" y="4979094"/>
          <a:ext cx="8763002" cy="7010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SQL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sql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5735" y="310023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Functions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85735" y="4979094"/>
            <a:ext cx="8763002" cy="69688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6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SQL 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JSTL </a:t>
            </a:r>
            <a:r>
              <a:rPr lang="en-US" dirty="0" err="1"/>
              <a:t>sql</a:t>
            </a:r>
            <a:r>
              <a:rPr lang="en-US" dirty="0"/>
              <a:t> tags provide SQL support. 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Syntax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 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en-US" dirty="0"/>
              <a:t>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SQL Tags List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920166" cy="3476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/>
                <a:gridCol w="7086601"/>
              </a:tblGrid>
              <a:tr h="333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SQL Tags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665" marR="36665" marT="36665" marB="36665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85055"/>
              </p:ext>
            </p:extLst>
          </p:nvPr>
        </p:nvGraphicFramePr>
        <p:xfrm>
          <a:off x="190500" y="1338250"/>
          <a:ext cx="8920166" cy="6219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/>
                <a:gridCol w="7086601"/>
              </a:tblGrid>
              <a:tr h="59687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sql:query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executing the SQL query defined in its </a:t>
                      </a:r>
                      <a:r>
                        <a:rPr lang="en-US" sz="1800" dirty="0" err="1">
                          <a:effectLst/>
                        </a:rPr>
                        <a:t>sql</a:t>
                      </a:r>
                      <a:r>
                        <a:rPr lang="en-US" sz="1800" dirty="0">
                          <a:effectLst/>
                        </a:rPr>
                        <a:t> attribute or the body.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501822"/>
              </p:ext>
            </p:extLst>
          </p:nvPr>
        </p:nvGraphicFramePr>
        <p:xfrm>
          <a:off x="190500" y="1960220"/>
          <a:ext cx="8920166" cy="5301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/>
                <a:gridCol w="7086601"/>
              </a:tblGrid>
              <a:tr h="53016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sql:setDataSource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creating a simple data source suitable only for prototyping.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26091"/>
              </p:ext>
            </p:extLst>
          </p:nvPr>
        </p:nvGraphicFramePr>
        <p:xfrm>
          <a:off x="190500" y="2490388"/>
          <a:ext cx="8920166" cy="6219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/>
                <a:gridCol w="7086601"/>
              </a:tblGrid>
              <a:tr h="59687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sql:update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executing the SQL update defined in its </a:t>
                      </a:r>
                      <a:r>
                        <a:rPr lang="en-US" sz="1800" dirty="0" err="1">
                          <a:effectLst/>
                        </a:rPr>
                        <a:t>sql</a:t>
                      </a:r>
                      <a:r>
                        <a:rPr lang="en-US" sz="1800" dirty="0">
                          <a:effectLst/>
                        </a:rPr>
                        <a:t> attribute or in the tag body.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7229"/>
              </p:ext>
            </p:extLst>
          </p:nvPr>
        </p:nvGraphicFramePr>
        <p:xfrm>
          <a:off x="190500" y="3112358"/>
          <a:ext cx="8920166" cy="4150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/>
                <a:gridCol w="7086601"/>
              </a:tblGrid>
              <a:tr h="415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sql:param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sets the parameter in an SQL statement to the specified value.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749136"/>
              </p:ext>
            </p:extLst>
          </p:nvPr>
        </p:nvGraphicFramePr>
        <p:xfrm>
          <a:off x="190500" y="3527366"/>
          <a:ext cx="8920166" cy="6581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/>
                <a:gridCol w="7086601"/>
              </a:tblGrid>
              <a:tr h="65812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sql:dateParam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sets the parameter in an SQL statement to a specified </a:t>
                      </a:r>
                      <a:r>
                        <a:rPr lang="en-US" sz="1800" dirty="0" err="1">
                          <a:effectLst/>
                        </a:rPr>
                        <a:t>java.util.Date</a:t>
                      </a:r>
                      <a:r>
                        <a:rPr lang="en-US" sz="1800" dirty="0">
                          <a:effectLst/>
                        </a:rPr>
                        <a:t> value.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586264"/>
              </p:ext>
            </p:extLst>
          </p:nvPr>
        </p:nvGraphicFramePr>
        <p:xfrm>
          <a:off x="190500" y="4185490"/>
          <a:ext cx="8920166" cy="81745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/>
                <a:gridCol w="7086601"/>
              </a:tblGrid>
              <a:tr h="81745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sql:transaction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provide the nested database action with a common connection.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4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JSTL SQL Tags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sql:setDataSource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</a:t>
            </a:r>
          </a:p>
          <a:p>
            <a:pPr marL="0" indent="0" algn="l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://localhost:3306/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gtu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 algn="l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="root"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="root"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sql:query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SELECT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from diet;  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sql:query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138</a:t>
            </a:fld>
            <a:endParaRPr lang="en-US" dirty="0"/>
          </a:p>
        </p:txBody>
      </p:sp>
      <p:sp>
        <p:nvSpPr>
          <p:cNvPr id="6" name="Wave 5"/>
          <p:cNvSpPr/>
          <p:nvPr/>
        </p:nvSpPr>
        <p:spPr>
          <a:xfrm>
            <a:off x="7620000" y="58738"/>
            <a:ext cx="1524000" cy="703262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Sql.jsp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82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SQL 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="1"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="100%"&gt;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Enr_no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="table"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rs.rows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&lt;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table.Enr_no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table.Branch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457200" indent="-457200">
              <a:buFont typeface="+mj-lt"/>
              <a:buAutoNum type="arabicPeriod" startAt="7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5" name="Wave 4"/>
          <p:cNvSpPr/>
          <p:nvPr/>
        </p:nvSpPr>
        <p:spPr>
          <a:xfrm>
            <a:off x="7620000" y="58738"/>
            <a:ext cx="1524000" cy="703262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Sql.jsp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steps explain how the web server creates the web page using JSP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Web browser sends an HTTP request to the web server requesting JSP page</a:t>
            </a:r>
            <a:r>
              <a:rPr lang="en-US" dirty="0" smtClean="0"/>
              <a:t>. E.g. </a:t>
            </a:r>
            <a:r>
              <a:rPr lang="en-US" dirty="0" smtClean="0">
                <a:hlinkClick r:id="rId2"/>
              </a:rPr>
              <a:t>http://localhost:8080/1.jsp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Web server recognizes that the HTTP request by web browser is for JSP page by checking the extension of the file (</a:t>
            </a:r>
            <a:r>
              <a:rPr lang="en-US" dirty="0" err="1" smtClean="0"/>
              <a:t>i.e</a:t>
            </a:r>
            <a:r>
              <a:rPr lang="en-US" dirty="0" smtClean="0"/>
              <a:t> .</a:t>
            </a:r>
            <a:r>
              <a:rPr lang="en-US" dirty="0" err="1" smtClean="0"/>
              <a:t>jsp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Web server forwards HTTP Request to JSP engine.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JSP engine loads the JSP page from disk and converts it into a servlet content.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JSP engine compiles the servlet into an executable class and forwards the original request to a servlet engine.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SQL 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031874"/>
            <a:ext cx="60864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2" cy="35052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498" y="1341120"/>
          <a:ext cx="8763002" cy="17526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Core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5735" y="567597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498" y="3906186"/>
          <a:ext cx="8763002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Internationalization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fmt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0498" y="4979094"/>
          <a:ext cx="8763002" cy="7010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SQL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sql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5735" y="310023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/>
                <a:gridCol w="2514600"/>
                <a:gridCol w="3733801"/>
                <a:gridCol w="800101"/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Functions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95261" y="5697322"/>
            <a:ext cx="8763002" cy="76833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5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JSTL-XML tag library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JSTL XML tags are used for providing a JSP-centric way of manipulating and creating XML documents.</a:t>
            </a:r>
          </a:p>
          <a:p>
            <a:r>
              <a:rPr lang="en-US" dirty="0"/>
              <a:t>The xml tags provide flow control, transformation etc.</a:t>
            </a:r>
          </a:p>
          <a:p>
            <a:pPr marL="0" indent="0">
              <a:buNone/>
            </a:pPr>
            <a:r>
              <a:rPr lang="en-US" b="1" i="1" dirty="0" smtClean="0"/>
              <a:t>Syntax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 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/xml" 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   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5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JSTL-XML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98938"/>
              </p:ext>
            </p:extLst>
          </p:nvPr>
        </p:nvGraphicFramePr>
        <p:xfrm>
          <a:off x="190500" y="914400"/>
          <a:ext cx="8739189" cy="3258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/>
                <a:gridCol w="7353301"/>
              </a:tblGrid>
              <a:tr h="2369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XML Tags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5786" marR="25786" marT="25786" marB="25786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01740"/>
              </p:ext>
            </p:extLst>
          </p:nvPr>
        </p:nvGraphicFramePr>
        <p:xfrm>
          <a:off x="185736" y="1240292"/>
          <a:ext cx="8739189" cy="3599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/>
                <a:gridCol w="7353301"/>
              </a:tblGrid>
              <a:tr h="3599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smtClean="0">
                          <a:effectLst/>
                        </a:rPr>
                        <a:t>x:out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Similar to &lt;%= ... &gt; tag, but for </a:t>
                      </a:r>
                      <a:r>
                        <a:rPr lang="en-US" sz="1800" dirty="0" err="1">
                          <a:effectLst/>
                        </a:rPr>
                        <a:t>XPath</a:t>
                      </a:r>
                      <a:r>
                        <a:rPr lang="en-US" sz="1800" dirty="0">
                          <a:effectLst/>
                        </a:rPr>
                        <a:t> expressions.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63916"/>
              </p:ext>
            </p:extLst>
          </p:nvPr>
        </p:nvGraphicFramePr>
        <p:xfrm>
          <a:off x="185736" y="1600200"/>
          <a:ext cx="8739189" cy="600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/>
                <a:gridCol w="7353301"/>
              </a:tblGrid>
              <a:tr h="5775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x:parse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parse the XML data specified either in the tag body or an attribute.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977713"/>
              </p:ext>
            </p:extLst>
          </p:nvPr>
        </p:nvGraphicFramePr>
        <p:xfrm>
          <a:off x="185735" y="2200412"/>
          <a:ext cx="8739189" cy="4139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/>
                <a:gridCol w="7353301"/>
              </a:tblGrid>
              <a:tr h="41397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x:set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sets a variable to the value of an </a:t>
                      </a:r>
                      <a:r>
                        <a:rPr lang="en-US" sz="1800" dirty="0" err="1">
                          <a:effectLst/>
                        </a:rPr>
                        <a:t>XPath</a:t>
                      </a:r>
                      <a:r>
                        <a:rPr lang="en-US" sz="1800" dirty="0">
                          <a:effectLst/>
                        </a:rPr>
                        <a:t> expression.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51637"/>
              </p:ext>
            </p:extLst>
          </p:nvPr>
        </p:nvGraphicFramePr>
        <p:xfrm>
          <a:off x="185734" y="2614387"/>
          <a:ext cx="8739189" cy="600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/>
                <a:gridCol w="7353301"/>
              </a:tblGrid>
              <a:tr h="591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x:choose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a conditional tag that establish a context for mutually exclusive conditional operations.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88838"/>
              </p:ext>
            </p:extLst>
          </p:nvPr>
        </p:nvGraphicFramePr>
        <p:xfrm>
          <a:off x="185733" y="3214599"/>
          <a:ext cx="8739189" cy="3889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/>
                <a:gridCol w="7353301"/>
              </a:tblGrid>
              <a:tr h="38893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x:when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a </a:t>
                      </a:r>
                      <a:r>
                        <a:rPr lang="en-US" sz="1800" dirty="0" err="1">
                          <a:effectLst/>
                        </a:rPr>
                        <a:t>subtag</a:t>
                      </a:r>
                      <a:r>
                        <a:rPr lang="en-US" sz="1800" dirty="0">
                          <a:effectLst/>
                        </a:rPr>
                        <a:t> of that will include its body if the condition evaluated be 'true'.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761119"/>
              </p:ext>
            </p:extLst>
          </p:nvPr>
        </p:nvGraphicFramePr>
        <p:xfrm>
          <a:off x="185732" y="3600293"/>
          <a:ext cx="8739189" cy="600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/>
                <a:gridCol w="7353301"/>
              </a:tblGrid>
              <a:tr h="591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x:otherwise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</a:t>
                      </a:r>
                      <a:r>
                        <a:rPr lang="en-US" sz="1800" dirty="0" err="1">
                          <a:effectLst/>
                        </a:rPr>
                        <a:t>subtag</a:t>
                      </a:r>
                      <a:r>
                        <a:rPr lang="en-US" sz="1800" dirty="0">
                          <a:effectLst/>
                        </a:rPr>
                        <a:t> of that follows tags and runs only if all the prior conditions evaluated be 'false'.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34563"/>
              </p:ext>
            </p:extLst>
          </p:nvPr>
        </p:nvGraphicFramePr>
        <p:xfrm>
          <a:off x="180968" y="4200505"/>
          <a:ext cx="8739189" cy="600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/>
                <a:gridCol w="7353301"/>
              </a:tblGrid>
              <a:tr h="591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x:if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evaluating the test </a:t>
                      </a:r>
                      <a:r>
                        <a:rPr lang="en-US" sz="1800" dirty="0" err="1">
                          <a:effectLst/>
                        </a:rPr>
                        <a:t>XPath</a:t>
                      </a:r>
                      <a:r>
                        <a:rPr lang="en-US" sz="1800" dirty="0">
                          <a:effectLst/>
                        </a:rPr>
                        <a:t> expression and if it is true, it will processes its body content.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81691"/>
              </p:ext>
            </p:extLst>
          </p:nvPr>
        </p:nvGraphicFramePr>
        <p:xfrm>
          <a:off x="185732" y="4797477"/>
          <a:ext cx="8739189" cy="600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/>
                <a:gridCol w="7353301"/>
              </a:tblGrid>
              <a:tr h="5921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x:transform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in a XML document for providing the XSL(Extensible </a:t>
                      </a:r>
                      <a:r>
                        <a:rPr lang="en-US" sz="1800" dirty="0" err="1">
                          <a:effectLst/>
                        </a:rPr>
                        <a:t>Stylesheet</a:t>
                      </a:r>
                      <a:r>
                        <a:rPr lang="en-US" sz="1800" dirty="0">
                          <a:effectLst/>
                        </a:rPr>
                        <a:t> Language) transformation.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41750"/>
              </p:ext>
            </p:extLst>
          </p:nvPr>
        </p:nvGraphicFramePr>
        <p:xfrm>
          <a:off x="180967" y="5394449"/>
          <a:ext cx="8739189" cy="600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/>
                <a:gridCol w="7353301"/>
              </a:tblGrid>
              <a:tr h="591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x:param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along with the transform tag for setting the parameter in the XSLT style sheet.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43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JSTL-XML tag library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/xml"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&lt;books&gt;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&lt;title&gt;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TheSecret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&lt;author&gt;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RhondaByrne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&lt;/author&gt;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&lt;title&gt;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Meluha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&lt;author&gt;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Amish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&lt;/author&gt;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&lt;/books&gt;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0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JSTL-XML tag library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17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x:parse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"output"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 startAt="17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&lt;b&gt;Name of the Book is&lt;/b&gt;:  </a:t>
            </a:r>
          </a:p>
          <a:p>
            <a:pPr marL="457200" indent="-457200" algn="l">
              <a:buFont typeface="+mj-lt"/>
              <a:buAutoNum type="arabicPeriod" startAt="17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x:out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"$output/books/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[1]/title"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</a:p>
          <a:p>
            <a:pPr marL="457200" indent="-457200" algn="l">
              <a:buFont typeface="+mj-lt"/>
              <a:buAutoNum type="arabicPeriod" startAt="17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&lt;p&gt;&lt;b&gt;Author of the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Meluha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is&lt;/b&gt;:  </a:t>
            </a:r>
          </a:p>
          <a:p>
            <a:pPr marL="457200" indent="-457200" algn="l">
              <a:buFont typeface="+mj-lt"/>
              <a:buAutoNum type="arabicPeriod" startAt="17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x:out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"$output/books/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[2]/author"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&lt;/p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+mj-lt"/>
              <a:buAutoNum type="arabicPeriod" startAt="17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x:set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myTitle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     	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"$output/books/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[2]/title"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 startAt="17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x:set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x:out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myTitle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0" y="4098924"/>
            <a:ext cx="29908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5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Custom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custom tag is a user-defined JSP language element.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JSP page containing a custom tag is translated into a servlet, the tag is converted to operations on an object called a tag handler.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Web container then invokes those operations when the JSP page's servlet is executed</a:t>
            </a:r>
            <a:r>
              <a:rPr lang="en-US" dirty="0" smtClean="0"/>
              <a:t>.</a:t>
            </a:r>
          </a:p>
          <a:p>
            <a:r>
              <a:rPr lang="en-US" dirty="0"/>
              <a:t>JSP tag extensions let you create new tags that you can insert directly into a </a:t>
            </a:r>
            <a:r>
              <a:rPr lang="en-US" dirty="0" err="1"/>
              <a:t>JavaServer</a:t>
            </a:r>
            <a:r>
              <a:rPr lang="en-US" dirty="0"/>
              <a:t> Page just as you would the built-in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Custom Tag?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create a custom tag we need three things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1) </a:t>
            </a:r>
            <a:r>
              <a:rPr lang="en-US" b="1" dirty="0" smtClean="0"/>
              <a:t>Tag </a:t>
            </a:r>
            <a:r>
              <a:rPr lang="en-US" b="1" dirty="0"/>
              <a:t>handler class: </a:t>
            </a:r>
            <a:r>
              <a:rPr lang="en-US" dirty="0" smtClean="0"/>
              <a:t>In </a:t>
            </a:r>
            <a:r>
              <a:rPr lang="en-US" dirty="0"/>
              <a:t>this class we specify what our custom tag will </a:t>
            </a:r>
            <a:r>
              <a:rPr lang="en-US" dirty="0" smtClean="0"/>
              <a:t>		           do, </a:t>
            </a:r>
            <a:r>
              <a:rPr lang="en-US" dirty="0"/>
              <a:t>when it is used in a JSP page.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="1" dirty="0"/>
              <a:t>) TLD file: </a:t>
            </a:r>
            <a:r>
              <a:rPr lang="en-US" dirty="0"/>
              <a:t>Tag descriptor file where we will specify our tag name, tag </a:t>
            </a:r>
            <a:r>
              <a:rPr lang="en-US" dirty="0" smtClean="0"/>
              <a:t>	        handler </a:t>
            </a:r>
            <a:r>
              <a:rPr lang="en-US" dirty="0"/>
              <a:t>class and tag attributes.</a:t>
            </a:r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b="1" dirty="0"/>
              <a:t>JSP page: </a:t>
            </a:r>
            <a:r>
              <a:rPr lang="en-US" dirty="0"/>
              <a:t>A JSP page where we will be using our custom </a:t>
            </a:r>
            <a:r>
              <a:rPr lang="en-US" dirty="0" smtClean="0"/>
              <a:t>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72200" y="4267200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Tag </a:t>
            </a:r>
            <a:r>
              <a:rPr lang="en-US" b="1" dirty="0">
                <a:solidFill>
                  <a:schemeClr val="tx1"/>
                </a:solidFill>
              </a:rPr>
              <a:t>handler </a:t>
            </a:r>
            <a:r>
              <a:rPr lang="en-US" b="1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Business Logic of Tag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3524" y="4267200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TLD </a:t>
            </a:r>
            <a:r>
              <a:rPr lang="en-US" b="1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Defining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-Tag Name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-Tag handler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849" y="4267200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JSP </a:t>
            </a:r>
            <a:r>
              <a:rPr lang="en-US" b="1" dirty="0" smtClean="0">
                <a:solidFill>
                  <a:schemeClr val="tx1"/>
                </a:solidFill>
              </a:rPr>
              <a:t>page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Using Custom Tag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Curved Connector 8"/>
          <p:cNvCxnSpPr>
            <a:stCxn id="5" idx="0"/>
            <a:endCxn id="6" idx="0"/>
          </p:cNvCxnSpPr>
          <p:nvPr/>
        </p:nvCxnSpPr>
        <p:spPr>
          <a:xfrm rot="16200000" flipV="1">
            <a:off x="5693462" y="2797862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V="1">
            <a:off x="2723273" y="2788337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98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Custom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3063876"/>
            <a:ext cx="1981200" cy="1752600"/>
          </a:xfrm>
          <a:prstGeom prst="rect">
            <a:avLst/>
          </a:prstGeom>
          <a:solidFill>
            <a:srgbClr val="FF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Tag </a:t>
            </a:r>
            <a:r>
              <a:rPr lang="en-US" b="1" dirty="0">
                <a:solidFill>
                  <a:schemeClr val="tx1"/>
                </a:solidFill>
              </a:rPr>
              <a:t>handler </a:t>
            </a:r>
            <a:r>
              <a:rPr lang="en-US" b="1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Business Logic of Tag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38324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TLD </a:t>
            </a:r>
            <a:r>
              <a:rPr lang="en-US" b="1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Defining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-Tag Name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-Tag handler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9649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JSP </a:t>
            </a:r>
            <a:r>
              <a:rPr lang="en-US" b="1" dirty="0" smtClean="0">
                <a:solidFill>
                  <a:schemeClr val="tx1"/>
                </a:solidFill>
              </a:rPr>
              <a:t>page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Using Custom Tag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Curved Connector 8"/>
          <p:cNvCxnSpPr>
            <a:stCxn id="6" idx="0"/>
            <a:endCxn id="7" idx="0"/>
          </p:cNvCxnSpPr>
          <p:nvPr/>
        </p:nvCxnSpPr>
        <p:spPr>
          <a:xfrm rot="16200000" flipV="1">
            <a:off x="5998262" y="1594538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028073" y="1585013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6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the Tag handler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</a:t>
            </a:r>
            <a:r>
              <a:rPr lang="en-US" dirty="0"/>
              <a:t>a custom tag named &lt;</a:t>
            </a:r>
            <a:r>
              <a:rPr lang="en-US" dirty="0" err="1"/>
              <a:t>ex:Hello</a:t>
            </a:r>
            <a:r>
              <a:rPr lang="en-US" dirty="0" smtClean="0"/>
              <a:t>&gt;</a:t>
            </a:r>
          </a:p>
          <a:p>
            <a:r>
              <a:rPr lang="en-US" dirty="0"/>
              <a:t>To create a custom JSP tag, you must first create a Java class that acts as a tag handler.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let us create </a:t>
            </a:r>
            <a:r>
              <a:rPr lang="en-US" dirty="0" err="1"/>
              <a:t>HelloTag</a:t>
            </a:r>
            <a:r>
              <a:rPr lang="en-US" dirty="0"/>
              <a:t> </a:t>
            </a:r>
            <a:r>
              <a:rPr lang="en-US" dirty="0" smtClean="0"/>
              <a:t>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7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6"/>
            </a:pPr>
            <a:r>
              <a:rPr lang="en-US" dirty="0"/>
              <a:t>Servlet engine loads and executes the Servlet class.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US" dirty="0"/>
              <a:t>Servlet produces an output in HTML </a:t>
            </a:r>
            <a:r>
              <a:rPr lang="en-US" dirty="0" smtClean="0"/>
              <a:t>format.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US" dirty="0"/>
              <a:t>Output produced by servlet engine is then passes to the web server inside an HTTP response.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US" dirty="0"/>
              <a:t>Web server sends the HTTP response to Web browser in the form of static HTML content.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6"/>
            </a:pPr>
            <a:r>
              <a:rPr lang="en-US" dirty="0"/>
              <a:t>Web browser loads the static page into the browser and thus user can view the dynamically generated page</a:t>
            </a:r>
            <a:r>
              <a:rPr lang="en-US" dirty="0" smtClean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5029200"/>
            <a:ext cx="7086600" cy="10668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</a:rPr>
              <a:t>“Except 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</a:rPr>
              <a:t>the translation phase, </a:t>
            </a:r>
          </a:p>
          <a:p>
            <a:pPr algn="ctr"/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</a:rPr>
              <a:t>a JSP page is handled exactly like a </a:t>
            </a: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</a:rPr>
              <a:t>Servlet”</a:t>
            </a:r>
            <a:endParaRPr lang="en-US" sz="24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9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the Tag handler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javax.servlet.jsp.tagext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javax.servlet.jsp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java.io.*;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HelloTag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SimpleTagSupport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doTag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JspWriter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out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getJspContext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Custom Tag!"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150</a:t>
            </a:fld>
            <a:endParaRPr lang="en-US" dirty="0"/>
          </a:p>
        </p:txBody>
      </p:sp>
      <p:sp>
        <p:nvSpPr>
          <p:cNvPr id="6" name="Wave 5"/>
          <p:cNvSpPr/>
          <p:nvPr/>
        </p:nvSpPr>
        <p:spPr>
          <a:xfrm>
            <a:off x="7696200" y="937146"/>
            <a:ext cx="1447800" cy="685800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HelloTag.java</a:t>
            </a:r>
          </a:p>
        </p:txBody>
      </p:sp>
    </p:spTree>
    <p:extLst>
      <p:ext uri="{BB962C8B-B14F-4D97-AF65-F5344CB8AC3E}">
        <p14:creationId xmlns:p14="http://schemas.microsoft.com/office/powerpoint/2010/main" val="231051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Custom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Tag </a:t>
            </a:r>
            <a:r>
              <a:rPr lang="en-US" b="1" dirty="0">
                <a:solidFill>
                  <a:schemeClr val="tx1"/>
                </a:solidFill>
              </a:rPr>
              <a:t>handler </a:t>
            </a:r>
            <a:r>
              <a:rPr lang="en-US" b="1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Business Logic of Tag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38324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TLD </a:t>
            </a:r>
            <a:r>
              <a:rPr lang="en-US" b="1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Defining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-Tag Name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-Tag handler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9649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JSP </a:t>
            </a:r>
            <a:r>
              <a:rPr lang="en-US" b="1" dirty="0" smtClean="0">
                <a:solidFill>
                  <a:schemeClr val="tx1"/>
                </a:solidFill>
              </a:rPr>
              <a:t>page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Using Custom Tag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Curved Connector 8"/>
          <p:cNvCxnSpPr>
            <a:stCxn id="6" idx="0"/>
            <a:endCxn id="7" idx="0"/>
          </p:cNvCxnSpPr>
          <p:nvPr/>
        </p:nvCxnSpPr>
        <p:spPr>
          <a:xfrm rot="16200000" flipV="1">
            <a:off x="5998262" y="1594538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028073" y="1585013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538324" y="3054350"/>
            <a:ext cx="1981200" cy="1762126"/>
          </a:xfrm>
          <a:prstGeom prst="rect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Create </a:t>
            </a:r>
            <a:r>
              <a:rPr lang="en-US" b="1" dirty="0"/>
              <a:t>TLD </a:t>
            </a:r>
            <a:r>
              <a:rPr lang="en-US" b="1" dirty="0" smtClean="0"/>
              <a:t>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Tag Library Descriptor</a:t>
            </a:r>
            <a:r>
              <a:rPr lang="en-US" dirty="0"/>
              <a:t> (TLD) file contains information of tag and Tag Hander classes.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must be contained inside the </a:t>
            </a:r>
            <a:r>
              <a:rPr lang="en-US" b="1" dirty="0"/>
              <a:t>WEB-INF</a:t>
            </a:r>
            <a:r>
              <a:rPr lang="en-US" dirty="0"/>
              <a:t> directory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2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tlib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-version&gt;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tlib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-version&gt;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-version&gt;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-version&gt;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WEB-INF/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tlds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mytags.tld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&lt;tag&gt;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&lt;name&gt;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&lt;tag-class&gt;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MyPackage.HelloTag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&lt;/tag-class&gt;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&lt;body-content&gt;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&lt;/body-content&gt;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&lt;/tag&gt;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Custom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Tag </a:t>
            </a:r>
            <a:r>
              <a:rPr lang="en-US" b="1" dirty="0">
                <a:solidFill>
                  <a:schemeClr val="tx1"/>
                </a:solidFill>
              </a:rPr>
              <a:t>handler </a:t>
            </a:r>
            <a:r>
              <a:rPr lang="en-US" b="1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Business Logic of Tag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38324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TLD </a:t>
            </a:r>
            <a:r>
              <a:rPr lang="en-US" b="1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Defining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-Tag Name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-Tag handler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9649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JSP </a:t>
            </a:r>
            <a:r>
              <a:rPr lang="en-US" b="1" dirty="0" smtClean="0">
                <a:solidFill>
                  <a:schemeClr val="tx1"/>
                </a:solidFill>
              </a:rPr>
              <a:t>page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Using Custom Tag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Curved Connector 8"/>
          <p:cNvCxnSpPr>
            <a:stCxn id="6" idx="0"/>
            <a:endCxn id="7" idx="0"/>
          </p:cNvCxnSpPr>
          <p:nvPr/>
        </p:nvCxnSpPr>
        <p:spPr>
          <a:xfrm rot="16200000" flipV="1">
            <a:off x="5998262" y="1594538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028073" y="1585013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9649" y="3070226"/>
            <a:ext cx="1981200" cy="1762126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"WEB-INF/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tlds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mytags.tld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ex:Hello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dirty="0">
              <a:solidFill>
                <a:srgbClr val="130BB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619" y="4343400"/>
            <a:ext cx="3660382" cy="21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Translation Time</a:t>
            </a:r>
          </a:p>
          <a:p>
            <a:pPr marL="0" indent="0">
              <a:buNone/>
            </a:pPr>
            <a:r>
              <a:rPr lang="en-US" dirty="0" smtClean="0"/>
              <a:t>Time taken to generate Java Servlet (.java) from .</a:t>
            </a:r>
            <a:r>
              <a:rPr lang="en-US" dirty="0" err="1" smtClean="0"/>
              <a:t>jsp</a:t>
            </a:r>
            <a:r>
              <a:rPr lang="en-US" dirty="0" smtClean="0"/>
              <a:t> file is termed      as </a:t>
            </a:r>
            <a:r>
              <a:rPr lang="en-US" dirty="0"/>
              <a:t>Translation </a:t>
            </a:r>
            <a:r>
              <a:rPr lang="en-US" dirty="0" smtClean="0"/>
              <a:t>Time.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Request Time</a:t>
            </a:r>
          </a:p>
          <a:p>
            <a:pPr marL="0" indent="0">
              <a:buNone/>
            </a:pPr>
            <a:r>
              <a:rPr lang="en-US" dirty="0" smtClean="0"/>
              <a:t>Time taken to invoke a Servlet to handle an HTTP request </a:t>
            </a:r>
            <a:r>
              <a:rPr lang="en-US" dirty="0"/>
              <a:t>is termed      as </a:t>
            </a:r>
            <a:r>
              <a:rPr lang="en-US" dirty="0" smtClean="0"/>
              <a:t>Request Time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2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JSP Elements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comments</a:t>
            </a:r>
          </a:p>
          <a:p>
            <a:r>
              <a:rPr lang="en-US" dirty="0" smtClean="0"/>
              <a:t>(html, </a:t>
            </a:r>
            <a:r>
              <a:rPr lang="en-US" dirty="0" err="1" smtClean="0"/>
              <a:t>jsp,java</a:t>
            </a:r>
            <a:r>
              <a:rPr lang="en-US" dirty="0" smtClean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jsp:param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jsp:include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jsp:forward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jsp:plugin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64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7" grpId="0" animBg="1"/>
      <p:bldP spid="35" grpId="0"/>
      <p:bldP spid="36" grpId="0"/>
      <p:bldP spid="22" grpId="0" animBg="1"/>
      <p:bldP spid="24" grpId="0" animBg="1"/>
      <p:bldP spid="43" grpId="0"/>
      <p:bldP spid="44" grpId="0"/>
      <p:bldP spid="45" grpId="0"/>
      <p:bldP spid="47" grpId="0"/>
      <p:bldP spid="49" grpId="0"/>
      <p:bldP spid="51" grpId="0"/>
      <p:bldP spid="55" grpId="0"/>
      <p:bldP spid="57" grpId="0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comments</a:t>
            </a:r>
          </a:p>
          <a:p>
            <a:r>
              <a:rPr lang="en-US" dirty="0" smtClean="0"/>
              <a:t>(html, </a:t>
            </a:r>
            <a:r>
              <a:rPr lang="en-US" dirty="0" err="1" smtClean="0"/>
              <a:t>jsp,java</a:t>
            </a:r>
            <a:r>
              <a:rPr lang="en-US" dirty="0" smtClean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jsp:param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jsp:include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jsp:forward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jsp:plugin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92671" y="2644273"/>
            <a:ext cx="3048001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335472" y="3919753"/>
            <a:ext cx="1703128" cy="32544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Subject </a:t>
            </a:r>
            <a:r>
              <a:rPr lang="en-US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533400" y="1123713"/>
          <a:ext cx="6553200" cy="3143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623"/>
                <a:gridCol w="4025376"/>
                <a:gridCol w="1600201"/>
              </a:tblGrid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Sr. No.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% </a:t>
                      </a:r>
                      <a:r>
                        <a:rPr lang="en-US" b="1" dirty="0" err="1" smtClean="0"/>
                        <a:t>Weightage</a:t>
                      </a:r>
                      <a:endParaRPr lang="en-US" b="1" dirty="0"/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 Java Networking 	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 JDBC Programming 	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 </a:t>
                      </a:r>
                      <a:r>
                        <a:rPr lang="en-US" sz="1800" kern="1200" baseline="0" dirty="0" err="1" smtClean="0"/>
                        <a:t>Servlet</a:t>
                      </a:r>
                      <a:r>
                        <a:rPr lang="en-US" sz="1800" kern="1200" baseline="0" dirty="0" smtClean="0"/>
                        <a:t> API and Overview 	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 Java Server Pages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 Java Server Faces	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 Hibernate 	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 Java Web Frameworks: Spring MVC 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33400" y="2743200"/>
            <a:ext cx="6553200" cy="3810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4196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Reference Book:</a:t>
            </a:r>
          </a:p>
          <a:p>
            <a:pPr algn="just"/>
            <a:r>
              <a:rPr lang="en-US" sz="2000" dirty="0"/>
              <a:t>Professional Java Server Programming by </a:t>
            </a:r>
            <a:r>
              <a:rPr lang="en-US" sz="2000" dirty="0" err="1"/>
              <a:t>Subrahmanyam</a:t>
            </a:r>
            <a:r>
              <a:rPr lang="en-US" sz="2000" dirty="0"/>
              <a:t> </a:t>
            </a:r>
            <a:r>
              <a:rPr lang="en-US" sz="2000" dirty="0" err="1"/>
              <a:t>Allamaraju</a:t>
            </a:r>
            <a:r>
              <a:rPr lang="en-US" sz="2000" dirty="0"/>
              <a:t>, Cedric </a:t>
            </a:r>
            <a:r>
              <a:rPr lang="en-US" sz="2000" dirty="0" err="1"/>
              <a:t>Buest</a:t>
            </a:r>
            <a:r>
              <a:rPr lang="en-US" sz="2000" dirty="0"/>
              <a:t> Wiley Publication </a:t>
            </a:r>
          </a:p>
          <a:p>
            <a:r>
              <a:rPr lang="en-US" sz="2000" dirty="0" smtClean="0"/>
              <a:t>Chapter 10,11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180" y="5105400"/>
            <a:ext cx="105262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6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JSP Scripting Elements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3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Scripting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scripting elements provides the ability to insert java code inside the </a:t>
            </a:r>
            <a:r>
              <a:rPr lang="en-US" dirty="0" err="1"/>
              <a:t>jsp</a:t>
            </a:r>
            <a:r>
              <a:rPr lang="en-US" dirty="0"/>
              <a:t>. There are three types of </a:t>
            </a:r>
            <a:r>
              <a:rPr lang="en-US" dirty="0" smtClean="0"/>
              <a:t>traditional scripting </a:t>
            </a:r>
            <a:r>
              <a:rPr lang="en-US" dirty="0"/>
              <a:t>elements: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scriptlet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expression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declaration tag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0364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93165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29692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48492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8492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48492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48492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07326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scriptlet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7723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expression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87723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declaration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59123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77092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comments</a:t>
            </a:r>
          </a:p>
          <a:p>
            <a:r>
              <a:rPr lang="en-US" dirty="0" smtClean="0"/>
              <a:t>(html, </a:t>
            </a:r>
            <a:r>
              <a:rPr lang="en-US" dirty="0" err="1" smtClean="0"/>
              <a:t>jsp,java</a:t>
            </a:r>
            <a:r>
              <a:rPr lang="en-US" dirty="0" smtClean="0"/>
              <a:t>)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986892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86892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48636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EL Scripting</a:t>
            </a:r>
            <a:endParaRPr lang="en-US" dirty="0"/>
          </a:p>
        </p:txBody>
      </p:sp>
      <p:cxnSp>
        <p:nvCxnSpPr>
          <p:cNvPr id="20" name="Elbow Connector 19"/>
          <p:cNvCxnSpPr>
            <a:stCxn id="5" idx="2"/>
            <a:endCxn id="6" idx="0"/>
          </p:cNvCxnSpPr>
          <p:nvPr/>
        </p:nvCxnSpPr>
        <p:spPr>
          <a:xfrm rot="5400000">
            <a:off x="5338507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2"/>
            <a:endCxn id="7" idx="0"/>
          </p:cNvCxnSpPr>
          <p:nvPr/>
        </p:nvCxnSpPr>
        <p:spPr>
          <a:xfrm rot="16200000" flipH="1">
            <a:off x="6450088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55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  <p:bldP spid="14" grpId="0"/>
      <p:bldP spid="16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comments</a:t>
            </a:r>
          </a:p>
          <a:p>
            <a:r>
              <a:rPr lang="en-US" dirty="0" smtClean="0"/>
              <a:t>(html, </a:t>
            </a:r>
            <a:r>
              <a:rPr lang="en-US" dirty="0" err="1" smtClean="0"/>
              <a:t>jsp,java</a:t>
            </a:r>
            <a:r>
              <a:rPr lang="en-US" dirty="0" smtClean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jsp:param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jsp:include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jsp:forward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jsp:plugin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92671" y="2644273"/>
            <a:ext cx="3048001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335472" y="3919753"/>
            <a:ext cx="1703128" cy="32544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903564" y="4397599"/>
            <a:ext cx="1058836" cy="291712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  <p:bldP spid="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scriptlet tag is used to execute java source code in JSP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scriptlet can contain </a:t>
            </a: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Any </a:t>
            </a:r>
            <a:r>
              <a:rPr lang="en-US" dirty="0"/>
              <a:t>number of JAVA language </a:t>
            </a:r>
            <a:r>
              <a:rPr lang="en-US" dirty="0" smtClean="0"/>
              <a:t>statements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Variable 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Method declarations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Expressions </a:t>
            </a:r>
            <a:r>
              <a:rPr lang="en-US" dirty="0"/>
              <a:t>that are valid in the page scripting </a:t>
            </a:r>
            <a:r>
              <a:rPr lang="en-US" dirty="0" smtClean="0"/>
              <a:t>language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0" lvl="1" indent="0">
              <a:buNone/>
            </a:pPr>
            <a:r>
              <a:rPr lang="en-US" sz="2400" dirty="0" smtClean="0"/>
              <a:t>Syntax</a:t>
            </a:r>
          </a:p>
          <a:p>
            <a:pPr marL="0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&lt;%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java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source code 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%&gt;</a:t>
            </a:r>
            <a:r>
              <a:rPr lang="en-US" sz="2400" dirty="0"/>
              <a:t> </a:t>
            </a:r>
            <a:endParaRPr lang="en-US" dirty="0"/>
          </a:p>
          <a:p>
            <a:pPr marL="0" lvl="1" indent="0">
              <a:buNone/>
            </a:pPr>
            <a:r>
              <a:rPr lang="en-US" sz="2400" dirty="0" smtClean="0"/>
              <a:t>Example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&lt;% 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 to 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 %&gt; 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&lt;%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a=10;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  %&gt;</a:t>
            </a:r>
            <a:r>
              <a:rPr lang="en-US" sz="2400" dirty="0"/>
              <a:t> </a:t>
            </a:r>
          </a:p>
          <a:p>
            <a:pPr marL="0" lvl="1" indent="0">
              <a:lnSpc>
                <a:spcPct val="170000"/>
              </a:lnSpc>
              <a:buNone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4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Everything written inside the scriptlet tag is compiled as java code.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JSP </a:t>
            </a:r>
            <a:r>
              <a:rPr lang="en-US" dirty="0"/>
              <a:t>code is translated to Servlet code, in which </a:t>
            </a:r>
            <a:r>
              <a:rPr lang="en-US" b="1" dirty="0"/>
              <a:t>_</a:t>
            </a:r>
            <a:r>
              <a:rPr lang="en-US" b="1" dirty="0" err="1" smtClean="0"/>
              <a:t>jspService</a:t>
            </a:r>
            <a:r>
              <a:rPr lang="en-US" b="1" dirty="0" smtClean="0"/>
              <a:t>() </a:t>
            </a:r>
            <a:r>
              <a:rPr lang="en-US" dirty="0"/>
              <a:t>method is executed which has </a:t>
            </a:r>
            <a:r>
              <a:rPr lang="en-US" dirty="0" err="1"/>
              <a:t>HttpServletRequest</a:t>
            </a:r>
            <a:r>
              <a:rPr lang="en-US" dirty="0"/>
              <a:t> and </a:t>
            </a:r>
            <a:r>
              <a:rPr lang="en-US" dirty="0" err="1"/>
              <a:t>HttpServletResponse</a:t>
            </a:r>
            <a:r>
              <a:rPr lang="en-US" dirty="0"/>
              <a:t> as argument.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JSP page can have any number of </a:t>
            </a:r>
            <a:r>
              <a:rPr lang="en-US" dirty="0" err="1" smtClean="0"/>
              <a:t>scriptlets</a:t>
            </a:r>
            <a:r>
              <a:rPr lang="en-US" dirty="0" smtClean="0"/>
              <a:t>, and each </a:t>
            </a:r>
            <a:r>
              <a:rPr lang="en-US" dirty="0" err="1" smtClean="0"/>
              <a:t>scriptlets</a:t>
            </a:r>
            <a:r>
              <a:rPr lang="en-US" dirty="0" smtClean="0"/>
              <a:t> are appended in </a:t>
            </a:r>
            <a:r>
              <a:rPr lang="en-US" dirty="0"/>
              <a:t>_</a:t>
            </a:r>
            <a:r>
              <a:rPr lang="en-US" dirty="0" err="1"/>
              <a:t>jspService</a:t>
            </a:r>
            <a:r>
              <a:rPr lang="en-US" dirty="0"/>
              <a:t> </a:t>
            </a:r>
            <a:r>
              <a:rPr lang="en-US" dirty="0" smtClean="0"/>
              <a:t>().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5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</a:t>
            </a:r>
            <a:r>
              <a:rPr lang="en-US" dirty="0" err="1" smtClean="0"/>
              <a:t>jsp</a:t>
            </a:r>
            <a:r>
              <a:rPr lang="en-US" dirty="0" smtClean="0"/>
              <a:t> program: </a:t>
            </a:r>
            <a:r>
              <a:rPr lang="en-US" dirty="0" err="1" smtClean="0"/>
              <a:t>First.jsp</a:t>
            </a:r>
            <a:r>
              <a:rPr lang="en-US" dirty="0" smtClean="0"/>
              <a:t> using scriptlet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World! My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JSP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  Page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5" y="4828381"/>
            <a:ext cx="47148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5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comments</a:t>
            </a:r>
          </a:p>
          <a:p>
            <a:r>
              <a:rPr lang="en-US" dirty="0" smtClean="0"/>
              <a:t>(html, </a:t>
            </a:r>
            <a:r>
              <a:rPr lang="en-US" dirty="0" err="1" smtClean="0"/>
              <a:t>jsp,java</a:t>
            </a:r>
            <a:r>
              <a:rPr lang="en-US" dirty="0" smtClean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jsp:param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jsp:include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jsp:forward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jsp:plugin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92671" y="2644273"/>
            <a:ext cx="3048001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335472" y="3919753"/>
            <a:ext cx="1703128" cy="32544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846127" y="4799705"/>
            <a:ext cx="1283361" cy="29625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  <p:bldP spid="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placed within </a:t>
            </a:r>
            <a:r>
              <a:rPr lang="en-US" b="1" dirty="0"/>
              <a:t>JSP expression tag</a:t>
            </a:r>
            <a:r>
              <a:rPr lang="en-US" dirty="0"/>
              <a:t> is </a:t>
            </a:r>
            <a:r>
              <a:rPr lang="en-US" i="1" dirty="0"/>
              <a:t>written to the output stream of the response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you need not write </a:t>
            </a:r>
            <a:r>
              <a:rPr lang="en-US" dirty="0" err="1"/>
              <a:t>out.print</a:t>
            </a:r>
            <a:r>
              <a:rPr lang="en-US" dirty="0"/>
              <a:t>() to write data.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mainly used to print the values of variable or method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&lt;%=statement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%&gt; 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i="1" dirty="0" smtClean="0"/>
              <a:t>Example</a:t>
            </a:r>
          </a:p>
          <a:p>
            <a:pPr marL="0" indent="0">
              <a:buNone/>
            </a:pPr>
            <a:r>
              <a:rPr lang="en-US" b="1" i="1" dirty="0" smtClean="0"/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&lt;%= (2*5) %&gt;</a:t>
            </a:r>
            <a:endParaRPr lang="en-US" sz="2000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b="1" i="1" dirty="0" smtClean="0"/>
              <a:t>Do not end your statement with semicolon in case of expression tag.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en-US" sz="2000" b="1" i="1" dirty="0" smtClean="0"/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114800" y="4495800"/>
            <a:ext cx="457200" cy="2308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1400" y="411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turns out as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53694" y="4426550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((2*5));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2000" y="5181600"/>
            <a:ext cx="7696200" cy="6096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comments</a:t>
            </a:r>
          </a:p>
          <a:p>
            <a:r>
              <a:rPr lang="en-US" dirty="0" smtClean="0"/>
              <a:t>(html, </a:t>
            </a:r>
            <a:r>
              <a:rPr lang="en-US" dirty="0" err="1" smtClean="0"/>
              <a:t>jsp,java</a:t>
            </a:r>
            <a:r>
              <a:rPr lang="en-US" dirty="0" smtClean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jsp:param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jsp:include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jsp:forward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jsp:plugin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92671" y="2644273"/>
            <a:ext cx="3048001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335472" y="3919753"/>
            <a:ext cx="1703128" cy="32544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868376" y="5184799"/>
            <a:ext cx="1283361" cy="29625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  <p:bldP spid="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smtClean="0"/>
              <a:t>JSP </a:t>
            </a:r>
            <a:r>
              <a:rPr lang="en-US" b="1" dirty="0"/>
              <a:t>declaration tag</a:t>
            </a:r>
            <a:r>
              <a:rPr lang="en-US" dirty="0"/>
              <a:t> is used </a:t>
            </a:r>
            <a:r>
              <a:rPr lang="en-US" i="1" dirty="0"/>
              <a:t>to </a:t>
            </a:r>
            <a:r>
              <a:rPr lang="en-US" i="1" dirty="0" smtClean="0"/>
              <a:t>declare variables and methods</a:t>
            </a:r>
          </a:p>
          <a:p>
            <a:r>
              <a:rPr lang="en-US" dirty="0"/>
              <a:t>The declaration of </a:t>
            </a:r>
            <a:r>
              <a:rPr lang="en-US" dirty="0" err="1"/>
              <a:t>jsp</a:t>
            </a:r>
            <a:r>
              <a:rPr lang="en-US" dirty="0"/>
              <a:t> declaration tag is placed outside the _</a:t>
            </a:r>
            <a:r>
              <a:rPr lang="en-US" dirty="0" err="1"/>
              <a:t>jspService</a:t>
            </a:r>
            <a:r>
              <a:rPr lang="en-US" dirty="0"/>
              <a:t>() method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i="1" dirty="0" smtClean="0"/>
              <a:t>Syntax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&lt;%!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or method declaration %&gt;  </a:t>
            </a:r>
          </a:p>
          <a:p>
            <a:pPr marL="0" indent="0">
              <a:buNone/>
            </a:pPr>
            <a:r>
              <a:rPr lang="en-US" b="1" i="1" dirty="0"/>
              <a:t>Example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&lt;%!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 %&gt;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&lt;%!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%&gt;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&lt;%! Circle a =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Circle(2.0); %&gt;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JSP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comments</a:t>
            </a:r>
          </a:p>
          <a:p>
            <a:r>
              <a:rPr lang="en-US" dirty="0" smtClean="0"/>
              <a:t>(html, </a:t>
            </a:r>
            <a:r>
              <a:rPr lang="en-US" dirty="0" err="1" smtClean="0"/>
              <a:t>jsp,java</a:t>
            </a:r>
            <a:r>
              <a:rPr lang="en-US" dirty="0" smtClean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jsp:param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jsp:include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jsp:forward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jsp:plugin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92671" y="2644273"/>
            <a:ext cx="3048001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335472" y="3919753"/>
            <a:ext cx="1703128" cy="32544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868376" y="5542343"/>
            <a:ext cx="1283361" cy="29625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3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  <p:bldP spid="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comments </a:t>
            </a:r>
            <a:r>
              <a:rPr lang="en-US" dirty="0"/>
              <a:t>can be used for </a:t>
            </a:r>
            <a:r>
              <a:rPr lang="en-US" dirty="0" smtClean="0"/>
              <a:t>documentation.</a:t>
            </a:r>
          </a:p>
          <a:p>
            <a:r>
              <a:rPr lang="en-US" dirty="0"/>
              <a:t>This JSP comment tag tells the JSP container to ignore the comment part from compilation.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Syntax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&lt;%--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comments --%&gt;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43000" y="4114800"/>
          <a:ext cx="5029201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3276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JSP comment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&lt;%--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jsp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comment  </a:t>
                      </a:r>
                      <a:r>
                        <a:rPr lang="en-US" sz="2000" kern="1200" dirty="0" smtClean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--%&gt;</a:t>
                      </a:r>
                      <a:endParaRPr lang="en-US" sz="2000" kern="1200" dirty="0">
                        <a:solidFill>
                          <a:srgbClr val="130BB5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Java comment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/*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java comment </a:t>
                      </a:r>
                      <a:r>
                        <a:rPr lang="en-US" sz="2000" kern="1200" dirty="0" smtClean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*/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or  </a:t>
                      </a:r>
                    </a:p>
                    <a:p>
                      <a:r>
                        <a:rPr lang="en-US" sz="2000" kern="1200" dirty="0" smtClean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for single line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Html comment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&lt;!--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html comment  </a:t>
                      </a:r>
                      <a:r>
                        <a:rPr lang="en-US" sz="2000" kern="1200" dirty="0" smtClean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--&gt;</a:t>
                      </a:r>
                      <a:endParaRPr lang="en-US" sz="2000" kern="1200" dirty="0">
                        <a:solidFill>
                          <a:srgbClr val="130BB5"/>
                        </a:solidFill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1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Elements: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&lt;%--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comment:JSP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Scipting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elements --%&gt;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&lt;%!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 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Welcome to world of JSP!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&lt;%=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 has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been accessed 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times"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4951412"/>
            <a:ext cx="5419725" cy="1524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85800" y="2238345"/>
            <a:ext cx="2514600" cy="38100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76600" y="2238345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declaration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1510" y="2711899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scriptlet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6275" y="2695545"/>
            <a:ext cx="1762125" cy="38100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90562" y="3505110"/>
            <a:ext cx="8072438" cy="38100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5249" y="3867090"/>
            <a:ext cx="1404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expression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31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 animBg="1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Scriptlet: Assignment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JSP program to welcome authenticated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49149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362" y="4495800"/>
            <a:ext cx="4914900" cy="1762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10212" y="178593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ogin.html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45444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Scriptlet1.jsp</a:t>
            </a:r>
            <a:endParaRPr lang="en-US" b="1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604838" y="3733800"/>
            <a:ext cx="3438524" cy="2133600"/>
          </a:xfrm>
          <a:prstGeom prst="bentConnector3">
            <a:avLst>
              <a:gd name="adj1" fmla="val -52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57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comments</a:t>
            </a:r>
          </a:p>
          <a:p>
            <a:r>
              <a:rPr lang="en-US" dirty="0" smtClean="0"/>
              <a:t>(html, </a:t>
            </a:r>
            <a:r>
              <a:rPr lang="en-US" dirty="0" err="1" smtClean="0"/>
              <a:t>jsp,java</a:t>
            </a:r>
            <a:r>
              <a:rPr lang="en-US" dirty="0" smtClean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jsp:param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jsp:include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jsp:forward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jsp:plugin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07874" y="2644272"/>
            <a:ext cx="1987204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5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JSP directives provide directions and instructions to the container, telling it how to translate a JSP page into the corresponding servlet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JSP directive affects the overall structure of the servlet class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JSP engine handles directives at Translation time.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</a:t>
            </a:r>
            <a:r>
              <a:rPr lang="en-US" dirty="0" smtClean="0"/>
              <a:t>two </a:t>
            </a:r>
            <a:r>
              <a:rPr lang="en-US" dirty="0"/>
              <a:t>types of directives: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page directive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include </a:t>
            </a:r>
            <a:r>
              <a:rPr lang="en-US" dirty="0" smtClean="0"/>
              <a:t>directive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b="1" i="1" dirty="0" smtClean="0"/>
              <a:t>Syntax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directive attribute="value"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2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comments</a:t>
            </a:r>
          </a:p>
          <a:p>
            <a:r>
              <a:rPr lang="en-US" dirty="0" smtClean="0"/>
              <a:t>(html, </a:t>
            </a:r>
            <a:r>
              <a:rPr lang="en-US" dirty="0" err="1" smtClean="0"/>
              <a:t>jsp,java</a:t>
            </a:r>
            <a:r>
              <a:rPr lang="en-US" dirty="0" smtClean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jsp:param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jsp:include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jsp:forward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jsp:plugin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07874" y="2644272"/>
            <a:ext cx="1987204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04055" y="3353419"/>
            <a:ext cx="674811" cy="38919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5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Directives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page directive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</a:t>
            </a:r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page directive defines attributes that apply to an entire JSP page</a:t>
            </a:r>
            <a:r>
              <a:rPr lang="en-US" dirty="0" smtClean="0"/>
              <a:t>.</a:t>
            </a:r>
          </a:p>
          <a:p>
            <a:r>
              <a:rPr lang="en-US" dirty="0"/>
              <a:t>You may code page directives anywhere in your JSP page.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convention, page directives are coded at the top of the JSP page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i="1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attribute="value" 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 </a:t>
            </a:r>
            <a:endParaRPr lang="en-US" b="1" dirty="0" smtClean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i="1" dirty="0" smtClean="0"/>
              <a:t>Example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java.util.Date,java.util.List,java.io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"text/html; charset=US-ASCII"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0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Attributes of JSP page </a:t>
            </a:r>
            <a:r>
              <a:rPr lang="en-US" b="1" dirty="0" smtClean="0"/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contentType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info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267199" y="914400"/>
            <a:ext cx="4809699" cy="1441428"/>
          </a:xfrm>
          <a:prstGeom prst="wedgeRoundRectCallout">
            <a:avLst>
              <a:gd name="adj1" fmla="val -104590"/>
              <a:gd name="adj2" fmla="val 6281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sed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to import class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, interface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or all the members of a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package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import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java.util.Date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" %&gt;  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Today is: &lt;%= 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Date() %&gt;  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592773" y="2362200"/>
            <a:ext cx="5484126" cy="1441428"/>
          </a:xfrm>
          <a:prstGeom prst="wedgeRoundRectCallout">
            <a:avLst>
              <a:gd name="adj1" fmla="val -73354"/>
              <a:gd name="adj2" fmla="val -55264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contentType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attribute defines the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MIME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type of the HTTP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response. The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default value is "text/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html;charset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=ISO-8859-1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".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contentType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=application/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msword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%&gt; 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429000" y="3810000"/>
            <a:ext cx="5696803" cy="1273338"/>
          </a:xfrm>
          <a:prstGeom prst="wedgeRoundRectCallout">
            <a:avLst>
              <a:gd name="adj1" fmla="val -78953"/>
              <a:gd name="adj2" fmla="val -131494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extends attribute defines the parent class that will be inherited by the generated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servlet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extends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javax.servlet.HttpServlet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%&gt;  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447197" y="5051262"/>
            <a:ext cx="5696803" cy="1273338"/>
          </a:xfrm>
          <a:prstGeom prst="wedgeRoundRectCallout">
            <a:avLst>
              <a:gd name="adj1" fmla="val -80151"/>
              <a:gd name="adj2" fmla="val -190443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This attribute simply sets the information of the JSP page which is retrieved later by using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getServletInfo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() 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 page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info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=“Authored by :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AuthorName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103988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smtClean="0"/>
              <a:t>Java Server Pages (JSP)?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Server </a:t>
            </a:r>
            <a:r>
              <a:rPr lang="en-US" dirty="0"/>
              <a:t>Pages (JSP) is a technology for developing web pages that support dynamic </a:t>
            </a:r>
            <a:r>
              <a:rPr lang="en-US" dirty="0" smtClean="0"/>
              <a:t>content.</a:t>
            </a:r>
          </a:p>
          <a:p>
            <a:r>
              <a:rPr lang="en-US" dirty="0" smtClean="0"/>
              <a:t>It helps to </a:t>
            </a:r>
            <a:r>
              <a:rPr lang="en-US" dirty="0"/>
              <a:t>insert java code in HTML pages by making use of special JSP </a:t>
            </a:r>
            <a:r>
              <a:rPr lang="en-US" dirty="0" smtClean="0"/>
              <a:t>tags.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Example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…JSP Tag… %&gt;</a:t>
            </a:r>
          </a:p>
          <a:p>
            <a:r>
              <a:rPr lang="en-US" dirty="0" smtClean="0"/>
              <a:t>JSP is a server-side program that is similar in design and functionality to java servlet.</a:t>
            </a:r>
          </a:p>
          <a:p>
            <a:r>
              <a:rPr lang="en-US" dirty="0"/>
              <a:t>A JSP page consists of HTML tags and JSP tags</a:t>
            </a:r>
            <a:r>
              <a:rPr lang="en-US" dirty="0" smtClean="0"/>
              <a:t>.</a:t>
            </a:r>
          </a:p>
          <a:p>
            <a:r>
              <a:rPr lang="en-US" dirty="0"/>
              <a:t>JSP pages are saved with .</a:t>
            </a:r>
            <a:r>
              <a:rPr lang="en-US" dirty="0" err="1"/>
              <a:t>jsp</a:t>
            </a:r>
            <a:r>
              <a:rPr lang="en-US" dirty="0"/>
              <a:t> extension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buffer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language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err="1" smtClean="0"/>
              <a:t>isELIgnored</a:t>
            </a: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dirty="0" err="1" smtClean="0"/>
              <a:t>autoFlush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429001" y="914400"/>
            <a:ext cx="5647898" cy="1441428"/>
          </a:xfrm>
          <a:prstGeom prst="wedgeRoundRectCallout">
            <a:avLst>
              <a:gd name="adj1" fmla="val -76559"/>
              <a:gd name="adj2" fmla="val -28751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buffer attribute sets the buffer size in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kb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to handle output generated by the JSP page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default size of the buffer is 8Kb.  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buffer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="16kb" %&gt; 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402843" y="2372888"/>
            <a:ext cx="5647898" cy="1441428"/>
          </a:xfrm>
          <a:prstGeom prst="wedgeRoundRectCallout">
            <a:avLst>
              <a:gd name="adj1" fmla="val -76076"/>
              <a:gd name="adj2" fmla="val -86507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language attribute specifies the scripting language used in the JSP page. The default value is "java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".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 page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language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="java" %&gt;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429001" y="3814316"/>
            <a:ext cx="5647898" cy="1382288"/>
          </a:xfrm>
          <a:prstGeom prst="wedgeRoundRectCallout">
            <a:avLst>
              <a:gd name="adj1" fmla="val -71002"/>
              <a:gd name="adj2" fmla="val -157829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We can ignore the Expression Language (EL) in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jsp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by the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isELIgnored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attribute. By default its value is false i.e.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EL is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enabled by default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isELIgnored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="true" %&gt;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//Now EL will be 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ignored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402843" y="5069458"/>
            <a:ext cx="5647898" cy="1382288"/>
          </a:xfrm>
          <a:prstGeom prst="wedgeRoundRectCallout">
            <a:avLst>
              <a:gd name="adj1" fmla="val -72694"/>
              <a:gd name="adj2" fmla="val -217069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 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autoFlush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attribute specifies whether buffered output should be flushed automatically when the buffer is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filled.Bydefault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it is true.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 page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autoFlush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="true" %&gt;</a:t>
            </a:r>
          </a:p>
        </p:txBody>
      </p:sp>
    </p:spTree>
    <p:extLst>
      <p:ext uri="{BB962C8B-B14F-4D97-AF65-F5344CB8AC3E}">
        <p14:creationId xmlns:p14="http://schemas.microsoft.com/office/powerpoint/2010/main" val="63580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9"/>
            </a:pPr>
            <a:r>
              <a:rPr lang="en-US" dirty="0" err="1"/>
              <a:t>isThreadSafe</a:t>
            </a:r>
            <a:endParaRPr lang="en-US" dirty="0"/>
          </a:p>
          <a:p>
            <a:pPr marL="457200" indent="-457200">
              <a:buFont typeface="+mj-lt"/>
              <a:buAutoNum type="arabicPeriod" startAt="9"/>
            </a:pPr>
            <a:r>
              <a:rPr lang="en-US" dirty="0"/>
              <a:t>session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err="1"/>
              <a:t>pageEncoding</a:t>
            </a:r>
            <a:endParaRPr lang="en-US" dirty="0"/>
          </a:p>
          <a:p>
            <a:pPr marL="457200" indent="-457200">
              <a:buFont typeface="+mj-lt"/>
              <a:buAutoNum type="arabicPeriod" startAt="9"/>
            </a:pPr>
            <a:r>
              <a:rPr lang="en-US" dirty="0" err="1"/>
              <a:t>errorPage</a:t>
            </a:r>
            <a:endParaRPr lang="en-US" dirty="0"/>
          </a:p>
          <a:p>
            <a:pPr marL="457200" indent="-457200">
              <a:buFont typeface="+mj-lt"/>
              <a:buAutoNum type="arabicPeriod" startAt="9"/>
            </a:pPr>
            <a:r>
              <a:rPr lang="en-US" dirty="0" err="1"/>
              <a:t>isErrorPage</a:t>
            </a:r>
            <a:endParaRPr lang="en-US" dirty="0"/>
          </a:p>
          <a:p>
            <a:pPr marL="457200" indent="-457200">
              <a:buFont typeface="+mj-lt"/>
              <a:buAutoNum type="arabicPeriod" startAt="9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819400" y="942833"/>
            <a:ext cx="6324600" cy="1495567"/>
          </a:xfrm>
          <a:prstGeom prst="wedgeRoundRectCallout">
            <a:avLst>
              <a:gd name="adj1" fmla="val -56632"/>
              <a:gd name="adj2" fmla="val -26956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This option marks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 page as being thread-safe. By default, all JSPs are considered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thread-safe(true).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If you set the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isThreadSafe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= false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, the JSP engine makes sure that only one thread at a time is executing your JSP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&lt;%@ page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</a:rPr>
              <a:t>isThreadSafe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="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false"  %&gt;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743200" y="2420669"/>
            <a:ext cx="6400800" cy="1084531"/>
          </a:xfrm>
          <a:prstGeom prst="wedgeRoundRectCallout">
            <a:avLst>
              <a:gd name="adj1" fmla="val -65744"/>
              <a:gd name="adj2" fmla="val -106333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The session attribute indicates whether or not the JSP page uses HTTP sessions. 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&lt;%@ page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session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="true"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%&gt;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Bydefault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it is true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756848" y="3494747"/>
            <a:ext cx="6400800" cy="1084531"/>
          </a:xfrm>
          <a:prstGeom prst="wedgeRoundRectCallout">
            <a:avLst>
              <a:gd name="adj1" fmla="val -55723"/>
              <a:gd name="adj2" fmla="val -149119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 can set response encoding type with this page directive attribute, its default value is “ISO-8859-1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”.</a:t>
            </a:r>
          </a:p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&lt;%@ page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pageEncoding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="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US-ASCII" %&gt;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743200" y="4568824"/>
            <a:ext cx="6400800" cy="917576"/>
          </a:xfrm>
          <a:prstGeom prst="wedgeRoundRectCallout">
            <a:avLst>
              <a:gd name="adj1" fmla="val -61044"/>
              <a:gd name="adj2" fmla="val -238936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It is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used to define the error page, if exception occurs in the current page, it will be redirected to the error page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&lt;%@ page 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errorPage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myerrorpage.jsp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" %&gt;  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2781300" y="5486400"/>
            <a:ext cx="6400800" cy="917576"/>
          </a:xfrm>
          <a:prstGeom prst="wedgeRoundRectCallout">
            <a:avLst>
              <a:gd name="adj1" fmla="val -59928"/>
              <a:gd name="adj2" fmla="val -288763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isErrorPage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attribute is used to declare that the current page is the error page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</a:p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&lt;%@ page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isErrorPage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="true" %&gt;</a:t>
            </a:r>
          </a:p>
        </p:txBody>
      </p:sp>
    </p:spTree>
    <p:extLst>
      <p:ext uri="{BB962C8B-B14F-4D97-AF65-F5344CB8AC3E}">
        <p14:creationId xmlns:p14="http://schemas.microsoft.com/office/powerpoint/2010/main" val="337974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comments</a:t>
            </a:r>
          </a:p>
          <a:p>
            <a:r>
              <a:rPr lang="en-US" dirty="0" smtClean="0"/>
              <a:t>(html, </a:t>
            </a:r>
            <a:r>
              <a:rPr lang="en-US" dirty="0" err="1" smtClean="0"/>
              <a:t>jsp,java</a:t>
            </a:r>
            <a:r>
              <a:rPr lang="en-US" dirty="0" smtClean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jsp:param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jsp:include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jsp:forward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jsp:plugin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07874" y="2644272"/>
            <a:ext cx="1987204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774440" y="3725574"/>
            <a:ext cx="875233" cy="38919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9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Directives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include </a:t>
            </a:r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JSP include directive is used to include the contents of another file to the current JSP </a:t>
            </a:r>
            <a:r>
              <a:rPr lang="en-US" dirty="0" smtClean="0"/>
              <a:t>page during translation time.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included </a:t>
            </a:r>
            <a:r>
              <a:rPr lang="en-US" dirty="0"/>
              <a:t>file can be HTML, JSP, text files etc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Advantage of Include directive</a:t>
            </a:r>
          </a:p>
          <a:p>
            <a:pPr>
              <a:lnSpc>
                <a:spcPct val="150000"/>
              </a:lnSpc>
            </a:pPr>
            <a:r>
              <a:rPr lang="en-US" dirty="0"/>
              <a:t>Code Reusability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Syntax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 include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attribute=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"value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/>
              <a:t> 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include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1.jsp"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JSP Implicit Object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Jsp</a:t>
            </a:r>
            <a:r>
              <a:rPr lang="en-US" dirty="0"/>
              <a:t> Implicit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41412"/>
            <a:ext cx="8763000" cy="5334000"/>
          </a:xfrm>
        </p:spPr>
        <p:txBody>
          <a:bodyPr>
            <a:normAutofit/>
          </a:bodyPr>
          <a:lstStyle/>
          <a:p>
            <a:r>
              <a:rPr lang="en-US" sz="2000" dirty="0"/>
              <a:t>There are </a:t>
            </a:r>
            <a:r>
              <a:rPr lang="en-US" sz="2000" b="1" dirty="0"/>
              <a:t>9 </a:t>
            </a:r>
            <a:r>
              <a:rPr lang="en-US" sz="2000" b="1" dirty="0" err="1"/>
              <a:t>jsp</a:t>
            </a:r>
            <a:r>
              <a:rPr lang="en-US" sz="2000" b="1" dirty="0"/>
              <a:t> implicit objects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These </a:t>
            </a:r>
            <a:r>
              <a:rPr lang="en-US" sz="2000" dirty="0"/>
              <a:t>objects are </a:t>
            </a:r>
            <a:r>
              <a:rPr lang="en-US" sz="2000" i="1" dirty="0"/>
              <a:t>created by the web container</a:t>
            </a:r>
            <a:r>
              <a:rPr lang="en-US" sz="2000" dirty="0"/>
              <a:t> that are available to all the </a:t>
            </a:r>
            <a:r>
              <a:rPr lang="en-US" sz="2000" dirty="0" err="1"/>
              <a:t>jsp</a:t>
            </a:r>
            <a:r>
              <a:rPr lang="en-US" sz="2000" dirty="0"/>
              <a:t> pages</a:t>
            </a:r>
            <a:r>
              <a:rPr lang="en-US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2138"/>
              </p:ext>
            </p:extLst>
          </p:nvPr>
        </p:nvGraphicFramePr>
        <p:xfrm>
          <a:off x="685800" y="2362199"/>
          <a:ext cx="40386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438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Implicit Object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Type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68767"/>
              </p:ext>
            </p:extLst>
          </p:nvPr>
        </p:nvGraphicFramePr>
        <p:xfrm>
          <a:off x="685800" y="2743199"/>
          <a:ext cx="40386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438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JspWriter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917221"/>
              </p:ext>
            </p:extLst>
          </p:nvPr>
        </p:nvGraphicFramePr>
        <p:xfrm>
          <a:off x="685795" y="5791200"/>
          <a:ext cx="4038605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438405"/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Throwable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64068"/>
              </p:ext>
            </p:extLst>
          </p:nvPr>
        </p:nvGraphicFramePr>
        <p:xfrm>
          <a:off x="685799" y="3124199"/>
          <a:ext cx="4038601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438401"/>
              </a:tblGrid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request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HttpServletRequest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93241"/>
              </p:ext>
            </p:extLst>
          </p:nvPr>
        </p:nvGraphicFramePr>
        <p:xfrm>
          <a:off x="685799" y="3505199"/>
          <a:ext cx="4038601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438401"/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890862"/>
              </p:ext>
            </p:extLst>
          </p:nvPr>
        </p:nvGraphicFramePr>
        <p:xfrm>
          <a:off x="685798" y="3895724"/>
          <a:ext cx="403860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438402"/>
              </a:tblGrid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config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ServletConfig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820357"/>
              </p:ext>
            </p:extLst>
          </p:nvPr>
        </p:nvGraphicFramePr>
        <p:xfrm>
          <a:off x="685798" y="4273549"/>
          <a:ext cx="403860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438402"/>
              </a:tblGrid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9623"/>
              </p:ext>
            </p:extLst>
          </p:nvPr>
        </p:nvGraphicFramePr>
        <p:xfrm>
          <a:off x="685797" y="4657724"/>
          <a:ext cx="4038603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438403"/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049"/>
              </p:ext>
            </p:extLst>
          </p:nvPr>
        </p:nvGraphicFramePr>
        <p:xfrm>
          <a:off x="685797" y="5045074"/>
          <a:ext cx="4038603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438403"/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79432"/>
              </p:ext>
            </p:extLst>
          </p:nvPr>
        </p:nvGraphicFramePr>
        <p:xfrm>
          <a:off x="685796" y="5418137"/>
          <a:ext cx="4038604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438404"/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67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</a:t>
            </a:r>
            <a:r>
              <a:rPr lang="en-US" dirty="0" smtClean="0"/>
              <a:t>Objects: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300" y="989012"/>
            <a:ext cx="8763000" cy="5334000"/>
          </a:xfrm>
        </p:spPr>
        <p:txBody>
          <a:bodyPr/>
          <a:lstStyle/>
          <a:p>
            <a:r>
              <a:rPr lang="en-US" dirty="0"/>
              <a:t>For writing any data to the buffer, JSP provides an implicit object named </a:t>
            </a:r>
            <a:r>
              <a:rPr lang="en-US" b="1" i="1" dirty="0"/>
              <a:t>out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an </a:t>
            </a:r>
            <a:r>
              <a:rPr lang="en-US" dirty="0"/>
              <a:t>object of </a:t>
            </a:r>
            <a:r>
              <a:rPr lang="en-US" dirty="0" err="1"/>
              <a:t>JspWriter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2705892"/>
            <a:ext cx="4191000" cy="1866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out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response.getWriter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esponse.setContentType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“text/html”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“DIET”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5337" y="2739230"/>
            <a:ext cx="4114800" cy="1832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  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 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“DIET”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%&gt; 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  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87" y="236989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Servlet Code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236989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JSP 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6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</a:t>
            </a:r>
            <a:r>
              <a:rPr lang="en-US" dirty="0" smtClean="0"/>
              <a:t>: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</a:t>
            </a:r>
            <a:r>
              <a:rPr lang="en-US" dirty="0"/>
              <a:t>of </a:t>
            </a:r>
            <a:r>
              <a:rPr lang="en-US" b="1" i="1" dirty="0" err="1"/>
              <a:t>javax.servlet.http.HttpServletRequest</a:t>
            </a:r>
            <a:r>
              <a:rPr lang="en-US" dirty="0"/>
              <a:t> object associated with the request</a:t>
            </a:r>
            <a:r>
              <a:rPr lang="en-US" dirty="0" smtClean="0"/>
              <a:t>.</a:t>
            </a:r>
          </a:p>
          <a:p>
            <a:r>
              <a:rPr lang="en-US" dirty="0"/>
              <a:t>Each time a client requests a page the JSP engine creates a new object to represent that request</a:t>
            </a:r>
            <a:r>
              <a:rPr lang="en-US" dirty="0" smtClean="0"/>
              <a:t>.</a:t>
            </a:r>
          </a:p>
          <a:p>
            <a:r>
              <a:rPr lang="en-US" dirty="0"/>
              <a:t>The request object provides methods to get HTTP header information including form data, cookies, HTTP methods etc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8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4201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Courier New" panose="02070309020205020404" pitchFamily="49" charset="0"/>
              </a:rPr>
              <a:t>Resquest.html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welcome.jsp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"next"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form&gt;</a:t>
            </a:r>
            <a:endParaRPr lang="en-US" b="1" dirty="0" smtClean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 smtClean="0">
              <a:latin typeface="+mn-lt"/>
              <a:cs typeface="Courier New" panose="02070309020205020404" pitchFamily="49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Courier New" panose="02070309020205020404" pitchFamily="49" charset="0"/>
              </a:rPr>
              <a:t>Welcome.jsp</a:t>
            </a:r>
            <a:endParaRPr lang="en-US" b="1" i="1" dirty="0">
              <a:solidFill>
                <a:schemeClr val="accent1">
                  <a:lumMod val="75000"/>
                </a:schemeClr>
              </a:solidFill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3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JSP vs Servlet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</a:t>
            </a:r>
            <a:r>
              <a:rPr lang="en-US" dirty="0" smtClean="0"/>
              <a:t>Objects: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response object is an instance of a </a:t>
            </a:r>
            <a:r>
              <a:rPr lang="en-US" b="1" i="1" dirty="0" err="1"/>
              <a:t>javax.servlet.http.HttpServletResponse</a:t>
            </a:r>
            <a:r>
              <a:rPr lang="en-US" b="1" i="1" dirty="0"/>
              <a:t> </a:t>
            </a:r>
            <a:r>
              <a:rPr lang="en-US" dirty="0"/>
              <a:t>object. </a:t>
            </a:r>
            <a:endParaRPr lang="en-US" dirty="0" smtClean="0"/>
          </a:p>
          <a:p>
            <a:r>
              <a:rPr lang="en-US" dirty="0"/>
              <a:t>Through this object the JSP programmer can add new cookies or date stamps, HTTP status </a:t>
            </a:r>
            <a:r>
              <a:rPr lang="en-US" dirty="0" smtClean="0"/>
              <a:t>codes,</a:t>
            </a:r>
            <a:r>
              <a:rPr lang="en-US" dirty="0"/>
              <a:t> redirect response to another resource, send error</a:t>
            </a:r>
            <a:r>
              <a:rPr lang="en-US" dirty="0" smtClean="0"/>
              <a:t> </a:t>
            </a:r>
            <a:r>
              <a:rPr lang="en-US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5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Response.html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welcome.jsp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login"</a:t>
            </a: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next"</a:t>
            </a: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 </a:t>
            </a:r>
          </a:p>
          <a:p>
            <a:pPr marL="0" indent="0">
              <a:buNone/>
            </a:pPr>
            <a:endParaRPr lang="en-US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Welcome.jsp</a:t>
            </a:r>
            <a:endParaRPr lang="en-US" b="1" i="1" dirty="0">
              <a:solidFill>
                <a:schemeClr val="accent1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   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response.sendRedirect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"www.darshan.ac.in"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 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</a:t>
            </a:r>
            <a:r>
              <a:rPr lang="en-US" dirty="0" smtClean="0"/>
              <a:t>: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is an implicit object of type </a:t>
            </a:r>
            <a:r>
              <a:rPr lang="en-US" b="1" i="1" dirty="0" err="1" smtClean="0"/>
              <a:t>javax.servlet.ServletConfig</a:t>
            </a:r>
            <a:r>
              <a:rPr lang="en-US" b="1" i="1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object can be used to get initialization parameter for a particular JSP page.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b="1" i="1" dirty="0" smtClean="0"/>
              <a:t>Config.html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Login: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sign_in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0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i="1" dirty="0" smtClean="0">
                <a:latin typeface="+mn-lt"/>
                <a:cs typeface="Courier New" panose="02070309020205020404" pitchFamily="49" charset="0"/>
              </a:rPr>
              <a:t>web.xml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servlet&gt;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&lt;servlet-name&gt;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&lt;/servlet-name&gt;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-file&gt;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MyConfig.jsp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-file&gt;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init-param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College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-value&gt;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DIET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-value&gt;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init-param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&lt;/servlet&gt;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servlet-mapping&gt;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&lt;servlet-name&gt;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&lt;/servlet-name&gt;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-pattern&gt;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-pattern&gt;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&lt;/servlet-mapping&gt;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err="1" smtClean="0">
                <a:latin typeface="+mn-lt"/>
                <a:cs typeface="Courier New" panose="02070309020205020404" pitchFamily="49" charset="0"/>
              </a:rPr>
              <a:t>MyConfig.jsp</a:t>
            </a:r>
            <a:endParaRPr lang="en-US" b="1" i="1" dirty="0" smtClean="0"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 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 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c_name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config.getInitParameter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"College"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&lt;p&gt;College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is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c_name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3990976"/>
            <a:ext cx="3419475" cy="18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3990975"/>
            <a:ext cx="32670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</a:t>
            </a:r>
            <a:r>
              <a:rPr lang="en-US" dirty="0" smtClean="0"/>
              <a:t>: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JSP, session is an implicit object of type </a:t>
            </a:r>
            <a:r>
              <a:rPr lang="en-US" b="1" i="1" dirty="0" err="1"/>
              <a:t>javax.servlet.http.HttpSession</a:t>
            </a:r>
            <a:r>
              <a:rPr lang="en-US" dirty="0"/>
              <a:t> 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Java developer can use this object to set</a:t>
            </a:r>
            <a:r>
              <a:rPr lang="en-US" dirty="0" smtClean="0"/>
              <a:t>, get </a:t>
            </a:r>
            <a:r>
              <a:rPr lang="en-US" dirty="0"/>
              <a:t>or remove attribute or to get session information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i="1" dirty="0" smtClean="0"/>
              <a:t>MySession.html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"MySession1.jsp"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5008562"/>
            <a:ext cx="5295900" cy="1457325"/>
          </a:xfrm>
          <a:prstGeom prst="rect">
            <a:avLst/>
          </a:prstGeom>
        </p:spPr>
      </p:pic>
      <p:pic>
        <p:nvPicPr>
          <p:cNvPr id="2049" name="DefaultOcx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HTMLSubmit1"/>
          <p:cNvPicPr preferRelativeResize="0">
            <a:picLocks noChangeArrowheads="1" noChangeShapeType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7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MySession1.jsp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("Welcome "+name);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session.setAttribute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user",name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"MySession2.jsp"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 page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337" y="5065712"/>
            <a:ext cx="29908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MySession2.jsp</a:t>
            </a:r>
            <a:endParaRPr lang="en-US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name= 					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String)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session.getAttribute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("user");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 "+name);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5046662"/>
            <a:ext cx="29718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</a:t>
            </a:r>
            <a:r>
              <a:rPr lang="en-US" dirty="0" smtClean="0"/>
              <a:t>: </a:t>
            </a:r>
            <a:r>
              <a:rPr lang="en-US" dirty="0"/>
              <a:t> </a:t>
            </a:r>
            <a:r>
              <a:rPr lang="en-US" dirty="0" err="1" smtClean="0"/>
              <a:t>pageContext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</a:t>
            </a:r>
            <a:r>
              <a:rPr lang="en-US" dirty="0"/>
              <a:t>of </a:t>
            </a:r>
            <a:r>
              <a:rPr lang="en-US" b="1" i="1" dirty="0" err="1"/>
              <a:t>javax.servlet.jsp.PageContext</a:t>
            </a:r>
            <a:r>
              <a:rPr lang="en-US" b="1" i="1" dirty="0"/>
              <a:t> </a:t>
            </a:r>
          </a:p>
          <a:p>
            <a:r>
              <a:rPr lang="en-US" dirty="0" smtClean="0"/>
              <a:t>The </a:t>
            </a:r>
            <a:r>
              <a:rPr lang="en-US" dirty="0" err="1"/>
              <a:t>pageContext</a:t>
            </a:r>
            <a:r>
              <a:rPr lang="en-US" dirty="0"/>
              <a:t> object can be used to </a:t>
            </a:r>
            <a:r>
              <a:rPr lang="en-US" dirty="0" smtClean="0"/>
              <a:t>set, get </a:t>
            </a:r>
            <a:r>
              <a:rPr lang="en-US" dirty="0"/>
              <a:t>or remove </a:t>
            </a:r>
            <a:r>
              <a:rPr lang="en-US" dirty="0" smtClean="0"/>
              <a:t>attribute.</a:t>
            </a:r>
          </a:p>
          <a:p>
            <a:r>
              <a:rPr lang="en-US" dirty="0"/>
              <a:t>The </a:t>
            </a:r>
            <a:r>
              <a:rPr lang="en-US" dirty="0" err="1"/>
              <a:t>PageContext</a:t>
            </a:r>
            <a:r>
              <a:rPr lang="en-US" dirty="0"/>
              <a:t> class defines several fields, including PAGE_SCOPE, REQUEST_SCOPE, SESSION_SCOPE, and APPLICATION_SCOPE, which identify the four scopes.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9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 </a:t>
            </a:r>
            <a:r>
              <a:rPr lang="en-US" dirty="0" err="1"/>
              <a:t>p</a:t>
            </a:r>
            <a:r>
              <a:rPr lang="en-US" dirty="0" err="1" smtClean="0"/>
              <a:t>ageContext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9535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30BB5"/>
                </a:solidFill>
                <a:latin typeface="+mn-lt"/>
                <a:cs typeface="Courier New" panose="02070309020205020404" pitchFamily="49" charset="0"/>
              </a:rPr>
              <a:t>Context1.jsp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pageContext.setAttribute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PageContext.</a:t>
            </a:r>
            <a:r>
              <a:rPr 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APPLICATION_SCOPE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"Context2.jsp"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 page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  </a:t>
            </a:r>
            <a:endParaRPr lang="en-US" b="1" dirty="0" smtClean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b="1" dirty="0">
                <a:solidFill>
                  <a:srgbClr val="130BB5"/>
                </a:solidFill>
                <a:latin typeface="+mn-lt"/>
                <a:cs typeface="Courier New" panose="02070309020205020404" pitchFamily="49" charset="0"/>
              </a:rPr>
              <a:t>Context2.jsp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(String)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pageContext.getAttribute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PageContext.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APPLICATION_SCOPE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0" indent="0" algn="l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+name);  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JSP with Servlet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902832"/>
              </p:ext>
            </p:extLst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/>
                <a:gridCol w="44057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JSP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Servlet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856134"/>
              </p:ext>
            </p:extLst>
          </p:nvPr>
        </p:nvGraphicFramePr>
        <p:xfrm>
          <a:off x="190500" y="1363715"/>
          <a:ext cx="8763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/>
                <a:gridCol w="4405707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JSP is a webpage scripting language that generates dynamic content.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Servlets are Java programs that are already compiled which also creates dynamic web content.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032880"/>
              </p:ext>
            </p:extLst>
          </p:nvPr>
        </p:nvGraphicFramePr>
        <p:xfrm>
          <a:off x="190500" y="2278115"/>
          <a:ext cx="8763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/>
                <a:gridCol w="4405707"/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JSP technically gets converted to a servlet We embed the java code into HTML.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 &lt;html&gt; &lt;% java code %&gt; &lt;/html&gt;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A servlet is a java class. </a:t>
                      </a:r>
                    </a:p>
                    <a:p>
                      <a:pPr algn="just"/>
                      <a:r>
                        <a:rPr lang="en-US" dirty="0" smtClean="0"/>
                        <a:t>We can put HTML into print statements.</a:t>
                      </a:r>
                    </a:p>
                    <a:p>
                      <a:pPr algn="just"/>
                      <a:r>
                        <a:rPr lang="en-US" dirty="0" smtClean="0"/>
                        <a:t>E.g.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out.println</a:t>
                      </a:r>
                      <a:r>
                        <a:rPr lang="en-US" baseline="0" dirty="0" smtClean="0"/>
                        <a:t>(“&lt;html code&gt;”);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570485"/>
              </p:ext>
            </p:extLst>
          </p:nvPr>
        </p:nvGraphicFramePr>
        <p:xfrm>
          <a:off x="190500" y="3193997"/>
          <a:ext cx="8763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/>
                <a:gridCol w="4405707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JSPs are extension of servlets which minimizes the effort of developers to write User Interfaces using Java programming.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servlet is a server-side program and written purely on Java.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860343"/>
              </p:ext>
            </p:extLst>
          </p:nvPr>
        </p:nvGraphicFramePr>
        <p:xfrm>
          <a:off x="190500" y="4106915"/>
          <a:ext cx="8763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/>
                <a:gridCol w="4405707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 runs slower than servlet.</a:t>
                      </a:r>
                    </a:p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As,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has the transition phase for converting from JSP to a Servlet. Once it is converted to a Servlet then it will start the compilation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Servlets run faster than JSP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326400"/>
              </p:ext>
            </p:extLst>
          </p:nvPr>
        </p:nvGraphicFramePr>
        <p:xfrm>
          <a:off x="190500" y="5295635"/>
          <a:ext cx="8763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/>
                <a:gridCol w="4405707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MVC architecture JSP acts as view.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MVC architecture Servlet acts as controller.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281005"/>
              </p:ext>
            </p:extLst>
          </p:nvPr>
        </p:nvGraphicFramePr>
        <p:xfrm>
          <a:off x="190500" y="5666475"/>
          <a:ext cx="8763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/>
                <a:gridCol w="4405707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 build custom tags using JSP API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 not build any custom tags in servlet.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5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p</a:t>
            </a:r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object is an actual reference to the instance </a:t>
            </a:r>
            <a:r>
              <a:rPr lang="en-US" dirty="0" smtClean="0"/>
              <a:t>of the page.</a:t>
            </a:r>
          </a:p>
          <a:p>
            <a:r>
              <a:rPr lang="en-US" dirty="0" smtClean="0"/>
              <a:t>It is an instance of </a:t>
            </a:r>
            <a:r>
              <a:rPr lang="en-US" b="1" i="1" dirty="0" err="1" smtClean="0"/>
              <a:t>java.lang.Object</a:t>
            </a:r>
            <a:endParaRPr lang="en-US" b="1" i="1" dirty="0" smtClean="0"/>
          </a:p>
          <a:p>
            <a:r>
              <a:rPr lang="en-US" dirty="0" smtClean="0"/>
              <a:t>Direct </a:t>
            </a:r>
            <a:r>
              <a:rPr lang="en-US" dirty="0"/>
              <a:t>synonym for the </a:t>
            </a:r>
            <a:r>
              <a:rPr lang="en-US" b="1" dirty="0"/>
              <a:t>this</a:t>
            </a:r>
            <a:r>
              <a:rPr lang="en-US" dirty="0"/>
              <a:t> object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i="1" dirty="0" smtClean="0"/>
              <a:t>Example: returns the name of generated servlet file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&lt;%=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page.getClass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%&gt;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</a:t>
            </a:r>
            <a:r>
              <a:rPr lang="en-US" dirty="0" smtClean="0"/>
              <a:t>: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Instance </a:t>
            </a:r>
            <a:r>
              <a:rPr lang="en-US" dirty="0"/>
              <a:t>of </a:t>
            </a:r>
            <a:r>
              <a:rPr lang="en-US" b="1" i="1" dirty="0" err="1"/>
              <a:t>javax.servlet.ServletContext</a:t>
            </a:r>
            <a:endParaRPr lang="en-US" b="1" i="1" dirty="0"/>
          </a:p>
          <a:p>
            <a:r>
              <a:rPr lang="en-US" dirty="0" smtClean="0"/>
              <a:t>The </a:t>
            </a:r>
            <a:r>
              <a:rPr lang="en-US" dirty="0"/>
              <a:t>instance of </a:t>
            </a:r>
            <a:r>
              <a:rPr lang="en-US" dirty="0" err="1"/>
              <a:t>ServletContext</a:t>
            </a:r>
            <a:r>
              <a:rPr lang="en-US" dirty="0"/>
              <a:t> is created only once by the web container when application or project is deployed on the server.</a:t>
            </a:r>
          </a:p>
          <a:p>
            <a:r>
              <a:rPr lang="en-US" dirty="0"/>
              <a:t>This object can be used to get initialization parameter from </a:t>
            </a:r>
            <a:r>
              <a:rPr lang="en-US" dirty="0" smtClean="0"/>
              <a:t>configuration </a:t>
            </a:r>
            <a:r>
              <a:rPr lang="en-US" dirty="0"/>
              <a:t>file (web.xml).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initialization parameter can be used by all </a:t>
            </a:r>
            <a:r>
              <a:rPr lang="en-US" dirty="0" err="1"/>
              <a:t>jsp</a:t>
            </a:r>
            <a:r>
              <a:rPr lang="en-US" dirty="0"/>
              <a:t> pages.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   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//refers to context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of web.xml</a:t>
            </a:r>
          </a:p>
          <a:p>
            <a:pPr marL="0" indent="0" algn="l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driver=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application.getInitParameter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algn="l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is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+name);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 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</a:t>
            </a:r>
            <a:r>
              <a:rPr lang="en-US" dirty="0" smtClean="0"/>
              <a:t>: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is an implicit object of type </a:t>
            </a:r>
            <a:r>
              <a:rPr lang="en-US" b="1" i="1" dirty="0" err="1"/>
              <a:t>java.lang.Throwable</a:t>
            </a:r>
            <a:r>
              <a:rPr lang="en-US" dirty="0"/>
              <a:t> class. This object can be used to print the exception.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it can only be used in error </a:t>
            </a:r>
            <a:r>
              <a:rPr lang="en-US" dirty="0" smtClean="0"/>
              <a:t>pages.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 page 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isErrorPage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 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  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  </a:t>
            </a:r>
            <a:endParaRPr lang="en-US" b="1" dirty="0" smtClean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following exception 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occured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&lt;%=exception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%&gt;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  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comments</a:t>
            </a:r>
          </a:p>
          <a:p>
            <a:r>
              <a:rPr lang="en-US" dirty="0" smtClean="0"/>
              <a:t>(html, </a:t>
            </a:r>
            <a:r>
              <a:rPr lang="en-US" dirty="0" err="1" smtClean="0"/>
              <a:t>jsp,java</a:t>
            </a:r>
            <a:r>
              <a:rPr lang="en-US" dirty="0" smtClean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jsp:param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jsp:include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jsp:forward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jsp:plugin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58252" y="2629830"/>
            <a:ext cx="3082419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591583" y="3900076"/>
            <a:ext cx="1656817" cy="358744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229356" y="4468636"/>
            <a:ext cx="1323845" cy="358744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5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  <p:bldP spid="5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 </a:t>
            </a:r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 Language(EL</a:t>
            </a:r>
            <a:r>
              <a:rPr lang="en-US" dirty="0"/>
              <a:t>) </a:t>
            </a:r>
            <a:r>
              <a:rPr lang="en-US" dirty="0" smtClean="0"/>
              <a:t>Scripting.</a:t>
            </a:r>
          </a:p>
          <a:p>
            <a:r>
              <a:rPr lang="en-US" dirty="0"/>
              <a:t>It is the newly added feature in JSP technology version 2.0</a:t>
            </a:r>
            <a:r>
              <a:rPr lang="en-US" dirty="0" smtClean="0"/>
              <a:t>.</a:t>
            </a:r>
          </a:p>
          <a:p>
            <a:r>
              <a:rPr lang="en-US" b="1" dirty="0"/>
              <a:t>The purpose of EL is to produce </a:t>
            </a:r>
            <a:r>
              <a:rPr lang="en-US" b="1" dirty="0" smtClean="0"/>
              <a:t>script less </a:t>
            </a:r>
            <a:r>
              <a:rPr lang="en-US" b="1" dirty="0"/>
              <a:t>JSP </a:t>
            </a:r>
            <a:r>
              <a:rPr lang="en-US" b="1" dirty="0" smtClean="0"/>
              <a:t>pages.</a:t>
            </a:r>
          </a:p>
          <a:p>
            <a:pPr marL="0" indent="0">
              <a:buNone/>
            </a:pPr>
            <a:r>
              <a:rPr lang="en-US" b="1" i="1" dirty="0" smtClean="0"/>
              <a:t>Syntax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${expr}</a:t>
            </a:r>
          </a:p>
          <a:p>
            <a:pPr marL="0" indent="0">
              <a:buNone/>
            </a:pPr>
            <a:r>
              <a:rPr lang="en-US" b="1" i="1" dirty="0" smtClean="0"/>
              <a:t>Example</a:t>
            </a: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33400" y="4237359"/>
          <a:ext cx="30480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828800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${a=10}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3398" y="4618359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828802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${10+20}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33398" y="4986976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8288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${20*2}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33398" y="5352894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8288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${10==20}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33398" y="5725160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8288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${'a'&lt;'b'}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533398" y="3874618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8288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71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0499" y="1128712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/>
                <a:gridCol w="628650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pageScope</a:t>
                      </a:r>
                      <a:endParaRPr lang="en-US" sz="2000" b="0" i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access the value of any variable which is set in the Page scope</a:t>
                      </a:r>
                      <a:endParaRPr lang="en-US" sz="20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90498" y="1829752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/>
                <a:gridCol w="62865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requestScope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 is used to access the value of any variable which is set in the Request scope.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0497" y="2530792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/>
                <a:gridCol w="62865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sessionScope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 is used to access the value of any variable which is set in the Session scope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95259" y="3225482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/>
                <a:gridCol w="62865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applicationScope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 is used to access the value of any variable which is set in the Application scope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90497" y="3935887"/>
          <a:ext cx="876300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/>
                <a:gridCol w="62865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pageContext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represents the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7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5259" y="1066800"/>
          <a:ext cx="876300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/>
                <a:gridCol w="6286501"/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param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Map a request parameter name to a single value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00022" y="2156224"/>
          <a:ext cx="876300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/>
                <a:gridCol w="6286501"/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header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containing header names and single string values.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0022" y="1461534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/>
                <a:gridCol w="6286501"/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paramValues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Map a request parameter name to corresponding array of string values.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0022" y="2566672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/>
                <a:gridCol w="6286501"/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headerValues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 containing header names to corresponding array of string values.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90499" y="3279021"/>
          <a:ext cx="876300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/>
                <a:gridCol w="6286501"/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cookie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Map containing cookie names and single string values.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9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expression can be mixed with static text/values and can also be combined with other expressions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${param.name}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${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sessionScope.user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1447800" y="1828800"/>
            <a:ext cx="2286000" cy="609600"/>
          </a:xfrm>
          <a:prstGeom prst="wedgeEllipseCallout">
            <a:avLst>
              <a:gd name="adj1" fmla="val 5313"/>
              <a:gd name="adj2" fmla="val 86406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Impicit</a:t>
            </a:r>
            <a:r>
              <a:rPr lang="en-US" sz="2000" dirty="0" smtClean="0">
                <a:solidFill>
                  <a:srgbClr val="FF0000"/>
                </a:solidFill>
              </a:rPr>
              <a:t> object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495800" y="1828800"/>
            <a:ext cx="2743200" cy="609600"/>
          </a:xfrm>
          <a:prstGeom prst="wedgeEllipseCallout">
            <a:avLst>
              <a:gd name="adj1" fmla="val -65521"/>
              <a:gd name="adj2" fmla="val 81719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Parameter Name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905000" y="4000500"/>
            <a:ext cx="2286000" cy="609600"/>
          </a:xfrm>
          <a:prstGeom prst="wedgeEllipseCallout">
            <a:avLst>
              <a:gd name="adj1" fmla="val 4063"/>
              <a:gd name="adj2" fmla="val -119844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Impicit</a:t>
            </a:r>
            <a:r>
              <a:rPr lang="en-US" sz="2000" dirty="0" smtClean="0">
                <a:solidFill>
                  <a:srgbClr val="FF0000"/>
                </a:solidFill>
              </a:rPr>
              <a:t> object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5195887" y="3886200"/>
            <a:ext cx="2743200" cy="609600"/>
          </a:xfrm>
          <a:prstGeom prst="wedgeEllipseCallout">
            <a:avLst>
              <a:gd name="adj1" fmla="val -49375"/>
              <a:gd name="adj2" fmla="val -101094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Parameter Name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38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</a:t>
            </a:r>
            <a:r>
              <a:rPr lang="en-US" dirty="0" smtClean="0"/>
              <a:t>Object: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85862"/>
            <a:ext cx="5219700" cy="2395538"/>
          </a:xfrm>
          <a:ln>
            <a:solidFill>
              <a:schemeClr val="tx2">
                <a:lumMod val="75000"/>
              </a:schemeClr>
            </a:solidFill>
            <a:prstDash val="sysDash"/>
          </a:ln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"EL1.jsp"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Enter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:&lt;input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  </a:t>
            </a:r>
            <a:r>
              <a:rPr 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 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	     </a:t>
            </a:r>
            <a:r>
              <a:rPr 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"go"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 </a:t>
            </a:r>
            <a:endParaRPr lang="en-US" sz="1800" b="1" dirty="0" smtClean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600200"/>
            <a:ext cx="34290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162" y="4424422"/>
            <a:ext cx="3543300" cy="121437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3886200"/>
            <a:ext cx="53721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0500" y="3946525"/>
            <a:ext cx="5219700" cy="245427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200000"/>
              </a:lnSpc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Welcome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${ param.name } </a:t>
            </a:r>
          </a:p>
          <a:p>
            <a:pPr marL="0" indent="0" algn="l">
              <a:buFont typeface="Wingdings" panose="05000000000000000000" pitchFamily="2" charset="2"/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" y="838200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EL.jsp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" y="3581400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EL1.jsp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6329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/>
      <p:bldP spid="9" grpId="0" animBg="1"/>
      <p:bldP spid="8" grpId="0"/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"EL2.jsp"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Cookie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Cookie(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"c1"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response.addCookie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session.setAttribute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"sid"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"054"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//for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Name: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Address: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JSP over Servlets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JSP needs no </a:t>
            </a:r>
            <a:r>
              <a:rPr lang="en-US" dirty="0" smtClean="0"/>
              <a:t>compilation. There </a:t>
            </a:r>
            <a:r>
              <a:rPr lang="en-US" dirty="0"/>
              <a:t>is automatic deployment of a JSP, recompilation is done automatically when changes are made to JSP pages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a JSP page visual content and logic are </a:t>
            </a:r>
            <a:r>
              <a:rPr lang="en-US" dirty="0" smtClean="0"/>
              <a:t>separated, </a:t>
            </a:r>
            <a:r>
              <a:rPr lang="en-US" dirty="0"/>
              <a:t>which is not possible in a servlet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 i.e. </a:t>
            </a:r>
            <a:r>
              <a:rPr lang="en-US" dirty="0"/>
              <a:t> JSP </a:t>
            </a:r>
            <a:r>
              <a:rPr lang="en-US" dirty="0" smtClean="0"/>
              <a:t>separates business </a:t>
            </a:r>
            <a:r>
              <a:rPr lang="en-US" dirty="0"/>
              <a:t>logic from the presentation logic.</a:t>
            </a: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Servlets use </a:t>
            </a:r>
            <a:r>
              <a:rPr lang="en-US" i="1" dirty="0" err="1"/>
              <a:t>println</a:t>
            </a:r>
            <a:r>
              <a:rPr lang="en-US" dirty="0"/>
              <a:t> statements for printing an HTML document which is usually very difficult to use. JSP has no such </a:t>
            </a:r>
            <a:r>
              <a:rPr lang="en-US" dirty="0" smtClean="0"/>
              <a:t>tedious </a:t>
            </a:r>
            <a:r>
              <a:rPr lang="en-US" dirty="0"/>
              <a:t>task to maintain.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7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is 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${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param.name}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is 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param.address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Cookie Name 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${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cookie.c1.name}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Cookie value 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${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cookie.c1.value}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 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sessionScope.sid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295650"/>
            <a:ext cx="2962275" cy="3028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3295650"/>
            <a:ext cx="3286125" cy="2286000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6" idx="2"/>
          </p:cNvCxnSpPr>
          <p:nvPr/>
        </p:nvCxnSpPr>
        <p:spPr>
          <a:xfrm rot="16200000" flipH="1">
            <a:off x="2538412" y="4824412"/>
            <a:ext cx="590550" cy="21050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812" y="2933640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EL.jsp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00862" y="3257490"/>
            <a:ext cx="1100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EL2.jsp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9900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EL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JSP EL Arithmetic Operators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Arithmetic </a:t>
            </a:r>
            <a:r>
              <a:rPr lang="en-US" dirty="0"/>
              <a:t>operators are provided for simple calculations in EL </a:t>
            </a:r>
            <a:r>
              <a:rPr lang="en-US" dirty="0" smtClean="0"/>
              <a:t>expressions</a:t>
            </a:r>
            <a:r>
              <a:rPr lang="en-US" dirty="0"/>
              <a:t>. They are +, -, *, / or div, % or mod.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JSP EL Logical Operators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They are &amp;&amp; (and), || (or) and ! (not).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JSP EL Relational Operators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They are == (</a:t>
            </a:r>
            <a:r>
              <a:rPr lang="en-US" dirty="0" err="1"/>
              <a:t>eq</a:t>
            </a:r>
            <a:r>
              <a:rPr lang="en-US" dirty="0"/>
              <a:t>), != (ne), &lt; (</a:t>
            </a:r>
            <a:r>
              <a:rPr lang="en-US" dirty="0" err="1"/>
              <a:t>lt</a:t>
            </a:r>
            <a:r>
              <a:rPr lang="en-US" dirty="0"/>
              <a:t>), &gt; (</a:t>
            </a:r>
            <a:r>
              <a:rPr lang="en-US" dirty="0" err="1"/>
              <a:t>gt</a:t>
            </a:r>
            <a:r>
              <a:rPr lang="en-US" dirty="0"/>
              <a:t>), &lt;= (le) and &gt;= (</a:t>
            </a:r>
            <a:r>
              <a:rPr lang="en-US" dirty="0" err="1"/>
              <a:t>ge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JSP </a:t>
            </a:r>
            <a:r>
              <a:rPr lang="fr-FR" dirty="0" smtClean="0"/>
              <a:t>EL 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expressions are always within curly braces prefixed with $ sign, for example ${expr}</a:t>
            </a:r>
          </a:p>
          <a:p>
            <a:r>
              <a:rPr lang="en-US" dirty="0"/>
              <a:t>We can disable EL expression in JSP by setting JSP page directive </a:t>
            </a:r>
            <a:r>
              <a:rPr lang="en-US" dirty="0" err="1"/>
              <a:t>isELIgnored</a:t>
            </a:r>
            <a:r>
              <a:rPr lang="en-US" dirty="0"/>
              <a:t> attribute value to TRUE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 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isELIgnored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="true" %&gt;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JSP EL can be used to get attributes, header, cookies,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params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, but we can’t set the values.</a:t>
            </a:r>
          </a:p>
          <a:p>
            <a:r>
              <a:rPr lang="en-US" dirty="0"/>
              <a:t>JSP EL implicit objects are different from JSP implicit objects except </a:t>
            </a:r>
            <a:r>
              <a:rPr lang="en-US" dirty="0" err="1" smtClean="0"/>
              <a:t>pageContext</a:t>
            </a:r>
            <a:endParaRPr lang="en-US" dirty="0" smtClean="0"/>
          </a:p>
          <a:p>
            <a:r>
              <a:rPr lang="en-US" dirty="0"/>
              <a:t>JSP EL is NULL friendly, if given attribute is not found or expression returns null, it doesn’t throw any exception.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comments</a:t>
            </a:r>
          </a:p>
          <a:p>
            <a:r>
              <a:rPr lang="en-US" dirty="0" smtClean="0"/>
              <a:t>(html, </a:t>
            </a:r>
            <a:r>
              <a:rPr lang="en-US" dirty="0" err="1" smtClean="0"/>
              <a:t>jsp,java</a:t>
            </a:r>
            <a:r>
              <a:rPr lang="en-US" dirty="0" smtClean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jsp:param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jsp:include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jsp:forward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jsp:plugin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433484" y="2685776"/>
            <a:ext cx="1985983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1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JSP actions use constructs in XML syntax to control the behavior of the servlet engine. </a:t>
            </a:r>
            <a:endParaRPr lang="en-US" dirty="0" smtClean="0"/>
          </a:p>
          <a:p>
            <a:r>
              <a:rPr lang="en-US" dirty="0" smtClean="0"/>
              <a:t>We can </a:t>
            </a:r>
            <a:r>
              <a:rPr lang="en-US" dirty="0"/>
              <a:t>dynamically insert a file, reuse JavaBeans components, forward the user to another page, or generate HTML for the Java plugin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i="1" dirty="0" smtClean="0"/>
              <a:t>Syntax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jsp:action_name</a:t>
            </a: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attribute=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"value"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8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comments</a:t>
            </a:r>
          </a:p>
          <a:p>
            <a:r>
              <a:rPr lang="en-US" dirty="0" smtClean="0"/>
              <a:t>(html, </a:t>
            </a:r>
            <a:r>
              <a:rPr lang="en-US" dirty="0" err="1" smtClean="0"/>
              <a:t>jsp,java</a:t>
            </a:r>
            <a:r>
              <a:rPr lang="en-US" dirty="0" smtClean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jsp:param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jsp:include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jsp:forward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jsp:plugin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433484" y="2685776"/>
            <a:ext cx="1985983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269415" y="3311845"/>
            <a:ext cx="1323845" cy="358744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jsp:param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action is useful for passing the parameters to </a:t>
            </a:r>
            <a:r>
              <a:rPr lang="en-US" dirty="0" smtClean="0"/>
              <a:t>other </a:t>
            </a:r>
            <a:r>
              <a:rPr lang="en-US" dirty="0"/>
              <a:t>JSP action tags such as JSP include &amp; JSP forward tag.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way new JSP pages can have access to those parameters using </a:t>
            </a:r>
            <a:r>
              <a:rPr lang="en-US" dirty="0" smtClean="0"/>
              <a:t>request </a:t>
            </a:r>
            <a:r>
              <a:rPr lang="en-US" dirty="0"/>
              <a:t>object itself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  <a:r>
              <a:rPr lang="en-US" b="1" dirty="0"/>
              <a:t> </a:t>
            </a:r>
            <a:endParaRPr lang="en-US" b="1" dirty="0" smtClean="0"/>
          </a:p>
          <a:p>
            <a:pPr marL="0" indent="0" algn="l">
              <a:buNone/>
            </a:pPr>
            <a:r>
              <a:rPr lang="en-US" dirty="0" smtClean="0"/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/&gt;</a:t>
            </a:r>
          </a:p>
          <a:p>
            <a:pPr marL="0" indent="0" algn="l">
              <a:buNone/>
            </a:pPr>
            <a:r>
              <a:rPr lang="en-US" b="1" i="1" dirty="0"/>
              <a:t>Example</a:t>
            </a:r>
          </a:p>
          <a:p>
            <a:pPr marL="0" indent="0" algn="l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10-03-2017"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"time"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"10:15AM"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 algn="l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"data"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comments</a:t>
            </a:r>
          </a:p>
          <a:p>
            <a:r>
              <a:rPr lang="en-US" dirty="0" smtClean="0"/>
              <a:t>(html, </a:t>
            </a:r>
            <a:r>
              <a:rPr lang="en-US" dirty="0" err="1" smtClean="0"/>
              <a:t>jsp,java</a:t>
            </a:r>
            <a:r>
              <a:rPr lang="en-US" dirty="0" smtClean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jsp:param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jsp:include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jsp:forward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jsp:plugin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433484" y="2685776"/>
            <a:ext cx="1985983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238673" y="3640063"/>
            <a:ext cx="1415045" cy="358744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0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 smtClean="0"/>
              <a:t>jsp:</a:t>
            </a:r>
            <a:r>
              <a:rPr lang="en-US" dirty="0" err="1"/>
              <a:t>include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jsp:include</a:t>
            </a:r>
            <a:r>
              <a:rPr lang="en-US" b="1" dirty="0"/>
              <a:t> action tag</a:t>
            </a:r>
            <a:r>
              <a:rPr lang="en-US" dirty="0"/>
              <a:t> is used to include the content of another resource it may be </a:t>
            </a:r>
            <a:r>
              <a:rPr lang="en-US" dirty="0" err="1"/>
              <a:t>jsp</a:t>
            </a:r>
            <a:r>
              <a:rPr lang="en-US" dirty="0"/>
              <a:t>, html or servlet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jsp:include</a:t>
            </a:r>
            <a:r>
              <a:rPr lang="en-US" dirty="0"/>
              <a:t> tag can be used to include static as well as dynamic </a:t>
            </a:r>
            <a:r>
              <a:rPr lang="en-US" dirty="0" smtClean="0"/>
              <a:t>pages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lnSpc>
                <a:spcPct val="100000"/>
              </a:lnSpc>
              <a:buNone/>
            </a:pPr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716058"/>
              </p:ext>
            </p:extLst>
          </p:nvPr>
        </p:nvGraphicFramePr>
        <p:xfrm>
          <a:off x="400050" y="2819400"/>
          <a:ext cx="8343900" cy="1981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86593"/>
                <a:gridCol w="5857307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Attribute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page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relative URL of the page to be included.</a:t>
                      </a:r>
                    </a:p>
                  </a:txBody>
                  <a:tcPr marL="76200" marR="76200" marT="76200" marB="76200"/>
                </a:tc>
              </a:tr>
              <a:tr h="10668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flush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</a:t>
                      </a:r>
                      <a:r>
                        <a:rPr lang="en-US" sz="2000" dirty="0" err="1">
                          <a:effectLst/>
                        </a:rPr>
                        <a:t>boolean</a:t>
                      </a:r>
                      <a:r>
                        <a:rPr lang="en-US" sz="2000" dirty="0">
                          <a:effectLst/>
                        </a:rPr>
                        <a:t> attribute determines whether the included resource has its buffer flushed before it is included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  <a:r>
                        <a:rPr lang="en-US" sz="2000" baseline="0" dirty="0" smtClean="0">
                          <a:effectLst/>
                        </a:rPr>
                        <a:t> By default value is </a:t>
                      </a:r>
                      <a:r>
                        <a:rPr lang="en-US" sz="2000" i="1" baseline="0" dirty="0" smtClean="0">
                          <a:effectLst/>
                        </a:rPr>
                        <a:t>false</a:t>
                      </a:r>
                      <a:r>
                        <a:rPr lang="en-US" sz="2000" baseline="0" dirty="0" smtClean="0">
                          <a:effectLst/>
                        </a:rPr>
                        <a:t>.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4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jsp:include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i="1" dirty="0"/>
              <a:t>Syntax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jsp:include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"relative URL"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flush=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b="1" i="1" dirty="0" smtClean="0"/>
              <a:t>Example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jsp:include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"2.jsp"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Life Cycle of JSP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&lt;</a:t>
            </a:r>
            <a:r>
              <a:rPr lang="en-US" b="1" dirty="0" err="1"/>
              <a:t>jsp:include</a:t>
            </a:r>
            <a:r>
              <a:rPr lang="en-US" b="1" dirty="0"/>
              <a:t>&gt; vs include </a:t>
            </a:r>
            <a:r>
              <a:rPr lang="en-US" b="1" dirty="0" smtClean="0"/>
              <a:t>directive. Also give appropriate example for both.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6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comments</a:t>
            </a:r>
          </a:p>
          <a:p>
            <a:r>
              <a:rPr lang="en-US" dirty="0" smtClean="0"/>
              <a:t>(html, </a:t>
            </a:r>
            <a:r>
              <a:rPr lang="en-US" dirty="0" err="1" smtClean="0"/>
              <a:t>jsp,java</a:t>
            </a:r>
            <a:r>
              <a:rPr lang="en-US" dirty="0" smtClean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jsp:param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jsp:include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jsp:forward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jsp:plugin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433484" y="2685776"/>
            <a:ext cx="1985983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247769" y="3998943"/>
            <a:ext cx="1478508" cy="358744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 smtClean="0"/>
              <a:t>jsp:</a:t>
            </a:r>
            <a:r>
              <a:rPr lang="en-US" dirty="0" err="1"/>
              <a:t>forward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forwards the request and response to another resource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i="1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jsp:forward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"Relative URL"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b="1" i="1" dirty="0"/>
              <a:t>Example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jsp:forward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7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comments</a:t>
            </a:r>
          </a:p>
          <a:p>
            <a:r>
              <a:rPr lang="en-US" dirty="0" smtClean="0"/>
              <a:t>(html, </a:t>
            </a:r>
            <a:r>
              <a:rPr lang="en-US" dirty="0" err="1" smtClean="0"/>
              <a:t>jsp,java</a:t>
            </a:r>
            <a:r>
              <a:rPr lang="en-US" dirty="0" smtClean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jsp:param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jsp:include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jsp:forward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jsp:plugin</a:t>
            </a:r>
            <a:r>
              <a:rPr lang="en-US" sz="2000" dirty="0" smtClean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433484" y="2685776"/>
            <a:ext cx="1985983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212244" y="4384766"/>
            <a:ext cx="1478508" cy="358744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 smtClean="0"/>
              <a:t>jsp:</a:t>
            </a:r>
            <a:r>
              <a:rPr lang="en-US" dirty="0" err="1"/>
              <a:t>plugin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when there is a need of a plugin to run a Bean class or an Applet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smtClean="0"/>
              <a:t>&lt;</a:t>
            </a:r>
            <a:r>
              <a:rPr lang="en-US" dirty="0" err="1" smtClean="0"/>
              <a:t>jsp:plugin</a:t>
            </a:r>
            <a:r>
              <a:rPr lang="en-US" dirty="0" smtClean="0"/>
              <a:t>&gt; </a:t>
            </a:r>
            <a:r>
              <a:rPr lang="en-US" dirty="0"/>
              <a:t>action tag is used to embed applet in the </a:t>
            </a:r>
            <a:r>
              <a:rPr lang="en-US" dirty="0" err="1"/>
              <a:t>jsp</a:t>
            </a:r>
            <a:r>
              <a:rPr lang="en-US" dirty="0"/>
              <a:t> file. </a:t>
            </a:r>
            <a:endParaRPr lang="en-US" dirty="0" smtClean="0"/>
          </a:p>
          <a:p>
            <a:r>
              <a:rPr lang="en-US" dirty="0" smtClean="0"/>
              <a:t>The &lt;</a:t>
            </a:r>
            <a:r>
              <a:rPr lang="en-US" dirty="0" err="1" smtClean="0"/>
              <a:t>jsp:plugin</a:t>
            </a:r>
            <a:r>
              <a:rPr lang="en-US" dirty="0" smtClean="0"/>
              <a:t>&gt; </a:t>
            </a:r>
            <a:r>
              <a:rPr lang="en-US" dirty="0"/>
              <a:t>action tag downloads plugin at client side to execute an applet or bean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i="1" dirty="0" smtClean="0"/>
              <a:t>Syntax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jsp:plugin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applet|bean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code=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nameOfClassFile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  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codebase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"URL"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jsp:plugin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MyApplet.java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java.applet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MyApplet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Applet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paint(Graphics g)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g.drawString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Applet."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,40,20);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endParaRPr lang="en-US" sz="2100" b="1" dirty="0" smtClean="0"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 err="1" smtClean="0">
                <a:latin typeface="+mn-lt"/>
                <a:cs typeface="Courier New" panose="02070309020205020404" pitchFamily="49" charset="0"/>
              </a:rPr>
              <a:t>MyPlugin.jsp</a:t>
            </a:r>
            <a:endParaRPr lang="en-US" sz="2100" b="1" dirty="0"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jsp:plugin</a:t>
            </a:r>
            <a:endParaRPr lang="en-US" sz="2000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"applet"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MyApplet.class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codebase=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JSPClass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MyApplet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914400"/>
            <a:ext cx="7886700" cy="25146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2400" y="3579812"/>
            <a:ext cx="7886700" cy="24384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6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Handling </a:t>
            </a:r>
            <a:r>
              <a:rPr lang="en-US" dirty="0" smtClean="0"/>
              <a:t>in 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Handling in </a:t>
            </a:r>
            <a:r>
              <a:rPr lang="en-US" dirty="0" smtClean="0"/>
              <a:t>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JSP provide 3 different ways to perform exception handling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simple </a:t>
            </a:r>
            <a:r>
              <a:rPr lang="en-US" b="1" dirty="0"/>
              <a:t>try...catch </a:t>
            </a:r>
            <a:r>
              <a:rPr lang="en-US" dirty="0"/>
              <a:t>block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b="1" dirty="0" err="1"/>
              <a:t>isErrorPage</a:t>
            </a:r>
            <a:r>
              <a:rPr lang="en-US" dirty="0"/>
              <a:t> and </a:t>
            </a:r>
            <a:r>
              <a:rPr lang="en-US" b="1" dirty="0" err="1"/>
              <a:t>errorPage</a:t>
            </a:r>
            <a:r>
              <a:rPr lang="en-US" dirty="0"/>
              <a:t> attribute of </a:t>
            </a:r>
            <a:r>
              <a:rPr lang="en-US" b="1" dirty="0"/>
              <a:t>page directive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&lt;</a:t>
            </a:r>
            <a:r>
              <a:rPr lang="en-US" b="1" dirty="0"/>
              <a:t>error-page</a:t>
            </a:r>
            <a:r>
              <a:rPr lang="en-US" dirty="0"/>
              <a:t>&gt; tag in </a:t>
            </a:r>
            <a:r>
              <a:rPr lang="en-US" b="1" dirty="0"/>
              <a:t>Deployment Descriptor.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</a:t>
            </a:r>
            <a:r>
              <a:rPr lang="en-US" dirty="0" smtClean="0"/>
              <a:t>Handling: try/catch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dirty="0"/>
              <a:t>Using try...catch block is just like how it is used in Core Java.</a:t>
            </a:r>
          </a:p>
          <a:p>
            <a:pPr marL="0" indent="0">
              <a:buNone/>
            </a:pPr>
            <a:r>
              <a:rPr lang="en-US" sz="3800" b="1" i="1" dirty="0"/>
              <a:t>Example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9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&lt;%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0;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answer is "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(Exception e){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 exception occurred: "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%&gt;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</a:t>
            </a:r>
            <a:r>
              <a:rPr lang="en-US" dirty="0" smtClean="0"/>
              <a:t>Handling: Error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Exception Handling using </a:t>
            </a:r>
            <a:r>
              <a:rPr lang="en-US" b="1" dirty="0" err="1"/>
              <a:t>isErrorPage</a:t>
            </a:r>
            <a:r>
              <a:rPr lang="en-US" dirty="0"/>
              <a:t> and </a:t>
            </a:r>
            <a:r>
              <a:rPr lang="en-US" b="1" dirty="0" err="1"/>
              <a:t>errorPage</a:t>
            </a:r>
            <a:r>
              <a:rPr lang="en-US" dirty="0"/>
              <a:t> attribute of </a:t>
            </a:r>
            <a:r>
              <a:rPr lang="en-US" b="1" dirty="0"/>
              <a:t>page directive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190500" y="2895600"/>
            <a:ext cx="4229100" cy="1295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4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@page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errorPage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   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MyErrPage.jsp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&gt;%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" y="256012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MyJSP.jsp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4572000" y="2929454"/>
            <a:ext cx="4381500" cy="126154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isErrorPage</a:t>
            </a:r>
            <a:endParaRPr lang="en-US" sz="2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=</a:t>
            </a:r>
            <a:r>
              <a:rPr lang="en-US" sz="2000" b="1" dirty="0" smtClean="0">
                <a:solidFill>
                  <a:srgbClr val="F79646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79646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true"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25939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MyErrorPage.jsp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5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JSP life cycle can be defined as the entire process from its creation till the </a:t>
            </a:r>
            <a:r>
              <a:rPr lang="en-US" dirty="0" smtClean="0"/>
              <a:t>destruction.</a:t>
            </a:r>
          </a:p>
          <a:p>
            <a:r>
              <a:rPr lang="en-US" dirty="0" smtClean="0"/>
              <a:t>It is </a:t>
            </a:r>
            <a:r>
              <a:rPr lang="en-US" dirty="0"/>
              <a:t>similar to a servlet life cycle with an additional step which is required to compile a JSP into servlet</a:t>
            </a:r>
            <a:r>
              <a:rPr lang="en-US" dirty="0" smtClean="0"/>
              <a:t>.</a:t>
            </a:r>
          </a:p>
          <a:p>
            <a:r>
              <a:rPr lang="en-US" dirty="0"/>
              <a:t>A JSP page is converted into Servlet in order to service requests.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translation of a JSP page to a Servlet is called Lifecycle of JSP.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Handling: Error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Exception Handling </a:t>
            </a:r>
            <a:r>
              <a:rPr lang="en-US" dirty="0" smtClean="0"/>
              <a:t>using </a:t>
            </a:r>
            <a:r>
              <a:rPr lang="en-US" b="1" dirty="0" err="1"/>
              <a:t>isErrorPage</a:t>
            </a:r>
            <a:r>
              <a:rPr lang="en-US" dirty="0"/>
              <a:t> and </a:t>
            </a:r>
            <a:r>
              <a:rPr lang="en-US" b="1" dirty="0" err="1"/>
              <a:t>errorPage</a:t>
            </a:r>
            <a:r>
              <a:rPr lang="en-US" dirty="0"/>
              <a:t> attribute of </a:t>
            </a:r>
            <a:r>
              <a:rPr lang="en-US" b="1" dirty="0"/>
              <a:t>page directive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errorPage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"2.jsp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/0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%&gt;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isErrorPage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 had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occured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exception.toString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());%&gt;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 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500" y="1905000"/>
            <a:ext cx="6515100" cy="1524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0500" y="3533775"/>
            <a:ext cx="6515100" cy="213995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6953250" y="1524000"/>
            <a:ext cx="2000250" cy="609600"/>
          </a:xfrm>
          <a:prstGeom prst="wedgeEllipseCallout">
            <a:avLst>
              <a:gd name="adj1" fmla="val -60779"/>
              <a:gd name="adj2" fmla="val 90625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errorPage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1.jsp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6953250" y="5562600"/>
            <a:ext cx="2000250" cy="609600"/>
          </a:xfrm>
          <a:prstGeom prst="wedgeEllipseCallout">
            <a:avLst>
              <a:gd name="adj1" fmla="val -62922"/>
              <a:gd name="adj2" fmla="val -85156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2.jsp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3124200" y="3886201"/>
            <a:ext cx="3571875" cy="609600"/>
          </a:xfrm>
          <a:prstGeom prst="wedgeEllipseCallout">
            <a:avLst>
              <a:gd name="adj1" fmla="val -63561"/>
              <a:gd name="adj2" fmla="val -51823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This attribute designates .</a:t>
            </a:r>
            <a:r>
              <a:rPr lang="en-US" dirty="0" err="1" smtClean="0">
                <a:solidFill>
                  <a:srgbClr val="FF0000"/>
                </a:solidFill>
              </a:rPr>
              <a:t>jsp</a:t>
            </a:r>
            <a:r>
              <a:rPr lang="en-US" dirty="0" smtClean="0">
                <a:solidFill>
                  <a:srgbClr val="FF0000"/>
                </a:solidFill>
              </a:rPr>
              <a:t> page as </a:t>
            </a:r>
            <a:r>
              <a:rPr lang="en-US" b="1" dirty="0" smtClean="0">
                <a:solidFill>
                  <a:srgbClr val="FF0000"/>
                </a:solidFill>
              </a:rPr>
              <a:t>ERROR PAGE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2743201" y="2514600"/>
            <a:ext cx="3952874" cy="762000"/>
          </a:xfrm>
          <a:prstGeom prst="wedgeEllipseCallout">
            <a:avLst>
              <a:gd name="adj1" fmla="val -28433"/>
              <a:gd name="adj2" fmla="val -86042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If Exception occurs in 1.jsp then forward </a:t>
            </a:r>
            <a:r>
              <a:rPr lang="en-US" dirty="0" err="1" smtClean="0">
                <a:solidFill>
                  <a:srgbClr val="FF0000"/>
                </a:solidFill>
              </a:rPr>
              <a:t>req</a:t>
            </a:r>
            <a:r>
              <a:rPr lang="en-US" dirty="0" smtClean="0">
                <a:solidFill>
                  <a:srgbClr val="FF0000"/>
                </a:solidFill>
              </a:rPr>
              <a:t> to 2.jsp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1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</a:t>
            </a:r>
            <a:r>
              <a:rPr lang="en-US" dirty="0" smtClean="0"/>
              <a:t>JSP: web.xml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error page in Deployment </a:t>
            </a:r>
            <a:r>
              <a:rPr lang="en-US" dirty="0" smtClean="0"/>
              <a:t>Descriptor for entire web application.</a:t>
            </a:r>
          </a:p>
          <a:p>
            <a:r>
              <a:rPr lang="en-US" dirty="0" smtClean="0"/>
              <a:t>Specify Exception inside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&lt;error-page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/>
              <a:t>tag in the Deployment Descriptor.</a:t>
            </a:r>
          </a:p>
          <a:p>
            <a:r>
              <a:rPr lang="en-US" dirty="0" smtClean="0"/>
              <a:t>We can </a:t>
            </a:r>
            <a:r>
              <a:rPr lang="en-US" dirty="0"/>
              <a:t>even configure different error pages for different exception types, or HTTP error code type(503, 500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3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JSP: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Declaring an error page for all type of exception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-page&gt;</a:t>
            </a:r>
          </a:p>
          <a:p>
            <a:pPr marL="0" indent="0">
              <a:buNone/>
            </a:pPr>
            <a:r>
              <a:rPr lang="fr-FR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exception-type</a:t>
            </a:r>
            <a:r>
              <a:rPr lang="fr-FR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java.lang.Throwable</a:t>
            </a:r>
            <a:endParaRPr lang="fr-FR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exception-type&gt;</a:t>
            </a:r>
          </a:p>
          <a:p>
            <a:pPr marL="0" indent="0">
              <a:buNone/>
            </a:pPr>
            <a:r>
              <a:rPr lang="fr-FR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&lt;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location&gt;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error.jsp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&lt;/location&gt;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-page&gt;</a:t>
            </a:r>
            <a:endParaRPr lang="en-US" sz="2000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2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JSP: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Declaring </a:t>
            </a:r>
            <a:r>
              <a:rPr lang="en-US" dirty="0" smtClean="0"/>
              <a:t>an </a:t>
            </a:r>
            <a:r>
              <a:rPr lang="en-US" dirty="0"/>
              <a:t>error page for more detailed </a:t>
            </a:r>
            <a:r>
              <a:rPr lang="en-US" dirty="0" smtClean="0"/>
              <a:t>exception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-page&gt;</a:t>
            </a:r>
          </a:p>
          <a:p>
            <a:pPr marL="0" indent="0">
              <a:buNone/>
            </a:pPr>
            <a:r>
              <a:rPr lang="fr-FR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&lt;exception-type&gt; 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java.lang.ArithmeticException</a:t>
            </a:r>
            <a:endParaRPr lang="fr-FR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exception-type&gt;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&lt;location&gt;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error.jsp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&lt;/location&gt;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-page&gt;</a:t>
            </a:r>
            <a:endParaRPr lang="en-US" sz="2000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JSP: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&lt;error-page&gt;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error-code&gt;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404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&lt;/error-code&gt;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error.jsp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&lt;/location&gt;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&lt;/error-page&gt;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&lt;error-page&gt;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error-code&gt;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&lt;/error-code&gt;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error.jsp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&lt;/location&gt;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&lt;/error-page&gt;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JSP: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approach is better because </a:t>
            </a:r>
            <a:r>
              <a:rPr lang="en-US" dirty="0" smtClean="0"/>
              <a:t>we </a:t>
            </a:r>
            <a:r>
              <a:rPr lang="en-US" dirty="0"/>
              <a:t>don't need to specify the </a:t>
            </a:r>
            <a:r>
              <a:rPr lang="en-US" dirty="0" err="1"/>
              <a:t>errorPage</a:t>
            </a:r>
            <a:r>
              <a:rPr lang="en-US" dirty="0"/>
              <a:t> attribute in each </a:t>
            </a:r>
            <a:r>
              <a:rPr lang="en-US" dirty="0" err="1"/>
              <a:t>jsp</a:t>
            </a:r>
            <a:r>
              <a:rPr lang="en-US" dirty="0"/>
              <a:t> page. </a:t>
            </a:r>
            <a:endParaRPr lang="en-US" dirty="0" smtClean="0"/>
          </a:p>
          <a:p>
            <a:r>
              <a:rPr lang="en-US" dirty="0" smtClean="0"/>
              <a:t>Specifying </a:t>
            </a:r>
            <a:r>
              <a:rPr lang="en-US" dirty="0"/>
              <a:t>the single entry in the web.xml file will handle the exception.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case, either specify </a:t>
            </a:r>
            <a:r>
              <a:rPr lang="en-US" b="1" i="1" dirty="0"/>
              <a:t>exception-type</a:t>
            </a:r>
            <a:r>
              <a:rPr lang="en-US" dirty="0"/>
              <a:t> or </a:t>
            </a:r>
            <a:r>
              <a:rPr lang="en-US" b="1" i="1" dirty="0"/>
              <a:t>error-code</a:t>
            </a:r>
            <a:r>
              <a:rPr lang="en-US" dirty="0"/>
              <a:t> with the location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with 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&lt;%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@page import="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java.sql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.*" 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%&gt;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&lt;%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Class.forName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com.mysql.jdbc.Driver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Connection con=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DriverManager.getConnection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    "</a:t>
            </a:r>
            <a:r>
              <a:rPr lang="en-US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jdbc:mysql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://localhost:3306/</a:t>
            </a:r>
            <a:r>
              <a:rPr lang="en-US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GTU"</a:t>
            </a:r>
            <a:r>
              <a:rPr lang="en-US" sz="18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  <a:r>
              <a:rPr lang="en-US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"root"</a:t>
            </a:r>
            <a:r>
              <a:rPr lang="en-US" sz="18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  <a:r>
              <a:rPr lang="en-US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"root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lang="en-US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</a:t>
            </a:r>
            <a:endParaRPr lang="en-US" sz="18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Statement 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stmt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con.createStatement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ResultSet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rs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stmt.executeQuery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"select * from diet"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rs.next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())  {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out.println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"&lt;p&gt;"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rs.getString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(1));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out.println</a:t>
            </a:r>
            <a:r>
              <a:rPr lang="en-US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rs.getString</a:t>
            </a:r>
            <a:r>
              <a:rPr lang="en-US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(2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));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out.println</a:t>
            </a:r>
            <a:r>
              <a:rPr lang="en-US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rs.getString</a:t>
            </a:r>
            <a:r>
              <a:rPr lang="en-US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(3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)+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"&lt;/p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&gt;"</a:t>
            </a:r>
            <a:r>
              <a:rPr lang="en-US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algn="l">
              <a:buFont typeface="+mj-lt"/>
              <a:buAutoNum type="arabicPeriod"/>
            </a:pPr>
            <a:r>
              <a:rPr lang="en-US" sz="1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con.close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JSP Session and Cookies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4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Cookie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Cookies are text files stored on the client computer and they are kept for various information tracking purpose. </a:t>
            </a:r>
            <a:endParaRPr lang="en-US" dirty="0" smtClean="0"/>
          </a:p>
          <a:p>
            <a:r>
              <a:rPr lang="en-US" dirty="0" smtClean="0"/>
              <a:t>JSP </a:t>
            </a:r>
            <a:r>
              <a:rPr lang="en-US" dirty="0"/>
              <a:t>transparently supports HTTP cookies using underlying servlet </a:t>
            </a:r>
            <a:r>
              <a:rPr lang="en-US" dirty="0" smtClean="0"/>
              <a:t>technology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Cookie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 Cookie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Cookie(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"MyCookie1"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cookie.setMaxAge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(60 * 60);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response.addCookie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(cookie);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&lt;html&gt;&lt;body&gt;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&lt;a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"Cookie2.jsp"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Click here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&gt;&lt;/html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Cookie[] c2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request.getCookies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c2.length;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"&lt;p&gt;"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+c2[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c2[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"&lt;/p&gt;"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  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990600"/>
            <a:ext cx="8229600" cy="2667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2400" y="3962400"/>
            <a:ext cx="8229600" cy="24384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7800751" y="2093267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Cookie1.jsp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7800751" y="4748286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Cookie2.jsp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8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27675</TotalTime>
  <Words>7587</Words>
  <Application>Microsoft Office PowerPoint</Application>
  <PresentationFormat>On-screen Show (4:3)</PresentationFormat>
  <Paragraphs>1918</Paragraphs>
  <Slides>154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154</vt:i4>
      </vt:variant>
    </vt:vector>
  </HeadingPairs>
  <TitlesOfParts>
    <vt:vector size="155" baseType="lpstr">
      <vt:lpstr>Office Theme</vt:lpstr>
      <vt:lpstr>PowerPoint Presentation</vt:lpstr>
      <vt:lpstr>Subject Overview</vt:lpstr>
      <vt:lpstr>JSP Overview</vt:lpstr>
      <vt:lpstr>What is Java Server Pages (JSP)?</vt:lpstr>
      <vt:lpstr>JSP vs Servlet</vt:lpstr>
      <vt:lpstr>Comparing JSP with Servlet</vt:lpstr>
      <vt:lpstr>Advantages of JSP over Servlets</vt:lpstr>
      <vt:lpstr>Life Cycle of JSP</vt:lpstr>
      <vt:lpstr>Life Cycle of JSP</vt:lpstr>
      <vt:lpstr>Life Cycle of JSP</vt:lpstr>
      <vt:lpstr>Life Cycle of JSP</vt:lpstr>
      <vt:lpstr>Life Cycle of JSP</vt:lpstr>
      <vt:lpstr>JSP Processing</vt:lpstr>
      <vt:lpstr>JSP Processing</vt:lpstr>
      <vt:lpstr>JSP Processing</vt:lpstr>
      <vt:lpstr>JSP Processing</vt:lpstr>
      <vt:lpstr>JSP Elements</vt:lpstr>
      <vt:lpstr>JSP Elements</vt:lpstr>
      <vt:lpstr>JSP Elements</vt:lpstr>
      <vt:lpstr>JSP Scripting Elements</vt:lpstr>
      <vt:lpstr>JSP Scripting Elements</vt:lpstr>
      <vt:lpstr>JSP Elements</vt:lpstr>
      <vt:lpstr>scriptlet</vt:lpstr>
      <vt:lpstr>scriptlet</vt:lpstr>
      <vt:lpstr>First jsp program: First.jsp using scriptlet</vt:lpstr>
      <vt:lpstr>JSP Elements</vt:lpstr>
      <vt:lpstr>expression</vt:lpstr>
      <vt:lpstr>JSP Elements</vt:lpstr>
      <vt:lpstr>declaration</vt:lpstr>
      <vt:lpstr>JSP Elements</vt:lpstr>
      <vt:lpstr>comments</vt:lpstr>
      <vt:lpstr>Scripting Elements: Example</vt:lpstr>
      <vt:lpstr>Scriptlet: Assignment 4</vt:lpstr>
      <vt:lpstr>JSP Elements</vt:lpstr>
      <vt:lpstr>JSP Directives</vt:lpstr>
      <vt:lpstr>JSP Elements</vt:lpstr>
      <vt:lpstr>JSP Directives</vt:lpstr>
      <vt:lpstr>page directive</vt:lpstr>
      <vt:lpstr>page directive</vt:lpstr>
      <vt:lpstr>page directive</vt:lpstr>
      <vt:lpstr>page directive</vt:lpstr>
      <vt:lpstr>JSP Elements</vt:lpstr>
      <vt:lpstr>JSP Directives</vt:lpstr>
      <vt:lpstr>include directive</vt:lpstr>
      <vt:lpstr>JSP Implicit Object</vt:lpstr>
      <vt:lpstr>Jsp Implicit Objects</vt:lpstr>
      <vt:lpstr>Jsp Implicit Objects: out</vt:lpstr>
      <vt:lpstr>Jsp Implicit Objects: request</vt:lpstr>
      <vt:lpstr>Jsp Implicit Objects: request</vt:lpstr>
      <vt:lpstr>Jsp Implicit Objects: response</vt:lpstr>
      <vt:lpstr>Jsp Implicit Objects: response</vt:lpstr>
      <vt:lpstr>Jsp Implicit Objects: config</vt:lpstr>
      <vt:lpstr>Jsp Implicit Objects: config</vt:lpstr>
      <vt:lpstr>Jsp Implicit Objects: config</vt:lpstr>
      <vt:lpstr>Jsp Implicit Objects: session</vt:lpstr>
      <vt:lpstr>Jsp Implicit Objects: session</vt:lpstr>
      <vt:lpstr>Jsp Implicit Objects: session</vt:lpstr>
      <vt:lpstr>Jsp Implicit Objects:  pageContext</vt:lpstr>
      <vt:lpstr>Jsp Implicit Objects:  pageContext</vt:lpstr>
      <vt:lpstr>Jsp Implicit Objects: page</vt:lpstr>
      <vt:lpstr>Jsp Implicit Objects: application</vt:lpstr>
      <vt:lpstr>Jsp Implicit Objects: exception</vt:lpstr>
      <vt:lpstr>JSP Elements</vt:lpstr>
      <vt:lpstr>EL Scripting</vt:lpstr>
      <vt:lpstr>EL Implicit Object</vt:lpstr>
      <vt:lpstr>EL Implicit Object</vt:lpstr>
      <vt:lpstr>EL Implicit Object</vt:lpstr>
      <vt:lpstr>EL Implicit Object: Example</vt:lpstr>
      <vt:lpstr>EL Implicit Object: Example</vt:lpstr>
      <vt:lpstr>EL Implicit Object: Example</vt:lpstr>
      <vt:lpstr>JSP EL Operator</vt:lpstr>
      <vt:lpstr>JSP EL Important Points</vt:lpstr>
      <vt:lpstr>JSP Elements</vt:lpstr>
      <vt:lpstr>Actions</vt:lpstr>
      <vt:lpstr>JSP Elements</vt:lpstr>
      <vt:lpstr>&lt;jsp:param&gt;</vt:lpstr>
      <vt:lpstr>JSP Elements</vt:lpstr>
      <vt:lpstr>&lt;jsp:include&gt;</vt:lpstr>
      <vt:lpstr>&lt;jsp:include&gt;</vt:lpstr>
      <vt:lpstr>Assignment-4</vt:lpstr>
      <vt:lpstr>JSP Elements</vt:lpstr>
      <vt:lpstr>&lt;jsp:forward&gt;</vt:lpstr>
      <vt:lpstr>JSP Elements</vt:lpstr>
      <vt:lpstr>&lt;jsp:plugin&gt;</vt:lpstr>
      <vt:lpstr>&lt;jsp:plugin&gt;</vt:lpstr>
      <vt:lpstr>Exception Handling in JSP</vt:lpstr>
      <vt:lpstr>Exception Handling in JSP</vt:lpstr>
      <vt:lpstr>Exception Handling: try/catch block</vt:lpstr>
      <vt:lpstr>Exception Handling: Error Page</vt:lpstr>
      <vt:lpstr>Exception Handling: Error Page</vt:lpstr>
      <vt:lpstr>Exception Handling in JSP: web.xml</vt:lpstr>
      <vt:lpstr>Exception Handling in JSP: web.xml</vt:lpstr>
      <vt:lpstr>Exception Handling in JSP: web.xml</vt:lpstr>
      <vt:lpstr>Exception Handling in JSP: web.xml</vt:lpstr>
      <vt:lpstr>Exception Handling in JSP: web.xml</vt:lpstr>
      <vt:lpstr>JSP with JDBC</vt:lpstr>
      <vt:lpstr>JSP Session and Cookies Handling</vt:lpstr>
      <vt:lpstr>JSP Cookie Handling</vt:lpstr>
      <vt:lpstr>JSP Cookie Handling</vt:lpstr>
      <vt:lpstr>JSP Session Handling</vt:lpstr>
      <vt:lpstr>JSP Session Handling</vt:lpstr>
      <vt:lpstr>JSP - Standard Tag Library (JSTL)</vt:lpstr>
      <vt:lpstr>JSP - Standard Tag Library (JSTL)</vt:lpstr>
      <vt:lpstr>JSP - Standard Tag Library (JSTL)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JSP - Standard Tag Library (JSTL)</vt:lpstr>
      <vt:lpstr>JSTL -Function Tags List</vt:lpstr>
      <vt:lpstr>JSTL -Function Tags List</vt:lpstr>
      <vt:lpstr>JSTL -Function Tags List</vt:lpstr>
      <vt:lpstr>JSTL -Function Tags List</vt:lpstr>
      <vt:lpstr>JSP - Standard Tag Library (JSTL)</vt:lpstr>
      <vt:lpstr>JSTL-Formatting tags</vt:lpstr>
      <vt:lpstr>JSTL-Formatting tags</vt:lpstr>
      <vt:lpstr>JSTL-Formatting tags</vt:lpstr>
      <vt:lpstr>JSTL-Formatting tags</vt:lpstr>
      <vt:lpstr>JSTL-Formatting tags</vt:lpstr>
      <vt:lpstr>JSTL-Formatting tags</vt:lpstr>
      <vt:lpstr>JSTL-Formatting tags</vt:lpstr>
      <vt:lpstr>JSTL-Formatting tags</vt:lpstr>
      <vt:lpstr>JSTL-Formatting tags</vt:lpstr>
      <vt:lpstr>JSP - Standard Tag Library (JSTL)</vt:lpstr>
      <vt:lpstr>JSTL SQL Tags List</vt:lpstr>
      <vt:lpstr>JSTL SQL Tags List</vt:lpstr>
      <vt:lpstr>JSTL SQL Tags List</vt:lpstr>
      <vt:lpstr>JSTL SQL Tags List</vt:lpstr>
      <vt:lpstr>JSTL SQL Tags List</vt:lpstr>
      <vt:lpstr>JSP - Standard Tag Library (JSTL)</vt:lpstr>
      <vt:lpstr>JSTL-XML tag library </vt:lpstr>
      <vt:lpstr>JSTL-XML tag library </vt:lpstr>
      <vt:lpstr>JSTL-XML tag library </vt:lpstr>
      <vt:lpstr>JSTL-XML tag library </vt:lpstr>
      <vt:lpstr>JSP Custom Tag</vt:lpstr>
      <vt:lpstr>How to create Custom Tag?</vt:lpstr>
      <vt:lpstr>JSP Custom Tag</vt:lpstr>
      <vt:lpstr>Create the Tag handler class</vt:lpstr>
      <vt:lpstr>Create the Tag handler class</vt:lpstr>
      <vt:lpstr>JSP Custom Tag</vt:lpstr>
      <vt:lpstr>Create TLD file</vt:lpstr>
      <vt:lpstr>JSP Custom Tag</vt:lpstr>
      <vt:lpstr>JSP page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3695</cp:revision>
  <dcterms:created xsi:type="dcterms:W3CDTF">2013-05-17T03:00:03Z</dcterms:created>
  <dcterms:modified xsi:type="dcterms:W3CDTF">2017-04-21T02:33:32Z</dcterms:modified>
</cp:coreProperties>
</file>