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61" r:id="rId2"/>
    <p:sldId id="362" r:id="rId3"/>
    <p:sldId id="364" r:id="rId4"/>
    <p:sldId id="363" r:id="rId5"/>
    <p:sldId id="365" r:id="rId6"/>
    <p:sldId id="369" r:id="rId7"/>
    <p:sldId id="368" r:id="rId8"/>
    <p:sldId id="367" r:id="rId9"/>
    <p:sldId id="366" r:id="rId10"/>
    <p:sldId id="390" r:id="rId11"/>
    <p:sldId id="383" r:id="rId12"/>
    <p:sldId id="371" r:id="rId13"/>
    <p:sldId id="378" r:id="rId14"/>
    <p:sldId id="372" r:id="rId15"/>
    <p:sldId id="379" r:id="rId16"/>
    <p:sldId id="373" r:id="rId17"/>
    <p:sldId id="380" r:id="rId18"/>
    <p:sldId id="375" r:id="rId19"/>
    <p:sldId id="381" r:id="rId20"/>
    <p:sldId id="376" r:id="rId21"/>
    <p:sldId id="382" r:id="rId22"/>
    <p:sldId id="377" r:id="rId23"/>
    <p:sldId id="384" r:id="rId24"/>
    <p:sldId id="385" r:id="rId25"/>
    <p:sldId id="386" r:id="rId26"/>
    <p:sldId id="387" r:id="rId27"/>
    <p:sldId id="388" r:id="rId28"/>
    <p:sldId id="389" r:id="rId29"/>
    <p:sldId id="392" r:id="rId30"/>
    <p:sldId id="391" r:id="rId31"/>
    <p:sldId id="393" r:id="rId32"/>
    <p:sldId id="394" r:id="rId33"/>
    <p:sldId id="400" r:id="rId34"/>
    <p:sldId id="401" r:id="rId35"/>
    <p:sldId id="402" r:id="rId36"/>
    <p:sldId id="397" r:id="rId37"/>
    <p:sldId id="395" r:id="rId38"/>
    <p:sldId id="398" r:id="rId39"/>
    <p:sldId id="399" r:id="rId40"/>
    <p:sldId id="396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21" r:id="rId55"/>
    <p:sldId id="416" r:id="rId56"/>
    <p:sldId id="417" r:id="rId57"/>
    <p:sldId id="419" r:id="rId58"/>
    <p:sldId id="420" r:id="rId59"/>
    <p:sldId id="41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CutB00QphzkgcjUJHkW0eQ==" hashData="Hw/RhGqmVy2+PwDajv1/mpe/jE4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008000"/>
    <a:srgbClr val="130BB5"/>
    <a:srgbClr val="FFFFFF"/>
    <a:srgbClr val="FBFBFB"/>
    <a:srgbClr val="0000FF"/>
    <a:srgbClr val="D6B580"/>
    <a:srgbClr val="FF6702"/>
    <a:srgbClr val="34495E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88151" autoAdjust="0"/>
  </p:normalViewPr>
  <p:slideViewPr>
    <p:cSldViewPr>
      <p:cViewPr varScale="1">
        <p:scale>
          <a:sx n="59" d="100"/>
          <a:sy n="59" d="100"/>
        </p:scale>
        <p:origin x="-1442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ktangel 11"/>
          <p:cNvSpPr/>
          <p:nvPr userDrawn="1"/>
        </p:nvSpPr>
        <p:spPr>
          <a:xfrm>
            <a:off x="0" y="6475412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81400" y="647382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581400" y="6475412"/>
            <a:ext cx="6096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81400" y="648776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16"/>
          <p:cNvSpPr txBox="1">
            <a:spLocks/>
          </p:cNvSpPr>
          <p:nvPr userDrawn="1"/>
        </p:nvSpPr>
        <p:spPr>
          <a:xfrm>
            <a:off x="3581400" y="647209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Prof.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Swati Sharma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swati.sharma@darshan.ac.in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ADVANCED JAVA - 2160707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125616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Unit-5</a:t>
            </a:r>
          </a:p>
          <a:p>
            <a:r>
              <a:rPr lang="en-US" sz="60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6000" dirty="0" smtClean="0"/>
              <a:t>Java Server Faces </a:t>
            </a:r>
            <a:r>
              <a:rPr lang="en-US" sz="6000" dirty="0"/>
              <a:t>	</a:t>
            </a:r>
          </a:p>
        </p:txBody>
      </p:sp>
      <p:sp>
        <p:nvSpPr>
          <p:cNvPr id="2" name="AutoShape 2" descr="Image result for java servle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ava servle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45" y="66702"/>
            <a:ext cx="987036" cy="1535389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JSF request processing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8751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8746" y="6248673"/>
            <a:ext cx="662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https://netbeans.org/kb/docs/javaee/ecommerce/conclusion.html</a:t>
            </a:r>
          </a:p>
        </p:txBody>
      </p:sp>
    </p:spTree>
    <p:extLst>
      <p:ext uri="{BB962C8B-B14F-4D97-AF65-F5344CB8AC3E}">
        <p14:creationId xmlns:p14="http://schemas.microsoft.com/office/powerpoint/2010/main" val="6116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8" name="Picture 4" descr="JSF request processing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8751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676400" y="2590800"/>
            <a:ext cx="1447800" cy="7620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8746" y="6248673"/>
            <a:ext cx="662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https://netbeans.org/kb/docs/javaee/ecommerce/conclusion.html</a:t>
            </a:r>
          </a:p>
        </p:txBody>
      </p:sp>
    </p:spTree>
    <p:extLst>
      <p:ext uri="{BB962C8B-B14F-4D97-AF65-F5344CB8AC3E}">
        <p14:creationId xmlns:p14="http://schemas.microsoft.com/office/powerpoint/2010/main" val="2514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Phase 1: Restore </a:t>
            </a:r>
            <a:r>
              <a:rPr lang="en-US" b="1" dirty="0" smtClean="0"/>
              <a:t>view</a:t>
            </a:r>
          </a:p>
          <a:p>
            <a:r>
              <a:rPr lang="en-US" dirty="0"/>
              <a:t>JSF begins the restore view phase as soon as a link or a button is clicked </a:t>
            </a:r>
            <a:r>
              <a:rPr lang="en-US" dirty="0" smtClean="0"/>
              <a:t>and JSF </a:t>
            </a:r>
            <a:r>
              <a:rPr lang="en-US" dirty="0"/>
              <a:t>receives a request</a:t>
            </a:r>
            <a:r>
              <a:rPr lang="en-US" dirty="0" smtClean="0"/>
              <a:t>.</a:t>
            </a:r>
          </a:p>
          <a:p>
            <a:r>
              <a:rPr lang="en-US" dirty="0"/>
              <a:t>During this phase, the JSF builds the view, wires event handlers </a:t>
            </a:r>
            <a:r>
              <a:rPr lang="en-US" dirty="0" smtClean="0"/>
              <a:t>and validators </a:t>
            </a:r>
            <a:r>
              <a:rPr lang="en-US" dirty="0"/>
              <a:t>to UI components and saves the view in the </a:t>
            </a:r>
            <a:r>
              <a:rPr lang="en-US" dirty="0" err="1" smtClean="0"/>
              <a:t>FacesContext</a:t>
            </a:r>
            <a:r>
              <a:rPr lang="en-US" dirty="0" smtClean="0"/>
              <a:t> instance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FacesContext</a:t>
            </a:r>
            <a:r>
              <a:rPr lang="en-US" dirty="0"/>
              <a:t> instance will now contains all the </a:t>
            </a:r>
            <a:r>
              <a:rPr lang="en-US" dirty="0" smtClean="0"/>
              <a:t>information required </a:t>
            </a:r>
            <a:r>
              <a:rPr lang="en-US" dirty="0"/>
              <a:t>to process a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8" name="Picture 4" descr="JSF request processing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8751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191000" y="2514600"/>
            <a:ext cx="1558871" cy="8382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8746" y="6248673"/>
            <a:ext cx="662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https://netbeans.org/kb/docs/javaee/ecommerce/conclusion.html</a:t>
            </a:r>
          </a:p>
        </p:txBody>
      </p:sp>
    </p:spTree>
    <p:extLst>
      <p:ext uri="{BB962C8B-B14F-4D97-AF65-F5344CB8AC3E}">
        <p14:creationId xmlns:p14="http://schemas.microsoft.com/office/powerpoint/2010/main" val="18822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Phase 2: Apply request </a:t>
            </a:r>
            <a:r>
              <a:rPr lang="en-US" b="1" dirty="0" smtClean="0"/>
              <a:t>values</a:t>
            </a:r>
          </a:p>
          <a:p>
            <a:r>
              <a:rPr lang="en-US" dirty="0"/>
              <a:t>In this phase, the values that are entered by the user will be updated on each and every individual component defined in the View </a:t>
            </a:r>
            <a:r>
              <a:rPr lang="en-US" dirty="0" smtClean="0"/>
              <a:t>graph.</a:t>
            </a:r>
          </a:p>
          <a:p>
            <a:r>
              <a:rPr lang="en-US" dirty="0"/>
              <a:t>Component stores this value. </a:t>
            </a:r>
          </a:p>
          <a:p>
            <a:r>
              <a:rPr lang="en-US" dirty="0" smtClean="0"/>
              <a:t>If </a:t>
            </a:r>
            <a:r>
              <a:rPr lang="en-US" dirty="0"/>
              <a:t>any of the </a:t>
            </a:r>
            <a:r>
              <a:rPr lang="en-US" b="1" dirty="0"/>
              <a:t>Conversions</a:t>
            </a:r>
            <a:r>
              <a:rPr lang="en-US" dirty="0"/>
              <a:t> or the </a:t>
            </a:r>
            <a:r>
              <a:rPr lang="en-US" b="1" dirty="0"/>
              <a:t>Validations</a:t>
            </a:r>
            <a:r>
              <a:rPr lang="en-US" dirty="0"/>
              <a:t> fail, then the current processing is terminated and the control directly goes to the </a:t>
            </a:r>
            <a:r>
              <a:rPr lang="en-US" b="1" i="1" dirty="0"/>
              <a:t>Render Response</a:t>
            </a:r>
            <a:r>
              <a:rPr lang="en-US" dirty="0"/>
              <a:t> for rendering the conversion or the validation errors to the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808037"/>
          </a:xfrm>
        </p:spPr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8" name="Picture 4" descr="JSF request processing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8751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732194" y="2514600"/>
            <a:ext cx="1421206" cy="84272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8746" y="6248673"/>
            <a:ext cx="662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https://netbeans.org/kb/docs/javaee/ecommerce/conclusion.html</a:t>
            </a:r>
          </a:p>
        </p:txBody>
      </p:sp>
    </p:spTree>
    <p:extLst>
      <p:ext uri="{BB962C8B-B14F-4D97-AF65-F5344CB8AC3E}">
        <p14:creationId xmlns:p14="http://schemas.microsoft.com/office/powerpoint/2010/main" val="23252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3: Process </a:t>
            </a:r>
            <a:r>
              <a:rPr lang="en-US" b="1" dirty="0" smtClean="0"/>
              <a:t>validation</a:t>
            </a:r>
          </a:p>
          <a:p>
            <a:r>
              <a:rPr lang="en-US" dirty="0"/>
              <a:t>This Phase will process any Validations that are configured for </a:t>
            </a:r>
            <a:r>
              <a:rPr lang="en-US" b="1" i="1" dirty="0"/>
              <a:t>UI Components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These validations will only happen for the UI Components only if the property 'rendered' property is set to 'true'.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1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808037"/>
          </a:xfrm>
        </p:spPr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8" name="Picture 4" descr="JSF request processing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8751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705600" y="4191000"/>
            <a:ext cx="1524000" cy="7620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8746" y="6248673"/>
            <a:ext cx="662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https://netbeans.org/kb/docs/javaee/ecommerce/conclusion.html</a:t>
            </a:r>
          </a:p>
        </p:txBody>
      </p:sp>
    </p:spTree>
    <p:extLst>
      <p:ext uri="{BB962C8B-B14F-4D97-AF65-F5344CB8AC3E}">
        <p14:creationId xmlns:p14="http://schemas.microsoft.com/office/powerpoint/2010/main" val="23641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4: Update model </a:t>
            </a:r>
            <a:r>
              <a:rPr lang="en-US" b="1" dirty="0" smtClean="0"/>
              <a:t>values</a:t>
            </a:r>
          </a:p>
          <a:p>
            <a:r>
              <a:rPr lang="en-US" dirty="0"/>
              <a:t>After the JSF checks that the data is valid, it walks over the component </a:t>
            </a:r>
            <a:r>
              <a:rPr lang="en-US" dirty="0" smtClean="0"/>
              <a:t>tree and </a:t>
            </a:r>
            <a:r>
              <a:rPr lang="en-US" dirty="0"/>
              <a:t>set the corresponding server-side object properties to the </a:t>
            </a:r>
            <a:r>
              <a:rPr lang="en-US" dirty="0" smtClean="0"/>
              <a:t>component’s local </a:t>
            </a:r>
            <a:r>
              <a:rPr lang="en-US" dirty="0"/>
              <a:t>values.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JSF will update the bean properties corresponding to </a:t>
            </a:r>
            <a:r>
              <a:rPr lang="en-US" dirty="0" smtClean="0"/>
              <a:t>input component's </a:t>
            </a:r>
            <a:r>
              <a:rPr lang="en-US" dirty="0"/>
              <a:t>value attribute.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808037"/>
          </a:xfrm>
        </p:spPr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8" name="Picture 4" descr="JSF request processing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8751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191000" y="4232329"/>
            <a:ext cx="1524000" cy="720671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8746" y="6248673"/>
            <a:ext cx="662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https://netbeans.org/kb/docs/javaee/ecommerce/conclusion.html</a:t>
            </a:r>
          </a:p>
        </p:txBody>
      </p:sp>
    </p:spTree>
    <p:extLst>
      <p:ext uri="{BB962C8B-B14F-4D97-AF65-F5344CB8AC3E}">
        <p14:creationId xmlns:p14="http://schemas.microsoft.com/office/powerpoint/2010/main" val="691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262826"/>
              </p:ext>
            </p:extLst>
          </p:nvPr>
        </p:nvGraphicFramePr>
        <p:xfrm>
          <a:off x="533400" y="1123713"/>
          <a:ext cx="6553200" cy="31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/>
                <a:gridCol w="4025376"/>
                <a:gridCol w="1600201"/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</a:t>
                      </a:r>
                      <a:r>
                        <a:rPr lang="en-US" b="1" dirty="0" err="1" smtClean="0"/>
                        <a:t>Weightage</a:t>
                      </a:r>
                      <a:endParaRPr lang="en-US" b="1" dirty="0"/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Java Networking 	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JDBC Programming 	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Servlet</a:t>
                      </a: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API and Overview 	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Java Server Pages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Server Faces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Hibernate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Web Frameworks: Spring MVC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0153" y="3048000"/>
            <a:ext cx="6553200" cy="3810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419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Reference Book:</a:t>
            </a:r>
          </a:p>
          <a:p>
            <a:r>
              <a:rPr lang="en-US" sz="2000" dirty="0"/>
              <a:t>Black Book “ Java server programming” J2EE, 1st ed., Dream Tech Publishers, 2008. 3. Kathy </a:t>
            </a:r>
            <a:r>
              <a:rPr lang="en-US" sz="2000" dirty="0" err="1"/>
              <a:t>walrath</a:t>
            </a:r>
            <a:r>
              <a:rPr lang="en-US" sz="2000" dirty="0"/>
              <a:t> ”</a:t>
            </a:r>
          </a:p>
          <a:p>
            <a:r>
              <a:rPr lang="en-US" sz="2000" dirty="0" smtClean="0"/>
              <a:t>Chapter 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2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Phase 5: Invoke </a:t>
            </a:r>
            <a:r>
              <a:rPr lang="en-US" b="1" dirty="0" smtClean="0"/>
              <a:t>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During this phase, the JSF handles any application-level events, such </a:t>
            </a:r>
            <a:r>
              <a:rPr lang="en-US" dirty="0" smtClean="0"/>
              <a:t>as submitting </a:t>
            </a:r>
            <a:r>
              <a:rPr lang="en-US" dirty="0"/>
              <a:t>a form / linking to another page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phase, JSF Implementation will call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UIComponentBase.processApplications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which </a:t>
            </a:r>
            <a:r>
              <a:rPr lang="en-US" dirty="0" smtClean="0"/>
              <a:t>will immediately </a:t>
            </a:r>
            <a:r>
              <a:rPr lang="en-US" dirty="0"/>
              <a:t>call the Render Response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808037"/>
          </a:xfrm>
        </p:spPr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JSF request processing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8751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676400" y="4191000"/>
            <a:ext cx="1524000" cy="7620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8746" y="6248673"/>
            <a:ext cx="662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https://netbeans.org/kb/docs/javaee/ecommerce/conclusion.html</a:t>
            </a:r>
          </a:p>
        </p:txBody>
      </p:sp>
    </p:spTree>
    <p:extLst>
      <p:ext uri="{BB962C8B-B14F-4D97-AF65-F5344CB8AC3E}">
        <p14:creationId xmlns:p14="http://schemas.microsoft.com/office/powerpoint/2010/main" val="25280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Phase 6: Render </a:t>
            </a:r>
            <a:r>
              <a:rPr lang="en-US" b="1" dirty="0" smtClean="0"/>
              <a:t>response</a:t>
            </a:r>
          </a:p>
          <a:p>
            <a:pPr>
              <a:lnSpc>
                <a:spcPct val="150000"/>
              </a:lnSpc>
            </a:pPr>
            <a:r>
              <a:rPr lang="en-US" dirty="0"/>
              <a:t>And finally, we have reached the Render Response whose job is to render the response back the Client Application.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Java Server </a:t>
            </a:r>
            <a:r>
              <a:rPr lang="en-US" dirty="0"/>
              <a:t>Faces technology provides an easy and user-friendly process for creating web applications.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Developing </a:t>
            </a:r>
            <a:r>
              <a:rPr lang="en-US" dirty="0"/>
              <a:t>a simple </a:t>
            </a:r>
            <a:r>
              <a:rPr lang="en-US" dirty="0" err="1"/>
              <a:t>JavaServer</a:t>
            </a:r>
            <a:r>
              <a:rPr lang="en-US" dirty="0"/>
              <a:t> Faces application typically requires the following tasks: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Developing managed </a:t>
            </a:r>
            <a:r>
              <a:rPr lang="en-US" dirty="0" smtClean="0"/>
              <a:t>beans (.</a:t>
            </a:r>
            <a:r>
              <a:rPr lang="en-US" b="1" dirty="0" smtClean="0"/>
              <a:t>java</a:t>
            </a:r>
            <a:r>
              <a:rPr lang="en-US" dirty="0" smtClean="0"/>
              <a:t> file)</a:t>
            </a:r>
            <a:endParaRPr lang="en-US" dirty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/>
              <a:t>web pages using component </a:t>
            </a:r>
            <a:r>
              <a:rPr lang="en-US" dirty="0" smtClean="0"/>
              <a:t>tags (.</a:t>
            </a:r>
            <a:r>
              <a:rPr lang="en-US" b="1" dirty="0" err="1" smtClean="0"/>
              <a:t>xhtml</a:t>
            </a:r>
            <a:r>
              <a:rPr lang="en-US" dirty="0" smtClean="0"/>
              <a:t> file)</a:t>
            </a:r>
            <a:endParaRPr lang="en-US" dirty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Mapping </a:t>
            </a:r>
            <a:r>
              <a:rPr lang="en-US" dirty="0"/>
              <a:t>the </a:t>
            </a:r>
            <a:r>
              <a:rPr lang="en-US" dirty="0" err="1"/>
              <a:t>javax.faces.webapp.FacesServlet</a:t>
            </a:r>
            <a:r>
              <a:rPr lang="en-US" dirty="0"/>
              <a:t> </a:t>
            </a:r>
            <a:r>
              <a:rPr lang="en-US" dirty="0" smtClean="0"/>
              <a:t>instance (</a:t>
            </a:r>
            <a:r>
              <a:rPr lang="en-US" b="1" dirty="0" smtClean="0"/>
              <a:t>web.xml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3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Developing the Managed Bean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hello;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javax.faces.bean.ManagedBean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 = "Hello World!";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world;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 </a:t>
            </a:r>
            <a:r>
              <a:rPr lang="en-US" dirty="0" smtClean="0"/>
              <a:t>: </a:t>
            </a:r>
            <a:r>
              <a:rPr lang="en-US" dirty="0" err="1" smtClean="0"/>
              <a:t>index.xhtml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Creating the Web Page</a:t>
            </a:r>
          </a:p>
          <a:p>
            <a:pPr marL="0" indent="0">
              <a:buNone/>
            </a:pPr>
            <a:r>
              <a:rPr lang="en-US" dirty="0"/>
              <a:t>In a typical </a:t>
            </a:r>
            <a:r>
              <a:rPr lang="en-US" dirty="0" err="1"/>
              <a:t>Facelets</a:t>
            </a:r>
            <a:r>
              <a:rPr lang="en-US" dirty="0"/>
              <a:t> application, web pages are created in XHTML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version='1.0' encoding='UTF-8' ?&gt;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/html"&gt;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Facelet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Title&lt;/title&gt;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Mapping the </a:t>
            </a:r>
            <a:r>
              <a:rPr lang="en-US" b="1" dirty="0" smtClean="0"/>
              <a:t>Faces Servlet Instance</a:t>
            </a:r>
          </a:p>
          <a:p>
            <a:pPr>
              <a:lnSpc>
                <a:spcPct val="150000"/>
              </a:lnSpc>
            </a:pPr>
            <a:r>
              <a:rPr lang="en-US" dirty="0"/>
              <a:t>The final task requires mapping the </a:t>
            </a:r>
            <a:r>
              <a:rPr lang="en-US" dirty="0" err="1"/>
              <a:t>FacesServlet</a:t>
            </a:r>
            <a:r>
              <a:rPr lang="en-US" dirty="0"/>
              <a:t>, which is done through the web deployment descriptor (web.xml).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 err="1" smtClean="0"/>
              <a:t>Program:web.xml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&lt;web-app&gt;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&lt;context-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javax.faces.PROJECT_STAGE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-value&gt;Development&lt;/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-value&gt;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&lt;/context-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&lt;servlet&gt;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&lt;servlet-name&gt;Faces Servlet&lt;/servlet-name&gt;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&lt;servlet-class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javax.faces.webapp.FacesServlet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&lt;/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servlet-class&gt;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&lt;load-on-startup&gt;1&lt;/load-on-startup&gt;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&lt;/servlet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&lt;web-app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 err="1" smtClean="0"/>
              <a:t>Program:web.xml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14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servlet-mapping&gt;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&lt;servlet-name&gt;Faces Servlet&lt;/servlet-name&gt;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-pattern&gt;/faces/*&lt;/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&lt;/servlet-mapping&gt;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&lt;welcome-file-list&gt;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&lt;welcome-file&gt;faces/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index.xhtml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&lt;/welcome-file&gt;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&lt;/welcome-file-list&gt;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&lt;/web-app&gt;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93924"/>
            <a:ext cx="3581400" cy="28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JSF Tags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Server </a:t>
            </a:r>
            <a:r>
              <a:rPr lang="en-US" dirty="0" smtClean="0"/>
              <a:t>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Tag Libraries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JSF framework provides a standard HTML tag library.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tag will rendered into corresponding html output.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these html tags we have to use the following namespaces of URI in html node. </a:t>
            </a:r>
            <a:endParaRPr lang="en-US" dirty="0" smtClean="0"/>
          </a:p>
          <a:p>
            <a:pPr marL="0" indent="0" algn="l">
              <a:lnSpc>
                <a:spcPct val="160000"/>
              </a:lnSpc>
              <a:buNone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 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Two types of JSF Tag </a:t>
            </a:r>
            <a:r>
              <a:rPr lang="en-US" b="1" dirty="0" smtClean="0"/>
              <a:t>library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it-IT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http://java.sun.com/jsf/core"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</a:t>
            </a:r>
            <a:r>
              <a:rPr lang="it-IT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it-IT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http://</a:t>
            </a:r>
            <a:r>
              <a:rPr lang="it-IT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java.sun.com/jsf/html"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			   </a:t>
            </a:r>
            <a:r>
              <a:rPr lang="it-IT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</a:t>
            </a:r>
            <a:r>
              <a:rPr lang="it-IT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Basic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79478"/>
              </p:ext>
            </p:extLst>
          </p:nvPr>
        </p:nvGraphicFramePr>
        <p:xfrm>
          <a:off x="171450" y="14020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h:inputText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input of type="text</a:t>
                      </a:r>
                      <a:r>
                        <a:rPr lang="en-US" sz="2000" dirty="0" smtClean="0">
                          <a:effectLst/>
                        </a:rPr>
                        <a:t>"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60891"/>
              </p:ext>
            </p:extLst>
          </p:nvPr>
        </p:nvGraphicFramePr>
        <p:xfrm>
          <a:off x="171450" y="9448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effectLst/>
                        </a:rPr>
                        <a:t>JSF Basic</a:t>
                      </a:r>
                      <a:r>
                        <a:rPr lang="en-US" sz="2000" b="1" baseline="0" dirty="0" smtClean="0">
                          <a:effectLst/>
                        </a:rPr>
                        <a:t> Tag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effectLst/>
                        </a:rPr>
                        <a:t>HTML Tag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0544"/>
              </p:ext>
            </p:extLst>
          </p:nvPr>
        </p:nvGraphicFramePr>
        <p:xfrm>
          <a:off x="171450" y="18592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h:inputSecret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input of type="password",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04359"/>
              </p:ext>
            </p:extLst>
          </p:nvPr>
        </p:nvGraphicFramePr>
        <p:xfrm>
          <a:off x="171450" y="23164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h:inputHidden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input of type="hidden".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7185"/>
              </p:ext>
            </p:extLst>
          </p:nvPr>
        </p:nvGraphicFramePr>
        <p:xfrm>
          <a:off x="171450" y="2766060"/>
          <a:ext cx="866775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h:selectMany Checkbox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group of HTML check boxes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63660"/>
              </p:ext>
            </p:extLst>
          </p:nvPr>
        </p:nvGraphicFramePr>
        <p:xfrm>
          <a:off x="171450" y="3989187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h:outputText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text.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02338"/>
              </p:ext>
            </p:extLst>
          </p:nvPr>
        </p:nvGraphicFramePr>
        <p:xfrm>
          <a:off x="171450" y="4899894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h:Link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HTML anchor.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7189"/>
              </p:ext>
            </p:extLst>
          </p:nvPr>
        </p:nvGraphicFramePr>
        <p:xfrm>
          <a:off x="171450" y="4446387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h:commandButton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input of type="submit" button.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10112"/>
              </p:ext>
            </p:extLst>
          </p:nvPr>
        </p:nvGraphicFramePr>
        <p:xfrm>
          <a:off x="171450" y="35356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h:selectOne </a:t>
                      </a:r>
                      <a:r>
                        <a:rPr lang="en-US" sz="2000" dirty="0" err="1" smtClean="0">
                          <a:effectLst/>
                        </a:rPr>
                        <a:t>Listbox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Single HTML list box.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61395"/>
              </p:ext>
            </p:extLst>
          </p:nvPr>
        </p:nvGraphicFramePr>
        <p:xfrm>
          <a:off x="171450" y="5357094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/>
                        <a:t>h:outputLabel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HTML Label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Basic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93485"/>
              </p:ext>
            </p:extLst>
          </p:nvPr>
        </p:nvGraphicFramePr>
        <p:xfrm>
          <a:off x="171450" y="14020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f:param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2000" dirty="0">
                          <a:effectLst/>
                        </a:rPr>
                        <a:t>Parameters for JSF UI Component.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75578"/>
              </p:ext>
            </p:extLst>
          </p:nvPr>
        </p:nvGraphicFramePr>
        <p:xfrm>
          <a:off x="171450" y="9448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19350"/>
                <a:gridCol w="62484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effectLst/>
                        </a:rPr>
                        <a:t>JSF Basic</a:t>
                      </a:r>
                      <a:r>
                        <a:rPr lang="en-US" sz="2000" b="1" baseline="0" dirty="0" smtClean="0">
                          <a:effectLst/>
                        </a:rPr>
                        <a:t> Tag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effectLst/>
                        </a:rPr>
                        <a:t>HTML Tag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98729"/>
              </p:ext>
            </p:extLst>
          </p:nvPr>
        </p:nvGraphicFramePr>
        <p:xfrm>
          <a:off x="171450" y="18592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Attribute for a JSF UI Component.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7701"/>
              </p:ext>
            </p:extLst>
          </p:nvPr>
        </p:nvGraphicFramePr>
        <p:xfrm>
          <a:off x="171450" y="2316480"/>
          <a:ext cx="866775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/>
                <a:gridCol w="622613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f:setProperty</a:t>
                      </a:r>
                    </a:p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ActionListener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Sets value of a managed bean's property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4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Program: Basic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xmlns:f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"http://xmlns.jcp.org/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JSF Login Logout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"Username:"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"Password:"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h:inputSecret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index.xhtml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543800" y="304800"/>
            <a:ext cx="1600200" cy="685800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Index.xhtml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4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Program: Basic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h:selectManyCheckbox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 J2SE"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 J2EE"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h:selectManyCheckbox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h:selectOneRadio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6"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        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11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h:selectOneRadio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Program: Basic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h:selectOneListbox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"List1"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"List2"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"List3"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"List4"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h:selectOneListbox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 startAt="19"/>
            </a:pPr>
            <a:endParaRPr lang="en-US" sz="2000" b="1" dirty="0" smtClean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h:graphicImage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http://www.darshan.ac.in/Upload/DIET/Brochure/2016/DIET_Placement_Brochure_CE_2016.jpg"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Facelet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/>
              <a:t>A viewhandler purely created for JSF</a:t>
            </a:r>
          </a:p>
          <a:p>
            <a:r>
              <a:rPr lang="tr-TR" altLang="en-US" dirty="0"/>
              <a:t>No more JSP</a:t>
            </a:r>
          </a:p>
          <a:p>
            <a:r>
              <a:rPr lang="tr-TR" altLang="en-US" dirty="0"/>
              <a:t>.xhtml instead of .jsp</a:t>
            </a:r>
          </a:p>
          <a:p>
            <a:r>
              <a:rPr lang="tr-TR" altLang="en-US" dirty="0"/>
              <a:t>No tld files and no tag classes to defined a UIComponent</a:t>
            </a:r>
          </a:p>
          <a:p>
            <a:r>
              <a:rPr lang="tr-TR" altLang="en-US" dirty="0"/>
              <a:t>Faster than using </a:t>
            </a:r>
            <a:r>
              <a:rPr lang="tr-TR" altLang="en-US" dirty="0" smtClean="0"/>
              <a:t>JSP</a:t>
            </a:r>
            <a:r>
              <a:rPr lang="en-US" altLang="en-US" dirty="0" smtClean="0"/>
              <a:t> </a:t>
            </a:r>
            <a:r>
              <a:rPr lang="tr-TR" altLang="en-US" dirty="0" smtClean="0"/>
              <a:t>&amp;</a:t>
            </a:r>
            <a:r>
              <a:rPr lang="en-US" altLang="en-US" dirty="0" smtClean="0"/>
              <a:t> </a:t>
            </a:r>
            <a:r>
              <a:rPr lang="tr-TR" altLang="en-US" dirty="0" smtClean="0"/>
              <a:t>JSF</a:t>
            </a:r>
            <a:endParaRPr lang="tr-T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Facelet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special tags to create common layout for a web </a:t>
            </a:r>
            <a:r>
              <a:rPr lang="en-US" dirty="0" smtClean="0"/>
              <a:t>application tags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tags gives flexibility to manage common parts of a multiple pages at </a:t>
            </a:r>
            <a:r>
              <a:rPr lang="en-US" dirty="0" smtClean="0"/>
              <a:t>one place.</a:t>
            </a:r>
          </a:p>
          <a:p>
            <a:pPr marL="0" indent="0">
              <a:buNone/>
            </a:pPr>
            <a:r>
              <a:rPr lang="en-US" b="1" dirty="0" smtClean="0"/>
              <a:t>Templates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57833"/>
              </p:ext>
            </p:extLst>
          </p:nvPr>
        </p:nvGraphicFramePr>
        <p:xfrm>
          <a:off x="190499" y="3317757"/>
          <a:ext cx="864870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1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ui:insert</a:t>
                      </a:r>
                      <a:r>
                        <a:rPr lang="en-US" sz="2000" b="1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content into a template. That content is define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 </a:t>
                      </a:r>
                      <a:r>
                        <a:rPr lang="en-US" dirty="0" err="1" smtClean="0"/>
                        <a:t>ui:define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21127"/>
              </p:ext>
            </p:extLst>
          </p:nvPr>
        </p:nvGraphicFramePr>
        <p:xfrm>
          <a:off x="190498" y="3963132"/>
          <a:ext cx="864870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2"/>
                <a:gridCol w="6400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ui:define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 smtClean="0"/>
                        <a:t>define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tag defines content that is inserted into a page by a template.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76161"/>
              </p:ext>
            </p:extLst>
          </p:nvPr>
        </p:nvGraphicFramePr>
        <p:xfrm>
          <a:off x="190495" y="5239119"/>
          <a:ext cx="8648703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5"/>
                <a:gridCol w="6400798"/>
              </a:tblGrid>
              <a:tr h="415484">
                <a:tc>
                  <a:txBody>
                    <a:bodyPr/>
                    <a:lstStyle/>
                    <a:p>
                      <a:r>
                        <a:rPr 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ui:include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tag includes the component in the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attribute as a part of the current JSF page. 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25614"/>
              </p:ext>
            </p:extLst>
          </p:nvPr>
        </p:nvGraphicFramePr>
        <p:xfrm>
          <a:off x="190497" y="4599039"/>
          <a:ext cx="86487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3"/>
                <a:gridCol w="6400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ui:composition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&lt;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ui:composition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tag provides a template encapsulating the content to be included in the other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facelet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Convertor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has convertors to convert its UI component's data to object used in a managed bean and vice versa.</a:t>
            </a:r>
          </a:p>
          <a:p>
            <a:r>
              <a:rPr lang="en-US" dirty="0"/>
              <a:t>For example, we can convert a text into date object and can validate the format of input as </a:t>
            </a:r>
            <a:r>
              <a:rPr lang="en-US" dirty="0" smtClean="0"/>
              <a:t>well.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3712"/>
              </p:ext>
            </p:extLst>
          </p:nvPr>
        </p:nvGraphicFramePr>
        <p:xfrm>
          <a:off x="457200" y="2956560"/>
          <a:ext cx="83820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/>
                <a:gridCol w="61722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f:convertNumber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Converts a String into a Number of desired format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44907"/>
              </p:ext>
            </p:extLst>
          </p:nvPr>
        </p:nvGraphicFramePr>
        <p:xfrm>
          <a:off x="457200" y="3868377"/>
          <a:ext cx="83820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/>
                <a:gridCol w="61722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Custom Convertor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Creating a custom convertor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26299"/>
              </p:ext>
            </p:extLst>
          </p:nvPr>
        </p:nvGraphicFramePr>
        <p:xfrm>
          <a:off x="457200" y="3411177"/>
          <a:ext cx="83820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/>
                <a:gridCol w="61722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f:convertDateTime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Converts a String into a Date of desired format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Validator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JSF has built in validators to validate its UI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19977"/>
              </p:ext>
            </p:extLst>
          </p:nvPr>
        </p:nvGraphicFramePr>
        <p:xfrm>
          <a:off x="190500" y="1600200"/>
          <a:ext cx="84963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/>
                <a:gridCol w="5943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f:validateLength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Validates length of a string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78315"/>
              </p:ext>
            </p:extLst>
          </p:nvPr>
        </p:nvGraphicFramePr>
        <p:xfrm>
          <a:off x="190500" y="2971800"/>
          <a:ext cx="84963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/>
                <a:gridCol w="5943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f:validateRegex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Validate JSF component with a given regular expression.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46211"/>
              </p:ext>
            </p:extLst>
          </p:nvPr>
        </p:nvGraphicFramePr>
        <p:xfrm>
          <a:off x="190500" y="2057400"/>
          <a:ext cx="84963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/>
                <a:gridCol w="5943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f:validateLongRange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Validates range of numeric value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43562"/>
              </p:ext>
            </p:extLst>
          </p:nvPr>
        </p:nvGraphicFramePr>
        <p:xfrm>
          <a:off x="190500" y="2514600"/>
          <a:ext cx="84963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/>
                <a:gridCol w="5943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f:validateDoubleRange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Validates range of float value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46726"/>
              </p:ext>
            </p:extLst>
          </p:nvPr>
        </p:nvGraphicFramePr>
        <p:xfrm>
          <a:off x="190500" y="3424609"/>
          <a:ext cx="8496300" cy="426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/>
                <a:gridCol w="5943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Custom Validator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Creating a custom validator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8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JSF?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</a:t>
            </a:r>
            <a:r>
              <a:rPr lang="en-US" dirty="0"/>
              <a:t>Faces (JSF) is a MVC web </a:t>
            </a:r>
            <a:r>
              <a:rPr lang="en-US" dirty="0" smtClean="0"/>
              <a:t>framework.</a:t>
            </a:r>
          </a:p>
          <a:p>
            <a:r>
              <a:rPr lang="en-US" dirty="0" smtClean="0"/>
              <a:t>JSF </a:t>
            </a:r>
            <a:r>
              <a:rPr lang="en-US" dirty="0"/>
              <a:t>simplifies </a:t>
            </a:r>
            <a:r>
              <a:rPr lang="en-US" dirty="0" smtClean="0"/>
              <a:t>the construction </a:t>
            </a:r>
            <a:r>
              <a:rPr lang="en-US" dirty="0"/>
              <a:t>of user interfaces (UI) for server-based applications by </a:t>
            </a:r>
            <a:r>
              <a:rPr lang="en-US" dirty="0" smtClean="0"/>
              <a:t>using reusable </a:t>
            </a:r>
            <a:r>
              <a:rPr lang="en-US" dirty="0"/>
              <a:t>UI components in a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JSF </a:t>
            </a:r>
            <a:r>
              <a:rPr lang="en-US" dirty="0" smtClean="0"/>
              <a:t>specification defines </a:t>
            </a:r>
            <a:r>
              <a:rPr lang="en-US" dirty="0"/>
              <a:t>a set of standard UI components and provides an </a:t>
            </a:r>
            <a:r>
              <a:rPr lang="en-US" dirty="0" smtClean="0"/>
              <a:t>(</a:t>
            </a:r>
            <a:r>
              <a:rPr lang="en-US" dirty="0"/>
              <a:t>API) for developing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JSF </a:t>
            </a:r>
            <a:r>
              <a:rPr lang="en-US" dirty="0"/>
              <a:t>enables the </a:t>
            </a:r>
            <a:r>
              <a:rPr lang="en-US" dirty="0" smtClean="0"/>
              <a:t>reuse and </a:t>
            </a:r>
            <a:r>
              <a:rPr lang="en-US" dirty="0"/>
              <a:t>extension of the existing standard UI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JSF </a:t>
            </a:r>
            <a:r>
              <a:rPr lang="en-US" b="1" dirty="0" smtClean="0"/>
              <a:t>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a rich expression language. </a:t>
            </a:r>
            <a:endParaRPr lang="en-US" dirty="0" smtClean="0"/>
          </a:p>
          <a:p>
            <a:r>
              <a:rPr lang="en-US" dirty="0" smtClean="0"/>
              <a:t>Notation: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operation-expression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Example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=10}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output: 10--&gt;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#{10 &gt; 9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output: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true--&gt;</a:t>
            </a:r>
          </a:p>
          <a:p>
            <a:pPr marL="0" lvl="1" indent="0" algn="l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#{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serCar.add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&lt;!– calls add() of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UserCar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bean 	--&gt;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Program: LoginBean.java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javax.faces.bean.ManagedBean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LoginBean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username)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8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.username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password)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8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.password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login()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"success"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"failure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Program: </a:t>
            </a:r>
            <a:r>
              <a:rPr lang="en-US" dirty="0" err="1" smtClean="0"/>
              <a:t>index.xhtml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xmlns:ui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facelets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loginForm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h:outputLabel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loginBean.username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h:outputLabel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="password" 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h:inputSecret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       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loginBean.password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h:inputSecret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="Login" 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	         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loginBean.login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8" y="1914525"/>
            <a:ext cx="3305175" cy="204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936481"/>
            <a:ext cx="3352800" cy="20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clicks a JSF button or link or changes any value in text </a:t>
            </a:r>
            <a:r>
              <a:rPr lang="en-US" dirty="0" smtClean="0"/>
              <a:t>field, JSF </a:t>
            </a:r>
            <a:r>
              <a:rPr lang="en-US" dirty="0"/>
              <a:t>UI component fires event which will be handled by the </a:t>
            </a:r>
            <a:r>
              <a:rPr lang="en-US" dirty="0" smtClean="0"/>
              <a:t>application </a:t>
            </a:r>
            <a:r>
              <a:rPr lang="en-US" dirty="0"/>
              <a:t>code.</a:t>
            </a:r>
          </a:p>
          <a:p>
            <a:r>
              <a:rPr lang="en-US" dirty="0" smtClean="0"/>
              <a:t>To </a:t>
            </a:r>
            <a:r>
              <a:rPr lang="en-US" dirty="0"/>
              <a:t>handle such event, event handler are to be registered in </a:t>
            </a:r>
            <a:r>
              <a:rPr lang="en-US" dirty="0" smtClean="0"/>
              <a:t>the application </a:t>
            </a:r>
            <a:r>
              <a:rPr lang="en-US" dirty="0"/>
              <a:t>code or managed bean.</a:t>
            </a:r>
          </a:p>
          <a:p>
            <a:r>
              <a:rPr lang="en-US" dirty="0" smtClean="0"/>
              <a:t>When </a:t>
            </a:r>
            <a:r>
              <a:rPr lang="en-US" dirty="0"/>
              <a:t>a UI component checks that a user event has happened, it </a:t>
            </a:r>
            <a:r>
              <a:rPr lang="en-US" dirty="0" smtClean="0"/>
              <a:t>creates an </a:t>
            </a:r>
            <a:r>
              <a:rPr lang="en-US" dirty="0"/>
              <a:t>instance of the corresponding event class and adds it to an event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Event Handling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669337"/>
              </p:ext>
            </p:extLst>
          </p:nvPr>
        </p:nvGraphicFramePr>
        <p:xfrm>
          <a:off x="190500" y="9906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/>
                <a:gridCol w="598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 Handlers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718264"/>
              </p:ext>
            </p:extLst>
          </p:nvPr>
        </p:nvGraphicFramePr>
        <p:xfrm>
          <a:off x="190500" y="138684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/>
                <a:gridCol w="598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valueChangeListener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 change events get fired when user make changes in input components.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166254"/>
              </p:ext>
            </p:extLst>
          </p:nvPr>
        </p:nvGraphicFramePr>
        <p:xfrm>
          <a:off x="190500" y="208788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/>
                <a:gridCol w="598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actionListener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 events get fired when user clicks on a button or link component.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88745"/>
              </p:ext>
            </p:extLst>
          </p:nvPr>
        </p:nvGraphicFramePr>
        <p:xfrm>
          <a:off x="190500" y="2788920"/>
          <a:ext cx="8763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/>
                <a:gridCol w="598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Events firing during JSF lifecycle: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PostConstructApplicationEvent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PreDestroyApplicationEvent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PreRenderViewEvent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easily integrate JDBC with JSF for Database Access, let’s understand </a:t>
            </a:r>
            <a:r>
              <a:rPr lang="en-US" dirty="0" smtClean="0"/>
              <a:t>with an example.</a:t>
            </a:r>
          </a:p>
          <a:p>
            <a:r>
              <a:rPr lang="en-US" dirty="0" smtClean="0"/>
              <a:t>Files required for JSF DB access are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AuthenticationBean.java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</a:t>
            </a:r>
            <a:r>
              <a:rPr lang="en-US" dirty="0" err="1" smtClean="0"/>
              <a:t>ndex.xhtml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uccess.xhtml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</a:t>
            </a:r>
            <a:r>
              <a:rPr lang="en-US" dirty="0" err="1" smtClean="0"/>
              <a:t>ail.xhtml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Faces-config.xml [Navigational file]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javax.faces.bean.ManagedBean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javax.faces.bean.RequestScoped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.uname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password)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.password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6323308" y="152400"/>
            <a:ext cx="2820692" cy="6858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AuthenticationBean.java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5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method will perform authentication from database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validateFromDB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Exception{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){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Connection con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ajava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con.createStatement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st.executeUpdate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cxcy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 values(2011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,'dfg','r1')"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!=0)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"success"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9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9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"failure"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6323308" y="152400"/>
            <a:ext cx="2820692" cy="687388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AuthenticationBean.java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version='1.0' encoding='UTF-8' ?&gt;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Transitional//EN"</a:t>
            </a:r>
          </a:p>
          <a:p>
            <a:pPr marL="0" indent="0" algn="l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http://www.w3.org/TR/xhtml1/DTD/xhtml1-transitional.dtd"&gt;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Enter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: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authenticationBean.uname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8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Enter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Password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h:inputSecret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authenticationBean.validateFromDB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8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&lt;/center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7696200" y="74612"/>
            <a:ext cx="1447800" cy="765176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index.xhtml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dirty="0"/>
              <a:t>reusable UI components</a:t>
            </a:r>
          </a:p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easy data transfer between UI components</a:t>
            </a:r>
          </a:p>
          <a:p>
            <a:r>
              <a:rPr lang="en-US" dirty="0"/>
              <a:t>M</a:t>
            </a:r>
            <a:r>
              <a:rPr lang="en-US" dirty="0" smtClean="0"/>
              <a:t>anaging </a:t>
            </a:r>
            <a:r>
              <a:rPr lang="en-US" dirty="0"/>
              <a:t>UI state across multiple server requests</a:t>
            </a:r>
          </a:p>
          <a:p>
            <a:r>
              <a:rPr lang="en-US" dirty="0"/>
              <a:t>E</a:t>
            </a:r>
            <a:r>
              <a:rPr lang="en-US" dirty="0" smtClean="0"/>
              <a:t>nabling </a:t>
            </a:r>
            <a:r>
              <a:rPr lang="en-US" dirty="0"/>
              <a:t>implementation of custom components</a:t>
            </a:r>
          </a:p>
          <a:p>
            <a:r>
              <a:rPr lang="en-US" dirty="0" smtClean="0"/>
              <a:t>Wiring </a:t>
            </a:r>
            <a:r>
              <a:rPr lang="en-US" dirty="0"/>
              <a:t>client side event to server side application </a:t>
            </a:r>
            <a:r>
              <a:rPr lang="en-US" dirty="0" smtClean="0"/>
              <a:t>code</a:t>
            </a:r>
          </a:p>
          <a:p>
            <a:pPr>
              <a:lnSpc>
                <a:spcPct val="90000"/>
              </a:lnSpc>
            </a:pPr>
            <a:r>
              <a:rPr lang="en-US" dirty="0"/>
              <a:t>Good separation of the logic and 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version='1.0' encoding='UTF-8' ?&gt;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Transitional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www.w3.org/TR/xhtml1/DTD/xhtml1-								  transitional.dtd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h:head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h:head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Welcome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Home: query executed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7239000" y="76200"/>
            <a:ext cx="1905000" cy="6858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success.xhtml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2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version='1.0' encoding='UTF-8' ?&gt;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Transitional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www.w3.org/TR/xhtml1/DTD/xhtml1-								  transitional.dtd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h:head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 failed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h:head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Login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Failed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7239000" y="152400"/>
            <a:ext cx="1905000" cy="6858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fail.xhtml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8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version='1.0'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='UTF-8'?&gt;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&lt;faces-config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version="2.1"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/ns/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"http://www.w3.org/2001/XMLSchema-instance"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/ns/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java.sun.com/xml/ns/javaee/web-							           facesconfig_2_1.xsd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&lt;navigation-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fr-FR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index.xhtml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r>
              <a:rPr lang="fr-FR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7239000" y="76200"/>
            <a:ext cx="1905000" cy="6858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Faces-config.xml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&lt;navigation-case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-action&gt; 	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authenticationBean.validateFromDB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-action&gt;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from-outcome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from-outcome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uccess.xhtml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&lt;/to-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&lt;/navigation-case&gt;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&lt;navigation-case&gt;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-action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	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authenticationBean.validateFromDB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-action&gt;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from-outcome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from-outcome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fail.xhtml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&lt;/to-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&lt;/navigation-case&gt;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&lt;/navigation-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&lt;/faces-config</a:t>
            </a:r>
            <a:r>
              <a:rPr lang="fr-FR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7239000" y="76200"/>
            <a:ext cx="1905000" cy="7620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Faces-config.xml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</a:t>
            </a:r>
            <a:r>
              <a:rPr lang="en-US" dirty="0" err="1" smtClean="0"/>
              <a:t>ACCESS:output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7" y="922149"/>
            <a:ext cx="4238625" cy="3562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0" y="4634517"/>
            <a:ext cx="4257675" cy="1581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99" y="2141348"/>
            <a:ext cx="3764753" cy="2811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29199" y="4484499"/>
            <a:ext cx="3764753" cy="468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Libraries: </a:t>
            </a:r>
            <a:r>
              <a:rPr lang="en-US" dirty="0" err="1"/>
              <a:t>PrimeFaces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is a lightweight library with one jar, zero-configuration and </a:t>
            </a:r>
            <a:r>
              <a:rPr lang="en-US" dirty="0" smtClean="0"/>
              <a:t>no required </a:t>
            </a:r>
            <a:r>
              <a:rPr lang="en-US" dirty="0"/>
              <a:t>dependencies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JSF prime faces library we need to use following code:</a:t>
            </a:r>
          </a:p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xmlns:p</a:t>
            </a:r>
            <a:r>
              <a:rPr lang="en-US" dirty="0"/>
              <a:t>="http://primefaces.org/</a:t>
            </a:r>
            <a:r>
              <a:rPr lang="en-US" dirty="0" err="1"/>
              <a:t>ui</a:t>
            </a:r>
            <a:r>
              <a:rPr lang="en-US" dirty="0"/>
              <a:t> 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3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/>
              <a:t>PrimeFaces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Simplicity and </a:t>
            </a:r>
            <a:r>
              <a:rPr lang="en-US" b="1" dirty="0" smtClean="0"/>
              <a:t>Performance</a:t>
            </a:r>
          </a:p>
          <a:p>
            <a:r>
              <a:rPr lang="en-US" dirty="0" err="1"/>
              <a:t>PrimeFaces</a:t>
            </a:r>
            <a:r>
              <a:rPr lang="en-US" dirty="0"/>
              <a:t> is a lightweight library, all decisions made are based on </a:t>
            </a:r>
            <a:r>
              <a:rPr lang="en-US" dirty="0" smtClean="0"/>
              <a:t>keeping </a:t>
            </a:r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/>
              <a:t>as lightweight as possible. </a:t>
            </a:r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adding a third-party </a:t>
            </a:r>
            <a:r>
              <a:rPr lang="en-US" dirty="0" smtClean="0"/>
              <a:t>solution could </a:t>
            </a:r>
            <a:r>
              <a:rPr lang="en-US" dirty="0"/>
              <a:t>bring a overhead however this is not the case with </a:t>
            </a:r>
            <a:r>
              <a:rPr lang="en-US" dirty="0" err="1"/>
              <a:t>PrimeFaces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just one </a:t>
            </a:r>
            <a:r>
              <a:rPr lang="en-US" dirty="0"/>
              <a:t>single jar with no dependencies and nothing to configure.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/>
              <a:t>PrimeFaces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Ease of Use</a:t>
            </a:r>
          </a:p>
          <a:p>
            <a:r>
              <a:rPr lang="en-US" dirty="0"/>
              <a:t>Components in </a:t>
            </a:r>
            <a:r>
              <a:rPr lang="en-US" dirty="0" err="1"/>
              <a:t>PrimeFaces</a:t>
            </a:r>
            <a:r>
              <a:rPr lang="en-US" dirty="0"/>
              <a:t> are developed with a design principle which </a:t>
            </a:r>
            <a:r>
              <a:rPr lang="en-US" dirty="0" smtClean="0"/>
              <a:t>states that </a:t>
            </a:r>
            <a:r>
              <a:rPr lang="en-US" dirty="0"/>
              <a:t>"A good UI component should hide complexity but keep the flexibility"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/>
              <a:t>PrimeFaces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Strong Community Feedback</a:t>
            </a:r>
          </a:p>
          <a:p>
            <a:r>
              <a:rPr lang="en-US" dirty="0" err="1"/>
              <a:t>PrimeFaces</a:t>
            </a:r>
            <a:r>
              <a:rPr lang="en-US" dirty="0"/>
              <a:t> community continuously helps the development of </a:t>
            </a:r>
            <a:r>
              <a:rPr lang="en-US" dirty="0" err="1"/>
              <a:t>PrimeFaces</a:t>
            </a:r>
            <a:r>
              <a:rPr lang="en-US" dirty="0"/>
              <a:t> </a:t>
            </a:r>
            <a:r>
              <a:rPr lang="en-US" dirty="0" smtClean="0"/>
              <a:t>by providing </a:t>
            </a:r>
            <a:r>
              <a:rPr lang="en-US" dirty="0"/>
              <a:t>feedback, new ideas, bug reports and patches.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PrimeFaces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JSF prime </a:t>
            </a:r>
            <a:r>
              <a:rPr lang="en-US" dirty="0" smtClean="0"/>
              <a:t>faces </a:t>
            </a:r>
            <a:r>
              <a:rPr lang="en-US" dirty="0"/>
              <a:t>provides following collection of tags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p:inputText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p:inputSecret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p:commandButton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p:commandLink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p:ajax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p:barChart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p:calendar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p:colorPicker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/>
              <a:t>p:dialog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p:fileUpload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p:fileDownload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MVC Design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design pattern designs an application using three separate modules: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06749"/>
              </p:ext>
            </p:extLst>
          </p:nvPr>
        </p:nvGraphicFramePr>
        <p:xfrm>
          <a:off x="1524000" y="2133600"/>
          <a:ext cx="5943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Model</a:t>
                      </a:r>
                      <a:r>
                        <a:rPr lang="en-US" sz="2000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Model Carries Data and login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89037"/>
              </p:ext>
            </p:extLst>
          </p:nvPr>
        </p:nvGraphicFramePr>
        <p:xfrm>
          <a:off x="1524000" y="2529840"/>
          <a:ext cx="5943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4419600"/>
              </a:tblGrid>
              <a:tr h="37462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View</a:t>
                      </a:r>
                      <a:r>
                        <a:rPr lang="en-US" sz="2000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Shows User Interface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047"/>
              </p:ext>
            </p:extLst>
          </p:nvPr>
        </p:nvGraphicFramePr>
        <p:xfrm>
          <a:off x="1524000" y="2931246"/>
          <a:ext cx="5943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Controller</a:t>
                      </a:r>
                      <a:r>
                        <a:rPr lang="en-US" sz="2000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Handles processing of an application.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 result fo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422605"/>
            <a:ext cx="43053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JSF request processing Life cycle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</a:t>
            </a:r>
            <a:r>
              <a:rPr lang="en-US" dirty="0" smtClean="0"/>
              <a:t>Request </a:t>
            </a:r>
            <a:r>
              <a:rPr lang="en-US" dirty="0"/>
              <a:t>P</a:t>
            </a:r>
            <a:r>
              <a:rPr lang="en-US" dirty="0" smtClean="0"/>
              <a:t>rocessing </a:t>
            </a:r>
            <a:r>
              <a:rPr lang="en-US" dirty="0"/>
              <a:t>Life </a:t>
            </a:r>
            <a:r>
              <a:rPr lang="en-US" dirty="0" smtClean="0"/>
              <a:t>Cycle 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JSF application lifecycle consist of six phases which are as </a:t>
            </a:r>
            <a:r>
              <a:rPr lang="en-US" b="1" dirty="0" smtClean="0"/>
              <a:t>follows:</a:t>
            </a:r>
          </a:p>
          <a:p>
            <a:pPr marL="0" indent="0">
              <a:buNone/>
            </a:pPr>
            <a:r>
              <a:rPr lang="en-US" b="1" dirty="0" smtClean="0"/>
              <a:t>Phase-I</a:t>
            </a:r>
            <a:r>
              <a:rPr lang="en-US" dirty="0" smtClean="0"/>
              <a:t>: Restore View (RV)</a:t>
            </a:r>
          </a:p>
          <a:p>
            <a:pPr marL="0" indent="0">
              <a:buNone/>
            </a:pPr>
            <a:r>
              <a:rPr lang="en-US" b="1" dirty="0" smtClean="0"/>
              <a:t>Phase-II</a:t>
            </a:r>
            <a:r>
              <a:rPr lang="en-US" dirty="0" smtClean="0"/>
              <a:t>: Apply </a:t>
            </a:r>
            <a:r>
              <a:rPr lang="en-US" dirty="0"/>
              <a:t>Request </a:t>
            </a:r>
            <a:r>
              <a:rPr lang="en-US" dirty="0" smtClean="0"/>
              <a:t>Values (ARV)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Phase-III</a:t>
            </a:r>
            <a:r>
              <a:rPr lang="en-US" dirty="0" smtClean="0"/>
              <a:t>: Process Validations (PV)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Phase-IV</a:t>
            </a:r>
            <a:r>
              <a:rPr lang="en-US" dirty="0" smtClean="0"/>
              <a:t>: Update </a:t>
            </a:r>
            <a:r>
              <a:rPr lang="en-US" dirty="0"/>
              <a:t>Model </a:t>
            </a:r>
            <a:r>
              <a:rPr lang="en-US" dirty="0" smtClean="0"/>
              <a:t>Values (UMV)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Phase-V</a:t>
            </a:r>
            <a:r>
              <a:rPr lang="en-US" dirty="0" smtClean="0"/>
              <a:t>: Invoke Application (IA)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Phase-IV</a:t>
            </a:r>
            <a:r>
              <a:rPr lang="en-US" dirty="0" smtClean="0"/>
              <a:t>: Render Response (RR)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34675</TotalTime>
  <Words>2179</Words>
  <Application>Microsoft Office PowerPoint</Application>
  <PresentationFormat>On-screen Show (4:3)</PresentationFormat>
  <Paragraphs>528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Subject Overview</vt:lpstr>
      <vt:lpstr>Introduction to JSF</vt:lpstr>
      <vt:lpstr>What is JSF?</vt:lpstr>
      <vt:lpstr>Advantages of JSF</vt:lpstr>
      <vt:lpstr>MVC</vt:lpstr>
      <vt:lpstr>What is MVC Design Pattern?</vt:lpstr>
      <vt:lpstr>JSF request processing Life cycle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Program</vt:lpstr>
      <vt:lpstr>JSF Program </vt:lpstr>
      <vt:lpstr>JSF Program : index.xhtml</vt:lpstr>
      <vt:lpstr>JSF Program </vt:lpstr>
      <vt:lpstr>JSF Program:web.xml </vt:lpstr>
      <vt:lpstr>JSF Program:web.xml </vt:lpstr>
      <vt:lpstr>JSF Tags</vt:lpstr>
      <vt:lpstr>JSF Tag Libraries </vt:lpstr>
      <vt:lpstr>JSP Basic Tags</vt:lpstr>
      <vt:lpstr>JSP Basic Tags</vt:lpstr>
      <vt:lpstr>JSF Program: Basic Tag</vt:lpstr>
      <vt:lpstr>JSF Program: Basic Tag</vt:lpstr>
      <vt:lpstr>JSF Program: Basic Tag</vt:lpstr>
      <vt:lpstr>JSF Facelet Tags</vt:lpstr>
      <vt:lpstr>JSF Facelet Tags</vt:lpstr>
      <vt:lpstr>JSF Convertor Tags</vt:lpstr>
      <vt:lpstr>JSF Validator Tags</vt:lpstr>
      <vt:lpstr>JSF Expression Language</vt:lpstr>
      <vt:lpstr>JSF Program: LoginBean.java</vt:lpstr>
      <vt:lpstr>JSF Program: index.xhtml</vt:lpstr>
      <vt:lpstr>Output</vt:lpstr>
      <vt:lpstr>JSF Event Handling</vt:lpstr>
      <vt:lpstr>JSF Event Handling</vt:lpstr>
      <vt:lpstr>JSF Database ACCESS</vt:lpstr>
      <vt:lpstr>JSF Database ACCESS</vt:lpstr>
      <vt:lpstr>JSF Database ACCESS</vt:lpstr>
      <vt:lpstr>JSF Database ACCESS</vt:lpstr>
      <vt:lpstr>JSF Database ACCESS</vt:lpstr>
      <vt:lpstr>JSF Database ACCESS</vt:lpstr>
      <vt:lpstr>JSF Database ACCESS</vt:lpstr>
      <vt:lpstr>JSF Database ACCESS</vt:lpstr>
      <vt:lpstr>JSF Database ACCESS:output</vt:lpstr>
      <vt:lpstr>JSF Libraries: PrimeFaces  </vt:lpstr>
      <vt:lpstr>Introduction to PrimeFaces </vt:lpstr>
      <vt:lpstr>Introduction to PrimeFaces </vt:lpstr>
      <vt:lpstr>Introduction to PrimeFaces </vt:lpstr>
      <vt:lpstr>PrimeFaces Tags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4446</cp:revision>
  <dcterms:created xsi:type="dcterms:W3CDTF">2013-05-17T03:00:03Z</dcterms:created>
  <dcterms:modified xsi:type="dcterms:W3CDTF">2017-04-17T05:02:28Z</dcterms:modified>
</cp:coreProperties>
</file>