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handoutMasterIdLst>
    <p:handoutMasterId r:id="rId68"/>
  </p:handoutMasterIdLst>
  <p:sldIdLst>
    <p:sldId id="361" r:id="rId2"/>
    <p:sldId id="362" r:id="rId3"/>
    <p:sldId id="363" r:id="rId4"/>
    <p:sldId id="364" r:id="rId5"/>
    <p:sldId id="384" r:id="rId6"/>
    <p:sldId id="385" r:id="rId7"/>
    <p:sldId id="368" r:id="rId8"/>
    <p:sldId id="367" r:id="rId9"/>
    <p:sldId id="369" r:id="rId10"/>
    <p:sldId id="372" r:id="rId11"/>
    <p:sldId id="370" r:id="rId12"/>
    <p:sldId id="395" r:id="rId13"/>
    <p:sldId id="373" r:id="rId14"/>
    <p:sldId id="375" r:id="rId15"/>
    <p:sldId id="383" r:id="rId16"/>
    <p:sldId id="374" r:id="rId17"/>
    <p:sldId id="376" r:id="rId18"/>
    <p:sldId id="377" r:id="rId19"/>
    <p:sldId id="378" r:id="rId20"/>
    <p:sldId id="379" r:id="rId21"/>
    <p:sldId id="404" r:id="rId22"/>
    <p:sldId id="405" r:id="rId23"/>
    <p:sldId id="386" r:id="rId24"/>
    <p:sldId id="387" r:id="rId25"/>
    <p:sldId id="388" r:id="rId26"/>
    <p:sldId id="389" r:id="rId27"/>
    <p:sldId id="390" r:id="rId28"/>
    <p:sldId id="391" r:id="rId29"/>
    <p:sldId id="392" r:id="rId30"/>
    <p:sldId id="393" r:id="rId31"/>
    <p:sldId id="394" r:id="rId32"/>
    <p:sldId id="380" r:id="rId33"/>
    <p:sldId id="396" r:id="rId34"/>
    <p:sldId id="397" r:id="rId35"/>
    <p:sldId id="400" r:id="rId36"/>
    <p:sldId id="398" r:id="rId37"/>
    <p:sldId id="401" r:id="rId38"/>
    <p:sldId id="402" r:id="rId39"/>
    <p:sldId id="403" r:id="rId40"/>
    <p:sldId id="382" r:id="rId41"/>
    <p:sldId id="381" r:id="rId42"/>
    <p:sldId id="407" r:id="rId43"/>
    <p:sldId id="410" r:id="rId44"/>
    <p:sldId id="408" r:id="rId45"/>
    <p:sldId id="409" r:id="rId46"/>
    <p:sldId id="411" r:id="rId47"/>
    <p:sldId id="413" r:id="rId48"/>
    <p:sldId id="428" r:id="rId49"/>
    <p:sldId id="412" r:id="rId50"/>
    <p:sldId id="414" r:id="rId51"/>
    <p:sldId id="415" r:id="rId52"/>
    <p:sldId id="416" r:id="rId53"/>
    <p:sldId id="417" r:id="rId54"/>
    <p:sldId id="418" r:id="rId55"/>
    <p:sldId id="419" r:id="rId56"/>
    <p:sldId id="420" r:id="rId57"/>
    <p:sldId id="421" r:id="rId58"/>
    <p:sldId id="422" r:id="rId59"/>
    <p:sldId id="423" r:id="rId60"/>
    <p:sldId id="424" r:id="rId61"/>
    <p:sldId id="425" r:id="rId62"/>
    <p:sldId id="426" r:id="rId63"/>
    <p:sldId id="427" r:id="rId64"/>
    <p:sldId id="429" r:id="rId65"/>
    <p:sldId id="43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msbEx1jxFs35vAKwbpnk8w==" hashData="WhvCFf+0VmAw3X8VpOF3p9Wfr2I="/>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BB5"/>
    <a:srgbClr val="008000"/>
    <a:srgbClr val="FFFFFF"/>
    <a:srgbClr val="FBFBFB"/>
    <a:srgbClr val="E40524"/>
    <a:srgbClr val="0000FF"/>
    <a:srgbClr val="D6B580"/>
    <a:srgbClr val="FF6702"/>
    <a:srgbClr val="34495E"/>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88151" autoAdjust="0"/>
  </p:normalViewPr>
  <p:slideViewPr>
    <p:cSldViewPr>
      <p:cViewPr varScale="1">
        <p:scale>
          <a:sx n="59" d="100"/>
          <a:sy n="59" d="100"/>
        </p:scale>
        <p:origin x="-1442" y="-3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2160707</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B55501-0E15-4C72-B043-5FA2E81B0BC0}" type="datetimeFigureOut">
              <a:rPr lang="en-US" smtClean="0"/>
              <a:pPr/>
              <a:t>4/6/2017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A41AEB-30EE-4500-A41E-F80885E3D627}" type="slidenum">
              <a:rPr lang="en-US" smtClean="0"/>
              <a:pPr/>
              <a:t>‹#›</a:t>
            </a:fld>
            <a:endParaRPr lang="en-US"/>
          </a:p>
        </p:txBody>
      </p:sp>
    </p:spTree>
    <p:extLst>
      <p:ext uri="{BB962C8B-B14F-4D97-AF65-F5344CB8AC3E}">
        <p14:creationId xmlns:p14="http://schemas.microsoft.com/office/powerpoint/2010/main" val="293907500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2160707</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
        <p:nvSpPr>
          <p:cNvPr id="5" name="Header Placeholder 4"/>
          <p:cNvSpPr>
            <a:spLocks noGrp="1"/>
          </p:cNvSpPr>
          <p:nvPr>
            <p:ph type="hdr" sz="quarter" idx="11"/>
          </p:nvPr>
        </p:nvSpPr>
        <p:spPr/>
        <p:txBody>
          <a:bodyPr/>
          <a:lstStyle/>
          <a:p>
            <a:r>
              <a:rPr lang="en-US" smtClean="0"/>
              <a:t>2160707</a:t>
            </a:r>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JDBC TIME or </a:t>
            </a:r>
            <a:r>
              <a:rPr lang="en-US" sz="1200" b="0" i="0" kern="1200" dirty="0" err="1" smtClean="0">
                <a:solidFill>
                  <a:schemeClr val="tx1"/>
                </a:solidFill>
                <a:effectLst/>
                <a:latin typeface="+mn-lt"/>
                <a:ea typeface="+mn-ea"/>
                <a:cs typeface="+mn-cs"/>
              </a:rPr>
              <a:t>java.sql.Time</a:t>
            </a:r>
            <a:r>
              <a:rPr lang="en-US" sz="1200" b="0" i="0" kern="1200" dirty="0" smtClean="0">
                <a:solidFill>
                  <a:schemeClr val="tx1"/>
                </a:solidFill>
                <a:effectLst/>
                <a:latin typeface="+mn-lt"/>
                <a:ea typeface="+mn-ea"/>
                <a:cs typeface="+mn-cs"/>
              </a:rPr>
              <a:t> represent only time information e.g. hours, minutes and seconds </a:t>
            </a:r>
            <a:r>
              <a:rPr lang="en-US" sz="1200" b="1" i="0" kern="1200" dirty="0" smtClean="0">
                <a:solidFill>
                  <a:schemeClr val="tx1"/>
                </a:solidFill>
                <a:effectLst/>
                <a:latin typeface="+mn-lt"/>
                <a:ea typeface="+mn-ea"/>
                <a:cs typeface="+mn-cs"/>
              </a:rPr>
              <a:t>without any date information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JDBC DATE or </a:t>
            </a:r>
            <a:r>
              <a:rPr lang="en-US" sz="1200" b="0" i="0" kern="1200" dirty="0" err="1" smtClean="0">
                <a:solidFill>
                  <a:schemeClr val="tx1"/>
                </a:solidFill>
                <a:effectLst/>
                <a:latin typeface="+mn-lt"/>
                <a:ea typeface="+mn-ea"/>
                <a:cs typeface="+mn-cs"/>
              </a:rPr>
              <a:t>java.sql.Date</a:t>
            </a:r>
            <a:r>
              <a:rPr lang="en-US" sz="1200" b="0" i="0" kern="1200" dirty="0" smtClean="0">
                <a:solidFill>
                  <a:schemeClr val="tx1"/>
                </a:solidFill>
                <a:effectLst/>
                <a:latin typeface="+mn-lt"/>
                <a:ea typeface="+mn-ea"/>
                <a:cs typeface="+mn-cs"/>
              </a:rPr>
              <a:t> represent only date information e.g. year, month and day </a:t>
            </a:r>
            <a:r>
              <a:rPr lang="en-US" sz="1200" b="1" i="0" kern="1200" dirty="0" smtClean="0">
                <a:solidFill>
                  <a:schemeClr val="tx1"/>
                </a:solidFill>
                <a:effectLst/>
                <a:latin typeface="+mn-lt"/>
                <a:ea typeface="+mn-ea"/>
                <a:cs typeface="+mn-cs"/>
              </a:rPr>
              <a:t>without any time information.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JDBC TIMESTAMP or </a:t>
            </a:r>
            <a:r>
              <a:rPr lang="en-US" sz="1200" b="0" i="0" kern="1200" dirty="0" err="1" smtClean="0">
                <a:solidFill>
                  <a:schemeClr val="tx1"/>
                </a:solidFill>
                <a:effectLst/>
                <a:latin typeface="+mn-lt"/>
                <a:ea typeface="+mn-ea"/>
                <a:cs typeface="+mn-cs"/>
              </a:rPr>
              <a:t>java.sql.Timestamp</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represent both date and time information</a:t>
            </a:r>
            <a:r>
              <a:rPr lang="en-US" sz="1200" b="0" i="0" kern="1200" dirty="0" smtClean="0">
                <a:solidFill>
                  <a:schemeClr val="tx1"/>
                </a:solidFill>
                <a:effectLst/>
                <a:latin typeface="+mn-lt"/>
                <a:ea typeface="+mn-ea"/>
                <a:cs typeface="+mn-cs"/>
              </a:rPr>
              <a:t> including nanosecond details.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Header Placeholder 3"/>
          <p:cNvSpPr>
            <a:spLocks noGrp="1"/>
          </p:cNvSpPr>
          <p:nvPr>
            <p:ph type="hdr" sz="quarter" idx="10"/>
          </p:nvPr>
        </p:nvSpPr>
        <p:spPr/>
        <p:txBody>
          <a:bodyPr/>
          <a:lstStyle/>
          <a:p>
            <a:r>
              <a:rPr lang="en-US" smtClean="0"/>
              <a:t>2160707</a:t>
            </a:r>
            <a:endParaRPr lang="en-US"/>
          </a:p>
        </p:txBody>
      </p:sp>
      <p:sp>
        <p:nvSpPr>
          <p:cNvPr id="5" name="Slide Number Placeholder 4"/>
          <p:cNvSpPr>
            <a:spLocks noGrp="1"/>
          </p:cNvSpPr>
          <p:nvPr>
            <p:ph type="sldNum" sz="quarter" idx="11"/>
          </p:nvPr>
        </p:nvSpPr>
        <p:spPr/>
        <p:txBody>
          <a:bodyPr/>
          <a:lstStyle/>
          <a:p>
            <a:fld id="{3F7A3D7D-4DD0-4519-9573-665089B66871}" type="slidenum">
              <a:rPr lang="en-US" smtClean="0"/>
              <a:pPr/>
              <a:t>29</a:t>
            </a:fld>
            <a:endParaRPr lang="en-US"/>
          </a:p>
        </p:txBody>
      </p:sp>
    </p:spTree>
    <p:extLst>
      <p:ext uri="{BB962C8B-B14F-4D97-AF65-F5344CB8AC3E}">
        <p14:creationId xmlns:p14="http://schemas.microsoft.com/office/powerpoint/2010/main" val="107391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BLOB</a:t>
            </a:r>
            <a:r>
              <a:rPr lang="en-US" sz="1200" b="0" i="0" kern="1200" dirty="0" smtClean="0">
                <a:solidFill>
                  <a:schemeClr val="tx1"/>
                </a:solidFill>
                <a:effectLst/>
                <a:latin typeface="+mn-lt"/>
                <a:ea typeface="+mn-ea"/>
                <a:cs typeface="+mn-cs"/>
              </a:rPr>
              <a:t> : Variable-length binary large object string that can be up to 2GB (2,147,483,647) long. ... </a:t>
            </a:r>
            <a:r>
              <a:rPr lang="en-US" sz="1200" b="1" i="0" kern="1200" dirty="0" smtClean="0">
                <a:solidFill>
                  <a:schemeClr val="tx1"/>
                </a:solidFill>
                <a:effectLst/>
                <a:latin typeface="+mn-lt"/>
                <a:ea typeface="+mn-ea"/>
                <a:cs typeface="+mn-cs"/>
              </a:rPr>
              <a:t>CLOB</a:t>
            </a:r>
            <a:r>
              <a:rPr lang="en-US" sz="1200" b="0" i="0" kern="1200" dirty="0" smtClean="0">
                <a:solidFill>
                  <a:schemeClr val="tx1"/>
                </a:solidFill>
                <a:effectLst/>
                <a:latin typeface="+mn-lt"/>
                <a:ea typeface="+mn-ea"/>
                <a:cs typeface="+mn-cs"/>
              </a:rPr>
              <a:t> : Variable-length character large object string that can be up to 2GB (2,147,483,647) long.</a:t>
            </a:r>
          </a:p>
          <a:p>
            <a:r>
              <a:rPr lang="en-US" sz="1200" b="1" i="0" kern="1200" dirty="0" smtClean="0">
                <a:solidFill>
                  <a:schemeClr val="tx1"/>
                </a:solidFill>
                <a:effectLst/>
                <a:latin typeface="+mn-lt"/>
                <a:ea typeface="+mn-ea"/>
                <a:cs typeface="+mn-cs"/>
              </a:rPr>
              <a:t>Serialization in java</a:t>
            </a:r>
            <a:r>
              <a:rPr lang="en-US" sz="1200" b="0" i="0" kern="1200" dirty="0" smtClean="0">
                <a:solidFill>
                  <a:schemeClr val="tx1"/>
                </a:solidFill>
                <a:effectLst/>
                <a:latin typeface="+mn-lt"/>
                <a:ea typeface="+mn-ea"/>
                <a:cs typeface="+mn-cs"/>
              </a:rPr>
              <a:t> is a mechanism of </a:t>
            </a:r>
            <a:r>
              <a:rPr lang="en-US" sz="1200" b="0" i="1" kern="1200" dirty="0" smtClean="0">
                <a:solidFill>
                  <a:schemeClr val="tx1"/>
                </a:solidFill>
                <a:effectLst/>
                <a:latin typeface="+mn-lt"/>
                <a:ea typeface="+mn-ea"/>
                <a:cs typeface="+mn-cs"/>
              </a:rPr>
              <a:t>writing the state of an object into a byte stream</a:t>
            </a:r>
            <a:r>
              <a:rPr lang="en-US" sz="1200" b="0" i="0" kern="1200" dirty="0" smtClean="0">
                <a:solidFill>
                  <a:schemeClr val="tx1"/>
                </a:solidFill>
                <a:effectLst/>
                <a:latin typeface="+mn-lt"/>
                <a:ea typeface="+mn-ea"/>
                <a:cs typeface="+mn-cs"/>
              </a:rPr>
              <a:t>.</a:t>
            </a:r>
            <a:endParaRPr lang="en-US" dirty="0"/>
          </a:p>
        </p:txBody>
      </p:sp>
      <p:sp>
        <p:nvSpPr>
          <p:cNvPr id="4" name="Header Placeholder 3"/>
          <p:cNvSpPr>
            <a:spLocks noGrp="1"/>
          </p:cNvSpPr>
          <p:nvPr>
            <p:ph type="hdr" sz="quarter" idx="10"/>
          </p:nvPr>
        </p:nvSpPr>
        <p:spPr/>
        <p:txBody>
          <a:bodyPr/>
          <a:lstStyle/>
          <a:p>
            <a:r>
              <a:rPr lang="en-US" smtClean="0"/>
              <a:t>2160707</a:t>
            </a:r>
            <a:endParaRPr lang="en-US"/>
          </a:p>
        </p:txBody>
      </p:sp>
      <p:sp>
        <p:nvSpPr>
          <p:cNvPr id="5" name="Slide Number Placeholder 4"/>
          <p:cNvSpPr>
            <a:spLocks noGrp="1"/>
          </p:cNvSpPr>
          <p:nvPr>
            <p:ph type="sldNum" sz="quarter" idx="11"/>
          </p:nvPr>
        </p:nvSpPr>
        <p:spPr/>
        <p:txBody>
          <a:bodyPr/>
          <a:lstStyle/>
          <a:p>
            <a:fld id="{3F7A3D7D-4DD0-4519-9573-665089B66871}" type="slidenum">
              <a:rPr lang="en-US" smtClean="0"/>
              <a:pPr/>
              <a:t>30</a:t>
            </a:fld>
            <a:endParaRPr lang="en-US"/>
          </a:p>
        </p:txBody>
      </p:sp>
    </p:spTree>
    <p:extLst>
      <p:ext uri="{BB962C8B-B14F-4D97-AF65-F5344CB8AC3E}">
        <p14:creationId xmlns:p14="http://schemas.microsoft.com/office/powerpoint/2010/main" val="378445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java.util.Locale</a:t>
            </a:r>
            <a:r>
              <a:rPr lang="en-US" sz="1200" b="0" i="0" kern="1200" dirty="0" smtClean="0">
                <a:solidFill>
                  <a:schemeClr val="tx1"/>
                </a:solidFill>
                <a:effectLst/>
                <a:latin typeface="+mn-lt"/>
                <a:ea typeface="+mn-ea"/>
                <a:cs typeface="+mn-cs"/>
              </a:rPr>
              <a:t> class object represents a specific geographical, political, or cultural region. </a:t>
            </a:r>
            <a:endParaRPr lang="en-US" dirty="0"/>
          </a:p>
        </p:txBody>
      </p:sp>
      <p:sp>
        <p:nvSpPr>
          <p:cNvPr id="4" name="Header Placeholder 3"/>
          <p:cNvSpPr>
            <a:spLocks noGrp="1"/>
          </p:cNvSpPr>
          <p:nvPr>
            <p:ph type="hdr" sz="quarter" idx="10"/>
          </p:nvPr>
        </p:nvSpPr>
        <p:spPr/>
        <p:txBody>
          <a:bodyPr/>
          <a:lstStyle/>
          <a:p>
            <a:r>
              <a:rPr lang="en-US" smtClean="0"/>
              <a:t>2160707</a:t>
            </a:r>
            <a:endParaRPr lang="en-US"/>
          </a:p>
        </p:txBody>
      </p:sp>
      <p:sp>
        <p:nvSpPr>
          <p:cNvPr id="5" name="Slide Number Placeholder 4"/>
          <p:cNvSpPr>
            <a:spLocks noGrp="1"/>
          </p:cNvSpPr>
          <p:nvPr>
            <p:ph type="sldNum" sz="quarter" idx="11"/>
          </p:nvPr>
        </p:nvSpPr>
        <p:spPr/>
        <p:txBody>
          <a:bodyPr/>
          <a:lstStyle/>
          <a:p>
            <a:fld id="{3F7A3D7D-4DD0-4519-9573-665089B66871}" type="slidenum">
              <a:rPr lang="en-US" smtClean="0"/>
              <a:pPr/>
              <a:t>31</a:t>
            </a:fld>
            <a:endParaRPr lang="en-US"/>
          </a:p>
        </p:txBody>
      </p:sp>
    </p:spTree>
    <p:extLst>
      <p:ext uri="{BB962C8B-B14F-4D97-AF65-F5344CB8AC3E}">
        <p14:creationId xmlns:p14="http://schemas.microsoft.com/office/powerpoint/2010/main" val="360665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7"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Unit-4</a:t>
            </a:r>
            <a:r>
              <a:rPr lang="da-DK" sz="1800" baseline="0" noProof="1" smtClean="0">
                <a:solidFill>
                  <a:srgbClr val="FFFFFF"/>
                </a:solidFill>
                <a:latin typeface="+mj-lt"/>
                <a:ea typeface="Open Sans" panose="020B0606030504020204" pitchFamily="34" charset="0"/>
                <a:cs typeface="Open Sans" panose="020B0606030504020204" pitchFamily="34" charset="0"/>
              </a:rPr>
              <a:t> Java Server Pages(JSP)        </a:t>
            </a:r>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800" b="1"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8" name="Slide Number Placeholder 16"/>
          <p:cNvSpPr txBox="1">
            <a:spLocks/>
          </p:cNvSpPr>
          <p:nvPr userDrawn="1"/>
        </p:nvSpPr>
        <p:spPr>
          <a:xfrm>
            <a:off x="3581400" y="6475412"/>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 Unit-6</a:t>
            </a:r>
            <a:r>
              <a:rPr lang="da-DK" sz="1800" baseline="0" noProof="1" smtClean="0">
                <a:solidFill>
                  <a:srgbClr val="FFFFFF"/>
                </a:solidFill>
                <a:latin typeface="+mj-lt"/>
                <a:ea typeface="Open Sans" panose="020B0606030504020204" pitchFamily="34" charset="0"/>
                <a:cs typeface="Open Sans" panose="020B0606030504020204" pitchFamily="34" charset="0"/>
              </a:rPr>
              <a:t> Hibernate                             </a:t>
            </a:r>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800" b="1"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p>
            <a:endParaRPr lang="en-US" dirty="0"/>
          </a:p>
        </p:txBody>
      </p:sp>
      <p:sp>
        <p:nvSpPr>
          <p:cNvPr id="17" name="Slide Number Placeholder 16"/>
          <p:cNvSpPr>
            <a:spLocks noGrp="1"/>
          </p:cNvSpPr>
          <p:nvPr>
            <p:ph type="sldNum" sz="quarter" idx="12"/>
          </p:nvPr>
        </p:nvSpPr>
        <p:spPr>
          <a:xfrm>
            <a:off x="3581400" y="6475412"/>
            <a:ext cx="609600" cy="365125"/>
          </a:xfrm>
        </p:spPr>
        <p:txBody>
          <a:bodyPr/>
          <a:lstStyle>
            <a:lvl1pPr>
              <a:defRPr lang="en-US" sz="1800" kern="1200" smtClean="0">
                <a:solidFill>
                  <a:srgbClr val="FFFFFF"/>
                </a:solidFill>
                <a:latin typeface="+mj-lt"/>
                <a:ea typeface="Open Sans" panose="020B0606030504020204" pitchFamily="34" charset="0"/>
                <a:cs typeface="Open Sans" panose="020B0606030504020204" pitchFamily="34" charset="0"/>
              </a:defRPr>
            </a:lvl1pPr>
          </a:lstStyle>
          <a:p>
            <a:fld id="{5EA8BEFB-AE5B-48F9-BBAD-B489CDE48C8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8" name="Slide Number Placeholder 16"/>
          <p:cNvSpPr txBox="1">
            <a:spLocks/>
          </p:cNvSpPr>
          <p:nvPr userDrawn="1"/>
        </p:nvSpPr>
        <p:spPr>
          <a:xfrm>
            <a:off x="3581400" y="6475412"/>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dirty="0"/>
          </a:p>
        </p:txBody>
      </p:sp>
      <p:sp>
        <p:nvSpPr>
          <p:cNvPr id="9" name="Rektangel 11"/>
          <p:cNvSpPr/>
          <p:nvPr userDrawn="1"/>
        </p:nvSpPr>
        <p:spPr>
          <a:xfrm>
            <a:off x="0" y="6489354"/>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 Unit-6</a:t>
            </a:r>
            <a:r>
              <a:rPr lang="da-DK" sz="1800" baseline="0" noProof="1" smtClean="0">
                <a:solidFill>
                  <a:srgbClr val="FFFFFF"/>
                </a:solidFill>
                <a:latin typeface="+mj-lt"/>
                <a:ea typeface="Open Sans" panose="020B0606030504020204" pitchFamily="34" charset="0"/>
                <a:cs typeface="Open Sans" panose="020B0606030504020204" pitchFamily="34" charset="0"/>
              </a:rPr>
              <a:t> Hibernate                             </a:t>
            </a:r>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800" b="1"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Slide Number Placeholder 16"/>
          <p:cNvSpPr txBox="1">
            <a:spLocks/>
          </p:cNvSpPr>
          <p:nvPr userDrawn="1"/>
        </p:nvSpPr>
        <p:spPr>
          <a:xfrm>
            <a:off x="3581400" y="6487766"/>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
        <p:nvSpPr>
          <p:cNvPr id="8" name="Rektangel 11"/>
          <p:cNvSpPr/>
          <p:nvPr userDrawn="1"/>
        </p:nvSpPr>
        <p:spPr>
          <a:xfrm>
            <a:off x="0" y="6473687"/>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 Unit-6</a:t>
            </a:r>
            <a:r>
              <a:rPr lang="da-DK" sz="1800" baseline="0" noProof="1" smtClean="0">
                <a:solidFill>
                  <a:srgbClr val="FFFFFF"/>
                </a:solidFill>
                <a:latin typeface="+mj-lt"/>
                <a:ea typeface="Open Sans" panose="020B0606030504020204" pitchFamily="34" charset="0"/>
                <a:cs typeface="Open Sans" panose="020B0606030504020204" pitchFamily="34" charset="0"/>
              </a:rPr>
              <a:t> Hibernate                             </a:t>
            </a:r>
            <a:r>
              <a:rPr lang="da-DK" sz="1800" noProof="1" smtClean="0">
                <a:solidFill>
                  <a:srgbClr val="FFFFFF"/>
                </a:solidFill>
                <a:latin typeface="+mj-lt"/>
                <a:ea typeface="Open Sans" panose="020B0606030504020204" pitchFamily="34" charset="0"/>
                <a:cs typeface="Open Sans" panose="020B0606030504020204" pitchFamily="34" charset="0"/>
              </a:rPr>
              <a:t>               </a:t>
            </a:r>
            <a:r>
              <a:rPr lang="da-DK" sz="1800" b="1"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Slide Number Placeholder 16"/>
          <p:cNvSpPr txBox="1">
            <a:spLocks/>
          </p:cNvSpPr>
          <p:nvPr userDrawn="1"/>
        </p:nvSpPr>
        <p:spPr>
          <a:xfrm>
            <a:off x="3581400" y="6472099"/>
            <a:ext cx="609600" cy="365125"/>
          </a:xfrm>
          <a:prstGeom prst="rect">
            <a:avLst/>
          </a:prstGeom>
        </p:spPr>
        <p:txBody>
          <a:bodyPr vert="horz" lIns="91440" tIns="45720" rIns="91440" bIns="45720" rtlCol="0" anchor="ctr"/>
          <a:lstStyle>
            <a:defPPr>
              <a:defRPr lang="en-US"/>
            </a:defPPr>
            <a:lvl1pPr marL="0" algn="r" defTabSz="914400" rtl="0" eaLnBrk="1" latinLnBrk="0" hangingPunct="1">
              <a:defRPr lang="en-US" sz="1800" kern="1200" smtClean="0">
                <a:solidFill>
                  <a:srgbClr val="FFFFFF"/>
                </a:solidFill>
                <a:latin typeface="+mj-lt"/>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a:solidFill>
                  <a:schemeClr val="tx1">
                    <a:lumMod val="75000"/>
                    <a:lumOff val="25000"/>
                  </a:schemeClr>
                </a:solidFill>
                <a:ea typeface="Open Sans" panose="020B0606030504020204" pitchFamily="34" charset="0"/>
                <a:cs typeface="Open Sans" panose="020B0606030504020204" pitchFamily="34" charset="0"/>
              </a:rPr>
              <a:t>Prof. </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Swati Sharma</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swati.sharma@darshan.ac.in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dirty="0" smtClean="0">
                <a:ea typeface="Open Sans Extrabold" panose="020B0906030804020204" pitchFamily="34" charset="0"/>
                <a:cs typeface="Open Sans Extrabold" panose="020B0906030804020204" pitchFamily="34" charset="0"/>
              </a:rPr>
              <a:t>ADVANCED JAVA - 2160707</a:t>
            </a:r>
            <a:r>
              <a:rPr lang="da-DK" noProof="1" smtClean="0">
                <a:solidFill>
                  <a:srgbClr val="FFFFFF"/>
                </a:solidFill>
                <a:ea typeface="Open Sans" panose="020B0606030504020204" pitchFamily="34" charset="0"/>
                <a:cs typeface="Open Sans" panose="020B0606030504020204" pitchFamily="34" charset="0"/>
              </a:rPr>
              <a:t>                                        Darshan Institute of Engineering &amp; Technology</a:t>
            </a:r>
            <a:endParaRPr lang="da-DK" noProof="1">
              <a:solidFill>
                <a:srgbClr val="FFFFFF"/>
              </a:solidFill>
              <a:ea typeface="Open Sans" panose="020B0606030504020204" pitchFamily="34" charset="0"/>
              <a:cs typeface="Open Sans" panose="020B0606030504020204" pitchFamily="34" charset="0"/>
            </a:endParaRPr>
          </a:p>
        </p:txBody>
      </p:sp>
      <p:sp>
        <p:nvSpPr>
          <p:cNvPr id="36866" name="AutoShape 2" descr="Image result for jav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Image result for jav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70" name="AutoShape 6" descr="Image result for jav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72" name="AutoShape 8" descr="Image result for jav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74" name="AutoShape 10" descr="Image result for java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0" y="2125616"/>
            <a:ext cx="8915400" cy="1846659"/>
          </a:xfrm>
          <a:prstGeom prst="rect">
            <a:avLst/>
          </a:prstGeom>
          <a:noFill/>
        </p:spPr>
        <p:txBody>
          <a:bodyPr wrap="square" rtlCol="0">
            <a:spAutoFit/>
          </a:bodyPr>
          <a:lstStyle/>
          <a:p>
            <a:r>
              <a:rPr lang="en-US" sz="5400" b="1" dirty="0" smtClean="0">
                <a:ea typeface="Open Sans Extrabold" panose="020B0906030804020204" pitchFamily="34" charset="0"/>
                <a:cs typeface="Open Sans Extrabold" panose="020B0906030804020204" pitchFamily="34" charset="0"/>
              </a:rPr>
              <a:t> Unit-6</a:t>
            </a:r>
          </a:p>
          <a:p>
            <a:r>
              <a:rPr lang="en-US" sz="6000" b="1" dirty="0" smtClean="0">
                <a:ea typeface="Open Sans Extrabold" panose="020B0906030804020204" pitchFamily="34" charset="0"/>
                <a:cs typeface="Open Sans Extrabold" panose="020B0906030804020204" pitchFamily="34" charset="0"/>
              </a:rPr>
              <a:t> </a:t>
            </a:r>
            <a:r>
              <a:rPr lang="en-US" sz="6000" dirty="0"/>
              <a:t>Hibernate 	</a:t>
            </a:r>
          </a:p>
        </p:txBody>
      </p:sp>
      <p:sp>
        <p:nvSpPr>
          <p:cNvPr id="2" name="AutoShape 2" descr="Image result for java servlet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java servlet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7010400" y="0"/>
            <a:ext cx="2143125" cy="2143125"/>
          </a:xfrm>
          <a:prstGeom prst="rect">
            <a:avLst/>
          </a:prstGeom>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342900" lvl="1" indent="-342900">
              <a:buFont typeface="Wingdings" panose="05000000000000000000" pitchFamily="2" charset="2"/>
              <a:buChar char="§"/>
            </a:pPr>
            <a:r>
              <a:rPr lang="en-US" sz="2400" dirty="0"/>
              <a:t>There are 4 layers in hibernate </a:t>
            </a:r>
            <a:endParaRPr lang="en-US" sz="2400" dirty="0" smtClean="0"/>
          </a:p>
          <a:p>
            <a:pPr marL="0" lvl="1" indent="0">
              <a:buNone/>
            </a:pPr>
            <a:r>
              <a:rPr lang="en-US" sz="2400" dirty="0"/>
              <a:t> </a:t>
            </a:r>
            <a:r>
              <a:rPr lang="en-US" sz="2400" dirty="0" smtClean="0"/>
              <a:t>    architecture </a:t>
            </a:r>
          </a:p>
          <a:p>
            <a:pPr marL="857250" lvl="2" indent="-457200">
              <a:buFont typeface="+mj-lt"/>
              <a:buAutoNum type="arabicPeriod"/>
            </a:pPr>
            <a:r>
              <a:rPr lang="en-US" sz="2200" dirty="0"/>
              <a:t>J</a:t>
            </a:r>
            <a:r>
              <a:rPr lang="en-US" sz="2200" dirty="0" smtClean="0"/>
              <a:t>ava </a:t>
            </a:r>
            <a:r>
              <a:rPr lang="en-US" sz="2200" dirty="0"/>
              <a:t>application </a:t>
            </a:r>
            <a:r>
              <a:rPr lang="en-US" sz="2200" dirty="0" smtClean="0"/>
              <a:t>layer</a:t>
            </a:r>
          </a:p>
          <a:p>
            <a:pPr marL="857250" lvl="2" indent="-457200">
              <a:buFont typeface="+mj-lt"/>
              <a:buAutoNum type="arabicPeriod"/>
            </a:pPr>
            <a:r>
              <a:rPr lang="en-US" sz="2200" dirty="0"/>
              <a:t>H</a:t>
            </a:r>
            <a:r>
              <a:rPr lang="en-US" sz="2200" dirty="0" smtClean="0"/>
              <a:t>ibernate </a:t>
            </a:r>
            <a:r>
              <a:rPr lang="en-US" sz="2200" dirty="0"/>
              <a:t>framework </a:t>
            </a:r>
            <a:r>
              <a:rPr lang="en-US" sz="2200" dirty="0" smtClean="0"/>
              <a:t>layer</a:t>
            </a:r>
          </a:p>
          <a:p>
            <a:pPr marL="857250" lvl="2" indent="-457200">
              <a:buFont typeface="+mj-lt"/>
              <a:buAutoNum type="arabicPeriod"/>
            </a:pPr>
            <a:r>
              <a:rPr lang="en-US" sz="2200" dirty="0" smtClean="0"/>
              <a:t>Backend API </a:t>
            </a:r>
            <a:r>
              <a:rPr lang="en-US" sz="2200" dirty="0"/>
              <a:t>layer </a:t>
            </a:r>
            <a:endParaRPr lang="en-US" sz="2200" dirty="0" smtClean="0"/>
          </a:p>
          <a:p>
            <a:pPr marL="857250" lvl="2" indent="-457200">
              <a:buFont typeface="+mj-lt"/>
              <a:buAutoNum type="arabicPeriod"/>
            </a:pPr>
            <a:r>
              <a:rPr lang="en-US" sz="2200" dirty="0"/>
              <a:t>D</a:t>
            </a:r>
            <a:r>
              <a:rPr lang="en-US" sz="2200" dirty="0" smtClean="0"/>
              <a:t>atabase </a:t>
            </a:r>
            <a:r>
              <a:rPr lang="en-US" sz="2200" dirty="0"/>
              <a:t>layer.</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10</a:t>
            </a:fld>
            <a:endParaRPr lang="en-US" dirty="0"/>
          </a:p>
        </p:txBody>
      </p:sp>
      <p:pic>
        <p:nvPicPr>
          <p:cNvPr id="2050" name="Picture 2" descr="hibernat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825" y="1016000"/>
            <a:ext cx="3648075" cy="463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a:t>
            </a:r>
            <a:r>
              <a:rPr lang="en-US" dirty="0" smtClean="0"/>
              <a:t>Architecture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11</a:t>
            </a:fld>
            <a:endParaRPr lang="en-US" dirty="0"/>
          </a:p>
        </p:txBody>
      </p:sp>
      <p:pic>
        <p:nvPicPr>
          <p:cNvPr id="5" name="Picture 4"/>
          <p:cNvPicPr/>
          <p:nvPr/>
        </p:nvPicPr>
        <p:blipFill>
          <a:blip r:embed="rId2"/>
          <a:srcRect/>
          <a:stretch>
            <a:fillRect/>
          </a:stretch>
        </p:blipFill>
        <p:spPr bwMode="auto">
          <a:xfrm>
            <a:off x="1214437" y="1066800"/>
            <a:ext cx="6100763" cy="4953000"/>
          </a:xfrm>
          <a:prstGeom prst="rect">
            <a:avLst/>
          </a:prstGeom>
          <a:noFill/>
          <a:ln w="9525">
            <a:noFill/>
            <a:miter lim="800000"/>
            <a:headEnd/>
            <a:tailEnd/>
          </a:ln>
        </p:spPr>
      </p:pic>
      <p:sp>
        <p:nvSpPr>
          <p:cNvPr id="6" name="Rectangle 5"/>
          <p:cNvSpPr/>
          <p:nvPr/>
        </p:nvSpPr>
        <p:spPr>
          <a:xfrm>
            <a:off x="-38100" y="6213802"/>
            <a:ext cx="7848600" cy="261610"/>
          </a:xfrm>
          <a:prstGeom prst="rect">
            <a:avLst/>
          </a:prstGeom>
        </p:spPr>
        <p:txBody>
          <a:bodyPr wrap="square">
            <a:spAutoFit/>
          </a:bodyPr>
          <a:lstStyle/>
          <a:p>
            <a:r>
              <a:rPr lang="en-US" sz="1050" i="1" dirty="0" err="1" smtClean="0"/>
              <a:t>Reference:https</a:t>
            </a:r>
            <a:r>
              <a:rPr lang="en-US" sz="1050" i="1" dirty="0"/>
              <a:t>://www.tutorialspoint.com/hibernate/hibernate_tutorial.pdf</a:t>
            </a:r>
          </a:p>
        </p:txBody>
      </p:sp>
      <p:sp>
        <p:nvSpPr>
          <p:cNvPr id="7" name="Rounded Rectangle 6"/>
          <p:cNvSpPr/>
          <p:nvPr/>
        </p:nvSpPr>
        <p:spPr>
          <a:xfrm>
            <a:off x="2057400" y="2743200"/>
            <a:ext cx="4572000" cy="1066800"/>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Callout 7"/>
          <p:cNvSpPr/>
          <p:nvPr/>
        </p:nvSpPr>
        <p:spPr>
          <a:xfrm>
            <a:off x="6896100" y="2362200"/>
            <a:ext cx="2247900" cy="990600"/>
          </a:xfrm>
          <a:prstGeom prst="wedgeEllipseCallout">
            <a:avLst>
              <a:gd name="adj1" fmla="val -59251"/>
              <a:gd name="adj2" fmla="val 4583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Core object of Hibernate Framework</a:t>
            </a:r>
            <a:endParaRPr lang="en-US" dirty="0">
              <a:solidFill>
                <a:srgbClr val="FF0000"/>
              </a:solidFill>
            </a:endParaRPr>
          </a:p>
        </p:txBody>
      </p:sp>
      <p:sp>
        <p:nvSpPr>
          <p:cNvPr id="10" name="Rounded Rectangle 9"/>
          <p:cNvSpPr/>
          <p:nvPr/>
        </p:nvSpPr>
        <p:spPr>
          <a:xfrm>
            <a:off x="1905000" y="3962400"/>
            <a:ext cx="4800600" cy="609600"/>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Callout 10"/>
          <p:cNvSpPr/>
          <p:nvPr/>
        </p:nvSpPr>
        <p:spPr>
          <a:xfrm>
            <a:off x="6896100" y="4648200"/>
            <a:ext cx="2247900" cy="990600"/>
          </a:xfrm>
          <a:prstGeom prst="wedgeEllipseCallout">
            <a:avLst>
              <a:gd name="adj1" fmla="val -55861"/>
              <a:gd name="adj2" fmla="val -7468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Internal API used by Hibernate</a:t>
            </a:r>
            <a:endParaRPr lang="en-US" dirty="0">
              <a:solidFill>
                <a:srgbClr val="FF0000"/>
              </a:solidFill>
            </a:endParaRPr>
          </a:p>
        </p:txBody>
      </p:sp>
    </p:spTree>
    <p:extLst>
      <p:ext uri="{BB962C8B-B14F-4D97-AF65-F5344CB8AC3E}">
        <p14:creationId xmlns:p14="http://schemas.microsoft.com/office/powerpoint/2010/main" val="282421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lnSpc>
                <a:spcPct val="150000"/>
              </a:lnSpc>
              <a:buNone/>
            </a:pPr>
            <a:r>
              <a:rPr lang="en-US" b="1" dirty="0" smtClean="0"/>
              <a:t>What do you mean by </a:t>
            </a:r>
            <a:r>
              <a:rPr lang="en-US" b="1" i="1" dirty="0" smtClean="0"/>
              <a:t>Persistence</a:t>
            </a:r>
            <a:r>
              <a:rPr lang="en-US" b="1" dirty="0" smtClean="0"/>
              <a:t>?</a:t>
            </a:r>
          </a:p>
          <a:p>
            <a:pPr marL="0" indent="0">
              <a:lnSpc>
                <a:spcPct val="150000"/>
              </a:lnSpc>
              <a:buNone/>
            </a:pPr>
            <a:r>
              <a:rPr lang="en-US" dirty="0"/>
              <a:t>Persistence simply means that we would like our application’s data to outlive the applications process. In Java terms, we would like the state of (some of) our objects to live beyond the scope of the JVM so that the same state is available later.</a:t>
            </a:r>
            <a:endParaRPr lang="en-US" b="1" dirty="0"/>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12</a:t>
            </a:fld>
            <a:endParaRPr lang="en-US" dirty="0"/>
          </a:p>
        </p:txBody>
      </p:sp>
    </p:spTree>
    <p:extLst>
      <p:ext uri="{BB962C8B-B14F-4D97-AF65-F5344CB8AC3E}">
        <p14:creationId xmlns:p14="http://schemas.microsoft.com/office/powerpoint/2010/main" val="422511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buNone/>
            </a:pPr>
            <a:r>
              <a:rPr lang="en-US" dirty="0"/>
              <a:t>Internal API used by </a:t>
            </a:r>
            <a:r>
              <a:rPr lang="en-US" dirty="0" smtClean="0"/>
              <a:t>Hibernate</a:t>
            </a:r>
          </a:p>
          <a:p>
            <a:pPr marL="457200" indent="-457200">
              <a:buFont typeface="+mj-lt"/>
              <a:buAutoNum type="arabicPeriod"/>
            </a:pPr>
            <a:r>
              <a:rPr lang="en-US" dirty="0"/>
              <a:t>JDBC (Java Database Connectivity</a:t>
            </a:r>
            <a:r>
              <a:rPr lang="en-US" dirty="0" smtClean="0"/>
              <a:t>)</a:t>
            </a:r>
          </a:p>
          <a:p>
            <a:pPr marL="457200" indent="-457200">
              <a:buFont typeface="+mj-lt"/>
              <a:buAutoNum type="arabicPeriod"/>
            </a:pPr>
            <a:r>
              <a:rPr lang="en-US" dirty="0" smtClean="0"/>
              <a:t>JTA </a:t>
            </a:r>
            <a:r>
              <a:rPr lang="en-US" dirty="0"/>
              <a:t>(Java Transaction API) </a:t>
            </a:r>
            <a:endParaRPr lang="en-US" dirty="0" smtClean="0"/>
          </a:p>
          <a:p>
            <a:pPr marL="457200" indent="-457200">
              <a:buFont typeface="+mj-lt"/>
              <a:buAutoNum type="arabicPeriod"/>
            </a:pPr>
            <a:r>
              <a:rPr lang="en-US" dirty="0" smtClean="0"/>
              <a:t>JNDI </a:t>
            </a:r>
            <a:r>
              <a:rPr lang="en-US" dirty="0"/>
              <a:t>(Java Naming Directory Interface</a:t>
            </a:r>
            <a:r>
              <a:rPr lang="en-US" dirty="0" smtClean="0"/>
              <a:t>)</a:t>
            </a:r>
            <a:endParaRPr lang="en-US" dirty="0"/>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13</a:t>
            </a:fld>
            <a:endParaRPr lang="en-US" dirty="0"/>
          </a:p>
        </p:txBody>
      </p:sp>
    </p:spTree>
    <p:extLst>
      <p:ext uri="{BB962C8B-B14F-4D97-AF65-F5344CB8AC3E}">
        <p14:creationId xmlns:p14="http://schemas.microsoft.com/office/powerpoint/2010/main" val="84672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r>
              <a:rPr lang="en-US" dirty="0"/>
              <a:t>For creating the first hibernate application, we must know the </a:t>
            </a:r>
            <a:r>
              <a:rPr lang="en-US" dirty="0" smtClean="0"/>
              <a:t>objects/elements of </a:t>
            </a:r>
            <a:r>
              <a:rPr lang="en-US" dirty="0"/>
              <a:t>Hibernate architecture. </a:t>
            </a:r>
            <a:endParaRPr lang="en-US" dirty="0" smtClean="0"/>
          </a:p>
          <a:p>
            <a:r>
              <a:rPr lang="en-US" dirty="0" smtClean="0"/>
              <a:t>They </a:t>
            </a:r>
            <a:r>
              <a:rPr lang="en-US" dirty="0"/>
              <a:t>are as </a:t>
            </a:r>
            <a:r>
              <a:rPr lang="en-US" dirty="0" smtClean="0"/>
              <a:t>follows:</a:t>
            </a:r>
          </a:p>
          <a:p>
            <a:pPr marL="914400" lvl="1" indent="-457200">
              <a:buFont typeface="+mj-lt"/>
              <a:buAutoNum type="arabicPeriod"/>
            </a:pPr>
            <a:r>
              <a:rPr lang="en-US" dirty="0" smtClean="0"/>
              <a:t>Configuration</a:t>
            </a:r>
          </a:p>
          <a:p>
            <a:pPr marL="914400" lvl="1" indent="-457200">
              <a:buFont typeface="+mj-lt"/>
              <a:buAutoNum type="arabicPeriod"/>
            </a:pPr>
            <a:r>
              <a:rPr lang="en-US" dirty="0" smtClean="0"/>
              <a:t>Session factory</a:t>
            </a:r>
          </a:p>
          <a:p>
            <a:pPr marL="914400" lvl="1" indent="-457200">
              <a:buFont typeface="+mj-lt"/>
              <a:buAutoNum type="arabicPeriod"/>
            </a:pPr>
            <a:r>
              <a:rPr lang="en-US" dirty="0" smtClean="0"/>
              <a:t>Session</a:t>
            </a:r>
          </a:p>
          <a:p>
            <a:pPr marL="914400" lvl="1" indent="-457200">
              <a:buFont typeface="+mj-lt"/>
              <a:buAutoNum type="arabicPeriod"/>
            </a:pPr>
            <a:r>
              <a:rPr lang="en-US" dirty="0" smtClean="0"/>
              <a:t>Transaction factory</a:t>
            </a:r>
          </a:p>
          <a:p>
            <a:pPr marL="914400" lvl="1" indent="-457200">
              <a:buFont typeface="+mj-lt"/>
              <a:buAutoNum type="arabicPeriod"/>
            </a:pPr>
            <a:r>
              <a:rPr lang="en-US" dirty="0" smtClean="0"/>
              <a:t>Query</a:t>
            </a:r>
          </a:p>
          <a:p>
            <a:pPr marL="914400" lvl="1" indent="-457200">
              <a:buFont typeface="+mj-lt"/>
              <a:buAutoNum type="arabicPeriod"/>
            </a:pPr>
            <a:r>
              <a:rPr lang="en-US" dirty="0" smtClean="0"/>
              <a:t>Criteria</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14</a:t>
            </a:fld>
            <a:endParaRPr lang="en-US" dirty="0"/>
          </a:p>
        </p:txBody>
      </p:sp>
    </p:spTree>
    <p:extLst>
      <p:ext uri="{BB962C8B-B14F-4D97-AF65-F5344CB8AC3E}">
        <p14:creationId xmlns:p14="http://schemas.microsoft.com/office/powerpoint/2010/main" val="41447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Architecture</a:t>
            </a:r>
          </a:p>
        </p:txBody>
      </p:sp>
      <p:sp>
        <p:nvSpPr>
          <p:cNvPr id="3" name="Content Placeholder 2"/>
          <p:cNvSpPr>
            <a:spLocks noGrp="1"/>
          </p:cNvSpPr>
          <p:nvPr>
            <p:ph idx="1"/>
          </p:nvPr>
        </p:nvSpPr>
        <p:spPr/>
        <p:txBody>
          <a:bodyPr>
            <a:normAutofit/>
          </a:bodyPr>
          <a:lstStyle/>
          <a:p>
            <a:pPr marL="0" indent="0">
              <a:buNone/>
            </a:pPr>
            <a:r>
              <a:rPr lang="en-US" b="1" dirty="0" smtClean="0"/>
              <a:t>[1] Configuration Object</a:t>
            </a:r>
          </a:p>
          <a:p>
            <a:r>
              <a:rPr lang="en-US" dirty="0"/>
              <a:t>The Configuration object is the first Hibernate object you create in any Hibernate </a:t>
            </a:r>
            <a:r>
              <a:rPr lang="en-US" dirty="0" smtClean="0"/>
              <a:t>application.</a:t>
            </a:r>
          </a:p>
          <a:p>
            <a:r>
              <a:rPr lang="en-US" dirty="0" smtClean="0"/>
              <a:t>It is usually </a:t>
            </a:r>
            <a:r>
              <a:rPr lang="en-US" dirty="0"/>
              <a:t>created only once during application initialization. </a:t>
            </a:r>
            <a:endParaRPr lang="en-US" dirty="0" smtClean="0"/>
          </a:p>
          <a:p>
            <a:r>
              <a:rPr lang="en-US" dirty="0" smtClean="0"/>
              <a:t>The </a:t>
            </a:r>
            <a:r>
              <a:rPr lang="en-US" dirty="0"/>
              <a:t>Configuration object provides two keys components: </a:t>
            </a:r>
            <a:endParaRPr lang="en-US" dirty="0" smtClean="0"/>
          </a:p>
          <a:p>
            <a:pPr marL="914400" lvl="1" indent="-457200">
              <a:buFont typeface="+mj-lt"/>
              <a:buAutoNum type="arabicPeriod"/>
            </a:pPr>
            <a:r>
              <a:rPr lang="en-US" b="1" dirty="0"/>
              <a:t>Database Connection:</a:t>
            </a:r>
            <a:r>
              <a:rPr lang="en-US" dirty="0"/>
              <a:t> </a:t>
            </a:r>
            <a:endParaRPr lang="en-US" dirty="0" smtClean="0"/>
          </a:p>
          <a:p>
            <a:pPr marL="457200" lvl="1" indent="0">
              <a:buNone/>
            </a:pPr>
            <a:r>
              <a:rPr lang="en-US" dirty="0"/>
              <a:t>	</a:t>
            </a:r>
            <a:r>
              <a:rPr lang="en-US" dirty="0" smtClean="0"/>
              <a:t>This </a:t>
            </a:r>
            <a:r>
              <a:rPr lang="en-US" dirty="0"/>
              <a:t>is handled through one or more configuration files supported by </a:t>
            </a:r>
            <a:r>
              <a:rPr lang="en-US" dirty="0" smtClean="0"/>
              <a:t>	Hibernate</a:t>
            </a:r>
            <a:r>
              <a:rPr lang="en-US" dirty="0"/>
              <a:t>. These files are </a:t>
            </a:r>
            <a:r>
              <a:rPr lang="en-US" b="1" dirty="0" err="1"/>
              <a:t>hibernate.properties</a:t>
            </a:r>
            <a:r>
              <a:rPr lang="en-US" dirty="0"/>
              <a:t> and </a:t>
            </a:r>
            <a:r>
              <a:rPr lang="en-US" b="1" dirty="0"/>
              <a:t>hibernate.cfg.xml</a:t>
            </a:r>
            <a:r>
              <a:rPr lang="en-US" dirty="0"/>
              <a:t>.</a:t>
            </a:r>
          </a:p>
          <a:p>
            <a:pPr marL="914400" lvl="1" indent="-457200">
              <a:buFont typeface="+mj-lt"/>
              <a:buAutoNum type="arabicPeriod" startAt="2"/>
            </a:pPr>
            <a:r>
              <a:rPr lang="en-US" b="1" dirty="0"/>
              <a:t>Class Mapping Setup</a:t>
            </a:r>
            <a:r>
              <a:rPr lang="en-US" dirty="0"/>
              <a:t>: </a:t>
            </a:r>
            <a:endParaRPr lang="en-US" dirty="0" smtClean="0"/>
          </a:p>
          <a:p>
            <a:pPr marL="457200" lvl="1" indent="0">
              <a:buNone/>
            </a:pPr>
            <a:r>
              <a:rPr lang="en-US" dirty="0"/>
              <a:t>	</a:t>
            </a:r>
            <a:r>
              <a:rPr lang="en-US" dirty="0" smtClean="0"/>
              <a:t>This </a:t>
            </a:r>
            <a:r>
              <a:rPr lang="en-US" dirty="0"/>
              <a:t>component creates the connection between the Java classes and </a:t>
            </a:r>
            <a:r>
              <a:rPr lang="en-US" dirty="0" smtClean="0"/>
              <a:t>	database </a:t>
            </a:r>
            <a:r>
              <a:rPr lang="en-US" dirty="0"/>
              <a:t>tables.</a:t>
            </a:r>
          </a:p>
          <a:p>
            <a:pPr marL="0" indent="0">
              <a:buNone/>
            </a:pPr>
            <a:endParaRPr lang="en-US"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15</a:t>
            </a:fld>
            <a:endParaRPr lang="en-US" dirty="0"/>
          </a:p>
        </p:txBody>
      </p:sp>
    </p:spTree>
    <p:extLst>
      <p:ext uri="{BB962C8B-B14F-4D97-AF65-F5344CB8AC3E}">
        <p14:creationId xmlns:p14="http://schemas.microsoft.com/office/powerpoint/2010/main" val="31826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Architecture</a:t>
            </a:r>
          </a:p>
        </p:txBody>
      </p:sp>
      <p:sp>
        <p:nvSpPr>
          <p:cNvPr id="3" name="Content Placeholder 2"/>
          <p:cNvSpPr>
            <a:spLocks noGrp="1"/>
          </p:cNvSpPr>
          <p:nvPr>
            <p:ph idx="1"/>
          </p:nvPr>
        </p:nvSpPr>
        <p:spPr/>
        <p:txBody>
          <a:bodyPr/>
          <a:lstStyle/>
          <a:p>
            <a:pPr marL="0" indent="0">
              <a:buNone/>
            </a:pPr>
            <a:r>
              <a:rPr lang="en-US" b="1" dirty="0" smtClean="0"/>
              <a:t>[2] </a:t>
            </a:r>
            <a:r>
              <a:rPr lang="en-US" b="1" dirty="0" err="1" smtClean="0"/>
              <a:t>SessionFactory</a:t>
            </a:r>
            <a:r>
              <a:rPr lang="en-US" b="1" dirty="0" smtClean="0"/>
              <a:t> Object</a:t>
            </a:r>
          </a:p>
          <a:p>
            <a:r>
              <a:rPr lang="en-US" dirty="0" smtClean="0"/>
              <a:t>The </a:t>
            </a:r>
            <a:r>
              <a:rPr lang="en-US" dirty="0" err="1"/>
              <a:t>SessionFactory</a:t>
            </a:r>
            <a:r>
              <a:rPr lang="en-US" dirty="0"/>
              <a:t> is a thread safe object and used by all the threads of an application.  </a:t>
            </a:r>
            <a:endParaRPr lang="en-US" dirty="0" smtClean="0"/>
          </a:p>
          <a:p>
            <a:r>
              <a:rPr lang="en-US" dirty="0"/>
              <a:t>Configuration object is used to create a </a:t>
            </a:r>
            <a:r>
              <a:rPr lang="en-US" dirty="0" err="1"/>
              <a:t>SessionFactory</a:t>
            </a:r>
            <a:r>
              <a:rPr lang="en-US" dirty="0"/>
              <a:t> object which in turn configures Hibernate for the </a:t>
            </a:r>
            <a:r>
              <a:rPr lang="en-US" dirty="0" smtClean="0"/>
              <a:t>application.</a:t>
            </a:r>
          </a:p>
          <a:p>
            <a:r>
              <a:rPr lang="en-US" dirty="0" smtClean="0"/>
              <a:t>You </a:t>
            </a:r>
            <a:r>
              <a:rPr lang="en-US" dirty="0"/>
              <a:t>would need one </a:t>
            </a:r>
            <a:r>
              <a:rPr lang="en-US" dirty="0" err="1"/>
              <a:t>SessionFactory</a:t>
            </a:r>
            <a:r>
              <a:rPr lang="en-US" dirty="0"/>
              <a:t> object per database using a separate configuration file. </a:t>
            </a:r>
            <a:endParaRPr lang="en-US" dirty="0" smtClean="0"/>
          </a:p>
          <a:p>
            <a:r>
              <a:rPr lang="en-US" dirty="0" smtClean="0"/>
              <a:t>So</a:t>
            </a:r>
            <a:r>
              <a:rPr lang="en-US" dirty="0"/>
              <a:t>, if you are using multiple databases, then you would have to create multiple </a:t>
            </a:r>
            <a:r>
              <a:rPr lang="en-US" dirty="0" err="1"/>
              <a:t>SessionFactory</a:t>
            </a:r>
            <a:r>
              <a:rPr lang="en-US" dirty="0"/>
              <a:t> objects. </a:t>
            </a:r>
            <a:endParaRPr lang="en-US"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16</a:t>
            </a:fld>
            <a:endParaRPr lang="en-US" dirty="0"/>
          </a:p>
        </p:txBody>
      </p:sp>
    </p:spTree>
    <p:extLst>
      <p:ext uri="{BB962C8B-B14F-4D97-AF65-F5344CB8AC3E}">
        <p14:creationId xmlns:p14="http://schemas.microsoft.com/office/powerpoint/2010/main" val="221301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buNone/>
            </a:pPr>
            <a:r>
              <a:rPr lang="en-US" b="1" dirty="0" smtClean="0"/>
              <a:t>[3] </a:t>
            </a:r>
            <a:r>
              <a:rPr lang="en-US" b="1" dirty="0"/>
              <a:t>Session </a:t>
            </a:r>
            <a:r>
              <a:rPr lang="en-US" b="1" dirty="0" smtClean="0"/>
              <a:t>Object </a:t>
            </a:r>
          </a:p>
          <a:p>
            <a:pPr>
              <a:lnSpc>
                <a:spcPct val="150000"/>
              </a:lnSpc>
            </a:pPr>
            <a:r>
              <a:rPr lang="en-US" dirty="0"/>
              <a:t>A Session is used to get a physical connection with a database. </a:t>
            </a:r>
            <a:endParaRPr lang="en-US" dirty="0" smtClean="0"/>
          </a:p>
          <a:p>
            <a:pPr>
              <a:lnSpc>
                <a:spcPct val="150000"/>
              </a:lnSpc>
            </a:pPr>
            <a:r>
              <a:rPr lang="en-US" dirty="0" smtClean="0"/>
              <a:t>The </a:t>
            </a:r>
            <a:r>
              <a:rPr lang="en-US" dirty="0"/>
              <a:t>Session object </a:t>
            </a:r>
            <a:r>
              <a:rPr lang="en-US" dirty="0" smtClean="0"/>
              <a:t>is lightweight </a:t>
            </a:r>
            <a:r>
              <a:rPr lang="en-US" dirty="0"/>
              <a:t>and designed to be instantiated each time an interaction is needed with </a:t>
            </a:r>
            <a:r>
              <a:rPr lang="en-US" dirty="0" smtClean="0"/>
              <a:t>the database</a:t>
            </a:r>
            <a:r>
              <a:rPr lang="en-US" dirty="0"/>
              <a:t>. </a:t>
            </a:r>
            <a:endParaRPr lang="en-US" dirty="0" smtClean="0"/>
          </a:p>
          <a:p>
            <a:pPr>
              <a:lnSpc>
                <a:spcPct val="150000"/>
              </a:lnSpc>
            </a:pPr>
            <a:r>
              <a:rPr lang="en-US" dirty="0" smtClean="0"/>
              <a:t>The </a:t>
            </a:r>
            <a:r>
              <a:rPr lang="en-US" dirty="0"/>
              <a:t>session objects should not be kept open for a long time because they are not </a:t>
            </a:r>
            <a:r>
              <a:rPr lang="en-US" dirty="0" smtClean="0"/>
              <a:t>usually thread </a:t>
            </a:r>
            <a:r>
              <a:rPr lang="en-US" dirty="0"/>
              <a:t>safe and they should be created and destroyed </a:t>
            </a:r>
            <a:r>
              <a:rPr lang="en-US" dirty="0" smtClean="0"/>
              <a:t>as </a:t>
            </a:r>
            <a:r>
              <a:rPr lang="en-US" dirty="0"/>
              <a:t>needed.</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17</a:t>
            </a:fld>
            <a:endParaRPr lang="en-US" dirty="0"/>
          </a:p>
        </p:txBody>
      </p:sp>
    </p:spTree>
    <p:extLst>
      <p:ext uri="{BB962C8B-B14F-4D97-AF65-F5344CB8AC3E}">
        <p14:creationId xmlns:p14="http://schemas.microsoft.com/office/powerpoint/2010/main" val="304086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buNone/>
            </a:pPr>
            <a:r>
              <a:rPr lang="en-US" b="1" dirty="0" smtClean="0"/>
              <a:t>[4] </a:t>
            </a:r>
            <a:r>
              <a:rPr lang="en-US" b="1" dirty="0"/>
              <a:t>Transaction Object </a:t>
            </a:r>
            <a:endParaRPr lang="en-US" b="1" dirty="0" smtClean="0"/>
          </a:p>
          <a:p>
            <a:pPr>
              <a:lnSpc>
                <a:spcPct val="150000"/>
              </a:lnSpc>
            </a:pPr>
            <a:r>
              <a:rPr lang="en-US" dirty="0"/>
              <a:t>A Transaction represents a unit of work with the database and most of the RDBMS </a:t>
            </a:r>
            <a:r>
              <a:rPr lang="en-US" dirty="0" smtClean="0"/>
              <a:t>supports transaction functionality.</a:t>
            </a:r>
          </a:p>
          <a:p>
            <a:pPr>
              <a:lnSpc>
                <a:spcPct val="150000"/>
              </a:lnSpc>
            </a:pPr>
            <a:r>
              <a:rPr lang="en-US" dirty="0" smtClean="0"/>
              <a:t>Transactions </a:t>
            </a:r>
            <a:r>
              <a:rPr lang="en-US" dirty="0"/>
              <a:t>in Hibernate are handled by an </a:t>
            </a:r>
            <a:r>
              <a:rPr lang="en-US" dirty="0" smtClean="0"/>
              <a:t>underlying transaction </a:t>
            </a:r>
            <a:r>
              <a:rPr lang="en-US" dirty="0"/>
              <a:t>manager and transaction (from JDBC or JTA).</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18</a:t>
            </a:fld>
            <a:endParaRPr lang="en-US" dirty="0"/>
          </a:p>
        </p:txBody>
      </p:sp>
    </p:spTree>
    <p:extLst>
      <p:ext uri="{BB962C8B-B14F-4D97-AF65-F5344CB8AC3E}">
        <p14:creationId xmlns:p14="http://schemas.microsoft.com/office/powerpoint/2010/main" val="55444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lnSpc>
                <a:spcPct val="150000"/>
              </a:lnSpc>
              <a:buNone/>
            </a:pPr>
            <a:r>
              <a:rPr lang="en-US" b="1" dirty="0" smtClean="0"/>
              <a:t>[5] </a:t>
            </a:r>
            <a:r>
              <a:rPr lang="en-US" b="1" dirty="0"/>
              <a:t>Query </a:t>
            </a:r>
            <a:r>
              <a:rPr lang="en-US" b="1" dirty="0" smtClean="0"/>
              <a:t>Object</a:t>
            </a:r>
          </a:p>
          <a:p>
            <a:pPr>
              <a:lnSpc>
                <a:spcPct val="150000"/>
              </a:lnSpc>
            </a:pPr>
            <a:r>
              <a:rPr lang="en-US" dirty="0"/>
              <a:t>Query objects use SQL or Hibernate Query Language (HQL) string to retrieve data from the database and create objects. </a:t>
            </a:r>
            <a:endParaRPr lang="en-US" dirty="0" smtClean="0"/>
          </a:p>
          <a:p>
            <a:pPr>
              <a:lnSpc>
                <a:spcPct val="150000"/>
              </a:lnSpc>
            </a:pPr>
            <a:r>
              <a:rPr lang="en-US" dirty="0" smtClean="0"/>
              <a:t>A </a:t>
            </a:r>
            <a:r>
              <a:rPr lang="en-US" dirty="0"/>
              <a:t>Query instance is used to bind query parameters, limit the number of results returned by the query, and finally to execute the query. </a:t>
            </a:r>
            <a:r>
              <a:rPr lang="en-US" dirty="0" smtClean="0"/>
              <a:t> </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19</a:t>
            </a:fld>
            <a:endParaRPr lang="en-US" dirty="0"/>
          </a:p>
        </p:txBody>
      </p:sp>
    </p:spTree>
    <p:extLst>
      <p:ext uri="{BB962C8B-B14F-4D97-AF65-F5344CB8AC3E}">
        <p14:creationId xmlns:p14="http://schemas.microsoft.com/office/powerpoint/2010/main" val="13734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ea typeface="Open Sans Extrabold" panose="020B0906030804020204" pitchFamily="34" charset="0"/>
                <a:cs typeface="Open Sans Extrabold" panose="020B0906030804020204" pitchFamily="34" charset="0"/>
              </a:rPr>
              <a:t>Subject </a:t>
            </a:r>
            <a:r>
              <a:rPr lang="en-US" dirty="0" smtClean="0">
                <a:ea typeface="Open Sans Extrabold" panose="020B0906030804020204" pitchFamily="34" charset="0"/>
                <a:cs typeface="Open Sans Extrabold" panose="020B0906030804020204" pitchFamily="34" charset="0"/>
              </a:rPr>
              <a:t>Overview</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a:t>
            </a:fld>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832107182"/>
              </p:ext>
            </p:extLst>
          </p:nvPr>
        </p:nvGraphicFramePr>
        <p:xfrm>
          <a:off x="533400" y="1123713"/>
          <a:ext cx="6553200" cy="3143487"/>
        </p:xfrm>
        <a:graphic>
          <a:graphicData uri="http://schemas.openxmlformats.org/drawingml/2006/table">
            <a:tbl>
              <a:tblPr firstRow="1" bandRow="1">
                <a:tableStyleId>{5940675A-B579-460E-94D1-54222C63F5DA}</a:tableStyleId>
              </a:tblPr>
              <a:tblGrid>
                <a:gridCol w="927623"/>
                <a:gridCol w="4025376"/>
                <a:gridCol w="1600201"/>
              </a:tblGrid>
              <a:tr h="412829">
                <a:tc>
                  <a:txBody>
                    <a:bodyPr/>
                    <a:lstStyle/>
                    <a:p>
                      <a:pPr algn="ctr"/>
                      <a:r>
                        <a:rPr lang="en-US" b="1" dirty="0" smtClean="0"/>
                        <a:t>Sr. No.</a:t>
                      </a:r>
                      <a:endParaRPr lang="en-US" b="1" dirty="0"/>
                    </a:p>
                  </a:txBody>
                  <a:tcPr/>
                </a:tc>
                <a:tc>
                  <a:txBody>
                    <a:bodyPr/>
                    <a:lstStyle/>
                    <a:p>
                      <a:r>
                        <a:rPr lang="en-US" b="1" dirty="0" smtClean="0"/>
                        <a:t>Unit</a:t>
                      </a:r>
                      <a:endParaRPr lang="en-US" b="1" dirty="0"/>
                    </a:p>
                  </a:txBody>
                  <a:tcPr/>
                </a:tc>
                <a:tc>
                  <a:txBody>
                    <a:bodyPr/>
                    <a:lstStyle/>
                    <a:p>
                      <a:r>
                        <a:rPr lang="en-US" b="1" dirty="0" smtClean="0"/>
                        <a:t>% </a:t>
                      </a:r>
                      <a:r>
                        <a:rPr lang="en-US" b="1" dirty="0" err="1" smtClean="0"/>
                        <a:t>Weightage</a:t>
                      </a:r>
                      <a:endParaRPr lang="en-US" b="1" dirty="0"/>
                    </a:p>
                  </a:txBody>
                  <a:tcPr/>
                </a:tc>
              </a:tr>
              <a:tr h="343039">
                <a:tc>
                  <a:txBody>
                    <a:bodyPr/>
                    <a:lstStyle/>
                    <a:p>
                      <a:pPr algn="ctr"/>
                      <a:r>
                        <a:rPr lang="en-US" dirty="0" smtClean="0">
                          <a:solidFill>
                            <a:schemeClr val="tx1">
                              <a:lumMod val="50000"/>
                              <a:lumOff val="50000"/>
                            </a:schemeClr>
                          </a:solidFill>
                        </a:rPr>
                        <a:t>1</a:t>
                      </a:r>
                      <a:endParaRPr lang="en-US" b="1" dirty="0">
                        <a:solidFill>
                          <a:schemeClr val="tx1">
                            <a:lumMod val="50000"/>
                            <a:lumOff val="50000"/>
                          </a:schemeClr>
                        </a:solidFill>
                      </a:endParaRPr>
                    </a:p>
                  </a:txBody>
                  <a:tcPr/>
                </a:tc>
                <a:tc>
                  <a:txBody>
                    <a:bodyPr/>
                    <a:lstStyle/>
                    <a:p>
                      <a:r>
                        <a:rPr lang="en-US" sz="1800" kern="1200" baseline="0" dirty="0" smtClean="0">
                          <a:solidFill>
                            <a:schemeClr val="tx1">
                              <a:lumMod val="50000"/>
                              <a:lumOff val="50000"/>
                            </a:schemeClr>
                          </a:solidFill>
                        </a:rPr>
                        <a:t> Java Networking 	</a:t>
                      </a:r>
                      <a:endParaRPr lang="en-US" sz="1800" b="1" kern="1200" baseline="0" dirty="0" smtClean="0">
                        <a:solidFill>
                          <a:schemeClr val="tx1">
                            <a:lumMod val="50000"/>
                            <a:lumOff val="50000"/>
                          </a:schemeClr>
                        </a:solidFill>
                        <a:latin typeface="+mn-lt"/>
                        <a:ea typeface="+mn-ea"/>
                        <a:cs typeface="+mn-cs"/>
                      </a:endParaRPr>
                    </a:p>
                  </a:txBody>
                  <a:tcPr/>
                </a:tc>
                <a:tc>
                  <a:txBody>
                    <a:bodyPr/>
                    <a:lstStyle/>
                    <a:p>
                      <a:pPr algn="ctr"/>
                      <a:r>
                        <a:rPr lang="en-US" sz="1800" b="0" kern="1200" baseline="0" dirty="0" smtClean="0">
                          <a:solidFill>
                            <a:schemeClr val="tx1">
                              <a:lumMod val="50000"/>
                              <a:lumOff val="50000"/>
                            </a:schemeClr>
                          </a:solidFill>
                          <a:latin typeface="+mn-lt"/>
                          <a:ea typeface="+mn-ea"/>
                          <a:cs typeface="+mn-cs"/>
                        </a:rPr>
                        <a:t>5</a:t>
                      </a:r>
                    </a:p>
                  </a:txBody>
                  <a:tcPr/>
                </a:tc>
              </a:tr>
              <a:tr h="412829">
                <a:tc>
                  <a:txBody>
                    <a:bodyPr/>
                    <a:lstStyle/>
                    <a:p>
                      <a:pPr algn="ctr"/>
                      <a:r>
                        <a:rPr lang="en-US" dirty="0" smtClean="0">
                          <a:solidFill>
                            <a:schemeClr val="tx1">
                              <a:lumMod val="50000"/>
                              <a:lumOff val="50000"/>
                            </a:schemeClr>
                          </a:solidFill>
                        </a:rPr>
                        <a:t>2</a:t>
                      </a:r>
                      <a:endParaRPr lang="en-US" b="1" dirty="0">
                        <a:solidFill>
                          <a:schemeClr val="tx1">
                            <a:lumMod val="50000"/>
                            <a:lumOff val="50000"/>
                          </a:schemeClr>
                        </a:solidFill>
                      </a:endParaRPr>
                    </a:p>
                  </a:txBody>
                  <a:tcPr/>
                </a:tc>
                <a:tc>
                  <a:txBody>
                    <a:bodyPr/>
                    <a:lstStyle/>
                    <a:p>
                      <a:r>
                        <a:rPr lang="en-US" sz="1800" kern="1200" baseline="0" dirty="0" smtClean="0">
                          <a:solidFill>
                            <a:schemeClr val="tx1">
                              <a:lumMod val="50000"/>
                              <a:lumOff val="50000"/>
                            </a:schemeClr>
                          </a:solidFill>
                        </a:rPr>
                        <a:t> JDBC Programming 	</a:t>
                      </a:r>
                      <a:endParaRPr lang="en-US" sz="1800" b="1" kern="1200" baseline="0" dirty="0" smtClean="0">
                        <a:solidFill>
                          <a:schemeClr val="tx1">
                            <a:lumMod val="50000"/>
                            <a:lumOff val="50000"/>
                          </a:schemeClr>
                        </a:solidFill>
                        <a:latin typeface="+mn-lt"/>
                        <a:ea typeface="+mn-ea"/>
                        <a:cs typeface="+mn-cs"/>
                      </a:endParaRPr>
                    </a:p>
                  </a:txBody>
                  <a:tcPr/>
                </a:tc>
                <a:tc>
                  <a:txBody>
                    <a:bodyPr/>
                    <a:lstStyle/>
                    <a:p>
                      <a:pPr algn="ctr"/>
                      <a:r>
                        <a:rPr lang="en-US" sz="1800" b="0" kern="1200" baseline="0" dirty="0" smtClean="0">
                          <a:solidFill>
                            <a:schemeClr val="tx1">
                              <a:lumMod val="50000"/>
                              <a:lumOff val="50000"/>
                            </a:schemeClr>
                          </a:solidFill>
                          <a:latin typeface="+mn-lt"/>
                          <a:ea typeface="+mn-ea"/>
                          <a:cs typeface="+mn-cs"/>
                        </a:rPr>
                        <a:t>10</a:t>
                      </a:r>
                    </a:p>
                  </a:txBody>
                  <a:tcPr/>
                </a:tc>
              </a:tr>
              <a:tr h="412829">
                <a:tc>
                  <a:txBody>
                    <a:bodyPr/>
                    <a:lstStyle/>
                    <a:p>
                      <a:pPr algn="ctr"/>
                      <a:r>
                        <a:rPr lang="en-US" dirty="0" smtClean="0">
                          <a:solidFill>
                            <a:schemeClr val="tx1">
                              <a:lumMod val="50000"/>
                              <a:lumOff val="50000"/>
                            </a:schemeClr>
                          </a:solidFill>
                        </a:rPr>
                        <a:t>3</a:t>
                      </a:r>
                      <a:endParaRPr lang="en-US" b="1" dirty="0">
                        <a:solidFill>
                          <a:schemeClr val="tx1">
                            <a:lumMod val="50000"/>
                            <a:lumOff val="50000"/>
                          </a:schemeClr>
                        </a:solidFill>
                      </a:endParaRPr>
                    </a:p>
                  </a:txBody>
                  <a:tcPr/>
                </a:tc>
                <a:tc>
                  <a:txBody>
                    <a:bodyPr/>
                    <a:lstStyle/>
                    <a:p>
                      <a:r>
                        <a:rPr lang="en-US" sz="1800" kern="1200" baseline="0" dirty="0" smtClean="0">
                          <a:solidFill>
                            <a:schemeClr val="tx1">
                              <a:lumMod val="50000"/>
                              <a:lumOff val="50000"/>
                            </a:schemeClr>
                          </a:solidFill>
                        </a:rPr>
                        <a:t> </a:t>
                      </a:r>
                      <a:r>
                        <a:rPr lang="en-US" sz="1800" kern="1200" baseline="0" dirty="0" err="1" smtClean="0">
                          <a:solidFill>
                            <a:schemeClr val="tx1">
                              <a:lumMod val="50000"/>
                              <a:lumOff val="50000"/>
                            </a:schemeClr>
                          </a:solidFill>
                        </a:rPr>
                        <a:t>Servlet</a:t>
                      </a:r>
                      <a:r>
                        <a:rPr lang="en-US" sz="1800" kern="1200" baseline="0" dirty="0" smtClean="0">
                          <a:solidFill>
                            <a:schemeClr val="tx1">
                              <a:lumMod val="50000"/>
                              <a:lumOff val="50000"/>
                            </a:schemeClr>
                          </a:solidFill>
                        </a:rPr>
                        <a:t> API and Overview 	</a:t>
                      </a:r>
                      <a:endParaRPr lang="en-US" sz="1800" b="1" kern="1200" baseline="0" dirty="0" smtClean="0">
                        <a:solidFill>
                          <a:schemeClr val="tx1">
                            <a:lumMod val="50000"/>
                            <a:lumOff val="50000"/>
                          </a:schemeClr>
                        </a:solidFill>
                        <a:latin typeface="+mn-lt"/>
                        <a:ea typeface="+mn-ea"/>
                        <a:cs typeface="+mn-cs"/>
                      </a:endParaRPr>
                    </a:p>
                  </a:txBody>
                  <a:tcPr/>
                </a:tc>
                <a:tc>
                  <a:txBody>
                    <a:bodyPr/>
                    <a:lstStyle/>
                    <a:p>
                      <a:pPr algn="ctr"/>
                      <a:r>
                        <a:rPr lang="en-US" sz="1800" b="0" kern="1200" baseline="0" dirty="0" smtClean="0">
                          <a:solidFill>
                            <a:schemeClr val="tx1">
                              <a:lumMod val="50000"/>
                              <a:lumOff val="50000"/>
                            </a:schemeClr>
                          </a:solidFill>
                          <a:latin typeface="+mn-lt"/>
                          <a:ea typeface="+mn-ea"/>
                          <a:cs typeface="+mn-cs"/>
                        </a:rPr>
                        <a:t>25</a:t>
                      </a:r>
                    </a:p>
                  </a:txBody>
                  <a:tcPr/>
                </a:tc>
              </a:tr>
              <a:tr h="343039">
                <a:tc>
                  <a:txBody>
                    <a:bodyPr/>
                    <a:lstStyle/>
                    <a:p>
                      <a:pPr algn="ctr"/>
                      <a:r>
                        <a:rPr lang="en-US" dirty="0" smtClean="0">
                          <a:solidFill>
                            <a:schemeClr val="tx1">
                              <a:lumMod val="50000"/>
                              <a:lumOff val="50000"/>
                            </a:schemeClr>
                          </a:solidFill>
                        </a:rPr>
                        <a:t>4</a:t>
                      </a:r>
                      <a:endParaRPr lang="en-US" b="1" dirty="0">
                        <a:solidFill>
                          <a:schemeClr val="tx1">
                            <a:lumMod val="50000"/>
                            <a:lumOff val="50000"/>
                          </a:schemeClr>
                        </a:solidFill>
                      </a:endParaRPr>
                    </a:p>
                  </a:txBody>
                  <a:tcPr/>
                </a:tc>
                <a:tc>
                  <a:txBody>
                    <a:bodyPr/>
                    <a:lstStyle/>
                    <a:p>
                      <a:r>
                        <a:rPr lang="en-US" sz="1800" kern="1200" baseline="0" dirty="0" smtClean="0">
                          <a:solidFill>
                            <a:schemeClr val="tx1">
                              <a:lumMod val="50000"/>
                              <a:lumOff val="50000"/>
                            </a:schemeClr>
                          </a:solidFill>
                        </a:rPr>
                        <a:t> Java Server Pages</a:t>
                      </a:r>
                      <a:endParaRPr lang="en-US" sz="1800" b="1" kern="1200" baseline="0" dirty="0" smtClean="0">
                        <a:solidFill>
                          <a:schemeClr val="tx1">
                            <a:lumMod val="50000"/>
                            <a:lumOff val="50000"/>
                          </a:schemeClr>
                        </a:solidFill>
                        <a:latin typeface="+mn-lt"/>
                        <a:ea typeface="+mn-ea"/>
                        <a:cs typeface="+mn-cs"/>
                      </a:endParaRPr>
                    </a:p>
                  </a:txBody>
                  <a:tcPr/>
                </a:tc>
                <a:tc>
                  <a:txBody>
                    <a:bodyPr/>
                    <a:lstStyle/>
                    <a:p>
                      <a:pPr algn="ctr"/>
                      <a:r>
                        <a:rPr lang="en-US" sz="1800" b="0" kern="1200" baseline="0" dirty="0" smtClean="0">
                          <a:solidFill>
                            <a:schemeClr val="tx1">
                              <a:lumMod val="50000"/>
                              <a:lumOff val="50000"/>
                            </a:schemeClr>
                          </a:solidFill>
                          <a:latin typeface="+mn-lt"/>
                          <a:ea typeface="+mn-ea"/>
                          <a:cs typeface="+mn-cs"/>
                        </a:rPr>
                        <a:t>25</a:t>
                      </a:r>
                    </a:p>
                  </a:txBody>
                  <a:tcPr/>
                </a:tc>
              </a:tr>
              <a:tr h="343039">
                <a:tc>
                  <a:txBody>
                    <a:bodyPr/>
                    <a:lstStyle/>
                    <a:p>
                      <a:pPr algn="ctr"/>
                      <a:r>
                        <a:rPr lang="en-US" dirty="0" smtClean="0"/>
                        <a:t>5</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 Java Server Faces	</a:t>
                      </a:r>
                      <a:endParaRPr lang="en-US" sz="1800" b="1" kern="1200" baseline="0" dirty="0" smtClean="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tx1"/>
                          </a:solidFill>
                          <a:latin typeface="+mn-lt"/>
                          <a:ea typeface="+mn-ea"/>
                          <a:cs typeface="+mn-cs"/>
                        </a:rPr>
                        <a:t>10</a:t>
                      </a:r>
                    </a:p>
                  </a:txBody>
                  <a:tcPr/>
                </a:tc>
              </a:tr>
              <a:tr h="343039">
                <a:tc>
                  <a:txBody>
                    <a:bodyPr/>
                    <a:lstStyle/>
                    <a:p>
                      <a:pPr algn="ctr"/>
                      <a:r>
                        <a:rPr lang="en-US" dirty="0" smtClean="0"/>
                        <a:t>6</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 Hibernate 	</a:t>
                      </a:r>
                      <a:endParaRPr lang="en-US" sz="1800" b="1" kern="1200" baseline="0" dirty="0" smtClean="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tx1"/>
                          </a:solidFill>
                          <a:latin typeface="+mn-lt"/>
                          <a:ea typeface="+mn-ea"/>
                          <a:cs typeface="+mn-cs"/>
                        </a:rPr>
                        <a:t>15</a:t>
                      </a:r>
                    </a:p>
                  </a:txBody>
                  <a:tcPr/>
                </a:tc>
              </a:tr>
              <a:tr h="441960">
                <a:tc>
                  <a:txBody>
                    <a:bodyPr/>
                    <a:lstStyle/>
                    <a:p>
                      <a:pPr algn="ctr"/>
                      <a:r>
                        <a:rPr lang="en-US" dirty="0" smtClean="0"/>
                        <a:t>7</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t> Java Web Frameworks: Spring MVC </a:t>
                      </a:r>
                      <a:endParaRPr lang="en-US" sz="1800" b="1" kern="1200" baseline="0" dirty="0" smtClean="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tx1"/>
                          </a:solidFill>
                          <a:latin typeface="+mn-lt"/>
                          <a:ea typeface="+mn-ea"/>
                          <a:cs typeface="+mn-cs"/>
                        </a:rPr>
                        <a:t>10</a:t>
                      </a:r>
                    </a:p>
                  </a:txBody>
                  <a:tcPr/>
                </a:tc>
              </a:tr>
            </a:tbl>
          </a:graphicData>
        </a:graphic>
      </p:graphicFrame>
      <p:sp>
        <p:nvSpPr>
          <p:cNvPr id="6" name="Rounded Rectangle 5"/>
          <p:cNvSpPr/>
          <p:nvPr/>
        </p:nvSpPr>
        <p:spPr>
          <a:xfrm>
            <a:off x="528637" y="3443814"/>
            <a:ext cx="6553200" cy="381000"/>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4419600"/>
            <a:ext cx="8305800" cy="1323439"/>
          </a:xfrm>
          <a:prstGeom prst="rect">
            <a:avLst/>
          </a:prstGeom>
          <a:noFill/>
        </p:spPr>
        <p:txBody>
          <a:bodyPr wrap="square" rtlCol="0">
            <a:spAutoFit/>
          </a:bodyPr>
          <a:lstStyle/>
          <a:p>
            <a:r>
              <a:rPr lang="en-US" sz="2000" b="1" dirty="0" smtClean="0"/>
              <a:t>Reference Book:</a:t>
            </a:r>
          </a:p>
          <a:p>
            <a:r>
              <a:rPr lang="en-US" sz="2000" dirty="0"/>
              <a:t>Black Book “ Java server programming” J2EE, 1st ed., Dream Tech Publishers, 2008. 3. Kathy </a:t>
            </a:r>
            <a:r>
              <a:rPr lang="en-US" sz="2000" dirty="0" err="1"/>
              <a:t>walrath</a:t>
            </a:r>
            <a:r>
              <a:rPr lang="en-US" sz="2000" dirty="0"/>
              <a:t> ”</a:t>
            </a:r>
          </a:p>
          <a:p>
            <a:r>
              <a:rPr lang="en-US" sz="2000" dirty="0" smtClean="0"/>
              <a:t>Chapter 15</a:t>
            </a:r>
            <a:endParaRPr lang="en-US" sz="2000" dirty="0"/>
          </a:p>
        </p:txBody>
      </p:sp>
    </p:spTree>
    <p:extLst>
      <p:ext uri="{BB962C8B-B14F-4D97-AF65-F5344CB8AC3E}">
        <p14:creationId xmlns:p14="http://schemas.microsoft.com/office/powerpoint/2010/main" val="370226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lnSpc>
                <a:spcPct val="150000"/>
              </a:lnSpc>
              <a:buNone/>
            </a:pPr>
            <a:r>
              <a:rPr lang="en-US" b="1" dirty="0" smtClean="0"/>
              <a:t>[6] </a:t>
            </a:r>
            <a:r>
              <a:rPr lang="en-US" b="1" dirty="0"/>
              <a:t>Criteria </a:t>
            </a:r>
            <a:r>
              <a:rPr lang="en-US" b="1" dirty="0" smtClean="0"/>
              <a:t>Object</a:t>
            </a:r>
          </a:p>
          <a:p>
            <a:pPr marL="0" indent="0">
              <a:lnSpc>
                <a:spcPct val="150000"/>
              </a:lnSpc>
              <a:buNone/>
            </a:pPr>
            <a:r>
              <a:rPr lang="en-US" dirty="0"/>
              <a:t>Criteria objects are used to create and execute object oriented criteria queries to retrieve objects.</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20</a:t>
            </a:fld>
            <a:endParaRPr lang="en-US" dirty="0"/>
          </a:p>
        </p:txBody>
      </p:sp>
    </p:spTree>
    <p:extLst>
      <p:ext uri="{BB962C8B-B14F-4D97-AF65-F5344CB8AC3E}">
        <p14:creationId xmlns:p14="http://schemas.microsoft.com/office/powerpoint/2010/main" val="382470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a:t>
            </a:r>
            <a:r>
              <a:rPr lang="en-US" dirty="0" smtClean="0"/>
              <a:t>Architecture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21</a:t>
            </a:fld>
            <a:endParaRPr lang="en-US" dirty="0"/>
          </a:p>
        </p:txBody>
      </p:sp>
      <p:pic>
        <p:nvPicPr>
          <p:cNvPr id="5" name="Picture 4"/>
          <p:cNvPicPr/>
          <p:nvPr/>
        </p:nvPicPr>
        <p:blipFill>
          <a:blip r:embed="rId2"/>
          <a:srcRect/>
          <a:stretch>
            <a:fillRect/>
          </a:stretch>
        </p:blipFill>
        <p:spPr bwMode="auto">
          <a:xfrm>
            <a:off x="1214437" y="1066800"/>
            <a:ext cx="6100763" cy="4953000"/>
          </a:xfrm>
          <a:prstGeom prst="rect">
            <a:avLst/>
          </a:prstGeom>
          <a:noFill/>
          <a:ln w="9525">
            <a:noFill/>
            <a:miter lim="800000"/>
            <a:headEnd/>
            <a:tailEnd/>
          </a:ln>
        </p:spPr>
      </p:pic>
      <p:sp>
        <p:nvSpPr>
          <p:cNvPr id="6" name="Rectangle 5"/>
          <p:cNvSpPr/>
          <p:nvPr/>
        </p:nvSpPr>
        <p:spPr>
          <a:xfrm>
            <a:off x="-38100" y="6213802"/>
            <a:ext cx="7848600" cy="261610"/>
          </a:xfrm>
          <a:prstGeom prst="rect">
            <a:avLst/>
          </a:prstGeom>
        </p:spPr>
        <p:txBody>
          <a:bodyPr wrap="square">
            <a:spAutoFit/>
          </a:bodyPr>
          <a:lstStyle/>
          <a:p>
            <a:r>
              <a:rPr lang="en-US" sz="1050" i="1" dirty="0" err="1" smtClean="0"/>
              <a:t>Reference:https</a:t>
            </a:r>
            <a:r>
              <a:rPr lang="en-US" sz="1050" i="1" dirty="0"/>
              <a:t>://www.tutorialspoint.com/hibernate/hibernate_tutorial.pdf</a:t>
            </a:r>
          </a:p>
        </p:txBody>
      </p:sp>
      <p:sp>
        <p:nvSpPr>
          <p:cNvPr id="7" name="Rounded Rectangle 6"/>
          <p:cNvSpPr/>
          <p:nvPr/>
        </p:nvSpPr>
        <p:spPr>
          <a:xfrm>
            <a:off x="2057400" y="2743200"/>
            <a:ext cx="4572000" cy="1066800"/>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Callout 7"/>
          <p:cNvSpPr/>
          <p:nvPr/>
        </p:nvSpPr>
        <p:spPr>
          <a:xfrm>
            <a:off x="6896100" y="2362200"/>
            <a:ext cx="2247900" cy="990600"/>
          </a:xfrm>
          <a:prstGeom prst="wedgeEllipseCallout">
            <a:avLst>
              <a:gd name="adj1" fmla="val -59251"/>
              <a:gd name="adj2" fmla="val 4583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Core object of Hibernate Framework</a:t>
            </a:r>
            <a:endParaRPr lang="en-US" dirty="0">
              <a:solidFill>
                <a:srgbClr val="FF0000"/>
              </a:solidFill>
            </a:endParaRPr>
          </a:p>
        </p:txBody>
      </p:sp>
      <p:sp>
        <p:nvSpPr>
          <p:cNvPr id="10" name="Rounded Rectangle 9"/>
          <p:cNvSpPr/>
          <p:nvPr/>
        </p:nvSpPr>
        <p:spPr>
          <a:xfrm>
            <a:off x="1905000" y="3962400"/>
            <a:ext cx="4800600" cy="609600"/>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Callout 10"/>
          <p:cNvSpPr/>
          <p:nvPr/>
        </p:nvSpPr>
        <p:spPr>
          <a:xfrm>
            <a:off x="6896100" y="4648200"/>
            <a:ext cx="2247900" cy="990600"/>
          </a:xfrm>
          <a:prstGeom prst="wedgeEllipseCallout">
            <a:avLst>
              <a:gd name="adj1" fmla="val -55861"/>
              <a:gd name="adj2" fmla="val -7468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Internal API used by Hibernate</a:t>
            </a:r>
            <a:endParaRPr lang="en-US" dirty="0">
              <a:solidFill>
                <a:srgbClr val="FF0000"/>
              </a:solidFill>
            </a:endParaRPr>
          </a:p>
        </p:txBody>
      </p:sp>
    </p:spTree>
    <p:extLst>
      <p:ext uri="{BB962C8B-B14F-4D97-AF65-F5344CB8AC3E}">
        <p14:creationId xmlns:p14="http://schemas.microsoft.com/office/powerpoint/2010/main" val="341560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pPr marL="0" indent="0">
              <a:lnSpc>
                <a:spcPct val="150000"/>
              </a:lnSpc>
              <a:buNone/>
            </a:pPr>
            <a:r>
              <a:rPr lang="en-US" b="1" dirty="0" smtClean="0"/>
              <a:t>What do you mean by </a:t>
            </a:r>
            <a:r>
              <a:rPr lang="en-US" b="1" i="1" dirty="0" smtClean="0"/>
              <a:t>Persistence</a:t>
            </a:r>
            <a:r>
              <a:rPr lang="en-US" b="1" dirty="0" smtClean="0"/>
              <a:t>?</a:t>
            </a:r>
          </a:p>
          <a:p>
            <a:pPr>
              <a:lnSpc>
                <a:spcPct val="150000"/>
              </a:lnSpc>
            </a:pPr>
            <a:r>
              <a:rPr lang="en-US" dirty="0"/>
              <a:t>Persistence simply means that we would like our application’s data to outlive the </a:t>
            </a:r>
            <a:r>
              <a:rPr lang="en-US" dirty="0" smtClean="0"/>
              <a:t>application </a:t>
            </a:r>
            <a:r>
              <a:rPr lang="en-US" dirty="0"/>
              <a:t>process. </a:t>
            </a:r>
            <a:endParaRPr lang="en-US" dirty="0" smtClean="0"/>
          </a:p>
          <a:p>
            <a:pPr>
              <a:lnSpc>
                <a:spcPct val="150000"/>
              </a:lnSpc>
            </a:pPr>
            <a:r>
              <a:rPr lang="en-US" dirty="0" smtClean="0"/>
              <a:t>In </a:t>
            </a:r>
            <a:r>
              <a:rPr lang="en-US" dirty="0"/>
              <a:t>Java terms, we would like the state of (some of) our objects to live beyond the scope of the JVM so that the same state </a:t>
            </a:r>
            <a:r>
              <a:rPr lang="en-US" dirty="0" smtClean="0"/>
              <a:t>can be </a:t>
            </a:r>
            <a:r>
              <a:rPr lang="en-US" dirty="0"/>
              <a:t>available later.</a:t>
            </a:r>
            <a:endParaRPr lang="en-US" b="1" dirty="0"/>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22</a:t>
            </a:fld>
            <a:endParaRPr lang="en-US" dirty="0"/>
          </a:p>
        </p:txBody>
      </p:sp>
    </p:spTree>
    <p:extLst>
      <p:ext uri="{BB962C8B-B14F-4D97-AF65-F5344CB8AC3E}">
        <p14:creationId xmlns:p14="http://schemas.microsoft.com/office/powerpoint/2010/main" val="339661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Cache Architecture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23</a:t>
            </a:fld>
            <a:endParaRPr lang="en-US" dirty="0"/>
          </a:p>
        </p:txBody>
      </p:sp>
      <p:sp>
        <p:nvSpPr>
          <p:cNvPr id="5" name="Flowchart: Magnetic Disk 4"/>
          <p:cNvSpPr/>
          <p:nvPr/>
        </p:nvSpPr>
        <p:spPr>
          <a:xfrm>
            <a:off x="3886200" y="990600"/>
            <a:ext cx="1600200" cy="1066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endParaRPr lang="en-US" dirty="0">
              <a:solidFill>
                <a:schemeClr val="tx1"/>
              </a:solidFill>
            </a:endParaRPr>
          </a:p>
        </p:txBody>
      </p:sp>
      <p:sp>
        <p:nvSpPr>
          <p:cNvPr id="6" name="Rectangle 5"/>
          <p:cNvSpPr/>
          <p:nvPr/>
        </p:nvSpPr>
        <p:spPr>
          <a:xfrm>
            <a:off x="3676650" y="3963141"/>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Session Object</a:t>
            </a:r>
            <a:endParaRPr lang="en-US" dirty="0">
              <a:solidFill>
                <a:schemeClr val="tx1"/>
              </a:solidFill>
            </a:endParaRPr>
          </a:p>
        </p:txBody>
      </p:sp>
      <p:sp>
        <p:nvSpPr>
          <p:cNvPr id="8" name="Rectangle 7"/>
          <p:cNvSpPr/>
          <p:nvPr/>
        </p:nvSpPr>
        <p:spPr>
          <a:xfrm>
            <a:off x="3676650" y="3009106"/>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First-level Cache</a:t>
            </a:r>
            <a:endParaRPr lang="en-US" dirty="0">
              <a:solidFill>
                <a:schemeClr val="tx1"/>
              </a:solidFill>
            </a:endParaRPr>
          </a:p>
        </p:txBody>
      </p:sp>
      <p:sp>
        <p:nvSpPr>
          <p:cNvPr id="9" name="Rectangle 8"/>
          <p:cNvSpPr/>
          <p:nvPr/>
        </p:nvSpPr>
        <p:spPr>
          <a:xfrm>
            <a:off x="3676650" y="5332412"/>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Second-level Cache</a:t>
            </a:r>
            <a:endParaRPr lang="en-US" dirty="0">
              <a:solidFill>
                <a:schemeClr val="tx1"/>
              </a:solidFill>
            </a:endParaRPr>
          </a:p>
        </p:txBody>
      </p:sp>
      <p:sp>
        <p:nvSpPr>
          <p:cNvPr id="7" name="Rectangle 6"/>
          <p:cNvSpPr/>
          <p:nvPr/>
        </p:nvSpPr>
        <p:spPr>
          <a:xfrm>
            <a:off x="3124200" y="2605822"/>
            <a:ext cx="3200400" cy="22860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77050" y="3963173"/>
            <a:ext cx="20955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a:t>
            </a:r>
            <a:endParaRPr lang="en-US" dirty="0">
              <a:solidFill>
                <a:schemeClr val="tx1"/>
              </a:solidFill>
            </a:endParaRPr>
          </a:p>
        </p:txBody>
      </p:sp>
      <p:sp>
        <p:nvSpPr>
          <p:cNvPr id="10" name="TextBox 9"/>
          <p:cNvSpPr txBox="1"/>
          <p:nvPr/>
        </p:nvSpPr>
        <p:spPr>
          <a:xfrm>
            <a:off x="1884545" y="3457392"/>
            <a:ext cx="1295400" cy="400110"/>
          </a:xfrm>
          <a:prstGeom prst="rect">
            <a:avLst/>
          </a:prstGeom>
          <a:noFill/>
        </p:spPr>
        <p:txBody>
          <a:bodyPr wrap="square" rtlCol="0">
            <a:spAutoFit/>
          </a:bodyPr>
          <a:lstStyle/>
          <a:p>
            <a:r>
              <a:rPr lang="en-US" sz="2000" b="1" dirty="0" smtClean="0"/>
              <a:t>Hibernate</a:t>
            </a:r>
            <a:endParaRPr lang="en-US" sz="2000" b="1" dirty="0"/>
          </a:p>
        </p:txBody>
      </p:sp>
      <p:cxnSp>
        <p:nvCxnSpPr>
          <p:cNvPr id="13" name="Straight Arrow Connector 12"/>
          <p:cNvCxnSpPr/>
          <p:nvPr/>
        </p:nvCxnSpPr>
        <p:spPr>
          <a:xfrm>
            <a:off x="4694420" y="3538504"/>
            <a:ext cx="0" cy="420635"/>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05400" y="4496541"/>
            <a:ext cx="0" cy="83587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4496541"/>
            <a:ext cx="0" cy="83587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05400" y="2057400"/>
            <a:ext cx="4762" cy="96635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267200" y="2057400"/>
            <a:ext cx="0" cy="96635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772150" y="4114800"/>
            <a:ext cx="1104900" cy="3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772150" y="4343400"/>
            <a:ext cx="11430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5600701" y="990600"/>
            <a:ext cx="3549545" cy="1279177"/>
          </a:xfrm>
          <a:prstGeom prst="wedgeRoundRectCallout">
            <a:avLst>
              <a:gd name="adj1" fmla="val -45855"/>
              <a:gd name="adj2" fmla="val 110765"/>
              <a:gd name="adj3" fmla="val 16667"/>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smtClean="0">
                <a:solidFill>
                  <a:schemeClr val="tx1"/>
                </a:solidFill>
              </a:rPr>
              <a:t>Known as Session Cache.</a:t>
            </a:r>
          </a:p>
          <a:p>
            <a:pPr algn="just"/>
            <a:r>
              <a:rPr lang="en-US" sz="2000" dirty="0">
                <a:solidFill>
                  <a:schemeClr val="tx1"/>
                </a:solidFill>
              </a:rPr>
              <a:t>Session cache </a:t>
            </a:r>
            <a:r>
              <a:rPr lang="en-US" sz="2000" dirty="0" smtClean="0">
                <a:solidFill>
                  <a:schemeClr val="tx1"/>
                </a:solidFill>
              </a:rPr>
              <a:t>is </a:t>
            </a:r>
            <a:r>
              <a:rPr lang="en-US" sz="2000" dirty="0">
                <a:solidFill>
                  <a:schemeClr val="tx1"/>
                </a:solidFill>
              </a:rPr>
              <a:t>a mandatory cache through which all requests must </a:t>
            </a:r>
            <a:r>
              <a:rPr lang="en-US" sz="2000" dirty="0" smtClean="0">
                <a:solidFill>
                  <a:schemeClr val="tx1"/>
                </a:solidFill>
              </a:rPr>
              <a:t>pass through.</a:t>
            </a:r>
            <a:r>
              <a:rPr lang="en-US" sz="2000" dirty="0">
                <a:solidFill>
                  <a:schemeClr val="tx1"/>
                </a:solidFill>
              </a:rPr>
              <a:t> </a:t>
            </a:r>
          </a:p>
        </p:txBody>
      </p:sp>
      <p:sp>
        <p:nvSpPr>
          <p:cNvPr id="34" name="Rounded Rectangular Callout 33"/>
          <p:cNvSpPr/>
          <p:nvPr/>
        </p:nvSpPr>
        <p:spPr>
          <a:xfrm>
            <a:off x="167079" y="5065712"/>
            <a:ext cx="2876550" cy="1066800"/>
          </a:xfrm>
          <a:prstGeom prst="wedgeRoundRectCallout">
            <a:avLst>
              <a:gd name="adj1" fmla="val 70883"/>
              <a:gd name="adj2" fmla="val -4947"/>
              <a:gd name="adj3" fmla="val 16667"/>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M</a:t>
            </a:r>
            <a:r>
              <a:rPr lang="en-US" sz="2000" dirty="0" smtClean="0">
                <a:solidFill>
                  <a:schemeClr val="tx1"/>
                </a:solidFill>
              </a:rPr>
              <a:t>ainly </a:t>
            </a:r>
            <a:r>
              <a:rPr lang="en-US" sz="2000" dirty="0">
                <a:solidFill>
                  <a:schemeClr val="tx1"/>
                </a:solidFill>
              </a:rPr>
              <a:t>responsible for caching objects across sessions.</a:t>
            </a:r>
          </a:p>
        </p:txBody>
      </p:sp>
      <p:sp>
        <p:nvSpPr>
          <p:cNvPr id="33" name="TextBox 32"/>
          <p:cNvSpPr txBox="1"/>
          <p:nvPr/>
        </p:nvSpPr>
        <p:spPr>
          <a:xfrm>
            <a:off x="3771900" y="5865812"/>
            <a:ext cx="2000250" cy="369332"/>
          </a:xfrm>
          <a:prstGeom prst="rect">
            <a:avLst/>
          </a:prstGeom>
          <a:noFill/>
        </p:spPr>
        <p:txBody>
          <a:bodyPr wrap="square" rtlCol="0">
            <a:spAutoFit/>
          </a:bodyPr>
          <a:lstStyle/>
          <a:p>
            <a:pPr algn="ctr"/>
            <a:r>
              <a:rPr lang="en-US" dirty="0" smtClean="0"/>
              <a:t>Optional Cache</a:t>
            </a:r>
            <a:endParaRPr lang="en-US" dirty="0"/>
          </a:p>
        </p:txBody>
      </p:sp>
    </p:spTree>
    <p:extLst>
      <p:ext uri="{BB962C8B-B14F-4D97-AF65-F5344CB8AC3E}">
        <p14:creationId xmlns:p14="http://schemas.microsoft.com/office/powerpoint/2010/main" val="10470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1" grpId="0" animBg="1"/>
      <p:bldP spid="10" grpId="0"/>
      <p:bldP spid="32" grpId="0" animBg="1"/>
      <p:bldP spid="34" grpId="0" animBg="1"/>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Cache Architecture?</a:t>
            </a:r>
            <a:endParaRPr lang="en-US" dirty="0"/>
          </a:p>
        </p:txBody>
      </p:sp>
      <p:sp>
        <p:nvSpPr>
          <p:cNvPr id="3" name="Content Placeholder 2"/>
          <p:cNvSpPr>
            <a:spLocks noGrp="1"/>
          </p:cNvSpPr>
          <p:nvPr>
            <p:ph idx="1"/>
          </p:nvPr>
        </p:nvSpPr>
        <p:spPr/>
        <p:txBody>
          <a:bodyPr/>
          <a:lstStyle/>
          <a:p>
            <a:pPr>
              <a:lnSpc>
                <a:spcPct val="150000"/>
              </a:lnSpc>
            </a:pPr>
            <a:r>
              <a:rPr lang="en-US" dirty="0"/>
              <a:t>Caching is all about application performance </a:t>
            </a:r>
            <a:r>
              <a:rPr lang="en-US" dirty="0" smtClean="0"/>
              <a:t>optimization. </a:t>
            </a:r>
          </a:p>
          <a:p>
            <a:pPr>
              <a:lnSpc>
                <a:spcPct val="150000"/>
              </a:lnSpc>
            </a:pPr>
            <a:r>
              <a:rPr lang="en-US" dirty="0" smtClean="0"/>
              <a:t>It is situated </a:t>
            </a:r>
            <a:r>
              <a:rPr lang="en-US" dirty="0"/>
              <a:t>between your application and the database to avoid the number of database hits as many as </a:t>
            </a:r>
            <a:r>
              <a:rPr lang="en-US" dirty="0" smtClean="0"/>
              <a:t>possible.</a:t>
            </a:r>
          </a:p>
          <a:p>
            <a:pPr>
              <a:lnSpc>
                <a:spcPct val="150000"/>
              </a:lnSpc>
            </a:pPr>
            <a:r>
              <a:rPr lang="en-US" dirty="0" smtClean="0"/>
              <a:t>To </a:t>
            </a:r>
            <a:r>
              <a:rPr lang="en-US" dirty="0"/>
              <a:t>give a better performance for </a:t>
            </a:r>
            <a:r>
              <a:rPr lang="en-US" dirty="0" smtClean="0"/>
              <a:t>critical </a:t>
            </a:r>
            <a:r>
              <a:rPr lang="en-US" dirty="0"/>
              <a:t>applications.</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24</a:t>
            </a:fld>
            <a:endParaRPr lang="en-US" dirty="0"/>
          </a:p>
        </p:txBody>
      </p:sp>
    </p:spTree>
    <p:extLst>
      <p:ext uri="{BB962C8B-B14F-4D97-AF65-F5344CB8AC3E}">
        <p14:creationId xmlns:p14="http://schemas.microsoft.com/office/powerpoint/2010/main" val="199768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Cache Architecture</a:t>
            </a:r>
          </a:p>
        </p:txBody>
      </p:sp>
      <p:sp>
        <p:nvSpPr>
          <p:cNvPr id="3" name="Content Placeholder 2"/>
          <p:cNvSpPr>
            <a:spLocks noGrp="1"/>
          </p:cNvSpPr>
          <p:nvPr>
            <p:ph idx="1"/>
          </p:nvPr>
        </p:nvSpPr>
        <p:spPr/>
        <p:txBody>
          <a:bodyPr/>
          <a:lstStyle/>
          <a:p>
            <a:pPr marL="0" indent="0">
              <a:lnSpc>
                <a:spcPct val="150000"/>
              </a:lnSpc>
              <a:buNone/>
            </a:pPr>
            <a:r>
              <a:rPr lang="en-US" b="1" dirty="0"/>
              <a:t>First-level cache</a:t>
            </a:r>
            <a:r>
              <a:rPr lang="en-US" b="1" dirty="0" smtClean="0"/>
              <a:t>:</a:t>
            </a:r>
          </a:p>
          <a:p>
            <a:pPr>
              <a:lnSpc>
                <a:spcPct val="150000"/>
              </a:lnSpc>
            </a:pPr>
            <a:r>
              <a:rPr lang="en-US" dirty="0"/>
              <a:t>The first-level cache is the Session </a:t>
            </a:r>
            <a:r>
              <a:rPr lang="en-US" dirty="0" smtClean="0"/>
              <a:t>cache.</a:t>
            </a:r>
          </a:p>
          <a:p>
            <a:pPr>
              <a:lnSpc>
                <a:spcPct val="150000"/>
              </a:lnSpc>
            </a:pPr>
            <a:r>
              <a:rPr lang="en-US" dirty="0"/>
              <a:t>The Session object keeps an object under its own </a:t>
            </a:r>
            <a:r>
              <a:rPr lang="en-US" dirty="0" smtClean="0"/>
              <a:t>control </a:t>
            </a:r>
            <a:r>
              <a:rPr lang="en-US" dirty="0"/>
              <a:t>before committing it to the database</a:t>
            </a:r>
            <a:r>
              <a:rPr lang="en-US" dirty="0" smtClean="0"/>
              <a:t>.</a:t>
            </a:r>
          </a:p>
          <a:p>
            <a:pPr>
              <a:lnSpc>
                <a:spcPct val="150000"/>
              </a:lnSpc>
            </a:pPr>
            <a:r>
              <a:rPr lang="en-US" dirty="0"/>
              <a:t>If you issue multiple updates to an object, Hibernate tries to delay doing the update as long as possible to reduce the number of update SQL statements issued. </a:t>
            </a:r>
            <a:endParaRPr lang="en-US" dirty="0" smtClean="0"/>
          </a:p>
          <a:p>
            <a:pPr>
              <a:lnSpc>
                <a:spcPct val="150000"/>
              </a:lnSpc>
            </a:pPr>
            <a:r>
              <a:rPr lang="en-US" dirty="0" smtClean="0"/>
              <a:t>If </a:t>
            </a:r>
            <a:r>
              <a:rPr lang="en-US" dirty="0"/>
              <a:t>you close the session, all the objects being cached are lost</a:t>
            </a:r>
          </a:p>
          <a:p>
            <a:pPr>
              <a:lnSpc>
                <a:spcPct val="150000"/>
              </a:lnSpc>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25</a:t>
            </a:fld>
            <a:endParaRPr lang="en-US" dirty="0"/>
          </a:p>
        </p:txBody>
      </p:sp>
    </p:spTree>
    <p:extLst>
      <p:ext uri="{BB962C8B-B14F-4D97-AF65-F5344CB8AC3E}">
        <p14:creationId xmlns:p14="http://schemas.microsoft.com/office/powerpoint/2010/main" val="344021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Cache Architecture</a:t>
            </a:r>
          </a:p>
        </p:txBody>
      </p:sp>
      <p:sp>
        <p:nvSpPr>
          <p:cNvPr id="3" name="Content Placeholder 2"/>
          <p:cNvSpPr>
            <a:spLocks noGrp="1"/>
          </p:cNvSpPr>
          <p:nvPr>
            <p:ph idx="1"/>
          </p:nvPr>
        </p:nvSpPr>
        <p:spPr/>
        <p:txBody>
          <a:bodyPr/>
          <a:lstStyle/>
          <a:p>
            <a:pPr marL="0" indent="0">
              <a:lnSpc>
                <a:spcPct val="150000"/>
              </a:lnSpc>
              <a:buNone/>
            </a:pPr>
            <a:r>
              <a:rPr lang="en-US" b="1" dirty="0" smtClean="0"/>
              <a:t>Second-level </a:t>
            </a:r>
            <a:r>
              <a:rPr lang="en-US" b="1" dirty="0"/>
              <a:t>cache</a:t>
            </a:r>
            <a:r>
              <a:rPr lang="en-US" b="1" dirty="0" smtClean="0"/>
              <a:t>:</a:t>
            </a:r>
          </a:p>
          <a:p>
            <a:pPr>
              <a:lnSpc>
                <a:spcPct val="150000"/>
              </a:lnSpc>
            </a:pPr>
            <a:r>
              <a:rPr lang="en-US" dirty="0" smtClean="0"/>
              <a:t>It is </a:t>
            </a:r>
            <a:r>
              <a:rPr lang="en-US" dirty="0"/>
              <a:t>responsible for caching objects across sessions.</a:t>
            </a:r>
          </a:p>
          <a:p>
            <a:pPr>
              <a:lnSpc>
                <a:spcPct val="150000"/>
              </a:lnSpc>
            </a:pPr>
            <a:r>
              <a:rPr lang="en-US" dirty="0" smtClean="0"/>
              <a:t>Second </a:t>
            </a:r>
            <a:r>
              <a:rPr lang="en-US" dirty="0"/>
              <a:t>level cache is an optional cache and first-level cache will always be consulted before any attempt is made to locate an object in the second-level </a:t>
            </a:r>
            <a:r>
              <a:rPr lang="en-US" dirty="0" smtClean="0"/>
              <a:t>cache.</a:t>
            </a:r>
          </a:p>
          <a:p>
            <a:pPr>
              <a:lnSpc>
                <a:spcPct val="150000"/>
              </a:lnSpc>
            </a:pPr>
            <a:r>
              <a:rPr lang="en-US" dirty="0"/>
              <a:t>Any third-party cache can be used with Hibernate. An </a:t>
            </a:r>
            <a:r>
              <a:rPr lang="en-US" b="1" dirty="0" err="1"/>
              <a:t>org.hibernate.cache.CacheProvider</a:t>
            </a:r>
            <a:r>
              <a:rPr lang="en-US" dirty="0"/>
              <a:t> interface is provided, which must be implemented to provide Hibernate with a handle to the cache implementation.</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26</a:t>
            </a:fld>
            <a:endParaRPr lang="en-US" dirty="0"/>
          </a:p>
        </p:txBody>
      </p:sp>
    </p:spTree>
    <p:extLst>
      <p:ext uri="{BB962C8B-B14F-4D97-AF65-F5344CB8AC3E}">
        <p14:creationId xmlns:p14="http://schemas.microsoft.com/office/powerpoint/2010/main" val="85254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Mapping Types 	</a:t>
            </a:r>
          </a:p>
        </p:txBody>
      </p:sp>
      <p:sp>
        <p:nvSpPr>
          <p:cNvPr id="3" name="Content Placeholder 2"/>
          <p:cNvSpPr>
            <a:spLocks noGrp="1"/>
          </p:cNvSpPr>
          <p:nvPr>
            <p:ph idx="1"/>
          </p:nvPr>
        </p:nvSpPr>
        <p:spPr/>
        <p:txBody>
          <a:bodyPr/>
          <a:lstStyle/>
          <a:p>
            <a:pPr>
              <a:lnSpc>
                <a:spcPct val="150000"/>
              </a:lnSpc>
            </a:pPr>
            <a:r>
              <a:rPr lang="en-US" dirty="0" smtClean="0"/>
              <a:t>While preparing </a:t>
            </a:r>
            <a:r>
              <a:rPr lang="en-US" dirty="0"/>
              <a:t>a Hibernate mapping document, </a:t>
            </a:r>
            <a:r>
              <a:rPr lang="en-US" dirty="0" smtClean="0"/>
              <a:t>we map </a:t>
            </a:r>
            <a:r>
              <a:rPr lang="en-US" dirty="0"/>
              <a:t>the Java data types into RDBMS data types. </a:t>
            </a:r>
            <a:endParaRPr lang="en-US" dirty="0" smtClean="0"/>
          </a:p>
          <a:p>
            <a:pPr>
              <a:lnSpc>
                <a:spcPct val="150000"/>
              </a:lnSpc>
            </a:pPr>
            <a:r>
              <a:rPr lang="en-US" dirty="0" smtClean="0"/>
              <a:t>The </a:t>
            </a:r>
            <a:r>
              <a:rPr lang="en-US" dirty="0"/>
              <a:t>types declared and used in the mapping files are not Java data types; they are not SQL database types either. </a:t>
            </a:r>
            <a:endParaRPr lang="en-US" dirty="0" smtClean="0"/>
          </a:p>
          <a:p>
            <a:pPr>
              <a:lnSpc>
                <a:spcPct val="150000"/>
              </a:lnSpc>
            </a:pPr>
            <a:r>
              <a:rPr lang="en-US" dirty="0" smtClean="0"/>
              <a:t>These </a:t>
            </a:r>
            <a:r>
              <a:rPr lang="en-US" dirty="0"/>
              <a:t>types are called </a:t>
            </a:r>
            <a:r>
              <a:rPr lang="en-US" b="1" i="1" dirty="0"/>
              <a:t>Hibernate mapping types</a:t>
            </a:r>
            <a:r>
              <a:rPr lang="en-US" dirty="0"/>
              <a:t>, which can translate from Java to SQL data types and vice versa.</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27</a:t>
            </a:fld>
            <a:endParaRPr lang="en-US" dirty="0"/>
          </a:p>
        </p:txBody>
      </p:sp>
    </p:spTree>
    <p:extLst>
      <p:ext uri="{BB962C8B-B14F-4D97-AF65-F5344CB8AC3E}">
        <p14:creationId xmlns:p14="http://schemas.microsoft.com/office/powerpoint/2010/main" val="366684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Mapping </a:t>
            </a:r>
            <a:r>
              <a:rPr lang="en-US" dirty="0" smtClean="0"/>
              <a:t>Types:  </a:t>
            </a:r>
            <a:r>
              <a:rPr lang="en-US" dirty="0"/>
              <a:t>	</a:t>
            </a:r>
          </a:p>
        </p:txBody>
      </p:sp>
      <p:sp>
        <p:nvSpPr>
          <p:cNvPr id="3" name="Content Placeholder 2"/>
          <p:cNvSpPr>
            <a:spLocks noGrp="1"/>
          </p:cNvSpPr>
          <p:nvPr>
            <p:ph idx="1"/>
          </p:nvPr>
        </p:nvSpPr>
        <p:spPr/>
        <p:txBody>
          <a:bodyPr/>
          <a:lstStyle/>
          <a:p>
            <a:pPr marL="0" indent="0">
              <a:buNone/>
            </a:pPr>
            <a:r>
              <a:rPr lang="en-US" b="1" dirty="0"/>
              <a:t>Primitive </a:t>
            </a:r>
            <a:r>
              <a:rPr lang="en-US" b="1" dirty="0" smtClean="0"/>
              <a:t>Types </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81083325"/>
              </p:ext>
            </p:extLst>
          </p:nvPr>
        </p:nvGraphicFramePr>
        <p:xfrm>
          <a:off x="304800" y="1524000"/>
          <a:ext cx="8648700" cy="457200"/>
        </p:xfrm>
        <a:graphic>
          <a:graphicData uri="http://schemas.openxmlformats.org/drawingml/2006/table">
            <a:tbl>
              <a:tblPr firstRow="1" bandRow="1">
                <a:tableStyleId>{5940675A-B579-460E-94D1-54222C63F5DA}</a:tableStyleId>
              </a:tblPr>
              <a:tblGrid>
                <a:gridCol w="2882900"/>
                <a:gridCol w="2882900"/>
                <a:gridCol w="2882900"/>
              </a:tblGrid>
              <a:tr h="370840">
                <a:tc>
                  <a:txBody>
                    <a:bodyPr/>
                    <a:lstStyle/>
                    <a:p>
                      <a:pPr algn="ctr" fontAlgn="t"/>
                      <a:r>
                        <a:rPr lang="en-US" sz="2000" b="1" dirty="0">
                          <a:effectLst/>
                        </a:rPr>
                        <a:t>Mapping type</a:t>
                      </a:r>
                    </a:p>
                  </a:txBody>
                  <a:tcPr marL="76200" marR="76200" marT="76200" marB="76200"/>
                </a:tc>
                <a:tc>
                  <a:txBody>
                    <a:bodyPr/>
                    <a:lstStyle/>
                    <a:p>
                      <a:pPr algn="ctr" fontAlgn="t"/>
                      <a:r>
                        <a:rPr lang="en-US" sz="2000" b="1">
                          <a:effectLst/>
                        </a:rPr>
                        <a:t>Java type</a:t>
                      </a:r>
                    </a:p>
                  </a:txBody>
                  <a:tcPr marL="76200" marR="76200" marT="76200" marB="76200"/>
                </a:tc>
                <a:tc>
                  <a:txBody>
                    <a:bodyPr/>
                    <a:lstStyle/>
                    <a:p>
                      <a:pPr algn="ctr" fontAlgn="t"/>
                      <a:r>
                        <a:rPr lang="en-US" sz="2000" b="1" dirty="0" smtClean="0">
                          <a:effectLst/>
                        </a:rPr>
                        <a:t>SQL </a:t>
                      </a:r>
                      <a:r>
                        <a:rPr lang="en-US" sz="2000" b="1" dirty="0">
                          <a:effectLst/>
                        </a:rPr>
                        <a:t>Type</a:t>
                      </a:r>
                    </a:p>
                  </a:txBody>
                  <a:tcPr marL="76200" marR="76200" marT="76200" marB="762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97686583"/>
              </p:ext>
            </p:extLst>
          </p:nvPr>
        </p:nvGraphicFramePr>
        <p:xfrm>
          <a:off x="295273" y="3810000"/>
          <a:ext cx="8648700" cy="426720"/>
        </p:xfrm>
        <a:graphic>
          <a:graphicData uri="http://schemas.openxmlformats.org/drawingml/2006/table">
            <a:tbl>
              <a:tblPr firstRow="1" bandRow="1">
                <a:tableStyleId>{5940675A-B579-460E-94D1-54222C63F5DA}</a:tableStyleId>
              </a:tblPr>
              <a:tblGrid>
                <a:gridCol w="2882900"/>
                <a:gridCol w="2882900"/>
                <a:gridCol w="2882900"/>
              </a:tblGrid>
              <a:tr h="370840">
                <a:tc>
                  <a:txBody>
                    <a:bodyPr/>
                    <a:lstStyle/>
                    <a:p>
                      <a:pPr fontAlgn="t"/>
                      <a:r>
                        <a:rPr lang="en-US" dirty="0">
                          <a:effectLst/>
                        </a:rPr>
                        <a:t>double</a:t>
                      </a:r>
                    </a:p>
                  </a:txBody>
                  <a:tcPr marL="76200" marR="76200" marT="76200" marB="76200"/>
                </a:tc>
                <a:tc>
                  <a:txBody>
                    <a:bodyPr/>
                    <a:lstStyle/>
                    <a:p>
                      <a:pPr fontAlgn="t"/>
                      <a:r>
                        <a:rPr lang="en-US">
                          <a:effectLst/>
                        </a:rPr>
                        <a:t>double or java.lang.Double</a:t>
                      </a:r>
                    </a:p>
                  </a:txBody>
                  <a:tcPr marL="76200" marR="76200" marT="76200" marB="76200"/>
                </a:tc>
                <a:tc>
                  <a:txBody>
                    <a:bodyPr/>
                    <a:lstStyle/>
                    <a:p>
                      <a:pPr fontAlgn="t"/>
                      <a:r>
                        <a:rPr lang="en-US" dirty="0">
                          <a:effectLst/>
                        </a:rPr>
                        <a:t>DOUBLE</a:t>
                      </a:r>
                    </a:p>
                  </a:txBody>
                  <a:tcPr marL="76200" marR="76200" marT="76200" marB="7620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33529176"/>
              </p:ext>
            </p:extLst>
          </p:nvPr>
        </p:nvGraphicFramePr>
        <p:xfrm>
          <a:off x="304800" y="1981200"/>
          <a:ext cx="8648700" cy="457200"/>
        </p:xfrm>
        <a:graphic>
          <a:graphicData uri="http://schemas.openxmlformats.org/drawingml/2006/table">
            <a:tbl>
              <a:tblPr firstRow="1" bandRow="1">
                <a:tableStyleId>{5940675A-B579-460E-94D1-54222C63F5DA}</a:tableStyleId>
              </a:tblPr>
              <a:tblGrid>
                <a:gridCol w="2882900"/>
                <a:gridCol w="2882900"/>
                <a:gridCol w="2882900"/>
              </a:tblGrid>
              <a:tr h="370840">
                <a:tc>
                  <a:txBody>
                    <a:bodyPr/>
                    <a:lstStyle/>
                    <a:p>
                      <a:pPr fontAlgn="t"/>
                      <a:r>
                        <a:rPr lang="en-US" sz="2000" dirty="0">
                          <a:effectLst/>
                        </a:rPr>
                        <a:t>integer</a:t>
                      </a:r>
                    </a:p>
                  </a:txBody>
                  <a:tcPr marL="76200" marR="76200" marT="76200" marB="76200"/>
                </a:tc>
                <a:tc>
                  <a:txBody>
                    <a:bodyPr/>
                    <a:lstStyle/>
                    <a:p>
                      <a:pPr fontAlgn="t"/>
                      <a:r>
                        <a:rPr lang="en-US" sz="2000">
                          <a:effectLst/>
                        </a:rPr>
                        <a:t>int or java.lang.Integer</a:t>
                      </a:r>
                    </a:p>
                  </a:txBody>
                  <a:tcPr marL="76200" marR="76200" marT="76200" marB="76200"/>
                </a:tc>
                <a:tc>
                  <a:txBody>
                    <a:bodyPr/>
                    <a:lstStyle/>
                    <a:p>
                      <a:pPr fontAlgn="t"/>
                      <a:r>
                        <a:rPr lang="en-US" sz="2000" dirty="0">
                          <a:effectLst/>
                        </a:rPr>
                        <a:t>INTEGER</a:t>
                      </a:r>
                    </a:p>
                  </a:txBody>
                  <a:tcPr marL="76200" marR="76200" marT="76200" marB="7620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69962814"/>
              </p:ext>
            </p:extLst>
          </p:nvPr>
        </p:nvGraphicFramePr>
        <p:xfrm>
          <a:off x="300037" y="2438400"/>
          <a:ext cx="8648700" cy="457200"/>
        </p:xfrm>
        <a:graphic>
          <a:graphicData uri="http://schemas.openxmlformats.org/drawingml/2006/table">
            <a:tbl>
              <a:tblPr firstRow="1" bandRow="1">
                <a:tableStyleId>{5940675A-B579-460E-94D1-54222C63F5DA}</a:tableStyleId>
              </a:tblPr>
              <a:tblGrid>
                <a:gridCol w="2882900"/>
                <a:gridCol w="2882900"/>
                <a:gridCol w="2882900"/>
              </a:tblGrid>
              <a:tr h="370840">
                <a:tc>
                  <a:txBody>
                    <a:bodyPr/>
                    <a:lstStyle/>
                    <a:p>
                      <a:pPr fontAlgn="t"/>
                      <a:r>
                        <a:rPr lang="en-US" sz="2000" dirty="0">
                          <a:effectLst/>
                        </a:rPr>
                        <a:t>long</a:t>
                      </a:r>
                    </a:p>
                  </a:txBody>
                  <a:tcPr marL="76200" marR="76200" marT="76200" marB="76200"/>
                </a:tc>
                <a:tc>
                  <a:txBody>
                    <a:bodyPr/>
                    <a:lstStyle/>
                    <a:p>
                      <a:pPr fontAlgn="t"/>
                      <a:r>
                        <a:rPr lang="en-US" sz="2000">
                          <a:effectLst/>
                        </a:rPr>
                        <a:t>long or java.lang.Long</a:t>
                      </a:r>
                    </a:p>
                  </a:txBody>
                  <a:tcPr marL="76200" marR="76200" marT="76200" marB="76200"/>
                </a:tc>
                <a:tc>
                  <a:txBody>
                    <a:bodyPr/>
                    <a:lstStyle/>
                    <a:p>
                      <a:pPr fontAlgn="t"/>
                      <a:r>
                        <a:rPr lang="en-US" sz="2000" dirty="0">
                          <a:effectLst/>
                        </a:rPr>
                        <a:t>BIGINT</a:t>
                      </a:r>
                    </a:p>
                  </a:txBody>
                  <a:tcPr marL="76200" marR="76200" marT="76200" marB="7620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84635274"/>
              </p:ext>
            </p:extLst>
          </p:nvPr>
        </p:nvGraphicFramePr>
        <p:xfrm>
          <a:off x="295274" y="2897505"/>
          <a:ext cx="8648700" cy="457200"/>
        </p:xfrm>
        <a:graphic>
          <a:graphicData uri="http://schemas.openxmlformats.org/drawingml/2006/table">
            <a:tbl>
              <a:tblPr firstRow="1" bandRow="1">
                <a:tableStyleId>{5940675A-B579-460E-94D1-54222C63F5DA}</a:tableStyleId>
              </a:tblPr>
              <a:tblGrid>
                <a:gridCol w="2882900"/>
                <a:gridCol w="2882900"/>
                <a:gridCol w="2882900"/>
              </a:tblGrid>
              <a:tr h="370840">
                <a:tc>
                  <a:txBody>
                    <a:bodyPr/>
                    <a:lstStyle/>
                    <a:p>
                      <a:pPr fontAlgn="t"/>
                      <a:r>
                        <a:rPr lang="en-US" sz="2000" dirty="0">
                          <a:effectLst/>
                        </a:rPr>
                        <a:t>short</a:t>
                      </a:r>
                    </a:p>
                  </a:txBody>
                  <a:tcPr marL="76200" marR="76200" marT="76200" marB="76200"/>
                </a:tc>
                <a:tc>
                  <a:txBody>
                    <a:bodyPr/>
                    <a:lstStyle/>
                    <a:p>
                      <a:pPr fontAlgn="t"/>
                      <a:r>
                        <a:rPr lang="en-US" sz="2000">
                          <a:effectLst/>
                        </a:rPr>
                        <a:t>short or java.lang.Short</a:t>
                      </a:r>
                    </a:p>
                  </a:txBody>
                  <a:tcPr marL="76200" marR="76200" marT="76200" marB="76200"/>
                </a:tc>
                <a:tc>
                  <a:txBody>
                    <a:bodyPr/>
                    <a:lstStyle/>
                    <a:p>
                      <a:pPr fontAlgn="t"/>
                      <a:r>
                        <a:rPr lang="en-US" sz="2000" dirty="0">
                          <a:effectLst/>
                        </a:rPr>
                        <a:t>SMALLINT</a:t>
                      </a:r>
                    </a:p>
                  </a:txBody>
                  <a:tcPr marL="76200" marR="76200" marT="76200" marB="7620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53637133"/>
              </p:ext>
            </p:extLst>
          </p:nvPr>
        </p:nvGraphicFramePr>
        <p:xfrm>
          <a:off x="295273" y="3352800"/>
          <a:ext cx="8648700" cy="457200"/>
        </p:xfrm>
        <a:graphic>
          <a:graphicData uri="http://schemas.openxmlformats.org/drawingml/2006/table">
            <a:tbl>
              <a:tblPr firstRow="1" bandRow="1">
                <a:tableStyleId>{5940675A-B579-460E-94D1-54222C63F5DA}</a:tableStyleId>
              </a:tblPr>
              <a:tblGrid>
                <a:gridCol w="2882900"/>
                <a:gridCol w="2882900"/>
                <a:gridCol w="2882900"/>
              </a:tblGrid>
              <a:tr h="370840">
                <a:tc>
                  <a:txBody>
                    <a:bodyPr/>
                    <a:lstStyle/>
                    <a:p>
                      <a:pPr fontAlgn="t"/>
                      <a:r>
                        <a:rPr lang="en-US" sz="2000" dirty="0">
                          <a:effectLst/>
                        </a:rPr>
                        <a:t>float</a:t>
                      </a:r>
                    </a:p>
                  </a:txBody>
                  <a:tcPr marL="76200" marR="76200" marT="76200" marB="76200"/>
                </a:tc>
                <a:tc>
                  <a:txBody>
                    <a:bodyPr/>
                    <a:lstStyle/>
                    <a:p>
                      <a:pPr fontAlgn="t"/>
                      <a:r>
                        <a:rPr lang="en-US" sz="2000">
                          <a:effectLst/>
                        </a:rPr>
                        <a:t>float or java.lang.Float</a:t>
                      </a:r>
                    </a:p>
                  </a:txBody>
                  <a:tcPr marL="76200" marR="76200" marT="76200" marB="76200"/>
                </a:tc>
                <a:tc>
                  <a:txBody>
                    <a:bodyPr/>
                    <a:lstStyle/>
                    <a:p>
                      <a:pPr fontAlgn="t"/>
                      <a:r>
                        <a:rPr lang="en-US" sz="2000" dirty="0">
                          <a:effectLst/>
                        </a:rPr>
                        <a:t>FLOAT</a:t>
                      </a:r>
                    </a:p>
                  </a:txBody>
                  <a:tcPr marL="76200" marR="76200" marT="76200" marB="7620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4714741"/>
              </p:ext>
            </p:extLst>
          </p:nvPr>
        </p:nvGraphicFramePr>
        <p:xfrm>
          <a:off x="295273" y="5607684"/>
          <a:ext cx="8648700" cy="457200"/>
        </p:xfrm>
        <a:graphic>
          <a:graphicData uri="http://schemas.openxmlformats.org/drawingml/2006/table">
            <a:tbl>
              <a:tblPr firstRow="1" bandRow="1">
                <a:tableStyleId>{5940675A-B579-460E-94D1-54222C63F5DA}</a:tableStyleId>
              </a:tblPr>
              <a:tblGrid>
                <a:gridCol w="2882900"/>
                <a:gridCol w="2882900"/>
                <a:gridCol w="2882900"/>
              </a:tblGrid>
              <a:tr h="370840">
                <a:tc>
                  <a:txBody>
                    <a:bodyPr/>
                    <a:lstStyle/>
                    <a:p>
                      <a:pPr fontAlgn="t"/>
                      <a:r>
                        <a:rPr lang="en-US" sz="2000" dirty="0">
                          <a:effectLst/>
                        </a:rPr>
                        <a:t>true/false</a:t>
                      </a:r>
                    </a:p>
                  </a:txBody>
                  <a:tcPr marL="76200" marR="76200" marT="76200" marB="76200"/>
                </a:tc>
                <a:tc>
                  <a:txBody>
                    <a:bodyPr/>
                    <a:lstStyle/>
                    <a:p>
                      <a:pPr fontAlgn="t"/>
                      <a:r>
                        <a:rPr lang="en-US" sz="2000" dirty="0" err="1" smtClean="0">
                          <a:effectLst/>
                        </a:rPr>
                        <a:t>boolean</a:t>
                      </a:r>
                      <a:endParaRPr lang="en-US" sz="2000" dirty="0">
                        <a:effectLst/>
                      </a:endParaRPr>
                    </a:p>
                  </a:txBody>
                  <a:tcPr marL="76200" marR="76200" marT="76200" marB="76200"/>
                </a:tc>
                <a:tc>
                  <a:txBody>
                    <a:bodyPr/>
                    <a:lstStyle/>
                    <a:p>
                      <a:pPr fontAlgn="t"/>
                      <a:r>
                        <a:rPr lang="en-US" sz="2000" dirty="0">
                          <a:effectLst/>
                        </a:rPr>
                        <a:t>CHAR(1) ('T' or 'F')</a:t>
                      </a:r>
                    </a:p>
                  </a:txBody>
                  <a:tcPr marL="76200" marR="76200" marT="76200" marB="7620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74834684"/>
              </p:ext>
            </p:extLst>
          </p:nvPr>
        </p:nvGraphicFramePr>
        <p:xfrm>
          <a:off x="295273" y="4234815"/>
          <a:ext cx="8648700" cy="457200"/>
        </p:xfrm>
        <a:graphic>
          <a:graphicData uri="http://schemas.openxmlformats.org/drawingml/2006/table">
            <a:tbl>
              <a:tblPr firstRow="1" bandRow="1">
                <a:tableStyleId>{5940675A-B579-460E-94D1-54222C63F5DA}</a:tableStyleId>
              </a:tblPr>
              <a:tblGrid>
                <a:gridCol w="2882900"/>
                <a:gridCol w="2882900"/>
                <a:gridCol w="2882900"/>
              </a:tblGrid>
              <a:tr h="370840">
                <a:tc>
                  <a:txBody>
                    <a:bodyPr/>
                    <a:lstStyle/>
                    <a:p>
                      <a:pPr fontAlgn="t"/>
                      <a:r>
                        <a:rPr lang="en-US" sz="2000" dirty="0">
                          <a:effectLst/>
                        </a:rPr>
                        <a:t>character</a:t>
                      </a:r>
                    </a:p>
                  </a:txBody>
                  <a:tcPr marL="76200" marR="76200" marT="76200" marB="76200"/>
                </a:tc>
                <a:tc>
                  <a:txBody>
                    <a:bodyPr/>
                    <a:lstStyle/>
                    <a:p>
                      <a:pPr fontAlgn="t"/>
                      <a:r>
                        <a:rPr lang="en-US" sz="2000">
                          <a:effectLst/>
                        </a:rPr>
                        <a:t>java.lang.String</a:t>
                      </a:r>
                    </a:p>
                  </a:txBody>
                  <a:tcPr marL="76200" marR="76200" marT="76200" marB="76200"/>
                </a:tc>
                <a:tc>
                  <a:txBody>
                    <a:bodyPr/>
                    <a:lstStyle/>
                    <a:p>
                      <a:pPr fontAlgn="t"/>
                      <a:r>
                        <a:rPr lang="en-US" sz="2000" dirty="0">
                          <a:effectLst/>
                        </a:rPr>
                        <a:t>CHAR(1)</a:t>
                      </a:r>
                    </a:p>
                  </a:txBody>
                  <a:tcPr marL="76200" marR="76200" marT="76200" marB="76200"/>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91546109"/>
              </p:ext>
            </p:extLst>
          </p:nvPr>
        </p:nvGraphicFramePr>
        <p:xfrm>
          <a:off x="295273" y="4686300"/>
          <a:ext cx="8648700" cy="457200"/>
        </p:xfrm>
        <a:graphic>
          <a:graphicData uri="http://schemas.openxmlformats.org/drawingml/2006/table">
            <a:tbl>
              <a:tblPr firstRow="1" bandRow="1">
                <a:tableStyleId>{5940675A-B579-460E-94D1-54222C63F5DA}</a:tableStyleId>
              </a:tblPr>
              <a:tblGrid>
                <a:gridCol w="2882900"/>
                <a:gridCol w="2882900"/>
                <a:gridCol w="2882900"/>
              </a:tblGrid>
              <a:tr h="370840">
                <a:tc>
                  <a:txBody>
                    <a:bodyPr/>
                    <a:lstStyle/>
                    <a:p>
                      <a:pPr fontAlgn="t"/>
                      <a:r>
                        <a:rPr lang="en-US" sz="2000" dirty="0">
                          <a:effectLst/>
                        </a:rPr>
                        <a:t>byte</a:t>
                      </a:r>
                    </a:p>
                  </a:txBody>
                  <a:tcPr marL="76200" marR="76200" marT="76200" marB="76200"/>
                </a:tc>
                <a:tc>
                  <a:txBody>
                    <a:bodyPr/>
                    <a:lstStyle/>
                    <a:p>
                      <a:pPr fontAlgn="t"/>
                      <a:r>
                        <a:rPr lang="en-US" sz="2000" dirty="0" smtClean="0">
                          <a:effectLst/>
                        </a:rPr>
                        <a:t>byte</a:t>
                      </a:r>
                      <a:endParaRPr lang="en-US" sz="2000" dirty="0">
                        <a:effectLst/>
                      </a:endParaRPr>
                    </a:p>
                  </a:txBody>
                  <a:tcPr marL="76200" marR="76200" marT="76200" marB="76200"/>
                </a:tc>
                <a:tc>
                  <a:txBody>
                    <a:bodyPr/>
                    <a:lstStyle/>
                    <a:p>
                      <a:pPr fontAlgn="t"/>
                      <a:r>
                        <a:rPr lang="en-US" sz="2000" dirty="0">
                          <a:effectLst/>
                        </a:rPr>
                        <a:t>TINYINT</a:t>
                      </a:r>
                    </a:p>
                  </a:txBody>
                  <a:tcPr marL="76200" marR="76200" marT="76200" marB="76200"/>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76591135"/>
              </p:ext>
            </p:extLst>
          </p:nvPr>
        </p:nvGraphicFramePr>
        <p:xfrm>
          <a:off x="285746" y="5144611"/>
          <a:ext cx="8648700" cy="457200"/>
        </p:xfrm>
        <a:graphic>
          <a:graphicData uri="http://schemas.openxmlformats.org/drawingml/2006/table">
            <a:tbl>
              <a:tblPr firstRow="1" bandRow="1">
                <a:tableStyleId>{5940675A-B579-460E-94D1-54222C63F5DA}</a:tableStyleId>
              </a:tblPr>
              <a:tblGrid>
                <a:gridCol w="2882900"/>
                <a:gridCol w="2882900"/>
                <a:gridCol w="2882900"/>
              </a:tblGrid>
              <a:tr h="370840">
                <a:tc>
                  <a:txBody>
                    <a:bodyPr/>
                    <a:lstStyle/>
                    <a:p>
                      <a:pPr fontAlgn="t"/>
                      <a:r>
                        <a:rPr lang="en-US" sz="2000" dirty="0" err="1">
                          <a:effectLst/>
                        </a:rPr>
                        <a:t>boolean</a:t>
                      </a:r>
                      <a:endParaRPr lang="en-US" sz="2000" dirty="0">
                        <a:effectLst/>
                      </a:endParaRPr>
                    </a:p>
                  </a:txBody>
                  <a:tcPr marL="76200" marR="76200" marT="76200" marB="76200"/>
                </a:tc>
                <a:tc>
                  <a:txBody>
                    <a:bodyPr/>
                    <a:lstStyle/>
                    <a:p>
                      <a:pPr fontAlgn="t"/>
                      <a:r>
                        <a:rPr lang="en-US" sz="2000" dirty="0" err="1" smtClean="0">
                          <a:effectLst/>
                        </a:rPr>
                        <a:t>boolean</a:t>
                      </a:r>
                      <a:endParaRPr lang="en-US" sz="2000" dirty="0">
                        <a:effectLst/>
                      </a:endParaRPr>
                    </a:p>
                  </a:txBody>
                  <a:tcPr marL="76200" marR="76200" marT="76200" marB="76200"/>
                </a:tc>
                <a:tc>
                  <a:txBody>
                    <a:bodyPr/>
                    <a:lstStyle/>
                    <a:p>
                      <a:pPr fontAlgn="t"/>
                      <a:r>
                        <a:rPr lang="en-US" sz="2000" dirty="0">
                          <a:effectLst/>
                        </a:rPr>
                        <a:t>BIT</a:t>
                      </a:r>
                    </a:p>
                  </a:txBody>
                  <a:tcPr marL="76200" marR="76200" marT="76200" marB="76200"/>
                </a:tc>
              </a:tr>
            </a:tbl>
          </a:graphicData>
        </a:graphic>
      </p:graphicFrame>
    </p:spTree>
    <p:extLst>
      <p:ext uri="{BB962C8B-B14F-4D97-AF65-F5344CB8AC3E}">
        <p14:creationId xmlns:p14="http://schemas.microsoft.com/office/powerpoint/2010/main" val="150421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Mapping Types:  	</a:t>
            </a:r>
          </a:p>
        </p:txBody>
      </p:sp>
      <p:sp>
        <p:nvSpPr>
          <p:cNvPr id="3" name="Content Placeholder 2"/>
          <p:cNvSpPr>
            <a:spLocks noGrp="1"/>
          </p:cNvSpPr>
          <p:nvPr>
            <p:ph idx="1"/>
          </p:nvPr>
        </p:nvSpPr>
        <p:spPr/>
        <p:txBody>
          <a:bodyPr/>
          <a:lstStyle/>
          <a:p>
            <a:pPr marL="0" indent="0">
              <a:buNone/>
            </a:pPr>
            <a:r>
              <a:rPr lang="en-US" b="1" dirty="0"/>
              <a:t>Date and time types:</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29352942"/>
              </p:ext>
            </p:extLst>
          </p:nvPr>
        </p:nvGraphicFramePr>
        <p:xfrm>
          <a:off x="304800" y="15240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algn="ctr" fontAlgn="t"/>
                      <a:r>
                        <a:rPr lang="en-US" sz="2000" b="1" dirty="0">
                          <a:effectLst/>
                        </a:rPr>
                        <a:t>Mapping type</a:t>
                      </a:r>
                    </a:p>
                  </a:txBody>
                  <a:tcPr marL="76200" marR="76200" marT="76200" marB="76200"/>
                </a:tc>
                <a:tc>
                  <a:txBody>
                    <a:bodyPr/>
                    <a:lstStyle/>
                    <a:p>
                      <a:pPr algn="ctr" fontAlgn="t"/>
                      <a:r>
                        <a:rPr lang="en-US" sz="2000" b="1" dirty="0">
                          <a:effectLst/>
                        </a:rPr>
                        <a:t>Java type</a:t>
                      </a:r>
                    </a:p>
                  </a:txBody>
                  <a:tcPr marL="76200" marR="76200" marT="76200" marB="76200"/>
                </a:tc>
                <a:tc>
                  <a:txBody>
                    <a:bodyPr/>
                    <a:lstStyle/>
                    <a:p>
                      <a:pPr algn="ctr" fontAlgn="t"/>
                      <a:r>
                        <a:rPr lang="en-US" sz="2000" b="1" dirty="0" smtClean="0">
                          <a:effectLst/>
                        </a:rPr>
                        <a:t>SQL </a:t>
                      </a:r>
                      <a:r>
                        <a:rPr lang="en-US" sz="2000" b="1" dirty="0">
                          <a:effectLst/>
                        </a:rPr>
                        <a:t>Type</a:t>
                      </a:r>
                    </a:p>
                  </a:txBody>
                  <a:tcPr marL="76200" marR="76200" marT="76200" marB="7620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57282507"/>
              </p:ext>
            </p:extLst>
          </p:nvPr>
        </p:nvGraphicFramePr>
        <p:xfrm>
          <a:off x="304800" y="19812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a:effectLst/>
                        </a:rPr>
                        <a:t>date</a:t>
                      </a:r>
                    </a:p>
                  </a:txBody>
                  <a:tcPr marL="76200" marR="76200" marT="76200" marB="76200"/>
                </a:tc>
                <a:tc>
                  <a:txBody>
                    <a:bodyPr/>
                    <a:lstStyle/>
                    <a:p>
                      <a:pPr fontAlgn="t"/>
                      <a:r>
                        <a:rPr lang="en-US" sz="2000">
                          <a:effectLst/>
                        </a:rPr>
                        <a:t>java.util.Date or java.sql.Date</a:t>
                      </a:r>
                    </a:p>
                  </a:txBody>
                  <a:tcPr marL="76200" marR="76200" marT="76200" marB="76200"/>
                </a:tc>
                <a:tc>
                  <a:txBody>
                    <a:bodyPr/>
                    <a:lstStyle/>
                    <a:p>
                      <a:pPr fontAlgn="t"/>
                      <a:r>
                        <a:rPr lang="en-US" sz="2000" dirty="0">
                          <a:effectLst/>
                        </a:rPr>
                        <a:t>DATE</a:t>
                      </a:r>
                    </a:p>
                  </a:txBody>
                  <a:tcPr marL="76200" marR="76200" marT="76200" marB="7620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27337801"/>
              </p:ext>
            </p:extLst>
          </p:nvPr>
        </p:nvGraphicFramePr>
        <p:xfrm>
          <a:off x="304800" y="24384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a:effectLst/>
                        </a:rPr>
                        <a:t>time</a:t>
                      </a:r>
                    </a:p>
                  </a:txBody>
                  <a:tcPr marL="76200" marR="76200" marT="76200" marB="76200"/>
                </a:tc>
                <a:tc>
                  <a:txBody>
                    <a:bodyPr/>
                    <a:lstStyle/>
                    <a:p>
                      <a:pPr fontAlgn="t"/>
                      <a:r>
                        <a:rPr lang="en-US" sz="2000">
                          <a:effectLst/>
                        </a:rPr>
                        <a:t>java.util.Date or java.sql.Time</a:t>
                      </a:r>
                    </a:p>
                  </a:txBody>
                  <a:tcPr marL="76200" marR="76200" marT="76200" marB="76200"/>
                </a:tc>
                <a:tc>
                  <a:txBody>
                    <a:bodyPr/>
                    <a:lstStyle/>
                    <a:p>
                      <a:pPr fontAlgn="t"/>
                      <a:r>
                        <a:rPr lang="en-US" sz="2000" dirty="0">
                          <a:effectLst/>
                        </a:rPr>
                        <a:t>TIME</a:t>
                      </a:r>
                    </a:p>
                  </a:txBody>
                  <a:tcPr marL="76200" marR="76200" marT="76200" marB="7620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79815767"/>
              </p:ext>
            </p:extLst>
          </p:nvPr>
        </p:nvGraphicFramePr>
        <p:xfrm>
          <a:off x="304800" y="28956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a:effectLst/>
                        </a:rPr>
                        <a:t>timestamp</a:t>
                      </a:r>
                    </a:p>
                  </a:txBody>
                  <a:tcPr marL="76200" marR="76200" marT="76200" marB="76200"/>
                </a:tc>
                <a:tc>
                  <a:txBody>
                    <a:bodyPr/>
                    <a:lstStyle/>
                    <a:p>
                      <a:pPr fontAlgn="t"/>
                      <a:r>
                        <a:rPr lang="en-US" sz="2000" dirty="0" err="1">
                          <a:effectLst/>
                        </a:rPr>
                        <a:t>java.util.Date</a:t>
                      </a:r>
                      <a:r>
                        <a:rPr lang="en-US" sz="2000" dirty="0">
                          <a:effectLst/>
                        </a:rPr>
                        <a:t> or </a:t>
                      </a:r>
                      <a:r>
                        <a:rPr lang="en-US" sz="2000" dirty="0" err="1">
                          <a:effectLst/>
                        </a:rPr>
                        <a:t>java.sql.Timestamp</a:t>
                      </a:r>
                      <a:endParaRPr lang="en-US" sz="2000" dirty="0">
                        <a:effectLst/>
                      </a:endParaRPr>
                    </a:p>
                  </a:txBody>
                  <a:tcPr marL="76200" marR="76200" marT="76200" marB="76200"/>
                </a:tc>
                <a:tc>
                  <a:txBody>
                    <a:bodyPr/>
                    <a:lstStyle/>
                    <a:p>
                      <a:pPr fontAlgn="t"/>
                      <a:r>
                        <a:rPr lang="en-US" sz="2000" dirty="0">
                          <a:effectLst/>
                        </a:rPr>
                        <a:t>TIMESTAMP</a:t>
                      </a:r>
                    </a:p>
                  </a:txBody>
                  <a:tcPr marL="76200" marR="76200" marT="76200" marB="7620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90426335"/>
              </p:ext>
            </p:extLst>
          </p:nvPr>
        </p:nvGraphicFramePr>
        <p:xfrm>
          <a:off x="309562" y="33528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a:effectLst/>
                        </a:rPr>
                        <a:t>calendar</a:t>
                      </a:r>
                    </a:p>
                  </a:txBody>
                  <a:tcPr marL="76200" marR="76200" marT="76200" marB="76200"/>
                </a:tc>
                <a:tc>
                  <a:txBody>
                    <a:bodyPr/>
                    <a:lstStyle/>
                    <a:p>
                      <a:pPr fontAlgn="t"/>
                      <a:r>
                        <a:rPr lang="en-US" sz="2000" dirty="0" err="1">
                          <a:effectLst/>
                        </a:rPr>
                        <a:t>java.util.Calendar</a:t>
                      </a:r>
                      <a:endParaRPr lang="en-US" sz="2000" dirty="0">
                        <a:effectLst/>
                      </a:endParaRPr>
                    </a:p>
                  </a:txBody>
                  <a:tcPr marL="76200" marR="76200" marT="76200" marB="76200"/>
                </a:tc>
                <a:tc>
                  <a:txBody>
                    <a:bodyPr/>
                    <a:lstStyle/>
                    <a:p>
                      <a:pPr fontAlgn="t"/>
                      <a:r>
                        <a:rPr lang="en-US" sz="2000" dirty="0">
                          <a:effectLst/>
                        </a:rPr>
                        <a:t>TIMESTAMP</a:t>
                      </a:r>
                    </a:p>
                  </a:txBody>
                  <a:tcPr marL="76200" marR="76200" marT="76200" marB="7620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65493261"/>
              </p:ext>
            </p:extLst>
          </p:nvPr>
        </p:nvGraphicFramePr>
        <p:xfrm>
          <a:off x="304800" y="38100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err="1">
                          <a:effectLst/>
                        </a:rPr>
                        <a:t>calendar_date</a:t>
                      </a:r>
                      <a:endParaRPr lang="en-US" sz="2000" dirty="0">
                        <a:effectLst/>
                      </a:endParaRPr>
                    </a:p>
                  </a:txBody>
                  <a:tcPr marL="76200" marR="76200" marT="76200" marB="76200"/>
                </a:tc>
                <a:tc>
                  <a:txBody>
                    <a:bodyPr/>
                    <a:lstStyle/>
                    <a:p>
                      <a:pPr fontAlgn="t"/>
                      <a:r>
                        <a:rPr lang="en-US" sz="2000">
                          <a:effectLst/>
                        </a:rPr>
                        <a:t>java.util.Calendar</a:t>
                      </a:r>
                    </a:p>
                  </a:txBody>
                  <a:tcPr marL="76200" marR="76200" marT="76200" marB="76200"/>
                </a:tc>
                <a:tc>
                  <a:txBody>
                    <a:bodyPr/>
                    <a:lstStyle/>
                    <a:p>
                      <a:pPr fontAlgn="t"/>
                      <a:r>
                        <a:rPr lang="en-US" sz="2000" dirty="0">
                          <a:effectLst/>
                        </a:rPr>
                        <a:t>DATE</a:t>
                      </a:r>
                    </a:p>
                  </a:txBody>
                  <a:tcPr marL="76200" marR="76200" marT="76200" marB="76200"/>
                </a:tc>
              </a:tr>
            </a:tbl>
          </a:graphicData>
        </a:graphic>
      </p:graphicFrame>
    </p:spTree>
    <p:extLst>
      <p:ext uri="{BB962C8B-B14F-4D97-AF65-F5344CB8AC3E}">
        <p14:creationId xmlns:p14="http://schemas.microsoft.com/office/powerpoint/2010/main" val="22639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Introduction</a:t>
            </a:r>
            <a:endParaRPr lang="en-US" dirty="0"/>
          </a:p>
        </p:txBody>
      </p:sp>
      <p:sp>
        <p:nvSpPr>
          <p:cNvPr id="3" name="Content Placeholder 2"/>
          <p:cNvSpPr>
            <a:spLocks noGrp="1"/>
          </p:cNvSpPr>
          <p:nvPr>
            <p:ph idx="1"/>
          </p:nvPr>
        </p:nvSpPr>
        <p:spPr/>
        <p:txBody>
          <a:bodyPr/>
          <a:lstStyle/>
          <a:p>
            <a:pPr>
              <a:lnSpc>
                <a:spcPct val="150000"/>
              </a:lnSpc>
            </a:pPr>
            <a:r>
              <a:rPr lang="en-US" altLang="en-US" dirty="0"/>
              <a:t>Hibernate is used convert object data in JAVA to relational database tables</a:t>
            </a:r>
            <a:r>
              <a:rPr lang="en-US" altLang="en-US" dirty="0" smtClean="0"/>
              <a:t>.</a:t>
            </a:r>
          </a:p>
          <a:p>
            <a:pPr>
              <a:lnSpc>
                <a:spcPct val="150000"/>
              </a:lnSpc>
            </a:pPr>
            <a:r>
              <a:rPr lang="en-US" altLang="en-US" dirty="0"/>
              <a:t>It is </a:t>
            </a:r>
            <a:r>
              <a:rPr lang="en-US" altLang="en-US" dirty="0" smtClean="0"/>
              <a:t>an open </a:t>
            </a:r>
            <a:r>
              <a:rPr lang="en-US" altLang="en-US" dirty="0"/>
              <a:t>source Object-Relational Mapping (ORM</a:t>
            </a:r>
            <a:r>
              <a:rPr lang="en-US" altLang="en-US" dirty="0" smtClean="0"/>
              <a:t>) for </a:t>
            </a:r>
            <a:r>
              <a:rPr lang="en-US" altLang="en-US" dirty="0"/>
              <a:t>Java.</a:t>
            </a:r>
          </a:p>
          <a:p>
            <a:pPr>
              <a:lnSpc>
                <a:spcPct val="150000"/>
              </a:lnSpc>
            </a:pPr>
            <a:r>
              <a:rPr lang="en-US" altLang="en-US" dirty="0"/>
              <a:t>Hibernate is responsible for making data persistent by storing it in a database.</a:t>
            </a:r>
          </a:p>
          <a:p>
            <a:pPr>
              <a:lnSpc>
                <a:spcPct val="150000"/>
              </a:lnSpc>
            </a:pPr>
            <a:endParaRPr lang="en-US" alt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a:t>
            </a:fld>
            <a:endParaRPr lang="en-US" dirty="0"/>
          </a:p>
        </p:txBody>
      </p:sp>
    </p:spTree>
    <p:extLst>
      <p:ext uri="{BB962C8B-B14F-4D97-AF65-F5344CB8AC3E}">
        <p14:creationId xmlns:p14="http://schemas.microsoft.com/office/powerpoint/2010/main" val="255530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Mapping Types:  	</a:t>
            </a:r>
          </a:p>
        </p:txBody>
      </p:sp>
      <p:sp>
        <p:nvSpPr>
          <p:cNvPr id="3" name="Content Placeholder 2"/>
          <p:cNvSpPr>
            <a:spLocks noGrp="1"/>
          </p:cNvSpPr>
          <p:nvPr>
            <p:ph idx="1"/>
          </p:nvPr>
        </p:nvSpPr>
        <p:spPr/>
        <p:txBody>
          <a:bodyPr/>
          <a:lstStyle/>
          <a:p>
            <a:pPr marL="0" indent="0">
              <a:buNone/>
            </a:pPr>
            <a:r>
              <a:rPr lang="en-US" b="1" dirty="0"/>
              <a:t>Binary and large object types:</a:t>
            </a:r>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63948641"/>
              </p:ext>
            </p:extLst>
          </p:nvPr>
        </p:nvGraphicFramePr>
        <p:xfrm>
          <a:off x="304800" y="15240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algn="ctr" fontAlgn="t"/>
                      <a:r>
                        <a:rPr lang="en-US" sz="2000" b="1" dirty="0">
                          <a:effectLst/>
                        </a:rPr>
                        <a:t>Mapping type</a:t>
                      </a:r>
                    </a:p>
                  </a:txBody>
                  <a:tcPr marL="76200" marR="76200" marT="76200" marB="76200"/>
                </a:tc>
                <a:tc>
                  <a:txBody>
                    <a:bodyPr/>
                    <a:lstStyle/>
                    <a:p>
                      <a:pPr algn="ctr" fontAlgn="t"/>
                      <a:r>
                        <a:rPr lang="en-US" sz="2000" b="1" dirty="0">
                          <a:effectLst/>
                        </a:rPr>
                        <a:t>Java type</a:t>
                      </a:r>
                    </a:p>
                  </a:txBody>
                  <a:tcPr marL="76200" marR="76200" marT="76200" marB="76200"/>
                </a:tc>
                <a:tc>
                  <a:txBody>
                    <a:bodyPr/>
                    <a:lstStyle/>
                    <a:p>
                      <a:pPr algn="ctr" fontAlgn="t"/>
                      <a:r>
                        <a:rPr lang="en-US" sz="2000" b="1" dirty="0" smtClean="0">
                          <a:effectLst/>
                        </a:rPr>
                        <a:t>SQL </a:t>
                      </a:r>
                      <a:r>
                        <a:rPr lang="en-US" sz="2000" b="1" dirty="0">
                          <a:effectLst/>
                        </a:rPr>
                        <a:t>Type</a:t>
                      </a:r>
                    </a:p>
                  </a:txBody>
                  <a:tcPr marL="76200" marR="76200" marT="76200" marB="762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88253426"/>
              </p:ext>
            </p:extLst>
          </p:nvPr>
        </p:nvGraphicFramePr>
        <p:xfrm>
          <a:off x="304800" y="19812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a:effectLst/>
                        </a:rPr>
                        <a:t>binary</a:t>
                      </a:r>
                    </a:p>
                  </a:txBody>
                  <a:tcPr marL="76200" marR="76200" marT="76200" marB="76200"/>
                </a:tc>
                <a:tc>
                  <a:txBody>
                    <a:bodyPr/>
                    <a:lstStyle/>
                    <a:p>
                      <a:pPr fontAlgn="t"/>
                      <a:r>
                        <a:rPr lang="en-US" sz="2000">
                          <a:effectLst/>
                        </a:rPr>
                        <a:t>byte[]</a:t>
                      </a:r>
                    </a:p>
                  </a:txBody>
                  <a:tcPr marL="76200" marR="76200" marT="76200" marB="76200"/>
                </a:tc>
                <a:tc>
                  <a:txBody>
                    <a:bodyPr/>
                    <a:lstStyle/>
                    <a:p>
                      <a:pPr fontAlgn="t"/>
                      <a:r>
                        <a:rPr lang="en-US" sz="2000" dirty="0" smtClean="0">
                          <a:effectLst/>
                        </a:rPr>
                        <a:t>BLOB</a:t>
                      </a:r>
                      <a:endParaRPr lang="en-US" sz="2000" dirty="0">
                        <a:effectLst/>
                      </a:endParaRPr>
                    </a:p>
                  </a:txBody>
                  <a:tcPr marL="76200" marR="76200" marT="76200" marB="7620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45070747"/>
              </p:ext>
            </p:extLst>
          </p:nvPr>
        </p:nvGraphicFramePr>
        <p:xfrm>
          <a:off x="304800" y="41148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a:effectLst/>
                        </a:rPr>
                        <a:t>blob</a:t>
                      </a:r>
                    </a:p>
                  </a:txBody>
                  <a:tcPr marL="76200" marR="76200" marT="76200" marB="76200"/>
                </a:tc>
                <a:tc>
                  <a:txBody>
                    <a:bodyPr/>
                    <a:lstStyle/>
                    <a:p>
                      <a:pPr fontAlgn="t"/>
                      <a:r>
                        <a:rPr lang="en-US" sz="2000">
                          <a:effectLst/>
                        </a:rPr>
                        <a:t>java.sql.Blob</a:t>
                      </a:r>
                    </a:p>
                  </a:txBody>
                  <a:tcPr marL="76200" marR="76200" marT="76200" marB="76200"/>
                </a:tc>
                <a:tc>
                  <a:txBody>
                    <a:bodyPr/>
                    <a:lstStyle/>
                    <a:p>
                      <a:pPr fontAlgn="t"/>
                      <a:r>
                        <a:rPr lang="en-US" sz="2000" dirty="0">
                          <a:effectLst/>
                        </a:rPr>
                        <a:t>BLOB</a:t>
                      </a:r>
                    </a:p>
                  </a:txBody>
                  <a:tcPr marL="76200" marR="76200" marT="76200" marB="7620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04031338"/>
              </p:ext>
            </p:extLst>
          </p:nvPr>
        </p:nvGraphicFramePr>
        <p:xfrm>
          <a:off x="304800" y="24384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a:effectLst/>
                        </a:rPr>
                        <a:t>text</a:t>
                      </a:r>
                    </a:p>
                  </a:txBody>
                  <a:tcPr marL="76200" marR="76200" marT="76200" marB="76200"/>
                </a:tc>
                <a:tc>
                  <a:txBody>
                    <a:bodyPr/>
                    <a:lstStyle/>
                    <a:p>
                      <a:pPr fontAlgn="t"/>
                      <a:r>
                        <a:rPr lang="en-US" sz="2000">
                          <a:effectLst/>
                        </a:rPr>
                        <a:t>java.lang.String</a:t>
                      </a:r>
                    </a:p>
                  </a:txBody>
                  <a:tcPr marL="76200" marR="76200" marT="76200" marB="76200"/>
                </a:tc>
                <a:tc>
                  <a:txBody>
                    <a:bodyPr/>
                    <a:lstStyle/>
                    <a:p>
                      <a:pPr fontAlgn="t"/>
                      <a:r>
                        <a:rPr lang="en-US" sz="2000" dirty="0">
                          <a:effectLst/>
                        </a:rPr>
                        <a:t>CLOB</a:t>
                      </a:r>
                    </a:p>
                  </a:txBody>
                  <a:tcPr marL="76200" marR="76200" marT="76200" marB="7620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76481058"/>
              </p:ext>
            </p:extLst>
          </p:nvPr>
        </p:nvGraphicFramePr>
        <p:xfrm>
          <a:off x="304800" y="2895600"/>
          <a:ext cx="8648700" cy="7620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err="1">
                          <a:effectLst/>
                        </a:rPr>
                        <a:t>serializable</a:t>
                      </a:r>
                      <a:endParaRPr lang="en-US" sz="2000" dirty="0">
                        <a:effectLst/>
                      </a:endParaRPr>
                    </a:p>
                  </a:txBody>
                  <a:tcPr marL="76200" marR="76200" marT="76200" marB="76200"/>
                </a:tc>
                <a:tc>
                  <a:txBody>
                    <a:bodyPr/>
                    <a:lstStyle/>
                    <a:p>
                      <a:pPr fontAlgn="t"/>
                      <a:r>
                        <a:rPr lang="en-US" sz="2000" dirty="0">
                          <a:effectLst/>
                        </a:rPr>
                        <a:t>any Java class that implements </a:t>
                      </a:r>
                      <a:r>
                        <a:rPr lang="en-US" sz="2000" dirty="0" err="1">
                          <a:effectLst/>
                        </a:rPr>
                        <a:t>java.io.Serializable</a:t>
                      </a:r>
                      <a:endParaRPr lang="en-US" sz="2000" dirty="0">
                        <a:effectLst/>
                      </a:endParaRPr>
                    </a:p>
                  </a:txBody>
                  <a:tcPr marL="76200" marR="76200" marT="76200" marB="76200"/>
                </a:tc>
                <a:tc>
                  <a:txBody>
                    <a:bodyPr/>
                    <a:lstStyle/>
                    <a:p>
                      <a:pPr fontAlgn="t"/>
                      <a:r>
                        <a:rPr lang="en-US" sz="2000" dirty="0" smtClean="0">
                          <a:effectLst/>
                        </a:rPr>
                        <a:t>BLOB</a:t>
                      </a:r>
                      <a:endParaRPr lang="en-US" sz="2000" dirty="0">
                        <a:effectLst/>
                      </a:endParaRPr>
                    </a:p>
                  </a:txBody>
                  <a:tcPr marL="76200" marR="76200" marT="76200" marB="7620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58515295"/>
              </p:ext>
            </p:extLst>
          </p:nvPr>
        </p:nvGraphicFramePr>
        <p:xfrm>
          <a:off x="304800" y="36576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err="1">
                          <a:effectLst/>
                        </a:rPr>
                        <a:t>clob</a:t>
                      </a:r>
                      <a:endParaRPr lang="en-US" sz="2000" dirty="0">
                        <a:effectLst/>
                      </a:endParaRPr>
                    </a:p>
                  </a:txBody>
                  <a:tcPr marL="76200" marR="76200" marT="76200" marB="76200"/>
                </a:tc>
                <a:tc>
                  <a:txBody>
                    <a:bodyPr/>
                    <a:lstStyle/>
                    <a:p>
                      <a:pPr fontAlgn="t"/>
                      <a:r>
                        <a:rPr lang="en-US" sz="2000" dirty="0" err="1">
                          <a:effectLst/>
                        </a:rPr>
                        <a:t>java.sql.Clob</a:t>
                      </a:r>
                      <a:endParaRPr lang="en-US" sz="2000" dirty="0">
                        <a:effectLst/>
                      </a:endParaRPr>
                    </a:p>
                  </a:txBody>
                  <a:tcPr marL="76200" marR="76200" marT="76200" marB="76200"/>
                </a:tc>
                <a:tc>
                  <a:txBody>
                    <a:bodyPr/>
                    <a:lstStyle/>
                    <a:p>
                      <a:pPr fontAlgn="t"/>
                      <a:r>
                        <a:rPr lang="en-US" sz="2000" dirty="0">
                          <a:effectLst/>
                        </a:rPr>
                        <a:t>CLOB</a:t>
                      </a:r>
                    </a:p>
                  </a:txBody>
                  <a:tcPr marL="76200" marR="76200" marT="76200" marB="76200"/>
                </a:tc>
              </a:tr>
            </a:tbl>
          </a:graphicData>
        </a:graphic>
      </p:graphicFrame>
    </p:spTree>
    <p:extLst>
      <p:ext uri="{BB962C8B-B14F-4D97-AF65-F5344CB8AC3E}">
        <p14:creationId xmlns:p14="http://schemas.microsoft.com/office/powerpoint/2010/main" val="171264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Mapping Types:  	</a:t>
            </a:r>
          </a:p>
        </p:txBody>
      </p:sp>
      <p:sp>
        <p:nvSpPr>
          <p:cNvPr id="3" name="Content Placeholder 2"/>
          <p:cNvSpPr>
            <a:spLocks noGrp="1"/>
          </p:cNvSpPr>
          <p:nvPr>
            <p:ph idx="1"/>
          </p:nvPr>
        </p:nvSpPr>
        <p:spPr/>
        <p:txBody>
          <a:bodyPr/>
          <a:lstStyle/>
          <a:p>
            <a:pPr marL="0" indent="0">
              <a:buNone/>
            </a:pPr>
            <a:r>
              <a:rPr lang="en-US" b="1" dirty="0" smtClean="0"/>
              <a:t>JDK-related types:</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31045934"/>
              </p:ext>
            </p:extLst>
          </p:nvPr>
        </p:nvGraphicFramePr>
        <p:xfrm>
          <a:off x="304800" y="15240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algn="ctr" fontAlgn="t"/>
                      <a:r>
                        <a:rPr lang="en-US" sz="2000" b="1" dirty="0">
                          <a:effectLst/>
                        </a:rPr>
                        <a:t>Mapping type</a:t>
                      </a:r>
                    </a:p>
                  </a:txBody>
                  <a:tcPr marL="76200" marR="76200" marT="76200" marB="76200"/>
                </a:tc>
                <a:tc>
                  <a:txBody>
                    <a:bodyPr/>
                    <a:lstStyle/>
                    <a:p>
                      <a:pPr algn="ctr" fontAlgn="t"/>
                      <a:r>
                        <a:rPr lang="en-US" sz="2000" b="1" dirty="0">
                          <a:effectLst/>
                        </a:rPr>
                        <a:t>Java type</a:t>
                      </a:r>
                    </a:p>
                  </a:txBody>
                  <a:tcPr marL="76200" marR="76200" marT="76200" marB="76200"/>
                </a:tc>
                <a:tc>
                  <a:txBody>
                    <a:bodyPr/>
                    <a:lstStyle/>
                    <a:p>
                      <a:pPr algn="ctr" fontAlgn="t"/>
                      <a:r>
                        <a:rPr lang="en-US" sz="2000" b="1" dirty="0" smtClean="0">
                          <a:effectLst/>
                        </a:rPr>
                        <a:t>SQL </a:t>
                      </a:r>
                      <a:r>
                        <a:rPr lang="en-US" sz="2000" b="1" dirty="0">
                          <a:effectLst/>
                        </a:rPr>
                        <a:t>Type</a:t>
                      </a:r>
                    </a:p>
                  </a:txBody>
                  <a:tcPr marL="76200" marR="76200" marT="76200" marB="762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9023526"/>
              </p:ext>
            </p:extLst>
          </p:nvPr>
        </p:nvGraphicFramePr>
        <p:xfrm>
          <a:off x="304800" y="19812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a:effectLst/>
                        </a:rPr>
                        <a:t>class</a:t>
                      </a:r>
                    </a:p>
                  </a:txBody>
                  <a:tcPr marL="76200" marR="76200" marT="76200" marB="76200"/>
                </a:tc>
                <a:tc>
                  <a:txBody>
                    <a:bodyPr/>
                    <a:lstStyle/>
                    <a:p>
                      <a:pPr fontAlgn="t"/>
                      <a:r>
                        <a:rPr lang="en-US" sz="2000">
                          <a:effectLst/>
                        </a:rPr>
                        <a:t>java.lang.Class</a:t>
                      </a:r>
                    </a:p>
                  </a:txBody>
                  <a:tcPr marL="76200" marR="76200" marT="76200" marB="76200"/>
                </a:tc>
                <a:tc>
                  <a:txBody>
                    <a:bodyPr/>
                    <a:lstStyle/>
                    <a:p>
                      <a:pPr fontAlgn="t"/>
                      <a:r>
                        <a:rPr lang="en-US" sz="2000" dirty="0">
                          <a:effectLst/>
                        </a:rPr>
                        <a:t>VARCHAR</a:t>
                      </a:r>
                    </a:p>
                  </a:txBody>
                  <a:tcPr marL="76200" marR="76200" marT="76200" marB="7620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8225349"/>
              </p:ext>
            </p:extLst>
          </p:nvPr>
        </p:nvGraphicFramePr>
        <p:xfrm>
          <a:off x="300037" y="24384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a:effectLst/>
                        </a:rPr>
                        <a:t>locale</a:t>
                      </a:r>
                    </a:p>
                  </a:txBody>
                  <a:tcPr marL="76200" marR="76200" marT="76200" marB="76200"/>
                </a:tc>
                <a:tc>
                  <a:txBody>
                    <a:bodyPr/>
                    <a:lstStyle/>
                    <a:p>
                      <a:pPr fontAlgn="t"/>
                      <a:r>
                        <a:rPr lang="en-US" sz="2000">
                          <a:effectLst/>
                        </a:rPr>
                        <a:t>java.util.Locale</a:t>
                      </a:r>
                    </a:p>
                  </a:txBody>
                  <a:tcPr marL="76200" marR="76200" marT="76200" marB="76200"/>
                </a:tc>
                <a:tc>
                  <a:txBody>
                    <a:bodyPr/>
                    <a:lstStyle/>
                    <a:p>
                      <a:pPr fontAlgn="t"/>
                      <a:r>
                        <a:rPr lang="en-US" sz="2000" dirty="0">
                          <a:effectLst/>
                        </a:rPr>
                        <a:t>VARCHAR</a:t>
                      </a:r>
                    </a:p>
                  </a:txBody>
                  <a:tcPr marL="76200" marR="76200" marT="76200" marB="7620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82091500"/>
              </p:ext>
            </p:extLst>
          </p:nvPr>
        </p:nvGraphicFramePr>
        <p:xfrm>
          <a:off x="300037" y="28956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err="1">
                          <a:effectLst/>
                        </a:rPr>
                        <a:t>timezone</a:t>
                      </a:r>
                      <a:endParaRPr lang="en-US" sz="2000" dirty="0">
                        <a:effectLst/>
                      </a:endParaRPr>
                    </a:p>
                  </a:txBody>
                  <a:tcPr marL="76200" marR="76200" marT="76200" marB="76200"/>
                </a:tc>
                <a:tc>
                  <a:txBody>
                    <a:bodyPr/>
                    <a:lstStyle/>
                    <a:p>
                      <a:pPr fontAlgn="t"/>
                      <a:r>
                        <a:rPr lang="en-US" sz="2000">
                          <a:effectLst/>
                        </a:rPr>
                        <a:t>java.util.TimeZone</a:t>
                      </a:r>
                    </a:p>
                  </a:txBody>
                  <a:tcPr marL="76200" marR="76200" marT="76200" marB="76200"/>
                </a:tc>
                <a:tc>
                  <a:txBody>
                    <a:bodyPr/>
                    <a:lstStyle/>
                    <a:p>
                      <a:pPr fontAlgn="t"/>
                      <a:r>
                        <a:rPr lang="en-US" sz="2000" dirty="0">
                          <a:effectLst/>
                        </a:rPr>
                        <a:t>VARCHAR</a:t>
                      </a:r>
                    </a:p>
                  </a:txBody>
                  <a:tcPr marL="76200" marR="76200" marT="76200" marB="7620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0064667"/>
              </p:ext>
            </p:extLst>
          </p:nvPr>
        </p:nvGraphicFramePr>
        <p:xfrm>
          <a:off x="300037" y="3352800"/>
          <a:ext cx="8648700" cy="457200"/>
        </p:xfrm>
        <a:graphic>
          <a:graphicData uri="http://schemas.openxmlformats.org/drawingml/2006/table">
            <a:tbl>
              <a:tblPr>
                <a:tableStyleId>{5940675A-B579-460E-94D1-54222C63F5DA}</a:tableStyleId>
              </a:tblPr>
              <a:tblGrid>
                <a:gridCol w="2147856"/>
                <a:gridCol w="4352988"/>
                <a:gridCol w="2147856"/>
              </a:tblGrid>
              <a:tr h="0">
                <a:tc>
                  <a:txBody>
                    <a:bodyPr/>
                    <a:lstStyle/>
                    <a:p>
                      <a:pPr fontAlgn="t"/>
                      <a:r>
                        <a:rPr lang="en-US" sz="2000" dirty="0">
                          <a:effectLst/>
                        </a:rPr>
                        <a:t>currency</a:t>
                      </a:r>
                    </a:p>
                  </a:txBody>
                  <a:tcPr marL="76200" marR="76200" marT="76200" marB="76200"/>
                </a:tc>
                <a:tc>
                  <a:txBody>
                    <a:bodyPr/>
                    <a:lstStyle/>
                    <a:p>
                      <a:pPr fontAlgn="t"/>
                      <a:r>
                        <a:rPr lang="en-US" sz="2000">
                          <a:effectLst/>
                        </a:rPr>
                        <a:t>java.util.Currency</a:t>
                      </a:r>
                    </a:p>
                  </a:txBody>
                  <a:tcPr marL="76200" marR="76200" marT="76200" marB="76200"/>
                </a:tc>
                <a:tc>
                  <a:txBody>
                    <a:bodyPr/>
                    <a:lstStyle/>
                    <a:p>
                      <a:pPr fontAlgn="t"/>
                      <a:r>
                        <a:rPr lang="en-US" sz="2000" dirty="0">
                          <a:effectLst/>
                        </a:rPr>
                        <a:t>VARCHAR</a:t>
                      </a:r>
                    </a:p>
                  </a:txBody>
                  <a:tcPr marL="76200" marR="76200" marT="76200" marB="76200"/>
                </a:tc>
              </a:tr>
            </a:tbl>
          </a:graphicData>
        </a:graphic>
      </p:graphicFrame>
    </p:spTree>
    <p:extLst>
      <p:ext uri="{BB962C8B-B14F-4D97-AF65-F5344CB8AC3E}">
        <p14:creationId xmlns:p14="http://schemas.microsoft.com/office/powerpoint/2010/main" val="135968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O/R Mapping 	</a:t>
            </a:r>
          </a:p>
        </p:txBody>
      </p:sp>
      <p:sp>
        <p:nvSpPr>
          <p:cNvPr id="3" name="Content Placeholder 2"/>
          <p:cNvSpPr>
            <a:spLocks noGrp="1"/>
          </p:cNvSpPr>
          <p:nvPr>
            <p:ph idx="1"/>
          </p:nvPr>
        </p:nvSpPr>
        <p:spPr/>
        <p:txBody>
          <a:bodyPr/>
          <a:lstStyle/>
          <a:p>
            <a:pPr marL="0" indent="0">
              <a:buNone/>
            </a:pPr>
            <a:r>
              <a:rPr lang="en-US" dirty="0"/>
              <a:t>T</a:t>
            </a:r>
            <a:r>
              <a:rPr lang="en-US" dirty="0" smtClean="0"/>
              <a:t>hree </a:t>
            </a:r>
            <a:r>
              <a:rPr lang="en-US" dirty="0"/>
              <a:t>most important </a:t>
            </a:r>
            <a:r>
              <a:rPr lang="en-US" dirty="0" smtClean="0"/>
              <a:t>mapping are as follows:</a:t>
            </a:r>
          </a:p>
          <a:p>
            <a:pPr marL="457200" indent="-457200">
              <a:buFont typeface="+mj-lt"/>
              <a:buAutoNum type="arabicPeriod"/>
            </a:pPr>
            <a:r>
              <a:rPr lang="en-US" dirty="0"/>
              <a:t>Collections Mappings</a:t>
            </a:r>
          </a:p>
          <a:p>
            <a:pPr marL="457200" indent="-457200">
              <a:buFont typeface="+mj-lt"/>
              <a:buAutoNum type="arabicPeriod"/>
            </a:pPr>
            <a:r>
              <a:rPr lang="en-US" dirty="0"/>
              <a:t>Association Mappings</a:t>
            </a:r>
          </a:p>
          <a:p>
            <a:pPr marL="457200" indent="-457200">
              <a:buFont typeface="+mj-lt"/>
              <a:buAutoNum type="arabicPeriod"/>
            </a:pPr>
            <a:r>
              <a:rPr lang="en-US" dirty="0"/>
              <a:t>Component Mappings</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32</a:t>
            </a:fld>
            <a:endParaRPr lang="en-US" dirty="0"/>
          </a:p>
        </p:txBody>
      </p:sp>
    </p:spTree>
    <p:extLst>
      <p:ext uri="{BB962C8B-B14F-4D97-AF65-F5344CB8AC3E}">
        <p14:creationId xmlns:p14="http://schemas.microsoft.com/office/powerpoint/2010/main" val="266494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O/R Mapping 	</a:t>
            </a:r>
          </a:p>
        </p:txBody>
      </p:sp>
      <p:sp>
        <p:nvSpPr>
          <p:cNvPr id="3" name="Content Placeholder 2"/>
          <p:cNvSpPr>
            <a:spLocks noGrp="1"/>
          </p:cNvSpPr>
          <p:nvPr>
            <p:ph idx="1"/>
          </p:nvPr>
        </p:nvSpPr>
        <p:spPr/>
        <p:txBody>
          <a:bodyPr/>
          <a:lstStyle/>
          <a:p>
            <a:pPr marL="0" indent="0">
              <a:buNone/>
            </a:pPr>
            <a:r>
              <a:rPr lang="en-US" b="1" dirty="0"/>
              <a:t>Collections Mappings</a:t>
            </a:r>
          </a:p>
          <a:p>
            <a:pPr>
              <a:lnSpc>
                <a:spcPct val="150000"/>
              </a:lnSpc>
            </a:pPr>
            <a:r>
              <a:rPr lang="en-US" dirty="0"/>
              <a:t>If an entity or class has collection of values for a particular variable, then we can map those values using any one of the collection interfaces available in java. </a:t>
            </a:r>
            <a:endParaRPr lang="en-US" dirty="0" smtClean="0"/>
          </a:p>
          <a:p>
            <a:pPr>
              <a:lnSpc>
                <a:spcPct val="150000"/>
              </a:lnSpc>
            </a:pPr>
            <a:r>
              <a:rPr lang="en-US" dirty="0" smtClean="0"/>
              <a:t>Hibernate </a:t>
            </a:r>
            <a:r>
              <a:rPr lang="en-US" dirty="0"/>
              <a:t>can persist instances of </a:t>
            </a:r>
            <a:r>
              <a:rPr lang="en-US" b="1" dirty="0" err="1"/>
              <a:t>java.util.Map</a:t>
            </a:r>
            <a:r>
              <a:rPr lang="en-US" b="1" dirty="0"/>
              <a:t>, </a:t>
            </a:r>
            <a:r>
              <a:rPr lang="en-US" b="1" dirty="0" err="1"/>
              <a:t>java.util.Set</a:t>
            </a:r>
            <a:r>
              <a:rPr lang="en-US" b="1" dirty="0"/>
              <a:t>, </a:t>
            </a:r>
            <a:r>
              <a:rPr lang="en-US" b="1" dirty="0" err="1"/>
              <a:t>java.util.SortedMap</a:t>
            </a:r>
            <a:r>
              <a:rPr lang="en-US" b="1" dirty="0"/>
              <a:t>, </a:t>
            </a:r>
            <a:r>
              <a:rPr lang="en-US" b="1" dirty="0" err="1"/>
              <a:t>java.util.SortedSet</a:t>
            </a:r>
            <a:r>
              <a:rPr lang="en-US" b="1" dirty="0"/>
              <a:t>, </a:t>
            </a:r>
            <a:r>
              <a:rPr lang="en-US" b="1" dirty="0" err="1"/>
              <a:t>java.util.List</a:t>
            </a:r>
            <a:r>
              <a:rPr lang="en-US" dirty="0"/>
              <a:t>, and any </a:t>
            </a:r>
            <a:r>
              <a:rPr lang="en-US" b="1" dirty="0"/>
              <a:t>array</a:t>
            </a:r>
            <a:r>
              <a:rPr lang="en-US" dirty="0"/>
              <a:t> of persistent entities or values.</a:t>
            </a:r>
            <a:endParaRPr lang="en-US" b="1"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33</a:t>
            </a:fld>
            <a:endParaRPr lang="en-US" dirty="0"/>
          </a:p>
        </p:txBody>
      </p:sp>
    </p:spTree>
    <p:extLst>
      <p:ext uri="{BB962C8B-B14F-4D97-AF65-F5344CB8AC3E}">
        <p14:creationId xmlns:p14="http://schemas.microsoft.com/office/powerpoint/2010/main" val="11332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O/R Mapping:	</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5069400"/>
              </p:ext>
            </p:extLst>
          </p:nvPr>
        </p:nvGraphicFramePr>
        <p:xfrm>
          <a:off x="190500" y="990600"/>
          <a:ext cx="8648700" cy="457200"/>
        </p:xfrm>
        <a:graphic>
          <a:graphicData uri="http://schemas.openxmlformats.org/drawingml/2006/table">
            <a:tbl>
              <a:tblPr>
                <a:tableStyleId>{5940675A-B579-460E-94D1-54222C63F5DA}</a:tableStyleId>
              </a:tblPr>
              <a:tblGrid>
                <a:gridCol w="2749256"/>
                <a:gridCol w="5899444"/>
              </a:tblGrid>
              <a:tr h="0">
                <a:tc>
                  <a:txBody>
                    <a:bodyPr/>
                    <a:lstStyle/>
                    <a:p>
                      <a:pPr algn="ctr" fontAlgn="t"/>
                      <a:r>
                        <a:rPr lang="en-US" sz="2000" b="1" dirty="0">
                          <a:effectLst/>
                        </a:rPr>
                        <a:t>Collection type</a:t>
                      </a:r>
                    </a:p>
                  </a:txBody>
                  <a:tcPr marL="76200" marR="76200" marT="76200" marB="76200"/>
                </a:tc>
                <a:tc>
                  <a:txBody>
                    <a:bodyPr/>
                    <a:lstStyle/>
                    <a:p>
                      <a:pPr algn="ctr" fontAlgn="t"/>
                      <a:r>
                        <a:rPr lang="en-US" sz="2000" b="1" dirty="0">
                          <a:effectLst/>
                        </a:rPr>
                        <a:t>Mapping and Description</a:t>
                      </a:r>
                    </a:p>
                  </a:txBody>
                  <a:tcPr marL="76200" marR="76200" marT="76200" marB="762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62606419"/>
              </p:ext>
            </p:extLst>
          </p:nvPr>
        </p:nvGraphicFramePr>
        <p:xfrm>
          <a:off x="190500" y="4505324"/>
          <a:ext cx="8648700" cy="762000"/>
        </p:xfrm>
        <a:graphic>
          <a:graphicData uri="http://schemas.openxmlformats.org/drawingml/2006/table">
            <a:tbl>
              <a:tblPr>
                <a:tableStyleId>{5940675A-B579-460E-94D1-54222C63F5DA}</a:tableStyleId>
              </a:tblPr>
              <a:tblGrid>
                <a:gridCol w="2749256"/>
                <a:gridCol w="5899444"/>
              </a:tblGrid>
              <a:tr h="0">
                <a:tc>
                  <a:txBody>
                    <a:bodyPr/>
                    <a:lstStyle/>
                    <a:p>
                      <a:pPr fontAlgn="t"/>
                      <a:r>
                        <a:rPr lang="en-US" sz="2000" b="1" u="none" strike="noStrike" dirty="0" err="1">
                          <a:solidFill>
                            <a:srgbClr val="313131"/>
                          </a:solidFill>
                          <a:effectLst/>
                        </a:rPr>
                        <a:t>java.util.Map</a:t>
                      </a:r>
                      <a:endParaRPr lang="en-US" sz="2000" b="1" dirty="0">
                        <a:effectLst/>
                      </a:endParaRPr>
                    </a:p>
                  </a:txBody>
                  <a:tcPr marL="76200" marR="76200" marT="76200" marB="76200"/>
                </a:tc>
                <a:tc>
                  <a:txBody>
                    <a:bodyPr/>
                    <a:lstStyle/>
                    <a:p>
                      <a:pPr fontAlgn="t"/>
                      <a:r>
                        <a:rPr lang="en-US" sz="2000" b="0" dirty="0">
                          <a:effectLst/>
                        </a:rPr>
                        <a:t>This is mapped with a &lt;</a:t>
                      </a:r>
                      <a:r>
                        <a:rPr lang="en-US" sz="2000" b="1" dirty="0">
                          <a:effectLst/>
                        </a:rPr>
                        <a:t>map</a:t>
                      </a:r>
                      <a:r>
                        <a:rPr lang="en-US" sz="2000" b="0" dirty="0">
                          <a:effectLst/>
                        </a:rPr>
                        <a:t>&gt; element and initialized with </a:t>
                      </a:r>
                      <a:r>
                        <a:rPr lang="en-US" sz="2000" b="0" dirty="0" err="1">
                          <a:effectLst/>
                        </a:rPr>
                        <a:t>java.util.HashMap</a:t>
                      </a:r>
                      <a:endParaRPr lang="en-US" sz="2000" b="0" dirty="0">
                        <a:effectLst/>
                      </a:endParaRPr>
                    </a:p>
                  </a:txBody>
                  <a:tcPr marL="76200" marR="76200" marT="76200" marB="7620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7325896"/>
              </p:ext>
            </p:extLst>
          </p:nvPr>
        </p:nvGraphicFramePr>
        <p:xfrm>
          <a:off x="190500" y="1447800"/>
          <a:ext cx="8648700" cy="762000"/>
        </p:xfrm>
        <a:graphic>
          <a:graphicData uri="http://schemas.openxmlformats.org/drawingml/2006/table">
            <a:tbl>
              <a:tblPr>
                <a:tableStyleId>{5940675A-B579-460E-94D1-54222C63F5DA}</a:tableStyleId>
              </a:tblPr>
              <a:tblGrid>
                <a:gridCol w="2749256"/>
                <a:gridCol w="5899444"/>
              </a:tblGrid>
              <a:tr h="0">
                <a:tc>
                  <a:txBody>
                    <a:bodyPr/>
                    <a:lstStyle/>
                    <a:p>
                      <a:pPr fontAlgn="t"/>
                      <a:r>
                        <a:rPr lang="en-US" sz="2000" b="1" u="none" strike="noStrike" dirty="0" err="1">
                          <a:solidFill>
                            <a:srgbClr val="313131"/>
                          </a:solidFill>
                          <a:effectLst/>
                        </a:rPr>
                        <a:t>java.util.Set</a:t>
                      </a:r>
                      <a:endParaRPr lang="en-US" sz="2000" b="1" dirty="0">
                        <a:effectLst/>
                      </a:endParaRPr>
                    </a:p>
                  </a:txBody>
                  <a:tcPr marL="76200" marR="76200" marT="76200" marB="76200"/>
                </a:tc>
                <a:tc>
                  <a:txBody>
                    <a:bodyPr/>
                    <a:lstStyle/>
                    <a:p>
                      <a:pPr fontAlgn="t"/>
                      <a:r>
                        <a:rPr lang="en-US" sz="2000" dirty="0">
                          <a:effectLst/>
                        </a:rPr>
                        <a:t>This is mapped with a </a:t>
                      </a:r>
                      <a:r>
                        <a:rPr lang="en-US" sz="2000" b="1" dirty="0">
                          <a:effectLst/>
                        </a:rPr>
                        <a:t>&lt;set&gt; </a:t>
                      </a:r>
                      <a:r>
                        <a:rPr lang="en-US" sz="2000" dirty="0">
                          <a:effectLst/>
                        </a:rPr>
                        <a:t>element and initialized with </a:t>
                      </a:r>
                      <a:r>
                        <a:rPr lang="en-US" sz="2000" dirty="0" err="1">
                          <a:effectLst/>
                        </a:rPr>
                        <a:t>java.util.HashSet</a:t>
                      </a:r>
                      <a:endParaRPr lang="en-US" sz="2000" dirty="0">
                        <a:effectLst/>
                      </a:endParaRPr>
                    </a:p>
                  </a:txBody>
                  <a:tcPr marL="76200" marR="76200" marT="76200" marB="7620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82698354"/>
              </p:ext>
            </p:extLst>
          </p:nvPr>
        </p:nvGraphicFramePr>
        <p:xfrm>
          <a:off x="190500" y="2209800"/>
          <a:ext cx="8648700" cy="762000"/>
        </p:xfrm>
        <a:graphic>
          <a:graphicData uri="http://schemas.openxmlformats.org/drawingml/2006/table">
            <a:tbl>
              <a:tblPr>
                <a:tableStyleId>{5940675A-B579-460E-94D1-54222C63F5DA}</a:tableStyleId>
              </a:tblPr>
              <a:tblGrid>
                <a:gridCol w="2749256"/>
                <a:gridCol w="5899444"/>
              </a:tblGrid>
              <a:tr h="0">
                <a:tc>
                  <a:txBody>
                    <a:bodyPr/>
                    <a:lstStyle/>
                    <a:p>
                      <a:pPr fontAlgn="t"/>
                      <a:r>
                        <a:rPr lang="en-US" sz="2000" b="1" u="none" strike="noStrike" dirty="0" err="1">
                          <a:solidFill>
                            <a:srgbClr val="313131"/>
                          </a:solidFill>
                          <a:effectLst/>
                        </a:rPr>
                        <a:t>java.util.SortedSet</a:t>
                      </a:r>
                      <a:endParaRPr lang="en-US" sz="2000" b="1" dirty="0">
                        <a:effectLst/>
                      </a:endParaRPr>
                    </a:p>
                  </a:txBody>
                  <a:tcPr marL="76200" marR="76200" marT="76200" marB="76200"/>
                </a:tc>
                <a:tc>
                  <a:txBody>
                    <a:bodyPr/>
                    <a:lstStyle/>
                    <a:p>
                      <a:pPr fontAlgn="t"/>
                      <a:r>
                        <a:rPr lang="en-US" sz="2000" b="0" dirty="0">
                          <a:effectLst/>
                        </a:rPr>
                        <a:t>This is mapped with a </a:t>
                      </a:r>
                      <a:r>
                        <a:rPr lang="en-US" sz="2000" b="1" dirty="0">
                          <a:effectLst/>
                        </a:rPr>
                        <a:t>&lt;set&gt; </a:t>
                      </a:r>
                      <a:r>
                        <a:rPr lang="en-US" sz="2000" b="0" dirty="0" smtClean="0">
                          <a:effectLst/>
                        </a:rPr>
                        <a:t>element. </a:t>
                      </a:r>
                      <a:r>
                        <a:rPr lang="en-US" sz="2000" b="0" dirty="0">
                          <a:effectLst/>
                        </a:rPr>
                        <a:t>The sort attribute can be set to either a comparator or natural ordering.</a:t>
                      </a:r>
                    </a:p>
                  </a:txBody>
                  <a:tcPr marL="76200" marR="76200" marT="76200" marB="7620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04524515"/>
              </p:ext>
            </p:extLst>
          </p:nvPr>
        </p:nvGraphicFramePr>
        <p:xfrm>
          <a:off x="190500" y="2976562"/>
          <a:ext cx="8648700" cy="762000"/>
        </p:xfrm>
        <a:graphic>
          <a:graphicData uri="http://schemas.openxmlformats.org/drawingml/2006/table">
            <a:tbl>
              <a:tblPr>
                <a:tableStyleId>{5940675A-B579-460E-94D1-54222C63F5DA}</a:tableStyleId>
              </a:tblPr>
              <a:tblGrid>
                <a:gridCol w="2749256"/>
                <a:gridCol w="5899444"/>
              </a:tblGrid>
              <a:tr h="0">
                <a:tc>
                  <a:txBody>
                    <a:bodyPr/>
                    <a:lstStyle/>
                    <a:p>
                      <a:pPr fontAlgn="t"/>
                      <a:r>
                        <a:rPr lang="en-US" sz="2000" b="1" u="none" strike="noStrike" dirty="0" err="1">
                          <a:solidFill>
                            <a:srgbClr val="313131"/>
                          </a:solidFill>
                          <a:effectLst/>
                        </a:rPr>
                        <a:t>java.util.List</a:t>
                      </a:r>
                      <a:endParaRPr lang="en-US" sz="2000" b="1" dirty="0">
                        <a:effectLst/>
                      </a:endParaRPr>
                    </a:p>
                  </a:txBody>
                  <a:tcPr marL="76200" marR="76200" marT="76200" marB="76200"/>
                </a:tc>
                <a:tc>
                  <a:txBody>
                    <a:bodyPr/>
                    <a:lstStyle/>
                    <a:p>
                      <a:pPr fontAlgn="t"/>
                      <a:r>
                        <a:rPr lang="en-US" sz="2000" b="0" dirty="0">
                          <a:effectLst/>
                        </a:rPr>
                        <a:t>This is mapped with a &lt;</a:t>
                      </a:r>
                      <a:r>
                        <a:rPr lang="en-US" sz="2000" b="1" dirty="0">
                          <a:effectLst/>
                        </a:rPr>
                        <a:t>list</a:t>
                      </a:r>
                      <a:r>
                        <a:rPr lang="en-US" sz="2000" b="0" dirty="0">
                          <a:effectLst/>
                        </a:rPr>
                        <a:t>&gt; element and initialized with </a:t>
                      </a:r>
                      <a:r>
                        <a:rPr lang="en-US" sz="2000" b="0" dirty="0" err="1">
                          <a:effectLst/>
                        </a:rPr>
                        <a:t>java.util.ArrayList</a:t>
                      </a:r>
                      <a:endParaRPr lang="en-US" sz="2000" b="0" dirty="0">
                        <a:effectLst/>
                      </a:endParaRPr>
                    </a:p>
                  </a:txBody>
                  <a:tcPr marL="76200" marR="76200" marT="76200" marB="7620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98623510"/>
              </p:ext>
            </p:extLst>
          </p:nvPr>
        </p:nvGraphicFramePr>
        <p:xfrm>
          <a:off x="190500" y="3743324"/>
          <a:ext cx="8648700" cy="762000"/>
        </p:xfrm>
        <a:graphic>
          <a:graphicData uri="http://schemas.openxmlformats.org/drawingml/2006/table">
            <a:tbl>
              <a:tblPr>
                <a:tableStyleId>{5940675A-B579-460E-94D1-54222C63F5DA}</a:tableStyleId>
              </a:tblPr>
              <a:tblGrid>
                <a:gridCol w="2749256"/>
                <a:gridCol w="5899444"/>
              </a:tblGrid>
              <a:tr h="0">
                <a:tc>
                  <a:txBody>
                    <a:bodyPr/>
                    <a:lstStyle/>
                    <a:p>
                      <a:pPr fontAlgn="t"/>
                      <a:r>
                        <a:rPr lang="en-US" sz="2000" b="1" u="none" strike="noStrike" dirty="0" err="1">
                          <a:solidFill>
                            <a:srgbClr val="313131"/>
                          </a:solidFill>
                          <a:effectLst/>
                        </a:rPr>
                        <a:t>java.util.Collection</a:t>
                      </a:r>
                      <a:endParaRPr lang="en-US" sz="2000" b="1" dirty="0">
                        <a:effectLst/>
                      </a:endParaRPr>
                    </a:p>
                  </a:txBody>
                  <a:tcPr marL="76200" marR="76200" marT="76200" marB="76200"/>
                </a:tc>
                <a:tc>
                  <a:txBody>
                    <a:bodyPr/>
                    <a:lstStyle/>
                    <a:p>
                      <a:pPr fontAlgn="t"/>
                      <a:r>
                        <a:rPr lang="en-US" sz="2000" b="0" dirty="0" smtClean="0">
                          <a:effectLst/>
                        </a:rPr>
                        <a:t>This is mapped with a &lt;</a:t>
                      </a:r>
                      <a:r>
                        <a:rPr lang="en-US" sz="2000" b="1" dirty="0" smtClean="0">
                          <a:effectLst/>
                        </a:rPr>
                        <a:t>bag</a:t>
                      </a:r>
                      <a:r>
                        <a:rPr lang="en-US" sz="2000" b="0" dirty="0" smtClean="0">
                          <a:effectLst/>
                        </a:rPr>
                        <a:t>&gt; or &lt;</a:t>
                      </a:r>
                      <a:r>
                        <a:rPr lang="en-US" sz="2000" b="1" dirty="0" err="1" smtClean="0">
                          <a:effectLst/>
                        </a:rPr>
                        <a:t>ibag</a:t>
                      </a:r>
                      <a:r>
                        <a:rPr lang="en-US" sz="2000" b="0" dirty="0" smtClean="0">
                          <a:effectLst/>
                        </a:rPr>
                        <a:t>&gt; element and initialized with </a:t>
                      </a:r>
                      <a:r>
                        <a:rPr lang="en-US" sz="2000" b="0" dirty="0" err="1" smtClean="0">
                          <a:effectLst/>
                        </a:rPr>
                        <a:t>java.util.ArrayList</a:t>
                      </a:r>
                      <a:endParaRPr lang="en-US" sz="2000" b="0" dirty="0">
                        <a:effectLst/>
                      </a:endParaRPr>
                    </a:p>
                  </a:txBody>
                  <a:tcPr marL="76200" marR="76200" marT="76200" marB="7620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27286635"/>
              </p:ext>
            </p:extLst>
          </p:nvPr>
        </p:nvGraphicFramePr>
        <p:xfrm>
          <a:off x="190500" y="5267324"/>
          <a:ext cx="8648700" cy="1066800"/>
        </p:xfrm>
        <a:graphic>
          <a:graphicData uri="http://schemas.openxmlformats.org/drawingml/2006/table">
            <a:tbl>
              <a:tblPr>
                <a:tableStyleId>{5940675A-B579-460E-94D1-54222C63F5DA}</a:tableStyleId>
              </a:tblPr>
              <a:tblGrid>
                <a:gridCol w="2749256"/>
                <a:gridCol w="5899444"/>
              </a:tblGrid>
              <a:tr h="912812">
                <a:tc>
                  <a:txBody>
                    <a:bodyPr/>
                    <a:lstStyle/>
                    <a:p>
                      <a:pPr fontAlgn="t"/>
                      <a:r>
                        <a:rPr lang="en-US" sz="2000" b="1" u="none" strike="noStrike" dirty="0" err="1">
                          <a:solidFill>
                            <a:srgbClr val="313131"/>
                          </a:solidFill>
                          <a:effectLst/>
                        </a:rPr>
                        <a:t>java.util.SortedMap</a:t>
                      </a:r>
                      <a:endParaRPr lang="en-US" sz="2000" b="1" dirty="0">
                        <a:effectLst/>
                      </a:endParaRPr>
                    </a:p>
                  </a:txBody>
                  <a:tcPr marL="76200" marR="76200" marT="76200" marB="76200"/>
                </a:tc>
                <a:tc>
                  <a:txBody>
                    <a:bodyPr/>
                    <a:lstStyle/>
                    <a:p>
                      <a:pPr fontAlgn="t"/>
                      <a:r>
                        <a:rPr lang="en-US" sz="2000" b="0" dirty="0" smtClean="0">
                          <a:effectLst/>
                        </a:rPr>
                        <a:t>This is mapped with a &lt;</a:t>
                      </a:r>
                      <a:r>
                        <a:rPr lang="en-US" sz="2000" b="1" dirty="0" smtClean="0">
                          <a:effectLst/>
                        </a:rPr>
                        <a:t>map</a:t>
                      </a:r>
                      <a:r>
                        <a:rPr lang="en-US" sz="2000" b="0" dirty="0" smtClean="0">
                          <a:effectLst/>
                        </a:rPr>
                        <a:t>&gt; element. The sort attribute can be set to either a comparator or natural ordering.</a:t>
                      </a:r>
                      <a:endParaRPr lang="en-US" sz="2000" b="0" dirty="0">
                        <a:effectLst/>
                      </a:endParaRPr>
                    </a:p>
                  </a:txBody>
                  <a:tcPr marL="76200" marR="76200" marT="76200" marB="76200"/>
                </a:tc>
              </a:tr>
            </a:tbl>
          </a:graphicData>
        </a:graphic>
      </p:graphicFrame>
    </p:spTree>
    <p:extLst>
      <p:ext uri="{BB962C8B-B14F-4D97-AF65-F5344CB8AC3E}">
        <p14:creationId xmlns:p14="http://schemas.microsoft.com/office/powerpoint/2010/main" val="205910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O/R Mapping:	</a:t>
            </a:r>
          </a:p>
        </p:txBody>
      </p:sp>
      <p:sp>
        <p:nvSpPr>
          <p:cNvPr id="3" name="Content Placeholder 2"/>
          <p:cNvSpPr>
            <a:spLocks noGrp="1"/>
          </p:cNvSpPr>
          <p:nvPr>
            <p:ph idx="1"/>
          </p:nvPr>
        </p:nvSpPr>
        <p:spPr/>
        <p:txBody>
          <a:bodyPr/>
          <a:lstStyle/>
          <a:p>
            <a:pPr marL="0" indent="0">
              <a:lnSpc>
                <a:spcPct val="150000"/>
              </a:lnSpc>
              <a:buNone/>
            </a:pPr>
            <a:r>
              <a:rPr lang="en-US" b="1" dirty="0"/>
              <a:t>Association Mappings:</a:t>
            </a:r>
          </a:p>
          <a:p>
            <a:pPr>
              <a:lnSpc>
                <a:spcPct val="150000"/>
              </a:lnSpc>
            </a:pPr>
            <a:r>
              <a:rPr lang="en-US" dirty="0"/>
              <a:t>The mapping of associations between entity classes and the relationships between tables is the soul of ORM. </a:t>
            </a:r>
            <a:endParaRPr lang="en-US" dirty="0" smtClean="0"/>
          </a:p>
          <a:p>
            <a:pPr>
              <a:lnSpc>
                <a:spcPct val="150000"/>
              </a:lnSpc>
            </a:pPr>
            <a:r>
              <a:rPr lang="en-US" dirty="0" smtClean="0"/>
              <a:t>There </a:t>
            </a:r>
            <a:r>
              <a:rPr lang="en-US" dirty="0"/>
              <a:t>are the four ways in which the cardinality of the relationship between the objects can be expressed. </a:t>
            </a:r>
            <a:endParaRPr lang="en-US" dirty="0" smtClean="0"/>
          </a:p>
          <a:p>
            <a:pPr>
              <a:lnSpc>
                <a:spcPct val="150000"/>
              </a:lnSpc>
            </a:pPr>
            <a:r>
              <a:rPr lang="en-US" dirty="0" smtClean="0"/>
              <a:t>An </a:t>
            </a:r>
            <a:r>
              <a:rPr lang="en-US" dirty="0"/>
              <a:t>association mapping can be unidirectional as well as bidirectional.</a:t>
            </a:r>
          </a:p>
        </p:txBody>
      </p:sp>
      <p:sp>
        <p:nvSpPr>
          <p:cNvPr id="4" name="Slide Number Placeholder 3"/>
          <p:cNvSpPr>
            <a:spLocks noGrp="1"/>
          </p:cNvSpPr>
          <p:nvPr>
            <p:ph type="sldNum" sz="quarter" idx="12"/>
          </p:nvPr>
        </p:nvSpPr>
        <p:spPr/>
        <p:txBody>
          <a:bodyPr/>
          <a:lstStyle/>
          <a:p>
            <a:fld id="{5EA8BEFB-AE5B-48F9-BBAD-B489CDE48C80}" type="slidenum">
              <a:rPr lang="en-US" smtClean="0"/>
              <a:pPr/>
              <a:t>35</a:t>
            </a:fld>
            <a:endParaRPr lang="en-US" dirty="0"/>
          </a:p>
        </p:txBody>
      </p:sp>
    </p:spTree>
    <p:extLst>
      <p:ext uri="{BB962C8B-B14F-4D97-AF65-F5344CB8AC3E}">
        <p14:creationId xmlns:p14="http://schemas.microsoft.com/office/powerpoint/2010/main" val="5870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O/R Mapping:	</a:t>
            </a:r>
          </a:p>
        </p:txBody>
      </p:sp>
      <p:sp>
        <p:nvSpPr>
          <p:cNvPr id="3" name="Content Placeholder 2"/>
          <p:cNvSpPr>
            <a:spLocks noGrp="1"/>
          </p:cNvSpPr>
          <p:nvPr>
            <p:ph idx="1"/>
          </p:nvPr>
        </p:nvSpPr>
        <p:spPr/>
        <p:txBody>
          <a:bodyPr/>
          <a:lstStyle/>
          <a:p>
            <a:pPr marL="0" indent="0">
              <a:buNone/>
            </a:pPr>
            <a:r>
              <a:rPr lang="en-US" b="1" dirty="0"/>
              <a:t>Association Mappings:</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80317724"/>
              </p:ext>
            </p:extLst>
          </p:nvPr>
        </p:nvGraphicFramePr>
        <p:xfrm>
          <a:off x="195262" y="1524000"/>
          <a:ext cx="8758238" cy="457200"/>
        </p:xfrm>
        <a:graphic>
          <a:graphicData uri="http://schemas.openxmlformats.org/drawingml/2006/table">
            <a:tbl>
              <a:tblPr>
                <a:tableStyleId>{5940675A-B579-460E-94D1-54222C63F5DA}</a:tableStyleId>
              </a:tblPr>
              <a:tblGrid>
                <a:gridCol w="2175059"/>
                <a:gridCol w="6583179"/>
              </a:tblGrid>
              <a:tr h="0">
                <a:tc>
                  <a:txBody>
                    <a:bodyPr/>
                    <a:lstStyle/>
                    <a:p>
                      <a:pPr algn="l" fontAlgn="t"/>
                      <a:r>
                        <a:rPr lang="en-US" sz="2000" b="1" dirty="0">
                          <a:effectLst/>
                        </a:rPr>
                        <a:t>Mapping type</a:t>
                      </a:r>
                    </a:p>
                  </a:txBody>
                  <a:tcPr marL="76200" marR="76200" marT="76200" marB="76200"/>
                </a:tc>
                <a:tc>
                  <a:txBody>
                    <a:bodyPr/>
                    <a:lstStyle/>
                    <a:p>
                      <a:pPr algn="l" fontAlgn="t"/>
                      <a:r>
                        <a:rPr lang="en-US" sz="2000" b="1" dirty="0">
                          <a:effectLst/>
                        </a:rPr>
                        <a:t>Description</a:t>
                      </a:r>
                    </a:p>
                  </a:txBody>
                  <a:tcPr marL="76200" marR="76200" marT="76200" marB="762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81993753"/>
              </p:ext>
            </p:extLst>
          </p:nvPr>
        </p:nvGraphicFramePr>
        <p:xfrm>
          <a:off x="190500" y="3352800"/>
          <a:ext cx="8758238" cy="457200"/>
        </p:xfrm>
        <a:graphic>
          <a:graphicData uri="http://schemas.openxmlformats.org/drawingml/2006/table">
            <a:tbl>
              <a:tblPr>
                <a:tableStyleId>{5940675A-B579-460E-94D1-54222C63F5DA}</a:tableStyleId>
              </a:tblPr>
              <a:tblGrid>
                <a:gridCol w="2175059"/>
                <a:gridCol w="6583179"/>
              </a:tblGrid>
              <a:tr h="0">
                <a:tc>
                  <a:txBody>
                    <a:bodyPr/>
                    <a:lstStyle/>
                    <a:p>
                      <a:pPr fontAlgn="t"/>
                      <a:r>
                        <a:rPr lang="en-US" sz="2000" b="0" u="none" strike="noStrike" dirty="0">
                          <a:solidFill>
                            <a:srgbClr val="313131"/>
                          </a:solidFill>
                          <a:effectLst/>
                        </a:rPr>
                        <a:t>Many-to-Many</a:t>
                      </a:r>
                      <a:endParaRPr lang="en-US" sz="2000" b="0" dirty="0">
                        <a:effectLst/>
                      </a:endParaRPr>
                    </a:p>
                  </a:txBody>
                  <a:tcPr marL="76200" marR="76200" marT="76200" marB="76200"/>
                </a:tc>
                <a:tc>
                  <a:txBody>
                    <a:bodyPr/>
                    <a:lstStyle/>
                    <a:p>
                      <a:pPr fontAlgn="t"/>
                      <a:r>
                        <a:rPr lang="en-US" sz="2000" b="0" dirty="0">
                          <a:effectLst/>
                        </a:rPr>
                        <a:t>Mapping many-to-many relationship using Hibernate</a:t>
                      </a:r>
                    </a:p>
                  </a:txBody>
                  <a:tcPr marL="76200" marR="76200" marT="76200" marB="7620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85937579"/>
              </p:ext>
            </p:extLst>
          </p:nvPr>
        </p:nvGraphicFramePr>
        <p:xfrm>
          <a:off x="190500" y="1981200"/>
          <a:ext cx="8758238" cy="457200"/>
        </p:xfrm>
        <a:graphic>
          <a:graphicData uri="http://schemas.openxmlformats.org/drawingml/2006/table">
            <a:tbl>
              <a:tblPr>
                <a:tableStyleId>{5940675A-B579-460E-94D1-54222C63F5DA}</a:tableStyleId>
              </a:tblPr>
              <a:tblGrid>
                <a:gridCol w="2175059"/>
                <a:gridCol w="6583179"/>
              </a:tblGrid>
              <a:tr h="0">
                <a:tc>
                  <a:txBody>
                    <a:bodyPr/>
                    <a:lstStyle/>
                    <a:p>
                      <a:pPr fontAlgn="t"/>
                      <a:r>
                        <a:rPr lang="en-US" sz="2000" b="0" u="none" strike="noStrike" dirty="0">
                          <a:solidFill>
                            <a:schemeClr val="tx1"/>
                          </a:solidFill>
                          <a:effectLst/>
                        </a:rPr>
                        <a:t>Many-to-One</a:t>
                      </a:r>
                      <a:endParaRPr lang="en-US" sz="2000" b="0" dirty="0">
                        <a:solidFill>
                          <a:schemeClr val="tx1"/>
                        </a:solidFill>
                        <a:effectLst/>
                      </a:endParaRPr>
                    </a:p>
                  </a:txBody>
                  <a:tcPr marL="76200" marR="76200" marT="76200" marB="76200"/>
                </a:tc>
                <a:tc>
                  <a:txBody>
                    <a:bodyPr/>
                    <a:lstStyle/>
                    <a:p>
                      <a:pPr fontAlgn="t"/>
                      <a:r>
                        <a:rPr lang="en-US" sz="2000" b="0" dirty="0">
                          <a:solidFill>
                            <a:schemeClr val="tx1"/>
                          </a:solidFill>
                          <a:effectLst/>
                        </a:rPr>
                        <a:t>Mapping many-to-one relationship using Hibernate</a:t>
                      </a:r>
                    </a:p>
                  </a:txBody>
                  <a:tcPr marL="76200" marR="76200" marT="76200" marB="7620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16544357"/>
              </p:ext>
            </p:extLst>
          </p:nvPr>
        </p:nvGraphicFramePr>
        <p:xfrm>
          <a:off x="190500" y="2438400"/>
          <a:ext cx="8758238" cy="457200"/>
        </p:xfrm>
        <a:graphic>
          <a:graphicData uri="http://schemas.openxmlformats.org/drawingml/2006/table">
            <a:tbl>
              <a:tblPr>
                <a:tableStyleId>{5940675A-B579-460E-94D1-54222C63F5DA}</a:tableStyleId>
              </a:tblPr>
              <a:tblGrid>
                <a:gridCol w="2175059"/>
                <a:gridCol w="6583179"/>
              </a:tblGrid>
              <a:tr h="0">
                <a:tc>
                  <a:txBody>
                    <a:bodyPr/>
                    <a:lstStyle/>
                    <a:p>
                      <a:pPr fontAlgn="t"/>
                      <a:r>
                        <a:rPr lang="en-US" sz="2000" b="0" u="none" strike="noStrike" dirty="0">
                          <a:solidFill>
                            <a:schemeClr val="tx1"/>
                          </a:solidFill>
                          <a:effectLst/>
                        </a:rPr>
                        <a:t>One-to-One</a:t>
                      </a:r>
                      <a:endParaRPr lang="en-US" sz="2000" b="0" dirty="0">
                        <a:solidFill>
                          <a:schemeClr val="tx1"/>
                        </a:solidFill>
                        <a:effectLst/>
                      </a:endParaRPr>
                    </a:p>
                  </a:txBody>
                  <a:tcPr marL="76200" marR="76200" marT="76200" marB="76200"/>
                </a:tc>
                <a:tc>
                  <a:txBody>
                    <a:bodyPr/>
                    <a:lstStyle/>
                    <a:p>
                      <a:pPr fontAlgn="t"/>
                      <a:r>
                        <a:rPr lang="en-US" sz="2000" b="0" dirty="0">
                          <a:solidFill>
                            <a:schemeClr val="tx1"/>
                          </a:solidFill>
                          <a:effectLst/>
                        </a:rPr>
                        <a:t>Mapping one-to-one relationship using Hibernate</a:t>
                      </a:r>
                    </a:p>
                  </a:txBody>
                  <a:tcPr marL="76200" marR="76200" marT="76200" marB="7620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84246586"/>
              </p:ext>
            </p:extLst>
          </p:nvPr>
        </p:nvGraphicFramePr>
        <p:xfrm>
          <a:off x="190500" y="2895600"/>
          <a:ext cx="8758238" cy="457200"/>
        </p:xfrm>
        <a:graphic>
          <a:graphicData uri="http://schemas.openxmlformats.org/drawingml/2006/table">
            <a:tbl>
              <a:tblPr>
                <a:tableStyleId>{5940675A-B579-460E-94D1-54222C63F5DA}</a:tableStyleId>
              </a:tblPr>
              <a:tblGrid>
                <a:gridCol w="2175059"/>
                <a:gridCol w="6583179"/>
              </a:tblGrid>
              <a:tr h="0">
                <a:tc>
                  <a:txBody>
                    <a:bodyPr/>
                    <a:lstStyle/>
                    <a:p>
                      <a:pPr fontAlgn="t"/>
                      <a:r>
                        <a:rPr lang="en-US" sz="2000" b="0" u="none" strike="noStrike" dirty="0">
                          <a:solidFill>
                            <a:srgbClr val="313131"/>
                          </a:solidFill>
                          <a:effectLst/>
                        </a:rPr>
                        <a:t>One-to-Many</a:t>
                      </a:r>
                      <a:endParaRPr lang="en-US" sz="2000" b="0" dirty="0">
                        <a:effectLst/>
                      </a:endParaRPr>
                    </a:p>
                  </a:txBody>
                  <a:tcPr marL="76200" marR="76200" marT="76200" marB="76200"/>
                </a:tc>
                <a:tc>
                  <a:txBody>
                    <a:bodyPr/>
                    <a:lstStyle/>
                    <a:p>
                      <a:pPr fontAlgn="t"/>
                      <a:r>
                        <a:rPr lang="en-US" sz="2000" b="0" dirty="0">
                          <a:effectLst/>
                        </a:rPr>
                        <a:t>Mapping one-to-many relationship using Hibernate</a:t>
                      </a:r>
                    </a:p>
                  </a:txBody>
                  <a:tcPr marL="76200" marR="76200" marT="76200" marB="76200"/>
                </a:tc>
              </a:tr>
            </a:tbl>
          </a:graphicData>
        </a:graphic>
      </p:graphicFrame>
    </p:spTree>
    <p:extLst>
      <p:ext uri="{BB962C8B-B14F-4D97-AF65-F5344CB8AC3E}">
        <p14:creationId xmlns:p14="http://schemas.microsoft.com/office/powerpoint/2010/main" val="199720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O/R Mapping:	</a:t>
            </a:r>
          </a:p>
        </p:txBody>
      </p:sp>
      <p:sp>
        <p:nvSpPr>
          <p:cNvPr id="3" name="Content Placeholder 2"/>
          <p:cNvSpPr>
            <a:spLocks noGrp="1"/>
          </p:cNvSpPr>
          <p:nvPr>
            <p:ph idx="1"/>
          </p:nvPr>
        </p:nvSpPr>
        <p:spPr/>
        <p:txBody>
          <a:bodyPr/>
          <a:lstStyle/>
          <a:p>
            <a:pPr marL="0" indent="0">
              <a:buNone/>
            </a:pPr>
            <a:r>
              <a:rPr lang="en-US" b="1" dirty="0"/>
              <a:t>Component Mappings:</a:t>
            </a:r>
          </a:p>
          <a:p>
            <a:r>
              <a:rPr lang="en-US" dirty="0"/>
              <a:t>If the referred class does not have it's own life cycle and completely depends on the life cycle of the owning entity class, then the referred class hence therefore is called as the Component class.</a:t>
            </a:r>
          </a:p>
          <a:p>
            <a:r>
              <a:rPr lang="en-US" dirty="0"/>
              <a:t>The mapping of Collection of Components is also possible in a similar way just as the mapping of regular Collections with minor configuration differences. </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37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2927105"/>
              </p:ext>
            </p:extLst>
          </p:nvPr>
        </p:nvGraphicFramePr>
        <p:xfrm>
          <a:off x="381000" y="4648200"/>
          <a:ext cx="8572501" cy="457200"/>
        </p:xfrm>
        <a:graphic>
          <a:graphicData uri="http://schemas.openxmlformats.org/drawingml/2006/table">
            <a:tbl>
              <a:tblPr>
                <a:tableStyleId>{5940675A-B579-460E-94D1-54222C63F5DA}</a:tableStyleId>
              </a:tblPr>
              <a:tblGrid>
                <a:gridCol w="2286000"/>
                <a:gridCol w="6286501"/>
              </a:tblGrid>
              <a:tr h="0">
                <a:tc>
                  <a:txBody>
                    <a:bodyPr/>
                    <a:lstStyle/>
                    <a:p>
                      <a:pPr algn="l" fontAlgn="t"/>
                      <a:r>
                        <a:rPr lang="en-US" sz="2000" b="1" dirty="0">
                          <a:effectLst/>
                        </a:rPr>
                        <a:t>Mapping type</a:t>
                      </a:r>
                    </a:p>
                  </a:txBody>
                  <a:tcPr marL="76200" marR="76200" marT="76200" marB="76200"/>
                </a:tc>
                <a:tc>
                  <a:txBody>
                    <a:bodyPr/>
                    <a:lstStyle/>
                    <a:p>
                      <a:pPr algn="l" fontAlgn="t"/>
                      <a:r>
                        <a:rPr lang="en-US" sz="2000" b="1" dirty="0">
                          <a:effectLst/>
                        </a:rPr>
                        <a:t>Description</a:t>
                      </a:r>
                    </a:p>
                  </a:txBody>
                  <a:tcPr marL="76200" marR="76200" marT="76200" marB="7620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59730864"/>
              </p:ext>
            </p:extLst>
          </p:nvPr>
        </p:nvGraphicFramePr>
        <p:xfrm>
          <a:off x="381000" y="5105400"/>
          <a:ext cx="8572501" cy="762000"/>
        </p:xfrm>
        <a:graphic>
          <a:graphicData uri="http://schemas.openxmlformats.org/drawingml/2006/table">
            <a:tbl>
              <a:tblPr>
                <a:tableStyleId>{5940675A-B579-460E-94D1-54222C63F5DA}</a:tableStyleId>
              </a:tblPr>
              <a:tblGrid>
                <a:gridCol w="2286000"/>
                <a:gridCol w="6286501"/>
              </a:tblGrid>
              <a:tr h="0">
                <a:tc>
                  <a:txBody>
                    <a:bodyPr/>
                    <a:lstStyle/>
                    <a:p>
                      <a:pPr fontAlgn="t"/>
                      <a:r>
                        <a:rPr lang="en-US" sz="2000" u="none" strike="noStrike" dirty="0">
                          <a:effectLst/>
                          <a:latin typeface="+mj-lt"/>
                        </a:rPr>
                        <a:t>Component Mappings</a:t>
                      </a:r>
                      <a:endParaRPr lang="en-US" sz="2000" dirty="0">
                        <a:effectLst/>
                        <a:latin typeface="+mj-lt"/>
                      </a:endParaRPr>
                    </a:p>
                  </a:txBody>
                  <a:tcPr marL="76200" marR="76200" marT="76200" marB="76200"/>
                </a:tc>
                <a:tc>
                  <a:txBody>
                    <a:bodyPr/>
                    <a:lstStyle/>
                    <a:p>
                      <a:pPr fontAlgn="t"/>
                      <a:r>
                        <a:rPr lang="en-US" sz="2000" dirty="0">
                          <a:effectLst/>
                          <a:latin typeface="+mj-lt"/>
                        </a:rPr>
                        <a:t>Mapping for a class having a reference to another class as a member variable.</a:t>
                      </a:r>
                    </a:p>
                  </a:txBody>
                  <a:tcPr marL="76200" marR="76200" marT="76200" marB="76200"/>
                </a:tc>
              </a:tr>
            </a:tbl>
          </a:graphicData>
        </a:graphic>
      </p:graphicFrame>
    </p:spTree>
    <p:extLst>
      <p:ext uri="{BB962C8B-B14F-4D97-AF65-F5344CB8AC3E}">
        <p14:creationId xmlns:p14="http://schemas.microsoft.com/office/powerpoint/2010/main" val="359068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Advantages of Hibernate </a:t>
            </a:r>
            <a:r>
              <a:rPr lang="en-IN" dirty="0" smtClean="0">
                <a:latin typeface="Times New Roman" pitchFamily="18" charset="0"/>
                <a:cs typeface="Times New Roman" pitchFamily="18" charset="0"/>
              </a:rPr>
              <a:t>Framework</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IN" b="1" dirty="0" smtClean="0"/>
              <a:t>Open source and Lightweight: </a:t>
            </a:r>
            <a:r>
              <a:rPr lang="en-US" dirty="0"/>
              <a:t>Hibernate framework is </a:t>
            </a:r>
            <a:r>
              <a:rPr lang="en-US" dirty="0" smtClean="0"/>
              <a:t>open source </a:t>
            </a:r>
            <a:r>
              <a:rPr lang="en-US" dirty="0"/>
              <a:t>under the </a:t>
            </a:r>
            <a:r>
              <a:rPr lang="en-US" dirty="0" smtClean="0"/>
              <a:t>LGPL (</a:t>
            </a:r>
            <a:r>
              <a:rPr lang="en-US" dirty="0"/>
              <a:t>GNU Lesser General Public License )  license and lightweight.</a:t>
            </a:r>
            <a:endParaRPr lang="en-IN" dirty="0" smtClean="0"/>
          </a:p>
          <a:p>
            <a:pPr marL="457200" indent="-457200">
              <a:buFont typeface="+mj-lt"/>
              <a:buAutoNum type="arabicPeriod"/>
            </a:pPr>
            <a:r>
              <a:rPr lang="en-IN" b="1" dirty="0"/>
              <a:t>Fast performance</a:t>
            </a:r>
            <a:r>
              <a:rPr lang="en-IN" b="1" dirty="0" smtClean="0"/>
              <a:t>: </a:t>
            </a:r>
            <a:r>
              <a:rPr lang="en-US" dirty="0"/>
              <a:t>The performance of hibernate framework is fast because cache is </a:t>
            </a:r>
            <a:r>
              <a:rPr lang="en-US" dirty="0" smtClean="0"/>
              <a:t>internally </a:t>
            </a:r>
            <a:r>
              <a:rPr lang="en-US" dirty="0"/>
              <a:t>used in hibernate framework. </a:t>
            </a:r>
            <a:endParaRPr lang="en-US" dirty="0" smtClean="0"/>
          </a:p>
          <a:p>
            <a:pPr marL="457200" indent="-457200">
              <a:buFont typeface="+mj-lt"/>
              <a:buAutoNum type="arabicPeriod"/>
            </a:pPr>
            <a:r>
              <a:rPr lang="en-US" b="1" dirty="0"/>
              <a:t>Database Independent query</a:t>
            </a:r>
            <a:r>
              <a:rPr lang="en-US" b="1" dirty="0" smtClean="0"/>
              <a:t>: </a:t>
            </a:r>
            <a:r>
              <a:rPr lang="en-IN" dirty="0"/>
              <a:t>HQL (Hibernate Query Language) is the object-oriented version of SQL. It generates the database independent queries. So you don't need to write database specific queries. </a:t>
            </a:r>
            <a:r>
              <a:rPr lang="en-IN" dirty="0" smtClean="0"/>
              <a:t>Before Hibernate, if </a:t>
            </a:r>
            <a:r>
              <a:rPr lang="en-IN" dirty="0"/>
              <a:t>database is changed for the project, we need to change the SQL query as well that leads to the maintenance problem.</a:t>
            </a:r>
          </a:p>
          <a:p>
            <a:pPr marL="457200" indent="-457200">
              <a:buFont typeface="+mj-lt"/>
              <a:buAutoNum type="arabicPeriod"/>
            </a:pPr>
            <a:endParaRPr lang="en-US" dirty="0">
              <a:latin typeface="+mn-lt"/>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38</a:t>
            </a:fld>
            <a:endParaRPr lang="en-US" dirty="0"/>
          </a:p>
        </p:txBody>
      </p:sp>
    </p:spTree>
    <p:extLst>
      <p:ext uri="{BB962C8B-B14F-4D97-AF65-F5344CB8AC3E}">
        <p14:creationId xmlns:p14="http://schemas.microsoft.com/office/powerpoint/2010/main" val="231481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Advantages of Hibernate </a:t>
            </a:r>
            <a:r>
              <a:rPr lang="en-IN" dirty="0" smtClean="0">
                <a:latin typeface="Times New Roman" pitchFamily="18" charset="0"/>
                <a:cs typeface="Times New Roman" pitchFamily="18" charset="0"/>
              </a:rPr>
              <a:t>Framework</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4"/>
            </a:pPr>
            <a:r>
              <a:rPr lang="en-US" b="1" dirty="0"/>
              <a:t>Automatic table creation:</a:t>
            </a:r>
            <a:r>
              <a:rPr lang="en-US" dirty="0"/>
              <a:t> </a:t>
            </a:r>
            <a:r>
              <a:rPr lang="en-IN" dirty="0"/>
              <a:t>Hibernate framework provides the facility to create the tables of the database automatically. So there is no need to create tables in the database manually.</a:t>
            </a:r>
          </a:p>
          <a:p>
            <a:pPr marL="457200" indent="-457200">
              <a:buFont typeface="+mj-lt"/>
              <a:buAutoNum type="arabicPeriod" startAt="4"/>
            </a:pPr>
            <a:r>
              <a:rPr lang="en-US" b="1" dirty="0"/>
              <a:t>Simplifies complex join</a:t>
            </a:r>
            <a:r>
              <a:rPr lang="en-US" b="1" dirty="0" smtClean="0"/>
              <a:t>: </a:t>
            </a:r>
            <a:r>
              <a:rPr lang="en-IN" dirty="0"/>
              <a:t>To fetch data </a:t>
            </a:r>
            <a:r>
              <a:rPr lang="en-IN" dirty="0" smtClean="0"/>
              <a:t>from </a:t>
            </a:r>
            <a:r>
              <a:rPr lang="en-IN" dirty="0"/>
              <a:t>multiple tables is easy in hibernate framework.</a:t>
            </a:r>
          </a:p>
          <a:p>
            <a:pPr marL="457200" indent="-457200">
              <a:buFont typeface="+mj-lt"/>
              <a:buAutoNum type="arabicPeriod" startAt="4"/>
            </a:pPr>
            <a:r>
              <a:rPr lang="en-US" b="1" dirty="0"/>
              <a:t>Provides query statistics and database status</a:t>
            </a:r>
            <a:r>
              <a:rPr lang="en-US" b="1" dirty="0" smtClean="0"/>
              <a:t>: </a:t>
            </a:r>
            <a:r>
              <a:rPr lang="en-IN" dirty="0"/>
              <a:t>Hibernate supports Query cache and provide statistics about query and database status.</a:t>
            </a:r>
          </a:p>
          <a:p>
            <a:pPr marL="457200" indent="-457200">
              <a:buFont typeface="+mj-lt"/>
              <a:buAutoNum type="arabicPeriod" startAt="4"/>
            </a:pPr>
            <a:endParaRPr lang="en-US" dirty="0">
              <a:latin typeface="+mn-lt"/>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39</a:t>
            </a:fld>
            <a:endParaRPr lang="en-US" dirty="0"/>
          </a:p>
        </p:txBody>
      </p:sp>
    </p:spTree>
    <p:extLst>
      <p:ext uri="{BB962C8B-B14F-4D97-AF65-F5344CB8AC3E}">
        <p14:creationId xmlns:p14="http://schemas.microsoft.com/office/powerpoint/2010/main" val="184618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Object-Relational Mapping </a:t>
            </a:r>
            <a:r>
              <a:rPr lang="en-US" altLang="en-US" dirty="0"/>
              <a:t>(ORM)</a:t>
            </a:r>
            <a:endParaRPr lang="en-US" dirty="0"/>
          </a:p>
        </p:txBody>
      </p:sp>
      <p:sp>
        <p:nvSpPr>
          <p:cNvPr id="3" name="Content Placeholder 2"/>
          <p:cNvSpPr>
            <a:spLocks noGrp="1"/>
          </p:cNvSpPr>
          <p:nvPr>
            <p:ph idx="1"/>
          </p:nvPr>
        </p:nvSpPr>
        <p:spPr/>
        <p:txBody>
          <a:bodyPr/>
          <a:lstStyle/>
          <a:p>
            <a:pPr>
              <a:lnSpc>
                <a:spcPct val="150000"/>
              </a:lnSpc>
            </a:pPr>
            <a:r>
              <a:rPr lang="en-US" dirty="0"/>
              <a:t>It is a programming technique for converting object-type data of an object oriented programming language into database tables.</a:t>
            </a:r>
          </a:p>
          <a:p>
            <a:pPr>
              <a:lnSpc>
                <a:spcPct val="150000"/>
              </a:lnSpc>
            </a:pPr>
            <a:r>
              <a:rPr lang="en-US" dirty="0"/>
              <a:t>Hibernate is used to convert object data in JAVA to relational database tables.</a:t>
            </a:r>
          </a:p>
          <a:p>
            <a:pPr>
              <a:lnSpc>
                <a:spcPct val="150000"/>
              </a:lnSpc>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a:t>
            </a:fld>
            <a:endParaRPr lang="en-US" dirty="0"/>
          </a:p>
        </p:txBody>
      </p:sp>
    </p:spTree>
    <p:extLst>
      <p:ext uri="{BB962C8B-B14F-4D97-AF65-F5344CB8AC3E}">
        <p14:creationId xmlns:p14="http://schemas.microsoft.com/office/powerpoint/2010/main" val="156437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Query Language </a:t>
            </a:r>
            <a:r>
              <a:rPr lang="en-US" dirty="0" smtClean="0"/>
              <a:t>(HQL)</a:t>
            </a:r>
            <a:endParaRPr lang="en-US" dirty="0"/>
          </a:p>
        </p:txBody>
      </p:sp>
      <p:sp>
        <p:nvSpPr>
          <p:cNvPr id="3" name="Content Placeholder 2"/>
          <p:cNvSpPr>
            <a:spLocks noGrp="1"/>
          </p:cNvSpPr>
          <p:nvPr>
            <p:ph idx="1"/>
          </p:nvPr>
        </p:nvSpPr>
        <p:spPr/>
        <p:txBody>
          <a:bodyPr/>
          <a:lstStyle/>
          <a:p>
            <a:r>
              <a:rPr lang="en-US" dirty="0"/>
              <a:t>The Hibernate ORM framework provides its own query language called Hibernate Query Language </a:t>
            </a:r>
            <a:r>
              <a:rPr lang="en-US" dirty="0" smtClean="0"/>
              <a:t>.</a:t>
            </a:r>
            <a:endParaRPr lang="en-IN" dirty="0" smtClean="0"/>
          </a:p>
          <a:p>
            <a:r>
              <a:rPr lang="en-IN" dirty="0" smtClean="0"/>
              <a:t>Hibernate </a:t>
            </a:r>
            <a:r>
              <a:rPr lang="en-IN" dirty="0"/>
              <a:t>Query Language (HQL) is same as SQL (Structured Query Language) but it doesn't depends on the table of the database. Instead of table name, we use class name in HQL. </a:t>
            </a:r>
            <a:endParaRPr lang="en-IN" dirty="0" smtClean="0"/>
          </a:p>
          <a:p>
            <a:r>
              <a:rPr lang="en-IN" dirty="0" smtClean="0"/>
              <a:t>Therefore, </a:t>
            </a:r>
            <a:r>
              <a:rPr lang="en-IN" dirty="0"/>
              <a:t>it is database independent query language.</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40</a:t>
            </a:fld>
            <a:endParaRPr lang="en-US" dirty="0"/>
          </a:p>
        </p:txBody>
      </p:sp>
    </p:spTree>
    <p:extLst>
      <p:ext uri="{BB962C8B-B14F-4D97-AF65-F5344CB8AC3E}">
        <p14:creationId xmlns:p14="http://schemas.microsoft.com/office/powerpoint/2010/main" val="254550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Query Language (HQL)</a:t>
            </a:r>
          </a:p>
        </p:txBody>
      </p:sp>
      <p:sp>
        <p:nvSpPr>
          <p:cNvPr id="3" name="Content Placeholder 2"/>
          <p:cNvSpPr>
            <a:spLocks noGrp="1"/>
          </p:cNvSpPr>
          <p:nvPr>
            <p:ph idx="1"/>
          </p:nvPr>
        </p:nvSpPr>
        <p:spPr/>
        <p:txBody>
          <a:bodyPr/>
          <a:lstStyle/>
          <a:p>
            <a:pPr marL="0" indent="0">
              <a:buNone/>
            </a:pPr>
            <a:r>
              <a:rPr lang="en-US" b="1" dirty="0" smtClean="0"/>
              <a:t>Characteristics of HQL</a:t>
            </a:r>
          </a:p>
          <a:p>
            <a:pPr marL="457200" indent="-457200">
              <a:buFont typeface="+mj-lt"/>
              <a:buAutoNum type="arabicPeriod"/>
            </a:pPr>
            <a:r>
              <a:rPr lang="en-US" b="1" dirty="0"/>
              <a:t>Similar to </a:t>
            </a:r>
            <a:r>
              <a:rPr lang="en-US" b="1" dirty="0" smtClean="0"/>
              <a:t>SQL</a:t>
            </a:r>
          </a:p>
          <a:p>
            <a:pPr marL="465138" indent="0">
              <a:buNone/>
            </a:pPr>
            <a:r>
              <a:rPr lang="en-US" dirty="0" smtClean="0"/>
              <a:t>HQL’s </a:t>
            </a:r>
            <a:r>
              <a:rPr lang="en-US" dirty="0"/>
              <a:t>syntax is very similar to standard SQL. If you are familiar with SQL then writing HQL would be pretty </a:t>
            </a:r>
            <a:r>
              <a:rPr lang="en-US" dirty="0" smtClean="0"/>
              <a:t>easy.</a:t>
            </a:r>
          </a:p>
          <a:p>
            <a:pPr marL="457200" indent="-457200">
              <a:buFont typeface="+mj-lt"/>
              <a:buAutoNum type="arabicPeriod" startAt="2"/>
            </a:pPr>
            <a:r>
              <a:rPr lang="en-US" b="1" dirty="0"/>
              <a:t>Fully object-oriented</a:t>
            </a:r>
            <a:r>
              <a:rPr lang="en-US" b="1" dirty="0" smtClean="0"/>
              <a:t>: </a:t>
            </a:r>
            <a:r>
              <a:rPr lang="en-US" dirty="0"/>
              <a:t>HQL doesn’t use real names of table and columns. It uses class and property names instead. HQL can understand inheritance, polymorphism and association</a:t>
            </a:r>
            <a:r>
              <a:rPr lang="en-US" dirty="0" smtClean="0"/>
              <a:t>.</a:t>
            </a:r>
          </a:p>
          <a:p>
            <a:pPr marL="457200" indent="-457200">
              <a:buFont typeface="+mj-lt"/>
              <a:buAutoNum type="arabicPeriod" startAt="2"/>
            </a:pPr>
            <a:r>
              <a:rPr lang="en-US" b="1" dirty="0" smtClean="0"/>
              <a:t>Reduces </a:t>
            </a:r>
            <a:r>
              <a:rPr lang="en-US" b="1" dirty="0"/>
              <a:t>the size of queries</a:t>
            </a:r>
            <a:endParaRPr lang="en-US" b="1" dirty="0" smtClean="0"/>
          </a:p>
          <a:p>
            <a:pPr marL="457200" indent="-457200">
              <a:buFont typeface="+mj-lt"/>
              <a:buAutoNum type="arabicPeriod" startAt="2"/>
            </a:pPr>
            <a:endParaRPr lang="en-US" b="1"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41</a:t>
            </a:fld>
            <a:endParaRPr lang="en-US" dirty="0"/>
          </a:p>
        </p:txBody>
      </p:sp>
    </p:spTree>
    <p:extLst>
      <p:ext uri="{BB962C8B-B14F-4D97-AF65-F5344CB8AC3E}">
        <p14:creationId xmlns:p14="http://schemas.microsoft.com/office/powerpoint/2010/main" val="101728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 vs SQL</a:t>
            </a:r>
            <a:endParaRPr lang="en-US" dirty="0"/>
          </a:p>
        </p:txBody>
      </p:sp>
      <p:sp>
        <p:nvSpPr>
          <p:cNvPr id="3" name="Content Placeholder 2"/>
          <p:cNvSpPr>
            <a:spLocks noGrp="1"/>
          </p:cNvSpPr>
          <p:nvPr>
            <p:ph idx="1"/>
          </p:nvPr>
        </p:nvSpPr>
        <p:spPr/>
        <p:txBody>
          <a:bodyPr/>
          <a:lstStyle/>
          <a:p>
            <a:pPr marL="0" indent="0" algn="ctr">
              <a:lnSpc>
                <a:spcPct val="150000"/>
              </a:lnSpc>
              <a:buNone/>
            </a:pPr>
            <a:r>
              <a:rPr lang="en-US" b="1" dirty="0" smtClean="0"/>
              <a:t>SELECT QUERY</a:t>
            </a:r>
          </a:p>
          <a:p>
            <a:pPr marL="0" indent="0">
              <a:lnSpc>
                <a:spcPct val="150000"/>
              </a:lnSpc>
              <a:buNone/>
            </a:pPr>
            <a:r>
              <a:rPr lang="en-US" b="1" dirty="0" smtClean="0"/>
              <a:t>SQL</a:t>
            </a:r>
          </a:p>
          <a:p>
            <a:pPr marL="0" indent="0">
              <a:lnSpc>
                <a:spcPct val="150000"/>
              </a:lnSpc>
              <a:buNone/>
            </a:pPr>
            <a:r>
              <a:rPr lang="en-US" dirty="0" err="1"/>
              <a:t>ResultSet</a:t>
            </a:r>
            <a:r>
              <a:rPr lang="en-US" dirty="0"/>
              <a:t> </a:t>
            </a:r>
            <a:r>
              <a:rPr lang="en-US" dirty="0" err="1"/>
              <a:t>rs</a:t>
            </a:r>
            <a:r>
              <a:rPr lang="en-US" dirty="0"/>
              <a:t>=</a:t>
            </a:r>
            <a:r>
              <a:rPr lang="en-US" dirty="0" err="1"/>
              <a:t>st.executeQuery</a:t>
            </a:r>
            <a:r>
              <a:rPr lang="en-US" dirty="0"/>
              <a:t>("select * from diet</a:t>
            </a:r>
            <a:r>
              <a:rPr lang="en-US" dirty="0" smtClean="0"/>
              <a:t>");</a:t>
            </a:r>
          </a:p>
          <a:p>
            <a:pPr marL="0" indent="0">
              <a:lnSpc>
                <a:spcPct val="150000"/>
              </a:lnSpc>
              <a:buNone/>
            </a:pPr>
            <a:r>
              <a:rPr lang="en-US" b="1" dirty="0" smtClean="0"/>
              <a:t>HQL</a:t>
            </a:r>
            <a:endParaRPr lang="en-US" b="1" dirty="0"/>
          </a:p>
          <a:p>
            <a:pPr marL="0" indent="0" algn="l">
              <a:lnSpc>
                <a:spcPct val="150000"/>
              </a:lnSpc>
              <a:spcBef>
                <a:spcPts val="0"/>
              </a:spcBef>
              <a:buNone/>
              <a:defRPr/>
            </a:pPr>
            <a:r>
              <a:rPr lang="en-US" dirty="0"/>
              <a:t>Query </a:t>
            </a:r>
            <a:r>
              <a:rPr lang="en-US" dirty="0" smtClean="0"/>
              <a:t>query= </a:t>
            </a:r>
            <a:r>
              <a:rPr lang="en-US" dirty="0" err="1" smtClean="0"/>
              <a:t>session.createQuery</a:t>
            </a:r>
            <a:r>
              <a:rPr lang="en-US" dirty="0"/>
              <a:t>("from diet");</a:t>
            </a:r>
          </a:p>
          <a:p>
            <a:pPr marL="0" indent="0" algn="l">
              <a:lnSpc>
                <a:spcPct val="150000"/>
              </a:lnSpc>
              <a:spcBef>
                <a:spcPts val="0"/>
              </a:spcBef>
              <a:buNone/>
              <a:defRPr/>
            </a:pPr>
            <a:r>
              <a:rPr lang="en-US" dirty="0" smtClean="0"/>
              <a:t>				//</a:t>
            </a:r>
            <a:r>
              <a:rPr lang="en-US" dirty="0"/>
              <a:t>here persistent class name is diet </a:t>
            </a:r>
            <a:endParaRPr lang="en-US" b="1" dirty="0" smtClean="0"/>
          </a:p>
          <a:p>
            <a:pPr marL="0" indent="0">
              <a:lnSpc>
                <a:spcPct val="150000"/>
              </a:lnSpc>
              <a:buNone/>
            </a:pPr>
            <a:endParaRPr lang="en-US" b="1" dirty="0" smtClean="0"/>
          </a:p>
          <a:p>
            <a:pPr marL="0" indent="0">
              <a:lnSpc>
                <a:spcPct val="150000"/>
              </a:lnSpc>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42</a:t>
            </a:fld>
            <a:endParaRPr lang="en-US" dirty="0"/>
          </a:p>
        </p:txBody>
      </p:sp>
    </p:spTree>
    <p:extLst>
      <p:ext uri="{BB962C8B-B14F-4D97-AF65-F5344CB8AC3E}">
        <p14:creationId xmlns:p14="http://schemas.microsoft.com/office/powerpoint/2010/main" val="265804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 vs SQL</a:t>
            </a:r>
            <a:endParaRPr lang="en-US" dirty="0"/>
          </a:p>
        </p:txBody>
      </p:sp>
      <p:sp>
        <p:nvSpPr>
          <p:cNvPr id="3" name="Content Placeholder 2"/>
          <p:cNvSpPr>
            <a:spLocks noGrp="1"/>
          </p:cNvSpPr>
          <p:nvPr>
            <p:ph idx="1"/>
          </p:nvPr>
        </p:nvSpPr>
        <p:spPr/>
        <p:txBody>
          <a:bodyPr/>
          <a:lstStyle/>
          <a:p>
            <a:pPr marL="0" indent="0" algn="ctr">
              <a:buNone/>
            </a:pPr>
            <a:r>
              <a:rPr lang="en-US" b="1" dirty="0" smtClean="0"/>
              <a:t>SELECT with WHERE clause</a:t>
            </a:r>
          </a:p>
          <a:p>
            <a:pPr marL="0" indent="0">
              <a:lnSpc>
                <a:spcPct val="150000"/>
              </a:lnSpc>
              <a:buNone/>
            </a:pPr>
            <a:r>
              <a:rPr lang="en-US" b="1" dirty="0" smtClean="0"/>
              <a:t>SQL</a:t>
            </a:r>
          </a:p>
          <a:p>
            <a:pPr marL="0" indent="0">
              <a:lnSpc>
                <a:spcPct val="150000"/>
              </a:lnSpc>
              <a:buNone/>
            </a:pPr>
            <a:r>
              <a:rPr lang="en-US" dirty="0" err="1"/>
              <a:t>ResultSet</a:t>
            </a:r>
            <a:r>
              <a:rPr lang="en-US" dirty="0"/>
              <a:t> </a:t>
            </a:r>
            <a:r>
              <a:rPr lang="en-US" dirty="0" err="1"/>
              <a:t>rs</a:t>
            </a:r>
            <a:r>
              <a:rPr lang="en-US" dirty="0"/>
              <a:t>=</a:t>
            </a:r>
            <a:r>
              <a:rPr lang="en-US" dirty="0" err="1"/>
              <a:t>st.executeQuery</a:t>
            </a:r>
            <a:r>
              <a:rPr lang="en-US" dirty="0"/>
              <a:t>("select * from </a:t>
            </a:r>
            <a:r>
              <a:rPr lang="en-US" dirty="0" smtClean="0"/>
              <a:t>diet where id=301");</a:t>
            </a:r>
          </a:p>
          <a:p>
            <a:pPr marL="0" indent="0">
              <a:lnSpc>
                <a:spcPct val="150000"/>
              </a:lnSpc>
              <a:buNone/>
            </a:pPr>
            <a:r>
              <a:rPr lang="en-US" b="1" dirty="0" smtClean="0"/>
              <a:t>HQL</a:t>
            </a:r>
            <a:endParaRPr lang="en-US" b="1" dirty="0"/>
          </a:p>
          <a:p>
            <a:pPr marL="0" indent="0" algn="l">
              <a:lnSpc>
                <a:spcPct val="150000"/>
              </a:lnSpc>
              <a:spcBef>
                <a:spcPts val="0"/>
              </a:spcBef>
              <a:buNone/>
              <a:defRPr/>
            </a:pPr>
            <a:r>
              <a:rPr lang="en-US" dirty="0"/>
              <a:t>Query </a:t>
            </a:r>
            <a:r>
              <a:rPr lang="en-US" dirty="0" smtClean="0"/>
              <a:t>query= </a:t>
            </a:r>
            <a:r>
              <a:rPr lang="en-US" dirty="0" err="1" smtClean="0"/>
              <a:t>session.createQuery</a:t>
            </a:r>
            <a:r>
              <a:rPr lang="en-US" dirty="0"/>
              <a:t>("from diet where id=301 ");</a:t>
            </a:r>
          </a:p>
          <a:p>
            <a:pPr marL="0" indent="0" algn="l">
              <a:lnSpc>
                <a:spcPct val="150000"/>
              </a:lnSpc>
              <a:spcBef>
                <a:spcPts val="0"/>
              </a:spcBef>
              <a:buNone/>
              <a:defRPr/>
            </a:pPr>
            <a:r>
              <a:rPr lang="en-US" dirty="0" smtClean="0"/>
              <a:t>				//</a:t>
            </a:r>
            <a:r>
              <a:rPr lang="en-US" dirty="0"/>
              <a:t>here persistent class name is diet </a:t>
            </a:r>
            <a:endParaRPr lang="en-US" b="1" dirty="0" smtClean="0"/>
          </a:p>
          <a:p>
            <a:pPr marL="0" indent="0">
              <a:buNone/>
            </a:pPr>
            <a:endParaRPr lang="en-US"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43</a:t>
            </a:fld>
            <a:endParaRPr lang="en-US" dirty="0"/>
          </a:p>
        </p:txBody>
      </p:sp>
    </p:spTree>
    <p:extLst>
      <p:ext uri="{BB962C8B-B14F-4D97-AF65-F5344CB8AC3E}">
        <p14:creationId xmlns:p14="http://schemas.microsoft.com/office/powerpoint/2010/main" val="29268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 vs SQL</a:t>
            </a:r>
            <a:endParaRPr lang="en-US" dirty="0"/>
          </a:p>
        </p:txBody>
      </p:sp>
      <p:sp>
        <p:nvSpPr>
          <p:cNvPr id="3" name="Content Placeholder 2"/>
          <p:cNvSpPr>
            <a:spLocks noGrp="1"/>
          </p:cNvSpPr>
          <p:nvPr>
            <p:ph idx="1"/>
          </p:nvPr>
        </p:nvSpPr>
        <p:spPr/>
        <p:txBody>
          <a:bodyPr>
            <a:normAutofit fontScale="92500" lnSpcReduction="10000"/>
          </a:bodyPr>
          <a:lstStyle/>
          <a:p>
            <a:pPr marL="0" indent="0" algn="ctr">
              <a:buNone/>
            </a:pPr>
            <a:r>
              <a:rPr lang="en-US" b="1" dirty="0" smtClean="0"/>
              <a:t>UPDATE QUERY</a:t>
            </a:r>
          </a:p>
          <a:p>
            <a:pPr marL="0" indent="0">
              <a:buNone/>
            </a:pPr>
            <a:r>
              <a:rPr lang="en-US" b="1" dirty="0" smtClean="0"/>
              <a:t>SQL</a:t>
            </a:r>
          </a:p>
          <a:p>
            <a:pPr marL="457200" indent="-457200" algn="l">
              <a:buFont typeface="+mj-lt"/>
              <a:buAutoNum type="arabicPeriod"/>
            </a:pPr>
            <a:r>
              <a:rPr lang="en-US" dirty="0"/>
              <a:t>String query = "update </a:t>
            </a:r>
            <a:r>
              <a:rPr lang="en-US" dirty="0" smtClean="0"/>
              <a:t>User set name=? </a:t>
            </a:r>
            <a:r>
              <a:rPr lang="en-US" dirty="0"/>
              <a:t>where </a:t>
            </a:r>
            <a:r>
              <a:rPr lang="en-US" dirty="0" smtClean="0"/>
              <a:t>id </a:t>
            </a:r>
            <a:r>
              <a:rPr lang="en-US" dirty="0"/>
              <a:t>= ?"; </a:t>
            </a:r>
            <a:endParaRPr lang="en-US" dirty="0" smtClean="0"/>
          </a:p>
          <a:p>
            <a:pPr marL="457200" indent="-457200" algn="l">
              <a:buFont typeface="+mj-lt"/>
              <a:buAutoNum type="arabicPeriod"/>
            </a:pPr>
            <a:r>
              <a:rPr lang="en-US" dirty="0" err="1" smtClean="0"/>
              <a:t>PreparedStatement</a:t>
            </a:r>
            <a:r>
              <a:rPr lang="en-US" dirty="0" smtClean="0"/>
              <a:t> </a:t>
            </a:r>
            <a:r>
              <a:rPr lang="en-US" dirty="0" err="1"/>
              <a:t>preparedStmt</a:t>
            </a:r>
            <a:r>
              <a:rPr lang="en-US" dirty="0"/>
              <a:t> = </a:t>
            </a:r>
            <a:r>
              <a:rPr lang="en-US" dirty="0" err="1"/>
              <a:t>conn.prepareStatement</a:t>
            </a:r>
            <a:r>
              <a:rPr lang="en-US" dirty="0"/>
              <a:t>(query); </a:t>
            </a:r>
            <a:endParaRPr lang="en-US" dirty="0" smtClean="0"/>
          </a:p>
          <a:p>
            <a:pPr marL="457200" indent="-457200" algn="l">
              <a:buFont typeface="+mj-lt"/>
              <a:buAutoNum type="arabicPeriod"/>
            </a:pPr>
            <a:r>
              <a:rPr lang="en-US" dirty="0" err="1" smtClean="0"/>
              <a:t>preparedStmt.setInt</a:t>
            </a:r>
            <a:r>
              <a:rPr lang="en-US" dirty="0" smtClean="0"/>
              <a:t> </a:t>
            </a:r>
            <a:r>
              <a:rPr lang="en-US" dirty="0"/>
              <a:t>(1, </a:t>
            </a:r>
            <a:r>
              <a:rPr lang="en-US" dirty="0" smtClean="0"/>
              <a:t>“DIET_CE”); </a:t>
            </a:r>
          </a:p>
          <a:p>
            <a:pPr marL="457200" indent="-457200" algn="l">
              <a:buFont typeface="+mj-lt"/>
              <a:buAutoNum type="arabicPeriod"/>
            </a:pPr>
            <a:r>
              <a:rPr lang="en-US" dirty="0" err="1" smtClean="0"/>
              <a:t>preparedStmt.setString</a:t>
            </a:r>
            <a:r>
              <a:rPr lang="en-US" dirty="0" smtClean="0"/>
              <a:t>(2</a:t>
            </a:r>
            <a:r>
              <a:rPr lang="en-US" dirty="0"/>
              <a:t>, </a:t>
            </a:r>
            <a:r>
              <a:rPr lang="en-US" dirty="0" smtClean="0"/>
              <a:t>“054"); </a:t>
            </a:r>
          </a:p>
          <a:p>
            <a:pPr marL="457200" indent="-457200" algn="l">
              <a:buFont typeface="+mj-lt"/>
              <a:buAutoNum type="arabicPeriod"/>
            </a:pPr>
            <a:r>
              <a:rPr lang="en-US" dirty="0" err="1" smtClean="0"/>
              <a:t>preparedStmt.executeUpdate</a:t>
            </a:r>
            <a:r>
              <a:rPr lang="en-US" dirty="0"/>
              <a:t>();</a:t>
            </a:r>
          </a:p>
          <a:p>
            <a:pPr marL="0" indent="0">
              <a:buNone/>
            </a:pPr>
            <a:r>
              <a:rPr lang="en-US" b="1" dirty="0" smtClean="0"/>
              <a:t>HQL</a:t>
            </a:r>
            <a:endParaRPr lang="en-US" b="1" dirty="0"/>
          </a:p>
          <a:p>
            <a:pPr marL="457200" indent="-457200">
              <a:buFont typeface="+mj-lt"/>
              <a:buAutoNum type="arabicPeriod"/>
            </a:pPr>
            <a:r>
              <a:rPr lang="en-US" dirty="0"/>
              <a:t>Query q=</a:t>
            </a:r>
            <a:r>
              <a:rPr lang="en-US" dirty="0" err="1"/>
              <a:t>session.createQuery</a:t>
            </a:r>
            <a:r>
              <a:rPr lang="en-US" dirty="0"/>
              <a:t>("update User set name=:n where id=:</a:t>
            </a:r>
            <a:r>
              <a:rPr lang="en-US" dirty="0" err="1"/>
              <a:t>i</a:t>
            </a:r>
            <a:r>
              <a:rPr lang="en-US" dirty="0"/>
              <a:t>"); </a:t>
            </a:r>
          </a:p>
          <a:p>
            <a:pPr marL="457200" indent="-457200">
              <a:buFont typeface="+mj-lt"/>
              <a:buAutoNum type="arabicPeriod"/>
            </a:pPr>
            <a:r>
              <a:rPr lang="en-US" dirty="0" err="1" smtClean="0"/>
              <a:t>q.setParameter</a:t>
            </a:r>
            <a:r>
              <a:rPr lang="en-US" dirty="0"/>
              <a:t>("</a:t>
            </a:r>
            <a:r>
              <a:rPr lang="en-US" dirty="0" err="1"/>
              <a:t>n",“DIET_CE</a:t>
            </a:r>
            <a:r>
              <a:rPr lang="en-US" dirty="0"/>
              <a:t>");  </a:t>
            </a:r>
          </a:p>
          <a:p>
            <a:pPr marL="457200" indent="-457200">
              <a:buFont typeface="+mj-lt"/>
              <a:buAutoNum type="arabicPeriod"/>
            </a:pPr>
            <a:r>
              <a:rPr lang="en-US" dirty="0" err="1"/>
              <a:t>q.setParameter</a:t>
            </a:r>
            <a:r>
              <a:rPr lang="en-US" dirty="0"/>
              <a:t>("i",054);  </a:t>
            </a:r>
          </a:p>
          <a:p>
            <a:pPr marL="457200" indent="-457200">
              <a:buFont typeface="+mj-lt"/>
              <a:buAutoNum type="arabicPeriod"/>
            </a:pPr>
            <a:r>
              <a:rPr lang="en-US" dirty="0" err="1"/>
              <a:t>int</a:t>
            </a:r>
            <a:r>
              <a:rPr lang="en-US" dirty="0"/>
              <a:t> status=</a:t>
            </a:r>
            <a:r>
              <a:rPr lang="en-US" dirty="0" err="1"/>
              <a:t>q.executeUpdate</a:t>
            </a:r>
            <a:r>
              <a:rPr lang="en-US" dirty="0"/>
              <a:t>(); </a:t>
            </a:r>
          </a:p>
          <a:p>
            <a:pPr marL="0" indent="0" algn="l">
              <a:lnSpc>
                <a:spcPct val="100000"/>
              </a:lnSpc>
              <a:spcBef>
                <a:spcPts val="0"/>
              </a:spcBef>
              <a:buNone/>
              <a:defRPr/>
            </a:pPr>
            <a:r>
              <a:rPr lang="en-US" dirty="0"/>
              <a:t> </a:t>
            </a:r>
            <a:endParaRPr lang="en-US" b="1" dirty="0" smtClean="0"/>
          </a:p>
          <a:p>
            <a:pPr marL="0" indent="0">
              <a:buNone/>
            </a:pPr>
            <a:endParaRPr lang="en-US" b="1"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44</a:t>
            </a:fld>
            <a:endParaRPr lang="en-US" dirty="0"/>
          </a:p>
        </p:txBody>
      </p:sp>
    </p:spTree>
    <p:extLst>
      <p:ext uri="{BB962C8B-B14F-4D97-AF65-F5344CB8AC3E}">
        <p14:creationId xmlns:p14="http://schemas.microsoft.com/office/powerpoint/2010/main" val="16615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 vs SQL</a:t>
            </a:r>
            <a:endParaRPr lang="en-US" dirty="0"/>
          </a:p>
        </p:txBody>
      </p:sp>
      <p:sp>
        <p:nvSpPr>
          <p:cNvPr id="3" name="Content Placeholder 2"/>
          <p:cNvSpPr>
            <a:spLocks noGrp="1"/>
          </p:cNvSpPr>
          <p:nvPr>
            <p:ph idx="1"/>
          </p:nvPr>
        </p:nvSpPr>
        <p:spPr/>
        <p:txBody>
          <a:bodyPr/>
          <a:lstStyle/>
          <a:p>
            <a:pPr marL="0" indent="0" algn="ctr">
              <a:buNone/>
            </a:pPr>
            <a:r>
              <a:rPr lang="en-US" b="1" dirty="0" smtClean="0"/>
              <a:t>INSERT QUERY</a:t>
            </a:r>
          </a:p>
          <a:p>
            <a:pPr marL="0" indent="0">
              <a:lnSpc>
                <a:spcPct val="150000"/>
              </a:lnSpc>
              <a:buNone/>
            </a:pPr>
            <a:r>
              <a:rPr lang="en-US" b="1" dirty="0" smtClean="0"/>
              <a:t>SQL</a:t>
            </a:r>
          </a:p>
          <a:p>
            <a:pPr marL="0" indent="0" algn="l">
              <a:lnSpc>
                <a:spcPct val="150000"/>
              </a:lnSpc>
              <a:buNone/>
            </a:pPr>
            <a:r>
              <a:rPr lang="en-US" dirty="0"/>
              <a:t> String </a:t>
            </a:r>
            <a:r>
              <a:rPr lang="en-US" dirty="0" err="1"/>
              <a:t>sql</a:t>
            </a:r>
            <a:r>
              <a:rPr lang="en-US" dirty="0"/>
              <a:t> = "INSERT INTO </a:t>
            </a:r>
            <a:r>
              <a:rPr lang="en-US" dirty="0" smtClean="0"/>
              <a:t>Stock VALUES </a:t>
            </a:r>
            <a:r>
              <a:rPr lang="en-US" dirty="0"/>
              <a:t>(100, </a:t>
            </a:r>
            <a:r>
              <a:rPr lang="en-US" dirty="0" smtClean="0"/>
              <a:t>‘</a:t>
            </a:r>
            <a:r>
              <a:rPr lang="en-US" dirty="0" err="1" smtClean="0"/>
              <a:t>abc</a:t>
            </a:r>
            <a:r>
              <a:rPr lang="en-US" dirty="0" smtClean="0"/>
              <a:t>')";</a:t>
            </a:r>
            <a:endParaRPr lang="en-US" dirty="0"/>
          </a:p>
          <a:p>
            <a:pPr marL="0" indent="0">
              <a:lnSpc>
                <a:spcPct val="150000"/>
              </a:lnSpc>
              <a:buNone/>
            </a:pPr>
            <a:r>
              <a:rPr lang="en-US" dirty="0" err="1" smtClean="0"/>
              <a:t>int</a:t>
            </a:r>
            <a:r>
              <a:rPr lang="en-US" dirty="0" smtClean="0"/>
              <a:t> result = </a:t>
            </a:r>
            <a:r>
              <a:rPr lang="en-US" dirty="0" err="1" smtClean="0"/>
              <a:t>stmt.executeUpdate</a:t>
            </a:r>
            <a:r>
              <a:rPr lang="en-US" dirty="0" smtClean="0"/>
              <a:t>(</a:t>
            </a:r>
            <a:r>
              <a:rPr lang="en-US" dirty="0" err="1" smtClean="0"/>
              <a:t>sql</a:t>
            </a:r>
            <a:r>
              <a:rPr lang="en-US" dirty="0" smtClean="0"/>
              <a:t>);</a:t>
            </a:r>
          </a:p>
          <a:p>
            <a:pPr marL="0" indent="0">
              <a:lnSpc>
                <a:spcPct val="150000"/>
              </a:lnSpc>
              <a:buNone/>
            </a:pPr>
            <a:r>
              <a:rPr lang="en-US" b="1" dirty="0" smtClean="0"/>
              <a:t>HQL</a:t>
            </a:r>
            <a:endParaRPr lang="en-US" b="1" dirty="0"/>
          </a:p>
          <a:p>
            <a:pPr marL="0" indent="0" algn="l">
              <a:lnSpc>
                <a:spcPct val="150000"/>
              </a:lnSpc>
              <a:spcBef>
                <a:spcPts val="0"/>
              </a:spcBef>
              <a:buNone/>
              <a:defRPr/>
            </a:pPr>
            <a:r>
              <a:rPr lang="en-US" dirty="0"/>
              <a:t>Query </a:t>
            </a:r>
            <a:r>
              <a:rPr lang="en-US" dirty="0" err="1"/>
              <a:t>query</a:t>
            </a:r>
            <a:r>
              <a:rPr lang="en-US" dirty="0"/>
              <a:t> = </a:t>
            </a:r>
            <a:r>
              <a:rPr lang="en-US" dirty="0" err="1"/>
              <a:t>session.createQuery</a:t>
            </a:r>
            <a:r>
              <a:rPr lang="en-US" dirty="0"/>
              <a:t>("insert into Stock(</a:t>
            </a:r>
            <a:r>
              <a:rPr lang="en-US" dirty="0" err="1"/>
              <a:t>stock_code</a:t>
            </a:r>
            <a:r>
              <a:rPr lang="en-US" dirty="0"/>
              <a:t>, </a:t>
            </a:r>
            <a:r>
              <a:rPr lang="en-US" dirty="0" err="1" smtClean="0"/>
              <a:t>stock_name</a:t>
            </a:r>
            <a:r>
              <a:rPr lang="en-US" dirty="0" smtClean="0"/>
              <a:t>) select </a:t>
            </a:r>
            <a:r>
              <a:rPr lang="en-US" dirty="0" err="1"/>
              <a:t>stock_code</a:t>
            </a:r>
            <a:r>
              <a:rPr lang="en-US" dirty="0"/>
              <a:t>, </a:t>
            </a:r>
            <a:r>
              <a:rPr lang="en-US" dirty="0" err="1"/>
              <a:t>stock_name</a:t>
            </a:r>
            <a:r>
              <a:rPr lang="en-US" dirty="0"/>
              <a:t> from </a:t>
            </a:r>
            <a:r>
              <a:rPr lang="en-US" dirty="0" err="1"/>
              <a:t>backup_stock</a:t>
            </a:r>
            <a:r>
              <a:rPr lang="en-US" dirty="0"/>
              <a:t>");</a:t>
            </a:r>
          </a:p>
          <a:p>
            <a:pPr marL="0" indent="0" algn="l">
              <a:lnSpc>
                <a:spcPct val="150000"/>
              </a:lnSpc>
              <a:spcBef>
                <a:spcPts val="0"/>
              </a:spcBef>
              <a:buNone/>
              <a:defRPr/>
            </a:pPr>
            <a:r>
              <a:rPr lang="en-US" dirty="0" err="1"/>
              <a:t>int</a:t>
            </a:r>
            <a:r>
              <a:rPr lang="en-US" dirty="0"/>
              <a:t> result = </a:t>
            </a:r>
            <a:r>
              <a:rPr lang="en-US" dirty="0" err="1"/>
              <a:t>query.executeUpdate</a:t>
            </a:r>
            <a:r>
              <a:rPr lang="en-US" dirty="0"/>
              <a: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45</a:t>
            </a:fld>
            <a:endParaRPr lang="en-US" dirty="0"/>
          </a:p>
        </p:txBody>
      </p:sp>
    </p:spTree>
    <p:extLst>
      <p:ext uri="{BB962C8B-B14F-4D97-AF65-F5344CB8AC3E}">
        <p14:creationId xmlns:p14="http://schemas.microsoft.com/office/powerpoint/2010/main" val="100680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run hibernate 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Steps </a:t>
            </a:r>
            <a:r>
              <a:rPr lang="en-US" dirty="0" smtClean="0"/>
              <a:t>to </a:t>
            </a:r>
            <a:r>
              <a:rPr lang="en-US" dirty="0"/>
              <a:t>run first hibernate </a:t>
            </a:r>
            <a:r>
              <a:rPr lang="en-US" dirty="0" smtClean="0"/>
              <a:t>example with MySQL in </a:t>
            </a:r>
            <a:r>
              <a:rPr lang="en-US" dirty="0" err="1" smtClean="0"/>
              <a:t>Netbeans</a:t>
            </a:r>
            <a:r>
              <a:rPr lang="en-US" dirty="0" smtClean="0"/>
              <a:t> IDE 8.2</a:t>
            </a:r>
          </a:p>
          <a:p>
            <a:pPr marL="0" indent="0">
              <a:buNone/>
            </a:pPr>
            <a:r>
              <a:rPr lang="en-US" b="1" dirty="0" smtClean="0"/>
              <a:t>Step-1: </a:t>
            </a:r>
            <a:r>
              <a:rPr lang="en-US" b="1" dirty="0"/>
              <a:t> Create the </a:t>
            </a:r>
            <a:r>
              <a:rPr lang="en-US" b="1" dirty="0" smtClean="0"/>
              <a:t>database</a:t>
            </a:r>
          </a:p>
          <a:p>
            <a:pPr marL="0" indent="0" algn="l">
              <a:buNone/>
            </a:pPr>
            <a:r>
              <a:rPr lang="en-US" dirty="0" smtClean="0"/>
              <a:t>	</a:t>
            </a:r>
            <a:r>
              <a:rPr lang="en-US" dirty="0">
                <a:latin typeface="Courier New" panose="02070309020205020404" pitchFamily="49" charset="0"/>
                <a:cs typeface="Courier New" panose="02070309020205020404" pitchFamily="49" charset="0"/>
              </a:rPr>
              <a:t>CREATE DATABASE retailer</a:t>
            </a:r>
            <a:r>
              <a:rPr lang="en-US" dirty="0" smtClean="0">
                <a:latin typeface="Courier New" panose="02070309020205020404" pitchFamily="49" charset="0"/>
                <a:cs typeface="Courier New" panose="02070309020205020404" pitchFamily="49" charset="0"/>
              </a:rPr>
              <a:t>;</a:t>
            </a:r>
          </a:p>
          <a:p>
            <a:pPr marL="0" indent="0" algn="l">
              <a:buNone/>
            </a:pPr>
            <a:r>
              <a:rPr lang="en-US" b="1" dirty="0" smtClean="0"/>
              <a:t>Step-2</a:t>
            </a:r>
            <a:r>
              <a:rPr lang="en-US" b="1" dirty="0"/>
              <a:t>: Create table </a:t>
            </a:r>
            <a:r>
              <a:rPr lang="en-US" b="1" dirty="0" smtClean="0"/>
              <a:t>result</a:t>
            </a:r>
          </a:p>
          <a:p>
            <a:pPr marL="0" indent="0" algn="l">
              <a:buNone/>
            </a:pPr>
            <a:r>
              <a:rPr lang="en-US" b="1"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CREATE </a:t>
            </a:r>
            <a:r>
              <a:rPr lang="en-US" dirty="0">
                <a:latin typeface="Courier New" panose="02070309020205020404" pitchFamily="49" charset="0"/>
                <a:cs typeface="Courier New" panose="02070309020205020404" pitchFamily="49" charset="0"/>
              </a:rPr>
              <a:t>TABLE customers(</a:t>
            </a:r>
          </a:p>
          <a:p>
            <a:pPr marL="0" indent="0" algn="l">
              <a:buNone/>
            </a:pPr>
            <a:r>
              <a:rPr lang="en-US" dirty="0" smtClean="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(20),</a:t>
            </a:r>
          </a:p>
          <a:p>
            <a:pPr marL="0" indent="0" algn="l">
              <a:buNone/>
            </a:pPr>
            <a:r>
              <a:rPr lang="en-US" dirty="0" smtClean="0">
                <a:latin typeface="Courier New" panose="02070309020205020404" pitchFamily="49" charset="0"/>
                <a:cs typeface="Courier New" panose="02070309020205020404" pitchFamily="49" charset="0"/>
              </a:rPr>
              <a:t>		C_ID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NOT NULL AUTO_INCREMENT,</a:t>
            </a:r>
          </a:p>
          <a:p>
            <a:pPr marL="0" indent="0" algn="l">
              <a:buNone/>
            </a:pPr>
            <a:r>
              <a:rPr lang="en-US" dirty="0" smtClean="0">
                <a:latin typeface="Courier New" panose="02070309020205020404" pitchFamily="49" charset="0"/>
                <a:cs typeface="Courier New" panose="02070309020205020404" pitchFamily="49" charset="0"/>
              </a:rPr>
              <a:t>		address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(20),</a:t>
            </a:r>
          </a:p>
          <a:p>
            <a:pPr marL="0" indent="0" algn="l">
              <a:buNone/>
            </a:pPr>
            <a:r>
              <a:rPr lang="en-US" dirty="0" smtClean="0">
                <a:latin typeface="Courier New" panose="02070309020205020404" pitchFamily="49" charset="0"/>
                <a:cs typeface="Courier New" panose="02070309020205020404" pitchFamily="49" charset="0"/>
              </a:rPr>
              <a:t>		email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(50),</a:t>
            </a:r>
          </a:p>
          <a:p>
            <a:pPr marL="0" indent="0" algn="l">
              <a:buNone/>
            </a:pPr>
            <a:r>
              <a:rPr lang="en-US" dirty="0" smtClean="0">
                <a:latin typeface="Courier New" panose="02070309020205020404" pitchFamily="49" charset="0"/>
                <a:cs typeface="Courier New" panose="02070309020205020404" pitchFamily="49" charset="0"/>
              </a:rPr>
              <a:t>		PRIMARY </a:t>
            </a:r>
            <a:r>
              <a:rPr lang="en-US" dirty="0">
                <a:latin typeface="Courier New" panose="02070309020205020404" pitchFamily="49" charset="0"/>
                <a:cs typeface="Courier New" panose="02070309020205020404" pitchFamily="49" charset="0"/>
              </a:rPr>
              <a:t>KEY(C_ID)</a:t>
            </a:r>
          </a:p>
          <a:p>
            <a:pPr marL="0" indent="0" algn="l">
              <a:buNone/>
            </a:pPr>
            <a:r>
              <a:rPr lang="en-US" b="1"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46</a:t>
            </a:fld>
            <a:endParaRPr lang="en-US" dirty="0"/>
          </a:p>
        </p:txBody>
      </p:sp>
    </p:spTree>
    <p:extLst>
      <p:ext uri="{BB962C8B-B14F-4D97-AF65-F5344CB8AC3E}">
        <p14:creationId xmlns:p14="http://schemas.microsoft.com/office/powerpoint/2010/main" val="114943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a:t>
            </a:r>
            <a:r>
              <a:rPr lang="en-US" dirty="0" smtClean="0"/>
              <a:t>hibernate </a:t>
            </a:r>
            <a:r>
              <a:rPr lang="en-US" dirty="0"/>
              <a:t>example</a:t>
            </a:r>
          </a:p>
        </p:txBody>
      </p:sp>
      <p:sp>
        <p:nvSpPr>
          <p:cNvPr id="3" name="Content Placeholder 2"/>
          <p:cNvSpPr>
            <a:spLocks noGrp="1"/>
          </p:cNvSpPr>
          <p:nvPr>
            <p:ph idx="1"/>
          </p:nvPr>
        </p:nvSpPr>
        <p:spPr/>
        <p:txBody>
          <a:bodyPr/>
          <a:lstStyle/>
          <a:p>
            <a:pPr marL="0" indent="0">
              <a:buNone/>
            </a:pPr>
            <a:r>
              <a:rPr lang="en-US" b="1" dirty="0" smtClean="0"/>
              <a:t>Step-3: </a:t>
            </a:r>
            <a:r>
              <a:rPr lang="en-US" b="1" dirty="0"/>
              <a:t>Create new java application</a:t>
            </a:r>
            <a:r>
              <a:rPr lang="en-US" b="1" dirty="0" smtClean="0"/>
              <a:t>.</a:t>
            </a:r>
          </a:p>
          <a:p>
            <a:r>
              <a:rPr lang="en-US" dirty="0"/>
              <a:t>File &gt; New project &gt; Java &gt; Java Application &gt; Next</a:t>
            </a:r>
            <a:br>
              <a:rPr lang="en-US" dirty="0"/>
            </a:br>
            <a:r>
              <a:rPr lang="en-US" dirty="0"/>
              <a:t>Name it as </a:t>
            </a:r>
            <a:r>
              <a:rPr lang="en-US" b="1" dirty="0" err="1"/>
              <a:t>HibernateTest</a:t>
            </a:r>
            <a:r>
              <a:rPr lang="en-US" b="1" dirty="0"/>
              <a:t>. </a:t>
            </a:r>
            <a:endParaRPr lang="en-US" b="1" dirty="0" smtClean="0"/>
          </a:p>
          <a:p>
            <a:r>
              <a:rPr lang="en-US" dirty="0" smtClean="0"/>
              <a:t>Then </a:t>
            </a:r>
            <a:r>
              <a:rPr lang="en-US" dirty="0"/>
              <a:t>click Finish to create the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47</a:t>
            </a:fld>
            <a:endParaRPr lang="en-US" dirty="0"/>
          </a:p>
        </p:txBody>
      </p:sp>
    </p:spTree>
    <p:extLst>
      <p:ext uri="{BB962C8B-B14F-4D97-AF65-F5344CB8AC3E}">
        <p14:creationId xmlns:p14="http://schemas.microsoft.com/office/powerpoint/2010/main" val="77398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lstStyle/>
          <a:p>
            <a:pPr marL="0" indent="0">
              <a:buNone/>
            </a:pPr>
            <a:r>
              <a:rPr lang="en-US" b="1" dirty="0"/>
              <a:t>Step-4: Create a POJO(Plain Old Java Objects)  class</a:t>
            </a:r>
          </a:p>
          <a:p>
            <a:r>
              <a:rPr lang="en-US" dirty="0"/>
              <a:t>We create this class to use variables to map with the database columns.</a:t>
            </a:r>
          </a:p>
          <a:p>
            <a:r>
              <a:rPr lang="en-US" dirty="0"/>
              <a:t>Right click the package (</a:t>
            </a:r>
            <a:r>
              <a:rPr lang="en-US" dirty="0" err="1"/>
              <a:t>hibernatetest</a:t>
            </a:r>
            <a:r>
              <a:rPr lang="en-US" dirty="0"/>
              <a:t>) &amp; select New &gt; Java Class</a:t>
            </a:r>
            <a:br>
              <a:rPr lang="en-US" dirty="0"/>
            </a:br>
            <a:r>
              <a:rPr lang="en-US" dirty="0"/>
              <a:t>Name it as Customer. </a:t>
            </a:r>
          </a:p>
          <a:p>
            <a:r>
              <a:rPr lang="en-US" dirty="0"/>
              <a:t>Click Finish to create the class.</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48</a:t>
            </a:fld>
            <a:endParaRPr lang="en-US" dirty="0"/>
          </a:p>
        </p:txBody>
      </p:sp>
    </p:spTree>
    <p:extLst>
      <p:ext uri="{BB962C8B-B14F-4D97-AF65-F5344CB8AC3E}">
        <p14:creationId xmlns:p14="http://schemas.microsoft.com/office/powerpoint/2010/main" val="186114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a:t>
            </a:r>
            <a:r>
              <a:rPr lang="en-US" dirty="0" smtClean="0"/>
              <a:t>hibernate example: Step-4</a:t>
            </a:r>
            <a:endParaRPr lang="en-US" dirty="0"/>
          </a:p>
        </p:txBody>
      </p:sp>
      <p:sp>
        <p:nvSpPr>
          <p:cNvPr id="3" name="Content Placeholder 2"/>
          <p:cNvSpPr>
            <a:spLocks noGrp="1"/>
          </p:cNvSpPr>
          <p:nvPr>
            <p:ph idx="1"/>
          </p:nvPr>
        </p:nvSpPr>
        <p:spPr/>
        <p:txBody>
          <a:bodyPr>
            <a:noAutofit/>
          </a:bodyPr>
          <a:lstStyle/>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package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hibernatetest</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 class </a:t>
            </a:r>
            <a:r>
              <a:rPr lang="en-US" sz="2000" b="1" dirty="0">
                <a:latin typeface="Courier New" panose="02070309020205020404" pitchFamily="49" charset="0"/>
                <a:cs typeface="Courier New" panose="02070309020205020404" pitchFamily="49" charset="0"/>
              </a:rPr>
              <a:t>Customer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private</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customerName</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private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customerID</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private</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customerAddress</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private</a:t>
            </a:r>
            <a:r>
              <a:rPr lang="en-US" sz="2000" b="1" dirty="0">
                <a:latin typeface="Courier New" panose="02070309020205020404" pitchFamily="49" charset="0"/>
                <a:cs typeface="Courier New" panose="02070309020205020404" pitchFamily="49" charset="0"/>
              </a:rPr>
              <a:t> String </a:t>
            </a:r>
            <a:r>
              <a:rPr lang="en-US" sz="2000" b="1" dirty="0" err="1">
                <a:latin typeface="Courier New" panose="02070309020205020404" pitchFamily="49" charset="0"/>
                <a:cs typeface="Courier New" panose="02070309020205020404" pitchFamily="49" charset="0"/>
              </a:rPr>
              <a:t>customerEmail</a:t>
            </a:r>
            <a:r>
              <a:rPr lang="en-US" sz="2000" b="1" dirty="0" smtClean="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smtClean="0">
                <a:solidFill>
                  <a:srgbClr val="130BB5"/>
                </a:solidFill>
                <a:latin typeface="Courier New" panose="02070309020205020404" pitchFamily="49" charset="0"/>
                <a:cs typeface="Courier New" panose="02070309020205020404" pitchFamily="49" charset="0"/>
              </a:rPr>
              <a:t>public</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setCustomerAddress</a:t>
            </a:r>
            <a:r>
              <a:rPr lang="en-US" sz="2000" b="1" dirty="0">
                <a:latin typeface="Courier New" panose="02070309020205020404" pitchFamily="49" charset="0"/>
                <a:cs typeface="Courier New" panose="02070309020205020404" pitchFamily="49" charset="0"/>
              </a:rPr>
              <a:t>(String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customerAddress</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this.customerAddress</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customerAddress</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marL="457200" indent="-457200" algn="l">
              <a:buFont typeface="+mj-lt"/>
              <a:buAutoNum type="arabicPeriod"/>
            </a:pPr>
            <a:r>
              <a:rPr lang="en-US" sz="2000" b="1" dirty="0" smtClean="0">
                <a:solidFill>
                  <a:srgbClr val="130BB5"/>
                </a:solidFill>
                <a:latin typeface="Courier New" panose="02070309020205020404" pitchFamily="49" charset="0"/>
                <a:cs typeface="Courier New" panose="02070309020205020404" pitchFamily="49" charset="0"/>
              </a:rPr>
              <a:t>public</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setCustomerEmail</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customerEmail</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this.customerEmail</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customerEmail</a:t>
            </a:r>
            <a:r>
              <a:rPr lang="en-US" sz="2000" b="1" dirty="0" smtClean="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a:t>
            </a:r>
            <a:r>
              <a:rPr lang="en-US" sz="2000" b="1" dirty="0">
                <a:latin typeface="Courier New" panose="02070309020205020404" pitchFamily="49" charset="0"/>
                <a:cs typeface="Courier New" panose="02070309020205020404" pitchFamily="49" charset="0"/>
              </a:rPr>
              <a:t> void </a:t>
            </a:r>
            <a:r>
              <a:rPr lang="en-US" sz="2000" b="1" dirty="0" err="1">
                <a:latin typeface="Courier New" panose="02070309020205020404" pitchFamily="49" charset="0"/>
                <a:cs typeface="Courier New" panose="02070309020205020404" pitchFamily="49" charset="0"/>
              </a:rPr>
              <a:t>setCustomerID</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customerID</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this.customerID</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customerID</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endParaRPr lang="en-US" sz="2000" b="1" dirty="0" smtClean="0">
              <a:latin typeface="Courier New" panose="02070309020205020404" pitchFamily="49" charset="0"/>
              <a:cs typeface="Courier New" panose="02070309020205020404" pitchFamily="49" charset="0"/>
            </a:endParaRPr>
          </a:p>
          <a:p>
            <a:pPr marL="457200" indent="-457200" algn="l">
              <a:buFont typeface="+mj-lt"/>
              <a:buAutoNum type="arabicPeriod"/>
            </a:pPr>
            <a:endParaRPr lang="en-US" sz="20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49</a:t>
            </a:fld>
            <a:endParaRPr lang="en-US" dirty="0"/>
          </a:p>
        </p:txBody>
      </p:sp>
    </p:spTree>
    <p:extLst>
      <p:ext uri="{BB962C8B-B14F-4D97-AF65-F5344CB8AC3E}">
        <p14:creationId xmlns:p14="http://schemas.microsoft.com/office/powerpoint/2010/main" val="407202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v/s Hibernate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30611003"/>
              </p:ext>
            </p:extLst>
          </p:nvPr>
        </p:nvGraphicFramePr>
        <p:xfrm>
          <a:off x="190500" y="990600"/>
          <a:ext cx="8763000" cy="37084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ctr"/>
                      <a:r>
                        <a:rPr lang="en-US" b="1" dirty="0" smtClean="0"/>
                        <a:t>JDBC</a:t>
                      </a:r>
                      <a:endParaRPr lang="en-US" b="1" dirty="0"/>
                    </a:p>
                  </a:txBody>
                  <a:tcPr/>
                </a:tc>
                <a:tc>
                  <a:txBody>
                    <a:bodyPr/>
                    <a:lstStyle/>
                    <a:p>
                      <a:pPr algn="ctr"/>
                      <a:r>
                        <a:rPr lang="en-US" b="1" dirty="0" smtClean="0"/>
                        <a:t>Hibernate</a:t>
                      </a:r>
                      <a:endParaRPr lang="en-US" b="1" dirty="0"/>
                    </a:p>
                  </a:txBody>
                  <a:tcPr/>
                </a:tc>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5</a:t>
            </a:fld>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108249198"/>
              </p:ext>
            </p:extLst>
          </p:nvPr>
        </p:nvGraphicFramePr>
        <p:xfrm>
          <a:off x="190500" y="1361440"/>
          <a:ext cx="8763000" cy="100584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just"/>
                      <a:r>
                        <a:rPr lang="en-US" sz="2000" dirty="0" smtClean="0"/>
                        <a:t>JDBC maps Java classes to database tables (and from Java data types to SQL data types)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Hibernate automatically generates the queries.</a:t>
                      </a:r>
                    </a:p>
                    <a:p>
                      <a:pPr algn="just"/>
                      <a:endParaRPr lang="en-US" sz="2000" dirty="0"/>
                    </a:p>
                  </a:txBody>
                  <a:tcPr/>
                </a:tc>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445043996"/>
              </p:ext>
            </p:extLst>
          </p:nvPr>
        </p:nvGraphicFramePr>
        <p:xfrm>
          <a:off x="190500" y="2367280"/>
          <a:ext cx="8763000" cy="100584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just"/>
                      <a:r>
                        <a:rPr lang="en-US" sz="2000" kern="1200" dirty="0" smtClean="0">
                          <a:solidFill>
                            <a:schemeClr val="tx1"/>
                          </a:solidFill>
                          <a:latin typeface="+mn-lt"/>
                          <a:ea typeface="+mn-ea"/>
                          <a:cs typeface="+mn-cs"/>
                        </a:rPr>
                        <a:t>With JDBC, developer has to write code to map an object model's data to a relational data model.</a:t>
                      </a:r>
                      <a:endParaRPr lang="en-US" sz="2000" kern="1200" dirty="0">
                        <a:solidFill>
                          <a:schemeClr val="tx1"/>
                        </a:solidFill>
                        <a:latin typeface="+mn-lt"/>
                        <a:ea typeface="+mn-ea"/>
                        <a:cs typeface="+mn-cs"/>
                      </a:endParaRPr>
                    </a:p>
                  </a:txBody>
                  <a:tcPr/>
                </a:tc>
                <a:tc>
                  <a:txBody>
                    <a:bodyPr/>
                    <a:lstStyle/>
                    <a:p>
                      <a:pPr algn="just"/>
                      <a:r>
                        <a:rPr lang="en-US" sz="2000" kern="1200" dirty="0" smtClean="0">
                          <a:solidFill>
                            <a:schemeClr val="tx1"/>
                          </a:solidFill>
                          <a:latin typeface="+mn-lt"/>
                          <a:ea typeface="+mn-ea"/>
                          <a:cs typeface="+mn-cs"/>
                        </a:rPr>
                        <a:t>Hibernate is flexible and powerful ORM to map Java classes to database tables. </a:t>
                      </a:r>
                      <a:endParaRPr lang="en-US" sz="2000" kern="1200" dirty="0">
                        <a:solidFill>
                          <a:schemeClr val="tx1"/>
                        </a:solidFill>
                        <a:latin typeface="+mn-lt"/>
                        <a:ea typeface="+mn-ea"/>
                        <a:cs typeface="+mn-cs"/>
                      </a:endParaRPr>
                    </a:p>
                  </a:txBody>
                  <a:tcPr/>
                </a:tc>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3940279418"/>
              </p:ext>
            </p:extLst>
          </p:nvPr>
        </p:nvGraphicFramePr>
        <p:xfrm>
          <a:off x="190500" y="3373120"/>
          <a:ext cx="8763000" cy="192024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just"/>
                      <a:r>
                        <a:rPr lang="en-US" sz="2000" kern="1200" dirty="0" smtClean="0">
                          <a:solidFill>
                            <a:schemeClr val="tx1"/>
                          </a:solidFill>
                          <a:latin typeface="+mn-lt"/>
                          <a:ea typeface="+mn-ea"/>
                          <a:cs typeface="+mn-cs"/>
                        </a:rPr>
                        <a:t>With JDBC, it is developer’s responsibility to handle JDBC result set and convert it to Java. So with JDBC, mapping between Java objects and database tables is done manually. </a:t>
                      </a:r>
                      <a:endParaRPr lang="en-US" sz="2000" kern="1200" dirty="0">
                        <a:solidFill>
                          <a:schemeClr val="tx1"/>
                        </a:solidFill>
                        <a:latin typeface="+mn-lt"/>
                        <a:ea typeface="+mn-ea"/>
                        <a:cs typeface="+mn-cs"/>
                      </a:endParaRPr>
                    </a:p>
                  </a:txBody>
                  <a:tcPr/>
                </a:tc>
                <a:tc>
                  <a:txBody>
                    <a:bodyPr/>
                    <a:lstStyle/>
                    <a:p>
                      <a:pPr algn="just"/>
                      <a:r>
                        <a:rPr lang="en-US" sz="2000" kern="1200" dirty="0" smtClean="0">
                          <a:solidFill>
                            <a:schemeClr val="tx1"/>
                          </a:solidFill>
                          <a:latin typeface="+mn-lt"/>
                          <a:ea typeface="+mn-ea"/>
                          <a:cs typeface="+mn-cs"/>
                        </a:rPr>
                        <a:t>Hibernate reduces lines of code by maintaining object-table mapping itself and returns result to application in form of Java objects,</a:t>
                      </a:r>
                      <a:r>
                        <a:rPr lang="en-US" sz="2000" kern="1200" baseline="0" dirty="0" smtClean="0">
                          <a:solidFill>
                            <a:schemeClr val="tx1"/>
                          </a:solidFill>
                          <a:latin typeface="+mn-lt"/>
                          <a:ea typeface="+mn-ea"/>
                          <a:cs typeface="+mn-cs"/>
                        </a:rPr>
                        <a:t> </a:t>
                      </a:r>
                      <a:r>
                        <a:rPr lang="en-US" sz="2000" kern="1200" dirty="0" smtClean="0">
                          <a:solidFill>
                            <a:schemeClr val="tx1"/>
                          </a:solidFill>
                          <a:latin typeface="+mn-lt"/>
                          <a:ea typeface="+mn-ea"/>
                          <a:cs typeface="+mn-cs"/>
                        </a:rPr>
                        <a:t>hence reducing the development time and maintenance cost. </a:t>
                      </a:r>
                      <a:endParaRPr lang="en-US" sz="2000"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274673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Step-4</a:t>
            </a:r>
          </a:p>
        </p:txBody>
      </p:sp>
      <p:sp>
        <p:nvSpPr>
          <p:cNvPr id="3" name="Content Placeholder 2"/>
          <p:cNvSpPr>
            <a:spLocks noGrp="1"/>
          </p:cNvSpPr>
          <p:nvPr>
            <p:ph idx="1"/>
          </p:nvPr>
        </p:nvSpPr>
        <p:spPr/>
        <p:txBody>
          <a:bodyPr>
            <a:noAutofit/>
          </a:bodyPr>
          <a:lstStyle/>
          <a:p>
            <a:pPr marL="228600" indent="-228600">
              <a:buFont typeface="+mj-lt"/>
              <a:buAutoNum type="arabicPeriod" startAt="12"/>
            </a:pPr>
            <a:r>
              <a:rPr lang="en-US" sz="2000" b="1" dirty="0" smtClean="0">
                <a:latin typeface="Courier New" panose="02070309020205020404" pitchFamily="49" charset="0"/>
                <a:cs typeface="Courier New" panose="02070309020205020404" pitchFamily="49" charset="0"/>
              </a:rPr>
              <a:t> </a:t>
            </a:r>
            <a:r>
              <a:rPr lang="en-US" sz="2000" b="1" dirty="0" smtClean="0">
                <a:solidFill>
                  <a:srgbClr val="130BB5"/>
                </a:solidFill>
                <a:latin typeface="Courier New" panose="02070309020205020404" pitchFamily="49" charset="0"/>
                <a:cs typeface="Courier New" panose="02070309020205020404" pitchFamily="49" charset="0"/>
              </a:rPr>
              <a:t>public</a:t>
            </a:r>
            <a:r>
              <a:rPr lang="en-US" sz="2000" b="1" dirty="0" smtClean="0">
                <a:latin typeface="Courier New" panose="02070309020205020404" pitchFamily="49" charset="0"/>
                <a:cs typeface="Courier New" panose="02070309020205020404" pitchFamily="49" charset="0"/>
              </a:rPr>
              <a:t> void </a:t>
            </a:r>
            <a:r>
              <a:rPr lang="en-US" sz="2000" b="1" dirty="0" err="1" smtClean="0">
                <a:latin typeface="Courier New" panose="02070309020205020404" pitchFamily="49" charset="0"/>
                <a:cs typeface="Courier New" panose="02070309020205020404" pitchFamily="49" charset="0"/>
              </a:rPr>
              <a:t>setCustomerName</a:t>
            </a:r>
            <a:r>
              <a:rPr lang="en-US" sz="2000" b="1" dirty="0" smtClean="0">
                <a:latin typeface="Courier New" panose="02070309020205020404" pitchFamily="49" charset="0"/>
                <a:cs typeface="Courier New" panose="02070309020205020404" pitchFamily="49" charset="0"/>
              </a:rPr>
              <a:t>(String </a:t>
            </a:r>
            <a:r>
              <a:rPr lang="en-US" sz="2000" b="1" dirty="0" err="1" smtClean="0">
                <a:latin typeface="Courier New" panose="02070309020205020404" pitchFamily="49" charset="0"/>
                <a:cs typeface="Courier New" panose="02070309020205020404" pitchFamily="49" charset="0"/>
              </a:rPr>
              <a:t>customerName</a:t>
            </a:r>
            <a:r>
              <a:rPr lang="en-US" sz="2000" b="1" dirty="0" smtClean="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this.customerName</a:t>
            </a:r>
            <a:r>
              <a:rPr lang="en-US" sz="2000" b="1" dirty="0" smtClean="0">
                <a:latin typeface="Courier New" panose="02070309020205020404" pitchFamily="49" charset="0"/>
                <a:cs typeface="Courier New" panose="02070309020205020404" pitchFamily="49" charset="0"/>
              </a:rPr>
              <a:t> = </a:t>
            </a:r>
            <a:r>
              <a:rPr lang="en-US" sz="2000" b="1" dirty="0" err="1" smtClean="0">
                <a:latin typeface="Courier New" panose="02070309020205020404" pitchFamily="49" charset="0"/>
                <a:cs typeface="Courier New" panose="02070309020205020404" pitchFamily="49" charset="0"/>
              </a:rPr>
              <a:t>customerName</a:t>
            </a:r>
            <a:r>
              <a:rPr lang="en-US" sz="2000" b="1" dirty="0" smtClean="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smtClean="0">
                <a:latin typeface="Courier New" panose="02070309020205020404" pitchFamily="49" charset="0"/>
                <a:cs typeface="Courier New" panose="02070309020205020404" pitchFamily="49" charset="0"/>
              </a:rPr>
              <a:t> </a:t>
            </a:r>
            <a:r>
              <a:rPr lang="en-US" sz="2000" b="1" dirty="0" smtClean="0">
                <a:solidFill>
                  <a:srgbClr val="130BB5"/>
                </a:solidFill>
                <a:latin typeface="Courier New" panose="02070309020205020404" pitchFamily="49" charset="0"/>
                <a:cs typeface="Courier New" panose="02070309020205020404" pitchFamily="49" charset="0"/>
              </a:rPr>
              <a:t>public</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getCustomerAddress</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return </a:t>
            </a:r>
            <a:r>
              <a:rPr lang="en-US" sz="2000" b="1" dirty="0" err="1">
                <a:latin typeface="Courier New" panose="02070309020205020404" pitchFamily="49" charset="0"/>
                <a:cs typeface="Courier New" panose="02070309020205020404" pitchFamily="49" charset="0"/>
              </a:rPr>
              <a:t>customerAddress</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marL="228600" indent="-228600">
              <a:buFont typeface="+mj-lt"/>
              <a:buAutoNum type="arabicPeriod" startAt="12"/>
            </a:pPr>
            <a:r>
              <a:rPr lang="en-US" sz="2000" b="1" dirty="0" smtClean="0">
                <a:latin typeface="Courier New" panose="02070309020205020404" pitchFamily="49" charset="0"/>
                <a:cs typeface="Courier New" panose="02070309020205020404" pitchFamily="49" charset="0"/>
              </a:rPr>
              <a:t> </a:t>
            </a:r>
            <a:r>
              <a:rPr lang="en-US" sz="2000" b="1" dirty="0" smtClean="0">
                <a:solidFill>
                  <a:srgbClr val="130BB5"/>
                </a:solidFill>
                <a:latin typeface="Courier New" panose="02070309020205020404" pitchFamily="49" charset="0"/>
                <a:cs typeface="Courier New" panose="02070309020205020404" pitchFamily="49" charset="0"/>
              </a:rPr>
              <a:t>public</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String </a:t>
            </a:r>
            <a:r>
              <a:rPr lang="en-US" sz="2000" b="1" dirty="0" err="1">
                <a:latin typeface="Courier New" panose="02070309020205020404" pitchFamily="49" charset="0"/>
                <a:cs typeface="Courier New" panose="02070309020205020404" pitchFamily="49" charset="0"/>
              </a:rPr>
              <a:t>getCustomerEmail</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return </a:t>
            </a:r>
            <a:r>
              <a:rPr lang="en-US" sz="2000" b="1" dirty="0" err="1">
                <a:latin typeface="Courier New" panose="02070309020205020404" pitchFamily="49" charset="0"/>
                <a:cs typeface="Courier New" panose="02070309020205020404" pitchFamily="49" charset="0"/>
              </a:rPr>
              <a:t>customerEmail</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marL="228600" indent="-228600">
              <a:buFont typeface="+mj-lt"/>
              <a:buAutoNum type="arabicPeriod" startAt="12"/>
            </a:pPr>
            <a:r>
              <a:rPr lang="en-US" sz="2000" b="1" dirty="0" smtClean="0">
                <a:latin typeface="Courier New" panose="02070309020205020404" pitchFamily="49" charset="0"/>
                <a:cs typeface="Courier New" panose="02070309020205020404" pitchFamily="49" charset="0"/>
              </a:rPr>
              <a:t> </a:t>
            </a:r>
            <a:r>
              <a:rPr lang="en-US" sz="2000" b="1" dirty="0" smtClean="0">
                <a:solidFill>
                  <a:srgbClr val="130BB5"/>
                </a:solidFill>
                <a:latin typeface="Courier New" panose="02070309020205020404" pitchFamily="49" charset="0"/>
                <a:cs typeface="Courier New" panose="02070309020205020404" pitchFamily="49" charset="0"/>
              </a:rPr>
              <a:t>public</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getCustomerID</a:t>
            </a:r>
            <a:r>
              <a:rPr lang="en-US" sz="2000" b="1" dirty="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a:latin typeface="Courier New" panose="02070309020205020404" pitchFamily="49" charset="0"/>
                <a:cs typeface="Courier New" panose="02070309020205020404" pitchFamily="49" charset="0"/>
              </a:rPr>
              <a:t>        return </a:t>
            </a:r>
            <a:r>
              <a:rPr lang="en-US" sz="2000" b="1" dirty="0" err="1">
                <a:latin typeface="Courier New" panose="02070309020205020404" pitchFamily="49" charset="0"/>
                <a:cs typeface="Courier New" panose="02070309020205020404" pitchFamily="49" charset="0"/>
              </a:rPr>
              <a:t>customerID</a:t>
            </a:r>
            <a:r>
              <a:rPr lang="en-US" sz="2000" b="1" dirty="0" smtClean="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smtClean="0">
                <a:solidFill>
                  <a:srgbClr val="130BB5"/>
                </a:solidFill>
                <a:latin typeface="Courier New" panose="02070309020205020404" pitchFamily="49" charset="0"/>
                <a:cs typeface="Courier New" panose="02070309020205020404" pitchFamily="49" charset="0"/>
              </a:rPr>
              <a:t> public</a:t>
            </a:r>
            <a:r>
              <a:rPr lang="en-US" sz="2000" b="1" dirty="0" smtClean="0">
                <a:latin typeface="Courier New" panose="02070309020205020404" pitchFamily="49" charset="0"/>
                <a:cs typeface="Courier New" panose="02070309020205020404" pitchFamily="49" charset="0"/>
              </a:rPr>
              <a:t> String </a:t>
            </a:r>
            <a:r>
              <a:rPr lang="en-US" sz="2000" b="1" dirty="0" err="1" smtClean="0">
                <a:latin typeface="Courier New" panose="02070309020205020404" pitchFamily="49" charset="0"/>
                <a:cs typeface="Courier New" panose="02070309020205020404" pitchFamily="49" charset="0"/>
              </a:rPr>
              <a:t>getCustomerName</a:t>
            </a:r>
            <a:r>
              <a:rPr lang="en-US" sz="2000" b="1" dirty="0" smtClean="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smtClean="0">
                <a:latin typeface="Courier New" panose="02070309020205020404" pitchFamily="49" charset="0"/>
                <a:cs typeface="Courier New" panose="02070309020205020404" pitchFamily="49" charset="0"/>
              </a:rPr>
              <a:t>        return </a:t>
            </a:r>
            <a:r>
              <a:rPr lang="en-US" sz="2000" b="1" dirty="0" err="1" smtClean="0">
                <a:latin typeface="Courier New" panose="02070309020205020404" pitchFamily="49" charset="0"/>
                <a:cs typeface="Courier New" panose="02070309020205020404" pitchFamily="49" charset="0"/>
              </a:rPr>
              <a:t>customerName</a:t>
            </a:r>
            <a:r>
              <a:rPr lang="en-US" sz="2000" b="1" dirty="0" smtClean="0">
                <a:latin typeface="Courier New" panose="02070309020205020404" pitchFamily="49" charset="0"/>
                <a:cs typeface="Courier New" panose="02070309020205020404" pitchFamily="49" charset="0"/>
              </a:rPr>
              <a:t>;    }</a:t>
            </a:r>
          </a:p>
          <a:p>
            <a:pPr marL="228600" indent="-228600">
              <a:buFont typeface="+mj-lt"/>
              <a:buAutoNum type="arabicPeriod" startAt="12"/>
            </a:pPr>
            <a:r>
              <a:rPr lang="en-US" sz="2000" b="1" dirty="0" smtClean="0">
                <a:latin typeface="Courier New" panose="02070309020205020404" pitchFamily="49" charset="0"/>
                <a:cs typeface="Courier New" panose="02070309020205020404" pitchFamily="49" charset="0"/>
              </a:rPr>
              <a:t>}</a:t>
            </a:r>
            <a:endParaRPr lang="en-US" sz="2000" b="1"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50</a:t>
            </a:fld>
            <a:endParaRPr lang="en-US" dirty="0"/>
          </a:p>
        </p:txBody>
      </p:sp>
    </p:spTree>
    <p:extLst>
      <p:ext uri="{BB962C8B-B14F-4D97-AF65-F5344CB8AC3E}">
        <p14:creationId xmlns:p14="http://schemas.microsoft.com/office/powerpoint/2010/main" val="28526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Step-4</a:t>
            </a:r>
          </a:p>
        </p:txBody>
      </p:sp>
      <p:sp>
        <p:nvSpPr>
          <p:cNvPr id="3" name="Content Placeholder 2"/>
          <p:cNvSpPr>
            <a:spLocks noGrp="1"/>
          </p:cNvSpPr>
          <p:nvPr>
            <p:ph idx="1"/>
          </p:nvPr>
        </p:nvSpPr>
        <p:spPr/>
        <p:txBody>
          <a:bodyPr>
            <a:normAutofit lnSpcReduction="10000"/>
          </a:bodyPr>
          <a:lstStyle/>
          <a:p>
            <a:pPr marL="0" indent="0">
              <a:buNone/>
            </a:pPr>
            <a:r>
              <a:rPr lang="en-US" b="1" dirty="0"/>
              <a:t>Step-4: Create a POJO(Plain Old Java Objects)  class</a:t>
            </a:r>
          </a:p>
          <a:p>
            <a:r>
              <a:rPr lang="en-US" dirty="0" smtClean="0"/>
              <a:t>To </a:t>
            </a:r>
            <a:r>
              <a:rPr lang="en-US" dirty="0"/>
              <a:t>generate getters and setters easily in </a:t>
            </a:r>
            <a:r>
              <a:rPr lang="en-US" dirty="0" err="1"/>
              <a:t>NetBeans</a:t>
            </a:r>
            <a:r>
              <a:rPr lang="en-US" dirty="0"/>
              <a:t>, right click on the code and  select Insert Code Then choose Getter... or Setter...</a:t>
            </a:r>
          </a:p>
          <a:p>
            <a:r>
              <a:rPr lang="en-US" dirty="0" smtClean="0"/>
              <a:t>Variable </a:t>
            </a:r>
            <a:r>
              <a:rPr lang="en-US" b="1" dirty="0" err="1"/>
              <a:t>customerName</a:t>
            </a:r>
            <a:r>
              <a:rPr lang="en-US" dirty="0"/>
              <a:t> will map with the name column of the </a:t>
            </a:r>
            <a:r>
              <a:rPr lang="en-US" b="1" dirty="0"/>
              <a:t>customers</a:t>
            </a:r>
            <a:r>
              <a:rPr lang="en-US" dirty="0"/>
              <a:t> table.</a:t>
            </a:r>
          </a:p>
          <a:p>
            <a:r>
              <a:rPr lang="en-US" dirty="0"/>
              <a:t>Variable </a:t>
            </a:r>
            <a:r>
              <a:rPr lang="en-US" b="1" dirty="0" err="1"/>
              <a:t>customerID</a:t>
            </a:r>
            <a:r>
              <a:rPr lang="en-US" dirty="0"/>
              <a:t> will map with the </a:t>
            </a:r>
            <a:r>
              <a:rPr lang="en-US" b="1" dirty="0"/>
              <a:t>C_ID</a:t>
            </a:r>
            <a:r>
              <a:rPr lang="en-US" dirty="0"/>
              <a:t> column of the customers table. It is integer &amp; auto incremented. So POJO class variable also should be int.</a:t>
            </a:r>
          </a:p>
          <a:p>
            <a:r>
              <a:rPr lang="en-US" dirty="0"/>
              <a:t>Variable </a:t>
            </a:r>
            <a:r>
              <a:rPr lang="en-US" b="1" dirty="0" err="1"/>
              <a:t>customerAddress</a:t>
            </a:r>
            <a:r>
              <a:rPr lang="en-US" dirty="0"/>
              <a:t> will map with the </a:t>
            </a:r>
            <a:r>
              <a:rPr lang="en-US" b="1" dirty="0"/>
              <a:t>address</a:t>
            </a:r>
            <a:r>
              <a:rPr lang="en-US" dirty="0"/>
              <a:t> column of the customers table.</a:t>
            </a:r>
          </a:p>
          <a:p>
            <a:r>
              <a:rPr lang="en-US" dirty="0"/>
              <a:t>Variable </a:t>
            </a:r>
            <a:r>
              <a:rPr lang="en-US" b="1" dirty="0" err="1"/>
              <a:t>customerEmail</a:t>
            </a:r>
            <a:r>
              <a:rPr lang="en-US" dirty="0"/>
              <a:t> will map with the </a:t>
            </a:r>
            <a:r>
              <a:rPr lang="en-US" b="1" dirty="0"/>
              <a:t>email</a:t>
            </a:r>
            <a:r>
              <a:rPr lang="en-US" dirty="0"/>
              <a:t> column of the customers table.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51</a:t>
            </a:fld>
            <a:endParaRPr lang="en-US" dirty="0"/>
          </a:p>
        </p:txBody>
      </p:sp>
    </p:spTree>
    <p:extLst>
      <p:ext uri="{BB962C8B-B14F-4D97-AF65-F5344CB8AC3E}">
        <p14:creationId xmlns:p14="http://schemas.microsoft.com/office/powerpoint/2010/main" val="511204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lstStyle/>
          <a:p>
            <a:pPr marL="0" indent="0" algn="l">
              <a:buNone/>
            </a:pPr>
            <a:r>
              <a:rPr lang="en-US" b="1" dirty="0" smtClean="0"/>
              <a:t>Step-5: Connect </a:t>
            </a:r>
            <a:r>
              <a:rPr lang="en-US" b="1" dirty="0"/>
              <a:t>to the database we have already created. </a:t>
            </a:r>
            <a:r>
              <a:rPr lang="en-US" b="1" dirty="0" smtClean="0"/>
              <a:t>[retailer]</a:t>
            </a:r>
          </a:p>
          <a:p>
            <a:pPr algn="l"/>
            <a:r>
              <a:rPr lang="en-US" dirty="0"/>
              <a:t>Select Services tab lying next to the Projects tab</a:t>
            </a:r>
            <a:r>
              <a:rPr lang="en-US" dirty="0" smtClean="0"/>
              <a:t>.</a:t>
            </a:r>
          </a:p>
          <a:p>
            <a:pPr algn="l"/>
            <a:r>
              <a:rPr lang="en-US" dirty="0" smtClean="0"/>
              <a:t>Expand</a:t>
            </a:r>
            <a:r>
              <a:rPr lang="en-US" dirty="0"/>
              <a:t> Databases. </a:t>
            </a:r>
            <a:endParaRPr lang="en-US" dirty="0" smtClean="0"/>
          </a:p>
          <a:p>
            <a:pPr algn="l"/>
            <a:r>
              <a:rPr lang="en-US" dirty="0" smtClean="0"/>
              <a:t>Expand</a:t>
            </a:r>
            <a:r>
              <a:rPr lang="en-US" dirty="0"/>
              <a:t> MySQL Server. There we can see the all databases on MySQL </a:t>
            </a:r>
            <a:r>
              <a:rPr lang="en-US" dirty="0" smtClean="0"/>
              <a:t>sever</a:t>
            </a:r>
          </a:p>
          <a:p>
            <a:pPr algn="l"/>
            <a:r>
              <a:rPr lang="en-US" dirty="0"/>
              <a:t>Right click the database retailer. Select Connect</a:t>
            </a:r>
            <a:r>
              <a:rPr lang="en-US" dirty="0" smtClean="0"/>
              <a:t>.</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52</a:t>
            </a:fld>
            <a:endParaRPr lang="en-US" dirty="0"/>
          </a:p>
        </p:txBody>
      </p:sp>
    </p:spTree>
    <p:extLst>
      <p:ext uri="{BB962C8B-B14F-4D97-AF65-F5344CB8AC3E}">
        <p14:creationId xmlns:p14="http://schemas.microsoft.com/office/powerpoint/2010/main" val="68028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lstStyle/>
          <a:p>
            <a:pPr marL="0" indent="0">
              <a:buNone/>
            </a:pPr>
            <a:r>
              <a:rPr lang="en-US" b="1" dirty="0" smtClean="0"/>
              <a:t>Step-6: </a:t>
            </a:r>
            <a:r>
              <a:rPr lang="en-US" b="1" dirty="0"/>
              <a:t>Creating the configuration </a:t>
            </a:r>
            <a:r>
              <a:rPr lang="en-US" b="1" dirty="0" smtClean="0"/>
              <a:t>XML</a:t>
            </a:r>
          </a:p>
          <a:p>
            <a:r>
              <a:rPr lang="en-US" dirty="0"/>
              <a:t>Hibernate need a configuration file to create the </a:t>
            </a:r>
            <a:r>
              <a:rPr lang="en-US" dirty="0" smtClean="0"/>
              <a:t>connection.</a:t>
            </a:r>
          </a:p>
          <a:p>
            <a:r>
              <a:rPr lang="en-US" dirty="0" smtClean="0"/>
              <a:t>Right </a:t>
            </a:r>
            <a:r>
              <a:rPr lang="en-US" dirty="0"/>
              <a:t>click package </a:t>
            </a:r>
            <a:r>
              <a:rPr lang="en-US" dirty="0" err="1"/>
              <a:t>hibernatetest</a:t>
            </a:r>
            <a:r>
              <a:rPr lang="en-US" dirty="0"/>
              <a:t> select New &gt; Other &gt; </a:t>
            </a:r>
            <a:r>
              <a:rPr lang="en-US" b="1" dirty="0"/>
              <a:t>Hibernate &gt; Hibernate Configuration Wizard  </a:t>
            </a:r>
            <a:endParaRPr lang="en-US" b="1" dirty="0" smtClean="0"/>
          </a:p>
          <a:p>
            <a:pPr algn="l"/>
            <a:r>
              <a:rPr lang="en-US" dirty="0" smtClean="0"/>
              <a:t>Click</a:t>
            </a:r>
            <a:r>
              <a:rPr lang="en-US" dirty="0"/>
              <a:t> </a:t>
            </a:r>
            <a:r>
              <a:rPr lang="en-US" dirty="0" smtClean="0"/>
              <a:t>Next &gt;</a:t>
            </a:r>
          </a:p>
          <a:p>
            <a:pPr algn="l"/>
            <a:r>
              <a:rPr lang="en-US" dirty="0" smtClean="0"/>
              <a:t>In </a:t>
            </a:r>
            <a:r>
              <a:rPr lang="en-US" dirty="0"/>
              <a:t>next window click the drop down menu of Database Connection and select retailer database connection.</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53</a:t>
            </a:fld>
            <a:endParaRPr lang="en-US" dirty="0"/>
          </a:p>
        </p:txBody>
      </p:sp>
    </p:spTree>
    <p:extLst>
      <p:ext uri="{BB962C8B-B14F-4D97-AF65-F5344CB8AC3E}">
        <p14:creationId xmlns:p14="http://schemas.microsoft.com/office/powerpoint/2010/main" val="118268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a:t>
            </a:r>
            <a:r>
              <a:rPr lang="en-US" dirty="0" smtClean="0"/>
              <a:t>Step-6</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Step-6: Creating the configuration XML</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Click</a:t>
            </a:r>
            <a:r>
              <a:rPr lang="en-US" dirty="0"/>
              <a:t> Finish to create the file.</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54</a:t>
            </a:fld>
            <a:endParaRPr lang="en-US" dirty="0"/>
          </a:p>
        </p:txBody>
      </p:sp>
      <p:pic>
        <p:nvPicPr>
          <p:cNvPr id="5" name="Picture 4"/>
          <p:cNvPicPr>
            <a:picLocks noChangeAspect="1"/>
          </p:cNvPicPr>
          <p:nvPr/>
        </p:nvPicPr>
        <p:blipFill>
          <a:blip r:embed="rId2"/>
          <a:stretch>
            <a:fillRect/>
          </a:stretch>
        </p:blipFill>
        <p:spPr>
          <a:xfrm>
            <a:off x="363352" y="1676400"/>
            <a:ext cx="7425298" cy="3619500"/>
          </a:xfrm>
          <a:prstGeom prst="rect">
            <a:avLst/>
          </a:prstGeom>
        </p:spPr>
      </p:pic>
    </p:spTree>
    <p:extLst>
      <p:ext uri="{BB962C8B-B14F-4D97-AF65-F5344CB8AC3E}">
        <p14:creationId xmlns:p14="http://schemas.microsoft.com/office/powerpoint/2010/main" val="382077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Autofit/>
          </a:bodyPr>
          <a:lstStyle/>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&lt;hibernate-configuration&gt;</a:t>
            </a:r>
          </a:p>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  &lt;session-factory&gt;</a:t>
            </a:r>
          </a:p>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    &lt;property </a:t>
            </a:r>
            <a:r>
              <a:rPr lang="en-US" sz="1900" b="1" dirty="0" smtClean="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hibernate.connection.driver_class</a:t>
            </a:r>
            <a:r>
              <a:rPr lang="en-US" sz="1900" b="1" dirty="0" smtClean="0">
                <a:latin typeface="Courier New" panose="02070309020205020404" pitchFamily="49" charset="0"/>
                <a:cs typeface="Courier New" panose="02070309020205020404" pitchFamily="49" charset="0"/>
              </a:rPr>
              <a:t>"</a:t>
            </a:r>
            <a:r>
              <a:rPr lang="en-US" sz="1900" b="1" dirty="0" smtClean="0">
                <a:solidFill>
                  <a:srgbClr val="130BB5"/>
                </a:solidFill>
                <a:latin typeface="Courier New" panose="02070309020205020404" pitchFamily="49" charset="0"/>
                <a:cs typeface="Courier New" panose="02070309020205020404" pitchFamily="49" charset="0"/>
              </a:rPr>
              <a:t>&gt;</a:t>
            </a:r>
            <a:r>
              <a:rPr lang="en-US" sz="1900" b="1" dirty="0" smtClean="0">
                <a:latin typeface="Courier New" panose="02070309020205020404" pitchFamily="49" charset="0"/>
                <a:cs typeface="Courier New" panose="02070309020205020404" pitchFamily="49" charset="0"/>
              </a:rPr>
              <a:t> 					   </a:t>
            </a:r>
            <a:r>
              <a:rPr lang="en-US" sz="1900" b="1" dirty="0" err="1" smtClean="0">
                <a:latin typeface="Courier New" panose="02070309020205020404" pitchFamily="49" charset="0"/>
                <a:cs typeface="Courier New" panose="02070309020205020404" pitchFamily="49" charset="0"/>
              </a:rPr>
              <a:t>com.mysql.jdbc.Driver</a:t>
            </a:r>
            <a:r>
              <a:rPr lang="en-US" sz="1900" b="1" dirty="0" smtClean="0">
                <a:latin typeface="Courier New" panose="02070309020205020404" pitchFamily="49" charset="0"/>
                <a:cs typeface="Courier New" panose="02070309020205020404" pitchFamily="49" charset="0"/>
              </a:rPr>
              <a:t> </a:t>
            </a:r>
            <a:r>
              <a:rPr lang="en-US" sz="1900" b="1" dirty="0" smtClean="0">
                <a:solidFill>
                  <a:srgbClr val="130BB5"/>
                </a:solidFill>
                <a:latin typeface="Courier New" panose="02070309020205020404" pitchFamily="49" charset="0"/>
                <a:cs typeface="Courier New" panose="02070309020205020404" pitchFamily="49" charset="0"/>
              </a:rPr>
              <a:t>&lt;/</a:t>
            </a:r>
            <a:r>
              <a:rPr lang="en-US" sz="1900" b="1" dirty="0">
                <a:solidFill>
                  <a:srgbClr val="130BB5"/>
                </a:solidFill>
                <a:latin typeface="Courier New" panose="02070309020205020404" pitchFamily="49" charset="0"/>
                <a:cs typeface="Courier New" panose="02070309020205020404" pitchFamily="49" charset="0"/>
              </a:rPr>
              <a: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 </a:t>
            </a:r>
            <a:r>
              <a:rPr lang="en-US" sz="1900" b="1" dirty="0" smtClean="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="hibernate.connection.url</a:t>
            </a:r>
            <a:r>
              <a:rPr lang="en-US" sz="1900" b="1" dirty="0" smtClean="0">
                <a:latin typeface="Courier New" panose="02070309020205020404" pitchFamily="49" charset="0"/>
                <a:cs typeface="Courier New" panose="02070309020205020404" pitchFamily="49" charset="0"/>
              </a:rPr>
              <a:t>"</a:t>
            </a:r>
            <a:r>
              <a:rPr lang="en-US" sz="1900" b="1" dirty="0" smtClean="0">
                <a:solidFill>
                  <a:srgbClr val="130BB5"/>
                </a:solidFill>
                <a:latin typeface="Courier New" panose="02070309020205020404" pitchFamily="49" charset="0"/>
                <a:cs typeface="Courier New" panose="02070309020205020404" pitchFamily="49" charset="0"/>
              </a:rPr>
              <a:t>&gt;</a:t>
            </a:r>
            <a:r>
              <a:rPr lang="en-US" sz="1900" b="1" dirty="0" smtClean="0">
                <a:latin typeface="Courier New" panose="02070309020205020404" pitchFamily="49" charset="0"/>
                <a:cs typeface="Courier New" panose="02070309020205020404" pitchFamily="49" charset="0"/>
              </a:rPr>
              <a:t> 			</a:t>
            </a:r>
            <a:r>
              <a:rPr lang="en-US" sz="1900" b="1" dirty="0">
                <a:latin typeface="Courier New" panose="02070309020205020404" pitchFamily="49" charset="0"/>
                <a:cs typeface="Courier New" panose="02070309020205020404" pitchFamily="49" charset="0"/>
              </a:rPr>
              <a:t> </a:t>
            </a:r>
            <a:r>
              <a:rPr lang="en-US" sz="1900" b="1" dirty="0" smtClean="0">
                <a:latin typeface="Courier New" panose="02070309020205020404" pitchFamily="49" charset="0"/>
                <a:cs typeface="Courier New" panose="02070309020205020404" pitchFamily="49" charset="0"/>
              </a:rPr>
              <a:t>     </a:t>
            </a:r>
            <a:r>
              <a:rPr lang="en-US" sz="1900" b="1" dirty="0" err="1" smtClean="0">
                <a:latin typeface="Courier New" panose="02070309020205020404" pitchFamily="49" charset="0"/>
                <a:cs typeface="Courier New" panose="02070309020205020404" pitchFamily="49" charset="0"/>
              </a:rPr>
              <a:t>jdbc:mysql</a:t>
            </a:r>
            <a:r>
              <a:rPr lang="en-US" sz="1900" b="1" dirty="0">
                <a:latin typeface="Courier New" panose="02070309020205020404" pitchFamily="49" charset="0"/>
                <a:cs typeface="Courier New" panose="02070309020205020404" pitchFamily="49" charset="0"/>
              </a:rPr>
              <a:t>://localhost:3306/retailer</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 &lt;property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hibernate.connection.username</a:t>
            </a:r>
            <a:r>
              <a:rPr lang="en-US" sz="1900" b="1" dirty="0" smtClean="0">
                <a:latin typeface="Courier New" panose="02070309020205020404" pitchFamily="49" charset="0"/>
                <a:cs typeface="Courier New" panose="02070309020205020404" pitchFamily="49" charset="0"/>
              </a:rPr>
              <a:t>"&gt; 								root</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hibernate.connection.password</a:t>
            </a:r>
            <a:r>
              <a:rPr lang="en-US" sz="1900" b="1" dirty="0" smtClean="0">
                <a:latin typeface="Courier New" panose="02070309020205020404" pitchFamily="49" charset="0"/>
                <a:cs typeface="Courier New" panose="02070309020205020404" pitchFamily="49" charset="0"/>
              </a:rPr>
              <a:t>"</a:t>
            </a:r>
            <a:r>
              <a:rPr lang="en-US" sz="1900" b="1" dirty="0" smtClean="0">
                <a:solidFill>
                  <a:srgbClr val="130BB5"/>
                </a:solidFill>
                <a:latin typeface="Courier New" panose="02070309020205020404" pitchFamily="49" charset="0"/>
                <a:cs typeface="Courier New" panose="02070309020205020404" pitchFamily="49" charset="0"/>
              </a:rPr>
              <a:t>&gt; </a:t>
            </a:r>
            <a:r>
              <a:rPr lang="en-US" sz="1900" b="1" dirty="0" smtClean="0">
                <a:latin typeface="Courier New" panose="02070309020205020404" pitchFamily="49" charset="0"/>
                <a:cs typeface="Courier New" panose="02070309020205020404" pitchFamily="49" charset="0"/>
              </a:rPr>
              <a:t>								root</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latin typeface="Courier New" panose="02070309020205020404" pitchFamily="49" charset="0"/>
                <a:cs typeface="Courier New" panose="02070309020205020404" pitchFamily="49" charset="0"/>
              </a:rPr>
              <a:t>    </a:t>
            </a:r>
            <a:r>
              <a:rPr lang="en-US" sz="1900" b="1" dirty="0">
                <a:solidFill>
                  <a:srgbClr val="130BB5"/>
                </a:solidFill>
                <a:latin typeface="Courier New" panose="02070309020205020404" pitchFamily="49" charset="0"/>
                <a:cs typeface="Courier New" panose="02070309020205020404" pitchFamily="49" charset="0"/>
              </a:rPr>
              <a:t>&lt;property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hibernate.connection.pool_size</a:t>
            </a:r>
            <a:r>
              <a:rPr lang="en-US" sz="1900" b="1" dirty="0" smtClean="0">
                <a:latin typeface="Courier New" panose="02070309020205020404" pitchFamily="49" charset="0"/>
                <a:cs typeface="Courier New" panose="02070309020205020404" pitchFamily="49" charset="0"/>
              </a:rPr>
              <a:t>"&gt;								  10</a:t>
            </a:r>
            <a:r>
              <a:rPr lang="en-US" sz="1900" b="1" dirty="0">
                <a:solidFill>
                  <a:srgbClr val="130BB5"/>
                </a:solidFill>
                <a:latin typeface="Courier New" panose="02070309020205020404" pitchFamily="49" charset="0"/>
                <a:cs typeface="Courier New" panose="02070309020205020404" pitchFamily="49" charset="0"/>
              </a:rPr>
              <a:t>&lt;/property&gt;</a:t>
            </a:r>
          </a:p>
          <a:p>
            <a:pPr algn="l">
              <a:lnSpc>
                <a:spcPct val="100000"/>
              </a:lnSpc>
              <a:buFont typeface="+mj-lt"/>
              <a:buAutoNum type="arabicPeriod"/>
            </a:pPr>
            <a:r>
              <a:rPr lang="en-US" sz="1900" b="1" dirty="0">
                <a:solidFill>
                  <a:srgbClr val="130BB5"/>
                </a:solidFill>
                <a:latin typeface="Courier New" panose="02070309020205020404" pitchFamily="49" charset="0"/>
                <a:cs typeface="Courier New" panose="02070309020205020404" pitchFamily="49" charset="0"/>
              </a:rPr>
              <a:t>    &lt;property </a:t>
            </a:r>
            <a:r>
              <a:rPr lang="en-US" sz="1900" b="1" dirty="0">
                <a:solidFill>
                  <a:srgbClr val="008000"/>
                </a:solidFill>
                <a:latin typeface="Courier New" panose="02070309020205020404" pitchFamily="49" charset="0"/>
                <a:cs typeface="Courier New" panose="02070309020205020404" pitchFamily="49" charset="0"/>
              </a:rPr>
              <a:t>name</a:t>
            </a:r>
            <a:r>
              <a:rPr lang="en-US" sz="1900" b="1" dirty="0">
                <a:latin typeface="Courier New" panose="02070309020205020404" pitchFamily="49" charset="0"/>
                <a:cs typeface="Courier New" panose="02070309020205020404" pitchFamily="49" charset="0"/>
              </a:rPr>
              <a:t>="</a:t>
            </a:r>
            <a:r>
              <a:rPr lang="en-US" sz="1900" b="1" dirty="0" err="1">
                <a:latin typeface="Courier New" panose="02070309020205020404" pitchFamily="49" charset="0"/>
                <a:cs typeface="Courier New" panose="02070309020205020404" pitchFamily="49" charset="0"/>
              </a:rPr>
              <a:t>hibernate.dialect</a:t>
            </a:r>
            <a:r>
              <a:rPr lang="en-US" sz="1900" b="1" dirty="0" smtClean="0">
                <a:latin typeface="Courier New" panose="02070309020205020404" pitchFamily="49" charset="0"/>
                <a:cs typeface="Courier New" panose="02070309020205020404" pitchFamily="49" charset="0"/>
              </a:rPr>
              <a:t>"</a:t>
            </a:r>
            <a:r>
              <a:rPr lang="en-US" sz="1900" b="1" dirty="0" smtClean="0">
                <a:solidFill>
                  <a:srgbClr val="130BB5"/>
                </a:solidFill>
                <a:latin typeface="Courier New" panose="02070309020205020404" pitchFamily="49" charset="0"/>
                <a:cs typeface="Courier New" panose="02070309020205020404" pitchFamily="49" charset="0"/>
              </a:rPr>
              <a:t>&gt;</a:t>
            </a:r>
            <a:r>
              <a:rPr lang="en-US" sz="1900" b="1" dirty="0" smtClean="0">
                <a:latin typeface="Courier New" panose="02070309020205020404" pitchFamily="49" charset="0"/>
                <a:cs typeface="Courier New" panose="02070309020205020404" pitchFamily="49" charset="0"/>
              </a:rPr>
              <a:t> 				        </a:t>
            </a:r>
            <a:r>
              <a:rPr lang="en-US" sz="1900" b="1" dirty="0" err="1" smtClean="0">
                <a:latin typeface="Courier New" panose="02070309020205020404" pitchFamily="49" charset="0"/>
                <a:cs typeface="Courier New" panose="02070309020205020404" pitchFamily="49" charset="0"/>
              </a:rPr>
              <a:t>org.hibernate.dialect.MySQLDialect</a:t>
            </a:r>
            <a:r>
              <a:rPr lang="en-US" sz="1900" b="1" dirty="0">
                <a:solidFill>
                  <a:srgbClr val="130BB5"/>
                </a:solidFill>
                <a:latin typeface="Courier New" panose="02070309020205020404" pitchFamily="49" charset="0"/>
                <a:cs typeface="Courier New" panose="02070309020205020404" pitchFamily="49" charset="0"/>
              </a:rPr>
              <a:t>&lt;/property&gt;</a:t>
            </a:r>
          </a:p>
          <a:p>
            <a:pPr marL="0" indent="0" algn="l">
              <a:lnSpc>
                <a:spcPct val="100000"/>
              </a:lnSpc>
              <a:buNone/>
            </a:pPr>
            <a:r>
              <a:rPr lang="en-US" sz="1900" b="1" dirty="0">
                <a:latin typeface="Courier New" panose="02070309020205020404" pitchFamily="49" charset="0"/>
                <a:cs typeface="Courier New" panose="02070309020205020404" pitchFamily="49" charset="0"/>
              </a:rPr>
              <a:t>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55</a:t>
            </a:fld>
            <a:endParaRPr lang="en-US" dirty="0"/>
          </a:p>
        </p:txBody>
      </p:sp>
      <p:sp>
        <p:nvSpPr>
          <p:cNvPr id="6" name="Wave 5"/>
          <p:cNvSpPr/>
          <p:nvPr/>
        </p:nvSpPr>
        <p:spPr>
          <a:xfrm>
            <a:off x="7010400" y="914400"/>
            <a:ext cx="2133600" cy="609600"/>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1">
                    <a:lumMod val="75000"/>
                  </a:schemeClr>
                </a:solidFill>
              </a:rPr>
              <a:t>hibernate.cfg.xml</a:t>
            </a:r>
            <a:endParaRPr lang="en-US" sz="2000" dirty="0">
              <a:solidFill>
                <a:schemeClr val="accent1">
                  <a:lumMod val="75000"/>
                </a:schemeClr>
              </a:solidFill>
            </a:endParaRPr>
          </a:p>
        </p:txBody>
      </p:sp>
    </p:spTree>
    <p:extLst>
      <p:ext uri="{BB962C8B-B14F-4D97-AF65-F5344CB8AC3E}">
        <p14:creationId xmlns:p14="http://schemas.microsoft.com/office/powerpoint/2010/main" val="97441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rmAutofit/>
          </a:bodyPr>
          <a:lstStyle/>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current_session_context_class</a:t>
            </a:r>
            <a:r>
              <a:rPr lang="en-US" sz="2000" b="1" dirty="0">
                <a:latin typeface="Courier New" panose="02070309020205020404" pitchFamily="49" charset="0"/>
                <a:cs typeface="Courier New" panose="02070309020205020404" pitchFamily="49" charset="0"/>
              </a:rPr>
              <a:t>"&gt; 			</a:t>
            </a:r>
            <a:r>
              <a:rPr lang="en-US" sz="2000" b="1" dirty="0" smtClean="0">
                <a:latin typeface="Courier New" panose="02070309020205020404" pitchFamily="49" charset="0"/>
                <a:cs typeface="Courier New" panose="02070309020205020404" pitchFamily="49" charset="0"/>
              </a:rPr>
              <a:t>				  thread</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smtClean="0">
                <a:solidFill>
                  <a:srgbClr val="130BB5"/>
                </a:solidFill>
                <a:latin typeface="Courier New" panose="02070309020205020404" pitchFamily="49" charset="0"/>
                <a:cs typeface="Courier New" panose="02070309020205020404" pitchFamily="49" charset="0"/>
              </a:rPr>
              <a:t>&lt;</a:t>
            </a:r>
            <a:r>
              <a:rPr lang="en-US" sz="2000" b="1" dirty="0">
                <a:solidFill>
                  <a:srgbClr val="130BB5"/>
                </a:solidFill>
                <a:latin typeface="Courier New" panose="02070309020205020404" pitchFamily="49" charset="0"/>
                <a:cs typeface="Courier New" panose="02070309020205020404" pitchFamily="49" charset="0"/>
              </a:rPr>
              <a: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cache.provider_class</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130BB5"/>
                </a:solidFill>
                <a:latin typeface="Courier New" panose="02070309020205020404" pitchFamily="49" charset="0"/>
                <a:cs typeface="Courier New" panose="02070309020205020404" pitchFamily="49" charset="0"/>
              </a:rPr>
              <a:t>&gt;</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org.hibernate.cache.NoCacheProvider</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smtClean="0">
                <a:solidFill>
                  <a:srgbClr val="130BB5"/>
                </a:solidFill>
                <a:latin typeface="Courier New" panose="02070309020205020404" pitchFamily="49" charset="0"/>
                <a:cs typeface="Courier New" panose="02070309020205020404" pitchFamily="49" charset="0"/>
              </a:rPr>
              <a:t>&lt;</a:t>
            </a:r>
            <a:r>
              <a:rPr lang="en-US" sz="2000" b="1" dirty="0">
                <a:solidFill>
                  <a:srgbClr val="130BB5"/>
                </a:solidFill>
                <a:latin typeface="Courier New" panose="02070309020205020404" pitchFamily="49" charset="0"/>
                <a:cs typeface="Courier New" panose="02070309020205020404" pitchFamily="49" charset="0"/>
              </a:rPr>
              <a: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show_sql</a:t>
            </a:r>
            <a:r>
              <a:rPr lang="en-US" sz="2000" b="1" dirty="0">
                <a:latin typeface="Courier New" panose="02070309020205020404" pitchFamily="49" charset="0"/>
                <a:cs typeface="Courier New" panose="02070309020205020404" pitchFamily="49" charset="0"/>
              </a:rPr>
              <a:t>"</a:t>
            </a:r>
            <a:r>
              <a:rPr lang="en-US" sz="2000" b="1" dirty="0">
                <a:solidFill>
                  <a:srgbClr val="130BB5"/>
                </a:solidFill>
                <a:latin typeface="Courier New" panose="02070309020205020404" pitchFamily="49" charset="0"/>
                <a:cs typeface="Courier New" panose="02070309020205020404" pitchFamily="49" charset="0"/>
              </a:rPr>
              <a:t>&gt;</a:t>
            </a:r>
            <a:r>
              <a:rPr lang="en-US" sz="2000" b="1" dirty="0">
                <a:latin typeface="Courier New" panose="02070309020205020404" pitchFamily="49" charset="0"/>
                <a:cs typeface="Courier New" panose="02070309020205020404" pitchFamily="49" charset="0"/>
              </a:rPr>
              <a:t>true</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smtClean="0">
                <a:solidFill>
                  <a:srgbClr val="130BB5"/>
                </a:solidFill>
                <a:latin typeface="Courier New" panose="02070309020205020404" pitchFamily="49" charset="0"/>
                <a:cs typeface="Courier New" panose="02070309020205020404" pitchFamily="49" charset="0"/>
              </a:rPr>
              <a:t>&lt;</a:t>
            </a:r>
            <a:r>
              <a:rPr lang="en-US" sz="2000" b="1" dirty="0">
                <a:solidFill>
                  <a:srgbClr val="130BB5"/>
                </a:solidFill>
                <a:latin typeface="Courier New" panose="02070309020205020404" pitchFamily="49" charset="0"/>
                <a:cs typeface="Courier New" panose="02070309020205020404" pitchFamily="49" charset="0"/>
              </a:rPr>
              <a:t>property </a:t>
            </a:r>
            <a:r>
              <a:rPr lang="en-US" sz="2000" b="1" dirty="0">
                <a:solidFill>
                  <a:srgbClr val="008000"/>
                </a:solidFill>
                <a:latin typeface="Courier New" panose="02070309020205020404" pitchFamily="49" charset="0"/>
                <a:cs typeface="Courier New" panose="02070309020205020404" pitchFamily="49" charset="0"/>
              </a:rPr>
              <a:t>name</a:t>
            </a:r>
            <a:r>
              <a:rPr lang="en-US" sz="2000" b="1" dirty="0">
                <a:latin typeface="Courier New" panose="02070309020205020404" pitchFamily="49" charset="0"/>
                <a:cs typeface="Courier New" panose="02070309020205020404" pitchFamily="49" charset="0"/>
              </a:rPr>
              <a:t>="hibernate.hbm2ddl.auto</a:t>
            </a:r>
            <a:r>
              <a:rPr lang="en-US" sz="2000" b="1" dirty="0" smtClean="0">
                <a:latin typeface="Courier New" panose="02070309020205020404" pitchFamily="49" charset="0"/>
                <a:cs typeface="Courier New" panose="02070309020205020404" pitchFamily="49" charset="0"/>
              </a:rPr>
              <a:t>"</a:t>
            </a:r>
            <a:r>
              <a:rPr lang="en-US" sz="2000" b="1" dirty="0" smtClean="0">
                <a:solidFill>
                  <a:srgbClr val="130BB5"/>
                </a:solidFill>
                <a:latin typeface="Courier New" panose="02070309020205020404" pitchFamily="49" charset="0"/>
                <a:cs typeface="Courier New" panose="02070309020205020404" pitchFamily="49" charset="0"/>
              </a:rPr>
              <a:t>&gt;</a:t>
            </a:r>
            <a:r>
              <a:rPr lang="en-US" sz="2000" b="1" dirty="0" smtClean="0">
                <a:latin typeface="Courier New" panose="02070309020205020404" pitchFamily="49" charset="0"/>
                <a:cs typeface="Courier New" panose="02070309020205020404" pitchFamily="49" charset="0"/>
              </a:rPr>
              <a:t> 								  update</a:t>
            </a:r>
            <a:r>
              <a:rPr lang="en-US" sz="2000" b="1" dirty="0">
                <a:solidFill>
                  <a:srgbClr val="130BB5"/>
                </a:solidFill>
                <a:latin typeface="Courier New" panose="02070309020205020404" pitchFamily="49" charset="0"/>
                <a:cs typeface="Courier New" panose="02070309020205020404" pitchFamily="49" charset="0"/>
              </a:rPr>
              <a:t>&lt;/property&gt;</a:t>
            </a:r>
          </a:p>
          <a:p>
            <a:pPr marL="457200" indent="-457200" algn="l">
              <a:buFont typeface="+mj-lt"/>
              <a:buAutoNum type="arabicPeriod" startAt="9"/>
            </a:pPr>
            <a:r>
              <a:rPr lang="en-US" sz="2000" b="1" dirty="0" smtClean="0">
                <a:solidFill>
                  <a:srgbClr val="130BB5"/>
                </a:solidFill>
                <a:latin typeface="Courier New" panose="02070309020205020404" pitchFamily="49" charset="0"/>
                <a:cs typeface="Courier New" panose="02070309020205020404" pitchFamily="49" charset="0"/>
              </a:rPr>
              <a:t>&lt;</a:t>
            </a:r>
            <a:r>
              <a:rPr lang="en-US" sz="2000" b="1" dirty="0">
                <a:solidFill>
                  <a:srgbClr val="130BB5"/>
                </a:solidFill>
                <a:latin typeface="Courier New" panose="02070309020205020404" pitchFamily="49" charset="0"/>
                <a:cs typeface="Courier New" panose="02070309020205020404" pitchFamily="49" charset="0"/>
              </a:rPr>
              <a:t>mapping </a:t>
            </a:r>
            <a:r>
              <a:rPr lang="en-US" sz="2000" b="1" dirty="0">
                <a:solidFill>
                  <a:srgbClr val="008000"/>
                </a:solidFill>
                <a:latin typeface="Courier New" panose="02070309020205020404" pitchFamily="49" charset="0"/>
                <a:cs typeface="Courier New" panose="02070309020205020404" pitchFamily="49" charset="0"/>
              </a:rPr>
              <a:t>resource</a:t>
            </a:r>
            <a:r>
              <a:rPr lang="en-US" sz="2000" b="1" dirty="0">
                <a:latin typeface="Courier New" panose="02070309020205020404" pitchFamily="49" charset="0"/>
                <a:cs typeface="Courier New" panose="02070309020205020404" pitchFamily="49" charset="0"/>
              </a:rPr>
              <a:t>="hibernate.hbm.xml"</a:t>
            </a:r>
            <a:r>
              <a:rPr lang="en-US" sz="2000" b="1" dirty="0">
                <a:solidFill>
                  <a:srgbClr val="130BB5"/>
                </a:solidFill>
                <a:latin typeface="Courier New" panose="02070309020205020404" pitchFamily="49" charset="0"/>
                <a:cs typeface="Courier New" panose="02070309020205020404" pitchFamily="49" charset="0"/>
              </a:rPr>
              <a:t>&gt;&lt;/mapping&gt;</a:t>
            </a:r>
          </a:p>
          <a:p>
            <a:pPr marL="457200" indent="-457200" algn="l">
              <a:buFont typeface="+mj-lt"/>
              <a:buAutoNum type="arabicPeriod" startAt="9"/>
            </a:pPr>
            <a:r>
              <a:rPr lang="en-US" sz="2000" b="1" dirty="0" smtClean="0">
                <a:solidFill>
                  <a:srgbClr val="130BB5"/>
                </a:solidFill>
                <a:latin typeface="Courier New" panose="02070309020205020404" pitchFamily="49" charset="0"/>
                <a:cs typeface="Courier New" panose="02070309020205020404" pitchFamily="49" charset="0"/>
              </a:rPr>
              <a:t>&lt;/</a:t>
            </a:r>
            <a:r>
              <a:rPr lang="en-US" sz="2000" b="1" dirty="0">
                <a:solidFill>
                  <a:srgbClr val="130BB5"/>
                </a:solidFill>
                <a:latin typeface="Courier New" panose="02070309020205020404" pitchFamily="49" charset="0"/>
                <a:cs typeface="Courier New" panose="02070309020205020404" pitchFamily="49" charset="0"/>
              </a:rPr>
              <a:t>session-factory&gt;</a:t>
            </a:r>
          </a:p>
          <a:p>
            <a:pPr marL="457200" indent="-457200" algn="l">
              <a:buFont typeface="+mj-lt"/>
              <a:buAutoNum type="arabicPeriod" startAt="9"/>
            </a:pPr>
            <a:r>
              <a:rPr lang="en-US" sz="2000" b="1" dirty="0">
                <a:solidFill>
                  <a:srgbClr val="130BB5"/>
                </a:solidFill>
                <a:latin typeface="Courier New" panose="02070309020205020404" pitchFamily="49" charset="0"/>
                <a:cs typeface="Courier New" panose="02070309020205020404" pitchFamily="49" charset="0"/>
              </a:rPr>
              <a:t>&lt;/hibernate-configuration&gt;</a:t>
            </a:r>
          </a:p>
          <a:p>
            <a:pPr marL="457200" indent="-457200">
              <a:buFont typeface="+mj-lt"/>
              <a:buAutoNum type="arabicPeriod" startAt="9"/>
            </a:pPr>
            <a:endParaRPr lang="en-US" sz="2000"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56</a:t>
            </a:fld>
            <a:endParaRPr lang="en-US" dirty="0"/>
          </a:p>
        </p:txBody>
      </p:sp>
    </p:spTree>
    <p:extLst>
      <p:ext uri="{BB962C8B-B14F-4D97-AF65-F5344CB8AC3E}">
        <p14:creationId xmlns:p14="http://schemas.microsoft.com/office/powerpoint/2010/main" val="16977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rmAutofit lnSpcReduction="10000"/>
          </a:bodyPr>
          <a:lstStyle/>
          <a:p>
            <a:pPr marL="0" indent="0">
              <a:buNone/>
            </a:pPr>
            <a:r>
              <a:rPr lang="en-US" b="1" dirty="0" smtClean="0"/>
              <a:t>Step-7: </a:t>
            </a:r>
            <a:r>
              <a:rPr lang="en-US" b="1" dirty="0"/>
              <a:t> Creating the mapping file [</a:t>
            </a:r>
            <a:r>
              <a:rPr lang="en-US" b="1" dirty="0" err="1" smtClean="0"/>
              <a:t>hibernate.hbm</a:t>
            </a:r>
            <a:r>
              <a:rPr lang="en-US" b="1" dirty="0" smtClean="0"/>
              <a:t>]</a:t>
            </a:r>
          </a:p>
          <a:p>
            <a:pPr algn="l"/>
            <a:r>
              <a:rPr lang="en-US" dirty="0"/>
              <a:t>Mapping file will map relevant java object with relevant database table column</a:t>
            </a:r>
            <a:r>
              <a:rPr lang="en-US" dirty="0" smtClean="0"/>
              <a:t>.</a:t>
            </a:r>
          </a:p>
          <a:p>
            <a:pPr algn="l"/>
            <a:r>
              <a:rPr lang="en-US" dirty="0" smtClean="0"/>
              <a:t>Right </a:t>
            </a:r>
            <a:r>
              <a:rPr lang="en-US" dirty="0"/>
              <a:t>click project select New &gt; Other &gt; Hibernate </a:t>
            </a:r>
            <a:r>
              <a:rPr lang="en-US" b="1" dirty="0"/>
              <a:t>&gt; Hibernate Mapping Wizard  </a:t>
            </a:r>
            <a:endParaRPr lang="en-US" b="1" dirty="0" smtClean="0"/>
          </a:p>
          <a:p>
            <a:pPr algn="l"/>
            <a:r>
              <a:rPr lang="en-US" dirty="0" smtClean="0"/>
              <a:t>click</a:t>
            </a:r>
            <a:r>
              <a:rPr lang="en-US" dirty="0"/>
              <a:t> Next name it as </a:t>
            </a:r>
            <a:r>
              <a:rPr lang="en-US" dirty="0" err="1"/>
              <a:t>hibernate.hbm</a:t>
            </a:r>
            <a:r>
              <a:rPr lang="en-US" dirty="0"/>
              <a:t> </a:t>
            </a:r>
            <a:endParaRPr lang="en-US" dirty="0" smtClean="0"/>
          </a:p>
          <a:p>
            <a:pPr algn="l"/>
            <a:r>
              <a:rPr lang="en-US" dirty="0" smtClean="0"/>
              <a:t>click</a:t>
            </a:r>
            <a:r>
              <a:rPr lang="en-US" dirty="0"/>
              <a:t> </a:t>
            </a:r>
            <a:r>
              <a:rPr lang="en-US" dirty="0" smtClean="0"/>
              <a:t>Next&gt; </a:t>
            </a:r>
            <a:r>
              <a:rPr lang="en-US" dirty="0"/>
              <a:t>In next window we have to select Class to Map and Database Table.</a:t>
            </a:r>
          </a:p>
          <a:p>
            <a:pPr algn="l"/>
            <a:r>
              <a:rPr lang="en-US" dirty="0" smtClean="0"/>
              <a:t>After </a:t>
            </a:r>
            <a:r>
              <a:rPr lang="en-US" dirty="0"/>
              <a:t>selecting correct class click </a:t>
            </a:r>
            <a:r>
              <a:rPr lang="en-US" dirty="0" smtClean="0"/>
              <a:t>OK</a:t>
            </a:r>
            <a:r>
              <a:rPr lang="en-US" dirty="0"/>
              <a:t/>
            </a:r>
            <a:br>
              <a:rPr lang="en-US" dirty="0"/>
            </a:br>
            <a:r>
              <a:rPr lang="en-US" dirty="0"/>
              <a:t>Select Database Table</a:t>
            </a:r>
            <a:br>
              <a:rPr lang="en-US" dirty="0"/>
            </a:br>
            <a:r>
              <a:rPr lang="en-US" dirty="0"/>
              <a:t>Click drop down list and select the table you want to map.</a:t>
            </a:r>
            <a:br>
              <a:rPr lang="en-US" dirty="0"/>
            </a:br>
            <a:r>
              <a:rPr lang="en-US" dirty="0"/>
              <a:t>Code for mapping file.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57</a:t>
            </a:fld>
            <a:endParaRPr lang="en-US" dirty="0"/>
          </a:p>
        </p:txBody>
      </p:sp>
    </p:spTree>
    <p:extLst>
      <p:ext uri="{BB962C8B-B14F-4D97-AF65-F5344CB8AC3E}">
        <p14:creationId xmlns:p14="http://schemas.microsoft.com/office/powerpoint/2010/main" val="17296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a:t>
            </a:r>
            <a:r>
              <a:rPr lang="en-US" dirty="0" smtClean="0"/>
              <a:t>Step-7</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&lt;hibernate-mapping&gt;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&lt;class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hibernatetest.Customer</a:t>
            </a:r>
            <a:r>
              <a:rPr lang="en-US" sz="1800" b="1" dirty="0">
                <a:latin typeface="Courier New" panose="02070309020205020404" pitchFamily="49" charset="0"/>
                <a:cs typeface="Courier New" panose="02070309020205020404" pitchFamily="49" charset="0"/>
              </a:rPr>
              <a:t>" </a:t>
            </a:r>
            <a:r>
              <a:rPr lang="en-US" sz="1800" b="1" dirty="0">
                <a:solidFill>
                  <a:srgbClr val="008000"/>
                </a:solidFill>
                <a:latin typeface="Courier New" panose="02070309020205020404" pitchFamily="49" charset="0"/>
                <a:cs typeface="Courier New" panose="02070309020205020404" pitchFamily="49" charset="0"/>
              </a:rPr>
              <a:t>table</a:t>
            </a:r>
            <a:r>
              <a:rPr lang="en-US" sz="1800" b="1" dirty="0">
                <a:latin typeface="Courier New" panose="02070309020205020404" pitchFamily="49" charset="0"/>
                <a:cs typeface="Courier New" panose="02070309020205020404" pitchFamily="49" charset="0"/>
              </a:rPr>
              <a:t>="customers"</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&lt;id </a:t>
            </a:r>
            <a:r>
              <a:rPr lang="en-US" sz="1800" b="1" dirty="0">
                <a:solidFill>
                  <a:srgbClr val="008000"/>
                </a:solidFill>
                <a:latin typeface="Courier New" panose="02070309020205020404" pitchFamily="49" charset="0"/>
                <a:cs typeface="Courier New" panose="02070309020205020404" pitchFamily="49" charset="0"/>
              </a:rPr>
              <a:t>column</a:t>
            </a:r>
            <a:r>
              <a:rPr lang="en-US" sz="1800" b="1" dirty="0">
                <a:latin typeface="Courier New" panose="02070309020205020404" pitchFamily="49" charset="0"/>
                <a:cs typeface="Courier New" panose="02070309020205020404" pitchFamily="49" charset="0"/>
              </a:rPr>
              <a:t>="C_ID"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customerID</a:t>
            </a:r>
            <a:r>
              <a:rPr lang="en-US" sz="1800" b="1" dirty="0">
                <a:latin typeface="Courier New" panose="02070309020205020404" pitchFamily="49" charset="0"/>
                <a:cs typeface="Courier New" panose="02070309020205020404" pitchFamily="49" charset="0"/>
              </a:rPr>
              <a:t>" </a:t>
            </a:r>
            <a:r>
              <a:rPr lang="en-US" sz="1800" b="1" dirty="0">
                <a:solidFill>
                  <a:srgbClr val="008000"/>
                </a:solidFill>
                <a:latin typeface="Courier New" panose="02070309020205020404" pitchFamily="49" charset="0"/>
                <a:cs typeface="Courier New" panose="02070309020205020404" pitchFamily="49" charset="0"/>
              </a:rPr>
              <a:t>type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&lt;generator </a:t>
            </a:r>
            <a:r>
              <a:rPr lang="en-US" sz="1800" b="1" dirty="0">
                <a:solidFill>
                  <a:srgbClr val="008000"/>
                </a:solidFill>
                <a:latin typeface="Courier New" panose="02070309020205020404" pitchFamily="49" charset="0"/>
                <a:cs typeface="Courier New" panose="02070309020205020404" pitchFamily="49" charset="0"/>
              </a:rPr>
              <a:t>class</a:t>
            </a:r>
            <a:r>
              <a:rPr lang="en-US" sz="1800" b="1" dirty="0">
                <a:latin typeface="Courier New" panose="02070309020205020404" pitchFamily="49" charset="0"/>
                <a:cs typeface="Courier New" panose="02070309020205020404" pitchFamily="49" charset="0"/>
              </a:rPr>
              <a:t>="native"</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&lt;/generator&gt;&lt;/id&gt;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&lt;property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customerName</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="name"</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&lt;property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customerAddress</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="address"</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&lt;property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customerEmail</a:t>
            </a:r>
            <a:r>
              <a:rPr lang="en-US" sz="1800" b="1" dirty="0">
                <a:latin typeface="Courier New" panose="02070309020205020404" pitchFamily="49" charset="0"/>
                <a:cs typeface="Courier New" panose="02070309020205020404" pitchFamily="49" charset="0"/>
              </a:rPr>
              <a:t>"</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 &lt;column </a:t>
            </a:r>
            <a:r>
              <a:rPr lang="en-US" sz="1800" b="1" dirty="0">
                <a:solidFill>
                  <a:srgbClr val="008000"/>
                </a:solidFill>
                <a:latin typeface="Courier New" panose="02070309020205020404" pitchFamily="49" charset="0"/>
                <a:cs typeface="Courier New" panose="02070309020205020404" pitchFamily="49" charset="0"/>
              </a:rPr>
              <a:t>name</a:t>
            </a:r>
            <a:r>
              <a:rPr lang="en-US" sz="1800" b="1" dirty="0">
                <a:latin typeface="Courier New" panose="02070309020205020404" pitchFamily="49" charset="0"/>
                <a:cs typeface="Courier New" panose="02070309020205020404" pitchFamily="49" charset="0"/>
              </a:rPr>
              <a:t>="email"</a:t>
            </a:r>
            <a:r>
              <a:rPr lang="en-US" sz="1800" b="1" dirty="0">
                <a:solidFill>
                  <a:srgbClr val="130BB5"/>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sz="1800" b="1" dirty="0">
                <a:latin typeface="Courier New" panose="02070309020205020404" pitchFamily="49" charset="0"/>
                <a:cs typeface="Courier New" panose="02070309020205020404" pitchFamily="49" charset="0"/>
              </a:rPr>
              <a:t>  </a:t>
            </a:r>
            <a:r>
              <a:rPr lang="en-US" sz="1800" b="1" dirty="0">
                <a:solidFill>
                  <a:srgbClr val="130BB5"/>
                </a:solidFill>
                <a:latin typeface="Courier New" panose="02070309020205020404" pitchFamily="49" charset="0"/>
                <a:cs typeface="Courier New" panose="02070309020205020404" pitchFamily="49" charset="0"/>
              </a:rPr>
              <a:t>&lt;/column&gt;&lt;/property&gt;</a:t>
            </a:r>
          </a:p>
          <a:p>
            <a:pPr marL="457200" indent="-457200">
              <a:buFont typeface="+mj-lt"/>
              <a:buAutoNum type="arabicPeriod"/>
            </a:pPr>
            <a:r>
              <a:rPr lang="en-US" sz="1800" b="1" dirty="0">
                <a:solidFill>
                  <a:srgbClr val="130BB5"/>
                </a:solidFill>
                <a:latin typeface="Courier New" panose="02070309020205020404" pitchFamily="49" charset="0"/>
                <a:cs typeface="Courier New" panose="02070309020205020404" pitchFamily="49" charset="0"/>
              </a:rPr>
              <a:t>  &lt;/class</a:t>
            </a:r>
            <a:r>
              <a:rPr lang="en-US" sz="1800" b="1" dirty="0" smtClean="0">
                <a:solidFill>
                  <a:srgbClr val="130BB5"/>
                </a:solidFill>
                <a:latin typeface="Courier New" panose="02070309020205020404" pitchFamily="49" charset="0"/>
                <a:cs typeface="Courier New" panose="02070309020205020404" pitchFamily="49" charset="0"/>
              </a:rPr>
              <a:t>&gt;&lt;/</a:t>
            </a:r>
            <a:r>
              <a:rPr lang="en-US" sz="1800" b="1" dirty="0">
                <a:solidFill>
                  <a:srgbClr val="130BB5"/>
                </a:solidFill>
                <a:latin typeface="Courier New" panose="02070309020205020404" pitchFamily="49" charset="0"/>
                <a:cs typeface="Courier New" panose="02070309020205020404" pitchFamily="49" charset="0"/>
              </a:rPr>
              <a:t>hibernate-mapping&gt;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58</a:t>
            </a:fld>
            <a:endParaRPr lang="en-US" dirty="0"/>
          </a:p>
        </p:txBody>
      </p:sp>
      <p:sp>
        <p:nvSpPr>
          <p:cNvPr id="5" name="Wave 4"/>
          <p:cNvSpPr/>
          <p:nvPr/>
        </p:nvSpPr>
        <p:spPr>
          <a:xfrm>
            <a:off x="7086600" y="5334000"/>
            <a:ext cx="2057400" cy="685800"/>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75000"/>
                  </a:schemeClr>
                </a:solidFill>
              </a:rPr>
              <a:t>hibernate.hbm.xml</a:t>
            </a:r>
            <a:endParaRPr lang="en-US" dirty="0">
              <a:solidFill>
                <a:schemeClr val="accent1">
                  <a:lumMod val="75000"/>
                </a:schemeClr>
              </a:solidFill>
            </a:endParaRPr>
          </a:p>
        </p:txBody>
      </p:sp>
    </p:spTree>
    <p:extLst>
      <p:ext uri="{BB962C8B-B14F-4D97-AF65-F5344CB8AC3E}">
        <p14:creationId xmlns:p14="http://schemas.microsoft.com/office/powerpoint/2010/main" val="63824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 </a:t>
            </a:r>
            <a:r>
              <a:rPr lang="en-US" dirty="0" smtClean="0"/>
              <a:t>Step-7</a:t>
            </a:r>
            <a:endParaRPr lang="en-US" dirty="0"/>
          </a:p>
        </p:txBody>
      </p:sp>
      <p:sp>
        <p:nvSpPr>
          <p:cNvPr id="3" name="Content Placeholder 2"/>
          <p:cNvSpPr>
            <a:spLocks noGrp="1"/>
          </p:cNvSpPr>
          <p:nvPr>
            <p:ph idx="1"/>
          </p:nvPr>
        </p:nvSpPr>
        <p:spPr/>
        <p:txBody>
          <a:bodyPr/>
          <a:lstStyle/>
          <a:p>
            <a:pPr marL="0" indent="0">
              <a:buNone/>
            </a:pPr>
            <a:r>
              <a:rPr lang="en-US" b="1" dirty="0"/>
              <a:t>Step-7:  Creating the mapping file [</a:t>
            </a:r>
            <a:r>
              <a:rPr lang="en-US" b="1" dirty="0" err="1"/>
              <a:t>hibernate.hbm</a:t>
            </a:r>
            <a:r>
              <a:rPr lang="en-US" b="1" dirty="0"/>
              <a:t>]</a:t>
            </a:r>
          </a:p>
          <a:p>
            <a:r>
              <a:rPr lang="en-US" dirty="0" smtClean="0"/>
              <a:t>property </a:t>
            </a:r>
            <a:r>
              <a:rPr lang="en-US" dirty="0"/>
              <a:t>name = variable name of the POJO </a:t>
            </a:r>
            <a:r>
              <a:rPr lang="en-US" dirty="0" smtClean="0"/>
              <a:t>class</a:t>
            </a:r>
          </a:p>
          <a:p>
            <a:r>
              <a:rPr lang="en-US" dirty="0" smtClean="0"/>
              <a:t>column </a:t>
            </a:r>
            <a:r>
              <a:rPr lang="en-US" dirty="0"/>
              <a:t>name = database column that maps with previous variable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59</a:t>
            </a:fld>
            <a:endParaRPr lang="en-US" dirty="0"/>
          </a:p>
        </p:txBody>
      </p:sp>
    </p:spTree>
    <p:extLst>
      <p:ext uri="{BB962C8B-B14F-4D97-AF65-F5344CB8AC3E}">
        <p14:creationId xmlns:p14="http://schemas.microsoft.com/office/powerpoint/2010/main" val="339069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vs Hibernate</a:t>
            </a:r>
            <a:endParaRPr lang="en-US" dirty="0"/>
          </a:p>
        </p:txBody>
      </p:sp>
      <p:graphicFrame>
        <p:nvGraphicFramePr>
          <p:cNvPr id="5" name="Content Placeholder 4"/>
          <p:cNvGraphicFramePr>
            <a:graphicFrameLocks noGrp="1"/>
          </p:cNvGraphicFramePr>
          <p:nvPr>
            <p:ph idx="1"/>
          </p:nvPr>
        </p:nvGraphicFramePr>
        <p:xfrm>
          <a:off x="190500" y="990600"/>
          <a:ext cx="8763000" cy="37084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ctr"/>
                      <a:r>
                        <a:rPr lang="en-US" b="1" dirty="0" smtClean="0"/>
                        <a:t>JDBC</a:t>
                      </a:r>
                      <a:endParaRPr lang="en-US" b="1" dirty="0"/>
                    </a:p>
                  </a:txBody>
                  <a:tcPr/>
                </a:tc>
                <a:tc>
                  <a:txBody>
                    <a:bodyPr/>
                    <a:lstStyle/>
                    <a:p>
                      <a:pPr algn="ctr"/>
                      <a:r>
                        <a:rPr lang="en-US" b="1" dirty="0" smtClean="0"/>
                        <a:t>Hibernate</a:t>
                      </a:r>
                      <a:endParaRPr lang="en-US" b="1" dirty="0"/>
                    </a:p>
                  </a:txBody>
                  <a:tcPr/>
                </a:tc>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6</a:t>
            </a:fld>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305908805"/>
              </p:ext>
            </p:extLst>
          </p:nvPr>
        </p:nvGraphicFramePr>
        <p:xfrm>
          <a:off x="190500" y="1361440"/>
          <a:ext cx="8763000" cy="70104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just"/>
                      <a:r>
                        <a:rPr lang="en-US" sz="2000" dirty="0" smtClean="0"/>
                        <a:t>Require JDBC Driver for different types of da</a:t>
                      </a:r>
                      <a:r>
                        <a:rPr lang="en-US" sz="2000" baseline="0" dirty="0" smtClean="0"/>
                        <a:t>tabase.</a:t>
                      </a:r>
                      <a:endParaRPr lang="en-US" sz="200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Makes an application portable to all SQL databases.</a:t>
                      </a:r>
                    </a:p>
                  </a:txBody>
                  <a:tcPr/>
                </a:tc>
              </a:tr>
            </a:tbl>
          </a:graphicData>
        </a:graphic>
      </p:graphicFrame>
      <p:graphicFrame>
        <p:nvGraphicFramePr>
          <p:cNvPr id="8" name="Content Placeholder 4"/>
          <p:cNvGraphicFramePr>
            <a:graphicFrameLocks/>
          </p:cNvGraphicFramePr>
          <p:nvPr>
            <p:extLst>
              <p:ext uri="{D42A27DB-BD31-4B8C-83A1-F6EECF244321}">
                <p14:modId xmlns:p14="http://schemas.microsoft.com/office/powerpoint/2010/main" val="112793118"/>
              </p:ext>
            </p:extLst>
          </p:nvPr>
        </p:nvGraphicFramePr>
        <p:xfrm>
          <a:off x="190500" y="2062480"/>
          <a:ext cx="8763000" cy="100584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just"/>
                      <a:r>
                        <a:rPr lang="en-US" sz="2000" dirty="0" smtClean="0"/>
                        <a:t>Handles all create-read-update-delete (CRUD) operations using SQL Queries.</a:t>
                      </a:r>
                      <a:endParaRPr lang="en-US" sz="2000" kern="1200" dirty="0">
                        <a:solidFill>
                          <a:schemeClr val="tx1"/>
                        </a:solidFill>
                        <a:latin typeface="+mn-lt"/>
                        <a:ea typeface="+mn-ea"/>
                        <a:cs typeface="+mn-cs"/>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dirty="0" smtClean="0"/>
                        <a:t>Handles all create-read-update-delete (CRUD) operations using simple API; no SQL </a:t>
                      </a:r>
                    </a:p>
                  </a:txBody>
                  <a:tcPr/>
                </a:tc>
              </a:tr>
            </a:tbl>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2430466443"/>
              </p:ext>
            </p:extLst>
          </p:nvPr>
        </p:nvGraphicFramePr>
        <p:xfrm>
          <a:off x="190500" y="3068320"/>
          <a:ext cx="8763000" cy="100584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just"/>
                      <a:r>
                        <a:rPr lang="en-US" sz="2000" kern="1200" dirty="0" smtClean="0">
                          <a:solidFill>
                            <a:schemeClr val="tx1"/>
                          </a:solidFill>
                          <a:latin typeface="+mn-lt"/>
                          <a:ea typeface="+mn-ea"/>
                          <a:cs typeface="+mn-cs"/>
                        </a:rPr>
                        <a:t>Working with both Object-Oriented software and Relational Database is  complicated  task with JDBC.</a:t>
                      </a:r>
                      <a:endParaRPr lang="en-US" sz="2000" kern="1200" dirty="0">
                        <a:solidFill>
                          <a:schemeClr val="tx1"/>
                        </a:solidFill>
                        <a:latin typeface="+mn-lt"/>
                        <a:ea typeface="+mn-ea"/>
                        <a:cs typeface="+mn-cs"/>
                      </a:endParaRPr>
                    </a:p>
                  </a:txBody>
                  <a:tcPr/>
                </a:tc>
                <a:tc>
                  <a:txBody>
                    <a:bodyPr/>
                    <a:lstStyle/>
                    <a:p>
                      <a:pPr algn="just"/>
                      <a:r>
                        <a:rPr lang="en-US" sz="2000" kern="1200" dirty="0" smtClean="0">
                          <a:solidFill>
                            <a:schemeClr val="tx1"/>
                          </a:solidFill>
                          <a:latin typeface="+mn-lt"/>
                          <a:ea typeface="+mn-ea"/>
                          <a:cs typeface="+mn-cs"/>
                        </a:rPr>
                        <a:t>Hibernate itself takes care of this </a:t>
                      </a:r>
                    </a:p>
                    <a:p>
                      <a:pPr algn="just"/>
                      <a:r>
                        <a:rPr lang="en-US" sz="2000" kern="1200" dirty="0" smtClean="0">
                          <a:solidFill>
                            <a:schemeClr val="tx1"/>
                          </a:solidFill>
                          <a:latin typeface="+mn-lt"/>
                          <a:ea typeface="+mn-ea"/>
                          <a:cs typeface="+mn-cs"/>
                        </a:rPr>
                        <a:t>mapping using XML files so developer does not need to write code for this. </a:t>
                      </a:r>
                      <a:endParaRPr lang="en-US" sz="2000" kern="1200" dirty="0">
                        <a:solidFill>
                          <a:schemeClr val="tx1"/>
                        </a:solidFill>
                        <a:latin typeface="+mn-lt"/>
                        <a:ea typeface="+mn-ea"/>
                        <a:cs typeface="+mn-cs"/>
                      </a:endParaRPr>
                    </a:p>
                  </a:txBody>
                  <a:tcPr/>
                </a:tc>
              </a:tr>
            </a:tbl>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1198457677"/>
              </p:ext>
            </p:extLst>
          </p:nvPr>
        </p:nvGraphicFramePr>
        <p:xfrm>
          <a:off x="190500" y="4074160"/>
          <a:ext cx="8763000" cy="1310640"/>
        </p:xfrm>
        <a:graphic>
          <a:graphicData uri="http://schemas.openxmlformats.org/drawingml/2006/table">
            <a:tbl>
              <a:tblPr firstRow="1" bandRow="1">
                <a:tableStyleId>{5940675A-B579-460E-94D1-54222C63F5DA}</a:tableStyleId>
              </a:tblPr>
              <a:tblGrid>
                <a:gridCol w="4381500"/>
                <a:gridCol w="4381500"/>
              </a:tblGrid>
              <a:tr h="370840">
                <a:tc>
                  <a:txBody>
                    <a:bodyPr/>
                    <a:lstStyle/>
                    <a:p>
                      <a:pPr algn="just"/>
                      <a:r>
                        <a:rPr lang="en-US" sz="2000" kern="1200" dirty="0" smtClean="0">
                          <a:solidFill>
                            <a:schemeClr val="tx1"/>
                          </a:solidFill>
                          <a:latin typeface="+mn-lt"/>
                          <a:ea typeface="+mn-ea"/>
                          <a:cs typeface="+mn-cs"/>
                        </a:rPr>
                        <a:t>JDBC supports only native Structured Query Language (SQL)</a:t>
                      </a:r>
                      <a:endParaRPr lang="en-US" sz="2000" kern="1200" dirty="0">
                        <a:solidFill>
                          <a:schemeClr val="tx1"/>
                        </a:solidFill>
                        <a:latin typeface="+mn-lt"/>
                        <a:ea typeface="+mn-ea"/>
                        <a:cs typeface="+mn-cs"/>
                      </a:endParaRPr>
                    </a:p>
                  </a:txBody>
                  <a:tcPr/>
                </a:tc>
                <a:tc>
                  <a:txBody>
                    <a:bodyPr/>
                    <a:lstStyle/>
                    <a:p>
                      <a:pPr algn="just"/>
                      <a:r>
                        <a:rPr lang="en-US" sz="2000" kern="1200" dirty="0" smtClean="0">
                          <a:solidFill>
                            <a:schemeClr val="tx1"/>
                          </a:solidFill>
                          <a:latin typeface="+mn-lt"/>
                          <a:ea typeface="+mn-ea"/>
                          <a:cs typeface="+mn-cs"/>
                        </a:rPr>
                        <a:t>Hibernate provides a  powerful query language Hibernate Query Language-HQL (independent from type of database)</a:t>
                      </a:r>
                      <a:endParaRPr lang="en-US" sz="2000"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178440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Step-8: Now java program to insert record into the database</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package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hibernatetest</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org.hibernate.Session</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import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org.hibernate.SessionFactory</a:t>
            </a:r>
            <a:r>
              <a:rPr lang="en-US" sz="2000" b="1" dirty="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a:solidFill>
                  <a:srgbClr val="130BB5"/>
                </a:solidFill>
                <a:latin typeface="Courier New" panose="02070309020205020404" pitchFamily="49" charset="0"/>
                <a:cs typeface="Courier New" panose="02070309020205020404" pitchFamily="49" charset="0"/>
              </a:rPr>
              <a:t>public class </a:t>
            </a:r>
            <a:r>
              <a:rPr lang="en-US" sz="2000" b="1" dirty="0" err="1">
                <a:latin typeface="Courier New" panose="02070309020205020404" pitchFamily="49" charset="0"/>
                <a:cs typeface="Courier New" panose="02070309020205020404" pitchFamily="49" charset="0"/>
              </a:rPr>
              <a:t>HibernateTest</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a:t>
            </a:r>
            <a:r>
              <a:rPr lang="en-US" sz="2000" b="1" dirty="0">
                <a:solidFill>
                  <a:srgbClr val="130BB5"/>
                </a:solidFill>
                <a:latin typeface="Courier New" panose="02070309020205020404" pitchFamily="49" charset="0"/>
                <a:cs typeface="Courier New" panose="02070309020205020404" pitchFamily="49" charset="0"/>
              </a:rPr>
              <a:t>public static void </a:t>
            </a:r>
            <a:r>
              <a:rPr lang="en-US" sz="2000" b="1" dirty="0">
                <a:latin typeface="Courier New" panose="02070309020205020404" pitchFamily="49" charset="0"/>
                <a:cs typeface="Courier New" panose="02070309020205020404" pitchFamily="49" charset="0"/>
              </a:rPr>
              <a:t>main(String[]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marL="457200" indent="-457200" algn="l">
              <a:buFont typeface="+mj-lt"/>
              <a:buAutoNum type="arabicPeriod"/>
            </a:pPr>
            <a:r>
              <a:rPr lang="en-US" sz="2000" b="1" dirty="0">
                <a:latin typeface="Courier New" panose="02070309020205020404" pitchFamily="49" charset="0"/>
                <a:cs typeface="Courier New" panose="02070309020205020404" pitchFamily="49" charset="0"/>
              </a:rPr>
              <a:t>        Session </a:t>
            </a:r>
            <a:r>
              <a:rPr lang="en-US" sz="2000" b="1" dirty="0" err="1">
                <a:latin typeface="Courier New" panose="02070309020205020404" pitchFamily="49" charset="0"/>
                <a:cs typeface="Courier New" panose="02070309020205020404" pitchFamily="49" charset="0"/>
              </a:rPr>
              <a:t>session</a:t>
            </a:r>
            <a:r>
              <a:rPr lang="en-US" sz="2000" b="1" dirty="0">
                <a:latin typeface="Courier New" panose="02070309020205020404" pitchFamily="49" charset="0"/>
                <a:cs typeface="Courier New" panose="02070309020205020404" pitchFamily="49" charset="0"/>
              </a:rPr>
              <a:t> = null</a:t>
            </a:r>
            <a:r>
              <a:rPr lang="en-US" sz="2000" b="1" dirty="0" smtClean="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smtClean="0">
                <a:solidFill>
                  <a:srgbClr val="130BB5"/>
                </a:solidFill>
                <a:latin typeface="Courier New" panose="02070309020205020404" pitchFamily="49" charset="0"/>
                <a:cs typeface="Courier New" panose="02070309020205020404" pitchFamily="49" charset="0"/>
              </a:rPr>
              <a:t>try</a:t>
            </a:r>
          </a:p>
          <a:p>
            <a:pPr marL="457200" indent="-457200" algn="l">
              <a:buFont typeface="+mj-lt"/>
              <a:buAutoNum type="arabicPeriod"/>
            </a:pPr>
            <a:r>
              <a:rPr lang="en-US" sz="2000" b="1" dirty="0" smtClean="0">
                <a:latin typeface="Courier New" panose="02070309020205020404" pitchFamily="49" charset="0"/>
                <a:cs typeface="Courier New" panose="02070309020205020404" pitchFamily="49" charset="0"/>
              </a:rPr>
              <a:t>{</a:t>
            </a:r>
          </a:p>
          <a:p>
            <a:pPr marL="457200" indent="-457200" algn="l">
              <a:buFont typeface="+mj-lt"/>
              <a:buAutoNum type="arabicPeriod"/>
            </a:pPr>
            <a:r>
              <a:rPr lang="en-US" sz="2000" b="1" dirty="0" err="1" smtClean="0">
                <a:latin typeface="Courier New" panose="02070309020205020404" pitchFamily="49" charset="0"/>
                <a:cs typeface="Courier New" panose="02070309020205020404" pitchFamily="49" charset="0"/>
              </a:rPr>
              <a:t>SessionFactory</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sessionFactory</a:t>
            </a:r>
            <a:r>
              <a:rPr lang="en-US" sz="2000" b="1" dirty="0">
                <a:latin typeface="Courier New" panose="02070309020205020404" pitchFamily="49" charset="0"/>
                <a:cs typeface="Courier New" panose="02070309020205020404" pitchFamily="49" charset="0"/>
              </a:rPr>
              <a:t> = </a:t>
            </a:r>
            <a:r>
              <a:rPr lang="en-US" sz="2000" b="1" dirty="0">
                <a:solidFill>
                  <a:srgbClr val="130BB5"/>
                </a:solidFill>
                <a:latin typeface="Courier New" panose="02070309020205020404" pitchFamily="49" charset="0"/>
                <a:cs typeface="Courier New" panose="02070309020205020404" pitchFamily="49" charset="0"/>
              </a:rPr>
              <a:t>new</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org.hibernate.cfg.Configuration</a:t>
            </a:r>
            <a:r>
              <a:rPr lang="en-US" sz="2000" b="1" dirty="0">
                <a:latin typeface="Courier New" panose="02070309020205020404" pitchFamily="49" charset="0"/>
                <a:cs typeface="Courier New" panose="02070309020205020404" pitchFamily="49" charset="0"/>
              </a:rPr>
              <a:t>().configure().</a:t>
            </a:r>
            <a:r>
              <a:rPr lang="en-US" sz="2000" b="1" dirty="0" err="1">
                <a:latin typeface="Courier New" panose="02070309020205020404" pitchFamily="49" charset="0"/>
                <a:cs typeface="Courier New" panose="02070309020205020404" pitchFamily="49" charset="0"/>
              </a:rPr>
              <a:t>buildSessionFactory</a:t>
            </a:r>
            <a:r>
              <a:rPr lang="en-US" sz="2000" b="1" dirty="0">
                <a:latin typeface="Courier New" panose="02070309020205020404" pitchFamily="49" charset="0"/>
                <a:cs typeface="Courier New" panose="02070309020205020404" pitchFamily="49" charset="0"/>
              </a:rPr>
              <a:t>();</a:t>
            </a:r>
          </a:p>
          <a:p>
            <a:pPr marL="0" indent="0" algn="l">
              <a:buNone/>
            </a:pPr>
            <a:endParaRPr lang="en-US" sz="2000" b="1" dirty="0">
              <a:latin typeface="Courier New" panose="02070309020205020404" pitchFamily="49" charset="0"/>
              <a:cs typeface="Courier New" panose="02070309020205020404" pitchFamily="49" charset="0"/>
            </a:endParaRPr>
          </a:p>
          <a:p>
            <a:pPr marL="0" indent="0">
              <a:buNone/>
            </a:pPr>
            <a:r>
              <a:rPr lang="en-US" dirty="0"/>
              <a:t>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60</a:t>
            </a:fld>
            <a:endParaRPr lang="en-US" dirty="0"/>
          </a:p>
        </p:txBody>
      </p:sp>
    </p:spTree>
    <p:extLst>
      <p:ext uri="{BB962C8B-B14F-4D97-AF65-F5344CB8AC3E}">
        <p14:creationId xmlns:p14="http://schemas.microsoft.com/office/powerpoint/2010/main" val="88823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hibernate example</a:t>
            </a:r>
          </a:p>
        </p:txBody>
      </p:sp>
      <p:sp>
        <p:nvSpPr>
          <p:cNvPr id="3" name="Content Placeholder 2"/>
          <p:cNvSpPr>
            <a:spLocks noGrp="1"/>
          </p:cNvSpPr>
          <p:nvPr>
            <p:ph idx="1"/>
          </p:nvPr>
        </p:nvSpPr>
        <p:spPr/>
        <p:txBody>
          <a:bodyPr>
            <a:noAutofit/>
          </a:bodyPr>
          <a:lstStyle/>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session =</a:t>
            </a:r>
            <a:r>
              <a:rPr lang="en-US" sz="1800" b="1" dirty="0" err="1" smtClean="0">
                <a:latin typeface="Courier New" panose="02070309020205020404" pitchFamily="49" charset="0"/>
                <a:cs typeface="Courier New" panose="02070309020205020404" pitchFamily="49" charset="0"/>
              </a:rPr>
              <a:t>sessionFactory.openSession</a:t>
            </a:r>
            <a:r>
              <a:rPr lang="en-US" sz="1800" b="1" dirty="0" smtClean="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session.beginTransaction</a:t>
            </a:r>
            <a:r>
              <a:rPr lang="en-US" sz="1800" b="1" dirty="0" smtClean="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System.out.println</a:t>
            </a:r>
            <a:r>
              <a:rPr lang="en-US" sz="1800" b="1" dirty="0" smtClean="0">
                <a:latin typeface="Courier New" panose="02070309020205020404" pitchFamily="49" charset="0"/>
                <a:cs typeface="Courier New" panose="02070309020205020404" pitchFamily="49" charset="0"/>
              </a:rPr>
              <a:t>("Populating the database !");</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Customer </a:t>
            </a:r>
            <a:r>
              <a:rPr lang="en-US" sz="1800" b="1" dirty="0" err="1" smtClean="0">
                <a:latin typeface="Courier New" panose="02070309020205020404" pitchFamily="49" charset="0"/>
                <a:cs typeface="Courier New" panose="02070309020205020404" pitchFamily="49" charset="0"/>
              </a:rPr>
              <a:t>customer</a:t>
            </a:r>
            <a:r>
              <a:rPr lang="en-US" sz="1800" b="1" dirty="0" smtClean="0">
                <a:latin typeface="Courier New" panose="02070309020205020404" pitchFamily="49" charset="0"/>
                <a:cs typeface="Courier New" panose="02070309020205020404" pitchFamily="49" charset="0"/>
              </a:rPr>
              <a:t> = </a:t>
            </a:r>
            <a:r>
              <a:rPr lang="en-US" sz="1800" b="1" dirty="0" smtClean="0">
                <a:solidFill>
                  <a:srgbClr val="130BB5"/>
                </a:solidFill>
                <a:latin typeface="Courier New" panose="02070309020205020404" pitchFamily="49" charset="0"/>
                <a:cs typeface="Courier New" panose="02070309020205020404" pitchFamily="49" charset="0"/>
              </a:rPr>
              <a:t>new</a:t>
            </a:r>
            <a:r>
              <a:rPr lang="en-US" sz="1800" b="1" dirty="0" smtClean="0">
                <a:latin typeface="Courier New" panose="02070309020205020404" pitchFamily="49" charset="0"/>
                <a:cs typeface="Courier New" panose="02070309020205020404" pitchFamily="49" charset="0"/>
              </a:rPr>
              <a:t> Customer();</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customer.setCustomerName</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DietCX</a:t>
            </a:r>
            <a:r>
              <a:rPr lang="en-US" sz="1800" b="1" dirty="0" smtClean="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customer.setCustomerAddress</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DIET,Hadala</a:t>
            </a:r>
            <a:r>
              <a:rPr lang="en-US" sz="1800" b="1" dirty="0" smtClean="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customer.setCustomerEmail</a:t>
            </a:r>
            <a:r>
              <a:rPr lang="en-US" sz="1800" b="1" dirty="0" smtClean="0">
                <a:latin typeface="Courier New" panose="02070309020205020404" pitchFamily="49" charset="0"/>
                <a:cs typeface="Courier New" panose="02070309020205020404" pitchFamily="49" charset="0"/>
              </a:rPr>
              <a:t>("dietcx@darshan.ac.in");</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session.save</a:t>
            </a:r>
            <a:r>
              <a:rPr lang="en-US" sz="1800" b="1" dirty="0" smtClean="0">
                <a:latin typeface="Courier New" panose="02070309020205020404" pitchFamily="49" charset="0"/>
                <a:cs typeface="Courier New" panose="02070309020205020404" pitchFamily="49" charset="0"/>
              </a:rPr>
              <a:t>(customer);</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session.getTransaction</a:t>
            </a:r>
            <a:r>
              <a:rPr lang="en-US" sz="1800" b="1" dirty="0" smtClean="0">
                <a:latin typeface="Courier New" panose="02070309020205020404" pitchFamily="49" charset="0"/>
                <a:cs typeface="Courier New" panose="02070309020205020404" pitchFamily="49" charset="0"/>
              </a:rPr>
              <a:t>().commit();</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System.out.println</a:t>
            </a:r>
            <a:r>
              <a:rPr lang="en-US" sz="1800" b="1" dirty="0" smtClean="0">
                <a:latin typeface="Courier New" panose="02070309020205020404" pitchFamily="49" charset="0"/>
                <a:cs typeface="Courier New" panose="02070309020205020404" pitchFamily="49" charset="0"/>
              </a:rPr>
              <a:t>("Done!");</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session.flush</a:t>
            </a:r>
            <a:r>
              <a:rPr lang="en-US" sz="1800" b="1" dirty="0" smtClean="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session.close</a:t>
            </a:r>
            <a:r>
              <a:rPr lang="en-US" sz="1800" b="1" dirty="0" smtClean="0">
                <a:latin typeface="Courier New" panose="02070309020205020404" pitchFamily="49" charset="0"/>
                <a:cs typeface="Courier New" panose="02070309020205020404" pitchFamily="49" charset="0"/>
              </a:rPr>
              <a:t>();</a:t>
            </a:r>
          </a:p>
          <a:p>
            <a:pPr algn="l">
              <a:buFont typeface="+mj-lt"/>
              <a:buAutoNum type="arabicPeriod" startAt="10"/>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130BB5"/>
                </a:solidFill>
                <a:latin typeface="Courier New" panose="02070309020205020404" pitchFamily="49" charset="0"/>
                <a:cs typeface="Courier New" panose="02070309020205020404" pitchFamily="49" charset="0"/>
              </a:rPr>
              <a:t>catch</a:t>
            </a:r>
            <a:r>
              <a:rPr lang="en-US" sz="1800" b="1" dirty="0" smtClean="0">
                <a:latin typeface="Courier New" panose="02070309020205020404" pitchFamily="49" charset="0"/>
                <a:cs typeface="Courier New" panose="02070309020205020404" pitchFamily="49" charset="0"/>
              </a:rPr>
              <a:t>(Exception ){</a:t>
            </a:r>
            <a:r>
              <a:rPr lang="en-US" sz="1800" b="1" dirty="0" err="1" smtClean="0">
                <a:latin typeface="Courier New" panose="02070309020205020404" pitchFamily="49" charset="0"/>
                <a:cs typeface="Courier New" panose="02070309020205020404" pitchFamily="49" charset="0"/>
              </a:rPr>
              <a:t>System.out.println</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e.getMessage</a:t>
            </a:r>
            <a:r>
              <a:rPr lang="en-US" sz="1800" b="1" dirty="0" smtClean="0">
                <a:latin typeface="Courier New" panose="02070309020205020404" pitchFamily="49" charset="0"/>
                <a:cs typeface="Courier New" panose="02070309020205020404" pitchFamily="49" charset="0"/>
              </a:rPr>
              <a:t>());    } } }</a:t>
            </a:r>
          </a:p>
          <a:p>
            <a:pPr algn="l">
              <a:buFont typeface="+mj-lt"/>
              <a:buAutoNum type="arabicPeriod" startAt="10"/>
            </a:pPr>
            <a:endParaRPr lang="en-US"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pPr/>
              <a:t>61</a:t>
            </a:fld>
            <a:endParaRPr lang="en-US" dirty="0"/>
          </a:p>
        </p:txBody>
      </p:sp>
    </p:spTree>
    <p:extLst>
      <p:ext uri="{BB962C8B-B14F-4D97-AF65-F5344CB8AC3E}">
        <p14:creationId xmlns:p14="http://schemas.microsoft.com/office/powerpoint/2010/main" val="131774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a:t>
            </a:r>
            <a:r>
              <a:rPr lang="en-US" dirty="0" err="1" smtClean="0"/>
              <a:t>example:output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62</a:t>
            </a:fld>
            <a:endParaRPr lang="en-US" dirty="0"/>
          </a:p>
        </p:txBody>
      </p:sp>
      <p:pic>
        <p:nvPicPr>
          <p:cNvPr id="5" name="Picture 4"/>
          <p:cNvPicPr>
            <a:picLocks noChangeAspect="1"/>
          </p:cNvPicPr>
          <p:nvPr/>
        </p:nvPicPr>
        <p:blipFill>
          <a:blip r:embed="rId2"/>
          <a:stretch>
            <a:fillRect/>
          </a:stretch>
        </p:blipFill>
        <p:spPr>
          <a:xfrm>
            <a:off x="190500" y="1065212"/>
            <a:ext cx="7772400" cy="5018827"/>
          </a:xfrm>
          <a:prstGeom prst="rect">
            <a:avLst/>
          </a:prstGeom>
        </p:spPr>
      </p:pic>
    </p:spTree>
    <p:extLst>
      <p:ext uri="{BB962C8B-B14F-4D97-AF65-F5344CB8AC3E}">
        <p14:creationId xmlns:p14="http://schemas.microsoft.com/office/powerpoint/2010/main" val="6655354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run hibernate example</a:t>
            </a:r>
            <a:r>
              <a:rPr lang="en-US" dirty="0" smtClean="0"/>
              <a:t>: output</a:t>
            </a:r>
            <a:endParaRPr lang="en-US" dirty="0"/>
          </a:p>
        </p:txBody>
      </p:sp>
      <p:pic>
        <p:nvPicPr>
          <p:cNvPr id="5" name="Content Placeholder 4"/>
          <p:cNvPicPr>
            <a:picLocks noGrp="1" noChangeAspect="1"/>
          </p:cNvPicPr>
          <p:nvPr>
            <p:ph idx="1"/>
          </p:nvPr>
        </p:nvPicPr>
        <p:blipFill>
          <a:blip r:embed="rId2"/>
          <a:stretch>
            <a:fillRect/>
          </a:stretch>
        </p:blipFill>
        <p:spPr>
          <a:xfrm>
            <a:off x="200832" y="990600"/>
            <a:ext cx="7170516" cy="4114800"/>
          </a:xfrm>
          <a:prstGeom prst="rect">
            <a:avLst/>
          </a:prstGeom>
        </p:spPr>
      </p:pic>
      <p:sp>
        <p:nvSpPr>
          <p:cNvPr id="4" name="Slide Number Placeholder 3"/>
          <p:cNvSpPr>
            <a:spLocks noGrp="1"/>
          </p:cNvSpPr>
          <p:nvPr>
            <p:ph type="sldNum" sz="quarter" idx="12"/>
          </p:nvPr>
        </p:nvSpPr>
        <p:spPr/>
        <p:txBody>
          <a:bodyPr/>
          <a:lstStyle/>
          <a:p>
            <a:fld id="{5EA8BEFB-AE5B-48F9-BBAD-B489CDE48C80}" type="slidenum">
              <a:rPr lang="en-US" smtClean="0"/>
              <a:pPr/>
              <a:t>63</a:t>
            </a:fld>
            <a:endParaRPr lang="en-US" dirty="0"/>
          </a:p>
        </p:txBody>
      </p:sp>
    </p:spTree>
    <p:extLst>
      <p:ext uri="{BB962C8B-B14F-4D97-AF65-F5344CB8AC3E}">
        <p14:creationId xmlns:p14="http://schemas.microsoft.com/office/powerpoint/2010/main" val="42073682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with </a:t>
            </a:r>
            <a:r>
              <a:rPr lang="en-US" dirty="0" smtClean="0"/>
              <a:t>Annotation</a:t>
            </a:r>
            <a:endParaRPr lang="en-US" dirty="0"/>
          </a:p>
        </p:txBody>
      </p:sp>
      <p:sp>
        <p:nvSpPr>
          <p:cNvPr id="3" name="Content Placeholder 2"/>
          <p:cNvSpPr>
            <a:spLocks noGrp="1"/>
          </p:cNvSpPr>
          <p:nvPr>
            <p:ph idx="1"/>
          </p:nvPr>
        </p:nvSpPr>
        <p:spPr/>
        <p:txBody>
          <a:bodyPr/>
          <a:lstStyle/>
          <a:p>
            <a:r>
              <a:rPr lang="en-US" dirty="0"/>
              <a:t>The hibernate application can be created with annotation. </a:t>
            </a:r>
            <a:endParaRPr lang="en-US" dirty="0" smtClean="0"/>
          </a:p>
          <a:p>
            <a:r>
              <a:rPr lang="en-US" dirty="0" smtClean="0"/>
              <a:t>There </a:t>
            </a:r>
            <a:r>
              <a:rPr lang="en-US" dirty="0"/>
              <a:t>are many annotations that can be used to create hibernate application such as @Entity, @Id, @Table etc</a:t>
            </a:r>
            <a:r>
              <a:rPr lang="en-US" dirty="0" smtClean="0"/>
              <a:t>.</a:t>
            </a:r>
          </a:p>
          <a:p>
            <a:r>
              <a:rPr lang="en-US" dirty="0"/>
              <a:t>Hibernate Annotations are based on the JPA 2 specification and supports all the features</a:t>
            </a:r>
            <a:r>
              <a:rPr lang="en-US" dirty="0" smtClean="0"/>
              <a:t>.</a:t>
            </a:r>
          </a:p>
          <a:p>
            <a:r>
              <a:rPr lang="en-US" dirty="0"/>
              <a:t>All the JPA annotations are defined in the javax.persistence.* package. </a:t>
            </a:r>
            <a:endParaRPr lang="en-US" dirty="0" smtClean="0"/>
          </a:p>
          <a:p>
            <a:r>
              <a:rPr lang="en-US" dirty="0" smtClean="0"/>
              <a:t>Hibernate</a:t>
            </a:r>
            <a:r>
              <a:rPr lang="en-US" dirty="0"/>
              <a:t> </a:t>
            </a:r>
            <a:r>
              <a:rPr lang="en-US" b="1" dirty="0" err="1"/>
              <a:t>EntityManager</a:t>
            </a:r>
            <a:r>
              <a:rPr lang="en-US" dirty="0"/>
              <a:t> implements the interfaces and life cycle defined by the JPA specification.</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64</a:t>
            </a:fld>
            <a:endParaRPr lang="en-US" dirty="0"/>
          </a:p>
        </p:txBody>
      </p:sp>
    </p:spTree>
    <p:extLst>
      <p:ext uri="{BB962C8B-B14F-4D97-AF65-F5344CB8AC3E}">
        <p14:creationId xmlns:p14="http://schemas.microsoft.com/office/powerpoint/2010/main" val="15130060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with Annotation</a:t>
            </a:r>
          </a:p>
        </p:txBody>
      </p:sp>
      <p:sp>
        <p:nvSpPr>
          <p:cNvPr id="3" name="Content Placeholder 2"/>
          <p:cNvSpPr>
            <a:spLocks noGrp="1"/>
          </p:cNvSpPr>
          <p:nvPr>
            <p:ph idx="1"/>
          </p:nvPr>
        </p:nvSpPr>
        <p:spPr/>
        <p:txBody>
          <a:bodyPr/>
          <a:lstStyle/>
          <a:p>
            <a:pPr marL="0" indent="0">
              <a:buNone/>
            </a:pPr>
            <a:r>
              <a:rPr lang="en-US" b="1" dirty="0" smtClean="0"/>
              <a:t>Advantage</a:t>
            </a:r>
          </a:p>
          <a:p>
            <a:r>
              <a:rPr lang="en-US" dirty="0"/>
              <a:t>The core advantage of using hibernate annotation is that you don't need to create mapping (</a:t>
            </a:r>
            <a:r>
              <a:rPr lang="en-US" dirty="0" err="1"/>
              <a:t>hbm</a:t>
            </a:r>
            <a:r>
              <a:rPr lang="en-US" dirty="0"/>
              <a:t>) file. Here, hibernate annotations are used to provide the meta data.</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65</a:t>
            </a:fld>
            <a:endParaRPr lang="en-US" dirty="0"/>
          </a:p>
        </p:txBody>
      </p:sp>
    </p:spTree>
    <p:extLst>
      <p:ext uri="{BB962C8B-B14F-4D97-AF65-F5344CB8AC3E}">
        <p14:creationId xmlns:p14="http://schemas.microsoft.com/office/powerpoint/2010/main" val="1623176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Overview of Hibernate</a:t>
            </a:r>
            <a:endParaRPr lang="en-US" dirty="0"/>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7</a:t>
            </a:fld>
            <a:endParaRPr lang="en-US" dirty="0"/>
          </a:p>
        </p:txBody>
      </p:sp>
    </p:spTree>
    <p:extLst>
      <p:ext uri="{BB962C8B-B14F-4D97-AF65-F5344CB8AC3E}">
        <p14:creationId xmlns:p14="http://schemas.microsoft.com/office/powerpoint/2010/main" val="1413881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Hibernate </a:t>
            </a:r>
            <a:r>
              <a:rPr lang="en-US" dirty="0" smtClean="0"/>
              <a:t>Framework</a:t>
            </a:r>
            <a:r>
              <a:rPr lang="en-US" dirty="0"/>
              <a:t>	</a:t>
            </a:r>
          </a:p>
        </p:txBody>
      </p:sp>
      <p:sp>
        <p:nvSpPr>
          <p:cNvPr id="3" name="Content Placeholder 2"/>
          <p:cNvSpPr>
            <a:spLocks noGrp="1"/>
          </p:cNvSpPr>
          <p:nvPr>
            <p:ph idx="1"/>
          </p:nvPr>
        </p:nvSpPr>
        <p:spPr/>
        <p:txBody>
          <a:bodyPr/>
          <a:lstStyle/>
          <a:p>
            <a:r>
              <a:rPr lang="en-US" dirty="0"/>
              <a:t>Hibernate framework simplifies the development of java application to interact with the database. </a:t>
            </a:r>
            <a:endParaRPr lang="en-US" dirty="0" smtClean="0"/>
          </a:p>
          <a:p>
            <a:r>
              <a:rPr lang="en-US" dirty="0" smtClean="0"/>
              <a:t>Hibernate </a:t>
            </a:r>
            <a:r>
              <a:rPr lang="en-US" dirty="0"/>
              <a:t>is an open source, lightweight, ORM (Object Relational Mapping) tool.</a:t>
            </a:r>
          </a:p>
          <a:p>
            <a:r>
              <a:rPr lang="en-US" dirty="0"/>
              <a:t>An ORM tool simplifies the data creation, data manipulation and data access. </a:t>
            </a:r>
            <a:endParaRPr lang="en-US" dirty="0" smtClean="0"/>
          </a:p>
          <a:p>
            <a:r>
              <a:rPr lang="en-US" dirty="0" smtClean="0"/>
              <a:t>It </a:t>
            </a:r>
            <a:r>
              <a:rPr lang="en-US" dirty="0"/>
              <a:t>is a programming technique that maps the object to the data stored in the database.</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8</a:t>
            </a:fld>
            <a:endParaRPr lang="en-US" dirty="0"/>
          </a:p>
        </p:txBody>
      </p:sp>
    </p:spTree>
    <p:extLst>
      <p:ext uri="{BB962C8B-B14F-4D97-AF65-F5344CB8AC3E}">
        <p14:creationId xmlns:p14="http://schemas.microsoft.com/office/powerpoint/2010/main" val="161017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Framework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9</a:t>
            </a:fld>
            <a:endParaRPr lang="en-US" dirty="0"/>
          </a:p>
        </p:txBody>
      </p:sp>
      <p:sp>
        <p:nvSpPr>
          <p:cNvPr id="5" name="Rectangle 4"/>
          <p:cNvSpPr/>
          <p:nvPr/>
        </p:nvSpPr>
        <p:spPr>
          <a:xfrm>
            <a:off x="381000" y="2438400"/>
            <a:ext cx="1676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Java Application</a:t>
            </a:r>
            <a:endParaRPr lang="en-US" sz="2000" b="1" dirty="0">
              <a:solidFill>
                <a:schemeClr val="tx1"/>
              </a:solidFill>
            </a:endParaRPr>
          </a:p>
        </p:txBody>
      </p:sp>
      <p:sp>
        <p:nvSpPr>
          <p:cNvPr id="7" name="Rectangle 6"/>
          <p:cNvSpPr/>
          <p:nvPr/>
        </p:nvSpPr>
        <p:spPr>
          <a:xfrm>
            <a:off x="4800600" y="2438400"/>
            <a:ext cx="1676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ORM</a:t>
            </a:r>
            <a:endParaRPr lang="en-US" b="1" dirty="0">
              <a:solidFill>
                <a:schemeClr val="tx1"/>
              </a:solidFill>
            </a:endParaRPr>
          </a:p>
        </p:txBody>
      </p:sp>
      <p:sp>
        <p:nvSpPr>
          <p:cNvPr id="8" name="Flowchart: Magnetic Disk 7"/>
          <p:cNvSpPr/>
          <p:nvPr/>
        </p:nvSpPr>
        <p:spPr>
          <a:xfrm>
            <a:off x="7524750" y="2362200"/>
            <a:ext cx="1371600" cy="1295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Database</a:t>
            </a:r>
            <a:endParaRPr lang="en-US" dirty="0"/>
          </a:p>
        </p:txBody>
      </p:sp>
      <p:sp>
        <p:nvSpPr>
          <p:cNvPr id="9" name="Flowchart: Connector 8"/>
          <p:cNvSpPr/>
          <p:nvPr/>
        </p:nvSpPr>
        <p:spPr>
          <a:xfrm>
            <a:off x="2667000" y="2633662"/>
            <a:ext cx="1447800" cy="828675"/>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Object</a:t>
            </a:r>
            <a:endParaRPr lang="en-US" dirty="0"/>
          </a:p>
        </p:txBody>
      </p:sp>
      <p:cxnSp>
        <p:nvCxnSpPr>
          <p:cNvPr id="11" name="Straight Arrow Connector 10"/>
          <p:cNvCxnSpPr>
            <a:stCxn id="5" idx="3"/>
            <a:endCxn id="9" idx="2"/>
          </p:cNvCxnSpPr>
          <p:nvPr/>
        </p:nvCxnSpPr>
        <p:spPr>
          <a:xfrm>
            <a:off x="2057400" y="3048000"/>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1"/>
          </p:cNvCxnSpPr>
          <p:nvPr/>
        </p:nvCxnSpPr>
        <p:spPr>
          <a:xfrm flipV="1">
            <a:off x="4114800" y="3048000"/>
            <a:ext cx="685800" cy="142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a:off x="6477000" y="3048000"/>
            <a:ext cx="1047750" cy="142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Oval Callout 20"/>
          <p:cNvSpPr/>
          <p:nvPr/>
        </p:nvSpPr>
        <p:spPr>
          <a:xfrm>
            <a:off x="4343400" y="4071938"/>
            <a:ext cx="4267200" cy="1066800"/>
          </a:xfrm>
          <a:prstGeom prst="wedgeEllipseCallout">
            <a:avLst>
              <a:gd name="adj1" fmla="val -18945"/>
              <a:gd name="adj2" fmla="val -85268"/>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The ORM tool internally uses the JDBC API to interact with the database.</a:t>
            </a:r>
          </a:p>
        </p:txBody>
      </p:sp>
    </p:spTree>
    <p:extLst>
      <p:ext uri="{BB962C8B-B14F-4D97-AF65-F5344CB8AC3E}">
        <p14:creationId xmlns:p14="http://schemas.microsoft.com/office/powerpoint/2010/main" val="3757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21" grpId="0" animBg="1"/>
    </p:bldLst>
  </p:timing>
</p:sld>
</file>

<file path=ppt/theme/theme1.xml><?xml version="1.0" encoding="utf-8"?>
<a:theme xmlns:a="http://schemas.openxmlformats.org/drawingml/2006/main" name="Office Theme">
  <a:themeElements>
    <a:clrScheme name="Custom 1">
      <a:dk1>
        <a:sysClr val="windowText" lastClr="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29696</TotalTime>
  <Words>2709</Words>
  <Application>Microsoft Office PowerPoint</Application>
  <PresentationFormat>On-screen Show (4:3)</PresentationFormat>
  <Paragraphs>603</Paragraphs>
  <Slides>65</Slides>
  <Notes>4</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PowerPoint Presentation</vt:lpstr>
      <vt:lpstr>Subject Overview</vt:lpstr>
      <vt:lpstr>Hibernate: Introduction</vt:lpstr>
      <vt:lpstr>Object-Relational Mapping (ORM)</vt:lpstr>
      <vt:lpstr>JDBC v/s Hibernate</vt:lpstr>
      <vt:lpstr>JDBC vs Hibernate</vt:lpstr>
      <vt:lpstr>Overview of Hibernate</vt:lpstr>
      <vt:lpstr>Hibernate Framework </vt:lpstr>
      <vt:lpstr>Hibernate Framework </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Architecture</vt:lpstr>
      <vt:lpstr>Hibernate Cache Architecture</vt:lpstr>
      <vt:lpstr>Why Cache Architecture?</vt:lpstr>
      <vt:lpstr>Hibernate Cache Architecture</vt:lpstr>
      <vt:lpstr>Hibernate Cache Architecture</vt:lpstr>
      <vt:lpstr>Hibernate Mapping Types  </vt:lpstr>
      <vt:lpstr>Hibernate Mapping Types:   </vt:lpstr>
      <vt:lpstr>Hibernate Mapping Types:   </vt:lpstr>
      <vt:lpstr>Hibernate Mapping Types:   </vt:lpstr>
      <vt:lpstr>Hibernate Mapping Types:   </vt:lpstr>
      <vt:lpstr>Hibernate O/R Mapping  </vt:lpstr>
      <vt:lpstr>Hibernate O/R Mapping  </vt:lpstr>
      <vt:lpstr>Hibernate O/R Mapping: </vt:lpstr>
      <vt:lpstr>Hibernate O/R Mapping: </vt:lpstr>
      <vt:lpstr>Hibernate O/R Mapping: </vt:lpstr>
      <vt:lpstr>Hibernate O/R Mapping: </vt:lpstr>
      <vt:lpstr>Advantages of Hibernate Framework</vt:lpstr>
      <vt:lpstr>Advantages of Hibernate Framework</vt:lpstr>
      <vt:lpstr>Hibernate Query Language (HQL)</vt:lpstr>
      <vt:lpstr>Hibernate Query Language (HQL)</vt:lpstr>
      <vt:lpstr>HQL vs SQL</vt:lpstr>
      <vt:lpstr>HQL vs SQL</vt:lpstr>
      <vt:lpstr>HQL vs SQL</vt:lpstr>
      <vt:lpstr>HQL vs SQL</vt:lpstr>
      <vt:lpstr>Steps to run hibernate example</vt:lpstr>
      <vt:lpstr>Steps to run hibernate example</vt:lpstr>
      <vt:lpstr>Steps to run hibernate example</vt:lpstr>
      <vt:lpstr>Steps to run hibernate example: Step-4</vt:lpstr>
      <vt:lpstr>Steps to run hibernate example: Step-4</vt:lpstr>
      <vt:lpstr>Steps to run hibernate example: Step-4</vt:lpstr>
      <vt:lpstr>Steps to run hibernate example</vt:lpstr>
      <vt:lpstr>Steps to run hibernate example</vt:lpstr>
      <vt:lpstr>Steps to run hibernate example: Step-6</vt:lpstr>
      <vt:lpstr>Steps to run hibernate example</vt:lpstr>
      <vt:lpstr>Steps to run hibernate example</vt:lpstr>
      <vt:lpstr>Steps to run hibernate example</vt:lpstr>
      <vt:lpstr>Steps to run hibernate example: Step-7</vt:lpstr>
      <vt:lpstr>Steps to run hibernate example: Step-7</vt:lpstr>
      <vt:lpstr>Steps to run hibernate example</vt:lpstr>
      <vt:lpstr>Steps to run hibernate example</vt:lpstr>
      <vt:lpstr>Steps to run hibernate example:output</vt:lpstr>
      <vt:lpstr>Steps to run hibernate example: output</vt:lpstr>
      <vt:lpstr>Hibernate with Annotation</vt:lpstr>
      <vt:lpstr>Hibernate with Annotation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4080</cp:revision>
  <dcterms:created xsi:type="dcterms:W3CDTF">2013-05-17T03:00:03Z</dcterms:created>
  <dcterms:modified xsi:type="dcterms:W3CDTF">2017-04-06T07:21:32Z</dcterms:modified>
</cp:coreProperties>
</file>