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61" r:id="rId2"/>
    <p:sldId id="362" r:id="rId3"/>
    <p:sldId id="363" r:id="rId4"/>
    <p:sldId id="393" r:id="rId5"/>
    <p:sldId id="385" r:id="rId6"/>
    <p:sldId id="386" r:id="rId7"/>
    <p:sldId id="387" r:id="rId8"/>
    <p:sldId id="394" r:id="rId9"/>
    <p:sldId id="391" r:id="rId10"/>
    <p:sldId id="392" r:id="rId11"/>
    <p:sldId id="395" r:id="rId12"/>
    <p:sldId id="396" r:id="rId13"/>
    <p:sldId id="399" r:id="rId14"/>
    <p:sldId id="400" r:id="rId15"/>
    <p:sldId id="401" r:id="rId16"/>
    <p:sldId id="402" r:id="rId17"/>
    <p:sldId id="403" r:id="rId18"/>
    <p:sldId id="404" r:id="rId19"/>
    <p:sldId id="388" r:id="rId20"/>
    <p:sldId id="397" r:id="rId21"/>
    <p:sldId id="365" r:id="rId22"/>
    <p:sldId id="383" r:id="rId23"/>
    <p:sldId id="366" r:id="rId24"/>
    <p:sldId id="375" r:id="rId25"/>
    <p:sldId id="376" r:id="rId26"/>
    <p:sldId id="39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Bej6WYQIXwFpfi1EPXTnWw==" hashData="cqocQK9Q+Ty/LcsZVN3lHxMwP5Y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BB5"/>
    <a:srgbClr val="008000"/>
    <a:srgbClr val="0000FF"/>
    <a:srgbClr val="FFFFFF"/>
    <a:srgbClr val="FBFBFB"/>
    <a:srgbClr val="E40524"/>
    <a:srgbClr val="D6B580"/>
    <a:srgbClr val="FF6702"/>
    <a:srgbClr val="34495E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88151" autoAdjust="0"/>
  </p:normalViewPr>
  <p:slideViewPr>
    <p:cSldViewPr>
      <p:cViewPr varScale="1">
        <p:scale>
          <a:sx n="59" d="100"/>
          <a:sy n="59" d="100"/>
        </p:scale>
        <p:origin x="-1442" y="-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55501-0E15-4C72-B043-5FA2E81B0BC0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41AEB-30EE-4500-A41E-F80885E3D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500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6"/>
          <p:cNvSpPr txBox="1">
            <a:spLocks/>
          </p:cNvSpPr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ktangel 11"/>
          <p:cNvSpPr/>
          <p:nvPr userDrawn="1"/>
        </p:nvSpPr>
        <p:spPr>
          <a:xfrm>
            <a:off x="0" y="6475412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Unit-5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Faces            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Slide Number Placeholder 16"/>
          <p:cNvSpPr txBox="1">
            <a:spLocks/>
          </p:cNvSpPr>
          <p:nvPr userDrawn="1"/>
        </p:nvSpPr>
        <p:spPr>
          <a:xfrm>
            <a:off x="3581400" y="647382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Unit-5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Faces            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3581400" y="6475412"/>
            <a:ext cx="609600" cy="365125"/>
          </a:xfrm>
        </p:spPr>
        <p:txBody>
          <a:bodyPr/>
          <a:lstStyle>
            <a:lvl1pPr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6"/>
          <p:cNvSpPr txBox="1">
            <a:spLocks/>
          </p:cNvSpPr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16"/>
          <p:cNvSpPr txBox="1">
            <a:spLocks/>
          </p:cNvSpPr>
          <p:nvPr userDrawn="1"/>
        </p:nvSpPr>
        <p:spPr>
          <a:xfrm>
            <a:off x="3581400" y="648776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Unit-5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Faces            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Slide Number Placeholder 16"/>
          <p:cNvSpPr txBox="1">
            <a:spLocks/>
          </p:cNvSpPr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16"/>
          <p:cNvSpPr txBox="1">
            <a:spLocks/>
          </p:cNvSpPr>
          <p:nvPr userDrawn="1"/>
        </p:nvSpPr>
        <p:spPr>
          <a:xfrm>
            <a:off x="3581400" y="647209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Unit-5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Faces            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Slide Number Placeholder 16"/>
          <p:cNvSpPr txBox="1">
            <a:spLocks/>
          </p:cNvSpPr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Prof.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Swati Sharma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swati.sharma@darshan.ac.in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ADVANCED JAVA - 2160707</a:t>
            </a:r>
            <a:r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Darshan Institute of Engineering &amp; Technology</a:t>
            </a:r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866" name="AutoShape 2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2125616"/>
            <a:ext cx="8915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 Unit-7</a:t>
            </a:r>
          </a:p>
          <a:p>
            <a:r>
              <a:rPr lang="en-US" sz="6000" b="1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4400" dirty="0"/>
              <a:t>Java Web Frameworks: Spring MVC </a:t>
            </a:r>
            <a:r>
              <a:rPr lang="en-US" sz="6000" dirty="0"/>
              <a:t>		</a:t>
            </a:r>
          </a:p>
        </p:txBody>
      </p:sp>
      <p:sp>
        <p:nvSpPr>
          <p:cNvPr id="2" name="AutoShape 2" descr="Image result for java servle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java servlet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955" y="144416"/>
            <a:ext cx="1962150" cy="114300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MVC 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In an MVC architecture your controllers handle all requests. 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Spring uses a </a:t>
            </a:r>
            <a:r>
              <a:rPr lang="en-US" altLang="en-US" dirty="0" smtClean="0"/>
              <a:t>“</a:t>
            </a:r>
            <a:r>
              <a:rPr lang="en-US" altLang="en-US" dirty="0" err="1" smtClean="0"/>
              <a:t>DispatcherServlet</a:t>
            </a:r>
            <a:r>
              <a:rPr lang="en-US" altLang="en-US" dirty="0"/>
              <a:t>” defined in the web.xml file to analyze a request URL pattern and then pass control to the correct Controller by using a URL mapping defined in a </a:t>
            </a:r>
            <a:r>
              <a:rPr lang="en-US" altLang="en-US" dirty="0" smtClean="0"/>
              <a:t>“Spring </a:t>
            </a:r>
            <a:r>
              <a:rPr lang="en-US" altLang="en-US" dirty="0"/>
              <a:t>bean” XML file.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7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3 MVC- Basic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057400"/>
            <a:ext cx="2362200" cy="3657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 err="1"/>
              <a:t>DispactherServlet</a:t>
            </a:r>
            <a:endParaRPr lang="en-GB" sz="36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/>
              <a:t>(Front controller)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990600"/>
            <a:ext cx="2667000" cy="1295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 err="1">
                <a:solidFill>
                  <a:schemeClr val="tx1"/>
                </a:solidFill>
              </a:rPr>
              <a:t>HandlerMapping</a:t>
            </a:r>
            <a:endParaRPr lang="en-GB" sz="24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(Map of URL and controllers)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2819400"/>
            <a:ext cx="2362200" cy="1524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b="1" dirty="0">
                <a:solidFill>
                  <a:schemeClr val="tx1"/>
                </a:solidFill>
              </a:rPr>
              <a:t>Controller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dirty="0">
                <a:solidFill>
                  <a:schemeClr val="tx1"/>
                </a:solidFill>
              </a:rPr>
              <a:t>(Responsible to handle request)</a:t>
            </a:r>
          </a:p>
        </p:txBody>
      </p:sp>
      <p:sp>
        <p:nvSpPr>
          <p:cNvPr id="8" name="Rectangle 7"/>
          <p:cNvSpPr/>
          <p:nvPr/>
        </p:nvSpPr>
        <p:spPr>
          <a:xfrm>
            <a:off x="5105400" y="5029200"/>
            <a:ext cx="1524000" cy="1295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chemeClr val="tx1"/>
                </a:solidFill>
              </a:rPr>
              <a:t>View (JSP, XML, Velocity)</a:t>
            </a: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3429000" y="1638300"/>
            <a:ext cx="1828800" cy="11430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3429000" y="1981200"/>
            <a:ext cx="1828800" cy="12573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 flipV="1">
            <a:off x="3429000" y="3581400"/>
            <a:ext cx="2590800" cy="3048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3429000" y="3962400"/>
            <a:ext cx="2590800" cy="1524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3429000" y="4953000"/>
            <a:ext cx="1676400" cy="7239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3429000" y="5257800"/>
            <a:ext cx="1676400" cy="7620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200" y="3810000"/>
            <a:ext cx="9906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391400" y="4724400"/>
            <a:ext cx="1371600" cy="1295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tx1"/>
                </a:solidFill>
              </a:rPr>
              <a:t>Model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chemeClr val="tx1"/>
                </a:solidFill>
              </a:rPr>
              <a:t>(POJO)</a:t>
            </a:r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2"/>
            <a:endCxn id="16" idx="0"/>
          </p:cNvCxnSpPr>
          <p:nvPr/>
        </p:nvCxnSpPr>
        <p:spPr>
          <a:xfrm rot="16200000" flipH="1">
            <a:off x="7448550" y="4095750"/>
            <a:ext cx="381000" cy="8763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1"/>
            <a:endCxn id="8" idx="3"/>
          </p:cNvCxnSpPr>
          <p:nvPr/>
        </p:nvCxnSpPr>
        <p:spPr>
          <a:xfrm rot="10800000" flipV="1">
            <a:off x="6629400" y="5372100"/>
            <a:ext cx="762000" cy="3048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6200" y="3429000"/>
            <a:ext cx="957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latin typeface="Calibri" pitchFamily="34" charset="0"/>
              </a:rPr>
              <a:t>Request</a:t>
            </a:r>
          </a:p>
        </p:txBody>
      </p:sp>
      <p:sp>
        <p:nvSpPr>
          <p:cNvPr id="20" name="Oval 19"/>
          <p:cNvSpPr/>
          <p:nvPr/>
        </p:nvSpPr>
        <p:spPr>
          <a:xfrm>
            <a:off x="304800" y="39624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343400" y="50292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2" name="Oval 21"/>
          <p:cNvSpPr/>
          <p:nvPr/>
        </p:nvSpPr>
        <p:spPr>
          <a:xfrm>
            <a:off x="6934200" y="44196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4343400" y="33528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4114800" y="17526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156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6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3.0 MVC Request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 flipV="1">
            <a:off x="4248150" y="4133850"/>
            <a:ext cx="3276600" cy="381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09600" y="1295400"/>
            <a:ext cx="8153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4000" b="1" dirty="0" err="1"/>
              <a:t>DispatcherServlet</a:t>
            </a:r>
            <a:endParaRPr lang="en-GB" sz="40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93813" y="914402"/>
            <a:ext cx="1" cy="382586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2590800"/>
            <a:ext cx="23622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Capture the Request Locale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95263" y="3505200"/>
            <a:ext cx="22860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If request is multipart- File upload data is exposed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225" y="4648200"/>
            <a:ext cx="2667000" cy="1295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 err="1">
                <a:solidFill>
                  <a:schemeClr val="tx1"/>
                </a:solidFill>
              </a:rPr>
              <a:t>HandlerMapping</a:t>
            </a:r>
            <a:endParaRPr lang="en-GB" sz="24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1"/>
                </a:solidFill>
              </a:rPr>
              <a:t>(Map of URL and controllers)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52800" y="2438400"/>
            <a:ext cx="1676400" cy="3581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200" b="1" dirty="0" err="1">
                <a:solidFill>
                  <a:schemeClr val="tx1"/>
                </a:solidFill>
              </a:rPr>
              <a:t>HandlerChain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2514600"/>
            <a:ext cx="19050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Interceptor  - </a:t>
            </a:r>
          </a:p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Pre Process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3000" y="3124200"/>
            <a:ext cx="19050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Interceptor  - </a:t>
            </a:r>
          </a:p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Pre Process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53000" y="3733800"/>
            <a:ext cx="2209800" cy="685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2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53000" y="5257800"/>
            <a:ext cx="18288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Interceptor  - </a:t>
            </a:r>
          </a:p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Post Process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53000" y="4572000"/>
            <a:ext cx="175260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Interceptor  -</a:t>
            </a:r>
          </a:p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 Post Process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91400" y="5410200"/>
            <a:ext cx="1371600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View Resolver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96200" y="3429000"/>
            <a:ext cx="1219200" cy="144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Prepare the View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1104901" y="2400300"/>
            <a:ext cx="381000" cy="3175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 rot="16200000" flipH="1">
            <a:off x="1183482" y="3350418"/>
            <a:ext cx="304800" cy="4763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rot="16200000" flipH="1">
            <a:off x="1156494" y="4448969"/>
            <a:ext cx="381000" cy="17462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</p:cNvCxnSpPr>
          <p:nvPr/>
        </p:nvCxnSpPr>
        <p:spPr>
          <a:xfrm flipV="1">
            <a:off x="2689225" y="5257800"/>
            <a:ext cx="663575" cy="3810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5772150" y="2381250"/>
            <a:ext cx="228600" cy="3810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>
            <a:off x="4191000" y="2286000"/>
            <a:ext cx="1676400" cy="158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114801" y="2362200"/>
            <a:ext cx="152400" cy="3175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000501" y="6210300"/>
            <a:ext cx="381000" cy="3175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91000" y="6400800"/>
            <a:ext cx="3886200" cy="158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7962901" y="6286500"/>
            <a:ext cx="228600" cy="3175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8" idx="2"/>
          </p:cNvCxnSpPr>
          <p:nvPr/>
        </p:nvCxnSpPr>
        <p:spPr>
          <a:xfrm rot="5400000" flipH="1" flipV="1">
            <a:off x="7924800" y="5029200"/>
            <a:ext cx="533400" cy="22860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0"/>
          </p:cNvCxnSpPr>
          <p:nvPr/>
        </p:nvCxnSpPr>
        <p:spPr>
          <a:xfrm flipV="1">
            <a:off x="8305800" y="990600"/>
            <a:ext cx="3" cy="243840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447800" y="914400"/>
            <a:ext cx="9921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 b="1"/>
              <a:t>Request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934200" y="99060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20087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8" grpId="0" animBg="1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Spring 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frameworks integrate well with Spring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Consistent </a:t>
            </a:r>
            <a:r>
              <a:rPr lang="en-US" dirty="0"/>
              <a:t>Configuration, open plug-in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Integrates </a:t>
            </a:r>
            <a:r>
              <a:rPr lang="en-US" dirty="0"/>
              <a:t>well with different O/R Mapping frameworks like Hibernate</a:t>
            </a:r>
          </a:p>
          <a:p>
            <a:r>
              <a:rPr lang="en-US" dirty="0" smtClean="0"/>
              <a:t>Easier </a:t>
            </a:r>
            <a:r>
              <a:rPr lang="en-US" dirty="0"/>
              <a:t>to test applications with.</a:t>
            </a:r>
          </a:p>
          <a:p>
            <a:r>
              <a:rPr lang="en-US" dirty="0" smtClean="0"/>
              <a:t>Less </a:t>
            </a:r>
            <a:r>
              <a:rPr lang="en-US" dirty="0"/>
              <a:t>complicated then other frameworks.</a:t>
            </a:r>
          </a:p>
          <a:p>
            <a:r>
              <a:rPr lang="en-US" dirty="0" smtClean="0"/>
              <a:t>Active </a:t>
            </a:r>
            <a:r>
              <a:rPr lang="en-US" dirty="0"/>
              <a:t>user community.</a:t>
            </a:r>
          </a:p>
          <a:p>
            <a:r>
              <a:rPr lang="en-US" altLang="en-US" dirty="0"/>
              <a:t>Spring is well organized and seems easier to </a:t>
            </a:r>
            <a:r>
              <a:rPr lang="en-US" altLang="en-US" dirty="0" smtClean="0"/>
              <a:t>learn comparatively</a:t>
            </a:r>
          </a:p>
          <a:p>
            <a:r>
              <a:rPr lang="en-US" altLang="en-US" dirty="0"/>
              <a:t>Spring also supports </a:t>
            </a:r>
            <a:r>
              <a:rPr lang="en-US" altLang="en-US" dirty="0" smtClean="0"/>
              <a:t>JDBC </a:t>
            </a:r>
            <a:r>
              <a:rPr lang="en-US" altLang="en-US" dirty="0"/>
              <a:t>Framework that makes it easier to create JDBC Apps.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9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/>
              <a:t>Spring MVC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Inversion </a:t>
            </a:r>
            <a:r>
              <a:rPr lang="en-US" dirty="0"/>
              <a:t>of Control </a:t>
            </a:r>
            <a:r>
              <a:rPr lang="en-US" dirty="0" smtClean="0"/>
              <a:t>(</a:t>
            </a:r>
            <a:r>
              <a:rPr lang="en-US" dirty="0" err="1" smtClean="0"/>
              <a:t>IoC</a:t>
            </a:r>
            <a:r>
              <a:rPr lang="en-US" dirty="0" smtClean="0"/>
              <a:t>) Container</a:t>
            </a:r>
            <a:endParaRPr lang="en-US" dirty="0"/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Access Framework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Transaction </a:t>
            </a:r>
            <a:r>
              <a:rPr lang="en-US" dirty="0"/>
              <a:t>Management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Spring </a:t>
            </a:r>
            <a:r>
              <a:rPr lang="en-US" dirty="0"/>
              <a:t>Web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562600" y="1263112"/>
            <a:ext cx="3390900" cy="1251488"/>
          </a:xfrm>
          <a:prstGeom prst="wedgeRoundRectCallout">
            <a:avLst>
              <a:gd name="adj1" fmla="val -61054"/>
              <a:gd name="adj2" fmla="val -23043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It is used to provide object reference to class during runtime. 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029200" y="2590800"/>
            <a:ext cx="3924300" cy="1251488"/>
          </a:xfrm>
          <a:prstGeom prst="wedgeRoundRectCallout">
            <a:avLst>
              <a:gd name="adj1" fmla="val -82259"/>
              <a:gd name="adj2" fmla="val -46572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It enables developers to easily write code to access the </a:t>
            </a:r>
            <a:r>
              <a:rPr lang="en-US" sz="2000" dirty="0" err="1" smtClean="0">
                <a:solidFill>
                  <a:schemeClr val="tx1"/>
                </a:solidFill>
              </a:rPr>
              <a:t>persistant</a:t>
            </a:r>
            <a:r>
              <a:rPr lang="en-US" sz="2000" dirty="0" smtClean="0">
                <a:solidFill>
                  <a:schemeClr val="tx1"/>
                </a:solidFill>
              </a:rPr>
              <a:t> data throughout the application.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876800" y="3918488"/>
            <a:ext cx="4101239" cy="1251488"/>
          </a:xfrm>
          <a:prstGeom prst="wedgeRoundRectCallout">
            <a:avLst>
              <a:gd name="adj1" fmla="val -72812"/>
              <a:gd name="adj2" fmla="val -68863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It enables developers to model a wide range of transaction by providing Java Transaction API (JTA).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886200" y="5300124"/>
            <a:ext cx="5067300" cy="1176876"/>
          </a:xfrm>
          <a:prstGeom prst="wedgeRoundRectCallout">
            <a:avLst>
              <a:gd name="adj1" fmla="val -61920"/>
              <a:gd name="adj2" fmla="val -104691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It provides powerful mapping for transmitting incoming XML request to any object.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53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</a:t>
            </a:r>
            <a:r>
              <a:rPr lang="en-US" dirty="0"/>
              <a:t>Spring MVC Framework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Templates</a:t>
            </a:r>
          </a:p>
          <a:p>
            <a:r>
              <a:rPr lang="en-US" dirty="0" smtClean="0"/>
              <a:t>Loose </a:t>
            </a:r>
            <a:r>
              <a:rPr lang="en-US" dirty="0"/>
              <a:t>Coupling</a:t>
            </a:r>
          </a:p>
          <a:p>
            <a:r>
              <a:rPr lang="en-US" dirty="0" smtClean="0"/>
              <a:t>Easy </a:t>
            </a:r>
            <a:r>
              <a:rPr lang="en-US" dirty="0"/>
              <a:t>to test</a:t>
            </a:r>
          </a:p>
          <a:p>
            <a:r>
              <a:rPr lang="en-US" dirty="0" smtClean="0"/>
              <a:t>Lightweight</a:t>
            </a:r>
            <a:endParaRPr lang="en-US" dirty="0"/>
          </a:p>
          <a:p>
            <a:r>
              <a:rPr lang="en-US" dirty="0" smtClean="0"/>
              <a:t>Fast </a:t>
            </a:r>
            <a:r>
              <a:rPr lang="en-US" dirty="0"/>
              <a:t>Development</a:t>
            </a:r>
          </a:p>
          <a:p>
            <a:r>
              <a:rPr lang="en-US" dirty="0" smtClean="0"/>
              <a:t>Declarative </a:t>
            </a:r>
            <a:r>
              <a:rPr lang="en-US" dirty="0"/>
              <a:t>Support</a:t>
            </a:r>
          </a:p>
          <a:p>
            <a:r>
              <a:rPr lang="en-US" dirty="0" smtClean="0"/>
              <a:t>Hibernate </a:t>
            </a:r>
            <a:r>
              <a:rPr lang="en-US" dirty="0"/>
              <a:t>and JDBC Support</a:t>
            </a:r>
          </a:p>
          <a:p>
            <a:r>
              <a:rPr lang="en-US" dirty="0" smtClean="0"/>
              <a:t>MVC </a:t>
            </a:r>
            <a:r>
              <a:rPr lang="en-US" dirty="0"/>
              <a:t>Architecture and JavaBean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0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Example of web.xml file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&lt;web-app&gt;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&lt;servlet&gt;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&lt;servlet-name&gt;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tradingap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&lt;/servlet-name&gt;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&lt;servlet-class&gt;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DispatcherServlet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/servlet-class&gt;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&lt;/servlet&gt;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&lt;servlet-mapping&gt;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&lt;servlet-name&gt;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tradingapp</a:t>
            </a:r>
            <a:r>
              <a:rPr lang="en-US" alt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&lt;/servlet-name&gt;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2000" b="1" dirty="0" err="1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-pattern&gt;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*.html</a:t>
            </a:r>
            <a:r>
              <a:rPr lang="en-US" alt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2000" b="1" dirty="0" err="1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-pattern&gt;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&lt;/servlet-mapping&gt;</a:t>
            </a:r>
          </a:p>
          <a:p>
            <a:pPr eaLnBrk="1" hangingPunct="1">
              <a:buFontTx/>
              <a:buNone/>
            </a:pPr>
            <a:r>
              <a:rPr lang="en-US" alt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&lt;/web-app&gt;</a:t>
            </a:r>
          </a:p>
          <a:p>
            <a:pPr eaLnBrk="1" hangingPunct="1">
              <a:buFontTx/>
              <a:buNone/>
            </a:pPr>
            <a:endParaRPr lang="en-US" altLang="en-US" sz="2000" dirty="0" smtClean="0"/>
          </a:p>
          <a:p>
            <a:pPr eaLnBrk="1" hangingPunct="1">
              <a:buFontTx/>
              <a:buNone/>
            </a:pPr>
            <a:r>
              <a:rPr lang="en-US" altLang="en-US" sz="2000" dirty="0" smtClean="0"/>
              <a:t>*** Any URL ending with an “.html” pattern is routed to the </a:t>
            </a:r>
            <a:r>
              <a:rPr lang="en-US" altLang="en-US" sz="2000" dirty="0" err="1" smtClean="0"/>
              <a:t>DispatcherServlet</a:t>
            </a:r>
            <a:r>
              <a:rPr lang="en-US" altLang="en-US" sz="2000" dirty="0" smtClean="0"/>
              <a:t>, the </a:t>
            </a:r>
            <a:r>
              <a:rPr lang="en-US" altLang="en-US" sz="2000" dirty="0" err="1" smtClean="0"/>
              <a:t>DispatcherServlet</a:t>
            </a:r>
            <a:r>
              <a:rPr lang="en-US" altLang="en-US" sz="2000" dirty="0" smtClean="0"/>
              <a:t> loads the </a:t>
            </a:r>
            <a:r>
              <a:rPr lang="en-US" altLang="en-US" sz="2000" b="1" dirty="0" smtClean="0"/>
              <a:t>tradingapp-servlet.xml </a:t>
            </a:r>
            <a:r>
              <a:rPr lang="en-US" altLang="en-US" sz="2000" dirty="0" smtClean="0"/>
              <a:t>file and routes the user to the correct controller. </a:t>
            </a:r>
          </a:p>
        </p:txBody>
      </p:sp>
      <p:sp>
        <p:nvSpPr>
          <p:cNvPr id="25604" name="Line 6"/>
          <p:cNvSpPr>
            <a:spLocks noChangeShapeType="1"/>
          </p:cNvSpPr>
          <p:nvPr/>
        </p:nvSpPr>
        <p:spPr bwMode="auto">
          <a:xfrm flipH="1" flipV="1">
            <a:off x="3429000" y="3657600"/>
            <a:ext cx="1447800" cy="1752600"/>
          </a:xfrm>
          <a:prstGeom prst="line">
            <a:avLst/>
          </a:prstGeom>
          <a:ln w="38100">
            <a:solidFill>
              <a:srgbClr val="FF0000"/>
            </a:solidFill>
            <a:headEnd/>
            <a:tailEnd type="arrow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u="sng" smtClean="0">
                <a:solidFill>
                  <a:schemeClr val="tx1"/>
                </a:solidFill>
              </a:rPr>
              <a:t>Without</a:t>
            </a:r>
            <a:r>
              <a:rPr lang="en-US" altLang="en-US" sz="3200" smtClean="0">
                <a:solidFill>
                  <a:schemeClr val="tx1"/>
                </a:solidFill>
              </a:rPr>
              <a:t> Dependency-Injection/IoC</a:t>
            </a:r>
          </a:p>
        </p:txBody>
      </p:sp>
      <p:sp>
        <p:nvSpPr>
          <p:cNvPr id="17411" name="Line 7"/>
          <p:cNvSpPr>
            <a:spLocks noChangeShapeType="1"/>
          </p:cNvSpPr>
          <p:nvPr/>
        </p:nvSpPr>
        <p:spPr bwMode="auto">
          <a:xfrm flipV="1">
            <a:off x="3276600" y="2057400"/>
            <a:ext cx="24384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2" name="Line 8"/>
          <p:cNvSpPr>
            <a:spLocks noChangeShapeType="1"/>
          </p:cNvSpPr>
          <p:nvPr/>
        </p:nvSpPr>
        <p:spPr bwMode="auto">
          <a:xfrm>
            <a:off x="3200400" y="3352800"/>
            <a:ext cx="251460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Oval 9"/>
          <p:cNvSpPr>
            <a:spLocks noChangeArrowheads="1"/>
          </p:cNvSpPr>
          <p:nvPr/>
        </p:nvSpPr>
        <p:spPr bwMode="auto">
          <a:xfrm>
            <a:off x="1828800" y="2209800"/>
            <a:ext cx="1524000" cy="1524000"/>
          </a:xfrm>
          <a:prstGeom prst="ellipse">
            <a:avLst/>
          </a:prstGeom>
          <a:solidFill>
            <a:srgbClr val="CC99FF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Object A</a:t>
            </a:r>
          </a:p>
        </p:txBody>
      </p:sp>
      <p:sp>
        <p:nvSpPr>
          <p:cNvPr id="17414" name="Oval 10"/>
          <p:cNvSpPr>
            <a:spLocks noChangeArrowheads="1"/>
          </p:cNvSpPr>
          <p:nvPr/>
        </p:nvSpPr>
        <p:spPr bwMode="auto">
          <a:xfrm>
            <a:off x="5715000" y="1371600"/>
            <a:ext cx="1524000" cy="1524000"/>
          </a:xfrm>
          <a:prstGeom prst="ellipse">
            <a:avLst/>
          </a:prstGeom>
          <a:solidFill>
            <a:srgbClr val="FFFF99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Object B</a:t>
            </a:r>
          </a:p>
        </p:txBody>
      </p:sp>
      <p:sp>
        <p:nvSpPr>
          <p:cNvPr id="17415" name="Oval 11"/>
          <p:cNvSpPr>
            <a:spLocks noChangeArrowheads="1"/>
          </p:cNvSpPr>
          <p:nvPr/>
        </p:nvSpPr>
        <p:spPr bwMode="auto">
          <a:xfrm>
            <a:off x="5715000" y="3505200"/>
            <a:ext cx="1524000" cy="1524000"/>
          </a:xfrm>
          <a:prstGeom prst="ellipse">
            <a:avLst/>
          </a:prstGeom>
          <a:solidFill>
            <a:srgbClr val="FFFF99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Object C</a:t>
            </a:r>
          </a:p>
        </p:txBody>
      </p:sp>
      <p:sp>
        <p:nvSpPr>
          <p:cNvPr id="17416" name="Text Box 12"/>
          <p:cNvSpPr txBox="1">
            <a:spLocks noChangeArrowheads="1"/>
          </p:cNvSpPr>
          <p:nvPr/>
        </p:nvSpPr>
        <p:spPr bwMode="auto">
          <a:xfrm>
            <a:off x="3810000" y="1712913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/>
          </a:p>
        </p:txBody>
      </p:sp>
      <p:sp>
        <p:nvSpPr>
          <p:cNvPr id="17417" name="Text Box 13"/>
          <p:cNvSpPr txBox="1">
            <a:spLocks noChangeArrowheads="1"/>
          </p:cNvSpPr>
          <p:nvPr/>
        </p:nvSpPr>
        <p:spPr bwMode="auto">
          <a:xfrm>
            <a:off x="3810000" y="19050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creates</a:t>
            </a:r>
          </a:p>
        </p:txBody>
      </p:sp>
      <p:sp>
        <p:nvSpPr>
          <p:cNvPr id="17418" name="Text Box 15"/>
          <p:cNvSpPr txBox="1">
            <a:spLocks noChangeArrowheads="1"/>
          </p:cNvSpPr>
          <p:nvPr/>
        </p:nvSpPr>
        <p:spPr bwMode="auto">
          <a:xfrm>
            <a:off x="3810000" y="3886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creates</a:t>
            </a:r>
          </a:p>
        </p:txBody>
      </p:sp>
      <p:sp>
        <p:nvSpPr>
          <p:cNvPr id="17419" name="Text Box 17"/>
          <p:cNvSpPr txBox="1">
            <a:spLocks noChangeArrowheads="1"/>
          </p:cNvSpPr>
          <p:nvPr/>
        </p:nvSpPr>
        <p:spPr bwMode="auto">
          <a:xfrm>
            <a:off x="990600" y="5715000"/>
            <a:ext cx="7086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An object creating its dependencies without IoC leads to tight object coupling.</a:t>
            </a:r>
          </a:p>
        </p:txBody>
      </p:sp>
    </p:spTree>
    <p:extLst>
      <p:ext uri="{BB962C8B-B14F-4D97-AF65-F5344CB8AC3E}">
        <p14:creationId xmlns:p14="http://schemas.microsoft.com/office/powerpoint/2010/main" val="34785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4"/>
          <p:cNvSpPr>
            <a:spLocks noChangeShapeType="1"/>
          </p:cNvSpPr>
          <p:nvPr/>
        </p:nvSpPr>
        <p:spPr bwMode="auto">
          <a:xfrm>
            <a:off x="3200400" y="2438400"/>
            <a:ext cx="274320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5" name="Line 5"/>
          <p:cNvSpPr>
            <a:spLocks noChangeShapeType="1"/>
          </p:cNvSpPr>
          <p:nvPr/>
        </p:nvSpPr>
        <p:spPr bwMode="auto">
          <a:xfrm flipV="1">
            <a:off x="3200400" y="3429000"/>
            <a:ext cx="27432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Oval 6"/>
          <p:cNvSpPr>
            <a:spLocks noChangeArrowheads="1"/>
          </p:cNvSpPr>
          <p:nvPr/>
        </p:nvSpPr>
        <p:spPr bwMode="auto">
          <a:xfrm>
            <a:off x="5943600" y="2438400"/>
            <a:ext cx="1524000" cy="1524000"/>
          </a:xfrm>
          <a:prstGeom prst="ellipse">
            <a:avLst/>
          </a:prstGeom>
          <a:solidFill>
            <a:srgbClr val="CC99FF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Object A</a:t>
            </a:r>
          </a:p>
        </p:txBody>
      </p:sp>
      <p:sp>
        <p:nvSpPr>
          <p:cNvPr id="18437" name="Oval 7"/>
          <p:cNvSpPr>
            <a:spLocks noChangeArrowheads="1"/>
          </p:cNvSpPr>
          <p:nvPr/>
        </p:nvSpPr>
        <p:spPr bwMode="auto">
          <a:xfrm>
            <a:off x="1676400" y="1752600"/>
            <a:ext cx="1524000" cy="1524000"/>
          </a:xfrm>
          <a:prstGeom prst="ellipse">
            <a:avLst/>
          </a:prstGeom>
          <a:solidFill>
            <a:srgbClr val="FFFF99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Object B</a:t>
            </a:r>
          </a:p>
        </p:txBody>
      </p:sp>
      <p:sp>
        <p:nvSpPr>
          <p:cNvPr id="18438" name="Oval 8"/>
          <p:cNvSpPr>
            <a:spLocks noChangeArrowheads="1"/>
          </p:cNvSpPr>
          <p:nvPr/>
        </p:nvSpPr>
        <p:spPr bwMode="auto">
          <a:xfrm>
            <a:off x="1676400" y="3733800"/>
            <a:ext cx="1524000" cy="1524000"/>
          </a:xfrm>
          <a:prstGeom prst="ellipse">
            <a:avLst/>
          </a:prstGeom>
          <a:solidFill>
            <a:srgbClr val="FFFF99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Object C</a:t>
            </a: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3962400" y="2093913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/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4572000" y="23622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setB(IB)</a:t>
            </a:r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4648200" y="38862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setC(IC)</a:t>
            </a:r>
          </a:p>
        </p:txBody>
      </p:sp>
      <p:sp>
        <p:nvSpPr>
          <p:cNvPr id="18442" name="Text Box 12"/>
          <p:cNvSpPr txBox="1">
            <a:spLocks noChangeArrowheads="1"/>
          </p:cNvSpPr>
          <p:nvPr/>
        </p:nvSpPr>
        <p:spPr bwMode="auto">
          <a:xfrm>
            <a:off x="990600" y="5410200"/>
            <a:ext cx="7086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i="1"/>
              <a:t>Object A contains setter methods that accept interfaces to objects B and C. This could have also been achieved with constructors in object A that accepts objects B and C.</a:t>
            </a:r>
            <a:r>
              <a:rPr lang="en-US" altLang="en-US"/>
              <a:t> </a:t>
            </a:r>
          </a:p>
        </p:txBody>
      </p:sp>
      <p:sp>
        <p:nvSpPr>
          <p:cNvPr id="18443" name="Rectangle 1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3200" dirty="0" smtClean="0"/>
              <a:t>With Dependency-Injection/</a:t>
            </a:r>
            <a:r>
              <a:rPr lang="en-US" altLang="en-US" sz="3200" dirty="0" err="1" smtClean="0"/>
              <a:t>IoC</a:t>
            </a:r>
            <a:endParaRPr lang="en-US" alt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Allows objects to be created at higher levels and passed into object so they can use the implementation directly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39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Spring MVC over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Spring is a powerful Java application framework, used in a wide range of Java applications</a:t>
            </a:r>
            <a:r>
              <a:rPr lang="en-US" dirty="0" smtClean="0"/>
              <a:t>.</a:t>
            </a:r>
          </a:p>
          <a:p>
            <a:r>
              <a:rPr lang="en-US" dirty="0"/>
              <a:t>Spring provides a very clean division between controllers, JavaBean models, and views</a:t>
            </a:r>
            <a:r>
              <a:rPr lang="en-US" dirty="0" smtClean="0"/>
              <a:t>.</a:t>
            </a:r>
          </a:p>
          <a:p>
            <a:r>
              <a:rPr lang="en-US" dirty="0"/>
              <a:t>Spring’s MVC is very flexible. 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/>
              <a:t>MVC is entirely based on interfaces.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part of the Spring MVC framework is configurable via plugging in your own interface</a:t>
            </a:r>
            <a:r>
              <a:rPr lang="en-US" dirty="0" smtClean="0"/>
              <a:t>.</a:t>
            </a:r>
          </a:p>
          <a:p>
            <a:r>
              <a:rPr lang="en-US" dirty="0"/>
              <a:t>No </a:t>
            </a:r>
            <a:r>
              <a:rPr lang="en-US" dirty="0" smtClean="0"/>
              <a:t>Action Forms, bind </a:t>
            </a:r>
            <a:r>
              <a:rPr lang="en-US" dirty="0"/>
              <a:t>directly to domain </a:t>
            </a:r>
            <a:r>
              <a:rPr lang="en-US" dirty="0" smtClean="0"/>
              <a:t>objects.</a:t>
            </a:r>
          </a:p>
          <a:p>
            <a:r>
              <a:rPr lang="en-US" dirty="0"/>
              <a:t>More testable code (validation has no dependency on Servlet API</a:t>
            </a:r>
            <a:r>
              <a:rPr lang="en-US" dirty="0" smtClean="0"/>
              <a:t>).</a:t>
            </a:r>
          </a:p>
          <a:p>
            <a:r>
              <a:rPr lang="en-US" dirty="0"/>
              <a:t>Spring offers better integration with view technologies other than JSP (Velocity / XSLT / </a:t>
            </a:r>
            <a:r>
              <a:rPr lang="en-US" dirty="0" err="1"/>
              <a:t>FreeMarker</a:t>
            </a:r>
            <a:r>
              <a:rPr lang="en-US" dirty="0"/>
              <a:t> / XL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2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Subject </a:t>
            </a:r>
            <a:r>
              <a:rPr lang="en-US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103806"/>
              </p:ext>
            </p:extLst>
          </p:nvPr>
        </p:nvGraphicFramePr>
        <p:xfrm>
          <a:off x="533400" y="1123713"/>
          <a:ext cx="6553200" cy="3143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623"/>
                <a:gridCol w="4025376"/>
                <a:gridCol w="1600201"/>
              </a:tblGrid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Sr. No.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% </a:t>
                      </a:r>
                      <a:r>
                        <a:rPr lang="en-US" b="1" dirty="0" err="1" smtClean="0"/>
                        <a:t>Weightage</a:t>
                      </a:r>
                      <a:endParaRPr lang="en-US" b="1" dirty="0"/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Java Networking 	</a:t>
                      </a:r>
                      <a:endParaRPr lang="en-US" sz="1800" b="1" kern="12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JDBC Programming 	</a:t>
                      </a:r>
                      <a:endParaRPr lang="en-US" sz="1800" b="1" kern="12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</a:tr>
              <a:tr h="4128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kern="12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Servlet</a:t>
                      </a:r>
                      <a:r>
                        <a:rPr lang="en-US" sz="1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API and Overview 	</a:t>
                      </a:r>
                      <a:endParaRPr lang="en-US" sz="1800" b="1" kern="12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Java Server Pages</a:t>
                      </a:r>
                      <a:endParaRPr lang="en-US" sz="1800" b="1" kern="12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Java Server Faces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</a:tr>
              <a:tr h="34303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Hibernate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/>
                        <a:t> Java Web Frameworks: Spring MVC 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33400" y="3810000"/>
            <a:ext cx="6553200" cy="465932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470522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Reference Book:</a:t>
            </a:r>
          </a:p>
          <a:p>
            <a:r>
              <a:rPr lang="en-US" sz="2000" dirty="0"/>
              <a:t>Black Book “ Java server programming” J2EE, 1st ed., Dream Tech Publishers, 2008. 3. Kathy </a:t>
            </a:r>
            <a:r>
              <a:rPr lang="en-US" sz="2000" dirty="0" err="1"/>
              <a:t>walrath</a:t>
            </a:r>
            <a:r>
              <a:rPr lang="en-US" sz="2000" dirty="0"/>
              <a:t> ”</a:t>
            </a:r>
          </a:p>
          <a:p>
            <a:r>
              <a:rPr lang="en-US" sz="2000" dirty="0" smtClean="0"/>
              <a:t>Chapter </a:t>
            </a:r>
            <a:r>
              <a:rPr lang="en-US" sz="2000" dirty="0"/>
              <a:t>2</a:t>
            </a:r>
            <a:r>
              <a:rPr lang="en-US" sz="2000" dirty="0" smtClean="0"/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226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err="1"/>
              <a:t>Intefaces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54700"/>
              </p:ext>
            </p:extLst>
          </p:nvPr>
        </p:nvGraphicFramePr>
        <p:xfrm>
          <a:off x="177584" y="914400"/>
          <a:ext cx="8775915" cy="512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3816"/>
                <a:gridCol w="2446794"/>
                <a:gridCol w="2925305"/>
              </a:tblGrid>
              <a:tr h="43180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Interface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Default bean name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purpose</a:t>
                      </a:r>
                      <a:endParaRPr lang="en-GB" b="1" dirty="0"/>
                    </a:p>
                  </a:txBody>
                  <a:tcPr/>
                </a:tc>
              </a:tr>
              <a:tr h="612802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org.springframework.web.servlet.</a:t>
                      </a:r>
                      <a:r>
                        <a:rPr lang="en-GB" sz="2000" dirty="0" err="1" smtClean="0"/>
                        <a:t>HandlerMapping</a:t>
                      </a:r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handlerMapping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Maps</a:t>
                      </a:r>
                      <a:r>
                        <a:rPr lang="en-GB" baseline="0" dirty="0" smtClean="0"/>
                        <a:t> the Request to Handlers(Controllers)</a:t>
                      </a:r>
                      <a:endParaRPr lang="en-GB" dirty="0"/>
                    </a:p>
                  </a:txBody>
                  <a:tcPr/>
                </a:tc>
              </a:tr>
              <a:tr h="61280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dirty="0" err="1" smtClean="0"/>
                        <a:t>org.springframework.web.servlet.</a:t>
                      </a:r>
                      <a:r>
                        <a:rPr lang="en-GB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HandlerAdapter</a:t>
                      </a:r>
                      <a:endParaRPr lang="en-GB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Plugs the other frameworks handlers</a:t>
                      </a:r>
                      <a:endParaRPr lang="en-GB" dirty="0"/>
                    </a:p>
                  </a:txBody>
                  <a:tcPr/>
                </a:tc>
              </a:tr>
              <a:tr h="6379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dirty="0" err="1" smtClean="0"/>
                        <a:t>org.springframework.web.servlet.</a:t>
                      </a:r>
                      <a:r>
                        <a:rPr lang="en-GB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ViewResolver</a:t>
                      </a:r>
                      <a:endParaRPr lang="en-GB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viewResolver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Maps</a:t>
                      </a:r>
                      <a:r>
                        <a:rPr lang="en-GB" baseline="0" dirty="0" smtClean="0"/>
                        <a:t> the view names to view instances</a:t>
                      </a:r>
                      <a:endParaRPr lang="en-GB" dirty="0"/>
                    </a:p>
                  </a:txBody>
                  <a:tcPr/>
                </a:tc>
              </a:tr>
              <a:tr h="612802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org.springframework.web.servlet.</a:t>
                      </a:r>
                      <a:r>
                        <a:rPr lang="en-GB" sz="2000" dirty="0" err="1" smtClean="0"/>
                        <a:t>HandlerExceptionResolver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handlerExceptionResolver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Mapping</a:t>
                      </a:r>
                      <a:r>
                        <a:rPr lang="en-GB" baseline="0" dirty="0" smtClean="0"/>
                        <a:t> of the exceptions to handlers and views</a:t>
                      </a:r>
                      <a:endParaRPr lang="en-GB" dirty="0"/>
                    </a:p>
                  </a:txBody>
                  <a:tcPr/>
                </a:tc>
              </a:tr>
              <a:tr h="612802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org.springframework.web</a:t>
                      </a:r>
                      <a:r>
                        <a:rPr lang="en-GB" dirty="0" smtClean="0"/>
                        <a:t>.</a:t>
                      </a:r>
                    </a:p>
                    <a:p>
                      <a:r>
                        <a:rPr lang="en-GB" dirty="0" err="1" smtClean="0"/>
                        <a:t>multipart.</a:t>
                      </a:r>
                      <a:r>
                        <a:rPr lang="en-GB" sz="2000" dirty="0" err="1" smtClean="0"/>
                        <a:t>MultipartResolver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multipartResolver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Interface to handle the file uploads</a:t>
                      </a:r>
                      <a:endParaRPr lang="en-GB" dirty="0"/>
                    </a:p>
                  </a:txBody>
                  <a:tcPr/>
                </a:tc>
              </a:tr>
              <a:tr h="612802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org.springframework.web.servlet.</a:t>
                      </a:r>
                      <a:r>
                        <a:rPr lang="en-GB" sz="2000" dirty="0" err="1" smtClean="0"/>
                        <a:t>LocaleResolver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localeResolver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Helps to resolve the locale from the request</a:t>
                      </a:r>
                      <a:endParaRPr lang="en-GB" dirty="0"/>
                    </a:p>
                  </a:txBody>
                  <a:tcPr/>
                </a:tc>
              </a:tr>
              <a:tr h="612802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org.springframework.web.servlet.</a:t>
                      </a:r>
                      <a:r>
                        <a:rPr lang="en-GB" sz="2000" dirty="0" err="1" smtClean="0"/>
                        <a:t>ThemeResolver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themeResolver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Resolves </a:t>
                      </a:r>
                      <a:r>
                        <a:rPr lang="en-GB" baseline="0" dirty="0" smtClean="0"/>
                        <a:t> a theme for a Request.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2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Bean vs Basic Java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Bean is a Java class, but a </a:t>
            </a:r>
            <a:r>
              <a:rPr lang="en-US" dirty="0" smtClean="0"/>
              <a:t>Java </a:t>
            </a:r>
            <a:r>
              <a:rPr lang="en-US" dirty="0"/>
              <a:t>class does not have to be a bean. </a:t>
            </a:r>
            <a:endParaRPr lang="en-US" dirty="0" smtClean="0"/>
          </a:p>
          <a:p>
            <a:r>
              <a:rPr lang="en-US" dirty="0"/>
              <a:t>A Java Bean is a java class that should follow following conventions: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It should have a no-</a:t>
            </a:r>
            <a:r>
              <a:rPr lang="en-US" dirty="0" err="1" smtClean="0"/>
              <a:t>arg</a:t>
            </a:r>
            <a:r>
              <a:rPr lang="en-US" dirty="0" smtClean="0"/>
              <a:t> constructor.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It should be </a:t>
            </a:r>
            <a:r>
              <a:rPr lang="en-US" dirty="0" err="1" smtClean="0"/>
              <a:t>Serializable</a:t>
            </a:r>
            <a:r>
              <a:rPr lang="en-US" dirty="0" smtClean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It should provide methods to set and get the values of the properties, known as getter and setter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Java Bean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a reusable software component.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bean encapsulates many objects into one object, so we can access this object from multiple places. </a:t>
            </a:r>
            <a:endParaRPr lang="en-US" dirty="0" smtClean="0"/>
          </a:p>
          <a:p>
            <a:r>
              <a:rPr lang="en-US" dirty="0" smtClean="0"/>
              <a:t>Moreover</a:t>
            </a:r>
            <a:r>
              <a:rPr lang="en-US" dirty="0"/>
              <a:t>, it provides the easy maintenance.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6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Bean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68" y="1065212"/>
            <a:ext cx="6900863" cy="505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4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The life cycle of a Spring bean is easy to understand. </a:t>
            </a:r>
            <a:endParaRPr lang="en-US" sz="2800" dirty="0" smtClean="0"/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When </a:t>
            </a:r>
            <a:r>
              <a:rPr lang="en-US" sz="2400" dirty="0"/>
              <a:t>a bean is instantiated, it may be required to perform some initialization to get it into a usable state. </a:t>
            </a:r>
            <a:endParaRPr lang="en-US" sz="2400" dirty="0" smtClean="0"/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Similarly</a:t>
            </a:r>
            <a:r>
              <a:rPr lang="en-US" sz="2400" dirty="0"/>
              <a:t>, when the bean is no longer required and is removed from the container, some cleanup may be required.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message;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"Bean is going through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);}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setMessage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message){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000" b="1" dirty="0" err="1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.message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message; 	}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"Your Message : "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message);}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130B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destroy(){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"Bean will destroy now."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}}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07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GTU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84964"/>
              </p:ext>
            </p:extLst>
          </p:nvPr>
        </p:nvGraphicFramePr>
        <p:xfrm>
          <a:off x="190500" y="1143000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803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effectLst/>
                        </a:rPr>
                        <a:t>Explain MVC Architecture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92223"/>
              </p:ext>
            </p:extLst>
          </p:nvPr>
        </p:nvGraphicFramePr>
        <p:xfrm>
          <a:off x="190500" y="3643708"/>
          <a:ext cx="8763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8039100"/>
              </a:tblGrid>
              <a:tr h="370840">
                <a:tc>
                  <a:txBody>
                    <a:bodyPr/>
                    <a:lstStyle/>
                    <a:p>
                      <a:pPr marL="61913" marR="0" indent="46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endParaRPr lang="en-US" sz="2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indent="1079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 MVC architecture in detail with figure.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90202"/>
              </p:ext>
            </p:extLst>
          </p:nvPr>
        </p:nvGraphicFramePr>
        <p:xfrm>
          <a:off x="190500" y="1539240"/>
          <a:ext cx="876300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803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effectLst/>
                        </a:rPr>
                        <a:t>What are the differences between Java Bean and basic java class? Explain Java Bean Architecture.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496466"/>
              </p:ext>
            </p:extLst>
          </p:nvPr>
        </p:nvGraphicFramePr>
        <p:xfrm>
          <a:off x="190500" y="2241628"/>
          <a:ext cx="8763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803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effectLst/>
                        </a:rPr>
                        <a:t>Differentiate : Java Bean and basic java class and Explain Java Bean Architecture and Show the use of JSP inbuilt objects: request and response, with their use in application 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74554"/>
              </p:ext>
            </p:extLst>
          </p:nvPr>
        </p:nvGraphicFramePr>
        <p:xfrm>
          <a:off x="190500" y="3247468"/>
          <a:ext cx="8763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/>
                <a:gridCol w="803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smtClean="0">
                          <a:effectLst/>
                        </a:rPr>
                        <a:t>What is Spring Web MVC framework? List its key features.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04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MVC?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MVC – An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362200"/>
            <a:ext cx="21336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Controller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4648200"/>
            <a:ext cx="2133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/>
              <a:t>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1447800"/>
            <a:ext cx="2133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Model</a:t>
            </a: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 flipV="1">
            <a:off x="3505200" y="2209800"/>
            <a:ext cx="1524000" cy="8382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1"/>
          </p:cNvCxnSpPr>
          <p:nvPr/>
        </p:nvCxnSpPr>
        <p:spPr>
          <a:xfrm rot="16200000" flipH="1">
            <a:off x="3505200" y="3886200"/>
            <a:ext cx="1524000" cy="15240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3505200" y="2590800"/>
            <a:ext cx="1524000" cy="7620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6" idx="0"/>
          </p:cNvCxnSpPr>
          <p:nvPr/>
        </p:nvCxnSpPr>
        <p:spPr>
          <a:xfrm rot="5400000">
            <a:off x="5257801" y="3810000"/>
            <a:ext cx="1676400" cy="317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1676400" y="5486400"/>
            <a:ext cx="33528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033713" y="5562600"/>
            <a:ext cx="1081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Calibri" pitchFamily="34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29209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 of </a:t>
            </a:r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 </a:t>
            </a:r>
            <a:r>
              <a:rPr lang="en-US" dirty="0"/>
              <a:t>control is </a:t>
            </a:r>
            <a:r>
              <a:rPr lang="en-US" dirty="0" smtClean="0"/>
              <a:t>centralized. Now </a:t>
            </a:r>
            <a:r>
              <a:rPr lang="en-US" dirty="0"/>
              <a:t>only controller contains the logic to determine the next page.</a:t>
            </a:r>
          </a:p>
          <a:p>
            <a:r>
              <a:rPr lang="en-US" dirty="0" smtClean="0"/>
              <a:t>Easy </a:t>
            </a:r>
            <a:r>
              <a:rPr lang="en-US" dirty="0"/>
              <a:t>to maintain</a:t>
            </a:r>
          </a:p>
          <a:p>
            <a:r>
              <a:rPr lang="en-US" dirty="0" smtClean="0"/>
              <a:t>Easy </a:t>
            </a:r>
            <a:r>
              <a:rPr lang="en-US" dirty="0"/>
              <a:t>to extend</a:t>
            </a:r>
          </a:p>
          <a:p>
            <a:r>
              <a:rPr lang="en-US" dirty="0" smtClean="0"/>
              <a:t>Easy </a:t>
            </a:r>
            <a:r>
              <a:rPr lang="en-US" dirty="0"/>
              <a:t>to test</a:t>
            </a:r>
          </a:p>
          <a:p>
            <a:r>
              <a:rPr lang="en-US" dirty="0" smtClean="0"/>
              <a:t>Better </a:t>
            </a:r>
            <a:r>
              <a:rPr lang="en-US" dirty="0"/>
              <a:t>separation of concerns</a:t>
            </a:r>
          </a:p>
          <a:p>
            <a:r>
              <a:rPr lang="en-US" dirty="0" smtClean="0"/>
              <a:t>Reusability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0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2362200"/>
            <a:ext cx="1600200" cy="20574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 smtClean="0"/>
              <a:t>web.xml</a:t>
            </a:r>
            <a:endParaRPr lang="en-GB" sz="28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57400" y="2647432"/>
            <a:ext cx="12954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57400" y="3666472"/>
            <a:ext cx="1295400" cy="516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57400" y="4209996"/>
            <a:ext cx="1295400" cy="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916015" y="4037787"/>
            <a:ext cx="1143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Multiply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948626" y="2497231"/>
            <a:ext cx="1143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923441" y="2972613"/>
            <a:ext cx="1143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869197" y="3505200"/>
            <a:ext cx="1143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753100" y="1828800"/>
            <a:ext cx="2590800" cy="3581400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400800" y="13716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48400" y="2057400"/>
            <a:ext cx="1600200" cy="590032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Login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057400" y="3124200"/>
            <a:ext cx="12954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248400" y="2876032"/>
            <a:ext cx="1600200" cy="590032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Logout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14174" y="3694664"/>
            <a:ext cx="1600200" cy="590032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14174" y="4513296"/>
            <a:ext cx="1600200" cy="590032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Multiply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0" idx="1"/>
          </p:cNvCxnSpPr>
          <p:nvPr/>
        </p:nvCxnSpPr>
        <p:spPr>
          <a:xfrm flipV="1">
            <a:off x="4953000" y="2352416"/>
            <a:ext cx="1295400" cy="105701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</p:cNvCxnSpPr>
          <p:nvPr/>
        </p:nvCxnSpPr>
        <p:spPr>
          <a:xfrm flipV="1">
            <a:off x="4953000" y="3124201"/>
            <a:ext cx="1295400" cy="2667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</p:cNvCxnSpPr>
          <p:nvPr/>
        </p:nvCxnSpPr>
        <p:spPr>
          <a:xfrm>
            <a:off x="4953000" y="3390901"/>
            <a:ext cx="1280886" cy="46973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5" idx="1"/>
          </p:cNvCxnSpPr>
          <p:nvPr/>
        </p:nvCxnSpPr>
        <p:spPr>
          <a:xfrm>
            <a:off x="4938486" y="3409925"/>
            <a:ext cx="1275688" cy="139838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85800" y="1828800"/>
            <a:ext cx="1866900" cy="3581400"/>
          </a:xfrm>
          <a:prstGeom prst="roundRect">
            <a:avLst/>
          </a:prstGeom>
          <a:solidFill>
            <a:schemeClr val="accent1">
              <a:alpha val="18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2000" y="1459468"/>
            <a:ext cx="179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Client’s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1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41" grpId="0" animBg="1"/>
      <p:bldP spid="42" grpId="0" animBg="1"/>
      <p:bldP spid="43" grpId="0" animBg="1"/>
      <p:bldP spid="18" grpId="0" animBg="1"/>
      <p:bldP spid="19" grpId="0"/>
      <p:bldP spid="20" grpId="0" animBg="1"/>
      <p:bldP spid="23" grpId="0" animBg="1"/>
      <p:bldP spid="24" grpId="0" animBg="1"/>
      <p:bldP spid="25" grpId="0" animBg="1"/>
      <p:bldP spid="34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</a:t>
            </a:r>
            <a:r>
              <a:rPr lang="en-US" dirty="0"/>
              <a:t>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2362200"/>
            <a:ext cx="1752600" cy="1371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/>
              <a:t>Front Controller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114800" y="2504957"/>
            <a:ext cx="6096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14800" y="2856304"/>
            <a:ext cx="6096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14800" y="3218086"/>
            <a:ext cx="6096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14800" y="3579868"/>
            <a:ext cx="609600" cy="1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65077" y="2045732"/>
            <a:ext cx="1502123" cy="20574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 smtClean="0"/>
              <a:t>web.xml</a:t>
            </a:r>
            <a:endParaRPr lang="en-GB" sz="28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424474" y="2332552"/>
            <a:ext cx="1242527" cy="78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24474" y="3347437"/>
            <a:ext cx="1242527" cy="256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24474" y="3893527"/>
            <a:ext cx="1242527" cy="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76868" y="3721319"/>
            <a:ext cx="1096347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Multiply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09479" y="2180763"/>
            <a:ext cx="1096347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84294" y="2656145"/>
            <a:ext cx="1096347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30050" y="3188732"/>
            <a:ext cx="1096347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424474" y="2809320"/>
            <a:ext cx="1242527" cy="78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30049" y="1512332"/>
            <a:ext cx="1636851" cy="3581400"/>
          </a:xfrm>
          <a:prstGeom prst="roundRect">
            <a:avLst/>
          </a:prstGeom>
          <a:solidFill>
            <a:schemeClr val="accent1">
              <a:alpha val="18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49449" y="1143000"/>
            <a:ext cx="172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Client’s Request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934200" y="1447800"/>
            <a:ext cx="2057400" cy="3581400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81900" y="990600"/>
            <a:ext cx="114972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429500" y="1676400"/>
            <a:ext cx="1270747" cy="590032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29500" y="2495032"/>
            <a:ext cx="1270747" cy="590032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Logout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95274" y="3313664"/>
            <a:ext cx="1270747" cy="590032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95274" y="4132296"/>
            <a:ext cx="1270747" cy="590032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Multiply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5" idx="3"/>
            <a:endCxn id="27" idx="1"/>
          </p:cNvCxnSpPr>
          <p:nvPr/>
        </p:nvCxnSpPr>
        <p:spPr>
          <a:xfrm flipV="1">
            <a:off x="6477000" y="1971416"/>
            <a:ext cx="952500" cy="107658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28" idx="1"/>
          </p:cNvCxnSpPr>
          <p:nvPr/>
        </p:nvCxnSpPr>
        <p:spPr>
          <a:xfrm flipV="1">
            <a:off x="6477000" y="2790048"/>
            <a:ext cx="952500" cy="25795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29" idx="1"/>
          </p:cNvCxnSpPr>
          <p:nvPr/>
        </p:nvCxnSpPr>
        <p:spPr>
          <a:xfrm>
            <a:off x="6477000" y="3048000"/>
            <a:ext cx="918274" cy="56068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</p:cNvCxnSpPr>
          <p:nvPr/>
        </p:nvCxnSpPr>
        <p:spPr>
          <a:xfrm>
            <a:off x="6477000" y="3048000"/>
            <a:ext cx="914400" cy="137931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10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/>
      <p:bldP spid="25" grpId="0" animBg="1"/>
      <p:bldP spid="26" grpId="0"/>
      <p:bldP spid="27" grpId="0" animBg="1"/>
      <p:bldP spid="28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Controller - </a:t>
            </a:r>
            <a:r>
              <a:rPr lang="en-GB" dirty="0" smtClean="0"/>
              <a:t>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Initialize the framework to </a:t>
            </a:r>
            <a:r>
              <a:rPr lang="en-US" dirty="0" smtClean="0"/>
              <a:t>supply </a:t>
            </a:r>
            <a:r>
              <a:rPr lang="en-US" dirty="0"/>
              <a:t>to the requests.</a:t>
            </a:r>
          </a:p>
          <a:p>
            <a:pPr>
              <a:lnSpc>
                <a:spcPct val="150000"/>
              </a:lnSpc>
            </a:pPr>
            <a:r>
              <a:rPr lang="en-US" dirty="0"/>
              <a:t>Load the map of all the URLs and the components responsible to handle the request.</a:t>
            </a:r>
          </a:p>
          <a:p>
            <a:pPr>
              <a:lnSpc>
                <a:spcPct val="150000"/>
              </a:lnSpc>
            </a:pPr>
            <a:r>
              <a:rPr lang="en-US" dirty="0"/>
              <a:t>Prepare the map for the views.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MVC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Spring links objects together instead of the objects linking themselves together</a:t>
            </a:r>
            <a:r>
              <a:rPr lang="en-US" alt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Spring object linking is defined in XML files, allowing easy changes for different application configurations thus working as a plug in architecture.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0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35085</TotalTime>
  <Words>1173</Words>
  <Application>Microsoft Office PowerPoint</Application>
  <PresentationFormat>On-screen Show (4:3)</PresentationFormat>
  <Paragraphs>267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Subject Overview</vt:lpstr>
      <vt:lpstr>What is MVC?</vt:lpstr>
      <vt:lpstr>MVC – An overview</vt:lpstr>
      <vt:lpstr>Advantage of MVC</vt:lpstr>
      <vt:lpstr>MVC Architecture</vt:lpstr>
      <vt:lpstr>Spring MVC Architecture</vt:lpstr>
      <vt:lpstr>Front Controller - Responsibilities</vt:lpstr>
      <vt:lpstr>What is Spring MVC Framework?</vt:lpstr>
      <vt:lpstr>What is Spring MVC Framework?</vt:lpstr>
      <vt:lpstr>Spring 3 MVC- Basic Architecture</vt:lpstr>
      <vt:lpstr>Spring 3.0 MVC Request Flow</vt:lpstr>
      <vt:lpstr>Why Spring Framework?</vt:lpstr>
      <vt:lpstr>Features of Spring MVC Framework</vt:lpstr>
      <vt:lpstr>Advantage of Spring MVC Framework </vt:lpstr>
      <vt:lpstr>Example of web.xml file</vt:lpstr>
      <vt:lpstr>Without Dependency-Injection/IoC</vt:lpstr>
      <vt:lpstr>With Dependency-Injection/IoC</vt:lpstr>
      <vt:lpstr>Advantage of Spring MVC over MVC</vt:lpstr>
      <vt:lpstr>Important Intefaces</vt:lpstr>
      <vt:lpstr>Java Bean vs Basic Java Class</vt:lpstr>
      <vt:lpstr>Why use Java Bean?</vt:lpstr>
      <vt:lpstr>Java Bean Architecture</vt:lpstr>
      <vt:lpstr>Bean Life Cycle</vt:lpstr>
      <vt:lpstr>Bean Life Cycle</vt:lpstr>
      <vt:lpstr>GTU Questions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4552</cp:revision>
  <dcterms:created xsi:type="dcterms:W3CDTF">2013-05-17T03:00:03Z</dcterms:created>
  <dcterms:modified xsi:type="dcterms:W3CDTF">2017-04-17T05:02:51Z</dcterms:modified>
</cp:coreProperties>
</file>