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21" r:id="rId3"/>
    <p:sldId id="423" r:id="rId4"/>
    <p:sldId id="390" r:id="rId5"/>
    <p:sldId id="371" r:id="rId6"/>
    <p:sldId id="391" r:id="rId7"/>
    <p:sldId id="377" r:id="rId8"/>
    <p:sldId id="373" r:id="rId9"/>
    <p:sldId id="392" r:id="rId10"/>
    <p:sldId id="393" r:id="rId11"/>
    <p:sldId id="374" r:id="rId12"/>
    <p:sldId id="378" r:id="rId13"/>
    <p:sldId id="415" r:id="rId14"/>
    <p:sldId id="416" r:id="rId15"/>
    <p:sldId id="419" r:id="rId16"/>
    <p:sldId id="417" r:id="rId17"/>
    <p:sldId id="422" r:id="rId18"/>
    <p:sldId id="380" r:id="rId19"/>
    <p:sldId id="426" r:id="rId20"/>
    <p:sldId id="427" r:id="rId21"/>
    <p:sldId id="382" r:id="rId22"/>
    <p:sldId id="421" r:id="rId23"/>
    <p:sldId id="424" r:id="rId24"/>
    <p:sldId id="418" r:id="rId25"/>
    <p:sldId id="428" r:id="rId26"/>
    <p:sldId id="385" r:id="rId27"/>
    <p:sldId id="429" r:id="rId28"/>
    <p:sldId id="386" r:id="rId29"/>
    <p:sldId id="387" r:id="rId30"/>
    <p:sldId id="388" r:id="rId31"/>
    <p:sldId id="389" r:id="rId32"/>
    <p:sldId id="3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vqvQ/up41Or5GuBGNApAA==" hashData="qLRDYa9zZ526eWiA/y0rWs6ymZI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423"/>
            <p14:sldId id="390"/>
            <p14:sldId id="371"/>
            <p14:sldId id="391"/>
            <p14:sldId id="377"/>
            <p14:sldId id="373"/>
            <p14:sldId id="392"/>
            <p14:sldId id="393"/>
            <p14:sldId id="374"/>
            <p14:sldId id="378"/>
          </p14:sldIdLst>
        </p14:section>
        <p14:section name="Untitled Section" id="{E0105BB8-4988-497F-985B-69D5399B4E0A}">
          <p14:sldIdLst>
            <p14:sldId id="415"/>
            <p14:sldId id="416"/>
            <p14:sldId id="419"/>
            <p14:sldId id="417"/>
            <p14:sldId id="422"/>
            <p14:sldId id="380"/>
            <p14:sldId id="426"/>
            <p14:sldId id="427"/>
            <p14:sldId id="382"/>
            <p14:sldId id="421"/>
            <p14:sldId id="424"/>
            <p14:sldId id="418"/>
            <p14:sldId id="428"/>
            <p14:sldId id="385"/>
            <p14:sldId id="429"/>
            <p14:sldId id="386"/>
            <p14:sldId id="387"/>
            <p14:sldId id="388"/>
            <p14:sldId id="389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2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>
      <p:cViewPr varScale="1">
        <p:scale>
          <a:sx n="70" d="100"/>
          <a:sy n="70" d="100"/>
        </p:scale>
        <p:origin x="-92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2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2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9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0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1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4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4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3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Unit:2 Communication in DOS	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</a:t>
            </a:r>
            <a:fld id="{B6A0C9A9-CBDB-446B-AF30-5203DCFBAC0E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2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Communication </a:t>
            </a:r>
            <a:r>
              <a:rPr lang="en-US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 Distributed System </a:t>
            </a:r>
            <a:r>
              <a:rPr lang="en-US" dirty="0"/>
              <a:t>	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OSI Model (</a:t>
            </a:r>
            <a:r>
              <a:rPr lang="en-US" altLang="en-US" b="1" dirty="0" smtClean="0">
                <a:latin typeface="+mj-lt"/>
              </a:rPr>
              <a:t>Layers &amp; </a:t>
            </a:r>
            <a:r>
              <a:rPr lang="en-US" altLang="en-US" b="1" dirty="0">
                <a:latin typeface="+mj-lt"/>
              </a:rPr>
              <a:t>Activities)</a:t>
            </a:r>
            <a:endParaRPr lang="en-IN" b="1" dirty="0">
              <a:latin typeface="+mj-lt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228600" y="990600"/>
            <a:ext cx="2286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OSI Layers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228600" y="17526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Application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228600" y="31242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Session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228600" y="24384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Presentation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228600" y="38100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Transport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228600" y="44958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Network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228600" y="51816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Data</a:t>
            </a:r>
            <a:r>
              <a:rPr lang="en-US" altLang="en-US" sz="1400" b="1" dirty="0"/>
              <a:t> </a:t>
            </a:r>
            <a:r>
              <a:rPr lang="en-US" altLang="en-US" sz="2000" b="1" dirty="0"/>
              <a:t>Link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2819400" y="990600"/>
            <a:ext cx="61341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1400" b="1"/>
              <a:t>Activities </a:t>
            </a: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2819400" y="17526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allow access to network resources</a:t>
            </a: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2819400" y="31242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establish, manage, and terminate </a:t>
            </a:r>
            <a:r>
              <a:rPr lang="en-US" altLang="en-US" dirty="0" smtClean="0"/>
              <a:t>session</a:t>
            </a:r>
            <a:endParaRPr lang="en-US" altLang="en-US" dirty="0"/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2819400" y="24384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Translate, encrypt, and compress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819400" y="38100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Provide reliable process-to-process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Message delivery and error recovery </a:t>
            </a:r>
            <a:endParaRPr lang="en-US" altLang="en-US" dirty="0"/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819400" y="44958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move packets from source to </a:t>
            </a:r>
          </a:p>
          <a:p>
            <a:pPr algn="ctr"/>
            <a:r>
              <a:rPr lang="en-US" altLang="en-US" dirty="0"/>
              <a:t>destination; to provide internetworking</a:t>
            </a: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819400" y="51816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organize bits into frames; to provide</a:t>
            </a:r>
          </a:p>
          <a:p>
            <a:pPr algn="ctr"/>
            <a:r>
              <a:rPr lang="en-US" altLang="en-US" dirty="0"/>
              <a:t>h</a:t>
            </a:r>
            <a:r>
              <a:rPr lang="en-US" altLang="en-US" dirty="0" smtClean="0"/>
              <a:t>op-to-hop </a:t>
            </a:r>
            <a:r>
              <a:rPr lang="en-US" altLang="en-US" dirty="0"/>
              <a:t>delivery</a:t>
            </a: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152400" y="60960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228600" y="5867400"/>
            <a:ext cx="2286000" cy="5334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/>
              <a:t>Physical</a:t>
            </a:r>
          </a:p>
        </p:txBody>
      </p:sp>
      <p:sp>
        <p:nvSpPr>
          <p:cNvPr id="79" name="Rectangle 30"/>
          <p:cNvSpPr>
            <a:spLocks noChangeArrowheads="1"/>
          </p:cNvSpPr>
          <p:nvPr/>
        </p:nvSpPr>
        <p:spPr bwMode="auto">
          <a:xfrm>
            <a:off x="2819400" y="58674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dirty="0"/>
              <a:t>To Transmit bits over a medium; to provide </a:t>
            </a:r>
          </a:p>
          <a:p>
            <a:pPr algn="ctr"/>
            <a:r>
              <a:rPr lang="en-US" altLang="en-US" dirty="0"/>
              <a:t>Mechanical and electrical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86892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+mj-lt"/>
              </a:rPr>
              <a:t/>
            </a:r>
            <a:br>
              <a:rPr lang="en-US" altLang="en-US" b="1" dirty="0" smtClean="0">
                <a:latin typeface="+mj-lt"/>
              </a:rPr>
            </a:br>
            <a:r>
              <a:rPr lang="en-US" altLang="en-US" b="1" dirty="0" smtClean="0">
                <a:latin typeface="+mj-lt"/>
              </a:rPr>
              <a:t>TCP/IP </a:t>
            </a:r>
            <a:r>
              <a:rPr lang="en-US" altLang="en-US" b="1" dirty="0">
                <a:latin typeface="+mj-lt"/>
              </a:rPr>
              <a:t>Reference Model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IN" b="1" dirty="0">
              <a:latin typeface="+mj-lt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684213" y="2368550"/>
            <a:ext cx="2449512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84213" y="2944812"/>
            <a:ext cx="2449512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b="1"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684213" y="3519487"/>
            <a:ext cx="2449512" cy="6492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b="1"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684213" y="4168775"/>
            <a:ext cx="2449512" cy="9366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b="1">
                <a:cs typeface="Arial" panose="020B0604020202020204" pitchFamily="34" charset="0"/>
              </a:rPr>
              <a:t>Network Access</a:t>
            </a:r>
            <a:br>
              <a:rPr lang="en-GB" altLang="en-US" b="1">
                <a:cs typeface="Arial" panose="020B0604020202020204" pitchFamily="34" charset="0"/>
              </a:rPr>
            </a:br>
            <a:r>
              <a:rPr lang="en-GB" altLang="en-US" b="1">
                <a:cs typeface="Arial" panose="020B0604020202020204" pitchFamily="34" charset="0"/>
              </a:rPr>
              <a:t>(Host-to-network)</a:t>
            </a:r>
          </a:p>
        </p:txBody>
      </p:sp>
      <p:sp>
        <p:nvSpPr>
          <p:cNvPr id="9" name="Text Box 7"/>
          <p:cNvSpPr txBox="1">
            <a:spLocks/>
          </p:cNvSpPr>
          <p:nvPr/>
        </p:nvSpPr>
        <p:spPr bwMode="auto">
          <a:xfrm>
            <a:off x="1476375" y="2001837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b="1"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3421063" y="24399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 dirty="0"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4500563" y="24399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 dirty="0"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5580063" y="2439987"/>
            <a:ext cx="863600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FTP</a:t>
            </a: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6661150" y="2439987"/>
            <a:ext cx="863600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SMTP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7740650" y="2439987"/>
            <a:ext cx="863600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SNMP</a:t>
            </a:r>
          </a:p>
        </p:txBody>
      </p:sp>
      <p:sp>
        <p:nvSpPr>
          <p:cNvPr id="15" name="Text Box 13"/>
          <p:cNvSpPr txBox="1">
            <a:spLocks/>
          </p:cNvSpPr>
          <p:nvPr/>
        </p:nvSpPr>
        <p:spPr bwMode="auto">
          <a:xfrm>
            <a:off x="5421313" y="2008187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altLang="en-US" b="1">
                <a:cs typeface="Arial" panose="020B0604020202020204" pitchFamily="34" charset="0"/>
              </a:rPr>
              <a:t>Protocols</a:t>
            </a: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4500563" y="30876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TCP</a:t>
            </a:r>
          </a:p>
        </p:txBody>
      </p:sp>
      <p:sp>
        <p:nvSpPr>
          <p:cNvPr id="17" name="Rectangle 15"/>
          <p:cNvSpPr>
            <a:spLocks/>
          </p:cNvSpPr>
          <p:nvPr/>
        </p:nvSpPr>
        <p:spPr bwMode="auto">
          <a:xfrm>
            <a:off x="6659563" y="30876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UDP</a:t>
            </a:r>
          </a:p>
        </p:txBody>
      </p:sp>
      <p:sp>
        <p:nvSpPr>
          <p:cNvPr id="18" name="Rectangle 16"/>
          <p:cNvSpPr>
            <a:spLocks/>
          </p:cNvSpPr>
          <p:nvPr/>
        </p:nvSpPr>
        <p:spPr bwMode="auto">
          <a:xfrm>
            <a:off x="4500563" y="37353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IP</a:t>
            </a:r>
          </a:p>
        </p:txBody>
      </p:sp>
      <p:sp>
        <p:nvSpPr>
          <p:cNvPr id="19" name="Rectangle 17"/>
          <p:cNvSpPr>
            <a:spLocks/>
          </p:cNvSpPr>
          <p:nvPr/>
        </p:nvSpPr>
        <p:spPr bwMode="auto">
          <a:xfrm>
            <a:off x="6659563" y="3735387"/>
            <a:ext cx="862012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20" name="Rectangle 18"/>
          <p:cNvSpPr>
            <a:spLocks/>
          </p:cNvSpPr>
          <p:nvPr/>
        </p:nvSpPr>
        <p:spPr bwMode="auto">
          <a:xfrm>
            <a:off x="3924300" y="4456112"/>
            <a:ext cx="1657350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ETHERNET</a:t>
            </a:r>
          </a:p>
        </p:txBody>
      </p:sp>
      <p:sp>
        <p:nvSpPr>
          <p:cNvPr id="21" name="Rectangle 19"/>
          <p:cNvSpPr>
            <a:spLocks/>
          </p:cNvSpPr>
          <p:nvPr/>
        </p:nvSpPr>
        <p:spPr bwMode="auto">
          <a:xfrm>
            <a:off x="6446838" y="4456112"/>
            <a:ext cx="16541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GB" altLang="en-US" sz="1600" b="1">
                <a:cs typeface="Arial" panose="020B0604020202020204" pitchFamily="34" charset="0"/>
              </a:rPr>
              <a:t>PACKET RADIO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90500" y="1055461"/>
            <a:ext cx="4997904" cy="838200"/>
          </a:xfrm>
          <a:prstGeom prst="wedgeRectCallout">
            <a:avLst>
              <a:gd name="adj1" fmla="val 23997"/>
              <a:gd name="adj2" fmla="val 11509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Hypertext Transfer Protocol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Browser and web server communication</a:t>
            </a:r>
            <a:endParaRPr lang="en-GB" altLang="en-US" sz="2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3955596" y="1085850"/>
            <a:ext cx="4997904" cy="838200"/>
          </a:xfrm>
          <a:prstGeom prst="wedgeRectCallout">
            <a:avLst>
              <a:gd name="adj1" fmla="val -31216"/>
              <a:gd name="adj2" fmla="val 109253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name stands for </a:t>
            </a:r>
            <a:r>
              <a:rPr lang="en-US" sz="2000" dirty="0" smtClean="0"/>
              <a:t>“</a:t>
            </a:r>
            <a:r>
              <a:rPr lang="en-US" sz="2000" b="1" dirty="0" smtClean="0"/>
              <a:t>tel</a:t>
            </a:r>
            <a:r>
              <a:rPr lang="en-US" sz="2000" dirty="0" smtClean="0"/>
              <a:t>etype</a:t>
            </a:r>
            <a:r>
              <a:rPr lang="en-US" sz="2000" dirty="0"/>
              <a:t> </a:t>
            </a:r>
            <a:r>
              <a:rPr lang="en-US" sz="2000" b="1" dirty="0" smtClean="0"/>
              <a:t>net</a:t>
            </a:r>
            <a:r>
              <a:rPr lang="en-US" sz="2000" dirty="0" smtClean="0"/>
              <a:t>work”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Remote </a:t>
            </a:r>
            <a:r>
              <a:rPr lang="en-GB" altLang="en-US" sz="2000" dirty="0"/>
              <a:t>login protocol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2432616" y="1075986"/>
            <a:ext cx="5873183" cy="838200"/>
          </a:xfrm>
          <a:prstGeom prst="wedgeRectCallout">
            <a:avLst>
              <a:gd name="adj1" fmla="val 10096"/>
              <a:gd name="adj2" fmla="val 109253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File </a:t>
            </a:r>
            <a:r>
              <a:rPr lang="en-US" sz="2000" dirty="0">
                <a:solidFill>
                  <a:schemeClr val="tx1"/>
                </a:solidFill>
              </a:rPr>
              <a:t>Transfer </a:t>
            </a:r>
            <a:r>
              <a:rPr lang="en-US" sz="2000" dirty="0" smtClean="0">
                <a:solidFill>
                  <a:schemeClr val="tx1"/>
                </a:solidFill>
              </a:rPr>
              <a:t>Protocol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Transfer Computer files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between a client and server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2971800" y="1048088"/>
            <a:ext cx="5873183" cy="838200"/>
          </a:xfrm>
          <a:prstGeom prst="wedgeRectCallout">
            <a:avLst>
              <a:gd name="adj1" fmla="val 20105"/>
              <a:gd name="adj2" fmla="val 111201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Simple </a:t>
            </a:r>
            <a:r>
              <a:rPr lang="en-US" sz="2000" dirty="0">
                <a:solidFill>
                  <a:schemeClr val="tx1"/>
                </a:solidFill>
              </a:rPr>
              <a:t>Mail Transfer </a:t>
            </a:r>
            <a:r>
              <a:rPr lang="en-US" sz="2000" dirty="0" smtClean="0">
                <a:solidFill>
                  <a:schemeClr val="tx1"/>
                </a:solidFill>
              </a:rPr>
              <a:t>Protocol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 </a:t>
            </a:r>
            <a:r>
              <a:rPr lang="en-US" sz="2000" dirty="0"/>
              <a:t>and </a:t>
            </a:r>
            <a:r>
              <a:rPr lang="en-US" sz="2000" dirty="0" smtClean="0"/>
              <a:t>Receive </a:t>
            </a:r>
            <a:r>
              <a:rPr lang="en-US" sz="2000" dirty="0"/>
              <a:t>mail messages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590801" y="914400"/>
            <a:ext cx="6357654" cy="993775"/>
          </a:xfrm>
          <a:prstGeom prst="wedgeRectCallout">
            <a:avLst>
              <a:gd name="adj1" fmla="val 38626"/>
              <a:gd name="adj2" fmla="val 101343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Simple </a:t>
            </a:r>
            <a:r>
              <a:rPr lang="en-US" sz="2000" dirty="0"/>
              <a:t>Network Management Protocol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ollecting </a:t>
            </a:r>
            <a:r>
              <a:rPr lang="en-US" sz="2000" dirty="0"/>
              <a:t>information from, and </a:t>
            </a:r>
            <a:r>
              <a:rPr lang="en-US" sz="2000" dirty="0" smtClean="0"/>
              <a:t>configuring </a:t>
            </a:r>
            <a:r>
              <a:rPr lang="en-US" sz="2000" dirty="0"/>
              <a:t>network devices, such as servers, printers, hubs, switches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23555" y="970300"/>
            <a:ext cx="6357654" cy="993775"/>
          </a:xfrm>
          <a:prstGeom prst="wedgeRectCallout">
            <a:avLst>
              <a:gd name="adj1" fmla="val 23473"/>
              <a:gd name="adj2" fmla="val 16213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Transmission </a:t>
            </a:r>
            <a:r>
              <a:rPr lang="en-US" sz="2000" dirty="0"/>
              <a:t>Control </a:t>
            </a:r>
            <a:r>
              <a:rPr lang="en-US" sz="2000" dirty="0" smtClean="0"/>
              <a:t>Protocol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Connection oriented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Connection </a:t>
            </a:r>
            <a:r>
              <a:rPr lang="en-GB" altLang="en-US" sz="2000" dirty="0"/>
              <a:t>established before sending data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2432616" y="961230"/>
            <a:ext cx="6357654" cy="993775"/>
          </a:xfrm>
          <a:prstGeom prst="wedgeRectCallout">
            <a:avLst>
              <a:gd name="adj1" fmla="val 23473"/>
              <a:gd name="adj2" fmla="val 16213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User Datagram </a:t>
            </a:r>
            <a:r>
              <a:rPr lang="en-US" sz="2000" dirty="0" smtClean="0"/>
              <a:t>Protocol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Connectionless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altLang="en-US" sz="2100" dirty="0" smtClean="0"/>
              <a:t>Sending </a:t>
            </a:r>
            <a:r>
              <a:rPr lang="en-GB" altLang="en-US" sz="2100" dirty="0"/>
              <a:t>data without establishing connection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301909" y="5272543"/>
            <a:ext cx="6357654" cy="993775"/>
          </a:xfrm>
          <a:prstGeom prst="wedgeRectCallout">
            <a:avLst>
              <a:gd name="adj1" fmla="val 22959"/>
              <a:gd name="adj2" fmla="val -168123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Internet Protocol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set of rules governing the format of data sent over the Internet or other network.</a:t>
            </a:r>
            <a:endParaRPr lang="en-US" sz="2400" dirty="0" smtClean="0"/>
          </a:p>
        </p:txBody>
      </p:sp>
      <p:sp>
        <p:nvSpPr>
          <p:cNvPr id="29" name="Rectangular Callout 28"/>
          <p:cNvSpPr/>
          <p:nvPr/>
        </p:nvSpPr>
        <p:spPr>
          <a:xfrm>
            <a:off x="2432616" y="5301457"/>
            <a:ext cx="6357654" cy="993775"/>
          </a:xfrm>
          <a:prstGeom prst="wedgeRectCallout">
            <a:avLst>
              <a:gd name="adj1" fmla="val 23729"/>
              <a:gd name="adj2" fmla="val -171409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Internet </a:t>
            </a:r>
            <a:r>
              <a:rPr lang="en-US" sz="2000" dirty="0"/>
              <a:t>Control Message Protocol</a:t>
            </a:r>
            <a:endParaRPr lang="en-US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by network devices, like routers, to send error messages and operational information</a:t>
            </a:r>
            <a:endParaRPr lang="en-US" sz="2800" dirty="0" smtClean="0"/>
          </a:p>
        </p:txBody>
      </p:sp>
      <p:sp>
        <p:nvSpPr>
          <p:cNvPr id="30" name="Rectangular Callout 29"/>
          <p:cNvSpPr/>
          <p:nvPr/>
        </p:nvSpPr>
        <p:spPr>
          <a:xfrm>
            <a:off x="1476375" y="5453857"/>
            <a:ext cx="4238625" cy="755311"/>
          </a:xfrm>
          <a:prstGeom prst="wedgeRectCallout">
            <a:avLst>
              <a:gd name="adj1" fmla="val 25397"/>
              <a:gd name="adj2" fmla="val -131196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Network </a:t>
            </a:r>
            <a:r>
              <a:rPr lang="en-US" sz="2000" dirty="0"/>
              <a:t>protocol that controls how data is transmitted over a </a:t>
            </a:r>
            <a:r>
              <a:rPr lang="en-US" sz="2000" dirty="0" smtClean="0"/>
              <a:t>LAN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4500563" y="5446881"/>
            <a:ext cx="4178300" cy="1025356"/>
          </a:xfrm>
          <a:prstGeom prst="wedgeRectCallout">
            <a:avLst>
              <a:gd name="adj1" fmla="val 26179"/>
              <a:gd name="adj2" fmla="val -113679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Protocol of </a:t>
            </a:r>
            <a:r>
              <a:rPr lang="en-US" sz="2000" dirty="0"/>
              <a:t>broadcasting that makes use of radio signals carrying packets of </a:t>
            </a:r>
            <a:r>
              <a:rPr lang="en-US" sz="2000" dirty="0" smtClean="0"/>
              <a:t>data.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031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 animBg="1"/>
      <p:bldP spid="3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ATM </a:t>
            </a:r>
            <a:r>
              <a:rPr lang="en-IN" b="1" dirty="0">
                <a:latin typeface="+mj-lt"/>
              </a:rPr>
              <a:t>Reference </a:t>
            </a:r>
            <a:r>
              <a:rPr lang="en-IN" b="1" dirty="0" smtClean="0">
                <a:latin typeface="+mj-lt"/>
              </a:rPr>
              <a:t>Model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ATM is </a:t>
            </a:r>
            <a:r>
              <a:rPr lang="en-US" dirty="0" smtClean="0"/>
              <a:t>“</a:t>
            </a:r>
            <a:r>
              <a:rPr lang="en-US" b="1" dirty="0" smtClean="0"/>
              <a:t>Asynchronous </a:t>
            </a:r>
            <a:r>
              <a:rPr lang="en-US" b="1" dirty="0"/>
              <a:t>Transfer </a:t>
            </a:r>
            <a:r>
              <a:rPr lang="en-US" b="1" dirty="0" smtClean="0"/>
              <a:t>Mode</a:t>
            </a:r>
            <a:r>
              <a:rPr lang="en-US" dirty="0" smtClean="0"/>
              <a:t>”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It is often described as a future computer networking technology.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ATM is a connection-oriented, high-speed, low-delay switching and transmission technology that uses short and fixed-size </a:t>
            </a:r>
            <a:r>
              <a:rPr lang="en-US" dirty="0" smtClean="0"/>
              <a:t>packets(called cells) </a:t>
            </a:r>
            <a:r>
              <a:rPr lang="en-US" dirty="0"/>
              <a:t>to transport information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019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ATM </a:t>
            </a:r>
            <a:r>
              <a:rPr lang="en-IN" b="1" dirty="0">
                <a:latin typeface="+mj-lt"/>
              </a:rPr>
              <a:t>Reference </a:t>
            </a:r>
            <a:r>
              <a:rPr lang="en-IN" b="1" dirty="0" smtClean="0">
                <a:latin typeface="+mj-lt"/>
              </a:rPr>
              <a:t>Model</a:t>
            </a:r>
            <a:endParaRPr lang="en-IN" b="1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343150"/>
            <a:ext cx="5867400" cy="3962400"/>
          </a:xfrm>
          <a:prstGeom prst="rect">
            <a:avLst/>
          </a:prstGeom>
          <a:solidFill>
            <a:srgbClr val="F9F9F9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F9F9F9"/>
            </a:extrusionClr>
            <a:contourClr>
              <a:srgbClr val="F9F9F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914400" y="554355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828800" y="142875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47800" y="180975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14400" y="455295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914400" y="340995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315200" y="180975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696200" y="142875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810000" y="2343150"/>
            <a:ext cx="0" cy="398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810000" y="180975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343400" y="142875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696200" y="1657350"/>
            <a:ext cx="4587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dirty="0"/>
              <a:t>Plane management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6781800" y="295275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6781800" y="417195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6781800" y="516255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315200" y="48577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315200" y="38671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315200" y="26479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200400" y="1200150"/>
            <a:ext cx="2286000" cy="366713"/>
          </a:xfrm>
          <a:prstGeom prst="rect">
            <a:avLst/>
          </a:prstGeom>
          <a:solidFill>
            <a:srgbClr val="939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Management plane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524000" y="188595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dirty="0"/>
              <a:t>Control plane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495800" y="18859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User plane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133600" y="577215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/>
              <a:t>Physical layer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286000" y="485775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 dirty="0"/>
              <a:t>ATM layer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667000" y="386715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dirty="0"/>
              <a:t>ATM adaptation layer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447800" y="272415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dirty="0"/>
              <a:t>Higher layers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267200" y="272415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Higher layers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273925" y="1979613"/>
            <a:ext cx="4587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Layer management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4933950" y="3848099"/>
            <a:ext cx="4000499" cy="1676401"/>
          </a:xfrm>
          <a:prstGeom prst="wedgeRectCallout">
            <a:avLst>
              <a:gd name="adj1" fmla="val -61649"/>
              <a:gd name="adj2" fmla="val 77305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lowest layer in the ATM </a:t>
            </a:r>
            <a:r>
              <a:rPr lang="en-US" dirty="0" smtClean="0"/>
              <a:t>protocol.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describes the physical transmission media</a:t>
            </a:r>
            <a:r>
              <a:rPr lang="en-US" dirty="0" smtClean="0"/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use shielded and unshielded twisted pair, coaxial cable, and </a:t>
            </a:r>
            <a:r>
              <a:rPr lang="en-US" dirty="0" smtClean="0"/>
              <a:t>fiber-optic </a:t>
            </a:r>
            <a:r>
              <a:rPr lang="en-US" dirty="0"/>
              <a:t>cable.</a:t>
            </a:r>
            <a:r>
              <a:rPr lang="en-US" dirty="0" smtClean="0"/>
              <a:t> </a:t>
            </a:r>
            <a:endParaRPr lang="en-US" dirty="0"/>
          </a:p>
          <a:p>
            <a:pPr marL="0"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ular Callout 58"/>
          <p:cNvSpPr/>
          <p:nvPr/>
        </p:nvSpPr>
        <p:spPr>
          <a:xfrm>
            <a:off x="4930684" y="4629149"/>
            <a:ext cx="4000499" cy="1790701"/>
          </a:xfrm>
          <a:prstGeom prst="wedgeRectCallout">
            <a:avLst>
              <a:gd name="adj1" fmla="val -68833"/>
              <a:gd name="adj2" fmla="val -20098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performs all functions relating to the routing and multiplexing of cells over Virtual Channels.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generates a header to the segment streams generated by the ATM Adaptation Layer(AAL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60" name="Rectangular Callout 59"/>
          <p:cNvSpPr/>
          <p:nvPr/>
        </p:nvSpPr>
        <p:spPr>
          <a:xfrm>
            <a:off x="190500" y="4614863"/>
            <a:ext cx="3139984" cy="1688101"/>
          </a:xfrm>
          <a:prstGeom prst="wedgeRectCallout">
            <a:avLst>
              <a:gd name="adj1" fmla="val 62780"/>
              <a:gd name="adj2" fmla="val -74660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 converts the submitted information into streams of 48-octet segments and transports these in the payload field of multiple ATM cells. </a:t>
            </a:r>
          </a:p>
        </p:txBody>
      </p:sp>
    </p:spTree>
    <p:extLst>
      <p:ext uri="{BB962C8B-B14F-4D97-AF65-F5344CB8AC3E}">
        <p14:creationId xmlns:p14="http://schemas.microsoft.com/office/powerpoint/2010/main" val="187068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" grpId="0" animBg="1"/>
      <p:bldP spid="3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Main Features of ATM Technology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International standard-based technology (for interoperability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Low network latency (for voice, video, and real-time applications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Low variance of delay (for voice and video transmission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Guaranteed quality of </a:t>
            </a:r>
            <a:r>
              <a:rPr lang="en-US" dirty="0" smtClean="0"/>
              <a:t>service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High capacity switching (multi-</a:t>
            </a:r>
            <a:r>
              <a:rPr lang="en-US" dirty="0" err="1"/>
              <a:t>giga</a:t>
            </a:r>
            <a:r>
              <a:rPr lang="en-US" dirty="0"/>
              <a:t> bits per second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Bandwidth flexibility (dynamically assigned to users)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Scalability (capacity may be increased on demand)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Medium not shared for ATM LAN (no degradation in performance as traffic load or number of users increases)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Supports a wide range of user access speeds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Supports </a:t>
            </a:r>
            <a:r>
              <a:rPr lang="en-US" dirty="0"/>
              <a:t>audio, video, imagery, and data traffic (for integrated services)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5045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Message Passing </a:t>
            </a:r>
            <a:r>
              <a:rPr lang="en-US" b="1" dirty="0" smtClean="0">
                <a:latin typeface="+mj-lt"/>
              </a:rPr>
              <a:t>System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Message is a </a:t>
            </a:r>
            <a:r>
              <a:rPr lang="en-US" sz="2000" b="1" dirty="0" smtClean="0"/>
              <a:t>block of Information</a:t>
            </a:r>
            <a:r>
              <a:rPr lang="en-US" sz="20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Message </a:t>
            </a:r>
            <a:r>
              <a:rPr lang="en-US" sz="2000" dirty="0"/>
              <a:t>passing </a:t>
            </a:r>
            <a:r>
              <a:rPr lang="en-US" sz="2000" dirty="0" smtClean="0"/>
              <a:t>is a basic </a:t>
            </a:r>
            <a:r>
              <a:rPr lang="en-US" sz="2000" dirty="0"/>
              <a:t>form of </a:t>
            </a:r>
            <a:r>
              <a:rPr lang="en-US" sz="2000" dirty="0" smtClean="0"/>
              <a:t>Inter process communication </a:t>
            </a:r>
            <a:r>
              <a:rPr lang="en-US" sz="2000" dirty="0"/>
              <a:t>used in distributed </a:t>
            </a:r>
            <a:r>
              <a:rPr lang="en-US" sz="2000" dirty="0" smtClean="0"/>
              <a:t>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In which, </a:t>
            </a:r>
            <a:r>
              <a:rPr lang="en-US" sz="2000" dirty="0"/>
              <a:t>processes or objects can send and receive </a:t>
            </a:r>
            <a:r>
              <a:rPr lang="en-US" sz="2000" dirty="0" smtClean="0"/>
              <a:t>messages to </a:t>
            </a:r>
            <a:r>
              <a:rPr lang="en-US" sz="2000" dirty="0"/>
              <a:t>other processes.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It provides a set of message-based IPC protocols and multiple heterogeneous platforms for programmers.</a:t>
            </a:r>
            <a:endParaRPr lang="en-IN" sz="2000" dirty="0" smtClean="0"/>
          </a:p>
        </p:txBody>
      </p:sp>
      <p:sp>
        <p:nvSpPr>
          <p:cNvPr id="35" name="Oval 34"/>
          <p:cNvSpPr/>
          <p:nvPr/>
        </p:nvSpPr>
        <p:spPr>
          <a:xfrm>
            <a:off x="1295400" y="4495800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53200" y="4495800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7"/>
            <a:endCxn id="36" idx="1"/>
          </p:cNvCxnSpPr>
          <p:nvPr/>
        </p:nvCxnSpPr>
        <p:spPr>
          <a:xfrm>
            <a:off x="2661256" y="4652029"/>
            <a:ext cx="412628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</p:cNvCxnSpPr>
          <p:nvPr/>
        </p:nvCxnSpPr>
        <p:spPr>
          <a:xfrm flipH="1">
            <a:off x="2661256" y="5406371"/>
            <a:ext cx="412628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3118456" y="5730316"/>
            <a:ext cx="3968144" cy="441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000" b="1" dirty="0" smtClean="0"/>
              <a:t>The message passing approach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4267200"/>
            <a:ext cx="723900" cy="377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000" dirty="0" smtClean="0"/>
              <a:t>Send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81500" y="5040086"/>
            <a:ext cx="1028700" cy="377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000" dirty="0" smtClean="0"/>
              <a:t>Receive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1460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6" grpId="0" animBg="1"/>
      <p:bldP spid="42" grpId="0" build="p"/>
      <p:bldP spid="9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+mj-lt"/>
              </a:rPr>
              <a:t>Desirable </a:t>
            </a:r>
            <a:r>
              <a:rPr lang="en-US" sz="2800" b="1" dirty="0">
                <a:latin typeface="+mj-lt"/>
              </a:rPr>
              <a:t>Features of a Good Message Passing system</a:t>
            </a:r>
            <a:endParaRPr lang="en-IN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34000"/>
              </a:lnSpc>
            </a:pPr>
            <a:r>
              <a:rPr lang="en-US" sz="2000" b="1" dirty="0" smtClean="0"/>
              <a:t>Simplicity : </a:t>
            </a:r>
            <a:r>
              <a:rPr lang="en-US" sz="2000" dirty="0" smtClean="0"/>
              <a:t>A </a:t>
            </a:r>
            <a:r>
              <a:rPr lang="en-US" sz="2000" dirty="0"/>
              <a:t>message passing system should be simple and </a:t>
            </a:r>
            <a:r>
              <a:rPr lang="en-US" sz="2000" b="1" dirty="0"/>
              <a:t>easy to </a:t>
            </a:r>
            <a:r>
              <a:rPr lang="en-US" sz="2000" b="1" dirty="0" smtClean="0"/>
              <a:t>use</a:t>
            </a:r>
            <a:r>
              <a:rPr lang="en-US" sz="2000" dirty="0" smtClean="0"/>
              <a:t>. It </a:t>
            </a:r>
            <a:r>
              <a:rPr lang="en-US" sz="2000" dirty="0"/>
              <a:t>should be possible to </a:t>
            </a:r>
            <a:r>
              <a:rPr lang="en-US" sz="2000" b="1" dirty="0"/>
              <a:t>communicate with old and new applications</a:t>
            </a:r>
            <a:r>
              <a:rPr lang="en-US" sz="2000" dirty="0"/>
              <a:t>, with different modules without the need to worry about the system and network </a:t>
            </a:r>
            <a:r>
              <a:rPr lang="en-US" sz="2000" dirty="0" smtClean="0"/>
              <a:t>aspects.</a:t>
            </a:r>
            <a:endParaRPr lang="en-US" sz="2000" dirty="0"/>
          </a:p>
          <a:p>
            <a:pPr algn="just">
              <a:lnSpc>
                <a:spcPct val="134000"/>
              </a:lnSpc>
            </a:pPr>
            <a:r>
              <a:rPr lang="en-US" sz="2000" b="1" dirty="0"/>
              <a:t>Uniform </a:t>
            </a:r>
            <a:r>
              <a:rPr lang="en-US" sz="2000" b="1" dirty="0" smtClean="0"/>
              <a:t>Semantics : </a:t>
            </a:r>
            <a:r>
              <a:rPr lang="en-US" sz="2000" dirty="0" smtClean="0"/>
              <a:t>Semantics </a:t>
            </a:r>
            <a:r>
              <a:rPr lang="en-US" sz="2000" dirty="0"/>
              <a:t>of </a:t>
            </a:r>
            <a:r>
              <a:rPr lang="en-US" sz="2000" b="1" dirty="0" smtClean="0"/>
              <a:t>Remote </a:t>
            </a:r>
            <a:r>
              <a:rPr lang="en-US" sz="2000" b="1" dirty="0"/>
              <a:t>communication should be as close </a:t>
            </a:r>
            <a:r>
              <a:rPr lang="en-US" sz="2000" dirty="0"/>
              <a:t>as possible to those of local communications.</a:t>
            </a:r>
          </a:p>
          <a:p>
            <a:pPr algn="just">
              <a:lnSpc>
                <a:spcPct val="134000"/>
              </a:lnSpc>
            </a:pPr>
            <a:r>
              <a:rPr lang="en-US" sz="2000" b="1" dirty="0" smtClean="0"/>
              <a:t>Efficiency : </a:t>
            </a:r>
            <a:r>
              <a:rPr lang="en-US" sz="2000" b="1" dirty="0"/>
              <a:t>Les</a:t>
            </a:r>
            <a:r>
              <a:rPr lang="en-US" sz="2000" b="1" dirty="0" smtClean="0"/>
              <a:t>s </a:t>
            </a:r>
            <a:r>
              <a:rPr lang="en-US" sz="2000" b="1" dirty="0"/>
              <a:t>number of message exchanges</a:t>
            </a:r>
            <a:r>
              <a:rPr lang="en-US" sz="2000" dirty="0"/>
              <a:t>, as far as practicable, during the communication process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34000"/>
              </a:lnSpc>
            </a:pPr>
            <a:r>
              <a:rPr lang="en-US" sz="2000" b="1" dirty="0" smtClean="0"/>
              <a:t>Reliability : </a:t>
            </a:r>
            <a:r>
              <a:rPr lang="en-US" sz="2000" dirty="0"/>
              <a:t>Reliable IPC protocol can </a:t>
            </a:r>
            <a:r>
              <a:rPr lang="en-US" sz="2000" b="1" dirty="0"/>
              <a:t>cope with failure problem</a:t>
            </a:r>
            <a:r>
              <a:rPr lang="en-US" sz="2000" dirty="0"/>
              <a:t> and guarantees the delivery of messages.</a:t>
            </a:r>
          </a:p>
          <a:p>
            <a:pPr algn="just">
              <a:lnSpc>
                <a:spcPct val="134000"/>
              </a:lnSpc>
            </a:pPr>
            <a:r>
              <a:rPr lang="en-US" sz="2000" b="1" dirty="0" smtClean="0"/>
              <a:t>Correctness : </a:t>
            </a:r>
            <a:r>
              <a:rPr lang="en-US" sz="2000" dirty="0"/>
              <a:t>Required for </a:t>
            </a:r>
            <a:r>
              <a:rPr lang="en-US" sz="2000" b="1" dirty="0"/>
              <a:t>Group Communication</a:t>
            </a:r>
            <a:r>
              <a:rPr lang="en-US" sz="2000" dirty="0"/>
              <a:t>. (Every message send to group should be delivered to either all of them or none of </a:t>
            </a:r>
            <a:r>
              <a:rPr lang="en-US" sz="2000" dirty="0" smtClean="0"/>
              <a:t>them).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37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+mj-lt"/>
              </a:rPr>
              <a:t>Desirable </a:t>
            </a:r>
            <a:r>
              <a:rPr lang="en-US" sz="2800" b="1" dirty="0">
                <a:latin typeface="+mj-lt"/>
              </a:rPr>
              <a:t>Features of a Good Message Passing system</a:t>
            </a:r>
            <a:endParaRPr lang="en-IN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34000"/>
              </a:lnSpc>
            </a:pPr>
            <a:r>
              <a:rPr lang="en-US" sz="2000" b="1" dirty="0" smtClean="0"/>
              <a:t>Flexibility : </a:t>
            </a:r>
            <a:r>
              <a:rPr lang="en-US" sz="2000" dirty="0" smtClean="0"/>
              <a:t>It must have flexibility to permit any kind of </a:t>
            </a:r>
            <a:r>
              <a:rPr lang="en-US" sz="2000" b="1" dirty="0" smtClean="0"/>
              <a:t>control flow between the cooperating processes</a:t>
            </a:r>
            <a:r>
              <a:rPr lang="en-US" sz="2000" dirty="0" smtClean="0"/>
              <a:t>, including synchronous and asynchronous send/receive.</a:t>
            </a:r>
            <a:endParaRPr lang="en-US" sz="2000" dirty="0"/>
          </a:p>
          <a:p>
            <a:pPr algn="just">
              <a:lnSpc>
                <a:spcPct val="134000"/>
              </a:lnSpc>
            </a:pPr>
            <a:r>
              <a:rPr lang="en-US" sz="2000" b="1" dirty="0" smtClean="0"/>
              <a:t>Security : </a:t>
            </a:r>
            <a:r>
              <a:rPr lang="en-US" sz="2000" dirty="0"/>
              <a:t>Capable of providing a </a:t>
            </a:r>
            <a:r>
              <a:rPr lang="en-US" sz="2000" b="1" dirty="0"/>
              <a:t>secure end-to-end communication</a:t>
            </a:r>
            <a:r>
              <a:rPr lang="en-US" sz="2000" dirty="0"/>
              <a:t>. It includes as follows:</a:t>
            </a:r>
          </a:p>
          <a:p>
            <a:pPr lvl="1" algn="just">
              <a:lnSpc>
                <a:spcPct val="134000"/>
              </a:lnSpc>
            </a:pPr>
            <a:r>
              <a:rPr lang="en-US" dirty="0" smtClean="0"/>
              <a:t>Authentication of the receiver(s) of message by the sender.</a:t>
            </a:r>
          </a:p>
          <a:p>
            <a:pPr lvl="1" algn="just">
              <a:lnSpc>
                <a:spcPct val="134000"/>
              </a:lnSpc>
            </a:pPr>
            <a:r>
              <a:rPr lang="en-US" dirty="0" smtClean="0"/>
              <a:t>Authentication of the sender of a message by its receiver(s).</a:t>
            </a:r>
          </a:p>
          <a:p>
            <a:pPr lvl="1" algn="just">
              <a:lnSpc>
                <a:spcPct val="134000"/>
              </a:lnSpc>
            </a:pPr>
            <a:r>
              <a:rPr lang="en-US" dirty="0" smtClean="0"/>
              <a:t>Encryption of a message before sending it over the network.</a:t>
            </a:r>
            <a:endParaRPr lang="en-US" dirty="0"/>
          </a:p>
          <a:p>
            <a:pPr>
              <a:lnSpc>
                <a:spcPct val="134000"/>
              </a:lnSpc>
            </a:pPr>
            <a:r>
              <a:rPr lang="en-US" sz="2000" b="1" dirty="0" smtClean="0"/>
              <a:t>Portability : </a:t>
            </a:r>
            <a:r>
              <a:rPr lang="en-US" sz="2000" dirty="0" smtClean="0"/>
              <a:t>It should be </a:t>
            </a:r>
            <a:r>
              <a:rPr lang="en-US" sz="2000" b="1" dirty="0" smtClean="0"/>
              <a:t>possible to easily construct a new IPC facility </a:t>
            </a:r>
            <a:r>
              <a:rPr lang="en-US" sz="2000" dirty="0" smtClean="0"/>
              <a:t>on another system by reusing the basic design of the existing message passing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676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Issues </a:t>
            </a:r>
            <a:r>
              <a:rPr lang="en-US" sz="3600" b="1" dirty="0">
                <a:latin typeface="+mj-lt"/>
              </a:rPr>
              <a:t>in IPC by Message Passing</a:t>
            </a:r>
            <a:endParaRPr lang="en-IN" sz="36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 the design of IPC protocol for a message passing system, the following important issues need to be considered:</a:t>
            </a:r>
          </a:p>
          <a:p>
            <a:pPr lvl="1" algn="just"/>
            <a:r>
              <a:rPr lang="en-IN" dirty="0" smtClean="0"/>
              <a:t>Who is the sender?</a:t>
            </a:r>
          </a:p>
          <a:p>
            <a:pPr lvl="1" algn="just"/>
            <a:r>
              <a:rPr lang="en-IN" dirty="0" smtClean="0"/>
              <a:t>Who is the receiver?</a:t>
            </a:r>
          </a:p>
          <a:p>
            <a:pPr lvl="1" algn="just"/>
            <a:r>
              <a:rPr lang="en-IN" dirty="0" smtClean="0"/>
              <a:t>Is there one receiver or many receivers?</a:t>
            </a:r>
          </a:p>
          <a:p>
            <a:pPr lvl="1" algn="just"/>
            <a:r>
              <a:rPr lang="en-IN" dirty="0" smtClean="0"/>
              <a:t>Is the message guaranteed to have been accepted by its receiver(s)?</a:t>
            </a:r>
          </a:p>
          <a:p>
            <a:pPr lvl="1" algn="just"/>
            <a:r>
              <a:rPr lang="en-IN" dirty="0" smtClean="0"/>
              <a:t>Does the sender need to wait for reply?</a:t>
            </a:r>
          </a:p>
          <a:p>
            <a:pPr lvl="1" algn="just"/>
            <a:r>
              <a:rPr lang="en-IN" dirty="0" smtClean="0"/>
              <a:t>What should be done if the catastrophic event such as a node crash or a communication link failure occurs during the course of communication?</a:t>
            </a:r>
          </a:p>
          <a:p>
            <a:pPr lvl="1" algn="just"/>
            <a:r>
              <a:rPr lang="en-IN" dirty="0" smtClean="0"/>
              <a:t>What should be done if the receiver is not ready to accept the message: will the message be discarded or stored in buffer?</a:t>
            </a:r>
          </a:p>
          <a:p>
            <a:pPr lvl="1" algn="just"/>
            <a:r>
              <a:rPr lang="en-IN" dirty="0" smtClean="0"/>
              <a:t>If there are several outstanding messages for a receiver, can it choose the order in which to service the outstanding messages.</a:t>
            </a:r>
          </a:p>
        </p:txBody>
      </p:sp>
    </p:spTree>
    <p:extLst>
      <p:ext uri="{BB962C8B-B14F-4D97-AF65-F5344CB8AC3E}">
        <p14:creationId xmlns:p14="http://schemas.microsoft.com/office/powerpoint/2010/main" val="1670183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Synchronization in Message </a:t>
            </a:r>
            <a:r>
              <a:rPr lang="en-US" sz="3600" b="1" dirty="0">
                <a:latin typeface="+mj-lt"/>
              </a:rPr>
              <a:t>Passing</a:t>
            </a:r>
            <a:endParaRPr lang="en-IN" sz="36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central issue in the communication structure is the synchronization.</a:t>
            </a:r>
          </a:p>
          <a:p>
            <a:pPr algn="just"/>
            <a:r>
              <a:rPr lang="en-IN" dirty="0" smtClean="0"/>
              <a:t>The semantics used for synchronization is classified as </a:t>
            </a:r>
            <a:r>
              <a:rPr lang="en-IN" b="1" dirty="0" smtClean="0"/>
              <a:t>blocking</a:t>
            </a:r>
            <a:r>
              <a:rPr lang="en-IN" dirty="0" smtClean="0"/>
              <a:t> and </a:t>
            </a:r>
            <a:r>
              <a:rPr lang="en-IN" b="1" dirty="0" err="1" smtClean="0"/>
              <a:t>nonblocking</a:t>
            </a:r>
            <a:r>
              <a:rPr lang="en-IN" dirty="0" smtClean="0"/>
              <a:t> types.</a:t>
            </a:r>
          </a:p>
          <a:p>
            <a:pPr algn="just"/>
            <a:r>
              <a:rPr lang="en-IN" dirty="0" smtClean="0"/>
              <a:t>A primitive is said to have </a:t>
            </a:r>
            <a:r>
              <a:rPr lang="en-IN" dirty="0" err="1" smtClean="0"/>
              <a:t>nonblocking</a:t>
            </a:r>
            <a:r>
              <a:rPr lang="en-IN" dirty="0" smtClean="0"/>
              <a:t> semantics if its </a:t>
            </a:r>
            <a:r>
              <a:rPr lang="en-IN" b="1" dirty="0" smtClean="0"/>
              <a:t>invocation does not block</a:t>
            </a:r>
            <a:r>
              <a:rPr lang="en-IN" dirty="0" smtClean="0"/>
              <a:t> the execution of its invoker: otherwise a primitive is said to be blocking type.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903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Unit Outline </a:t>
            </a:r>
            <a:r>
              <a:rPr lang="en-US" sz="2400" b="1" dirty="0"/>
              <a:t>&amp; Weightage %</a:t>
            </a:r>
            <a:endParaRPr lang="en-IN" sz="2400" b="1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24000"/>
              </a:lnSpc>
            </a:pPr>
            <a:r>
              <a:rPr lang="en-US" sz="2400" b="1" dirty="0" smtClean="0"/>
              <a:t>Communication </a:t>
            </a:r>
            <a:r>
              <a:rPr lang="en-US" sz="2400" b="1" dirty="0"/>
              <a:t>in Distributed </a:t>
            </a:r>
            <a:r>
              <a:rPr lang="en-US" sz="2400" b="1" dirty="0" smtClean="0"/>
              <a:t>System			5%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Network and Layered protocols 	</a:t>
            </a:r>
          </a:p>
          <a:p>
            <a:pPr lvl="1" algn="just"/>
            <a:r>
              <a:rPr lang="en-US" dirty="0" smtClean="0"/>
              <a:t>Message </a:t>
            </a:r>
            <a:r>
              <a:rPr lang="en-US" dirty="0"/>
              <a:t>passing and related </a:t>
            </a:r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 smtClean="0"/>
              <a:t>Synchronization </a:t>
            </a:r>
            <a:r>
              <a:rPr lang="en-US" dirty="0"/>
              <a:t>	</a:t>
            </a:r>
          </a:p>
          <a:p>
            <a:pPr lvl="1" algn="just"/>
            <a:r>
              <a:rPr lang="en-US" dirty="0"/>
              <a:t>Client Server model &amp; its </a:t>
            </a:r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Remote </a:t>
            </a:r>
            <a:r>
              <a:rPr lang="en-US" dirty="0"/>
              <a:t>procedure call and implementation issues 	</a:t>
            </a:r>
          </a:p>
          <a:p>
            <a:pPr lvl="1"/>
            <a:r>
              <a:rPr lang="en-US" dirty="0" smtClean="0"/>
              <a:t>Case </a:t>
            </a:r>
            <a:r>
              <a:rPr lang="en-US" dirty="0"/>
              <a:t>Studies: SUN RPC, DEC </a:t>
            </a:r>
            <a:r>
              <a:rPr lang="en-US" dirty="0" smtClean="0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Synchronization in Message </a:t>
            </a:r>
            <a:r>
              <a:rPr lang="en-US" sz="3600" b="1" dirty="0">
                <a:latin typeface="+mj-lt"/>
              </a:rPr>
              <a:t>Passing</a:t>
            </a:r>
            <a:endParaRPr lang="en-IN" sz="36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33876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Blocking send primitive: </a:t>
            </a:r>
            <a:r>
              <a:rPr lang="en-IN" dirty="0" smtClean="0"/>
              <a:t>Sending process blocked until it receives acknowledgement.</a:t>
            </a:r>
          </a:p>
          <a:p>
            <a:pPr algn="just"/>
            <a:r>
              <a:rPr lang="en-IN" b="1" dirty="0" err="1" smtClean="0"/>
              <a:t>Nonblocking</a:t>
            </a:r>
            <a:r>
              <a:rPr lang="en-IN" b="1" dirty="0" smtClean="0"/>
              <a:t> </a:t>
            </a:r>
            <a:r>
              <a:rPr lang="en-IN" b="1" dirty="0"/>
              <a:t>send primitive: </a:t>
            </a:r>
            <a:r>
              <a:rPr lang="en-IN" dirty="0"/>
              <a:t>Sending process </a:t>
            </a:r>
            <a:r>
              <a:rPr lang="en-IN" dirty="0" smtClean="0"/>
              <a:t>is allowed to proceed with its execution.</a:t>
            </a:r>
          </a:p>
          <a:p>
            <a:pPr algn="just"/>
            <a:r>
              <a:rPr lang="en-IN" b="1" dirty="0" smtClean="0"/>
              <a:t>Blocking Receive primitive: </a:t>
            </a:r>
            <a:r>
              <a:rPr lang="en-IN" dirty="0" smtClean="0"/>
              <a:t>Receiving process blocked until it receives  a message.</a:t>
            </a:r>
          </a:p>
          <a:p>
            <a:pPr algn="just"/>
            <a:r>
              <a:rPr lang="en-IN" b="1" dirty="0" err="1" smtClean="0"/>
              <a:t>Nonblocking</a:t>
            </a:r>
            <a:r>
              <a:rPr lang="en-IN" b="1" dirty="0" smtClean="0"/>
              <a:t> Receive primitive: </a:t>
            </a:r>
            <a:r>
              <a:rPr lang="en-IN" dirty="0" smtClean="0"/>
              <a:t>Receiving process is allowed to proceed with its execution after execution of the receive statement.</a:t>
            </a:r>
          </a:p>
          <a:p>
            <a:pPr algn="just"/>
            <a:endParaRPr lang="en-IN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84320" y="935038"/>
            <a:ext cx="1290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Senders execution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8086295" y="3407482"/>
            <a:ext cx="12674" cy="18106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35420" y="914400"/>
            <a:ext cx="1290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Receivers execution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622495" y="3160712"/>
            <a:ext cx="2476474" cy="3336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54308" y="2983468"/>
            <a:ext cx="1582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M</a:t>
            </a:r>
            <a:r>
              <a:rPr lang="en-US" altLang="en-US" dirty="0" smtClean="0">
                <a:latin typeface="+mj-lt"/>
              </a:rPr>
              <a:t>essage</a:t>
            </a:r>
            <a:endParaRPr lang="en-US" altLang="en-US" dirty="0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622493" y="1725615"/>
            <a:ext cx="2" cy="141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5622494" y="4280897"/>
            <a:ext cx="2463800" cy="44350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765344" y="4089955"/>
            <a:ext cx="2190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Acknowledgement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956120" y="3276600"/>
            <a:ext cx="1187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Execution resumed</a:t>
            </a:r>
            <a:endParaRPr lang="en-US" altLang="en-US" sz="1600" dirty="0">
              <a:latin typeface="+mj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098971" y="1725614"/>
            <a:ext cx="0" cy="47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8098971" y="2202439"/>
            <a:ext cx="0" cy="120504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>
            <a:off x="5622493" y="3181350"/>
            <a:ext cx="0" cy="155993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5622493" y="4741286"/>
            <a:ext cx="0" cy="47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154308" y="5741724"/>
            <a:ext cx="523848" cy="70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154308" y="6020897"/>
            <a:ext cx="52384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400800" y="5562600"/>
            <a:ext cx="1953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Executing</a:t>
            </a:r>
            <a:r>
              <a:rPr lang="en-US" altLang="en-US" sz="1600" dirty="0" smtClean="0">
                <a:latin typeface="Tahoma" panose="020B0604030504040204" pitchFamily="34" charset="0"/>
              </a:rPr>
              <a:t> </a:t>
            </a:r>
            <a:r>
              <a:rPr lang="en-US" altLang="en-US" sz="1600" dirty="0">
                <a:latin typeface="+mj-lt"/>
              </a:rPr>
              <a:t>State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337121" y="5866801"/>
            <a:ext cx="1953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Blocked State</a:t>
            </a:r>
            <a:endParaRPr lang="en-US" altLang="en-US" sz="1600" dirty="0"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5765344" y="1500274"/>
            <a:ext cx="2156539" cy="588314"/>
          </a:xfrm>
          <a:prstGeom prst="wedgeRectCallout">
            <a:avLst>
              <a:gd name="adj1" fmla="val 57406"/>
              <a:gd name="adj2" fmla="val 99506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Receive(Message) </a:t>
            </a:r>
            <a:r>
              <a:rPr lang="en-US" altLang="en-US" dirty="0" smtClean="0"/>
              <a:t>Execution </a:t>
            </a:r>
            <a:r>
              <a:rPr lang="en-US" altLang="en-US" dirty="0"/>
              <a:t>suspended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761469" y="2322181"/>
            <a:ext cx="2156539" cy="588314"/>
          </a:xfrm>
          <a:prstGeom prst="wedgeRectCallout">
            <a:avLst>
              <a:gd name="adj1" fmla="val -56337"/>
              <a:gd name="adj2" fmla="val 89637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dirty="0" smtClean="0"/>
              <a:t>Send(Message</a:t>
            </a:r>
            <a:r>
              <a:rPr lang="en-US" altLang="en-US" dirty="0"/>
              <a:t>) </a:t>
            </a:r>
            <a:r>
              <a:rPr lang="en-US" altLang="en-US" dirty="0" smtClean="0"/>
              <a:t>Execution </a:t>
            </a:r>
            <a:r>
              <a:rPr lang="en-US" altLang="en-US" dirty="0"/>
              <a:t>suspended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550920" y="4459287"/>
            <a:ext cx="1187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Execution resumed</a:t>
            </a:r>
            <a:endParaRPr lang="en-US" altLang="en-US" sz="1600" dirty="0">
              <a:latin typeface="+mj-lt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772400" y="4114800"/>
            <a:ext cx="11878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Send</a:t>
            </a:r>
            <a:endParaRPr lang="en-US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551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j-lt"/>
              </a:rPr>
              <a:t>Failure in </a:t>
            </a:r>
            <a:r>
              <a:rPr lang="en-US" b="1" dirty="0">
                <a:latin typeface="+mj-lt"/>
              </a:rPr>
              <a:t>IPC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908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Loss of Request </a:t>
            </a:r>
            <a:r>
              <a:rPr lang="en-IN" b="1" dirty="0"/>
              <a:t>M</a:t>
            </a:r>
            <a:r>
              <a:rPr lang="en-IN" b="1" dirty="0" smtClean="0"/>
              <a:t>essage: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468438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4290197" y="1898650"/>
            <a:ext cx="25422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670300" y="144780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857375" y="2222500"/>
            <a:ext cx="1543050" cy="288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89188" y="1792288"/>
            <a:ext cx="1582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Request message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857375" y="1898650"/>
            <a:ext cx="0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0571" y="2034144"/>
            <a:ext cx="1849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Send request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3342312" y="2572330"/>
            <a:ext cx="422275" cy="30681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351643" y="2939534"/>
            <a:ext cx="856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Lost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0500" y="3657600"/>
            <a:ext cx="8763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dirty="0"/>
              <a:t>Loss of Response message</a:t>
            </a:r>
            <a:r>
              <a:rPr lang="en-IN" b="1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 algn="just">
              <a:buFont typeface="Wingdings" panose="05000000000000000000" pitchFamily="2" charset="2"/>
              <a:buNone/>
            </a:pPr>
            <a:endParaRPr lang="en-IN" dirty="0" smtClean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19200" y="416242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4290197" y="4592637"/>
            <a:ext cx="25422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670300" y="4141787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server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57375" y="4800600"/>
            <a:ext cx="2432050" cy="2921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389188" y="4343400"/>
            <a:ext cx="1582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Request message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1857375" y="4592637"/>
            <a:ext cx="0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590799" y="5612811"/>
            <a:ext cx="1730375" cy="21490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257425" y="5421868"/>
            <a:ext cx="1500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Response</a:t>
            </a:r>
            <a:endParaRPr lang="en-US" altLang="en-US" sz="2800" dirty="0"/>
          </a:p>
        </p:txBody>
      </p:sp>
      <p:cxnSp>
        <p:nvCxnSpPr>
          <p:cNvPr id="32" name="Curved Connector 31"/>
          <p:cNvCxnSpPr/>
          <p:nvPr/>
        </p:nvCxnSpPr>
        <p:spPr>
          <a:xfrm rot="16200000" flipH="1">
            <a:off x="2531054" y="5883854"/>
            <a:ext cx="422275" cy="30681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514600" y="6183868"/>
            <a:ext cx="856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Lost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191000" y="4807744"/>
            <a:ext cx="1797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smtClean="0">
                <a:latin typeface="Tahoma" panose="020B0604030504040204" pitchFamily="34" charset="0"/>
              </a:rPr>
              <a:t>Successfully Request Execution</a:t>
            </a:r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3984303" y="5409518"/>
            <a:ext cx="19532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smtClean="0">
                <a:latin typeface="Tahoma" panose="020B0604030504040204" pitchFamily="34" charset="0"/>
              </a:rPr>
              <a:t>Send Response</a:t>
            </a:r>
            <a:endParaRPr lang="en-US" altLang="en-US" sz="1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97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/>
      <p:bldP spid="8" grpId="0" animBg="1"/>
      <p:bldP spid="9" grpId="0"/>
      <p:bldP spid="26" grpId="0" animBg="1"/>
      <p:bldP spid="27" grpId="0"/>
      <p:bldP spid="30" grpId="0"/>
      <p:bldP spid="17" grpId="0"/>
      <p:bldP spid="21" grpId="0" animBg="1"/>
      <p:bldP spid="24" grpId="0"/>
      <p:bldP spid="19" grpId="0" animBg="1"/>
      <p:bldP spid="20" grpId="0"/>
      <p:bldP spid="25" grpId="0" animBg="1"/>
      <p:bldP spid="28" grpId="0" animBg="1"/>
      <p:bldP spid="31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j-lt"/>
              </a:rPr>
              <a:t>Failure in </a:t>
            </a:r>
            <a:r>
              <a:rPr lang="en-US" b="1" dirty="0">
                <a:latin typeface="+mj-lt"/>
              </a:rPr>
              <a:t>IPC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90800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Receiver’s computer crash: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468438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4315619" y="1898650"/>
            <a:ext cx="0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670300" y="144780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</a:rPr>
              <a:t>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857375" y="2222500"/>
            <a:ext cx="2457450" cy="406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89188" y="1792288"/>
            <a:ext cx="1582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Request message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857375" y="1898650"/>
            <a:ext cx="0" cy="157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0571" y="2034144"/>
            <a:ext cx="1849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ahoma" panose="020B0604030504040204" pitchFamily="34" charset="0"/>
              </a:rPr>
              <a:t>Send request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3733800" y="2743199"/>
            <a:ext cx="1219200" cy="381001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831920" y="2620574"/>
            <a:ext cx="1797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smtClean="0">
                <a:latin typeface="Tahoma" panose="020B0604030504040204" pitchFamily="34" charset="0"/>
              </a:rPr>
              <a:t>Unsuccessfully Request Execution</a:t>
            </a:r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841320" y="3197423"/>
            <a:ext cx="17974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smtClean="0">
                <a:latin typeface="Tahoma" panose="020B0604030504040204" pitchFamily="34" charset="0"/>
              </a:rPr>
              <a:t>Restarted</a:t>
            </a:r>
            <a:endParaRPr lang="en-US" altLang="en-US" sz="1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/>
      <p:bldP spid="8" grpId="0" animBg="1"/>
      <p:bldP spid="9" grpId="0"/>
      <p:bldP spid="26" grpId="0" animBg="1"/>
      <p:bldP spid="27" grpId="0"/>
      <p:bldP spid="5" grpId="0" animBg="1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j-lt"/>
              </a:rPr>
              <a:t>Failure </a:t>
            </a:r>
            <a:r>
              <a:rPr lang="en-US" b="1" dirty="0">
                <a:latin typeface="+mj-lt"/>
              </a:rPr>
              <a:t>Handling in IPC</a:t>
            </a:r>
            <a:endParaRPr lang="en-IN" b="1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5093" y="1066800"/>
            <a:ext cx="1290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client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5558674" y="1371600"/>
            <a:ext cx="22044" cy="4724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936193" y="1066800"/>
            <a:ext cx="1290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123268" y="2133600"/>
            <a:ext cx="2457450" cy="406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3123267" y="1371601"/>
            <a:ext cx="14718" cy="47243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764776" y="1308656"/>
            <a:ext cx="1731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Send</a:t>
            </a:r>
            <a:r>
              <a:rPr lang="en-US" altLang="en-US" sz="1600" dirty="0" smtClean="0"/>
              <a:t> </a:t>
            </a:r>
            <a:r>
              <a:rPr lang="en-US" altLang="en-US" dirty="0"/>
              <a:t>request</a:t>
            </a:r>
          </a:p>
        </p:txBody>
      </p:sp>
      <p:sp>
        <p:nvSpPr>
          <p:cNvPr id="5" name="Cloud 4"/>
          <p:cNvSpPr/>
          <p:nvPr/>
        </p:nvSpPr>
        <p:spPr>
          <a:xfrm>
            <a:off x="4999693" y="2637225"/>
            <a:ext cx="1219200" cy="381001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Crash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237819" y="2895600"/>
            <a:ext cx="1666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Restarted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123268" y="1497013"/>
            <a:ext cx="1542666" cy="22639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655081" y="1167825"/>
            <a:ext cx="1582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Request message</a:t>
            </a:r>
            <a:endParaRPr lang="en-US" altLang="en-US" sz="1600" dirty="0">
              <a:latin typeface="+mj-lt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H="1">
            <a:off x="4654497" y="1775704"/>
            <a:ext cx="293134" cy="27026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617536" y="1992868"/>
            <a:ext cx="85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Lost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007802" y="1531592"/>
            <a:ext cx="1774576" cy="536377"/>
          </a:xfrm>
          <a:prstGeom prst="wedgeRoundRectCallout">
            <a:avLst>
              <a:gd name="adj1" fmla="val -170999"/>
              <a:gd name="adj2" fmla="val 106466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solidFill>
                  <a:schemeClr val="tx1"/>
                </a:solidFill>
              </a:rPr>
              <a:t>Retransmit Request </a:t>
            </a:r>
            <a:r>
              <a:rPr lang="en-US" altLang="en-US" sz="1600" dirty="0">
                <a:solidFill>
                  <a:schemeClr val="tx1"/>
                </a:solidFill>
              </a:rPr>
              <a:t>M</a:t>
            </a:r>
            <a:r>
              <a:rPr lang="en-US" altLang="en-US" sz="1600" dirty="0" smtClean="0">
                <a:solidFill>
                  <a:schemeClr val="tx1"/>
                </a:solidFill>
              </a:rPr>
              <a:t>essage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7013881" y="2212107"/>
            <a:ext cx="1774576" cy="536377"/>
          </a:xfrm>
          <a:prstGeom prst="wedgeRoundRectCallout">
            <a:avLst>
              <a:gd name="adj1" fmla="val -116527"/>
              <a:gd name="adj2" fmla="val 55323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Unsuccessfully</a:t>
            </a:r>
            <a:r>
              <a:rPr lang="en-US" altLang="en-US" sz="1400" dirty="0">
                <a:latin typeface="Tahoma" panose="020B0604030504040204" pitchFamily="34" charset="0"/>
              </a:rPr>
              <a:t> </a:t>
            </a:r>
            <a:r>
              <a:rPr lang="en-US" altLang="en-US" sz="1600" dirty="0"/>
              <a:t>Request</a:t>
            </a:r>
            <a:r>
              <a:rPr lang="en-US" altLang="en-US" sz="1400" dirty="0">
                <a:latin typeface="Tahoma" panose="020B0604030504040204" pitchFamily="34" charset="0"/>
              </a:rPr>
              <a:t> </a:t>
            </a:r>
            <a:r>
              <a:rPr lang="en-US" altLang="en-US" sz="1600" dirty="0"/>
              <a:t>Execution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764776" y="1931823"/>
            <a:ext cx="1849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Send</a:t>
            </a:r>
            <a:r>
              <a:rPr lang="en-US" altLang="en-US" sz="1600" dirty="0" smtClean="0"/>
              <a:t> </a:t>
            </a:r>
            <a:r>
              <a:rPr lang="en-US" altLang="en-US" dirty="0"/>
              <a:t>request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3123266" y="3081171"/>
            <a:ext cx="2457452" cy="44213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7059053" y="2892623"/>
            <a:ext cx="1774576" cy="536377"/>
          </a:xfrm>
          <a:prstGeom prst="wedgeRoundRectCallout">
            <a:avLst>
              <a:gd name="adj1" fmla="val -190138"/>
              <a:gd name="adj2" fmla="val 30969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solidFill>
                  <a:schemeClr val="tx1"/>
                </a:solidFill>
              </a:rPr>
              <a:t>Retransmit Request </a:t>
            </a:r>
            <a:r>
              <a:rPr lang="en-US" altLang="en-US" sz="1600" dirty="0">
                <a:solidFill>
                  <a:schemeClr val="tx1"/>
                </a:solidFill>
              </a:rPr>
              <a:t>M</a:t>
            </a:r>
            <a:r>
              <a:rPr lang="en-US" altLang="en-US" sz="1600" dirty="0" smtClean="0">
                <a:solidFill>
                  <a:schemeClr val="tx1"/>
                </a:solidFill>
              </a:rPr>
              <a:t>essage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756002" y="2897023"/>
            <a:ext cx="1414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Send</a:t>
            </a:r>
            <a:r>
              <a:rPr lang="en-US" altLang="en-US" sz="1600" dirty="0" smtClean="0"/>
              <a:t> </a:t>
            </a:r>
            <a:r>
              <a:rPr lang="en-US" altLang="en-US" dirty="0"/>
              <a:t>request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059053" y="3581400"/>
            <a:ext cx="1774576" cy="536377"/>
          </a:xfrm>
          <a:prstGeom prst="wedgeRoundRectCallout">
            <a:avLst>
              <a:gd name="adj1" fmla="val -129776"/>
              <a:gd name="adj2" fmla="val -54270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solidFill>
                  <a:schemeClr val="tx1"/>
                </a:solidFill>
              </a:rPr>
              <a:t>Successful Request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3856692" y="3772343"/>
            <a:ext cx="1730375" cy="21490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523318" y="3581400"/>
            <a:ext cx="1500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Response</a:t>
            </a:r>
            <a:endParaRPr lang="en-US" altLang="en-US" sz="2400" dirty="0">
              <a:latin typeface="+mj-lt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5400000">
            <a:off x="3576008" y="4064731"/>
            <a:ext cx="357744" cy="19959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475693" y="4191000"/>
            <a:ext cx="85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Lost</a:t>
            </a:r>
            <a:endParaRPr lang="en-US" altLang="en-US" sz="1600" dirty="0">
              <a:latin typeface="+mj-lt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3137984" y="4547154"/>
            <a:ext cx="2442733" cy="38429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7053605" y="4202923"/>
            <a:ext cx="1774576" cy="536377"/>
          </a:xfrm>
          <a:prstGeom prst="wedgeRoundRectCallout">
            <a:avLst>
              <a:gd name="adj1" fmla="val -185722"/>
              <a:gd name="adj2" fmla="val 50453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solidFill>
                  <a:schemeClr val="tx1"/>
                </a:solidFill>
              </a:rPr>
              <a:t>Retransmit Request </a:t>
            </a:r>
            <a:r>
              <a:rPr lang="en-US" altLang="en-US" sz="1600" dirty="0">
                <a:solidFill>
                  <a:schemeClr val="tx1"/>
                </a:solidFill>
              </a:rPr>
              <a:t>M</a:t>
            </a:r>
            <a:r>
              <a:rPr lang="en-US" altLang="en-US" sz="1600" dirty="0" smtClean="0">
                <a:solidFill>
                  <a:schemeClr val="tx1"/>
                </a:solidFill>
              </a:rPr>
              <a:t>essage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1723093" y="4355068"/>
            <a:ext cx="1454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Send</a:t>
            </a:r>
            <a:r>
              <a:rPr lang="en-US" altLang="en-US" sz="1600" dirty="0" smtClean="0"/>
              <a:t> </a:t>
            </a:r>
            <a:r>
              <a:rPr lang="en-US" altLang="en-US" dirty="0"/>
              <a:t>request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7064624" y="4846838"/>
            <a:ext cx="1774576" cy="536377"/>
          </a:xfrm>
          <a:prstGeom prst="wedgeRoundRectCallout">
            <a:avLst>
              <a:gd name="adj1" fmla="val -130513"/>
              <a:gd name="adj2" fmla="val -29916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solidFill>
                  <a:schemeClr val="tx1"/>
                </a:solidFill>
              </a:rPr>
              <a:t>Successful Request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H="1">
            <a:off x="3123265" y="5338908"/>
            <a:ext cx="2457451" cy="40934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516968" y="5147965"/>
            <a:ext cx="1500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+mj-lt"/>
              </a:rPr>
              <a:t>Response</a:t>
            </a:r>
            <a:endParaRPr lang="en-US" alt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436132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8200" y="21336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8200" y="3094234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8200" y="4510474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1436132"/>
            <a:ext cx="0" cy="6974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66800" y="2133600"/>
            <a:ext cx="0" cy="96063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66800" y="3107614"/>
            <a:ext cx="0" cy="14028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-1" y="1600200"/>
            <a:ext cx="1033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Time out</a:t>
            </a:r>
            <a:endParaRPr lang="en-US" altLang="en-US" dirty="0"/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4605" y="2433605"/>
            <a:ext cx="1033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Time out</a:t>
            </a:r>
            <a:endParaRPr lang="en-US" altLang="en-US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32907" y="3617687"/>
            <a:ext cx="1033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Time out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18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/>
      <p:bldP spid="8" grpId="0" animBg="1"/>
      <p:bldP spid="26" grpId="0" animBg="1"/>
      <p:bldP spid="27" grpId="0"/>
      <p:bldP spid="5" grpId="0" animBg="1"/>
      <p:bldP spid="36" grpId="0"/>
      <p:bldP spid="14" grpId="0" animBg="1"/>
      <p:bldP spid="15" grpId="0"/>
      <p:bldP spid="17" grpId="0"/>
      <p:bldP spid="10" grpId="0" animBg="1"/>
      <p:bldP spid="21" grpId="0" animBg="1"/>
      <p:bldP spid="24" grpId="0"/>
      <p:bldP spid="25" grpId="0" animBg="1"/>
      <p:bldP spid="28" grpId="0" animBg="1"/>
      <p:bldP spid="29" grpId="0"/>
      <p:bldP spid="31" grpId="0" animBg="1"/>
      <p:bldP spid="32" grpId="0" animBg="1"/>
      <p:bldP spid="33" grpId="0"/>
      <p:bldP spid="37" grpId="0"/>
      <p:bldP spid="38" grpId="0" animBg="1"/>
      <p:bldP spid="39" grpId="0" animBg="1"/>
      <p:bldP spid="40" grpId="0"/>
      <p:bldP spid="44" grpId="0" animBg="1"/>
      <p:bldP spid="45" grpId="0" animBg="1"/>
      <p:bldP spid="46" grpId="0"/>
      <p:bldP spid="48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j-lt"/>
              </a:rPr>
              <a:t>Client Server Model</a:t>
            </a:r>
            <a:endParaRPr lang="en-IN" b="1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4000" y="990600"/>
            <a:ext cx="86995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IN" altLang="en-US" b="1" dirty="0" smtClean="0"/>
              <a:t>Clients: </a:t>
            </a:r>
            <a:r>
              <a:rPr lang="en-IN" altLang="en-US" dirty="0" smtClean="0"/>
              <a:t>Request servers for the completion of a task.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altLang="en-US" dirty="0" smtClean="0"/>
              <a:t>Generally called desktop PCs or workstations.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b="1" dirty="0" smtClean="0"/>
              <a:t>Servers: </a:t>
            </a:r>
            <a:r>
              <a:rPr lang="en-IN" altLang="en-US" dirty="0" smtClean="0"/>
              <a:t>Receive requests from the clients and process them.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altLang="en-US" dirty="0" smtClean="0"/>
              <a:t>After the processing is complete, the servers send a reply to the clients who sent the request.</a:t>
            </a:r>
          </a:p>
          <a:p>
            <a:endParaRPr lang="en-US" altLang="en-US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66800" y="3313093"/>
            <a:ext cx="25826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/>
              <a:t>Client Server Network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733800"/>
            <a:ext cx="3397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5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+mj-lt"/>
              </a:rPr>
              <a:t>Client Server Model Interaction</a:t>
            </a:r>
            <a:endParaRPr lang="en-IN" b="1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4000" y="990600"/>
            <a:ext cx="4318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</a:t>
            </a:r>
            <a:r>
              <a:rPr lang="en-US" dirty="0"/>
              <a:t>processes in client-server model can interact in various ways: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Remote Procedure Calls (RPC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Socket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process acting as </a:t>
            </a:r>
            <a:r>
              <a:rPr lang="en-US" dirty="0" smtClean="0"/>
              <a:t>server </a:t>
            </a:r>
            <a:r>
              <a:rPr lang="en-US" dirty="0"/>
              <a:t>opens a socket using a </a:t>
            </a:r>
            <a:r>
              <a:rPr lang="en-US" dirty="0" smtClean="0"/>
              <a:t>well-known port </a:t>
            </a:r>
            <a:r>
              <a:rPr lang="en-US" dirty="0"/>
              <a:t>and waits until some client request comes.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process acting as a </a:t>
            </a:r>
            <a:r>
              <a:rPr lang="en-US" dirty="0" smtClean="0"/>
              <a:t>client </a:t>
            </a:r>
            <a:r>
              <a:rPr lang="en-US" dirty="0"/>
              <a:t>also opens a socket but instead of waiting for an incoming request, the client processes ‘requests first’.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IN" altLang="en-US" dirty="0" smtClean="0"/>
          </a:p>
          <a:p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800600" y="12192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 Program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934200" y="12192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Program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953000" y="2286000"/>
            <a:ext cx="1600200" cy="609600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Socket</a:t>
            </a:r>
          </a:p>
        </p:txBody>
      </p:sp>
      <p:sp>
        <p:nvSpPr>
          <p:cNvPr id="13" name="Oval 12"/>
          <p:cNvSpPr/>
          <p:nvPr/>
        </p:nvSpPr>
        <p:spPr>
          <a:xfrm>
            <a:off x="7086600" y="2286000"/>
            <a:ext cx="1600200" cy="609600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Socket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3410857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Transport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0386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6482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link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2578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934200" y="3410857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Transport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934200" y="40386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34200" y="46482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link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5257800"/>
            <a:ext cx="1905000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8" idx="2"/>
            <a:endCxn id="13" idx="0"/>
          </p:cNvCxnSpPr>
          <p:nvPr/>
        </p:nvCxnSpPr>
        <p:spPr>
          <a:xfrm>
            <a:off x="7886700" y="1676400"/>
            <a:ext cx="0" cy="6096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4"/>
            <a:endCxn id="23" idx="0"/>
          </p:cNvCxnSpPr>
          <p:nvPr/>
        </p:nvCxnSpPr>
        <p:spPr>
          <a:xfrm>
            <a:off x="7886700" y="2895600"/>
            <a:ext cx="0" cy="5152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0"/>
            <a:endCxn id="3" idx="2"/>
          </p:cNvCxnSpPr>
          <p:nvPr/>
        </p:nvCxnSpPr>
        <p:spPr>
          <a:xfrm flipV="1">
            <a:off x="5753100" y="1676400"/>
            <a:ext cx="0" cy="6096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4" idx="4"/>
          </p:cNvCxnSpPr>
          <p:nvPr/>
        </p:nvCxnSpPr>
        <p:spPr>
          <a:xfrm flipV="1">
            <a:off x="5753100" y="2895600"/>
            <a:ext cx="0" cy="5152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</p:cNvCxnSpPr>
          <p:nvPr/>
        </p:nvCxnSpPr>
        <p:spPr>
          <a:xfrm>
            <a:off x="7886700" y="5715000"/>
            <a:ext cx="0" cy="457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2"/>
          </p:cNvCxnSpPr>
          <p:nvPr/>
        </p:nvCxnSpPr>
        <p:spPr>
          <a:xfrm flipV="1">
            <a:off x="5753100" y="5715000"/>
            <a:ext cx="0" cy="457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53100" y="6172200"/>
            <a:ext cx="2133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7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j-lt"/>
              </a:rPr>
              <a:t>Remote </a:t>
            </a:r>
            <a:r>
              <a:rPr lang="en-US" sz="3200" b="1" dirty="0">
                <a:latin typeface="+mj-lt"/>
              </a:rPr>
              <a:t>P</a:t>
            </a:r>
            <a:r>
              <a:rPr lang="en-US" sz="3200" b="1" dirty="0" smtClean="0">
                <a:latin typeface="+mj-lt"/>
              </a:rPr>
              <a:t>rocedure Call</a:t>
            </a:r>
            <a:endParaRPr lang="en-IN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Remote Procedure Call (</a:t>
            </a:r>
            <a:r>
              <a:rPr lang="en-US" b="1" dirty="0"/>
              <a:t>RPC</a:t>
            </a:r>
            <a:r>
              <a:rPr lang="en-US" dirty="0"/>
              <a:t>) is a protocol that one program can use to </a:t>
            </a:r>
            <a:r>
              <a:rPr lang="en-US" b="1" dirty="0"/>
              <a:t>request a service </a:t>
            </a:r>
            <a:r>
              <a:rPr lang="en-US" dirty="0"/>
              <a:t>from a program located in another computer on a network </a:t>
            </a:r>
            <a:r>
              <a:rPr lang="en-US" b="1" dirty="0"/>
              <a:t>without having to understand the network's details. </a:t>
            </a:r>
            <a:endParaRPr lang="en-US" b="1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procedure call is also sometimes known as a </a:t>
            </a:r>
            <a:r>
              <a:rPr lang="en-US" b="1" dirty="0"/>
              <a:t>function call </a:t>
            </a:r>
            <a:r>
              <a:rPr lang="en-US" dirty="0"/>
              <a:t>or a </a:t>
            </a:r>
            <a:r>
              <a:rPr lang="en-US" b="1" dirty="0"/>
              <a:t>subroutine call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RPC uses the </a:t>
            </a:r>
            <a:r>
              <a:rPr lang="en-US" b="1" dirty="0" smtClean="0"/>
              <a:t>client-server</a:t>
            </a:r>
            <a:r>
              <a:rPr lang="en-US" b="1" dirty="0"/>
              <a:t> model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includes mainly </a:t>
            </a:r>
            <a:r>
              <a:rPr lang="en-US" b="1" dirty="0" smtClean="0"/>
              <a:t>five elements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The Client</a:t>
            </a:r>
          </a:p>
          <a:p>
            <a:pPr lvl="1" algn="just"/>
            <a:r>
              <a:rPr lang="en-US" dirty="0" smtClean="0"/>
              <a:t>The Client stub  (stub: Piece </a:t>
            </a:r>
            <a:r>
              <a:rPr lang="en-US" dirty="0"/>
              <a:t>of code used for converting </a:t>
            </a:r>
            <a:r>
              <a:rPr lang="en-US" dirty="0" smtClean="0"/>
              <a:t>parameters)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err="1" smtClean="0"/>
              <a:t>RPCRuntime</a:t>
            </a:r>
            <a:r>
              <a:rPr lang="en-US" dirty="0" smtClean="0"/>
              <a:t> (RPC Communication Package)</a:t>
            </a:r>
          </a:p>
          <a:p>
            <a:pPr lvl="1" algn="just"/>
            <a:r>
              <a:rPr lang="en-US" dirty="0" smtClean="0"/>
              <a:t>The Server stub</a:t>
            </a:r>
          </a:p>
          <a:p>
            <a:pPr lvl="1" algn="just"/>
            <a:r>
              <a:rPr lang="en-US" dirty="0" smtClean="0"/>
              <a:t>The Server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7122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j-lt"/>
              </a:rPr>
              <a:t>Functions of RPC Elements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The Client</a:t>
            </a:r>
          </a:p>
          <a:p>
            <a:pPr lvl="1" algn="just"/>
            <a:r>
              <a:rPr lang="en-US" dirty="0" smtClean="0"/>
              <a:t>It is user process which initiates a remote procedure call</a:t>
            </a:r>
          </a:p>
          <a:p>
            <a:pPr lvl="1" algn="just"/>
            <a:r>
              <a:rPr lang="en-US" dirty="0" smtClean="0"/>
              <a:t>The client makes a perfectly normal call that invokes a corresponding procedure in the client stub. </a:t>
            </a:r>
          </a:p>
          <a:p>
            <a:pPr algn="just"/>
            <a:r>
              <a:rPr lang="en-US" b="1" dirty="0" smtClean="0"/>
              <a:t>The Client stub</a:t>
            </a:r>
          </a:p>
          <a:p>
            <a:pPr lvl="1" algn="just"/>
            <a:r>
              <a:rPr lang="en-US" dirty="0" smtClean="0"/>
              <a:t>On receipt of a request it packs a requirements into a message and asks to </a:t>
            </a:r>
            <a:r>
              <a:rPr lang="en-US" dirty="0" err="1" smtClean="0"/>
              <a:t>RPCRuntime</a:t>
            </a:r>
            <a:r>
              <a:rPr lang="en-US" dirty="0" smtClean="0"/>
              <a:t> to send.</a:t>
            </a:r>
          </a:p>
          <a:p>
            <a:pPr lvl="1" algn="just"/>
            <a:r>
              <a:rPr lang="en-US" dirty="0"/>
              <a:t>On receipt of a </a:t>
            </a:r>
            <a:r>
              <a:rPr lang="en-US" dirty="0" smtClean="0"/>
              <a:t>result </a:t>
            </a:r>
            <a:r>
              <a:rPr lang="en-US" dirty="0"/>
              <a:t>it </a:t>
            </a:r>
            <a:r>
              <a:rPr lang="en-US" dirty="0" smtClean="0"/>
              <a:t>unpacks the result and passes it to client.</a:t>
            </a:r>
          </a:p>
          <a:p>
            <a:pPr algn="just"/>
            <a:r>
              <a:rPr lang="en-US" b="1" dirty="0" err="1" smtClean="0"/>
              <a:t>RPCRuntime</a:t>
            </a:r>
            <a:endParaRPr lang="en-US" b="1" dirty="0" smtClean="0"/>
          </a:p>
          <a:p>
            <a:pPr lvl="1" algn="just"/>
            <a:r>
              <a:rPr lang="en-US" dirty="0" smtClean="0"/>
              <a:t>It handles transmission of messages between client and server.</a:t>
            </a:r>
          </a:p>
          <a:p>
            <a:pPr algn="just"/>
            <a:r>
              <a:rPr lang="en-US" b="1" dirty="0" smtClean="0"/>
              <a:t> The Server stub</a:t>
            </a:r>
          </a:p>
          <a:p>
            <a:pPr lvl="1" algn="just"/>
            <a:r>
              <a:rPr lang="en-US" dirty="0" smtClean="0"/>
              <a:t>It unpacks </a:t>
            </a:r>
            <a:r>
              <a:rPr lang="en-US" dirty="0"/>
              <a:t>a call request </a:t>
            </a:r>
            <a:r>
              <a:rPr lang="en-US" dirty="0" smtClean="0"/>
              <a:t>and make a perfectly normal call to invoke the appropriate procedure in the server.</a:t>
            </a:r>
            <a:endParaRPr lang="en-US" dirty="0"/>
          </a:p>
          <a:p>
            <a:pPr lvl="1" algn="just"/>
            <a:r>
              <a:rPr lang="en-US" dirty="0"/>
              <a:t>On receipt of a </a:t>
            </a:r>
            <a:r>
              <a:rPr lang="en-US" dirty="0" smtClean="0"/>
              <a:t>result of procedure execution </a:t>
            </a:r>
            <a:r>
              <a:rPr lang="en-US" dirty="0"/>
              <a:t>it </a:t>
            </a:r>
            <a:r>
              <a:rPr lang="en-US" dirty="0" smtClean="0"/>
              <a:t>packs </a:t>
            </a:r>
            <a:r>
              <a:rPr lang="en-US" dirty="0"/>
              <a:t>the result and asks to </a:t>
            </a:r>
            <a:r>
              <a:rPr lang="en-US" dirty="0" err="1"/>
              <a:t>RPCRuntime</a:t>
            </a:r>
            <a:r>
              <a:rPr lang="en-US" dirty="0"/>
              <a:t> to send.</a:t>
            </a:r>
            <a:endParaRPr lang="en-US" dirty="0" smtClean="0"/>
          </a:p>
          <a:p>
            <a:pPr algn="just"/>
            <a:r>
              <a:rPr lang="en-US" b="1" dirty="0" smtClean="0"/>
              <a:t>The Server</a:t>
            </a:r>
          </a:p>
          <a:p>
            <a:pPr lvl="1" algn="just"/>
            <a:r>
              <a:rPr lang="en-US" dirty="0" smtClean="0"/>
              <a:t>It executes a appropriate procedure and returns the result from a server stub.</a:t>
            </a:r>
          </a:p>
          <a:p>
            <a:pPr algn="just"/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9637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+mj-lt"/>
              </a:rPr>
              <a:t>RPC </a:t>
            </a:r>
            <a:r>
              <a:rPr lang="en-US" sz="4000" b="1" dirty="0">
                <a:latin typeface="+mj-lt"/>
              </a:rPr>
              <a:t>Mechanism</a:t>
            </a:r>
            <a:endParaRPr lang="en-IN" sz="4000" b="1" dirty="0">
              <a:latin typeface="+mj-lt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733800" y="2633663"/>
            <a:ext cx="7064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client </a:t>
            </a:r>
          </a:p>
          <a:p>
            <a:pPr algn="ctr" eaLnBrk="0" hangingPunct="0"/>
            <a:r>
              <a:rPr lang="en-US" altLang="en-US" sz="2000" dirty="0" smtClean="0">
                <a:latin typeface="+mj-lt"/>
              </a:rPr>
              <a:t>stub</a:t>
            </a:r>
            <a:endParaRPr lang="en-US" altLang="en-US" sz="2000" dirty="0">
              <a:latin typeface="+mj-lt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738563" y="3816350"/>
            <a:ext cx="17351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Communication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module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92100" y="1236663"/>
            <a:ext cx="3419475" cy="3835400"/>
            <a:chOff x="292100" y="1681163"/>
            <a:chExt cx="3419475" cy="3835400"/>
          </a:xfrm>
          <a:solidFill>
            <a:schemeClr val="bg1">
              <a:lumMod val="95000"/>
            </a:schemeClr>
          </a:solidFill>
        </p:grpSpPr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292100" y="1681163"/>
              <a:ext cx="3419475" cy="3835400"/>
            </a:xfrm>
            <a:prstGeom prst="roundRect">
              <a:avLst>
                <a:gd name="adj" fmla="val 16667"/>
              </a:avLst>
            </a:prstGeom>
            <a:grpFill/>
            <a:ln w="12700" cap="sq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en-US" alt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33400" y="1947863"/>
              <a:ext cx="2811463" cy="719138"/>
              <a:chOff x="533400" y="1947863"/>
              <a:chExt cx="2811463" cy="719138"/>
            </a:xfrm>
            <a:grpFill/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auto">
              <a:xfrm>
                <a:off x="533400" y="1949451"/>
                <a:ext cx="1279264" cy="71755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28575" cap="sq">
                <a:solidFill>
                  <a:schemeClr val="bg1">
                    <a:lumMod val="8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dirty="0">
                    <a:latin typeface="+mj-lt"/>
                  </a:rPr>
                  <a:t>Local </a:t>
                </a:r>
              </a:p>
              <a:p>
                <a:pPr algn="ctr" eaLnBrk="0" hangingPunct="0"/>
                <a:r>
                  <a:rPr lang="en-US" altLang="en-US" sz="2000" dirty="0">
                    <a:latin typeface="+mj-lt"/>
                  </a:rPr>
                  <a:t>return</a:t>
                </a:r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2065599" y="1947863"/>
                <a:ext cx="1279264" cy="71755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28575" cap="sq">
                <a:solidFill>
                  <a:schemeClr val="bg1">
                    <a:lumMod val="8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dirty="0">
                    <a:latin typeface="+mj-lt"/>
                  </a:rPr>
                  <a:t>Local </a:t>
                </a:r>
              </a:p>
              <a:p>
                <a:pPr algn="ctr" eaLnBrk="0" hangingPunct="0"/>
                <a:r>
                  <a:rPr lang="en-US" altLang="en-US" sz="2000" dirty="0">
                    <a:latin typeface="+mj-lt"/>
                  </a:rPr>
                  <a:t>call</a:t>
                </a:r>
              </a:p>
            </p:txBody>
          </p:sp>
        </p:grpSp>
      </p:grp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996950" y="838200"/>
            <a:ext cx="20081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en-US" sz="2000" dirty="0">
                <a:latin typeface="+mj-lt"/>
              </a:rPr>
              <a:t>Client computer</a:t>
            </a:r>
            <a:endParaRPr kumimoji="0" lang="en-US" altLang="en-US" dirty="0">
              <a:latin typeface="+mj-lt"/>
            </a:endParaRP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507038" y="1219200"/>
            <a:ext cx="3419475" cy="38354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wrap="none" anchor="ctr"/>
          <a:lstStyle/>
          <a:p>
            <a:pPr algn="ctr" eaLnBrk="0" hangingPunct="0"/>
            <a:endParaRPr kumimoji="0" lang="en-US" altLang="en-US"/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6192838" y="874712"/>
            <a:ext cx="2047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Server</a:t>
            </a:r>
            <a:r>
              <a:rPr kumimoji="0"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+mj-lt"/>
              </a:rPr>
              <a:t>computer</a:t>
            </a: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4856162" y="2173288"/>
            <a:ext cx="7064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server</a:t>
            </a:r>
            <a:r>
              <a:rPr kumimoji="0" lang="en-US" altLang="en-US" sz="2000" dirty="0">
                <a:latin typeface="Tahoma" panose="020B0604030504040204" pitchFamily="34" charset="0"/>
              </a:rPr>
              <a:t> </a:t>
            </a:r>
          </a:p>
          <a:p>
            <a:pPr algn="ctr" eaLnBrk="0" hangingPunct="0"/>
            <a:r>
              <a:rPr lang="en-US" altLang="en-US" sz="2000" dirty="0" smtClean="0">
                <a:latin typeface="+mj-lt"/>
              </a:rPr>
              <a:t>stub</a:t>
            </a:r>
            <a:endParaRPr lang="en-US" altLang="en-US" sz="2000" dirty="0">
              <a:latin typeface="+mj-lt"/>
            </a:endParaRP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693738" y="4002087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Receive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119522" y="4000500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Send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535577" y="2746374"/>
            <a:ext cx="1262382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 err="1">
                <a:latin typeface="+mj-lt"/>
              </a:rPr>
              <a:t>Unmarshal</a:t>
            </a:r>
            <a:endParaRPr lang="en-US" altLang="en-US" sz="2000" dirty="0">
              <a:latin typeface="+mj-lt"/>
            </a:endParaRPr>
          </a:p>
          <a:p>
            <a:pPr algn="ctr" eaLnBrk="0" hangingPunct="0"/>
            <a:r>
              <a:rPr lang="en-US" altLang="en-US" sz="2000" dirty="0">
                <a:latin typeface="+mj-lt"/>
              </a:rPr>
              <a:t>results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2047556" y="2744787"/>
            <a:ext cx="1262382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 smtClean="0">
                <a:latin typeface="+mj-lt"/>
              </a:rPr>
              <a:t>Marshal</a:t>
            </a:r>
            <a:endParaRPr lang="en-US" altLang="en-US" sz="2000" dirty="0">
              <a:latin typeface="+mj-lt"/>
            </a:endParaRPr>
          </a:p>
          <a:p>
            <a:pPr algn="ctr" eaLnBrk="0" hangingPunct="0"/>
            <a:r>
              <a:rPr lang="en-US" altLang="en-US" sz="2000" dirty="0">
                <a:latin typeface="+mj-lt"/>
              </a:rPr>
              <a:t>arguments</a:t>
            </a:r>
          </a:p>
        </p:txBody>
      </p:sp>
      <p:sp>
        <p:nvSpPr>
          <p:cNvPr id="27" name="AutoShape 37"/>
          <p:cNvSpPr>
            <a:spLocks noChangeArrowheads="1"/>
          </p:cNvSpPr>
          <p:nvPr/>
        </p:nvSpPr>
        <p:spPr bwMode="auto">
          <a:xfrm>
            <a:off x="5908676" y="3984624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Receive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7334460" y="3983037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Send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6126163" y="3221038"/>
            <a:ext cx="2181225" cy="50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Select procedure</a:t>
            </a: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908676" y="2259012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 err="1">
                <a:latin typeface="+mj-lt"/>
              </a:rPr>
              <a:t>Unmarshal</a:t>
            </a:r>
            <a:endParaRPr lang="en-US" altLang="en-US" sz="2000" dirty="0">
              <a:latin typeface="+mj-lt"/>
            </a:endParaRPr>
          </a:p>
          <a:p>
            <a:pPr algn="ctr" eaLnBrk="0" hangingPunct="0"/>
            <a:r>
              <a:rPr lang="en-US" altLang="en-US" sz="2000" dirty="0">
                <a:latin typeface="+mj-lt"/>
              </a:rPr>
              <a:t>arguments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7334460" y="2257425"/>
            <a:ext cx="1190416" cy="717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Marshal</a:t>
            </a:r>
          </a:p>
          <a:p>
            <a:pPr algn="ctr" eaLnBrk="0" hangingPunct="0"/>
            <a:r>
              <a:rPr lang="en-US" altLang="en-US" sz="2000" dirty="0">
                <a:latin typeface="+mj-lt"/>
              </a:rPr>
              <a:t>results</a:t>
            </a:r>
          </a:p>
        </p:txBody>
      </p: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126163" y="1493838"/>
            <a:ext cx="2181225" cy="50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en-US" sz="2000" dirty="0">
                <a:latin typeface="+mj-lt"/>
              </a:rPr>
              <a:t>Execute procedure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3750119" y="5035550"/>
            <a:ext cx="173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 smtClean="0">
                <a:latin typeface="+mj-lt"/>
              </a:rPr>
              <a:t>Call packet</a:t>
            </a:r>
            <a:endParaRPr lang="en-US" altLang="en-US" sz="2000" dirty="0">
              <a:latin typeface="+mj-lt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3838803" y="5499100"/>
            <a:ext cx="173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dirty="0" smtClean="0">
                <a:latin typeface="+mj-lt"/>
              </a:rPr>
              <a:t>Result packet</a:t>
            </a:r>
            <a:endParaRPr lang="en-US" altLang="en-US" sz="20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2220913"/>
            <a:ext cx="0" cy="5238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25783" y="3459163"/>
            <a:ext cx="0" cy="5238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93050" y="2001838"/>
            <a:ext cx="0" cy="255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93050" y="2974975"/>
            <a:ext cx="0" cy="255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93050" y="3744913"/>
            <a:ext cx="0" cy="255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553200" y="3729038"/>
            <a:ext cx="0" cy="2413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553200" y="2974975"/>
            <a:ext cx="0" cy="2413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553200" y="2001838"/>
            <a:ext cx="0" cy="2413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295400" y="3441700"/>
            <a:ext cx="0" cy="5334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306441" y="2206624"/>
            <a:ext cx="0" cy="5381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43200" y="4718050"/>
            <a:ext cx="2" cy="711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25783" y="5429250"/>
            <a:ext cx="382741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553200" y="4700588"/>
            <a:ext cx="0" cy="7286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938379" y="4700587"/>
            <a:ext cx="1" cy="11922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276220" y="5892800"/>
            <a:ext cx="666215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2"/>
          </p:cNvCxnSpPr>
          <p:nvPr/>
        </p:nvCxnSpPr>
        <p:spPr>
          <a:xfrm flipH="1" flipV="1">
            <a:off x="1288946" y="4719637"/>
            <a:ext cx="8786" cy="11437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1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/>
      <p:bldP spid="11" grpId="0"/>
      <p:bldP spid="35" grpId="0" animBg="1"/>
      <p:bldP spid="36" grpId="0" animBg="1"/>
      <p:bldP spid="31" grpId="0" animBg="1"/>
      <p:bldP spid="32" grpId="0" animBg="1"/>
      <p:bldP spid="27" grpId="0" animBg="1"/>
      <p:bldP spid="28" grpId="0" animBg="1"/>
      <p:bldP spid="18" grpId="0" animBg="1"/>
      <p:bldP spid="23" grpId="0" animBg="1"/>
      <p:bldP spid="24" grpId="0" animBg="1"/>
      <p:bldP spid="20" grpId="0" animBg="1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+mj-lt"/>
              </a:rPr>
              <a:t>Steps </a:t>
            </a:r>
            <a:r>
              <a:rPr lang="en-US" sz="4000" b="1" dirty="0">
                <a:latin typeface="+mj-lt"/>
              </a:rPr>
              <a:t>in a </a:t>
            </a:r>
            <a:r>
              <a:rPr lang="en-US" sz="4000" b="1" dirty="0" smtClean="0">
                <a:latin typeface="+mj-lt"/>
              </a:rPr>
              <a:t>Remote Procedure Call</a:t>
            </a:r>
            <a:endParaRPr lang="en-IN" sz="4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1800" dirty="0"/>
              <a:t>The client </a:t>
            </a:r>
            <a:r>
              <a:rPr lang="en-US" sz="1800" b="1" dirty="0"/>
              <a:t>calls a local procedure</a:t>
            </a:r>
            <a:r>
              <a:rPr lang="en-US" sz="1800" dirty="0"/>
              <a:t>, called the </a:t>
            </a:r>
            <a:r>
              <a:rPr lang="en-US" sz="1800" b="1" dirty="0"/>
              <a:t>client stub</a:t>
            </a:r>
            <a:r>
              <a:rPr lang="en-US" sz="1800" dirty="0"/>
              <a:t>. </a:t>
            </a:r>
            <a:endParaRPr lang="en-US" sz="18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Network </a:t>
            </a:r>
            <a:r>
              <a:rPr lang="en-US" sz="1800" dirty="0"/>
              <a:t>messages are </a:t>
            </a:r>
            <a:r>
              <a:rPr lang="en-US" sz="1800" b="1" dirty="0"/>
              <a:t>sent by the client stub to the remote system </a:t>
            </a:r>
            <a:r>
              <a:rPr lang="en-US" sz="1800" dirty="0"/>
              <a:t>(via a system call to the local kernel using </a:t>
            </a:r>
            <a:r>
              <a:rPr lang="en-US" sz="1800" i="1" dirty="0"/>
              <a:t>sockets</a:t>
            </a:r>
            <a:r>
              <a:rPr lang="en-US" sz="1800" dirty="0"/>
              <a:t> interfaces).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/>
              <a:t>Network messages are </a:t>
            </a:r>
            <a:r>
              <a:rPr lang="en-US" sz="1800" b="1" dirty="0"/>
              <a:t>transferred by the kernel to the remote system </a:t>
            </a:r>
            <a:r>
              <a:rPr lang="en-US" sz="1800" dirty="0"/>
              <a:t>via some protocol (either connectionless or connection-oriented).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/>
              <a:t>A server stub, sometimes called the </a:t>
            </a:r>
            <a:r>
              <a:rPr lang="en-US" sz="1800" b="1" dirty="0"/>
              <a:t>skeleton</a:t>
            </a:r>
            <a:r>
              <a:rPr lang="en-US" sz="1800" dirty="0"/>
              <a:t>, </a:t>
            </a:r>
            <a:r>
              <a:rPr lang="en-US" sz="1800" b="1" dirty="0"/>
              <a:t>receives the messages on the server</a:t>
            </a:r>
            <a:r>
              <a:rPr lang="en-US" sz="1800" dirty="0"/>
              <a:t>. It </a:t>
            </a:r>
            <a:r>
              <a:rPr lang="en-US" sz="1800" dirty="0" err="1"/>
              <a:t>unmarshals</a:t>
            </a:r>
            <a:r>
              <a:rPr lang="en-US" sz="1800" dirty="0"/>
              <a:t> the arguments from the </a:t>
            </a:r>
            <a:r>
              <a:rPr lang="en-US" sz="1800" dirty="0" smtClean="0"/>
              <a:t>messages.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The </a:t>
            </a:r>
            <a:r>
              <a:rPr lang="en-US" sz="1800" dirty="0"/>
              <a:t>server </a:t>
            </a:r>
            <a:r>
              <a:rPr lang="en-US" sz="1800" b="1" dirty="0"/>
              <a:t>stub calls the server </a:t>
            </a:r>
            <a:r>
              <a:rPr lang="en-US" sz="1800" b="1" dirty="0" smtClean="0"/>
              <a:t>function</a:t>
            </a:r>
            <a:r>
              <a:rPr lang="en-US" sz="1800" dirty="0" smtClean="0"/>
              <a:t>, passing </a:t>
            </a:r>
            <a:r>
              <a:rPr lang="en-US" sz="1800" dirty="0"/>
              <a:t>it the arguments that it received from the client</a:t>
            </a:r>
            <a:r>
              <a:rPr lang="en-US" sz="1800" dirty="0" smtClean="0"/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When server function is finished, </a:t>
            </a:r>
            <a:r>
              <a:rPr lang="en-US" sz="1800" b="1" dirty="0" smtClean="0"/>
              <a:t>it returns to the server stub </a:t>
            </a:r>
            <a:r>
              <a:rPr lang="en-US" sz="1800" dirty="0" smtClean="0"/>
              <a:t>with its return values.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The server stub </a:t>
            </a:r>
            <a:r>
              <a:rPr lang="en-US" sz="1800" b="1" dirty="0" smtClean="0"/>
              <a:t>converts the return values</a:t>
            </a:r>
            <a:r>
              <a:rPr lang="en-US" sz="1800" dirty="0" smtClean="0"/>
              <a:t>, if necessary, and marshals them into one or more network messages to send to the client stub.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Messages </a:t>
            </a:r>
            <a:r>
              <a:rPr lang="en-US" sz="1800" b="1" dirty="0" smtClean="0"/>
              <a:t>get sent back across the network </a:t>
            </a:r>
            <a:r>
              <a:rPr lang="en-US" sz="1800" dirty="0" smtClean="0"/>
              <a:t>to the client stub.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The client stub </a:t>
            </a:r>
            <a:r>
              <a:rPr lang="en-US" sz="1800" b="1" dirty="0" smtClean="0"/>
              <a:t>reads the messages </a:t>
            </a:r>
            <a:r>
              <a:rPr lang="en-US" sz="1800" dirty="0" smtClean="0"/>
              <a:t>from the local kernel.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dirty="0" smtClean="0"/>
              <a:t>The client stub then </a:t>
            </a:r>
            <a:r>
              <a:rPr lang="en-US" sz="1800" b="1" dirty="0" smtClean="0"/>
              <a:t>returns the results to the client function</a:t>
            </a:r>
            <a:r>
              <a:rPr lang="en-US" sz="1800" dirty="0" smtClean="0"/>
              <a:t>, converting them from the network representation to a local one if necessary.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745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Computer Network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801100" cy="3200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 computer network or data network is a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telecommunications network</a:t>
            </a:r>
            <a:r>
              <a:rPr lang="en-US" sz="2000" dirty="0" smtClean="0"/>
              <a:t> which allows </a:t>
            </a:r>
            <a:r>
              <a:rPr lang="en-US" sz="2000" b="1" dirty="0" smtClean="0"/>
              <a:t>computers</a:t>
            </a:r>
            <a:r>
              <a:rPr lang="en-US" sz="2000" dirty="0" smtClean="0"/>
              <a:t> to </a:t>
            </a:r>
            <a:r>
              <a:rPr lang="en-US" sz="2000" b="1" dirty="0" smtClean="0"/>
              <a:t>exchange data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computer networks, networked computing devices exchange data with each other using a </a:t>
            </a:r>
            <a:r>
              <a:rPr lang="en-US" sz="2000" b="1" dirty="0"/>
              <a:t>data link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connections between nodes are established using either </a:t>
            </a:r>
            <a:r>
              <a:rPr lang="en-US" sz="2000" b="1" dirty="0"/>
              <a:t>cable media</a:t>
            </a:r>
            <a:r>
              <a:rPr lang="en-US" sz="2000" dirty="0"/>
              <a:t> or </a:t>
            </a:r>
            <a:r>
              <a:rPr lang="en-US" sz="2000" b="1" dirty="0"/>
              <a:t>wireless media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The best-known computer network is the </a:t>
            </a:r>
            <a:r>
              <a:rPr lang="en-US" sz="2000" b="1" dirty="0"/>
              <a:t>Internet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3999" r="3200" b="3999"/>
          <a:stretch>
            <a:fillRect/>
          </a:stretch>
        </p:blipFill>
        <p:spPr bwMode="auto">
          <a:xfrm>
            <a:off x="4419600" y="3783807"/>
            <a:ext cx="418465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7178675" y="3580653"/>
            <a:ext cx="0" cy="1003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629400" y="3147265"/>
            <a:ext cx="99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Wireless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6172200"/>
            <a:ext cx="769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Wired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67388" y="5943600"/>
            <a:ext cx="0" cy="306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91238" y="5977732"/>
            <a:ext cx="1087437" cy="306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00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+mj-lt"/>
              </a:rPr>
              <a:t>Case </a:t>
            </a:r>
            <a:r>
              <a:rPr lang="en-US" sz="4000" b="1" dirty="0">
                <a:latin typeface="+mj-lt"/>
              </a:rPr>
              <a:t>Studies : Sun RPC</a:t>
            </a:r>
            <a:endParaRPr lang="en-IN" sz="4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2800" dirty="0"/>
              <a:t>Interface definition language: XDR 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a standard way of encoding data in a portable fashion between different systems;</a:t>
            </a:r>
          </a:p>
          <a:p>
            <a:pPr>
              <a:lnSpc>
                <a:spcPct val="95000"/>
              </a:lnSpc>
            </a:pPr>
            <a:r>
              <a:rPr lang="en-US" altLang="en-US" sz="2800" dirty="0"/>
              <a:t>Interface compiler: </a:t>
            </a:r>
            <a:r>
              <a:rPr lang="en-US" altLang="en-US" sz="2800" dirty="0" err="1"/>
              <a:t>rpcgen</a:t>
            </a:r>
            <a:endParaRPr lang="en-US" altLang="en-US" sz="2800" dirty="0"/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A compiler that takes the definition of a remote procedure interface, and generates the client stubs and the server stubs;</a:t>
            </a:r>
          </a:p>
          <a:p>
            <a:pPr>
              <a:lnSpc>
                <a:spcPct val="95000"/>
              </a:lnSpc>
            </a:pPr>
            <a:r>
              <a:rPr lang="en-US" altLang="en-US" sz="2800" dirty="0"/>
              <a:t>Communication handling: TCP or UDP</a:t>
            </a:r>
          </a:p>
          <a:p>
            <a:pPr>
              <a:lnSpc>
                <a:spcPct val="95000"/>
              </a:lnSpc>
            </a:pPr>
            <a:r>
              <a:rPr lang="en-US" altLang="en-US" sz="2800" dirty="0"/>
              <a:t>Version: RPCSRC 3.9 (4.3BSD UNIX) 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A run-time library to handle all the details</a:t>
            </a:r>
            <a:r>
              <a:rPr lang="en-US" altLang="en-US" sz="2400" dirty="0" smtClean="0"/>
              <a:t>.</a:t>
            </a:r>
          </a:p>
          <a:p>
            <a:r>
              <a:rPr lang="en-US" altLang="en-US" dirty="0"/>
              <a:t>See more information on RPC implementation at </a:t>
            </a:r>
          </a:p>
          <a:p>
            <a:pPr>
              <a:buNone/>
            </a:pPr>
            <a:r>
              <a:rPr lang="en-US" altLang="en-US" dirty="0"/>
              <a:t>	www.cs.gsu.edu/~cscyip/csc4320</a:t>
            </a:r>
          </a:p>
          <a:p>
            <a:pPr lvl="1">
              <a:lnSpc>
                <a:spcPct val="95000"/>
              </a:lnSpc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5701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+mj-lt"/>
              </a:rPr>
              <a:t>Case </a:t>
            </a:r>
            <a:r>
              <a:rPr lang="en-US" sz="4000" b="1" dirty="0">
                <a:latin typeface="+mj-lt"/>
              </a:rPr>
              <a:t>Studies : </a:t>
            </a:r>
            <a:r>
              <a:rPr lang="en-US" sz="4000" b="1" dirty="0" smtClean="0">
                <a:latin typeface="+mj-lt"/>
              </a:rPr>
              <a:t>DCE </a:t>
            </a:r>
            <a:r>
              <a:rPr lang="en-US" sz="4000" b="1" dirty="0">
                <a:latin typeface="+mj-lt"/>
              </a:rPr>
              <a:t>RPC</a:t>
            </a:r>
            <a:endParaRPr lang="en-IN" sz="4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DCE: </a:t>
            </a:r>
            <a:r>
              <a:rPr lang="en-US" dirty="0" smtClean="0"/>
              <a:t>Set </a:t>
            </a:r>
            <a:r>
              <a:rPr lang="en-US" dirty="0"/>
              <a:t>of components designed by </a:t>
            </a:r>
            <a:r>
              <a:rPr lang="en-US" dirty="0" smtClean="0"/>
              <a:t>the </a:t>
            </a:r>
            <a:r>
              <a:rPr lang="en-US" dirty="0"/>
              <a:t>Open Group (merger of OSF and X/Open) for providing support for distributed </a:t>
            </a:r>
            <a:r>
              <a:rPr lang="en-US" dirty="0" smtClean="0"/>
              <a:t>applications</a:t>
            </a:r>
          </a:p>
          <a:p>
            <a:pPr lvl="1" algn="just"/>
            <a:r>
              <a:rPr lang="en-US" dirty="0" smtClean="0"/>
              <a:t>Distributed </a:t>
            </a:r>
            <a:r>
              <a:rPr lang="en-US" dirty="0"/>
              <a:t>file system service, time service, directory </a:t>
            </a:r>
            <a:r>
              <a:rPr lang="en-US" dirty="0" smtClean="0"/>
              <a:t>service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/>
              <a:t>to Sun’s </a:t>
            </a:r>
            <a:r>
              <a:rPr lang="en-US" dirty="0" smtClean="0"/>
              <a:t>RPC, Interfaces </a:t>
            </a:r>
            <a:r>
              <a:rPr lang="en-US" dirty="0"/>
              <a:t>written in a language called Interface Definition Notation (</a:t>
            </a:r>
            <a:r>
              <a:rPr lang="en-US" dirty="0" smtClean="0"/>
              <a:t>IDN)</a:t>
            </a:r>
          </a:p>
          <a:p>
            <a:pPr lvl="1" algn="just"/>
            <a:r>
              <a:rPr lang="en-US" dirty="0" smtClean="0"/>
              <a:t>Definitions </a:t>
            </a:r>
            <a:r>
              <a:rPr lang="en-US" dirty="0"/>
              <a:t>look like function prototypes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Unique ID generator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Run-time </a:t>
            </a:r>
            <a:r>
              <a:rPr lang="en-US" dirty="0" smtClean="0"/>
              <a:t>libraries, One </a:t>
            </a:r>
            <a:r>
              <a:rPr lang="en-US" dirty="0"/>
              <a:t>for TCP/IP and one for UDP/IP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Authenticated RPC support with DCE security </a:t>
            </a:r>
            <a:r>
              <a:rPr lang="en-US" dirty="0" smtClean="0"/>
              <a:t>services.</a:t>
            </a:r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Integration with DCE directory services to locate </a:t>
            </a:r>
            <a:r>
              <a:rPr lang="en-US" dirty="0" smtClean="0"/>
              <a:t>servers.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06899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424684" y="1371600"/>
            <a:ext cx="8077200" cy="2057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</a:pPr>
            <a:r>
              <a:rPr lang="en-US" sz="7200" dirty="0" smtClean="0"/>
              <a:t>THANK YOU</a:t>
            </a:r>
            <a:r>
              <a:rPr lang="en-US" dirty="0" smtClean="0"/>
              <a:t>	</a:t>
            </a:r>
          </a:p>
          <a:p>
            <a:pPr marL="0" indent="0" algn="ctr">
              <a:spcAft>
                <a:spcPts val="1800"/>
              </a:spcAft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5C5C5C"/>
                </a:solidFill>
              </a:rPr>
              <a:t>dipak.ramoliya@darshan.ac.in</a:t>
            </a:r>
          </a:p>
        </p:txBody>
      </p:sp>
    </p:spTree>
    <p:extLst>
      <p:ext uri="{BB962C8B-B14F-4D97-AF65-F5344CB8AC3E}">
        <p14:creationId xmlns:p14="http://schemas.microsoft.com/office/powerpoint/2010/main" val="307808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Computer Network in DOS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801100" cy="220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A Distributed System is basically a computer network whose </a:t>
            </a:r>
            <a:r>
              <a:rPr lang="en-US" sz="2200" b="1" dirty="0"/>
              <a:t>nodes have their own </a:t>
            </a:r>
            <a:r>
              <a:rPr lang="en-US" sz="2200" b="1" dirty="0" smtClean="0"/>
              <a:t>local memory</a:t>
            </a:r>
            <a:r>
              <a:rPr lang="en-US" sz="2200" dirty="0" smtClean="0"/>
              <a:t> </a:t>
            </a:r>
            <a:r>
              <a:rPr lang="en-US" sz="2200" dirty="0"/>
              <a:t>and may also have other </a:t>
            </a:r>
            <a:r>
              <a:rPr lang="en-US" sz="2200" dirty="0" smtClean="0"/>
              <a:t>hardware and software resources.</a:t>
            </a:r>
          </a:p>
          <a:p>
            <a:pPr algn="just"/>
            <a:r>
              <a:rPr lang="en-US" sz="2200" dirty="0" smtClean="0"/>
              <a:t>A Distributed System </a:t>
            </a:r>
            <a:r>
              <a:rPr lang="en-US" sz="2200" b="1" dirty="0" smtClean="0"/>
              <a:t>relies on the underlying computer network </a:t>
            </a:r>
            <a:r>
              <a:rPr lang="en-US" sz="2200" dirty="0" smtClean="0"/>
              <a:t>for the </a:t>
            </a:r>
            <a:r>
              <a:rPr lang="en-US" sz="2200" b="1" dirty="0" smtClean="0"/>
              <a:t>communication</a:t>
            </a:r>
            <a:r>
              <a:rPr lang="en-US" sz="2200" dirty="0" smtClean="0"/>
              <a:t> of data and </a:t>
            </a:r>
            <a:r>
              <a:rPr lang="en-US" sz="2200" b="1" dirty="0" smtClean="0"/>
              <a:t>control the information </a:t>
            </a:r>
            <a:r>
              <a:rPr lang="en-US" sz="2200" dirty="0" smtClean="0"/>
              <a:t>between nodes.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 smtClean="0"/>
              <a:t>performance</a:t>
            </a:r>
            <a:r>
              <a:rPr lang="en-US" sz="2200" dirty="0" smtClean="0"/>
              <a:t> and </a:t>
            </a:r>
            <a:r>
              <a:rPr lang="en-US" sz="2200" b="1" dirty="0" smtClean="0"/>
              <a:t>Reliability</a:t>
            </a:r>
            <a:r>
              <a:rPr lang="en-US" sz="2200" dirty="0" smtClean="0"/>
              <a:t> of a Distributed system depends on the underlying computer network.</a:t>
            </a:r>
            <a:endParaRPr lang="en-US" sz="1600" dirty="0" smtClean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0400"/>
            <a:ext cx="6896100" cy="304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943600" y="6220097"/>
            <a:ext cx="2260963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/>
              <a:t>Source: </a:t>
            </a:r>
            <a:r>
              <a:rPr lang="en-US" sz="1200" i="1" dirty="0"/>
              <a:t>https://</a:t>
            </a:r>
            <a:r>
              <a:rPr lang="en-US" sz="1200" i="1" dirty="0" smtClean="0"/>
              <a:t>www.usenix.org</a:t>
            </a:r>
          </a:p>
        </p:txBody>
      </p:sp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Classification of Network</a:t>
            </a:r>
            <a:endParaRPr lang="en-IN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995" y="255090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E40524"/>
                </a:solidFill>
              </a:rPr>
              <a:t>LAN</a:t>
            </a:r>
            <a:endParaRPr lang="en-IN" sz="2000" b="1" dirty="0">
              <a:solidFill>
                <a:srgbClr val="E4052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601980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40524"/>
                </a:solidFill>
              </a:rPr>
              <a:t>M</a:t>
            </a:r>
            <a:r>
              <a:rPr lang="en-US" sz="2800" b="1" dirty="0" smtClean="0">
                <a:solidFill>
                  <a:srgbClr val="E40524"/>
                </a:solidFill>
              </a:rPr>
              <a:t>AN</a:t>
            </a:r>
            <a:endParaRPr lang="en-IN" sz="2000" b="1" dirty="0">
              <a:solidFill>
                <a:srgbClr val="E4052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6019800"/>
            <a:ext cx="94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E40524"/>
                </a:solidFill>
              </a:rPr>
              <a:t>WAN</a:t>
            </a:r>
            <a:endParaRPr lang="en-IN" sz="2000" b="1" dirty="0">
              <a:solidFill>
                <a:srgbClr val="E40524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70" y="914400"/>
            <a:ext cx="3784330" cy="249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429000"/>
            <a:ext cx="3886199" cy="27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Fig09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8937" y="1122932"/>
            <a:ext cx="4394563" cy="474446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96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Classification of Network</a:t>
            </a:r>
            <a:endParaRPr lang="en-IN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249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IN" altLang="en-US" sz="2800" b="1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b="1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18378"/>
              </p:ext>
            </p:extLst>
          </p:nvPr>
        </p:nvGraphicFramePr>
        <p:xfrm>
          <a:off x="228602" y="1079500"/>
          <a:ext cx="8724900" cy="427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Basis Of Comparison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LAN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MAN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WAN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44910"/>
              </p:ext>
            </p:extLst>
          </p:nvPr>
        </p:nvGraphicFramePr>
        <p:xfrm>
          <a:off x="228602" y="1465263"/>
          <a:ext cx="8724900" cy="5937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Expands </a:t>
                      </a:r>
                      <a:r>
                        <a:rPr lang="en-IN" sz="1500" kern="1200" dirty="0" smtClean="0">
                          <a:effectLst/>
                        </a:rPr>
                        <a:t>to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Local Area Network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Metropolitan Area Network 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>
                          <a:effectLst/>
                        </a:rPr>
                        <a:t>Wide Area Network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16198"/>
              </p:ext>
            </p:extLst>
          </p:nvPr>
        </p:nvGraphicFramePr>
        <p:xfrm>
          <a:off x="228602" y="2019300"/>
          <a:ext cx="8724900" cy="11191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91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Meaning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8" marB="33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network that connects a group of computers in a small geographical area</a:t>
                      </a:r>
                    </a:p>
                  </a:txBody>
                  <a:tcPr marL="67552" marR="67552" marT="33778" marB="33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covers relatively large region such as cities, towns</a:t>
                      </a:r>
                    </a:p>
                  </a:txBody>
                  <a:tcPr marL="67552" marR="67552" marT="33778" marB="337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spans large locality &amp; connects countries together.</a:t>
                      </a:r>
                    </a:p>
                  </a:txBody>
                  <a:tcPr marL="67552" marR="67552" marT="33778" marB="3377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91419"/>
              </p:ext>
            </p:extLst>
          </p:nvPr>
        </p:nvGraphicFramePr>
        <p:xfrm>
          <a:off x="228602" y="3097213"/>
          <a:ext cx="8724900" cy="4270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Ownership of Network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Private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Private or Public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Private or Public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14331"/>
              </p:ext>
            </p:extLst>
          </p:nvPr>
        </p:nvGraphicFramePr>
        <p:xfrm>
          <a:off x="228602" y="3484563"/>
          <a:ext cx="8724900" cy="4270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 smtClean="0">
                          <a:effectLst/>
                        </a:rPr>
                        <a:t>Design and Maintenance</a:t>
                      </a: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Easy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Difficult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 smtClean="0">
                          <a:effectLst/>
                        </a:rPr>
                        <a:t>Difficult</a:t>
                      </a:r>
                      <a:endParaRPr lang="en-IN" sz="1500" kern="120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69088"/>
              </p:ext>
            </p:extLst>
          </p:nvPr>
        </p:nvGraphicFramePr>
        <p:xfrm>
          <a:off x="228602" y="3870325"/>
          <a:ext cx="8724900" cy="4270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Propagation Delay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Short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Moderate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Long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36359"/>
              </p:ext>
            </p:extLst>
          </p:nvPr>
        </p:nvGraphicFramePr>
        <p:xfrm>
          <a:off x="228602" y="4257675"/>
          <a:ext cx="8724900" cy="4270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Speed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High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Moderate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Low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04399"/>
              </p:ext>
            </p:extLst>
          </p:nvPr>
        </p:nvGraphicFramePr>
        <p:xfrm>
          <a:off x="228602" y="4643438"/>
          <a:ext cx="8724900" cy="5937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Equipment Needed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Switch, Hub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Modem, Router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Microwave, Radio Transmitters &amp; Receivers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98" marB="3379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06362"/>
              </p:ext>
            </p:extLst>
          </p:nvPr>
        </p:nvGraphicFramePr>
        <p:xfrm>
          <a:off x="228602" y="5195888"/>
          <a:ext cx="8724900" cy="3873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Range(Approx.)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913" marB="3391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1 to 10 km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913" marB="3391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In 100 km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913" marB="3391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Beyond 100 km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913" marB="3391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62248"/>
              </p:ext>
            </p:extLst>
          </p:nvPr>
        </p:nvGraphicFramePr>
        <p:xfrm>
          <a:off x="228602" y="5562600"/>
          <a:ext cx="87249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Used for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College, School, Hospital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Small towns, City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kern="1200" dirty="0" smtClean="0">
                          <a:effectLst/>
                        </a:rPr>
                        <a:t>Country/Continent</a:t>
                      </a:r>
                      <a:endParaRPr lang="en-IN" sz="150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54" marB="33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1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Wireless Network</a:t>
            </a:r>
            <a:endParaRPr lang="en-IN" b="1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" y="990600"/>
            <a:ext cx="4305300" cy="5334000"/>
          </a:xfrm>
        </p:spPr>
        <p:txBody>
          <a:bodyPr>
            <a:normAutofit/>
          </a:bodyPr>
          <a:lstStyle/>
          <a:p>
            <a:r>
              <a:rPr lang="en-GB" altLang="en-US" dirty="0"/>
              <a:t>A</a:t>
            </a:r>
            <a:r>
              <a:rPr lang="en-US" altLang="en-US" dirty="0"/>
              <a:t> wireless LAN use</a:t>
            </a:r>
            <a:r>
              <a:rPr lang="en-GB" altLang="en-US" dirty="0"/>
              <a:t>s</a:t>
            </a:r>
            <a:r>
              <a:rPr lang="en-US" altLang="en-US" dirty="0"/>
              <a:t> wireless transmission </a:t>
            </a:r>
            <a:r>
              <a:rPr lang="en-US" altLang="en-US" dirty="0" smtClean="0"/>
              <a:t>medium.</a:t>
            </a:r>
            <a:endParaRPr lang="en-GB" altLang="en-US" dirty="0"/>
          </a:p>
          <a:p>
            <a:r>
              <a:rPr lang="en-GB" altLang="en-US" dirty="0" smtClean="0"/>
              <a:t>Wireless Network used </a:t>
            </a:r>
            <a:r>
              <a:rPr lang="en-GB" altLang="en-US" dirty="0"/>
              <a:t>to have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high prices</a:t>
            </a:r>
          </a:p>
          <a:p>
            <a:pPr lvl="1"/>
            <a:r>
              <a:rPr lang="en-US" altLang="en-US" dirty="0" smtClean="0"/>
              <a:t>low </a:t>
            </a:r>
            <a:r>
              <a:rPr lang="en-US" altLang="en-US" dirty="0"/>
              <a:t>data </a:t>
            </a:r>
            <a:r>
              <a:rPr lang="en-US" altLang="en-US" dirty="0" smtClean="0"/>
              <a:t>rates</a:t>
            </a:r>
          </a:p>
          <a:p>
            <a:pPr lvl="1"/>
            <a:r>
              <a:rPr lang="en-US" altLang="en-US" dirty="0" smtClean="0"/>
              <a:t>occupational </a:t>
            </a:r>
            <a:r>
              <a:rPr lang="en-US" altLang="en-US" dirty="0"/>
              <a:t>safety </a:t>
            </a:r>
            <a:r>
              <a:rPr lang="en-US" altLang="en-US" dirty="0" smtClean="0"/>
              <a:t>concerns</a:t>
            </a:r>
          </a:p>
          <a:p>
            <a:pPr lvl="1"/>
            <a:r>
              <a:rPr lang="en-US" altLang="en-US" dirty="0" smtClean="0"/>
              <a:t>licensing requirements</a:t>
            </a:r>
            <a:endParaRPr lang="en-GB" altLang="en-US" dirty="0"/>
          </a:p>
          <a:p>
            <a:r>
              <a:rPr lang="en-GB" altLang="en-US" dirty="0" smtClean="0"/>
              <a:t>Popularity</a:t>
            </a:r>
            <a:r>
              <a:rPr lang="en-US" altLang="en-US" dirty="0" smtClean="0"/>
              <a:t> </a:t>
            </a:r>
            <a:r>
              <a:rPr lang="en-US" altLang="en-US" dirty="0"/>
              <a:t>of wireless LANs has grown </a:t>
            </a:r>
            <a:r>
              <a:rPr lang="en-US" altLang="en-US" dirty="0" smtClean="0"/>
              <a:t>rapidly.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58" y="1209629"/>
            <a:ext cx="4491742" cy="36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12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Layered </a:t>
            </a:r>
            <a:r>
              <a:rPr lang="en-IN" b="1" dirty="0">
                <a:latin typeface="+mj-lt"/>
              </a:rPr>
              <a:t>Protocols -OSI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OSI </a:t>
            </a:r>
            <a:r>
              <a:rPr lang="en-US" sz="2000" dirty="0"/>
              <a:t>is “ </a:t>
            </a:r>
            <a:r>
              <a:rPr lang="en-US" sz="2000" b="1" dirty="0"/>
              <a:t>Open Systems Interconnection</a:t>
            </a:r>
            <a:r>
              <a:rPr lang="en-US" sz="2000" dirty="0"/>
              <a:t>".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OSI model was first introduced in 1984 by the International Organization for Standardization (ISO</a:t>
            </a:r>
            <a:r>
              <a:rPr lang="en-US" sz="2000" dirty="0" smtClean="0"/>
              <a:t>).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It outlines </a:t>
            </a:r>
            <a:r>
              <a:rPr lang="en-US" sz="2000" b="1" dirty="0"/>
              <a:t>WHAT</a:t>
            </a:r>
            <a:r>
              <a:rPr lang="en-US" sz="2000" dirty="0"/>
              <a:t> needs to be done to send data from one computer to another, Not </a:t>
            </a:r>
            <a:r>
              <a:rPr lang="en-US" sz="2000" b="1" dirty="0"/>
              <a:t>HOW</a:t>
            </a:r>
            <a:r>
              <a:rPr lang="en-US" sz="2000" dirty="0"/>
              <a:t> it should be done. </a:t>
            </a:r>
            <a:endParaRPr lang="en-US" sz="2000" dirty="0" smtClean="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A layered protocol architecture provides a </a:t>
            </a:r>
            <a:r>
              <a:rPr lang="en-US" sz="2000" b="1" dirty="0"/>
              <a:t>conceptual framework for dividing the complex </a:t>
            </a:r>
            <a:r>
              <a:rPr lang="en-US" sz="2000" b="1" dirty="0" smtClean="0"/>
              <a:t>task </a:t>
            </a:r>
            <a:r>
              <a:rPr lang="en-US" sz="2000" dirty="0"/>
              <a:t>into simpler tasks</a:t>
            </a:r>
            <a:r>
              <a:rPr lang="en-US" sz="2000" dirty="0" smtClean="0"/>
              <a:t> </a:t>
            </a:r>
            <a:r>
              <a:rPr lang="en-US" sz="2000" dirty="0"/>
              <a:t>of exchanging information between remote </a:t>
            </a:r>
            <a:r>
              <a:rPr lang="en-US" sz="2000" dirty="0" smtClean="0"/>
              <a:t>hosts. </a:t>
            </a:r>
            <a:endParaRPr lang="en-US" sz="2000" dirty="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Each protocol layer has a </a:t>
            </a:r>
            <a:r>
              <a:rPr lang="en-US" sz="2000" b="1" dirty="0"/>
              <a:t>narrowly defined responsibility</a:t>
            </a:r>
            <a:r>
              <a:rPr lang="en-US" sz="2000" dirty="0"/>
              <a:t>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A protocol layer </a:t>
            </a:r>
            <a:r>
              <a:rPr lang="en-US" sz="2000" b="1" dirty="0"/>
              <a:t>provides a standard interface </a:t>
            </a:r>
            <a:r>
              <a:rPr lang="en-US" sz="2000" dirty="0"/>
              <a:t>to the next higher protocol layer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72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OSI </a:t>
            </a:r>
            <a:r>
              <a:rPr lang="en-IN" b="1" dirty="0">
                <a:latin typeface="+mj-lt"/>
              </a:rPr>
              <a:t>Model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1143000"/>
            <a:ext cx="1447800" cy="457200"/>
          </a:xfrm>
          <a:prstGeom prst="foldedCorner">
            <a:avLst>
              <a:gd name="adj" fmla="val 2061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5800" y="1905000"/>
            <a:ext cx="1447800" cy="457200"/>
          </a:xfrm>
          <a:prstGeom prst="foldedCorner">
            <a:avLst>
              <a:gd name="adj" fmla="val 2061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00"/>
                </a:solidFill>
              </a:rPr>
              <a:t>PRESENTATION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5800" y="2667000"/>
            <a:ext cx="1447800" cy="457200"/>
          </a:xfrm>
          <a:prstGeom prst="foldedCorner">
            <a:avLst>
              <a:gd name="adj" fmla="val 2214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00"/>
                </a:solidFill>
              </a:rPr>
              <a:t>SESSION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3429000"/>
            <a:ext cx="1447800" cy="457200"/>
          </a:xfrm>
          <a:prstGeom prst="foldedCorner">
            <a:avLst>
              <a:gd name="adj" fmla="val 2149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/>
              <a:t>TRANSPORT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85800" y="4191000"/>
            <a:ext cx="1447800" cy="457200"/>
          </a:xfrm>
          <a:prstGeom prst="foldedCorner">
            <a:avLst>
              <a:gd name="adj" fmla="val 252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333300"/>
                </a:solidFill>
              </a:rPr>
              <a:t>NETWORK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85800" y="4953000"/>
            <a:ext cx="1447800" cy="457200"/>
          </a:xfrm>
          <a:prstGeom prst="foldedCorner">
            <a:avLst>
              <a:gd name="adj" fmla="val 2434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99"/>
                </a:solidFill>
              </a:rPr>
              <a:t>DATA LINK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85800" y="5715000"/>
            <a:ext cx="1447800" cy="457200"/>
          </a:xfrm>
          <a:prstGeom prst="foldedCorner">
            <a:avLst>
              <a:gd name="adj" fmla="val 252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800080"/>
                </a:solidFill>
              </a:rPr>
              <a:t>PHYSICAL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086600" y="1143000"/>
            <a:ext cx="1447800" cy="457200"/>
          </a:xfrm>
          <a:prstGeom prst="foldedCorner">
            <a:avLst>
              <a:gd name="adj" fmla="val 2061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086600" y="1905000"/>
            <a:ext cx="1447800" cy="457200"/>
          </a:xfrm>
          <a:prstGeom prst="foldedCorner">
            <a:avLst>
              <a:gd name="adj" fmla="val 2061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00"/>
                </a:solidFill>
              </a:rPr>
              <a:t>PRESENTATION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086600" y="2667000"/>
            <a:ext cx="1447800" cy="457200"/>
          </a:xfrm>
          <a:prstGeom prst="foldedCorner">
            <a:avLst>
              <a:gd name="adj" fmla="val 2214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SESSION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7086600" y="3429000"/>
            <a:ext cx="1447800" cy="457200"/>
          </a:xfrm>
          <a:prstGeom prst="foldedCorner">
            <a:avLst>
              <a:gd name="adj" fmla="val 2149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/>
              <a:t>TRANSPORT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86600" y="4191000"/>
            <a:ext cx="1447800" cy="457200"/>
          </a:xfrm>
          <a:prstGeom prst="foldedCorner">
            <a:avLst>
              <a:gd name="adj" fmla="val 252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333300"/>
                </a:solidFill>
              </a:rPr>
              <a:t>NETWORK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86600" y="4953000"/>
            <a:ext cx="1447800" cy="457200"/>
          </a:xfrm>
          <a:prstGeom prst="foldedCorner">
            <a:avLst>
              <a:gd name="adj" fmla="val 2434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000099"/>
                </a:solidFill>
              </a:rPr>
              <a:t>DATA LINK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086600" y="5715000"/>
            <a:ext cx="1447800" cy="457200"/>
          </a:xfrm>
          <a:prstGeom prst="foldedCorner">
            <a:avLst>
              <a:gd name="adj" fmla="val 252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200" b="1">
                <a:solidFill>
                  <a:srgbClr val="800080"/>
                </a:solidFill>
              </a:rPr>
              <a:t>PHYSICAL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286000" y="1066800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934200" y="1066800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 rot="544805">
            <a:off x="2590800" y="3717925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rgbClr val="DEF1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MIDDLE LAYER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 rot="20216988">
            <a:off x="2590800" y="175260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rgbClr val="FFEBE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HIGHER LAYER</a:t>
            </a:r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2438400" y="13716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2438400" y="20574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>
            <a:off x="2438400" y="28956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733800" y="1143000"/>
            <a:ext cx="160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Application to Application</a:t>
            </a:r>
          </a:p>
        </p:txBody>
      </p:sp>
      <p:sp>
        <p:nvSpPr>
          <p:cNvPr id="29" name="AutoShape 54"/>
          <p:cNvSpPr>
            <a:spLocks noChangeArrowheads="1"/>
          </p:cNvSpPr>
          <p:nvPr/>
        </p:nvSpPr>
        <p:spPr bwMode="auto">
          <a:xfrm>
            <a:off x="3429000" y="1219200"/>
            <a:ext cx="304800" cy="304800"/>
          </a:xfrm>
          <a:prstGeom prst="flowChartMultidocument">
            <a:avLst/>
          </a:prstGeom>
          <a:solidFill>
            <a:srgbClr val="CCFFFF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55"/>
          <p:cNvSpPr>
            <a:spLocks noChangeArrowheads="1"/>
          </p:cNvSpPr>
          <p:nvPr/>
        </p:nvSpPr>
        <p:spPr bwMode="auto">
          <a:xfrm>
            <a:off x="3429000" y="1905000"/>
            <a:ext cx="304800" cy="304800"/>
          </a:xfrm>
          <a:prstGeom prst="flowChartMultidocument">
            <a:avLst/>
          </a:prstGeom>
          <a:solidFill>
            <a:srgbClr val="CCFFFF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56"/>
          <p:cNvSpPr>
            <a:spLocks noChangeArrowheads="1"/>
          </p:cNvSpPr>
          <p:nvPr/>
        </p:nvSpPr>
        <p:spPr bwMode="auto">
          <a:xfrm>
            <a:off x="5334000" y="1219200"/>
            <a:ext cx="304800" cy="304800"/>
          </a:xfrm>
          <a:prstGeom prst="flowChartMultidocument">
            <a:avLst/>
          </a:prstGeom>
          <a:solidFill>
            <a:srgbClr val="CCFFCC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57"/>
          <p:cNvSpPr>
            <a:spLocks noChangeArrowheads="1"/>
          </p:cNvSpPr>
          <p:nvPr/>
        </p:nvSpPr>
        <p:spPr bwMode="auto">
          <a:xfrm>
            <a:off x="5334000" y="1905000"/>
            <a:ext cx="304800" cy="304800"/>
          </a:xfrm>
          <a:prstGeom prst="flowChartMultidocument">
            <a:avLst/>
          </a:prstGeom>
          <a:solidFill>
            <a:srgbClr val="CCFFCC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58"/>
          <p:cNvSpPr>
            <a:spLocks noChangeArrowheads="1"/>
          </p:cNvSpPr>
          <p:nvPr/>
        </p:nvSpPr>
        <p:spPr bwMode="auto">
          <a:xfrm>
            <a:off x="3429000" y="2743200"/>
            <a:ext cx="304800" cy="304800"/>
          </a:xfrm>
          <a:prstGeom prst="flowChartMultidocument">
            <a:avLst/>
          </a:prstGeom>
          <a:solidFill>
            <a:srgbClr val="CCFFFF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59"/>
          <p:cNvSpPr>
            <a:spLocks noChangeArrowheads="1"/>
          </p:cNvSpPr>
          <p:nvPr/>
        </p:nvSpPr>
        <p:spPr bwMode="auto">
          <a:xfrm>
            <a:off x="5334000" y="2743200"/>
            <a:ext cx="304800" cy="304800"/>
          </a:xfrm>
          <a:prstGeom prst="flowChartMultidocument">
            <a:avLst/>
          </a:prstGeom>
          <a:solidFill>
            <a:srgbClr val="CCFFCC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3733800" y="1828800"/>
            <a:ext cx="160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Application to Application</a:t>
            </a:r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3733800" y="2667000"/>
            <a:ext cx="160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Application to Application</a:t>
            </a: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2438400" y="3641725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AutoShape 64"/>
          <p:cNvSpPr>
            <a:spLocks noChangeArrowheads="1"/>
          </p:cNvSpPr>
          <p:nvPr/>
        </p:nvSpPr>
        <p:spPr bwMode="auto">
          <a:xfrm>
            <a:off x="3581400" y="3543300"/>
            <a:ext cx="1828800" cy="228600"/>
          </a:xfrm>
          <a:prstGeom prst="flowChartPredefinedProcess">
            <a:avLst/>
          </a:prstGeom>
          <a:solidFill>
            <a:srgbClr val="FFCC99">
              <a:alpha val="8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>
                <a:solidFill>
                  <a:srgbClr val="333300"/>
                </a:solidFill>
              </a:rPr>
              <a:t>Process to Process</a:t>
            </a:r>
          </a:p>
        </p:txBody>
      </p:sp>
      <p:sp>
        <p:nvSpPr>
          <p:cNvPr id="39" name="Text Box 69"/>
          <p:cNvSpPr txBox="1">
            <a:spLocks noChangeArrowheads="1"/>
          </p:cNvSpPr>
          <p:nvPr/>
        </p:nvSpPr>
        <p:spPr bwMode="auto">
          <a:xfrm rot="21139773">
            <a:off x="2514600" y="5089525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rgbClr val="E2F3F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LOWER LAYER</a:t>
            </a:r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>
            <a:off x="2438400" y="5154613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71"/>
          <p:cNvSpPr>
            <a:spLocks noChangeShapeType="1"/>
          </p:cNvSpPr>
          <p:nvPr/>
        </p:nvSpPr>
        <p:spPr bwMode="auto">
          <a:xfrm>
            <a:off x="2133600" y="5916613"/>
            <a:ext cx="4953000" cy="0"/>
          </a:xfrm>
          <a:prstGeom prst="line">
            <a:avLst/>
          </a:prstGeom>
          <a:noFill/>
          <a:ln w="139700" cmpd="tri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895600" y="4926013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Hop to Hop</a:t>
            </a:r>
          </a:p>
        </p:txBody>
      </p:sp>
      <p:sp>
        <p:nvSpPr>
          <p:cNvPr id="43" name="AutoShape 73"/>
          <p:cNvSpPr>
            <a:spLocks noChangeArrowheads="1"/>
          </p:cNvSpPr>
          <p:nvPr/>
        </p:nvSpPr>
        <p:spPr bwMode="auto">
          <a:xfrm>
            <a:off x="3962400" y="5002213"/>
            <a:ext cx="1143000" cy="304800"/>
          </a:xfrm>
          <a:prstGeom prst="bevel">
            <a:avLst>
              <a:gd name="adj" fmla="val 23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>
                <a:solidFill>
                  <a:srgbClr val="800080"/>
                </a:solidFill>
              </a:rPr>
              <a:t>Switch</a:t>
            </a: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5562600" y="5138738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Hop to Hop</a:t>
            </a:r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3962400" y="5927725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Physical Medium</a:t>
            </a:r>
          </a:p>
        </p:txBody>
      </p:sp>
      <p:sp>
        <p:nvSpPr>
          <p:cNvPr id="46" name="AutoShape 76"/>
          <p:cNvSpPr>
            <a:spLocks noChangeArrowheads="1"/>
          </p:cNvSpPr>
          <p:nvPr/>
        </p:nvSpPr>
        <p:spPr bwMode="auto">
          <a:xfrm>
            <a:off x="3505200" y="5535613"/>
            <a:ext cx="304800" cy="3048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77"/>
          <p:cNvSpPr>
            <a:spLocks noChangeArrowheads="1"/>
          </p:cNvSpPr>
          <p:nvPr/>
        </p:nvSpPr>
        <p:spPr bwMode="auto">
          <a:xfrm>
            <a:off x="5105400" y="5535613"/>
            <a:ext cx="304800" cy="3048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78"/>
          <p:cNvSpPr txBox="1">
            <a:spLocks noChangeArrowheads="1"/>
          </p:cNvSpPr>
          <p:nvPr/>
        </p:nvSpPr>
        <p:spPr bwMode="auto">
          <a:xfrm>
            <a:off x="3810000" y="5611813"/>
            <a:ext cx="137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/>
              <a:t>Hub and Repeater</a:t>
            </a:r>
          </a:p>
        </p:txBody>
      </p:sp>
      <p:sp>
        <p:nvSpPr>
          <p:cNvPr id="49" name="Line 79"/>
          <p:cNvSpPr>
            <a:spLocks noChangeShapeType="1"/>
          </p:cNvSpPr>
          <p:nvPr/>
        </p:nvSpPr>
        <p:spPr bwMode="auto">
          <a:xfrm>
            <a:off x="2133600" y="5916613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0"/>
          <p:cNvSpPr>
            <a:spLocks noChangeShapeType="1"/>
          </p:cNvSpPr>
          <p:nvPr/>
        </p:nvSpPr>
        <p:spPr bwMode="auto">
          <a:xfrm>
            <a:off x="2438400" y="44529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AutoShape 81"/>
          <p:cNvSpPr>
            <a:spLocks noChangeArrowheads="1"/>
          </p:cNvSpPr>
          <p:nvPr/>
        </p:nvSpPr>
        <p:spPr bwMode="auto">
          <a:xfrm>
            <a:off x="3962400" y="4300538"/>
            <a:ext cx="1143000" cy="3810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 b="1">
                <a:solidFill>
                  <a:srgbClr val="333300"/>
                </a:solidFill>
              </a:rPr>
              <a:t>Router</a:t>
            </a:r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2590800" y="4224338"/>
            <a:ext cx="152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Source to Destination</a:t>
            </a: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5181600" y="4452938"/>
            <a:ext cx="152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133153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2137</Words>
  <Application>Microsoft Office PowerPoint</Application>
  <PresentationFormat>On-screen Show (4:3)</PresentationFormat>
  <Paragraphs>456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Unit: 2  Communication in Distributed System  </vt:lpstr>
      <vt:lpstr>Unit Outline &amp; Weightage %</vt:lpstr>
      <vt:lpstr>Computer Network</vt:lpstr>
      <vt:lpstr>Computer Network in DOS</vt:lpstr>
      <vt:lpstr>Classification of Network</vt:lpstr>
      <vt:lpstr>Classification of Network</vt:lpstr>
      <vt:lpstr>Wireless Network</vt:lpstr>
      <vt:lpstr>Layered Protocols -OSI Model</vt:lpstr>
      <vt:lpstr>OSI Model</vt:lpstr>
      <vt:lpstr>OSI Model (Layers &amp; Activities)</vt:lpstr>
      <vt:lpstr> TCP/IP Reference Model </vt:lpstr>
      <vt:lpstr>ATM Reference Model</vt:lpstr>
      <vt:lpstr>ATM Reference Model</vt:lpstr>
      <vt:lpstr>Main Features of ATM Technology</vt:lpstr>
      <vt:lpstr>Message Passing System</vt:lpstr>
      <vt:lpstr>Desirable Features of a Good Message Passing system</vt:lpstr>
      <vt:lpstr>Desirable Features of a Good Message Passing system</vt:lpstr>
      <vt:lpstr>Issues in IPC by Message Passing</vt:lpstr>
      <vt:lpstr>Synchronization in Message Passing</vt:lpstr>
      <vt:lpstr>Synchronization in Message Passing</vt:lpstr>
      <vt:lpstr>Failure in IPC</vt:lpstr>
      <vt:lpstr>Failure in IPC</vt:lpstr>
      <vt:lpstr>Failure Handling in IPC</vt:lpstr>
      <vt:lpstr>Client Server Model</vt:lpstr>
      <vt:lpstr>Client Server Model Interaction</vt:lpstr>
      <vt:lpstr>Remote Procedure Call</vt:lpstr>
      <vt:lpstr>Functions of RPC Elements</vt:lpstr>
      <vt:lpstr>RPC Mechanism</vt:lpstr>
      <vt:lpstr>Steps in a Remote Procedure Call</vt:lpstr>
      <vt:lpstr>Case Studies : Sun RPC</vt:lpstr>
      <vt:lpstr>Case Studies : DCE RPC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1283</cp:revision>
  <dcterms:created xsi:type="dcterms:W3CDTF">2013-05-17T03:00:03Z</dcterms:created>
  <dcterms:modified xsi:type="dcterms:W3CDTF">2017-03-09T08:20:08Z</dcterms:modified>
</cp:coreProperties>
</file>