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321" r:id="rId3"/>
    <p:sldId id="418" r:id="rId4"/>
    <p:sldId id="390" r:id="rId5"/>
    <p:sldId id="484" r:id="rId6"/>
    <p:sldId id="485" r:id="rId7"/>
    <p:sldId id="487" r:id="rId8"/>
    <p:sldId id="493" r:id="rId9"/>
    <p:sldId id="494" r:id="rId10"/>
    <p:sldId id="489" r:id="rId11"/>
    <p:sldId id="490" r:id="rId12"/>
    <p:sldId id="491" r:id="rId13"/>
    <p:sldId id="492" r:id="rId14"/>
    <p:sldId id="495" r:id="rId15"/>
    <p:sldId id="496" r:id="rId16"/>
    <p:sldId id="497" r:id="rId17"/>
    <p:sldId id="498" r:id="rId18"/>
    <p:sldId id="499" r:id="rId19"/>
    <p:sldId id="544" r:id="rId20"/>
    <p:sldId id="516" r:id="rId21"/>
    <p:sldId id="517" r:id="rId22"/>
    <p:sldId id="518" r:id="rId23"/>
    <p:sldId id="520" r:id="rId24"/>
    <p:sldId id="519" r:id="rId25"/>
    <p:sldId id="522" r:id="rId26"/>
    <p:sldId id="523" r:id="rId27"/>
    <p:sldId id="525" r:id="rId28"/>
    <p:sldId id="527" r:id="rId29"/>
    <p:sldId id="500" r:id="rId30"/>
    <p:sldId id="531" r:id="rId31"/>
    <p:sldId id="533" r:id="rId32"/>
    <p:sldId id="534" r:id="rId33"/>
    <p:sldId id="535" r:id="rId34"/>
    <p:sldId id="547" r:id="rId35"/>
    <p:sldId id="536" r:id="rId36"/>
    <p:sldId id="545" r:id="rId37"/>
    <p:sldId id="546" r:id="rId38"/>
    <p:sldId id="540" r:id="rId39"/>
    <p:sldId id="532" r:id="rId40"/>
    <p:sldId id="541" r:id="rId41"/>
    <p:sldId id="550" r:id="rId42"/>
    <p:sldId id="542" r:id="rId43"/>
    <p:sldId id="543" r:id="rId44"/>
    <p:sldId id="528" r:id="rId45"/>
    <p:sldId id="501" r:id="rId46"/>
    <p:sldId id="502" r:id="rId47"/>
    <p:sldId id="503" r:id="rId48"/>
    <p:sldId id="504" r:id="rId49"/>
    <p:sldId id="505" r:id="rId50"/>
    <p:sldId id="507" r:id="rId51"/>
    <p:sldId id="514" r:id="rId52"/>
    <p:sldId id="515" r:id="rId53"/>
    <p:sldId id="549" r:id="rId54"/>
    <p:sldId id="509" r:id="rId55"/>
    <p:sldId id="511" r:id="rId56"/>
    <p:sldId id="510" r:id="rId57"/>
    <p:sldId id="513" r:id="rId58"/>
    <p:sldId id="512" r:id="rId59"/>
    <p:sldId id="36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oO7QPcDaNycFEPyNFr1jnQ==" hashData="CqDNXSbk0CLLrLjUY2lVYZIVX6s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256"/>
            <p14:sldId id="321"/>
            <p14:sldId id="418"/>
            <p14:sldId id="390"/>
            <p14:sldId id="484"/>
            <p14:sldId id="485"/>
            <p14:sldId id="487"/>
            <p14:sldId id="493"/>
            <p14:sldId id="494"/>
            <p14:sldId id="489"/>
            <p14:sldId id="490"/>
            <p14:sldId id="491"/>
            <p14:sldId id="492"/>
            <p14:sldId id="495"/>
            <p14:sldId id="496"/>
            <p14:sldId id="497"/>
            <p14:sldId id="498"/>
            <p14:sldId id="499"/>
            <p14:sldId id="544"/>
            <p14:sldId id="516"/>
            <p14:sldId id="517"/>
            <p14:sldId id="518"/>
            <p14:sldId id="520"/>
            <p14:sldId id="519"/>
            <p14:sldId id="522"/>
            <p14:sldId id="523"/>
            <p14:sldId id="525"/>
            <p14:sldId id="527"/>
            <p14:sldId id="500"/>
            <p14:sldId id="531"/>
            <p14:sldId id="533"/>
            <p14:sldId id="534"/>
            <p14:sldId id="535"/>
            <p14:sldId id="547"/>
            <p14:sldId id="536"/>
            <p14:sldId id="545"/>
            <p14:sldId id="546"/>
            <p14:sldId id="540"/>
            <p14:sldId id="532"/>
            <p14:sldId id="541"/>
            <p14:sldId id="550"/>
            <p14:sldId id="542"/>
            <p14:sldId id="543"/>
            <p14:sldId id="528"/>
            <p14:sldId id="501"/>
            <p14:sldId id="502"/>
            <p14:sldId id="503"/>
            <p14:sldId id="504"/>
            <p14:sldId id="505"/>
            <p14:sldId id="507"/>
            <p14:sldId id="514"/>
            <p14:sldId id="515"/>
            <p14:sldId id="549"/>
            <p14:sldId id="509"/>
            <p14:sldId id="511"/>
            <p14:sldId id="510"/>
            <p14:sldId id="513"/>
            <p14:sldId id="512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xmlns="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79A1F-EC01-457C-BDE8-9CC518DB7C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D24B-C86E-4F83-B8BF-1CD69637665C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Load Balancing</a:t>
          </a:r>
          <a:endParaRPr lang="en-US" sz="2000" dirty="0">
            <a:solidFill>
              <a:schemeClr val="tx1"/>
            </a:solidFill>
          </a:endParaRPr>
        </a:p>
      </dgm:t>
    </dgm:pt>
    <dgm:pt modelId="{608414E1-F7D7-49BC-9F1A-726E519ABB51}" type="parTrans" cxnId="{59B2FA50-A093-4913-ABE0-F2F0C74D3FDA}">
      <dgm:prSet/>
      <dgm:spPr/>
      <dgm:t>
        <a:bodyPr/>
        <a:lstStyle/>
        <a:p>
          <a:endParaRPr lang="en-US"/>
        </a:p>
      </dgm:t>
    </dgm:pt>
    <dgm:pt modelId="{CD27F597-F189-490A-BB67-33A96E650997}" type="sibTrans" cxnId="{59B2FA50-A093-4913-ABE0-F2F0C74D3FDA}">
      <dgm:prSet/>
      <dgm:spPr/>
      <dgm:t>
        <a:bodyPr/>
        <a:lstStyle/>
        <a:p>
          <a:endParaRPr lang="en-US"/>
        </a:p>
      </dgm:t>
    </dgm:pt>
    <dgm:pt modelId="{A9CF1FE9-01CA-4FF1-AF51-58CD93B9930D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Static</a:t>
          </a:r>
          <a:r>
            <a:rPr lang="en-US" sz="1400" dirty="0" smtClean="0"/>
            <a:t> </a:t>
          </a:r>
          <a:endParaRPr lang="en-US" sz="1400" dirty="0"/>
        </a:p>
      </dgm:t>
    </dgm:pt>
    <dgm:pt modelId="{6D9C3F7A-3903-4169-83F1-FE6185B84B96}" type="parTrans" cxnId="{087AFA65-6EC6-4D37-A86F-EEDADFB48028}">
      <dgm:prSet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D0B06A8-0004-453B-8DB8-23AF80528ABC}" type="sibTrans" cxnId="{087AFA65-6EC6-4D37-A86F-EEDADFB48028}">
      <dgm:prSet/>
      <dgm:spPr/>
      <dgm:t>
        <a:bodyPr/>
        <a:lstStyle/>
        <a:p>
          <a:endParaRPr lang="en-US"/>
        </a:p>
      </dgm:t>
    </dgm:pt>
    <dgm:pt modelId="{3C820717-4E6D-4D9A-A3D5-C6B2C867A12D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Dynamic</a:t>
          </a:r>
          <a:endParaRPr lang="en-US" sz="2000" dirty="0">
            <a:solidFill>
              <a:schemeClr val="tx1"/>
            </a:solidFill>
          </a:endParaRPr>
        </a:p>
      </dgm:t>
    </dgm:pt>
    <dgm:pt modelId="{22BB0435-C127-44D2-9B38-6B687236C359}" type="parTrans" cxnId="{B2C4ECBC-89B1-4C5F-AD54-CB1E8B104277}">
      <dgm:prSet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39347C0A-265C-40AD-BB3F-60F843CFA7CD}" type="sibTrans" cxnId="{B2C4ECBC-89B1-4C5F-AD54-CB1E8B104277}">
      <dgm:prSet/>
      <dgm:spPr/>
      <dgm:t>
        <a:bodyPr/>
        <a:lstStyle/>
        <a:p>
          <a:endParaRPr lang="en-US"/>
        </a:p>
      </dgm:t>
    </dgm:pt>
    <dgm:pt modelId="{C8CF70A3-956A-44EB-8A77-454A8F5D3F37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Deterministic</a:t>
          </a:r>
          <a:r>
            <a:rPr lang="en-US" sz="1400" dirty="0" smtClean="0"/>
            <a:t> </a:t>
          </a:r>
          <a:endParaRPr lang="en-US" sz="1400" dirty="0"/>
        </a:p>
      </dgm:t>
    </dgm:pt>
    <dgm:pt modelId="{A1078195-096E-4881-BBCB-85BDA6D68566}" type="parTrans" cxnId="{006BF952-3E0A-4003-85BC-1738C61A678F}">
      <dgm:prSet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7B3C0B4-F4B0-45DC-9496-1D0107ADD50A}" type="sibTrans" cxnId="{006BF952-3E0A-4003-85BC-1738C61A678F}">
      <dgm:prSet/>
      <dgm:spPr/>
      <dgm:t>
        <a:bodyPr/>
        <a:lstStyle/>
        <a:p>
          <a:endParaRPr lang="en-US"/>
        </a:p>
      </dgm:t>
    </dgm:pt>
    <dgm:pt modelId="{34C2257C-FA5F-495A-A53E-E1390A5426C0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Heuristic/Probabilistic</a:t>
          </a:r>
          <a:r>
            <a:rPr lang="en-US" sz="1400" dirty="0" smtClean="0"/>
            <a:t> </a:t>
          </a:r>
          <a:endParaRPr lang="en-US" sz="1400" dirty="0"/>
        </a:p>
      </dgm:t>
    </dgm:pt>
    <dgm:pt modelId="{68B4F6C9-4394-44EA-AAE3-A15E35B35A66}" type="parTrans" cxnId="{AD63BC3C-3D28-48F5-9A1B-EFE9748AF18F}">
      <dgm:prSet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8D5BC59-F3EF-4568-BAA5-AD987EABEA46}" type="sibTrans" cxnId="{AD63BC3C-3D28-48F5-9A1B-EFE9748AF18F}">
      <dgm:prSet/>
      <dgm:spPr/>
      <dgm:t>
        <a:bodyPr/>
        <a:lstStyle/>
        <a:p>
          <a:endParaRPr lang="en-US"/>
        </a:p>
      </dgm:t>
    </dgm:pt>
    <dgm:pt modelId="{8C510963-6DBB-4332-B07C-0BC6E1AC5F57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Centralized</a:t>
          </a:r>
          <a:endParaRPr lang="en-US" sz="2000" dirty="0">
            <a:solidFill>
              <a:schemeClr val="tx1"/>
            </a:solidFill>
          </a:endParaRPr>
        </a:p>
      </dgm:t>
    </dgm:pt>
    <dgm:pt modelId="{8E23272B-A856-4EB6-BC79-637B760ECAD4}" type="parTrans" cxnId="{D138BA60-00CA-49E7-B817-1C95AC3A999A}">
      <dgm:prSet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F2E12C2-2741-43E0-98E8-A4E09287BBDD}" type="sibTrans" cxnId="{D138BA60-00CA-49E7-B817-1C95AC3A999A}">
      <dgm:prSet/>
      <dgm:spPr/>
      <dgm:t>
        <a:bodyPr/>
        <a:lstStyle/>
        <a:p>
          <a:endParaRPr lang="en-US"/>
        </a:p>
      </dgm:t>
    </dgm:pt>
    <dgm:pt modelId="{705DBE34-D72F-40B9-92B5-8BAFA60B000A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Distributed</a:t>
          </a:r>
          <a:endParaRPr lang="en-US" sz="2000" dirty="0">
            <a:solidFill>
              <a:schemeClr val="tx1"/>
            </a:solidFill>
          </a:endParaRPr>
        </a:p>
      </dgm:t>
    </dgm:pt>
    <dgm:pt modelId="{5393F0B4-8AD4-458E-A474-3532E8C9A3B5}" type="parTrans" cxnId="{A9EF7AF5-EF8F-45EA-BA89-9DB740971EB7}">
      <dgm:prSet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393CF86-3A9C-40E3-9E45-686EC57277EC}" type="sibTrans" cxnId="{A9EF7AF5-EF8F-45EA-BA89-9DB740971EB7}">
      <dgm:prSet/>
      <dgm:spPr/>
      <dgm:t>
        <a:bodyPr/>
        <a:lstStyle/>
        <a:p>
          <a:endParaRPr lang="en-US"/>
        </a:p>
      </dgm:t>
    </dgm:pt>
    <dgm:pt modelId="{1351F964-760F-4C68-B362-01D5281272C8}" type="pres">
      <dgm:prSet presAssocID="{2C479A1F-EC01-457C-BDE8-9CC518DB7C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DF4BF7-39B8-46A0-85AE-B21A09207994}" type="pres">
      <dgm:prSet presAssocID="{C0EBD24B-C86E-4F83-B8BF-1CD69637665C}" presName="root1" presStyleCnt="0"/>
      <dgm:spPr/>
    </dgm:pt>
    <dgm:pt modelId="{86EAFFFE-5056-4B0F-851D-D6CD15750529}" type="pres">
      <dgm:prSet presAssocID="{C0EBD24B-C86E-4F83-B8BF-1CD6963766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B91D9-CE48-4610-9646-FD1ADF28430A}" type="pres">
      <dgm:prSet presAssocID="{C0EBD24B-C86E-4F83-B8BF-1CD69637665C}" presName="level2hierChild" presStyleCnt="0"/>
      <dgm:spPr/>
    </dgm:pt>
    <dgm:pt modelId="{E17F42BA-AFAD-418F-91A2-36EFB2055C87}" type="pres">
      <dgm:prSet presAssocID="{6D9C3F7A-3903-4169-83F1-FE6185B84B9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51A02A5-B182-406D-8853-815F1AAF8F59}" type="pres">
      <dgm:prSet presAssocID="{6D9C3F7A-3903-4169-83F1-FE6185B84B9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3278E3-72EE-43D2-9F73-1C6476B104DC}" type="pres">
      <dgm:prSet presAssocID="{A9CF1FE9-01CA-4FF1-AF51-58CD93B9930D}" presName="root2" presStyleCnt="0"/>
      <dgm:spPr/>
    </dgm:pt>
    <dgm:pt modelId="{07DF58A7-0069-40DB-9CCC-8F20B54E23A0}" type="pres">
      <dgm:prSet presAssocID="{A9CF1FE9-01CA-4FF1-AF51-58CD93B9930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8351F-77CB-4E39-89B3-B443FDBF2DCB}" type="pres">
      <dgm:prSet presAssocID="{A9CF1FE9-01CA-4FF1-AF51-58CD93B9930D}" presName="level3hierChild" presStyleCnt="0"/>
      <dgm:spPr/>
    </dgm:pt>
    <dgm:pt modelId="{B86543B9-A718-40B5-AA1C-965D2C4A9124}" type="pres">
      <dgm:prSet presAssocID="{A1078195-096E-4881-BBCB-85BDA6D68566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289BA25B-6CFF-405F-8462-3E7A3DD57CE3}" type="pres">
      <dgm:prSet presAssocID="{A1078195-096E-4881-BBCB-85BDA6D68566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D93EB44-1549-4728-B847-CFB3A974CFC9}" type="pres">
      <dgm:prSet presAssocID="{C8CF70A3-956A-44EB-8A77-454A8F5D3F37}" presName="root2" presStyleCnt="0"/>
      <dgm:spPr/>
    </dgm:pt>
    <dgm:pt modelId="{ED923D4B-CC1B-4C8E-AA3A-B32B45205E07}" type="pres">
      <dgm:prSet presAssocID="{C8CF70A3-956A-44EB-8A77-454A8F5D3F37}" presName="LevelTwoTextNode" presStyleLbl="node3" presStyleIdx="0" presStyleCnt="4" custScaleX="149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0FBCB-5276-4936-8066-64DEA7A1B57D}" type="pres">
      <dgm:prSet presAssocID="{C8CF70A3-956A-44EB-8A77-454A8F5D3F37}" presName="level3hierChild" presStyleCnt="0"/>
      <dgm:spPr/>
    </dgm:pt>
    <dgm:pt modelId="{31E858F8-7EEB-4998-AD1C-E7B80BF79B5F}" type="pres">
      <dgm:prSet presAssocID="{68B4F6C9-4394-44EA-AAE3-A15E35B35A6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3CA83E-D2E3-47CF-A9FE-170B0D6C2FBE}" type="pres">
      <dgm:prSet presAssocID="{68B4F6C9-4394-44EA-AAE3-A15E35B35A6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52078F1-D33B-4353-88FD-47341E3C630A}" type="pres">
      <dgm:prSet presAssocID="{34C2257C-FA5F-495A-A53E-E1390A5426C0}" presName="root2" presStyleCnt="0"/>
      <dgm:spPr/>
    </dgm:pt>
    <dgm:pt modelId="{2F3C30B8-E80D-4806-A492-B02F71AFF8A0}" type="pres">
      <dgm:prSet presAssocID="{34C2257C-FA5F-495A-A53E-E1390A5426C0}" presName="LevelTwoTextNode" presStyleLbl="node3" presStyleIdx="1" presStyleCnt="4" custScaleX="150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6F090-BDDE-495C-BC95-93F55636CF22}" type="pres">
      <dgm:prSet presAssocID="{34C2257C-FA5F-495A-A53E-E1390A5426C0}" presName="level3hierChild" presStyleCnt="0"/>
      <dgm:spPr/>
    </dgm:pt>
    <dgm:pt modelId="{2C4881B9-5396-4BA3-A152-420E636A8911}" type="pres">
      <dgm:prSet presAssocID="{22BB0435-C127-44D2-9B38-6B687236C35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BFD4A9F-06D7-40B2-B528-D5C55ADD73AE}" type="pres">
      <dgm:prSet presAssocID="{22BB0435-C127-44D2-9B38-6B687236C35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87A8C24-D3A0-4ACD-B349-943B3DBE95AC}" type="pres">
      <dgm:prSet presAssocID="{3C820717-4E6D-4D9A-A3D5-C6B2C867A12D}" presName="root2" presStyleCnt="0"/>
      <dgm:spPr/>
    </dgm:pt>
    <dgm:pt modelId="{F66BA4F9-7F15-42B4-9DD1-4DC1197653ED}" type="pres">
      <dgm:prSet presAssocID="{3C820717-4E6D-4D9A-A3D5-C6B2C867A12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5DC3E-9AF8-4BEE-84E5-0F6D26DC7225}" type="pres">
      <dgm:prSet presAssocID="{3C820717-4E6D-4D9A-A3D5-C6B2C867A12D}" presName="level3hierChild" presStyleCnt="0"/>
      <dgm:spPr/>
    </dgm:pt>
    <dgm:pt modelId="{0937C120-0C31-48F1-A4FE-254D7963C53A}" type="pres">
      <dgm:prSet presAssocID="{8E23272B-A856-4EB6-BC79-637B760ECAD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D29BBD2-E2DD-4250-AA11-F353AD8F04D0}" type="pres">
      <dgm:prSet presAssocID="{8E23272B-A856-4EB6-BC79-637B760ECAD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1CB257C-C59F-40FE-A5B5-F781F3D80EF0}" type="pres">
      <dgm:prSet presAssocID="{8C510963-6DBB-4332-B07C-0BC6E1AC5F57}" presName="root2" presStyleCnt="0"/>
      <dgm:spPr/>
    </dgm:pt>
    <dgm:pt modelId="{D8AF0AAB-DC49-42CF-8490-9CC02164BD75}" type="pres">
      <dgm:prSet presAssocID="{8C510963-6DBB-4332-B07C-0BC6E1AC5F57}" presName="LevelTwoTextNode" presStyleLbl="node3" presStyleIdx="2" presStyleCnt="4" custScaleX="151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FE5F4-9859-4FC1-8C9C-401C22AF008A}" type="pres">
      <dgm:prSet presAssocID="{8C510963-6DBB-4332-B07C-0BC6E1AC5F57}" presName="level3hierChild" presStyleCnt="0"/>
      <dgm:spPr/>
    </dgm:pt>
    <dgm:pt modelId="{DDA0B8A4-3165-4A5E-BDF9-107F17D9CCC8}" type="pres">
      <dgm:prSet presAssocID="{5393F0B4-8AD4-458E-A474-3532E8C9A3B5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DABAD92-45F5-4895-A552-CBDE580124E4}" type="pres">
      <dgm:prSet presAssocID="{5393F0B4-8AD4-458E-A474-3532E8C9A3B5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A1C9F34-7B29-4158-82E0-276FB1182D7A}" type="pres">
      <dgm:prSet presAssocID="{705DBE34-D72F-40B9-92B5-8BAFA60B000A}" presName="root2" presStyleCnt="0"/>
      <dgm:spPr/>
    </dgm:pt>
    <dgm:pt modelId="{8E16CC8A-5182-4378-89FA-CA35E30794B5}" type="pres">
      <dgm:prSet presAssocID="{705DBE34-D72F-40B9-92B5-8BAFA60B000A}" presName="LevelTwoTextNode" presStyleLbl="node3" presStyleIdx="3" presStyleCnt="4" custScaleX="151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701A1D-7536-4B72-93DF-49DAE7BD26D3}" type="pres">
      <dgm:prSet presAssocID="{705DBE34-D72F-40B9-92B5-8BAFA60B000A}" presName="level3hierChild" presStyleCnt="0"/>
      <dgm:spPr/>
    </dgm:pt>
  </dgm:ptLst>
  <dgm:cxnLst>
    <dgm:cxn modelId="{D138BA60-00CA-49E7-B817-1C95AC3A999A}" srcId="{3C820717-4E6D-4D9A-A3D5-C6B2C867A12D}" destId="{8C510963-6DBB-4332-B07C-0BC6E1AC5F57}" srcOrd="0" destOrd="0" parTransId="{8E23272B-A856-4EB6-BC79-637B760ECAD4}" sibTransId="{9F2E12C2-2741-43E0-98E8-A4E09287BBDD}"/>
    <dgm:cxn modelId="{2E550851-E897-4636-83D1-E82B9E038DA4}" type="presOf" srcId="{C0EBD24B-C86E-4F83-B8BF-1CD69637665C}" destId="{86EAFFFE-5056-4B0F-851D-D6CD15750529}" srcOrd="0" destOrd="0" presId="urn:microsoft.com/office/officeart/2005/8/layout/hierarchy2"/>
    <dgm:cxn modelId="{CFF214C2-7AD8-4808-905B-0CA42EA34095}" type="presOf" srcId="{A1078195-096E-4881-BBCB-85BDA6D68566}" destId="{289BA25B-6CFF-405F-8462-3E7A3DD57CE3}" srcOrd="1" destOrd="0" presId="urn:microsoft.com/office/officeart/2005/8/layout/hierarchy2"/>
    <dgm:cxn modelId="{67AFA57B-F546-4397-93CA-6E1C5E9D9A9C}" type="presOf" srcId="{A1078195-096E-4881-BBCB-85BDA6D68566}" destId="{B86543B9-A718-40B5-AA1C-965D2C4A9124}" srcOrd="0" destOrd="0" presId="urn:microsoft.com/office/officeart/2005/8/layout/hierarchy2"/>
    <dgm:cxn modelId="{AD63BC3C-3D28-48F5-9A1B-EFE9748AF18F}" srcId="{A9CF1FE9-01CA-4FF1-AF51-58CD93B9930D}" destId="{34C2257C-FA5F-495A-A53E-E1390A5426C0}" srcOrd="1" destOrd="0" parTransId="{68B4F6C9-4394-44EA-AAE3-A15E35B35A66}" sibTransId="{18D5BC59-F3EF-4568-BAA5-AD987EABEA46}"/>
    <dgm:cxn modelId="{B2C4ECBC-89B1-4C5F-AD54-CB1E8B104277}" srcId="{C0EBD24B-C86E-4F83-B8BF-1CD69637665C}" destId="{3C820717-4E6D-4D9A-A3D5-C6B2C867A12D}" srcOrd="1" destOrd="0" parTransId="{22BB0435-C127-44D2-9B38-6B687236C359}" sibTransId="{39347C0A-265C-40AD-BB3F-60F843CFA7CD}"/>
    <dgm:cxn modelId="{99BCF80B-0191-4424-9743-25B0031EF032}" type="presOf" srcId="{5393F0B4-8AD4-458E-A474-3532E8C9A3B5}" destId="{DDA0B8A4-3165-4A5E-BDF9-107F17D9CCC8}" srcOrd="0" destOrd="0" presId="urn:microsoft.com/office/officeart/2005/8/layout/hierarchy2"/>
    <dgm:cxn modelId="{226F3CF7-7D0C-41B8-9FD7-48F54DF71715}" type="presOf" srcId="{8C510963-6DBB-4332-B07C-0BC6E1AC5F57}" destId="{D8AF0AAB-DC49-42CF-8490-9CC02164BD75}" srcOrd="0" destOrd="0" presId="urn:microsoft.com/office/officeart/2005/8/layout/hierarchy2"/>
    <dgm:cxn modelId="{AF5B9515-6F95-4036-A79F-4B5C79C83BAB}" type="presOf" srcId="{22BB0435-C127-44D2-9B38-6B687236C359}" destId="{CBFD4A9F-06D7-40B2-B528-D5C55ADD73AE}" srcOrd="1" destOrd="0" presId="urn:microsoft.com/office/officeart/2005/8/layout/hierarchy2"/>
    <dgm:cxn modelId="{51908528-DC38-4B14-A66F-88C7BB293601}" type="presOf" srcId="{5393F0B4-8AD4-458E-A474-3532E8C9A3B5}" destId="{EDABAD92-45F5-4895-A552-CBDE580124E4}" srcOrd="1" destOrd="0" presId="urn:microsoft.com/office/officeart/2005/8/layout/hierarchy2"/>
    <dgm:cxn modelId="{3557FA92-CFEF-4E50-9384-01E27B5E755D}" type="presOf" srcId="{6D9C3F7A-3903-4169-83F1-FE6185B84B96}" destId="{E17F42BA-AFAD-418F-91A2-36EFB2055C87}" srcOrd="0" destOrd="0" presId="urn:microsoft.com/office/officeart/2005/8/layout/hierarchy2"/>
    <dgm:cxn modelId="{006BF952-3E0A-4003-85BC-1738C61A678F}" srcId="{A9CF1FE9-01CA-4FF1-AF51-58CD93B9930D}" destId="{C8CF70A3-956A-44EB-8A77-454A8F5D3F37}" srcOrd="0" destOrd="0" parTransId="{A1078195-096E-4881-BBCB-85BDA6D68566}" sibTransId="{D7B3C0B4-F4B0-45DC-9496-1D0107ADD50A}"/>
    <dgm:cxn modelId="{A9EF7AF5-EF8F-45EA-BA89-9DB740971EB7}" srcId="{3C820717-4E6D-4D9A-A3D5-C6B2C867A12D}" destId="{705DBE34-D72F-40B9-92B5-8BAFA60B000A}" srcOrd="1" destOrd="0" parTransId="{5393F0B4-8AD4-458E-A474-3532E8C9A3B5}" sibTransId="{C393CF86-3A9C-40E3-9E45-686EC57277EC}"/>
    <dgm:cxn modelId="{087AFA65-6EC6-4D37-A86F-EEDADFB48028}" srcId="{C0EBD24B-C86E-4F83-B8BF-1CD69637665C}" destId="{A9CF1FE9-01CA-4FF1-AF51-58CD93B9930D}" srcOrd="0" destOrd="0" parTransId="{6D9C3F7A-3903-4169-83F1-FE6185B84B96}" sibTransId="{ED0B06A8-0004-453B-8DB8-23AF80528ABC}"/>
    <dgm:cxn modelId="{65C7278F-CCB9-4BE7-B130-C447559E97F7}" type="presOf" srcId="{6D9C3F7A-3903-4169-83F1-FE6185B84B96}" destId="{F51A02A5-B182-406D-8853-815F1AAF8F59}" srcOrd="1" destOrd="0" presId="urn:microsoft.com/office/officeart/2005/8/layout/hierarchy2"/>
    <dgm:cxn modelId="{016B82F7-E0FE-4D02-911F-99D92EC6BA95}" type="presOf" srcId="{22BB0435-C127-44D2-9B38-6B687236C359}" destId="{2C4881B9-5396-4BA3-A152-420E636A8911}" srcOrd="0" destOrd="0" presId="urn:microsoft.com/office/officeart/2005/8/layout/hierarchy2"/>
    <dgm:cxn modelId="{8F550F4F-E862-4CD5-AE16-DB7670E35D6E}" type="presOf" srcId="{8E23272B-A856-4EB6-BC79-637B760ECAD4}" destId="{0937C120-0C31-48F1-A4FE-254D7963C53A}" srcOrd="0" destOrd="0" presId="urn:microsoft.com/office/officeart/2005/8/layout/hierarchy2"/>
    <dgm:cxn modelId="{0CAFF503-96A4-48E6-9CE3-CAA014D8E012}" type="presOf" srcId="{34C2257C-FA5F-495A-A53E-E1390A5426C0}" destId="{2F3C30B8-E80D-4806-A492-B02F71AFF8A0}" srcOrd="0" destOrd="0" presId="urn:microsoft.com/office/officeart/2005/8/layout/hierarchy2"/>
    <dgm:cxn modelId="{9E00C293-72C0-417E-A10F-C411E2E3DAB6}" type="presOf" srcId="{8E23272B-A856-4EB6-BC79-637B760ECAD4}" destId="{0D29BBD2-E2DD-4250-AA11-F353AD8F04D0}" srcOrd="1" destOrd="0" presId="urn:microsoft.com/office/officeart/2005/8/layout/hierarchy2"/>
    <dgm:cxn modelId="{1CFC7CD7-34C1-45DF-A315-9934995B6EEA}" type="presOf" srcId="{68B4F6C9-4394-44EA-AAE3-A15E35B35A66}" destId="{2D3CA83E-D2E3-47CF-A9FE-170B0D6C2FBE}" srcOrd="1" destOrd="0" presId="urn:microsoft.com/office/officeart/2005/8/layout/hierarchy2"/>
    <dgm:cxn modelId="{9C42AB85-50FC-4143-A593-EF22ED100399}" type="presOf" srcId="{C8CF70A3-956A-44EB-8A77-454A8F5D3F37}" destId="{ED923D4B-CC1B-4C8E-AA3A-B32B45205E07}" srcOrd="0" destOrd="0" presId="urn:microsoft.com/office/officeart/2005/8/layout/hierarchy2"/>
    <dgm:cxn modelId="{AF1F8DD8-3EA7-419E-A421-1B60E810089B}" type="presOf" srcId="{705DBE34-D72F-40B9-92B5-8BAFA60B000A}" destId="{8E16CC8A-5182-4378-89FA-CA35E30794B5}" srcOrd="0" destOrd="0" presId="urn:microsoft.com/office/officeart/2005/8/layout/hierarchy2"/>
    <dgm:cxn modelId="{59B2FA50-A093-4913-ABE0-F2F0C74D3FDA}" srcId="{2C479A1F-EC01-457C-BDE8-9CC518DB7C93}" destId="{C0EBD24B-C86E-4F83-B8BF-1CD69637665C}" srcOrd="0" destOrd="0" parTransId="{608414E1-F7D7-49BC-9F1A-726E519ABB51}" sibTransId="{CD27F597-F189-490A-BB67-33A96E650997}"/>
    <dgm:cxn modelId="{45545C9E-3E0A-47EF-AACB-879210270BCF}" type="presOf" srcId="{3C820717-4E6D-4D9A-A3D5-C6B2C867A12D}" destId="{F66BA4F9-7F15-42B4-9DD1-4DC1197653ED}" srcOrd="0" destOrd="0" presId="urn:microsoft.com/office/officeart/2005/8/layout/hierarchy2"/>
    <dgm:cxn modelId="{F8E8E273-0284-49F6-8B9F-C310ACB2EFA3}" type="presOf" srcId="{68B4F6C9-4394-44EA-AAE3-A15E35B35A66}" destId="{31E858F8-7EEB-4998-AD1C-E7B80BF79B5F}" srcOrd="0" destOrd="0" presId="urn:microsoft.com/office/officeart/2005/8/layout/hierarchy2"/>
    <dgm:cxn modelId="{8790407F-5F6C-451D-9A42-53D16ED438C1}" type="presOf" srcId="{2C479A1F-EC01-457C-BDE8-9CC518DB7C93}" destId="{1351F964-760F-4C68-B362-01D5281272C8}" srcOrd="0" destOrd="0" presId="urn:microsoft.com/office/officeart/2005/8/layout/hierarchy2"/>
    <dgm:cxn modelId="{CB69E780-F164-41FD-B1AB-31B0B944E61E}" type="presOf" srcId="{A9CF1FE9-01CA-4FF1-AF51-58CD93B9930D}" destId="{07DF58A7-0069-40DB-9CCC-8F20B54E23A0}" srcOrd="0" destOrd="0" presId="urn:microsoft.com/office/officeart/2005/8/layout/hierarchy2"/>
    <dgm:cxn modelId="{266D3517-0CE6-4B42-93AF-084CD6E6F511}" type="presParOf" srcId="{1351F964-760F-4C68-B362-01D5281272C8}" destId="{78DF4BF7-39B8-46A0-85AE-B21A09207994}" srcOrd="0" destOrd="0" presId="urn:microsoft.com/office/officeart/2005/8/layout/hierarchy2"/>
    <dgm:cxn modelId="{EAAFDF0F-07A5-40A7-8C02-4CEB277CD2A9}" type="presParOf" srcId="{78DF4BF7-39B8-46A0-85AE-B21A09207994}" destId="{86EAFFFE-5056-4B0F-851D-D6CD15750529}" srcOrd="0" destOrd="0" presId="urn:microsoft.com/office/officeart/2005/8/layout/hierarchy2"/>
    <dgm:cxn modelId="{D9370F43-A9F2-4D43-A4C2-E0DA528FB302}" type="presParOf" srcId="{78DF4BF7-39B8-46A0-85AE-B21A09207994}" destId="{E4DB91D9-CE48-4610-9646-FD1ADF28430A}" srcOrd="1" destOrd="0" presId="urn:microsoft.com/office/officeart/2005/8/layout/hierarchy2"/>
    <dgm:cxn modelId="{E0C57C47-BFC9-423D-A50B-74868AD20763}" type="presParOf" srcId="{E4DB91D9-CE48-4610-9646-FD1ADF28430A}" destId="{E17F42BA-AFAD-418F-91A2-36EFB2055C87}" srcOrd="0" destOrd="0" presId="urn:microsoft.com/office/officeart/2005/8/layout/hierarchy2"/>
    <dgm:cxn modelId="{D683A3CD-6659-4025-9B5C-553C1331EF26}" type="presParOf" srcId="{E17F42BA-AFAD-418F-91A2-36EFB2055C87}" destId="{F51A02A5-B182-406D-8853-815F1AAF8F59}" srcOrd="0" destOrd="0" presId="urn:microsoft.com/office/officeart/2005/8/layout/hierarchy2"/>
    <dgm:cxn modelId="{9DC40F62-87D2-40E9-8918-40100AE1D663}" type="presParOf" srcId="{E4DB91D9-CE48-4610-9646-FD1ADF28430A}" destId="{2C3278E3-72EE-43D2-9F73-1C6476B104DC}" srcOrd="1" destOrd="0" presId="urn:microsoft.com/office/officeart/2005/8/layout/hierarchy2"/>
    <dgm:cxn modelId="{D67EC85E-3EBC-4144-BE30-66F0BA026946}" type="presParOf" srcId="{2C3278E3-72EE-43D2-9F73-1C6476B104DC}" destId="{07DF58A7-0069-40DB-9CCC-8F20B54E23A0}" srcOrd="0" destOrd="0" presId="urn:microsoft.com/office/officeart/2005/8/layout/hierarchy2"/>
    <dgm:cxn modelId="{62CAE8D0-DC9C-4C45-AB09-A9697F27D33D}" type="presParOf" srcId="{2C3278E3-72EE-43D2-9F73-1C6476B104DC}" destId="{6CF8351F-77CB-4E39-89B3-B443FDBF2DCB}" srcOrd="1" destOrd="0" presId="urn:microsoft.com/office/officeart/2005/8/layout/hierarchy2"/>
    <dgm:cxn modelId="{AE3B9909-124B-4D62-9EB5-3386D682B19B}" type="presParOf" srcId="{6CF8351F-77CB-4E39-89B3-B443FDBF2DCB}" destId="{B86543B9-A718-40B5-AA1C-965D2C4A9124}" srcOrd="0" destOrd="0" presId="urn:microsoft.com/office/officeart/2005/8/layout/hierarchy2"/>
    <dgm:cxn modelId="{4E113951-7E50-4007-AA37-1076F158FF5B}" type="presParOf" srcId="{B86543B9-A718-40B5-AA1C-965D2C4A9124}" destId="{289BA25B-6CFF-405F-8462-3E7A3DD57CE3}" srcOrd="0" destOrd="0" presId="urn:microsoft.com/office/officeart/2005/8/layout/hierarchy2"/>
    <dgm:cxn modelId="{307BBC8B-CD74-4AEE-9FD8-482C07170E41}" type="presParOf" srcId="{6CF8351F-77CB-4E39-89B3-B443FDBF2DCB}" destId="{9D93EB44-1549-4728-B847-CFB3A974CFC9}" srcOrd="1" destOrd="0" presId="urn:microsoft.com/office/officeart/2005/8/layout/hierarchy2"/>
    <dgm:cxn modelId="{E38D934F-D906-4BB3-A8CF-8F6BA4B1482E}" type="presParOf" srcId="{9D93EB44-1549-4728-B847-CFB3A974CFC9}" destId="{ED923D4B-CC1B-4C8E-AA3A-B32B45205E07}" srcOrd="0" destOrd="0" presId="urn:microsoft.com/office/officeart/2005/8/layout/hierarchy2"/>
    <dgm:cxn modelId="{B0DD4C3D-72E7-4332-9D60-B47678AFA385}" type="presParOf" srcId="{9D93EB44-1549-4728-B847-CFB3A974CFC9}" destId="{4F60FBCB-5276-4936-8066-64DEA7A1B57D}" srcOrd="1" destOrd="0" presId="urn:microsoft.com/office/officeart/2005/8/layout/hierarchy2"/>
    <dgm:cxn modelId="{A7C94BBE-5542-4493-81E1-FBE4B3DD4517}" type="presParOf" srcId="{6CF8351F-77CB-4E39-89B3-B443FDBF2DCB}" destId="{31E858F8-7EEB-4998-AD1C-E7B80BF79B5F}" srcOrd="2" destOrd="0" presId="urn:microsoft.com/office/officeart/2005/8/layout/hierarchy2"/>
    <dgm:cxn modelId="{C968C156-DCC9-48CD-87D7-8B24BC72467C}" type="presParOf" srcId="{31E858F8-7EEB-4998-AD1C-E7B80BF79B5F}" destId="{2D3CA83E-D2E3-47CF-A9FE-170B0D6C2FBE}" srcOrd="0" destOrd="0" presId="urn:microsoft.com/office/officeart/2005/8/layout/hierarchy2"/>
    <dgm:cxn modelId="{E0F7DA45-B6DF-443A-A227-18BA725C4F91}" type="presParOf" srcId="{6CF8351F-77CB-4E39-89B3-B443FDBF2DCB}" destId="{752078F1-D33B-4353-88FD-47341E3C630A}" srcOrd="3" destOrd="0" presId="urn:microsoft.com/office/officeart/2005/8/layout/hierarchy2"/>
    <dgm:cxn modelId="{21F7EC66-773C-4466-BFBC-257DCBC2694A}" type="presParOf" srcId="{752078F1-D33B-4353-88FD-47341E3C630A}" destId="{2F3C30B8-E80D-4806-A492-B02F71AFF8A0}" srcOrd="0" destOrd="0" presId="urn:microsoft.com/office/officeart/2005/8/layout/hierarchy2"/>
    <dgm:cxn modelId="{625B180E-5D49-4500-8D6A-756717C3E5A8}" type="presParOf" srcId="{752078F1-D33B-4353-88FD-47341E3C630A}" destId="{D016F090-BDDE-495C-BC95-93F55636CF22}" srcOrd="1" destOrd="0" presId="urn:microsoft.com/office/officeart/2005/8/layout/hierarchy2"/>
    <dgm:cxn modelId="{8AAF90A1-8ACC-4BAC-BB99-2F090E60AD3A}" type="presParOf" srcId="{E4DB91D9-CE48-4610-9646-FD1ADF28430A}" destId="{2C4881B9-5396-4BA3-A152-420E636A8911}" srcOrd="2" destOrd="0" presId="urn:microsoft.com/office/officeart/2005/8/layout/hierarchy2"/>
    <dgm:cxn modelId="{9B5A7587-61F2-42BC-BE96-4CD150522724}" type="presParOf" srcId="{2C4881B9-5396-4BA3-A152-420E636A8911}" destId="{CBFD4A9F-06D7-40B2-B528-D5C55ADD73AE}" srcOrd="0" destOrd="0" presId="urn:microsoft.com/office/officeart/2005/8/layout/hierarchy2"/>
    <dgm:cxn modelId="{B9E3EC6D-8A9B-46BE-83FD-945429CEA208}" type="presParOf" srcId="{E4DB91D9-CE48-4610-9646-FD1ADF28430A}" destId="{287A8C24-D3A0-4ACD-B349-943B3DBE95AC}" srcOrd="3" destOrd="0" presId="urn:microsoft.com/office/officeart/2005/8/layout/hierarchy2"/>
    <dgm:cxn modelId="{CC29F8AF-1CE8-444C-9E66-6E6431D9BA36}" type="presParOf" srcId="{287A8C24-D3A0-4ACD-B349-943B3DBE95AC}" destId="{F66BA4F9-7F15-42B4-9DD1-4DC1197653ED}" srcOrd="0" destOrd="0" presId="urn:microsoft.com/office/officeart/2005/8/layout/hierarchy2"/>
    <dgm:cxn modelId="{DCEE61B8-5786-4BE5-A7BB-1528F07EA728}" type="presParOf" srcId="{287A8C24-D3A0-4ACD-B349-943B3DBE95AC}" destId="{BA05DC3E-9AF8-4BEE-84E5-0F6D26DC7225}" srcOrd="1" destOrd="0" presId="urn:microsoft.com/office/officeart/2005/8/layout/hierarchy2"/>
    <dgm:cxn modelId="{6EF18FCD-2D56-46E5-868B-2AC958454CA6}" type="presParOf" srcId="{BA05DC3E-9AF8-4BEE-84E5-0F6D26DC7225}" destId="{0937C120-0C31-48F1-A4FE-254D7963C53A}" srcOrd="0" destOrd="0" presId="urn:microsoft.com/office/officeart/2005/8/layout/hierarchy2"/>
    <dgm:cxn modelId="{B3921C23-49F1-42C5-8B2E-F410782C6E4B}" type="presParOf" srcId="{0937C120-0C31-48F1-A4FE-254D7963C53A}" destId="{0D29BBD2-E2DD-4250-AA11-F353AD8F04D0}" srcOrd="0" destOrd="0" presId="urn:microsoft.com/office/officeart/2005/8/layout/hierarchy2"/>
    <dgm:cxn modelId="{0A16B517-0D53-4B00-BD0A-CE168D36C3AE}" type="presParOf" srcId="{BA05DC3E-9AF8-4BEE-84E5-0F6D26DC7225}" destId="{31CB257C-C59F-40FE-A5B5-F781F3D80EF0}" srcOrd="1" destOrd="0" presId="urn:microsoft.com/office/officeart/2005/8/layout/hierarchy2"/>
    <dgm:cxn modelId="{0D3B48FB-6948-49C5-8F4F-CA48D2DD7AC8}" type="presParOf" srcId="{31CB257C-C59F-40FE-A5B5-F781F3D80EF0}" destId="{D8AF0AAB-DC49-42CF-8490-9CC02164BD75}" srcOrd="0" destOrd="0" presId="urn:microsoft.com/office/officeart/2005/8/layout/hierarchy2"/>
    <dgm:cxn modelId="{0844DD5D-E777-495A-A760-58B14576283A}" type="presParOf" srcId="{31CB257C-C59F-40FE-A5B5-F781F3D80EF0}" destId="{59EFE5F4-9859-4FC1-8C9C-401C22AF008A}" srcOrd="1" destOrd="0" presId="urn:microsoft.com/office/officeart/2005/8/layout/hierarchy2"/>
    <dgm:cxn modelId="{1122FA49-7533-4660-A975-A0B7E9F3F0E0}" type="presParOf" srcId="{BA05DC3E-9AF8-4BEE-84E5-0F6D26DC7225}" destId="{DDA0B8A4-3165-4A5E-BDF9-107F17D9CCC8}" srcOrd="2" destOrd="0" presId="urn:microsoft.com/office/officeart/2005/8/layout/hierarchy2"/>
    <dgm:cxn modelId="{6C53DA26-2DC9-4E2B-8D2F-ADACE72340B8}" type="presParOf" srcId="{DDA0B8A4-3165-4A5E-BDF9-107F17D9CCC8}" destId="{EDABAD92-45F5-4895-A552-CBDE580124E4}" srcOrd="0" destOrd="0" presId="urn:microsoft.com/office/officeart/2005/8/layout/hierarchy2"/>
    <dgm:cxn modelId="{8E32B10B-F96B-4D32-969B-C1494A5B24D7}" type="presParOf" srcId="{BA05DC3E-9AF8-4BEE-84E5-0F6D26DC7225}" destId="{1A1C9F34-7B29-4158-82E0-276FB1182D7A}" srcOrd="3" destOrd="0" presId="urn:microsoft.com/office/officeart/2005/8/layout/hierarchy2"/>
    <dgm:cxn modelId="{F799A0B4-8C52-4328-ACC6-4DA82553FA6D}" type="presParOf" srcId="{1A1C9F34-7B29-4158-82E0-276FB1182D7A}" destId="{8E16CC8A-5182-4378-89FA-CA35E30794B5}" srcOrd="0" destOrd="0" presId="urn:microsoft.com/office/officeart/2005/8/layout/hierarchy2"/>
    <dgm:cxn modelId="{AACE1600-D5F6-47D9-9019-2A0E68C4B145}" type="presParOf" srcId="{1A1C9F34-7B29-4158-82E0-276FB1182D7A}" destId="{2B701A1D-7536-4B72-93DF-49DAE7BD26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49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8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5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2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1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8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3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8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6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4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7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5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9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4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8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51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4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9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0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8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9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3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0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40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4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26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3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5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5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3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92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2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57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1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68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4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4: </a:t>
            </a:r>
            <a:r>
              <a:rPr lang="en-US" sz="1800" kern="1200" dirty="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Processes and processors in DS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</a:t>
            </a:r>
            <a:fld id="{8611C215-0F0E-40C0-AF47-1B3AE49C8B3F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Dipak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Ramoliya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dipak.ramoliya@darshan.ac.in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610600" cy="1600200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Unit: 4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+mj-lt"/>
              </a:rPr>
              <a:t>Processes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and processors in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Distributed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ystems </a:t>
            </a:r>
            <a:r>
              <a:rPr lang="en-US" dirty="0"/>
              <a:t>	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Distributed Operating System (2160710)</a:t>
            </a:r>
            <a:endParaRPr lang="en-US" sz="2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87" y="5562600"/>
            <a:ext cx="3279913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Models for Organizing threads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/>
              <a:t>Depending on the application’s needs the threads of a process of the application can be organized in different ways.</a:t>
            </a:r>
          </a:p>
          <a:p>
            <a:pPr algn="just">
              <a:lnSpc>
                <a:spcPct val="100000"/>
              </a:lnSpc>
            </a:pPr>
            <a:r>
              <a:rPr lang="en-IN" dirty="0" smtClean="0"/>
              <a:t>Threads can be organized by three different models.</a:t>
            </a:r>
          </a:p>
          <a:p>
            <a:pPr lvl="1" algn="just">
              <a:lnSpc>
                <a:spcPct val="100000"/>
              </a:lnSpc>
            </a:pPr>
            <a:r>
              <a:rPr lang="en-IN" sz="2400" dirty="0"/>
              <a:t>Dispatcher/Worker </a:t>
            </a:r>
            <a:r>
              <a:rPr lang="en-IN" sz="2400" dirty="0" smtClean="0"/>
              <a:t>model</a:t>
            </a:r>
            <a:endParaRPr lang="en-IN" sz="2400" dirty="0"/>
          </a:p>
          <a:p>
            <a:pPr lvl="1" algn="just">
              <a:lnSpc>
                <a:spcPct val="100000"/>
              </a:lnSpc>
            </a:pPr>
            <a:r>
              <a:rPr lang="en-IN" sz="2400" dirty="0"/>
              <a:t>Team </a:t>
            </a:r>
            <a:r>
              <a:rPr lang="en-IN" sz="2400" dirty="0" smtClean="0"/>
              <a:t>model</a:t>
            </a:r>
            <a:endParaRPr lang="en-IN" sz="2400" dirty="0"/>
          </a:p>
          <a:p>
            <a:pPr lvl="1" algn="just">
              <a:lnSpc>
                <a:spcPct val="100000"/>
              </a:lnSpc>
            </a:pPr>
            <a:r>
              <a:rPr lang="en-IN" sz="2400" dirty="0"/>
              <a:t>Pipeline </a:t>
            </a:r>
            <a:r>
              <a:rPr lang="en-IN" sz="2400" dirty="0" smtClean="0"/>
              <a:t>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65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dirty="0" smtClean="0">
                <a:latin typeface="+mj-lt"/>
              </a:rPr>
              <a:t>Dispatcher/Worker model</a:t>
            </a:r>
            <a:endParaRPr lang="en-IN" sz="6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4914900" cy="5334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this model, the process consists of a single </a:t>
            </a:r>
            <a:r>
              <a:rPr lang="en-US" b="1" dirty="0"/>
              <a:t>dispatcher thread </a:t>
            </a:r>
            <a:r>
              <a:rPr lang="en-US" dirty="0"/>
              <a:t>and multiple </a:t>
            </a:r>
            <a:r>
              <a:rPr lang="en-US" b="1" dirty="0"/>
              <a:t>worker </a:t>
            </a:r>
            <a:r>
              <a:rPr lang="en-US" b="1" dirty="0" smtClean="0"/>
              <a:t>threads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dispatcher thread: 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requests from </a:t>
            </a:r>
            <a:r>
              <a:rPr lang="en-US" dirty="0" smtClean="0"/>
              <a:t>clients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xamine </a:t>
            </a:r>
            <a:r>
              <a:rPr lang="en-US" dirty="0"/>
              <a:t>the request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ispatches </a:t>
            </a:r>
            <a:r>
              <a:rPr lang="en-US" dirty="0"/>
              <a:t>the request to one of the free worker threads for further processing of the request.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worker thread works on a different client request.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multiple client requests can be processed in parallel.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2971800"/>
            <a:ext cx="2590800" cy="25146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6069" y="3429000"/>
            <a:ext cx="1802131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Dispatcher</a:t>
            </a:r>
            <a:r>
              <a:rPr lang="en-US" dirty="0" smtClean="0"/>
              <a:t> </a:t>
            </a:r>
            <a:r>
              <a:rPr lang="en-US" sz="1600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42672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Worker Thread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7277101" y="42672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 Thread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4799" y="42672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 Thread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271241" y="4249783"/>
            <a:ext cx="251459" cy="757646"/>
          </a:xfrm>
          <a:prstGeom prst="rightBrace">
            <a:avLst/>
          </a:prstGeom>
          <a:ln w="28575"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7543800" y="2438400"/>
            <a:ext cx="0" cy="533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</p:cNvCxnSpPr>
          <p:nvPr/>
        </p:nvCxnSpPr>
        <p:spPr>
          <a:xfrm>
            <a:off x="7543800" y="2971800"/>
            <a:ext cx="0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6894189" y="38100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55222" y="38100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02923" y="38100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92277" y="48006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3310" y="48006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01011" y="48006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57289" y="4286127"/>
            <a:ext cx="8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</a:p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27235" y="2665343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26767" y="20350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5" y="1280129"/>
            <a:ext cx="738270" cy="7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6" grpId="0" animBg="1"/>
      <p:bldP spid="33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dirty="0" smtClean="0">
                <a:latin typeface="+mj-lt"/>
              </a:rPr>
              <a:t>Team model</a:t>
            </a:r>
            <a:endParaRPr lang="en-IN" sz="6600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0500" y="1066800"/>
            <a:ext cx="49149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0000"/>
              </a:lnSpc>
            </a:pPr>
            <a:r>
              <a:rPr lang="en-US" dirty="0"/>
              <a:t>In this model, all threads behave as equal.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dirty="0" smtClean="0"/>
              <a:t>thread </a:t>
            </a:r>
            <a:r>
              <a:rPr lang="en-US" dirty="0"/>
              <a:t>gets and processes clients' requests on its own.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This model is often used for implementing specialized threads within a process.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Each thread of the process is specialized in servicing a specific type of </a:t>
            </a:r>
            <a:r>
              <a:rPr lang="en-US" dirty="0" smtClean="0"/>
              <a:t>requests like copy, save, autocorrect.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01311" y="3200400"/>
            <a:ext cx="2590800" cy="25146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2311" y="44958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230012" y="44958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7877710" y="44958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</a:t>
            </a:r>
            <a:endParaRPr lang="en-US" sz="800" dirty="0"/>
          </a:p>
        </p:txBody>
      </p:sp>
      <p:sp>
        <p:nvSpPr>
          <p:cNvPr id="11" name="Right Brace 10"/>
          <p:cNvSpPr/>
          <p:nvPr/>
        </p:nvSpPr>
        <p:spPr>
          <a:xfrm>
            <a:off x="6214641" y="4495800"/>
            <a:ext cx="251459" cy="757646"/>
          </a:xfrm>
          <a:prstGeom prst="rightBrace">
            <a:avLst/>
          </a:prstGeom>
          <a:ln w="28575"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96711" y="2667000"/>
            <a:ext cx="0" cy="533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6849012" y="3200400"/>
            <a:ext cx="657209" cy="1295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06221" y="3200400"/>
            <a:ext cx="3824" cy="1295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06221" y="3200400"/>
            <a:ext cx="651525" cy="1295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5188" y="50292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06221" y="50292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3922" y="5029200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6891" y="465986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0146" y="2893943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79678" y="22636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15987" y="3675102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73251" y="3863059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82430" y="367839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3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76" y="1503555"/>
            <a:ext cx="738270" cy="7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2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dirty="0" smtClean="0">
                <a:latin typeface="+mj-lt"/>
              </a:rPr>
              <a:t>Pipeline model</a:t>
            </a:r>
            <a:endParaRPr lang="en-IN" sz="6600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0500" y="1066800"/>
            <a:ext cx="49149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000" dirty="0" smtClean="0"/>
              <a:t>This </a:t>
            </a:r>
            <a:r>
              <a:rPr lang="en-US" sz="2000" dirty="0"/>
              <a:t>model is useful for applications based on the </a:t>
            </a:r>
            <a:r>
              <a:rPr lang="en-US" sz="2000" b="1" dirty="0"/>
              <a:t>producer-consumer model.</a:t>
            </a:r>
          </a:p>
          <a:p>
            <a:pPr lvl="0" algn="just"/>
            <a:r>
              <a:rPr lang="en-US" sz="2000" dirty="0"/>
              <a:t>The output data generated by one part of the application is used as input for another part of the application.</a:t>
            </a:r>
          </a:p>
          <a:p>
            <a:pPr lvl="0" algn="just"/>
            <a:r>
              <a:rPr lang="en-US" sz="2000" dirty="0" smtClean="0"/>
              <a:t>The </a:t>
            </a:r>
            <a:r>
              <a:rPr lang="en-US" sz="2000" dirty="0"/>
              <a:t>threads of a process are organized as a </a:t>
            </a:r>
            <a:r>
              <a:rPr lang="en-US" sz="2000" b="1" dirty="0" smtClean="0"/>
              <a:t>pipeline.</a:t>
            </a:r>
          </a:p>
          <a:p>
            <a:pPr lvl="0" algn="just"/>
            <a:r>
              <a:rPr lang="en-US" sz="2000" dirty="0" smtClean="0"/>
              <a:t>The </a:t>
            </a:r>
            <a:r>
              <a:rPr lang="en-US" sz="2000" dirty="0"/>
              <a:t>output data generated by the first thread is used for processing by the second thread, the output of the second thread is used for </a:t>
            </a:r>
            <a:r>
              <a:rPr lang="en-US" sz="2000" dirty="0" smtClean="0"/>
              <a:t>third </a:t>
            </a:r>
            <a:r>
              <a:rPr lang="en-US" sz="2000" dirty="0"/>
              <a:t>thread, and so on.</a:t>
            </a:r>
          </a:p>
          <a:p>
            <a:pPr lvl="0" algn="just"/>
            <a:r>
              <a:rPr lang="en-US" sz="2000" dirty="0"/>
              <a:t>The output of the last thread in the pipeline is the final output of the process to which the threads belong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6172200" y="3429000"/>
            <a:ext cx="2590800" cy="25146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44734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800" dirty="0" smtClean="0"/>
              <a:t>Thread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239000" y="44734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800" dirty="0" smtClean="0"/>
              <a:t>Thread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8000999" y="4473400"/>
            <a:ext cx="533401" cy="76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800" dirty="0" smtClean="0"/>
              <a:t>Thread</a:t>
            </a:r>
            <a:endParaRPr lang="en-US" sz="800" dirty="0"/>
          </a:p>
        </p:txBody>
      </p:sp>
      <p:sp>
        <p:nvSpPr>
          <p:cNvPr id="11" name="Right Brace 10"/>
          <p:cNvSpPr/>
          <p:nvPr/>
        </p:nvSpPr>
        <p:spPr>
          <a:xfrm>
            <a:off x="6096000" y="4477754"/>
            <a:ext cx="251459" cy="757646"/>
          </a:xfrm>
          <a:prstGeom prst="rightBrace">
            <a:avLst/>
          </a:prstGeom>
          <a:ln w="28575"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7467600" y="2895600"/>
            <a:ext cx="0" cy="533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0"/>
          </p:cNvCxnSpPr>
          <p:nvPr/>
        </p:nvCxnSpPr>
        <p:spPr>
          <a:xfrm flipH="1">
            <a:off x="6743701" y="3429000"/>
            <a:ext cx="723899" cy="10444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4713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7235" y="3122543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26767" y="24922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27" name="Elbow Connector 26"/>
          <p:cNvCxnSpPr>
            <a:stCxn id="8" idx="2"/>
            <a:endCxn id="9" idx="0"/>
          </p:cNvCxnSpPr>
          <p:nvPr/>
        </p:nvCxnSpPr>
        <p:spPr>
          <a:xfrm rot="5400000" flipH="1" flipV="1">
            <a:off x="6743701" y="4473400"/>
            <a:ext cx="762000" cy="762000"/>
          </a:xfrm>
          <a:prstGeom prst="bentConnector5">
            <a:avLst>
              <a:gd name="adj1" fmla="val -30000"/>
              <a:gd name="adj2" fmla="val 50000"/>
              <a:gd name="adj3" fmla="val 130000"/>
            </a:avLst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7527235" y="4467158"/>
            <a:ext cx="762000" cy="762000"/>
          </a:xfrm>
          <a:prstGeom prst="bentConnector5">
            <a:avLst>
              <a:gd name="adj1" fmla="val -30000"/>
              <a:gd name="adj2" fmla="val 50000"/>
              <a:gd name="adj3" fmla="val 130000"/>
            </a:avLst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44335" y="4689643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4556" y="4673167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65787" y="4669734"/>
            <a:ext cx="1912" cy="457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65" y="1725865"/>
            <a:ext cx="738270" cy="7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Designing Issues in Thread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system that supports </a:t>
            </a:r>
            <a:r>
              <a:rPr lang="en-US" dirty="0" smtClean="0"/>
              <a:t>thread </a:t>
            </a:r>
            <a:r>
              <a:rPr lang="en-US" dirty="0"/>
              <a:t>facility must provide a set of primitives to its users </a:t>
            </a:r>
            <a:r>
              <a:rPr lang="en-US" dirty="0" smtClean="0"/>
              <a:t>for threads-related </a:t>
            </a:r>
            <a:r>
              <a:rPr lang="en-US" dirty="0"/>
              <a:t>operations.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primitives of the system are said to form a </a:t>
            </a:r>
            <a:r>
              <a:rPr lang="en-US" b="1" dirty="0" smtClean="0"/>
              <a:t>thread package</a:t>
            </a:r>
            <a:r>
              <a:rPr lang="en-US" b="1" dirty="0"/>
              <a:t>. 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/>
              <a:t>of the important issues in designing a </a:t>
            </a:r>
            <a:r>
              <a:rPr lang="en-US" dirty="0" smtClean="0"/>
              <a:t>thread </a:t>
            </a:r>
            <a:r>
              <a:rPr lang="en-US" dirty="0"/>
              <a:t>package </a:t>
            </a:r>
            <a:r>
              <a:rPr lang="en-US" dirty="0" smtClean="0"/>
              <a:t>are: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Thread </a:t>
            </a:r>
            <a:r>
              <a:rPr lang="en-US" sz="2400" dirty="0"/>
              <a:t>Creation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Thread Termination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Thread Synchronization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Thread </a:t>
            </a:r>
            <a:r>
              <a:rPr lang="en-US" sz="2400" dirty="0" smtClean="0"/>
              <a:t>Scheduling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Signal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6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Thread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Threads </a:t>
            </a:r>
            <a:r>
              <a:rPr lang="en-US" dirty="0"/>
              <a:t>can be created either statically or dynamically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Static : 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number of threads of a process remains fixed for its </a:t>
            </a:r>
            <a:r>
              <a:rPr lang="en-US" sz="2200" dirty="0" smtClean="0"/>
              <a:t>entire lifetime.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Memory </a:t>
            </a:r>
            <a:r>
              <a:rPr lang="en-US" sz="2200" dirty="0"/>
              <a:t>space is allocate to each thread.</a:t>
            </a:r>
            <a:endParaRPr lang="en-US" sz="2200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Dynamic: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number of threads of a process keeps changing </a:t>
            </a:r>
            <a:r>
              <a:rPr lang="en-US" sz="2200" dirty="0" smtClean="0"/>
              <a:t>dynamically.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Threads </a:t>
            </a:r>
            <a:r>
              <a:rPr lang="en-US" sz="2200" dirty="0"/>
              <a:t>are created as and when it is needed during the process life </a:t>
            </a:r>
            <a:r>
              <a:rPr lang="en-US" sz="2200" dirty="0" smtClean="0"/>
              <a:t>cycle.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exit when task is </a:t>
            </a:r>
            <a:r>
              <a:rPr lang="en-US" sz="2200" dirty="0" smtClean="0"/>
              <a:t>completed.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 smtClean="0"/>
              <a:t>Here </a:t>
            </a:r>
            <a:r>
              <a:rPr lang="en-US" sz="2200" dirty="0"/>
              <a:t>the stack size for the threads is specified as parameter to the system call for thread creation.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Thread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Threads may terminate or never terminate until life cycle of process.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Thread termination can be done as follows: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Thread </a:t>
            </a:r>
            <a:r>
              <a:rPr lang="en-US" sz="2400" dirty="0"/>
              <a:t>destroys itself on task completion </a:t>
            </a:r>
            <a:r>
              <a:rPr lang="en-US" sz="2400" dirty="0" smtClean="0"/>
              <a:t>by making </a:t>
            </a:r>
            <a:r>
              <a:rPr lang="en-US" sz="2400" dirty="0"/>
              <a:t>an EXIT </a:t>
            </a:r>
            <a:r>
              <a:rPr lang="en-US" sz="2400" dirty="0" smtClean="0"/>
              <a:t>call.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Thread is killed </a:t>
            </a:r>
            <a:r>
              <a:rPr lang="en-US" sz="2400" dirty="0"/>
              <a:t>from outside using </a:t>
            </a:r>
            <a:r>
              <a:rPr lang="en-US" sz="2400" dirty="0" smtClean="0"/>
              <a:t>KILL command </a:t>
            </a:r>
            <a:r>
              <a:rPr lang="en-US" sz="2400" dirty="0"/>
              <a:t>with thread identifier</a:t>
            </a:r>
            <a:r>
              <a:rPr lang="en-US" sz="2400" dirty="0" smtClean="0"/>
              <a:t> </a:t>
            </a:r>
            <a:r>
              <a:rPr lang="en-US" sz="2400" dirty="0"/>
              <a:t>as parameter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some process, all its threads are created immediately after the process start and then these threads are never killed until the process terminates.</a:t>
            </a:r>
          </a:p>
          <a:p>
            <a:pPr lvl="1"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7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Thread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threads </a:t>
            </a:r>
            <a:r>
              <a:rPr lang="en-US" dirty="0" smtClean="0"/>
              <a:t>belongs to same </a:t>
            </a:r>
            <a:r>
              <a:rPr lang="en-US" dirty="0"/>
              <a:t>process share the same address </a:t>
            </a:r>
            <a:r>
              <a:rPr lang="en-US" dirty="0" smtClean="0"/>
              <a:t>space, </a:t>
            </a:r>
            <a:r>
              <a:rPr lang="en-US" dirty="0"/>
              <a:t>thread synchronization </a:t>
            </a:r>
            <a:r>
              <a:rPr lang="en-US" dirty="0" smtClean="0"/>
              <a:t>is </a:t>
            </a:r>
            <a:r>
              <a:rPr lang="en-US" dirty="0"/>
              <a:t>required to ensure that multiple threads don’t access the same data simultaneously.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smtClean="0"/>
              <a:t>example: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I</a:t>
            </a:r>
            <a:r>
              <a:rPr lang="en-US" sz="2200" dirty="0" smtClean="0"/>
              <a:t>f two threads </a:t>
            </a:r>
            <a:r>
              <a:rPr lang="en-US" sz="2200" dirty="0"/>
              <a:t>want to </a:t>
            </a:r>
            <a:r>
              <a:rPr lang="en-US" sz="2200" dirty="0" smtClean="0"/>
              <a:t>increment </a:t>
            </a:r>
            <a:r>
              <a:rPr lang="en-US" sz="2200" dirty="0"/>
              <a:t>the same global </a:t>
            </a:r>
            <a:r>
              <a:rPr lang="en-US" sz="2200" dirty="0" smtClean="0"/>
              <a:t>variable with in the same process.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One thread should exclusive access to shared </a:t>
            </a:r>
            <a:r>
              <a:rPr lang="en-US" sz="2200" dirty="0" smtClean="0"/>
              <a:t>variable, increment it, </a:t>
            </a:r>
            <a:r>
              <a:rPr lang="en-US" sz="2200" dirty="0"/>
              <a:t>and </a:t>
            </a:r>
            <a:r>
              <a:rPr lang="en-US" sz="2200" dirty="0" smtClean="0"/>
              <a:t>then pass </a:t>
            </a:r>
            <a:r>
              <a:rPr lang="en-US" sz="2200" dirty="0"/>
              <a:t>control to the other thread.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It </a:t>
            </a:r>
            <a:r>
              <a:rPr lang="en-US" sz="2200" dirty="0"/>
              <a:t>mean that only one thread can execute in critical region at any instance of time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Another </a:t>
            </a:r>
            <a:r>
              <a:rPr lang="en-US" dirty="0"/>
              <a:t>important issue in designing threads package is to decide an appropriate scheduling algorithm.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Thread packages provide calls </a:t>
            </a:r>
            <a:r>
              <a:rPr lang="en-US" dirty="0"/>
              <a:t>to </a:t>
            </a:r>
            <a:r>
              <a:rPr lang="en-US" dirty="0" smtClean="0"/>
              <a:t>give the users the flexibility to    specify the </a:t>
            </a:r>
            <a:r>
              <a:rPr lang="en-US" dirty="0"/>
              <a:t>scheduling policy to be used </a:t>
            </a:r>
            <a:r>
              <a:rPr lang="en-US" dirty="0" smtClean="0"/>
              <a:t>for their applications.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Some of the special features for threads scheduling that may be supported by a threads package are 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Priority assignment facility 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Flexibility to vary quantum size dynamically</a:t>
            </a:r>
            <a:endParaRPr lang="en-US" sz="22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Handoff </a:t>
            </a:r>
            <a:r>
              <a:rPr lang="en-US" sz="2200" dirty="0" smtClean="0"/>
              <a:t>scheduling</a:t>
            </a:r>
            <a:endParaRPr lang="en-US" sz="22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Affinity </a:t>
            </a:r>
            <a:r>
              <a:rPr lang="en-US" sz="2200" dirty="0" smtClean="0"/>
              <a:t>scheduling</a:t>
            </a:r>
            <a:endParaRPr lang="en-US" sz="2200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5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/>
              <a:t>Signals </a:t>
            </a:r>
            <a:r>
              <a:rPr lang="en-US" sz="2000" dirty="0"/>
              <a:t>provide software-generated interrupts and exceptions. 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Interrupts are externally generated disruptions of a thread or process.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Exceptions are caused by the occurrence of unusual conditions during a thread's execution. 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The two main issues associated with handling signals in a multithreaded environment are as follows</a:t>
            </a:r>
            <a:r>
              <a:rPr lang="en-US" sz="2000" dirty="0" smtClean="0"/>
              <a:t>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signal must be handled properly no matter which thread of the process receives it.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Signals must be prevented from getting lost when another signal of the same type occurs in some other thread before the first one is handled by </a:t>
            </a:r>
            <a:r>
              <a:rPr lang="en-US" dirty="0" smtClean="0"/>
              <a:t>the thread </a:t>
            </a:r>
            <a:r>
              <a:rPr lang="en-US" dirty="0"/>
              <a:t>in which it occurred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An approach for handling the former issue is to create a separate exception handler thread in each process.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Exception handler thread of a process is responsible for handling all exception conditions occurring in any thread of the process.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 smtClean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7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Unit Outline &amp; Weightage %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Processes </a:t>
            </a:r>
            <a:r>
              <a:rPr lang="en-US" sz="2800" b="1" dirty="0"/>
              <a:t>and processors in distributed </a:t>
            </a:r>
            <a:r>
              <a:rPr lang="en-US" sz="2800" b="1" dirty="0" smtClean="0"/>
              <a:t>systems 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800" b="1" dirty="0" smtClean="0"/>
              <a:t>10%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Threads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ystem model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rocessor allocation</a:t>
            </a:r>
          </a:p>
          <a:p>
            <a:pPr lvl="1"/>
            <a:r>
              <a:rPr lang="en-US" sz="2400" dirty="0" smtClean="0"/>
              <a:t>Scheduling </a:t>
            </a:r>
            <a:r>
              <a:rPr lang="en-US" sz="2400" dirty="0"/>
              <a:t>in distributed </a:t>
            </a:r>
            <a:r>
              <a:rPr lang="en-US" sz="2400" dirty="0" smtClean="0"/>
              <a:t>systems</a:t>
            </a:r>
          </a:p>
          <a:p>
            <a:pPr lvl="2"/>
            <a:r>
              <a:rPr lang="en-US" sz="2200" dirty="0" smtClean="0"/>
              <a:t>Load </a:t>
            </a:r>
            <a:r>
              <a:rPr lang="en-US" sz="2200" dirty="0"/>
              <a:t>balancing and sharing </a:t>
            </a:r>
            <a:r>
              <a:rPr lang="en-US" sz="2200" dirty="0" smtClean="0"/>
              <a:t>approach</a:t>
            </a:r>
          </a:p>
          <a:p>
            <a:pPr lvl="2"/>
            <a:r>
              <a:rPr lang="en-US" sz="2200" dirty="0" smtClean="0"/>
              <a:t>Fault tolerance</a:t>
            </a:r>
          </a:p>
          <a:p>
            <a:pPr lvl="2"/>
            <a:r>
              <a:rPr lang="en-US" sz="2200" dirty="0" smtClean="0"/>
              <a:t>Real </a:t>
            </a:r>
            <a:r>
              <a:rPr lang="en-US" sz="2200" dirty="0"/>
              <a:t>time distributed </a:t>
            </a:r>
            <a:r>
              <a:rPr lang="en-US" sz="2200" dirty="0" smtClean="0"/>
              <a:t>systems</a:t>
            </a:r>
          </a:p>
          <a:p>
            <a:pPr lvl="2"/>
            <a:r>
              <a:rPr lang="en-US" sz="2200" dirty="0" smtClean="0"/>
              <a:t>Process </a:t>
            </a:r>
            <a:r>
              <a:rPr lang="en-US" sz="2200" dirty="0"/>
              <a:t>migration and related issues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 smtClean="0">
                <a:latin typeface="+mj-lt"/>
              </a:rPr>
              <a:t>Processor Allocation OR Task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524500" cy="1600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Each </a:t>
            </a:r>
            <a:r>
              <a:rPr lang="en-US" dirty="0"/>
              <a:t>process is divided into multiple tasks.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tasks are scheduled to suitable processor to improve performance.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43" y="990600"/>
            <a:ext cx="3162300" cy="1600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2590800"/>
            <a:ext cx="87630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 smtClean="0"/>
              <a:t>It requires characteristics of all the processes to be known in advance.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This approach does not take into consideration the dynamically changing state of the system.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this approach, a process is considered to be composed of multiple tasks and the goal is to find an optimal assignment policy for the tasks of an individual process.</a:t>
            </a:r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7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Assumptions For Task Assignment Approach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 process has already been split into pieces called tasks.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amount of computation required by each task and the speed of each processor are known.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cost of processing each task on every node of the system is known.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Inter process </a:t>
            </a:r>
            <a:r>
              <a:rPr lang="en-US" dirty="0"/>
              <a:t>Communication (IPC) costs between every pair of tasks is known.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Other constraints, such as resource requirements of the tasks and the available resources at each node, precedence relationships among the tasks, and so on, are also known.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000" dirty="0" smtClean="0">
                <a:latin typeface="+mj-lt"/>
              </a:rPr>
              <a:t>Task Assignment Approach algorithms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Graph Theoretic Deterministic </a:t>
            </a:r>
            <a:r>
              <a:rPr lang="en-US" dirty="0" smtClean="0"/>
              <a:t>Algorithm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Centralized Heuristic </a:t>
            </a:r>
            <a:r>
              <a:rPr lang="en-US" dirty="0" smtClean="0"/>
              <a:t>Algorithm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Hierarchical </a:t>
            </a:r>
            <a:r>
              <a:rPr lang="en-US" dirty="0" smtClean="0"/>
              <a:t>Algorithm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smtClean="0"/>
              <a:t>Graph Theoretic Deterministic Algorithm</a:t>
            </a:r>
            <a:endParaRPr lang="en-US" sz="4000" dirty="0" smtClean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system with m CPUs and n processes has any of the following three cases:</a:t>
            </a:r>
          </a:p>
          <a:p>
            <a:pPr lvl="1" algn="just"/>
            <a:r>
              <a:rPr lang="en-US" sz="2400" b="1" dirty="0"/>
              <a:t>m=n: </a:t>
            </a:r>
            <a:r>
              <a:rPr lang="en-US" sz="2400" dirty="0"/>
              <a:t>Each process is allocated to one </a:t>
            </a:r>
            <a:r>
              <a:rPr lang="en-US" sz="2400" dirty="0" smtClean="0"/>
              <a:t>CPU.</a:t>
            </a:r>
            <a:endParaRPr lang="en-US" sz="2400" dirty="0"/>
          </a:p>
          <a:p>
            <a:pPr lvl="1" algn="just"/>
            <a:r>
              <a:rPr lang="en-US" sz="2400" b="1" dirty="0" smtClean="0"/>
              <a:t>M&gt;n</a:t>
            </a:r>
            <a:r>
              <a:rPr lang="en-US" sz="2400" b="1" dirty="0"/>
              <a:t>: </a:t>
            </a:r>
            <a:r>
              <a:rPr lang="en-US" sz="2400" dirty="0"/>
              <a:t>Some CPUs may remain </a:t>
            </a:r>
            <a:r>
              <a:rPr lang="en-US" sz="2400" dirty="0" smtClean="0"/>
              <a:t>idle (free) </a:t>
            </a:r>
            <a:r>
              <a:rPr lang="en-US" sz="2400" dirty="0"/>
              <a:t>or work on earlier allocated </a:t>
            </a:r>
            <a:r>
              <a:rPr lang="en-US" sz="2400" dirty="0" smtClean="0"/>
              <a:t>processes.</a:t>
            </a:r>
            <a:endParaRPr lang="en-US" sz="2400" dirty="0"/>
          </a:p>
          <a:p>
            <a:pPr lvl="1" algn="just"/>
            <a:r>
              <a:rPr lang="en-US" sz="2400" b="1" smtClean="0"/>
              <a:t>M&lt;n</a:t>
            </a:r>
            <a:r>
              <a:rPr lang="en-US" sz="2400" b="1" dirty="0"/>
              <a:t>: </a:t>
            </a:r>
            <a:r>
              <a:rPr lang="en-US" sz="2400" dirty="0"/>
              <a:t>There is a need to schedule processes on CPUs, and several processes may be assigned to each CPU</a:t>
            </a:r>
            <a:r>
              <a:rPr lang="en-US" sz="2400" dirty="0" smtClean="0"/>
              <a:t>.</a:t>
            </a:r>
          </a:p>
          <a:p>
            <a:r>
              <a:rPr lang="en-US" dirty="0"/>
              <a:t>The main objective of performing CPU assignment is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IPC </a:t>
            </a:r>
            <a:r>
              <a:rPr lang="en-US" dirty="0" smtClean="0"/>
              <a:t>cost.</a:t>
            </a:r>
          </a:p>
          <a:p>
            <a:pPr lvl="1"/>
            <a:r>
              <a:rPr lang="en-US" dirty="0" smtClean="0"/>
              <a:t>Obtain quick turnaround time.</a:t>
            </a:r>
          </a:p>
          <a:p>
            <a:pPr lvl="1"/>
            <a:r>
              <a:rPr lang="en-US" dirty="0" smtClean="0"/>
              <a:t>Achieve high degree </a:t>
            </a:r>
            <a:r>
              <a:rPr lang="en-US" dirty="0"/>
              <a:t>of parallelism for efficient </a:t>
            </a:r>
            <a:r>
              <a:rPr lang="en-US" dirty="0" smtClean="0"/>
              <a:t>utilization.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network traffic.</a:t>
            </a: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000" dirty="0" smtClean="0"/>
              <a:t>Graph Theoretic Deterministic Algorithm- Example</a:t>
            </a:r>
            <a:endParaRPr lang="en-US" sz="3000" dirty="0" smtClean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596066"/>
            <a:ext cx="8763000" cy="2728534"/>
          </a:xfrm>
        </p:spPr>
        <p:txBody>
          <a:bodyPr/>
          <a:lstStyle/>
          <a:p>
            <a:pPr algn="just"/>
            <a:r>
              <a:rPr lang="en-US" dirty="0" smtClean="0"/>
              <a:t>Processes </a:t>
            </a:r>
            <a:r>
              <a:rPr lang="en-US" dirty="0"/>
              <a:t>are represented as </a:t>
            </a:r>
            <a:r>
              <a:rPr lang="en-US" dirty="0" smtClean="0"/>
              <a:t>nodes </a:t>
            </a:r>
            <a:r>
              <a:rPr lang="en-US" dirty="0"/>
              <a:t>A, B, C, D, E, F, G and H.</a:t>
            </a:r>
          </a:p>
          <a:p>
            <a:pPr algn="just"/>
            <a:r>
              <a:rPr lang="en-US" dirty="0" smtClean="0"/>
              <a:t>Arcs </a:t>
            </a:r>
            <a:r>
              <a:rPr lang="en-US" dirty="0"/>
              <a:t>between sub-graphs represent network traffic and their weights represent IPC costs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otal network traffic is the sum of the arcs intersected by the dotted cut lines.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499677"/>
            <a:ext cx="4572000" cy="1752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4419600" y="1499677"/>
            <a:ext cx="0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2"/>
          </p:cNvCxnSpPr>
          <p:nvPr/>
        </p:nvCxnSpPr>
        <p:spPr>
          <a:xfrm>
            <a:off x="2133600" y="1499677"/>
            <a:ext cx="2286000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1" y="1499677"/>
            <a:ext cx="2286000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0"/>
          </p:cNvCxnSpPr>
          <p:nvPr/>
        </p:nvCxnSpPr>
        <p:spPr>
          <a:xfrm flipH="1">
            <a:off x="2133599" y="1499677"/>
            <a:ext cx="2286001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62600" y="1499677"/>
            <a:ext cx="1143001" cy="8763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199" y="11527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7200" y="11527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1" y="11558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199" y="32115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7200" y="3212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1" y="32074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0" y="20066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2965" y="20066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7999" y="1156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1209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9300" y="26681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4500" y="32008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4294" y="16401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394" y="21654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7515" y="1635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6915" y="1635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1382" y="21209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0240" y="32008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4500" y="11626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1635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6479" y="2763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0240" y="2763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000" dirty="0" smtClean="0"/>
              <a:t>Graph Theoretic Deterministic Algorithm- Example</a:t>
            </a:r>
            <a:endParaRPr lang="en-US" sz="3000" dirty="0" smtClean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681779"/>
            <a:ext cx="4305300" cy="1880821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Partition 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CPU 1 runs A,D,G</a:t>
            </a:r>
          </a:p>
          <a:p>
            <a:pPr lvl="1"/>
            <a:r>
              <a:rPr lang="en-US" dirty="0"/>
              <a:t>CPU 2 runs B,E,F,H and C</a:t>
            </a:r>
          </a:p>
          <a:p>
            <a:pPr lvl="1"/>
            <a:r>
              <a:rPr lang="en-US" dirty="0"/>
              <a:t>Network </a:t>
            </a:r>
            <a:r>
              <a:rPr lang="en-US" dirty="0" smtClean="0"/>
              <a:t>traffic= 4+3+2+5=14</a:t>
            </a:r>
            <a:endParaRPr lang="en-US" dirty="0"/>
          </a:p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52400" y="1371600"/>
            <a:ext cx="4134970" cy="1932882"/>
            <a:chOff x="1812215" y="955599"/>
            <a:chExt cx="5198185" cy="2497724"/>
          </a:xfrm>
        </p:grpSpPr>
        <p:sp>
          <p:nvSpPr>
            <p:cNvPr id="3" name="Rectangle 2"/>
            <p:cNvSpPr/>
            <p:nvPr/>
          </p:nvSpPr>
          <p:spPr>
            <a:xfrm>
              <a:off x="2133600" y="1371600"/>
              <a:ext cx="4572000" cy="1752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" idx="2"/>
            </p:cNvCxnSpPr>
            <p:nvPr/>
          </p:nvCxnSpPr>
          <p:spPr>
            <a:xfrm>
              <a:off x="4419600" y="1371600"/>
              <a:ext cx="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" idx="2"/>
            </p:cNvCxnSpPr>
            <p:nvPr/>
          </p:nvCxnSpPr>
          <p:spPr>
            <a:xfrm>
              <a:off x="2133600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19601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" idx="0"/>
            </p:cNvCxnSpPr>
            <p:nvPr/>
          </p:nvCxnSpPr>
          <p:spPr>
            <a:xfrm flipH="1">
              <a:off x="2133599" y="1371600"/>
              <a:ext cx="2286001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562600" y="1371600"/>
              <a:ext cx="1143001" cy="8763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08008" y="955599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7200" y="955599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6078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8008" y="3083480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308399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3201" y="30793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1675" y="178998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2965" y="1743341"/>
              <a:ext cx="3810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7999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600" y="1992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29300" y="254004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52354" y="307278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6365" y="1440418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8394" y="20373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4598" y="1449616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56914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12215" y="1992868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0240" y="307278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4500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56479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0240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>
            <a:off x="1885079" y="1425059"/>
            <a:ext cx="3541" cy="187902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11085" y="1041277"/>
            <a:ext cx="1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Partition 1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8321" y="3249137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1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724949" y="3249137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2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4675229" y="1349188"/>
            <a:ext cx="4134970" cy="1932882"/>
            <a:chOff x="1812215" y="955599"/>
            <a:chExt cx="5198185" cy="2497724"/>
          </a:xfrm>
        </p:grpSpPr>
        <p:sp>
          <p:nvSpPr>
            <p:cNvPr id="53" name="Rectangle 52"/>
            <p:cNvSpPr/>
            <p:nvPr/>
          </p:nvSpPr>
          <p:spPr>
            <a:xfrm>
              <a:off x="2133600" y="1371600"/>
              <a:ext cx="4572000" cy="1752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0"/>
              <a:endCxn id="53" idx="2"/>
            </p:cNvCxnSpPr>
            <p:nvPr/>
          </p:nvCxnSpPr>
          <p:spPr>
            <a:xfrm>
              <a:off x="4419600" y="1371600"/>
              <a:ext cx="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53" idx="2"/>
            </p:cNvCxnSpPr>
            <p:nvPr/>
          </p:nvCxnSpPr>
          <p:spPr>
            <a:xfrm>
              <a:off x="2133600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19601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0"/>
            </p:cNvCxnSpPr>
            <p:nvPr/>
          </p:nvCxnSpPr>
          <p:spPr>
            <a:xfrm flipH="1">
              <a:off x="2133599" y="1371600"/>
              <a:ext cx="2286001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562600" y="1371600"/>
              <a:ext cx="1143001" cy="8763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08008" y="955599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67200" y="955599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06078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8008" y="3083480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67200" y="308399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53201" y="30793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98997" y="17902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2965" y="1743341"/>
              <a:ext cx="3810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47999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05600" y="1992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9300" y="254004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52354" y="307278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76365" y="1440418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08394" y="20373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64598" y="1449616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56914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12215" y="1992868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0240" y="307278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24500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56479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90240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7235459" y="1402647"/>
            <a:ext cx="3541" cy="187902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97137" y="1032352"/>
            <a:ext cx="1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Partition 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87965" y="3195997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1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628219" y="3201755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2</a:t>
            </a:r>
            <a:endParaRPr lang="en-US" b="1" dirty="0"/>
          </a:p>
        </p:txBody>
      </p:sp>
      <p:sp>
        <p:nvSpPr>
          <p:cNvPr id="81" name="Content Placeholder 7"/>
          <p:cNvSpPr txBox="1">
            <a:spLocks/>
          </p:cNvSpPr>
          <p:nvPr/>
        </p:nvSpPr>
        <p:spPr>
          <a:xfrm>
            <a:off x="4648200" y="3681779"/>
            <a:ext cx="4305300" cy="18808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Partition 2</a:t>
            </a:r>
          </a:p>
          <a:p>
            <a:pPr lvl="1"/>
            <a:r>
              <a:rPr lang="en-US" dirty="0"/>
              <a:t>CPU 1 runs </a:t>
            </a:r>
            <a:r>
              <a:rPr lang="en-US" dirty="0" smtClean="0"/>
              <a:t>processes A,D,E,G,B</a:t>
            </a:r>
            <a:endParaRPr lang="en-US" dirty="0"/>
          </a:p>
          <a:p>
            <a:pPr lvl="1"/>
            <a:r>
              <a:rPr lang="en-US" dirty="0"/>
              <a:t>CPU2 runs processes H,C and F</a:t>
            </a:r>
          </a:p>
          <a:p>
            <a:pPr lvl="1"/>
            <a:r>
              <a:rPr lang="en-US" dirty="0"/>
              <a:t>Network traffic= 5+2+4=11</a:t>
            </a:r>
          </a:p>
        </p:txBody>
      </p:sp>
      <p:sp>
        <p:nvSpPr>
          <p:cNvPr id="82" name="Content Placeholder 7"/>
          <p:cNvSpPr txBox="1">
            <a:spLocks/>
          </p:cNvSpPr>
          <p:nvPr/>
        </p:nvSpPr>
        <p:spPr>
          <a:xfrm>
            <a:off x="190500" y="5625911"/>
            <a:ext cx="8763000" cy="7951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Thus partition 2 communication </a:t>
            </a:r>
            <a:r>
              <a:rPr lang="en-US" dirty="0" smtClean="0"/>
              <a:t>generates </a:t>
            </a:r>
            <a:r>
              <a:rPr lang="en-US" dirty="0"/>
              <a:t>less network traffic as compared to partition 1.</a:t>
            </a:r>
          </a:p>
        </p:txBody>
      </p:sp>
    </p:spTree>
    <p:extLst>
      <p:ext uri="{BB962C8B-B14F-4D97-AF65-F5344CB8AC3E}">
        <p14:creationId xmlns:p14="http://schemas.microsoft.com/office/powerpoint/2010/main" val="3876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45" grpId="0"/>
      <p:bldP spid="46" grpId="0"/>
      <p:bldP spid="47" grpId="0"/>
      <p:bldP spid="50" grpId="0"/>
      <p:bldP spid="51" grpId="0"/>
      <p:bldP spid="52" grpId="0"/>
      <p:bldP spid="81" grpId="0" animBg="1"/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/>
              <a:t>Centralized Heuristic Algorithm</a:t>
            </a:r>
            <a:endParaRPr lang="en-US" sz="4800" dirty="0" smtClean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4192024"/>
            <a:ext cx="8763000" cy="213257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also </a:t>
            </a:r>
            <a:r>
              <a:rPr lang="en-US" dirty="0"/>
              <a:t>called Top down </a:t>
            </a:r>
            <a:r>
              <a:rPr lang="en-US" dirty="0" smtClean="0"/>
              <a:t>algorithm.</a:t>
            </a:r>
            <a:endParaRPr lang="en-US" dirty="0"/>
          </a:p>
          <a:p>
            <a:pPr algn="just"/>
            <a:r>
              <a:rPr lang="en-US" dirty="0" smtClean="0"/>
              <a:t>It doesn’t </a:t>
            </a:r>
            <a:r>
              <a:rPr lang="en-US" dirty="0"/>
              <a:t>require advance </a:t>
            </a:r>
            <a:r>
              <a:rPr lang="en-US" dirty="0" smtClean="0"/>
              <a:t>information.</a:t>
            </a:r>
            <a:endParaRPr lang="en-US" dirty="0"/>
          </a:p>
          <a:p>
            <a:pPr algn="just"/>
            <a:r>
              <a:rPr lang="en-US" dirty="0"/>
              <a:t>Coordinator maintains the usage table with one entry for every user (processor) and this is initially zero.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8"/>
          <a:stretch/>
        </p:blipFill>
        <p:spPr bwMode="auto">
          <a:xfrm>
            <a:off x="1905000" y="1066800"/>
            <a:ext cx="5067300" cy="297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8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/>
              <a:t>Centralized Heuristic Algorithm</a:t>
            </a:r>
            <a:endParaRPr lang="en-US" sz="4800" dirty="0" smtClean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4192024"/>
            <a:ext cx="8763000" cy="213257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Usage table entries can either be zero, positive, or negative. </a:t>
            </a:r>
          </a:p>
          <a:p>
            <a:pPr lvl="1" algn="just"/>
            <a:r>
              <a:rPr lang="en-US" sz="2400" dirty="0"/>
              <a:t>Zero value indicates a neutral state.</a:t>
            </a:r>
          </a:p>
          <a:p>
            <a:pPr lvl="1" algn="just"/>
            <a:r>
              <a:rPr lang="en-US" sz="2400" dirty="0"/>
              <a:t>Positive value implies that the machine is u</a:t>
            </a:r>
            <a:r>
              <a:rPr lang="en-US" sz="2400" dirty="0" smtClean="0"/>
              <a:t>sing system </a:t>
            </a:r>
            <a:r>
              <a:rPr lang="en-US" sz="2400" dirty="0"/>
              <a:t>resources.</a:t>
            </a:r>
          </a:p>
          <a:p>
            <a:pPr lvl="1" algn="just"/>
            <a:r>
              <a:rPr lang="en-US" sz="2400" dirty="0"/>
              <a:t>Negative value means that the machine needs resources.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8"/>
          <a:stretch/>
        </p:blipFill>
        <p:spPr bwMode="auto">
          <a:xfrm>
            <a:off x="1905000" y="1066800"/>
            <a:ext cx="5067300" cy="297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1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latin typeface="+mj-lt"/>
              </a:rPr>
              <a:t>Hierarchical Algorithm</a:t>
            </a:r>
            <a:endParaRPr lang="en-US" sz="4800" dirty="0" smtClean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109436"/>
            <a:ext cx="8763000" cy="33675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/>
              <a:t>Process </a:t>
            </a:r>
            <a:r>
              <a:rPr lang="en-US" sz="2000" dirty="0"/>
              <a:t>hierarchy is modelled like </a:t>
            </a:r>
            <a:r>
              <a:rPr lang="en-US" sz="2000" dirty="0" smtClean="0"/>
              <a:t>an organization </a:t>
            </a:r>
            <a:r>
              <a:rPr lang="en-US" sz="2000" dirty="0"/>
              <a:t>hierarchy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For each group of </a:t>
            </a:r>
            <a:r>
              <a:rPr lang="en-US" sz="2000" dirty="0" smtClean="0"/>
              <a:t>workers</a:t>
            </a:r>
            <a:r>
              <a:rPr lang="en-US" sz="2000" dirty="0"/>
              <a:t>, one manager machine </a:t>
            </a:r>
            <a:r>
              <a:rPr lang="en-US" sz="2000" dirty="0" smtClean="0"/>
              <a:t>(department head) </a:t>
            </a:r>
            <a:r>
              <a:rPr lang="en-US" sz="2000" dirty="0"/>
              <a:t>is assigned the task of keeping track of who is busy and who is </a:t>
            </a:r>
            <a:r>
              <a:rPr lang="en-US" sz="2000" dirty="0" smtClean="0"/>
              <a:t>idle.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If the system is large, there will be </a:t>
            </a:r>
            <a:r>
              <a:rPr lang="en-US" sz="2000" dirty="0" smtClean="0"/>
              <a:t>number </a:t>
            </a:r>
            <a:r>
              <a:rPr lang="en-US" sz="2000" dirty="0"/>
              <a:t>of department heads, so some machines will function as </a:t>
            </a:r>
            <a:r>
              <a:rPr lang="en-US" sz="2000" dirty="0" smtClean="0"/>
              <a:t>“deans”.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Each </a:t>
            </a:r>
            <a:r>
              <a:rPr lang="en-US" sz="2000" dirty="0"/>
              <a:t>processor maintains communication with one superior and few subordinates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When a dean or </a:t>
            </a:r>
            <a:r>
              <a:rPr lang="en-US" sz="2000" dirty="0"/>
              <a:t>department </a:t>
            </a:r>
            <a:r>
              <a:rPr lang="en-US" sz="2000" dirty="0" smtClean="0"/>
              <a:t>head stops </a:t>
            </a:r>
            <a:r>
              <a:rPr lang="en-US" sz="2000" dirty="0"/>
              <a:t>functioning (crashes</a:t>
            </a:r>
            <a:r>
              <a:rPr lang="en-US" sz="2000" dirty="0" smtClean="0"/>
              <a:t>), promote </a:t>
            </a:r>
            <a:r>
              <a:rPr lang="en-US" sz="2000" dirty="0"/>
              <a:t>one of the direct subordinates of the faulty manager to fill in for the boss. </a:t>
            </a: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choice of which can be made by the subordinates </a:t>
            </a:r>
            <a:r>
              <a:rPr lang="en-US" sz="2000" dirty="0" smtClean="0"/>
              <a:t>themselves.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943444" y="990600"/>
            <a:ext cx="7172097" cy="2165866"/>
            <a:chOff x="943444" y="1066800"/>
            <a:chExt cx="7172097" cy="2165866"/>
          </a:xfrm>
        </p:grpSpPr>
        <p:sp>
          <p:nvSpPr>
            <p:cNvPr id="4" name="Rectangle 3"/>
            <p:cNvSpPr/>
            <p:nvPr/>
          </p:nvSpPr>
          <p:spPr>
            <a:xfrm>
              <a:off x="2305912" y="1066800"/>
              <a:ext cx="3886200" cy="914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763112" y="1445712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14872" y="1445712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3112" y="22860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25112" y="22860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95893" y="22860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011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2297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7725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631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917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45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5251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537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96512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98170" y="22860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360170" y="22860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30951" y="22860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361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647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075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981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267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95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01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5887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131570" y="2971800"/>
              <a:ext cx="152400" cy="1524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3" idx="4"/>
              <a:endCxn id="19" idx="0"/>
            </p:cNvCxnSpPr>
            <p:nvPr/>
          </p:nvCxnSpPr>
          <p:spPr>
            <a:xfrm>
              <a:off x="2839312" y="1598112"/>
              <a:ext cx="0" cy="6878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" idx="4"/>
              <a:endCxn id="20" idx="0"/>
            </p:cNvCxnSpPr>
            <p:nvPr/>
          </p:nvCxnSpPr>
          <p:spPr>
            <a:xfrm>
              <a:off x="2839312" y="1598112"/>
              <a:ext cx="762000" cy="6878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1" idx="7"/>
            </p:cNvCxnSpPr>
            <p:nvPr/>
          </p:nvCxnSpPr>
          <p:spPr>
            <a:xfrm flipH="1">
              <a:off x="2125975" y="1598112"/>
              <a:ext cx="713337" cy="71020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684212" y="1600199"/>
              <a:ext cx="0" cy="6878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4212" y="1600199"/>
              <a:ext cx="762000" cy="6878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970875" y="1600199"/>
              <a:ext cx="713337" cy="71020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1" idx="4"/>
              <a:endCxn id="25" idx="0"/>
            </p:cNvCxnSpPr>
            <p:nvPr/>
          </p:nvCxnSpPr>
          <p:spPr>
            <a:xfrm>
              <a:off x="2072093" y="2438400"/>
              <a:ext cx="52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1" idx="4"/>
              <a:endCxn id="26" idx="0"/>
            </p:cNvCxnSpPr>
            <p:nvPr/>
          </p:nvCxnSpPr>
          <p:spPr>
            <a:xfrm>
              <a:off x="2072093" y="2438400"/>
              <a:ext cx="2338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1" idx="4"/>
              <a:endCxn id="27" idx="0"/>
            </p:cNvCxnSpPr>
            <p:nvPr/>
          </p:nvCxnSpPr>
          <p:spPr>
            <a:xfrm flipH="1">
              <a:off x="1848712" y="2438400"/>
              <a:ext cx="223381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839312" y="2416082"/>
              <a:ext cx="52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839312" y="2416082"/>
              <a:ext cx="2338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615931" y="2416082"/>
              <a:ext cx="223381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03921" y="2418170"/>
              <a:ext cx="52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603921" y="2418170"/>
              <a:ext cx="2338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380540" y="2418170"/>
              <a:ext cx="223381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09760" y="2444935"/>
              <a:ext cx="52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909760" y="2444935"/>
              <a:ext cx="2338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686379" y="2444935"/>
              <a:ext cx="223381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667063" y="2409434"/>
              <a:ext cx="52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67063" y="2409434"/>
              <a:ext cx="2338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443682" y="2409434"/>
              <a:ext cx="223381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36370" y="2447023"/>
              <a:ext cx="52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36370" y="2447023"/>
              <a:ext cx="233819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212989" y="2447023"/>
              <a:ext cx="223381" cy="533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64747" y="1283364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66408" y="2139434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43444" y="2839630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82547" y="2195036"/>
              <a:ext cx="1332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Dept. Heads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26188" y="2863334"/>
              <a:ext cx="96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2489" y="1300713"/>
              <a:ext cx="2139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Committee of Deans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10035" y="1415535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Deans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0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Scheduling </a:t>
            </a:r>
            <a:r>
              <a:rPr lang="en-US" sz="4400" dirty="0">
                <a:latin typeface="+mj-lt"/>
              </a:rPr>
              <a:t>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resource manager schedules the processes in a distributed system to make use </a:t>
            </a:r>
            <a:r>
              <a:rPr lang="en-US" dirty="0" smtClean="0"/>
              <a:t>of the </a:t>
            </a:r>
            <a:r>
              <a:rPr lang="en-US" dirty="0"/>
              <a:t>system </a:t>
            </a:r>
            <a:r>
              <a:rPr lang="en-US" dirty="0" smtClean="0"/>
              <a:t>resources.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Scheduling is to optimize </a:t>
            </a:r>
            <a:r>
              <a:rPr lang="en-US" b="1" dirty="0" smtClean="0"/>
              <a:t>resource </a:t>
            </a:r>
            <a:r>
              <a:rPr lang="en-US" b="1" dirty="0"/>
              <a:t>usage, response time, </a:t>
            </a:r>
            <a:r>
              <a:rPr lang="en-US" b="1" dirty="0" smtClean="0"/>
              <a:t>network congestion</a:t>
            </a:r>
            <a:r>
              <a:rPr lang="en-US" dirty="0" smtClean="0"/>
              <a:t>. It can </a:t>
            </a:r>
            <a:r>
              <a:rPr lang="en-US" dirty="0"/>
              <a:t>be broadly classified into three types: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Task assignment </a:t>
            </a:r>
            <a:r>
              <a:rPr lang="en-US" dirty="0" smtClean="0"/>
              <a:t>approach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which each </a:t>
            </a:r>
            <a:r>
              <a:rPr lang="en-US" dirty="0" smtClean="0"/>
              <a:t>process is </a:t>
            </a:r>
            <a:r>
              <a:rPr lang="en-US" dirty="0"/>
              <a:t>viewed as a collection of related </a:t>
            </a:r>
            <a:r>
              <a:rPr lang="en-US" dirty="0" smtClean="0"/>
              <a:t>tasks.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These tasks </a:t>
            </a:r>
            <a:r>
              <a:rPr lang="en-US" dirty="0"/>
              <a:t>are </a:t>
            </a:r>
            <a:r>
              <a:rPr lang="en-US" dirty="0" smtClean="0"/>
              <a:t>scheduled to </a:t>
            </a:r>
            <a:r>
              <a:rPr lang="en-US" dirty="0"/>
              <a:t>suitable nodes so as to improve </a:t>
            </a:r>
            <a:r>
              <a:rPr lang="en-US" dirty="0" smtClean="0"/>
              <a:t>performance.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Load-balancing approach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which all the processes submitted by the </a:t>
            </a:r>
            <a:r>
              <a:rPr lang="en-US" dirty="0" smtClean="0"/>
              <a:t>users are distributed </a:t>
            </a:r>
            <a:r>
              <a:rPr lang="en-US" dirty="0"/>
              <a:t>among the nodes of the system </a:t>
            </a:r>
            <a:r>
              <a:rPr lang="en-US" dirty="0" smtClean="0"/>
              <a:t>to </a:t>
            </a:r>
            <a:r>
              <a:rPr lang="en-US" dirty="0"/>
              <a:t>equalize the workload </a:t>
            </a:r>
            <a:r>
              <a:rPr lang="en-US" dirty="0" smtClean="0"/>
              <a:t>among the nodes.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Load-sharing approach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 smtClean="0"/>
              <a:t>W</a:t>
            </a:r>
            <a:r>
              <a:rPr lang="en-US" dirty="0" smtClean="0"/>
              <a:t>hich </a:t>
            </a:r>
            <a:r>
              <a:rPr lang="en-US" dirty="0"/>
              <a:t>simply attempts to conserve the ability of </a:t>
            </a:r>
            <a:r>
              <a:rPr lang="en-US" dirty="0" smtClean="0"/>
              <a:t>the system </a:t>
            </a:r>
            <a:r>
              <a:rPr lang="en-US" dirty="0"/>
              <a:t>to perform work by assuring that no node is idle while processes wait </a:t>
            </a:r>
            <a:r>
              <a:rPr lang="en-US" dirty="0" smtClean="0"/>
              <a:t>for being processed.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62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What is Process?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Process </a:t>
            </a:r>
            <a:r>
              <a:rPr lang="en-US" dirty="0"/>
              <a:t>is a </a:t>
            </a:r>
            <a:r>
              <a:rPr lang="en-US" b="1" dirty="0"/>
              <a:t>program under execution.</a:t>
            </a:r>
          </a:p>
          <a:p>
            <a:pPr algn="just"/>
            <a:r>
              <a:rPr lang="en-US" dirty="0"/>
              <a:t>Process is an abstraction of a running program.</a:t>
            </a:r>
          </a:p>
          <a:p>
            <a:pPr algn="just"/>
            <a:r>
              <a:rPr lang="en-US" dirty="0"/>
              <a:t>Process is an instance of an executing program, including the current values of the program counter, registers &amp; variables.</a:t>
            </a:r>
          </a:p>
          <a:p>
            <a:pPr algn="just"/>
            <a:r>
              <a:rPr lang="en-US" dirty="0"/>
              <a:t>Each process has its own virtual CPU.</a:t>
            </a:r>
          </a:p>
          <a:p>
            <a:pPr algn="just"/>
            <a:r>
              <a:rPr lang="en-US" dirty="0"/>
              <a:t>Real  CPU switches back and forth from process to process called multiprogramming.</a:t>
            </a:r>
          </a:p>
          <a:p>
            <a:pPr algn="just"/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Load Balancing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/>
              <a:t>distribution of loads </a:t>
            </a:r>
            <a:r>
              <a:rPr lang="en-US" dirty="0"/>
              <a:t>to the processing elements is simply called the load balancing.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goal of the load balancing algorithms is to </a:t>
            </a:r>
            <a:r>
              <a:rPr lang="en-US" b="1" dirty="0"/>
              <a:t>maintain the load </a:t>
            </a:r>
            <a:r>
              <a:rPr lang="en-US" dirty="0"/>
              <a:t>to each processing element such that all the processing elements become neither overloaded nor </a:t>
            </a:r>
            <a:r>
              <a:rPr lang="en-US" dirty="0" smtClean="0"/>
              <a:t>idle.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Each processing </a:t>
            </a:r>
            <a:r>
              <a:rPr lang="en-US" dirty="0"/>
              <a:t>element ideally has </a:t>
            </a:r>
            <a:r>
              <a:rPr lang="en-US" b="1" dirty="0"/>
              <a:t>equal load at any moment </a:t>
            </a:r>
            <a:r>
              <a:rPr lang="en-US" dirty="0"/>
              <a:t>of time during execution to obtain the maximum performance (minimum execution time) of the system.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Classification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815267"/>
              </p:ext>
            </p:extLst>
          </p:nvPr>
        </p:nvGraphicFramePr>
        <p:xfrm>
          <a:off x="876300" y="1371600"/>
          <a:ext cx="75057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EAFFFE-5056-4B0F-851D-D6CD15750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6EAFFFE-5056-4B0F-851D-D6CD15750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7F42BA-AFAD-418F-91A2-36EFB205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17F42BA-AFAD-418F-91A2-36EFB2055C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DF58A7-0069-40DB-9CCC-8F20B54E2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7DF58A7-0069-40DB-9CCC-8F20B54E23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4881B9-5396-4BA3-A152-420E636A8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2C4881B9-5396-4BA3-A152-420E636A8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6BA4F9-7F15-42B4-9DD1-4DC119765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F66BA4F9-7F15-42B4-9DD1-4DC119765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6543B9-A718-40B5-AA1C-965D2C4A9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86543B9-A718-40B5-AA1C-965D2C4A9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923D4B-CC1B-4C8E-AA3A-B32B45205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ED923D4B-CC1B-4C8E-AA3A-B32B45205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E858F8-7EEB-4998-AD1C-E7B80BF79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1E858F8-7EEB-4998-AD1C-E7B80BF79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3C30B8-E80D-4806-A492-B02F71AFF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F3C30B8-E80D-4806-A492-B02F71AFF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37C120-0C31-48F1-A4FE-254D7963C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0937C120-0C31-48F1-A4FE-254D7963C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F0AAB-DC49-42CF-8490-9CC02164B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D8AF0AAB-DC49-42CF-8490-9CC02164BD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0B8A4-3165-4A5E-BDF9-107F17D9C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DDA0B8A4-3165-4A5E-BDF9-107F17D9C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16CC8A-5182-4378-89FA-CA35E3079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E16CC8A-5182-4378-89FA-CA35E3079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Static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static algorithm the processes are assigned to the processors at the compile time according to the performance of the nodes.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Once the processes are assigned, no change or reassignment is possible at the run time.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Number of jobs in each node is fixed in static load balancing algorithm.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algorithms do not collect any information about the </a:t>
            </a:r>
            <a:r>
              <a:rPr lang="en-US" dirty="0" smtClean="0"/>
              <a:t>nodes.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static load balancing algorithms can be divided into two sub classes: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Optimal static load balancing (Deterministic)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Sub optimal static load balancing (Probabilistic)</a:t>
            </a:r>
          </a:p>
        </p:txBody>
      </p:sp>
    </p:spTree>
    <p:extLst>
      <p:ext uri="{BB962C8B-B14F-4D97-AF65-F5344CB8AC3E}">
        <p14:creationId xmlns:p14="http://schemas.microsoft.com/office/powerpoint/2010/main" val="13995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Static Load Balancing (</a:t>
            </a:r>
            <a:r>
              <a:rPr lang="en-US" sz="4400" dirty="0" err="1" smtClean="0">
                <a:latin typeface="+mj-lt"/>
              </a:rPr>
              <a:t>cntd</a:t>
            </a:r>
            <a:r>
              <a:rPr lang="en-US" sz="4400" dirty="0" smtClean="0">
                <a:latin typeface="+mj-lt"/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Optimal </a:t>
            </a:r>
            <a:r>
              <a:rPr lang="en-US" dirty="0"/>
              <a:t>Static Load Balancing Algorithm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If all the information and resources related to a system are known optimal static load balancing can be </a:t>
            </a:r>
            <a:r>
              <a:rPr lang="en-US" sz="2400" dirty="0" smtClean="0"/>
              <a:t>done.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Sub optimal static load balancing Algorithm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Sub-optimal load balancing algorithm will be mandatory for some applications when optimal solution is not found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Deterministic vs Probabilistic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Deterministic algorithms are suitable when the process </a:t>
            </a:r>
            <a:r>
              <a:rPr lang="en-US" dirty="0" smtClean="0"/>
              <a:t>behavior </a:t>
            </a:r>
            <a:r>
              <a:rPr lang="en-US" dirty="0"/>
              <a:t>is known in advance.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If all the details like list of processes, computing requirements, file </a:t>
            </a:r>
            <a:r>
              <a:rPr lang="en-US" dirty="0" smtClean="0"/>
              <a:t>requirements and communication </a:t>
            </a:r>
            <a:r>
              <a:rPr lang="en-US" dirty="0"/>
              <a:t>requirements are known prior to execution, then it is possible to make </a:t>
            </a:r>
            <a:r>
              <a:rPr lang="en-US" dirty="0" smtClean="0"/>
              <a:t>a perfect </a:t>
            </a:r>
            <a:r>
              <a:rPr lang="en-US" dirty="0"/>
              <a:t>assignment.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 the case load is unpredictable or variable from minute to minute or hour to hour, </a:t>
            </a:r>
            <a:r>
              <a:rPr lang="en-US" dirty="0" smtClean="0"/>
              <a:t>a Probabilistic/heuristic </a:t>
            </a:r>
            <a:r>
              <a:rPr lang="en-US" dirty="0"/>
              <a:t>processor allocation is preferred</a:t>
            </a:r>
            <a:r>
              <a:rPr lang="en-US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7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dynamic load balancing algorithm assignment of jobs is done at the runtime.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 DLB jobs are reassigned at the runtime depending upon the </a:t>
            </a:r>
            <a:r>
              <a:rPr lang="en-US" dirty="0" smtClean="0"/>
              <a:t>situation.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load </a:t>
            </a:r>
            <a:r>
              <a:rPr lang="en-US" dirty="0"/>
              <a:t>will be transferred from heavily loaded nodes to the lightly loaded nodes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No decision </a:t>
            </a:r>
            <a:r>
              <a:rPr lang="en-US" dirty="0"/>
              <a:t>is taken until the process gets </a:t>
            </a:r>
            <a:r>
              <a:rPr lang="en-US" dirty="0" smtClean="0"/>
              <a:t>executed.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This strategy collects the information about the system state and about the job information.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As more information is </a:t>
            </a:r>
            <a:r>
              <a:rPr lang="en-US" dirty="0" smtClean="0"/>
              <a:t>collected, the </a:t>
            </a:r>
            <a:r>
              <a:rPr lang="en-US" dirty="0"/>
              <a:t>algorithm can make better decision.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4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Centralized Vs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574630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CENTRALIZED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DISTRIBUTED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574630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" t="-6452" r="-101289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03" t="-6452" r="-1289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4688"/>
              </p:ext>
            </p:extLst>
          </p:nvPr>
        </p:nvGraphicFramePr>
        <p:xfrm>
          <a:off x="346249" y="3383280"/>
          <a:ext cx="849295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Centralized approach leads to a bottleneck as number of requests increases.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Distributed approach handle the multiple requests by physically distributing among various nodes.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41437"/>
              </p:ext>
            </p:extLst>
          </p:nvPr>
        </p:nvGraphicFramePr>
        <p:xfrm>
          <a:off x="346840" y="1828800"/>
          <a:ext cx="849295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Scheduling decision is carried out at one single node called the centralized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Scheduling decision is carried out at different nodes called the Distributed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3770"/>
              </p:ext>
            </p:extLst>
          </p:nvPr>
        </p:nvGraphicFramePr>
        <p:xfrm>
          <a:off x="346840" y="274320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Every information is available at a single node.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Information is distributed at different nodes.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1117"/>
              </p:ext>
            </p:extLst>
          </p:nvPr>
        </p:nvGraphicFramePr>
        <p:xfrm>
          <a:off x="346250" y="4297680"/>
          <a:ext cx="8492950" cy="883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If centralized server fails, all scheduling in the system will fails.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If distributed server fails,</a:t>
                      </a:r>
                      <a:r>
                        <a:rPr lang="en-US" sz="1800" baseline="0" dirty="0" smtClean="0">
                          <a:effectLst/>
                        </a:rPr>
                        <a:t> all scheduling will be handled by other servers.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Cooperative Vs Non-cooperative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715678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COOPERATIVE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NON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COOPERATIVE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715678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" t="-6452" r="-101289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03" t="-6452" r="-1289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1872"/>
              </p:ext>
            </p:extLst>
          </p:nvPr>
        </p:nvGraphicFramePr>
        <p:xfrm>
          <a:off x="346249" y="313944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Cooperative algorithms are stable.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Non-cooperative algorithms may not be stable.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18417"/>
              </p:ext>
            </p:extLst>
          </p:nvPr>
        </p:nvGraphicFramePr>
        <p:xfrm>
          <a:off x="346840" y="1828800"/>
          <a:ext cx="849295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 Cooperative Algorithm distributed entities cooperate with each other to make scheduling decisions.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 Non-cooperative algorithm the individual entities make independent scheduling decisions.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6296"/>
              </p:ext>
            </p:extLst>
          </p:nvPr>
        </p:nvGraphicFramePr>
        <p:xfrm>
          <a:off x="346840" y="2743200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Cooperative algorithms are more complex</a:t>
                      </a:r>
                      <a:r>
                        <a:rPr lang="en-US" baseline="0" dirty="0" smtClean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Non-cooperative algorithms are easier.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2545"/>
              </p:ext>
            </p:extLst>
          </p:nvPr>
        </p:nvGraphicFramePr>
        <p:xfrm>
          <a:off x="346249" y="377952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baseline="0" dirty="0" smtClean="0"/>
                        <a:t>It involve large overhead</a:t>
                      </a:r>
                      <a:r>
                        <a:rPr lang="en-US" dirty="0" smtClean="0"/>
                        <a:t> than non-cooperative algorithms.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involve minor overhead.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 smtClean="0">
                <a:latin typeface="+mj-lt"/>
              </a:rPr>
              <a:t>Issues in designing load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Load </a:t>
            </a:r>
            <a:r>
              <a:rPr lang="en-US" b="1" dirty="0"/>
              <a:t>estimation: </a:t>
            </a:r>
            <a:r>
              <a:rPr lang="en-US" dirty="0"/>
              <a:t>determines how to estimate the workload of a node in a distributed system.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Process transfer: </a:t>
            </a:r>
            <a:r>
              <a:rPr lang="en-US" dirty="0"/>
              <a:t>decides whether the process can be executed locally or </a:t>
            </a:r>
            <a:r>
              <a:rPr lang="en-US" dirty="0" smtClean="0"/>
              <a:t>remotely.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Static information exchange: </a:t>
            </a:r>
            <a:r>
              <a:rPr lang="en-US" dirty="0"/>
              <a:t>determines how the system load information can be exchanged among the nodes.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Location </a:t>
            </a:r>
            <a:r>
              <a:rPr lang="en-US" b="1" dirty="0" smtClean="0"/>
              <a:t>policy</a:t>
            </a:r>
            <a:r>
              <a:rPr lang="en-US" b="1" dirty="0"/>
              <a:t>: </a:t>
            </a:r>
            <a:r>
              <a:rPr lang="en-US" dirty="0"/>
              <a:t>determines the selection of a destination node during process </a:t>
            </a:r>
            <a:r>
              <a:rPr lang="en-US" dirty="0" smtClean="0"/>
              <a:t>migration.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Priority assignment: </a:t>
            </a:r>
            <a:r>
              <a:rPr lang="en-US" dirty="0"/>
              <a:t>determines the priority of execution of a set of local and remote processes on a particular </a:t>
            </a:r>
            <a:r>
              <a:rPr lang="en-US" dirty="0" smtClean="0"/>
              <a:t>node.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Migration limiting policy: </a:t>
            </a:r>
            <a:r>
              <a:rPr lang="en-US" dirty="0" smtClean="0"/>
              <a:t>determines the total number of times a process can migrate from one node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Benefits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smtClean="0"/>
              <a:t>balancing improves </a:t>
            </a:r>
            <a:r>
              <a:rPr lang="en-US" dirty="0"/>
              <a:t>the performance of each node and hence the overall system </a:t>
            </a:r>
            <a:r>
              <a:rPr lang="en-US" dirty="0" smtClean="0"/>
              <a:t>performance will improve.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Load balancing reduces the job idle </a:t>
            </a:r>
            <a:r>
              <a:rPr lang="en-US" dirty="0" smtClean="0"/>
              <a:t>time.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Low cost but high </a:t>
            </a:r>
            <a:r>
              <a:rPr lang="en-US" dirty="0" smtClean="0"/>
              <a:t>gain.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Small jobs do not suffer from long </a:t>
            </a:r>
            <a:r>
              <a:rPr lang="en-US" dirty="0" smtClean="0"/>
              <a:t>starvation.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Extensibility and incremental </a:t>
            </a:r>
            <a:r>
              <a:rPr lang="en-US" dirty="0" smtClean="0"/>
              <a:t>growth.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Maximum utilization of </a:t>
            </a:r>
            <a:r>
              <a:rPr lang="en-US" dirty="0" smtClean="0"/>
              <a:t>resources.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Higher </a:t>
            </a:r>
            <a:r>
              <a:rPr lang="en-US" dirty="0" smtClean="0"/>
              <a:t>throughput.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Response time becomes </a:t>
            </a:r>
            <a:r>
              <a:rPr lang="en-US" dirty="0" smtClean="0"/>
              <a:t>shorter.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Threads?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99" y="990600"/>
            <a:ext cx="8771709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Thread </a:t>
            </a:r>
            <a:r>
              <a:rPr lang="en-IN" dirty="0"/>
              <a:t>is a single sequence </a:t>
            </a:r>
            <a:r>
              <a:rPr lang="en-IN" dirty="0" smtClean="0"/>
              <a:t>of execution </a:t>
            </a:r>
            <a:r>
              <a:rPr lang="en-IN" dirty="0"/>
              <a:t>within a process.</a:t>
            </a:r>
          </a:p>
          <a:p>
            <a:pPr algn="just"/>
            <a:r>
              <a:rPr lang="en-IN" dirty="0"/>
              <a:t>Thread has it </a:t>
            </a:r>
            <a:r>
              <a:rPr lang="en-IN" dirty="0" smtClean="0"/>
              <a:t>own.</a:t>
            </a:r>
            <a:endParaRPr lang="en-IN" dirty="0"/>
          </a:p>
          <a:p>
            <a:pPr lvl="1" algn="just"/>
            <a:r>
              <a:rPr lang="en-IN" b="1" dirty="0"/>
              <a:t>program counter </a:t>
            </a:r>
            <a:r>
              <a:rPr lang="en-IN" dirty="0"/>
              <a:t>that keeps track of which instruction to execute next</a:t>
            </a:r>
          </a:p>
          <a:p>
            <a:pPr lvl="1" algn="just"/>
            <a:r>
              <a:rPr lang="en-IN" b="1" dirty="0"/>
              <a:t>system registers </a:t>
            </a:r>
            <a:r>
              <a:rPr lang="en-IN" dirty="0"/>
              <a:t>which hold its current working variables </a:t>
            </a:r>
          </a:p>
          <a:p>
            <a:pPr lvl="1" algn="just"/>
            <a:r>
              <a:rPr lang="en-IN" b="1" dirty="0"/>
              <a:t>stack</a:t>
            </a:r>
            <a:r>
              <a:rPr lang="en-IN" dirty="0"/>
              <a:t> which contains the execution history.</a:t>
            </a:r>
          </a:p>
          <a:p>
            <a:pPr algn="just"/>
            <a:r>
              <a:rPr lang="en-IN" dirty="0"/>
              <a:t>Processes are generally used to execute large, </a:t>
            </a:r>
            <a:r>
              <a:rPr lang="en-IN" b="1" dirty="0"/>
              <a:t>‘heavyweight’ </a:t>
            </a:r>
            <a:r>
              <a:rPr lang="en-IN" dirty="0"/>
              <a:t>jobs such as working in word, while threads are used to carry out smaller or </a:t>
            </a:r>
            <a:r>
              <a:rPr lang="en-IN" b="1" dirty="0"/>
              <a:t>‘lightweight’ </a:t>
            </a:r>
            <a:r>
              <a:rPr lang="en-IN" dirty="0"/>
              <a:t>jobs such as auto saving a word document.</a:t>
            </a:r>
          </a:p>
          <a:p>
            <a:pPr algn="just"/>
            <a:r>
              <a:rPr lang="en-IN" dirty="0"/>
              <a:t>A thread shares few information with its peer threads (having same input) like code segment, data segment and open files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Thread is </a:t>
            </a:r>
            <a:r>
              <a:rPr lang="en-IN" b="1" dirty="0"/>
              <a:t>light weight process </a:t>
            </a:r>
            <a:r>
              <a:rPr lang="en-IN" dirty="0"/>
              <a:t>created by a </a:t>
            </a:r>
            <a:r>
              <a:rPr lang="en-IN" dirty="0" smtClean="0"/>
              <a:t>process.</a:t>
            </a:r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2" descr="Image result for real example of thread in 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14400"/>
            <a:ext cx="120894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latin typeface="+mj-lt"/>
              </a:rPr>
              <a:t>Load Sharing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Load </a:t>
            </a:r>
            <a:r>
              <a:rPr lang="en-US" dirty="0"/>
              <a:t>sharing algorithms </a:t>
            </a:r>
            <a:r>
              <a:rPr lang="en-US" dirty="0" smtClean="0"/>
              <a:t>ensure </a:t>
            </a:r>
            <a:r>
              <a:rPr lang="en-US" dirty="0"/>
              <a:t>that no node is idle or heavily </a:t>
            </a:r>
            <a:r>
              <a:rPr lang="en-US" dirty="0" smtClean="0"/>
              <a:t>loaded.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Policies for load sharing approach are the same as load balancing </a:t>
            </a:r>
            <a:r>
              <a:rPr lang="en-US" dirty="0" smtClean="0"/>
              <a:t>polices.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include load estimation policy, process transfer policy, location policy and state information </a:t>
            </a:r>
            <a:r>
              <a:rPr lang="en-US" dirty="0" smtClean="0"/>
              <a:t>exchange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differ in location </a:t>
            </a:r>
            <a:r>
              <a:rPr lang="en-US" dirty="0" smtClean="0"/>
              <a:t>policy.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3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latin typeface="+mj-lt"/>
              </a:rPr>
              <a:t>Location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location policy decides the sender node or the </a:t>
            </a:r>
            <a:r>
              <a:rPr lang="en-US" dirty="0" smtClean="0"/>
              <a:t>receiver node </a:t>
            </a:r>
            <a:r>
              <a:rPr lang="en-US" dirty="0"/>
              <a:t>of a process that is to be moved within the system for load sharing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Depending </a:t>
            </a:r>
            <a:r>
              <a:rPr lang="en-US" dirty="0" smtClean="0"/>
              <a:t>on the </a:t>
            </a:r>
            <a:r>
              <a:rPr lang="en-US" dirty="0"/>
              <a:t>type of node that takes the initiative to globally search for a suitable node for </a:t>
            </a:r>
            <a:r>
              <a:rPr lang="en-US" dirty="0" smtClean="0"/>
              <a:t>the process</a:t>
            </a:r>
            <a:r>
              <a:rPr lang="en-US" dirty="0"/>
              <a:t>, the location policies are of the following types</a:t>
            </a:r>
            <a:r>
              <a:rPr lang="en-US" dirty="0" smtClean="0"/>
              <a:t>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Sender-initiated </a:t>
            </a:r>
            <a:r>
              <a:rPr lang="en-US" sz="2400" b="1" dirty="0" smtClean="0"/>
              <a:t>policy: </a:t>
            </a:r>
            <a:r>
              <a:rPr lang="en-US" sz="2400" dirty="0" smtClean="0"/>
              <a:t>In </a:t>
            </a:r>
            <a:r>
              <a:rPr lang="en-US" sz="2400" dirty="0"/>
              <a:t>which the sender node of the process decides where </a:t>
            </a:r>
            <a:r>
              <a:rPr lang="en-US" sz="2400" dirty="0" smtClean="0"/>
              <a:t>to send </a:t>
            </a:r>
            <a:r>
              <a:rPr lang="en-US" sz="2400" dirty="0"/>
              <a:t>the </a:t>
            </a:r>
            <a:r>
              <a:rPr lang="en-US" sz="2400" dirty="0" smtClean="0"/>
              <a:t>process.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Receiver-initiated </a:t>
            </a:r>
            <a:r>
              <a:rPr lang="en-US" sz="2400" b="1" dirty="0" smtClean="0"/>
              <a:t>policy: </a:t>
            </a:r>
            <a:r>
              <a:rPr lang="en-US" sz="2400" dirty="0" smtClean="0"/>
              <a:t>In </a:t>
            </a:r>
            <a:r>
              <a:rPr lang="en-US" sz="2400" dirty="0"/>
              <a:t>which the receiver node of the process decides </a:t>
            </a:r>
            <a:r>
              <a:rPr lang="en-US" sz="2400" dirty="0" smtClean="0"/>
              <a:t>from where </a:t>
            </a:r>
            <a:r>
              <a:rPr lang="en-US" sz="2400" dirty="0"/>
              <a:t>to get the </a:t>
            </a:r>
            <a:r>
              <a:rPr lang="en-US" sz="2400" dirty="0" smtClean="0"/>
              <a:t>process.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0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Sender </a:t>
            </a:r>
            <a:r>
              <a:rPr lang="en-US" sz="4400" dirty="0">
                <a:latin typeface="+mj-lt"/>
              </a:rPr>
              <a:t>initiated location </a:t>
            </a:r>
            <a:r>
              <a:rPr lang="en-US" sz="4400" dirty="0" smtClean="0">
                <a:latin typeface="+mj-lt"/>
              </a:rPr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524500" cy="5334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the sender-initiated location policy, </a:t>
            </a:r>
            <a:r>
              <a:rPr lang="en-US" dirty="0" smtClean="0"/>
              <a:t>heavily loaded </a:t>
            </a:r>
            <a:r>
              <a:rPr lang="en-US" dirty="0"/>
              <a:t>nodes search for lightly loaded nodes to which work may be transferred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this </a:t>
            </a:r>
            <a:r>
              <a:rPr lang="en-US" dirty="0"/>
              <a:t>method, when a node's load becomes more than the threshold value, it either </a:t>
            </a:r>
            <a:r>
              <a:rPr lang="en-US" dirty="0" smtClean="0"/>
              <a:t>broadcasts a </a:t>
            </a:r>
            <a:r>
              <a:rPr lang="en-US" dirty="0"/>
              <a:t>message or randomly probes the other nodes one by one to find a lightly loaded node </a:t>
            </a:r>
            <a:r>
              <a:rPr lang="en-US" dirty="0" smtClean="0"/>
              <a:t>that can </a:t>
            </a:r>
            <a:r>
              <a:rPr lang="en-US" dirty="0"/>
              <a:t>accept one or more of its processes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If a suitable receiver node is not found, the node on </a:t>
            </a:r>
            <a:r>
              <a:rPr lang="en-US" dirty="0" smtClean="0"/>
              <a:t>which the </a:t>
            </a:r>
            <a:r>
              <a:rPr lang="en-US" dirty="0"/>
              <a:t>process originated must execute that process.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77000" y="3407536"/>
            <a:ext cx="1752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7403" y="4694006"/>
            <a:ext cx="181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decides that it has too much work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3483736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81850" y="3483736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58100" y="3487801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600" y="3894306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1850" y="3894306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8100" y="3898371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20399" y="4304876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96649" y="4304876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72899" y="4308941"/>
            <a:ext cx="3810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43600" y="3064228"/>
            <a:ext cx="518602" cy="881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81337" y="2274711"/>
            <a:ext cx="339062" cy="1100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387149" y="2224082"/>
            <a:ext cx="413" cy="1183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053899" y="2224082"/>
            <a:ext cx="285750" cy="1163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44399" y="3064228"/>
            <a:ext cx="556701" cy="92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858016">
            <a:off x="5659414" y="2755169"/>
            <a:ext cx="738664" cy="87201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Help me </a:t>
            </a:r>
          </a:p>
          <a:p>
            <a:pPr algn="ctr"/>
            <a:r>
              <a:rPr lang="en-US" dirty="0" smtClean="0"/>
              <a:t>Please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0617191">
            <a:off x="6085141" y="1557016"/>
            <a:ext cx="738664" cy="170388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Want you please,</a:t>
            </a:r>
          </a:p>
          <a:p>
            <a:pPr algn="ctr"/>
            <a:r>
              <a:rPr lang="en-US" dirty="0" smtClean="0"/>
              <a:t>Take a 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31784" y="1780251"/>
            <a:ext cx="738664" cy="138505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Please take some work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854949">
            <a:off x="7881968" y="1885752"/>
            <a:ext cx="738664" cy="13625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I'm Overloaded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849173">
            <a:off x="8480215" y="3133286"/>
            <a:ext cx="461665" cy="8081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Receiver </a:t>
            </a:r>
            <a:r>
              <a:rPr lang="en-US" sz="4400" dirty="0">
                <a:latin typeface="+mj-lt"/>
              </a:rPr>
              <a:t>initiated location </a:t>
            </a:r>
            <a:r>
              <a:rPr lang="en-US" sz="4400" dirty="0" smtClean="0">
                <a:latin typeface="+mj-lt"/>
              </a:rPr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067300" cy="5334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this policy lightly loaded nodes search for heavily loaded nodes from which processes can be accepted for </a:t>
            </a:r>
            <a:r>
              <a:rPr lang="en-US" dirty="0" smtClean="0"/>
              <a:t>execution.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When the load on a node falls below a threshold value, it broadcasts a probe message to all nodes or probes nodes one by one to search for a heavily loaded </a:t>
            </a:r>
            <a:r>
              <a:rPr lang="en-US" dirty="0" smtClean="0"/>
              <a:t>node.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Some heavily loaded node may transfer</a:t>
            </a:r>
            <a:r>
              <a:rPr lang="en-US" dirty="0"/>
              <a:t> </a:t>
            </a:r>
            <a:r>
              <a:rPr lang="en-US" dirty="0" smtClean="0"/>
              <a:t>one </a:t>
            </a:r>
            <a:r>
              <a:rPr lang="en-US" dirty="0"/>
              <a:t>of its </a:t>
            </a:r>
            <a:r>
              <a:rPr lang="en-US" dirty="0" smtClean="0"/>
              <a:t>process </a:t>
            </a:r>
            <a:r>
              <a:rPr lang="en-US" dirty="0"/>
              <a:t>if such a transfer does not reduce its load below normal </a:t>
            </a:r>
            <a:r>
              <a:rPr lang="en-US" dirty="0" smtClean="0"/>
              <a:t>threshold.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77000" y="3407536"/>
            <a:ext cx="1752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7403" y="4694006"/>
            <a:ext cx="181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advertises its availability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943600" y="3064228"/>
            <a:ext cx="518602" cy="881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81337" y="2274711"/>
            <a:ext cx="339062" cy="1100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387149" y="2224082"/>
            <a:ext cx="413" cy="1183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053899" y="2224082"/>
            <a:ext cx="285750" cy="1163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244399" y="3064228"/>
            <a:ext cx="556701" cy="92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936406">
            <a:off x="5668310" y="2755640"/>
            <a:ext cx="738664" cy="87201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I’m bored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9740774">
            <a:off x="6007156" y="1469884"/>
            <a:ext cx="738664" cy="16873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I have nothing</a:t>
            </a:r>
          </a:p>
          <a:p>
            <a:pPr algn="ctr"/>
            <a:r>
              <a:rPr lang="en-US" dirty="0" smtClean="0"/>
              <a:t> to do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0800000">
            <a:off x="7308783" y="1780251"/>
            <a:ext cx="461665" cy="138505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I’m free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1656268">
            <a:off x="7943981" y="1373830"/>
            <a:ext cx="738664" cy="186116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Need CPU cycles? Just call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2703918">
            <a:off x="8360903" y="2682082"/>
            <a:ext cx="738664" cy="93457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Need Help??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0" grpId="0"/>
      <p:bldP spid="21" grpId="0"/>
      <p:bldP spid="22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6215228" cy="5334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main objective of designing a fault tolerance system is to </a:t>
            </a:r>
            <a:r>
              <a:rPr lang="en-US" dirty="0" smtClean="0"/>
              <a:t>ensure </a:t>
            </a:r>
            <a:r>
              <a:rPr lang="en-US" dirty="0"/>
              <a:t>that the </a:t>
            </a:r>
            <a:r>
              <a:rPr lang="en-US" b="1" dirty="0"/>
              <a:t>system </a:t>
            </a:r>
            <a:r>
              <a:rPr lang="en-US" b="1" dirty="0" smtClean="0"/>
              <a:t>operates </a:t>
            </a:r>
            <a:r>
              <a:rPr lang="en-US" b="1" dirty="0"/>
              <a:t>correctly </a:t>
            </a:r>
            <a:r>
              <a:rPr lang="en-US" dirty="0"/>
              <a:t>even in presence of faults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Distributed system made up of independent computers connected over the </a:t>
            </a:r>
            <a:r>
              <a:rPr lang="en-US" dirty="0" smtClean="0"/>
              <a:t>network, can fail </a:t>
            </a:r>
            <a:r>
              <a:rPr lang="en-US" dirty="0"/>
              <a:t>due to fault in any of hardware components or software </a:t>
            </a:r>
            <a:r>
              <a:rPr lang="en-US" dirty="0" smtClean="0"/>
              <a:t>components. 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28" y="990601"/>
            <a:ext cx="252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Component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computer is made up of </a:t>
            </a:r>
            <a:r>
              <a:rPr lang="en-US" dirty="0" smtClean="0"/>
              <a:t>: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sz="2400" b="1" dirty="0"/>
              <a:t>Hardware </a:t>
            </a:r>
            <a:r>
              <a:rPr lang="en-US" sz="2400" b="1" dirty="0" smtClean="0"/>
              <a:t>components: </a:t>
            </a:r>
            <a:r>
              <a:rPr lang="en-US" sz="2400" dirty="0" smtClean="0"/>
              <a:t>processors, memory, </a:t>
            </a:r>
            <a:r>
              <a:rPr lang="en-US" sz="2400" dirty="0"/>
              <a:t>I/O </a:t>
            </a:r>
            <a:r>
              <a:rPr lang="en-US" sz="2400" dirty="0" smtClean="0"/>
              <a:t>devices etc..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b="1" dirty="0"/>
              <a:t>Software </a:t>
            </a:r>
            <a:r>
              <a:rPr lang="en-US" sz="2400" b="1" dirty="0" smtClean="0"/>
              <a:t>components: </a:t>
            </a:r>
            <a:r>
              <a:rPr lang="en-US" sz="2400" dirty="0" smtClean="0"/>
              <a:t>OS, </a:t>
            </a:r>
            <a:r>
              <a:rPr lang="en-US" sz="2400" dirty="0"/>
              <a:t>application </a:t>
            </a:r>
            <a:r>
              <a:rPr lang="en-US" sz="2400" dirty="0" smtClean="0"/>
              <a:t>programs, database</a:t>
            </a:r>
            <a:r>
              <a:rPr lang="en-US" sz="2400" dirty="0"/>
              <a:t> </a:t>
            </a:r>
            <a:r>
              <a:rPr lang="en-US" sz="2400" dirty="0" smtClean="0"/>
              <a:t>etc..</a:t>
            </a:r>
          </a:p>
          <a:p>
            <a:pPr marL="400050">
              <a:lnSpc>
                <a:spcPct val="100000"/>
              </a:lnSpc>
            </a:pPr>
            <a:r>
              <a:rPr lang="en-US" dirty="0"/>
              <a:t>Component faults can be classified as</a:t>
            </a:r>
            <a:r>
              <a:rPr lang="en-US" dirty="0" smtClean="0"/>
              <a:t>:</a:t>
            </a:r>
          </a:p>
          <a:p>
            <a:pPr marL="971550" lvl="1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 err="1"/>
              <a:t>Transient</a:t>
            </a:r>
            <a:r>
              <a:rPr lang="fr-FR" sz="2400" dirty="0"/>
              <a:t> </a:t>
            </a:r>
            <a:r>
              <a:rPr lang="fr-FR" sz="2400" dirty="0" err="1"/>
              <a:t>faults</a:t>
            </a:r>
            <a:endParaRPr lang="fr-FR" sz="2400" dirty="0"/>
          </a:p>
          <a:p>
            <a:pPr marL="971550" lvl="1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/>
              <a:t>Intermittent </a:t>
            </a:r>
            <a:r>
              <a:rPr lang="fr-FR" sz="2400" dirty="0" err="1"/>
              <a:t>faults</a:t>
            </a:r>
            <a:endParaRPr lang="fr-FR" sz="2400" dirty="0"/>
          </a:p>
          <a:p>
            <a:pPr marL="971550" lvl="1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/>
              <a:t>Permanent </a:t>
            </a:r>
            <a:r>
              <a:rPr lang="fr-FR" sz="2400" dirty="0" err="1" smtClean="0"/>
              <a:t>faults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Faults classification: Transient faults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It can </a:t>
            </a:r>
            <a:r>
              <a:rPr lang="en-US" dirty="0"/>
              <a:t>occur suddenly, disappear, and may not occur again if the operation is repeated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smtClean="0"/>
              <a:t>example: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During </a:t>
            </a:r>
            <a:r>
              <a:rPr lang="en-US" sz="2400" dirty="0"/>
              <a:t>heavy traffic </a:t>
            </a:r>
            <a:r>
              <a:rPr lang="en-US" sz="2400" dirty="0" smtClean="0"/>
              <a:t>in </a:t>
            </a:r>
            <a:r>
              <a:rPr lang="en-US" sz="2400" dirty="0"/>
              <a:t>network, a telephone call is misroute but if call is retried, it will reach destination correctly.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 smtClean="0">
                <a:latin typeface="+mj-lt"/>
              </a:rPr>
              <a:t>Faults classification: Intermittent faults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These faults occur </a:t>
            </a:r>
            <a:r>
              <a:rPr lang="en-US" dirty="0" smtClean="0"/>
              <a:t>often, </a:t>
            </a:r>
            <a:r>
              <a:rPr lang="en-US" dirty="0"/>
              <a:t>but may not be periodic in </a:t>
            </a:r>
            <a:r>
              <a:rPr lang="en-US" dirty="0" smtClean="0"/>
              <a:t>nature.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smtClean="0"/>
              <a:t>example: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loose connection to network switch may cause intermittent connection </a:t>
            </a:r>
            <a:r>
              <a:rPr lang="en-US" sz="2400" dirty="0" smtClean="0"/>
              <a:t>problems.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Such </a:t>
            </a:r>
            <a:r>
              <a:rPr lang="en-US" sz="2400" dirty="0"/>
              <a:t>faults are difficult to diagnose.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During </a:t>
            </a:r>
            <a:r>
              <a:rPr lang="en-US" sz="2400" dirty="0"/>
              <a:t>debugging process, it is possible that the fault may not be detected at all.</a:t>
            </a:r>
          </a:p>
        </p:txBody>
      </p:sp>
    </p:spTree>
    <p:extLst>
      <p:ext uri="{BB962C8B-B14F-4D97-AF65-F5344CB8AC3E}">
        <p14:creationId xmlns:p14="http://schemas.microsoft.com/office/powerpoint/2010/main" val="18449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 smtClean="0">
                <a:latin typeface="+mj-lt"/>
              </a:rPr>
              <a:t>Faults classification: Permanent faults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These faults can be easily identified and the components can be </a:t>
            </a:r>
            <a:r>
              <a:rPr lang="en-US" dirty="0" smtClean="0"/>
              <a:t>replaced.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smtClean="0"/>
              <a:t>example: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Software </a:t>
            </a:r>
            <a:r>
              <a:rPr lang="en-US" sz="2400" dirty="0"/>
              <a:t>bug or disk head crash causes permanent faults.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These </a:t>
            </a:r>
            <a:r>
              <a:rPr lang="en-US" sz="2400" dirty="0"/>
              <a:t>faults can be identified and corresponding action can be </a:t>
            </a:r>
            <a:r>
              <a:rPr lang="en-US" sz="2400" dirty="0" smtClean="0"/>
              <a:t>taken.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6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Hardware or software faults can be classified </a:t>
            </a:r>
            <a:r>
              <a:rPr lang="en-US" dirty="0" smtClean="0"/>
              <a:t>as: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Fail silent </a:t>
            </a:r>
            <a:r>
              <a:rPr lang="en-US" b="1" dirty="0" smtClean="0"/>
              <a:t>faults/fail </a:t>
            </a:r>
            <a:r>
              <a:rPr lang="en-US" b="1" dirty="0"/>
              <a:t>stop </a:t>
            </a:r>
            <a:r>
              <a:rPr lang="en-US" b="1" dirty="0" smtClean="0"/>
              <a:t>faults: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Faulty </a:t>
            </a:r>
            <a:r>
              <a:rPr lang="en-US" sz="2400" dirty="0"/>
              <a:t>processor stop responding to any input and doesn’t produce further </a:t>
            </a:r>
            <a:r>
              <a:rPr lang="en-US" sz="2400" dirty="0" smtClean="0"/>
              <a:t>output.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It intimates </a:t>
            </a:r>
            <a:r>
              <a:rPr lang="en-US" sz="2400" dirty="0"/>
              <a:t>to the system that it is no longer </a:t>
            </a:r>
            <a:r>
              <a:rPr lang="en-US" sz="2400" dirty="0" smtClean="0"/>
              <a:t>functioning.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Byzantine </a:t>
            </a:r>
            <a:r>
              <a:rPr lang="en-US" b="1" dirty="0" smtClean="0"/>
              <a:t>faults: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Faulty processor </a:t>
            </a:r>
            <a:r>
              <a:rPr lang="en-US" sz="2400" dirty="0" smtClean="0"/>
              <a:t>continues </a:t>
            </a:r>
            <a:r>
              <a:rPr lang="en-US" sz="2400" dirty="0"/>
              <a:t>to run but </a:t>
            </a:r>
            <a:r>
              <a:rPr lang="en-US" sz="2400" dirty="0" smtClean="0"/>
              <a:t>produces </a:t>
            </a:r>
            <a:r>
              <a:rPr lang="en-US" sz="2400" dirty="0"/>
              <a:t>wrong output.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These </a:t>
            </a:r>
            <a:r>
              <a:rPr lang="en-US" sz="2400" dirty="0"/>
              <a:t>failures are difficult to </a:t>
            </a:r>
            <a:r>
              <a:rPr lang="en-US" sz="2400" dirty="0" smtClean="0"/>
              <a:t>handle, because </a:t>
            </a:r>
            <a:r>
              <a:rPr lang="en-US" sz="2400" dirty="0"/>
              <a:t>detection itself is painstaking </a:t>
            </a:r>
            <a:r>
              <a:rPr lang="en-US" sz="2400" dirty="0" smtClean="0"/>
              <a:t>task.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Single </a:t>
            </a:r>
            <a:r>
              <a:rPr lang="en-IN" dirty="0">
                <a:latin typeface="+mj-lt"/>
              </a:rPr>
              <a:t>Thread VS Multiple Thread</a:t>
            </a: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2" y="1132200"/>
            <a:ext cx="3594882" cy="504000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87" y="1127437"/>
            <a:ext cx="361021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/>
              <a:t>Technique </a:t>
            </a:r>
            <a:r>
              <a:rPr lang="en-US" sz="2000" dirty="0"/>
              <a:t>to handle fault </a:t>
            </a:r>
            <a:r>
              <a:rPr lang="en-US" sz="2000" dirty="0" smtClean="0"/>
              <a:t>tolerance is Redundancy.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 Types of Redundancy are as follows:</a:t>
            </a:r>
            <a:endParaRPr lang="en-US" sz="2000" dirty="0"/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Information redundancy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Extra bits are </a:t>
            </a:r>
            <a:r>
              <a:rPr lang="en-US" sz="2000" dirty="0"/>
              <a:t>added to data to handle fault tolerance by detecting errors</a:t>
            </a:r>
            <a:r>
              <a:rPr lang="en-US" sz="2000" dirty="0" smtClean="0"/>
              <a:t>.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Time redundancy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An action </a:t>
            </a:r>
            <a:r>
              <a:rPr lang="en-US" sz="2000" dirty="0"/>
              <a:t>performed once is repeated if needed after a specific </a:t>
            </a:r>
            <a:r>
              <a:rPr lang="en-US" sz="2000" dirty="0" smtClean="0"/>
              <a:t>time period</a:t>
            </a:r>
            <a:r>
              <a:rPr lang="en-US" sz="2000" dirty="0"/>
              <a:t>.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example, if an atomic transaction aborts, it can be executed without any side effects</a:t>
            </a:r>
            <a:r>
              <a:rPr lang="en-US" sz="2000" dirty="0" smtClean="0"/>
              <a:t>.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Time redundancy is helpful when the faults are transient or intermittent.</a:t>
            </a:r>
            <a:endParaRPr lang="en-US" sz="2000" dirty="0"/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Physical redundancy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Extra equipment's are </a:t>
            </a:r>
            <a:r>
              <a:rPr lang="en-US" sz="2000" dirty="0"/>
              <a:t>added to enable the system to tolerate faults </a:t>
            </a:r>
            <a:r>
              <a:rPr lang="en-US" sz="2000" dirty="0" smtClean="0"/>
              <a:t>due to </a:t>
            </a:r>
            <a:r>
              <a:rPr lang="en-US" sz="2000" dirty="0"/>
              <a:t>loss or malfunction of some components.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 extra stand by processors can be used in the system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0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Real time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627788"/>
            <a:ext cx="8763000" cy="277301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/>
              <a:t>It is developed </a:t>
            </a:r>
            <a:r>
              <a:rPr lang="en-US" sz="2200" dirty="0"/>
              <a:t>by </a:t>
            </a:r>
            <a:r>
              <a:rPr lang="en-US" sz="2200" b="1" dirty="0"/>
              <a:t>collection of </a:t>
            </a:r>
            <a:r>
              <a:rPr lang="en-US" sz="2200" b="1" dirty="0" smtClean="0"/>
              <a:t>computers in a </a:t>
            </a:r>
            <a:r>
              <a:rPr lang="en-US" sz="2200" b="1" dirty="0"/>
              <a:t>network.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Some of these are connected to external devices that produce or accept data or expect to </a:t>
            </a:r>
            <a:r>
              <a:rPr lang="en-US" sz="2200" dirty="0" smtClean="0"/>
              <a:t>be controlled </a:t>
            </a:r>
            <a:r>
              <a:rPr lang="en-US" sz="2200" dirty="0"/>
              <a:t>in real time.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Computers </a:t>
            </a:r>
            <a:r>
              <a:rPr lang="en-US" sz="2200" dirty="0"/>
              <a:t>may be tiny </a:t>
            </a:r>
            <a:r>
              <a:rPr lang="en-US" sz="2200" b="1" dirty="0"/>
              <a:t>microcontrollers</a:t>
            </a:r>
            <a:r>
              <a:rPr lang="en-US" sz="2200" dirty="0"/>
              <a:t> </a:t>
            </a:r>
            <a:r>
              <a:rPr lang="en-US" sz="2200" dirty="0" smtClean="0"/>
              <a:t>or </a:t>
            </a:r>
            <a:r>
              <a:rPr lang="en-US" sz="2200" b="1" dirty="0"/>
              <a:t>stand-alone machines</a:t>
            </a:r>
            <a:r>
              <a:rPr lang="en-US" sz="22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In both cases they usually have sensors for receiving signals from the devices </a:t>
            </a:r>
            <a:r>
              <a:rPr lang="en-US" sz="2200" dirty="0" smtClean="0"/>
              <a:t>and actuators for </a:t>
            </a:r>
            <a:r>
              <a:rPr lang="en-US" sz="2200" dirty="0"/>
              <a:t>sending signals to them.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sensors and actuators may be </a:t>
            </a:r>
            <a:r>
              <a:rPr lang="en-US" sz="2200" b="1" dirty="0"/>
              <a:t>digital </a:t>
            </a:r>
            <a:r>
              <a:rPr lang="en-US" sz="2200" dirty="0"/>
              <a:t>or </a:t>
            </a:r>
            <a:r>
              <a:rPr lang="en-US" sz="2200" b="1" dirty="0"/>
              <a:t>analog.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57200" y="1064789"/>
            <a:ext cx="8155014" cy="2135611"/>
            <a:chOff x="457200" y="1134069"/>
            <a:chExt cx="8155014" cy="2135611"/>
          </a:xfrm>
        </p:grpSpPr>
        <p:sp>
          <p:nvSpPr>
            <p:cNvPr id="4" name="TextBox 3"/>
            <p:cNvSpPr txBox="1"/>
            <p:nvPr/>
          </p:nvSpPr>
          <p:spPr>
            <a:xfrm>
              <a:off x="18648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648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54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54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60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60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66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66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18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8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337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57200" y="2813566"/>
              <a:ext cx="7543800" cy="386834"/>
              <a:chOff x="457200" y="2813566"/>
              <a:chExt cx="7543800" cy="38683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57200" y="3200400"/>
                <a:ext cx="75438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2"/>
              </p:cNvCxnSpPr>
              <p:nvPr/>
            </p:nvCxnSpPr>
            <p:spPr>
              <a:xfrm>
                <a:off x="1118937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34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840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0746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0652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5790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10400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09800" y="1664732"/>
              <a:ext cx="0" cy="779502"/>
              <a:chOff x="2209800" y="1664732"/>
              <a:chExt cx="0" cy="779502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074695" y="1664732"/>
              <a:ext cx="0" cy="779502"/>
              <a:chOff x="2209800" y="1664732"/>
              <a:chExt cx="0" cy="77950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10247" y="1664732"/>
              <a:ext cx="0" cy="779502"/>
              <a:chOff x="2209800" y="1664732"/>
              <a:chExt cx="0" cy="77950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6015790" y="1664732"/>
              <a:ext cx="0" cy="779502"/>
              <a:chOff x="2209800" y="1664732"/>
              <a:chExt cx="0" cy="779502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0400" y="1664732"/>
              <a:ext cx="0" cy="779502"/>
              <a:chOff x="2209800" y="1664732"/>
              <a:chExt cx="0" cy="779502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rot="10800000">
              <a:off x="4953000" y="1664731"/>
              <a:ext cx="0" cy="779502"/>
              <a:chOff x="2209800" y="1664732"/>
              <a:chExt cx="0" cy="77950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10800000">
              <a:off x="3080467" y="1667649"/>
              <a:ext cx="0" cy="779502"/>
              <a:chOff x="2209800" y="1664732"/>
              <a:chExt cx="0" cy="77950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0800000">
              <a:off x="1952554" y="1676399"/>
              <a:ext cx="0" cy="779502"/>
              <a:chOff x="2209800" y="1664732"/>
              <a:chExt cx="0" cy="77950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618159" y="290034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39000" y="240368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62800" y="1745680"/>
              <a:ext cx="1125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</a:t>
              </a:r>
            </a:p>
            <a:p>
              <a:r>
                <a:rPr lang="en-US" dirty="0" smtClean="0"/>
                <a:t>(Receiver)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95844" y="1134069"/>
              <a:ext cx="952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Devices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90337" y="1745680"/>
              <a:ext cx="1099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Actuator</a:t>
              </a:r>
            </a:p>
            <a:p>
              <a:pPr algn="ctr"/>
              <a:r>
                <a:rPr lang="en-US" dirty="0" smtClean="0"/>
                <a:t>(Sender)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6000" y="3200400"/>
            <a:ext cx="4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Distributed real-time computer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11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Real time distributed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3627788"/>
                <a:ext cx="8763000" cy="277301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200" dirty="0" smtClean="0"/>
                  <a:t>It splits </a:t>
                </a:r>
                <a:r>
                  <a:rPr lang="en-US" sz="2200" dirty="0"/>
                  <a:t>into two </a:t>
                </a:r>
                <a:r>
                  <a:rPr lang="en-US" sz="2200" dirty="0" smtClean="0"/>
                  <a:t>types:</a:t>
                </a:r>
              </a:p>
              <a:p>
                <a:pPr marL="857250" lvl="1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b="1" dirty="0" smtClean="0"/>
                  <a:t>Soft </a:t>
                </a:r>
                <a:r>
                  <a:rPr lang="en-US" b="1" dirty="0"/>
                  <a:t>real time system: </a:t>
                </a:r>
                <a:r>
                  <a:rPr lang="en-US" dirty="0" smtClean="0"/>
                  <a:t>Missing </a:t>
                </a:r>
                <a:r>
                  <a:rPr lang="en-US" dirty="0"/>
                  <a:t>an occasional deadline is all right.</a:t>
                </a:r>
              </a:p>
              <a:p>
                <a:pPr lvl="2" algn="just">
                  <a:lnSpc>
                    <a:spcPct val="100000"/>
                  </a:lnSpc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example, a telephone switch might be permitted to lose or misroute </a:t>
                </a:r>
                <a:r>
                  <a:rPr lang="en-US" sz="2000" dirty="0" smtClean="0"/>
                  <a:t>call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under overload conditions and still be within specification.</a:t>
                </a:r>
              </a:p>
              <a:p>
                <a:pPr marL="857250" lvl="1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b="1" dirty="0" smtClean="0"/>
                  <a:t>Hard </a:t>
                </a:r>
                <a:r>
                  <a:rPr lang="en-US" b="1" dirty="0"/>
                  <a:t>real time system: </a:t>
                </a:r>
                <a:r>
                  <a:rPr lang="en-US" dirty="0" smtClean="0"/>
                  <a:t>Even </a:t>
                </a:r>
                <a:r>
                  <a:rPr lang="en-US" dirty="0"/>
                  <a:t>a single missed deadline in a hard real-time system </a:t>
                </a:r>
                <a:r>
                  <a:rPr lang="en-US" dirty="0" smtClean="0"/>
                  <a:t>is unacceptable.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3627788"/>
                <a:ext cx="8763000" cy="2773012"/>
              </a:xfrm>
              <a:blipFill>
                <a:blip r:embed="rId3"/>
                <a:stretch>
                  <a:fillRect l="-765" t="-1538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457200" y="1064789"/>
            <a:ext cx="8155014" cy="2135611"/>
            <a:chOff x="457200" y="1134069"/>
            <a:chExt cx="8155014" cy="2135611"/>
          </a:xfrm>
        </p:grpSpPr>
        <p:sp>
          <p:nvSpPr>
            <p:cNvPr id="4" name="TextBox 3"/>
            <p:cNvSpPr txBox="1"/>
            <p:nvPr/>
          </p:nvSpPr>
          <p:spPr>
            <a:xfrm>
              <a:off x="18648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648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54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54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60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60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66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66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18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8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337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57200" y="2813566"/>
              <a:ext cx="7543800" cy="386834"/>
              <a:chOff x="457200" y="2813566"/>
              <a:chExt cx="7543800" cy="38683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57200" y="3200400"/>
                <a:ext cx="75438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2"/>
              </p:cNvCxnSpPr>
              <p:nvPr/>
            </p:nvCxnSpPr>
            <p:spPr>
              <a:xfrm>
                <a:off x="1118937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34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840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0746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065295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5790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10400" y="2813566"/>
                <a:ext cx="0" cy="3868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09800" y="1664732"/>
              <a:ext cx="0" cy="779502"/>
              <a:chOff x="2209800" y="1664732"/>
              <a:chExt cx="0" cy="779502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074695" y="1664732"/>
              <a:ext cx="0" cy="779502"/>
              <a:chOff x="2209800" y="1664732"/>
              <a:chExt cx="0" cy="77950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10247" y="1664732"/>
              <a:ext cx="0" cy="779502"/>
              <a:chOff x="2209800" y="1664732"/>
              <a:chExt cx="0" cy="77950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6015790" y="1664732"/>
              <a:ext cx="0" cy="779502"/>
              <a:chOff x="2209800" y="1664732"/>
              <a:chExt cx="0" cy="779502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0400" y="1664732"/>
              <a:ext cx="0" cy="779502"/>
              <a:chOff x="2209800" y="1664732"/>
              <a:chExt cx="0" cy="779502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rot="10800000">
              <a:off x="4953000" y="1664731"/>
              <a:ext cx="0" cy="779502"/>
              <a:chOff x="2209800" y="1664732"/>
              <a:chExt cx="0" cy="77950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10800000">
              <a:off x="3080467" y="1667649"/>
              <a:ext cx="0" cy="779502"/>
              <a:chOff x="2209800" y="1664732"/>
              <a:chExt cx="0" cy="77950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0800000">
              <a:off x="1952554" y="1676399"/>
              <a:ext cx="0" cy="779502"/>
              <a:chOff x="2209800" y="1664732"/>
              <a:chExt cx="0" cy="77950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618159" y="290034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39000" y="240368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95844" y="1134069"/>
              <a:ext cx="952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Devices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6000" y="3200400"/>
            <a:ext cx="4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Distributed real-time computer system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90337" y="1676400"/>
            <a:ext cx="109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Actuator</a:t>
            </a:r>
          </a:p>
          <a:p>
            <a:pPr algn="ctr"/>
            <a:r>
              <a:rPr lang="en-US" dirty="0" smtClean="0"/>
              <a:t>(Sender)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162800" y="1676400"/>
            <a:ext cx="112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(Receiver)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3600" dirty="0" smtClean="0"/>
              <a:t>Example of </a:t>
            </a:r>
            <a:r>
              <a:rPr lang="en-US" sz="3600" dirty="0" smtClean="0">
                <a:latin typeface="+mj-lt"/>
              </a:rPr>
              <a:t>Real time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39363"/>
            <a:ext cx="5002258" cy="4885237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Computers embedded in television sets and video recorders.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Computers controlling aircraft ailerons and other parts.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Automobile subsystems controlled by computers.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Military computers controlling guided </a:t>
            </a:r>
            <a:r>
              <a:rPr lang="en-US" dirty="0" err="1" smtClean="0"/>
              <a:t>antitant</a:t>
            </a:r>
            <a:r>
              <a:rPr lang="en-US" dirty="0" smtClean="0"/>
              <a:t> missiles.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Computerized air traffic control system</a:t>
            </a:r>
            <a:r>
              <a:rPr lang="en-US" sz="2400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58" y="2790525"/>
            <a:ext cx="3770893" cy="1985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43" y="2716052"/>
            <a:ext cx="3813772" cy="2555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61" y="3272659"/>
            <a:ext cx="4474231" cy="1873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56" y="2960637"/>
            <a:ext cx="4766436" cy="333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05" y="3783052"/>
            <a:ext cx="4455595" cy="261929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90500" y="981795"/>
            <a:ext cx="8763000" cy="791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Some of the examples of Real time distributed systems are as follows: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Process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Process </a:t>
            </a:r>
            <a:r>
              <a:rPr lang="en-US" dirty="0"/>
              <a:t>migration is a specialized form of process management whereby processes are moved from one computing environment to another.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Process migration is </a:t>
            </a:r>
            <a:r>
              <a:rPr lang="en-US" dirty="0"/>
              <a:t>classified </a:t>
            </a:r>
            <a:r>
              <a:rPr lang="en-US" dirty="0" smtClean="0"/>
              <a:t>into two types:</a:t>
            </a:r>
            <a:endParaRPr lang="en-US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/>
              <a:t>Non-preemptive: </a:t>
            </a:r>
            <a:r>
              <a:rPr lang="en-US" sz="2400" dirty="0" smtClean="0"/>
              <a:t>Process </a:t>
            </a:r>
            <a:r>
              <a:rPr lang="en-US" sz="2400" dirty="0"/>
              <a:t>is </a:t>
            </a:r>
            <a:r>
              <a:rPr lang="en-US" sz="2400" dirty="0" smtClean="0"/>
              <a:t>migrated </a:t>
            </a:r>
            <a:r>
              <a:rPr lang="en-US" sz="2400" dirty="0"/>
              <a:t>before execution start in source </a:t>
            </a:r>
            <a:r>
              <a:rPr lang="en-US" sz="2400" dirty="0" smtClean="0"/>
              <a:t>node.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/>
              <a:t>Preemptive: </a:t>
            </a:r>
            <a:r>
              <a:rPr lang="en-US" sz="2400" dirty="0" smtClean="0"/>
              <a:t>Process </a:t>
            </a:r>
            <a:r>
              <a:rPr lang="en-US" sz="2400" dirty="0"/>
              <a:t>is </a:t>
            </a:r>
            <a:r>
              <a:rPr lang="en-US" sz="2400" dirty="0" smtClean="0"/>
              <a:t>migrated </a:t>
            </a:r>
            <a:r>
              <a:rPr lang="en-US" sz="2400" dirty="0"/>
              <a:t>during its </a:t>
            </a:r>
            <a:r>
              <a:rPr lang="en-US" sz="2400" dirty="0" smtClean="0"/>
              <a:t>execution.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8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Process Migration mechanism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6737" y="2036304"/>
            <a:ext cx="0" cy="2286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57488" y="1655304"/>
            <a:ext cx="0" cy="1143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088" y="2798304"/>
            <a:ext cx="4419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2088" y="3484104"/>
            <a:ext cx="4419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78681" y="3484104"/>
            <a:ext cx="3007" cy="8358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7488" y="2798304"/>
            <a:ext cx="3124200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088" y="2798304"/>
            <a:ext cx="0" cy="6858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488" y="2798304"/>
            <a:ext cx="0" cy="1524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3" idx="2"/>
          </p:cNvCxnSpPr>
          <p:nvPr/>
        </p:nvCxnSpPr>
        <p:spPr>
          <a:xfrm>
            <a:off x="6742949" y="1636931"/>
            <a:ext cx="1" cy="17728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5919" y="16977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27538" y="2779938"/>
            <a:ext cx="97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Freezing</a:t>
            </a:r>
          </a:p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35730" y="2132239"/>
            <a:ext cx="126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Execution</a:t>
            </a:r>
          </a:p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45452" y="990600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1141" y="990600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Destination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16068" y="2150612"/>
            <a:ext cx="132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P1 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 execution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89862" y="2736384"/>
            <a:ext cx="128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Transfer of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47950" y="3205012"/>
            <a:ext cx="109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Execution</a:t>
            </a:r>
          </a:p>
          <a:p>
            <a:pPr algn="ctr"/>
            <a:r>
              <a:rPr lang="en-US" dirty="0" smtClean="0"/>
              <a:t>resumed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42949" y="3886200"/>
            <a:ext cx="14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P1 in</a:t>
            </a:r>
          </a:p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" y="4540984"/>
            <a:ext cx="8763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Process migration involves the following major steps: 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Selection of a process that should be migrated.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Selection of the destination node to which the selected process should be migrated.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Actual transfer of the selected process to the </a:t>
            </a:r>
            <a:r>
              <a:rPr lang="en-US" sz="2000" dirty="0"/>
              <a:t>d</a:t>
            </a:r>
            <a:r>
              <a:rPr lang="en-US" sz="2000" dirty="0" smtClean="0"/>
              <a:t>estination node.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3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2800" dirty="0" smtClean="0">
                <a:latin typeface="+mj-lt"/>
              </a:rPr>
              <a:t>Desirable features of a good process migration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Transparency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Object </a:t>
            </a:r>
            <a:r>
              <a:rPr lang="en-US" sz="2400" dirty="0"/>
              <a:t>access </a:t>
            </a:r>
            <a:r>
              <a:rPr lang="en-US" sz="2400" dirty="0" smtClean="0"/>
              <a:t>level transparency: access </a:t>
            </a:r>
            <a:r>
              <a:rPr lang="en-US" sz="2400" dirty="0"/>
              <a:t>to objects such as files and devices can be done in a location-independent manner.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System </a:t>
            </a:r>
            <a:r>
              <a:rPr lang="en-US" sz="2400" dirty="0" smtClean="0"/>
              <a:t>call and inter process communication level transparency: migrated </a:t>
            </a:r>
            <a:r>
              <a:rPr lang="en-US" sz="2400" dirty="0"/>
              <a:t>process does not continue to depend upon its originating </a:t>
            </a:r>
            <a:r>
              <a:rPr lang="en-US" sz="2400" dirty="0" smtClean="0"/>
              <a:t>node.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dirty="0"/>
              <a:t>Minimal </a:t>
            </a:r>
            <a:r>
              <a:rPr lang="en-US" dirty="0" smtClean="0"/>
              <a:t>Interference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Minimizing the freezing </a:t>
            </a:r>
            <a:r>
              <a:rPr lang="en-US" sz="2400" dirty="0"/>
              <a:t>time of the process being migrated.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Minimal Residual </a:t>
            </a:r>
            <a:r>
              <a:rPr lang="en-US" dirty="0" smtClean="0"/>
              <a:t>Dependencies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Migrated process should </a:t>
            </a:r>
            <a:r>
              <a:rPr lang="en-US" sz="2400" dirty="0"/>
              <a:t>not </a:t>
            </a:r>
            <a:r>
              <a:rPr lang="en-US" sz="2400" dirty="0" smtClean="0"/>
              <a:t>continue </a:t>
            </a:r>
            <a:r>
              <a:rPr lang="en-US" sz="2400" dirty="0"/>
              <a:t>to depend on its previous </a:t>
            </a:r>
            <a:r>
              <a:rPr lang="en-US" sz="2400" dirty="0" smtClean="0"/>
              <a:t>node.</a:t>
            </a:r>
          </a:p>
        </p:txBody>
      </p:sp>
    </p:spTree>
    <p:extLst>
      <p:ext uri="{BB962C8B-B14F-4D97-AF65-F5344CB8AC3E}">
        <p14:creationId xmlns:p14="http://schemas.microsoft.com/office/powerpoint/2010/main" val="23111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2800" dirty="0" smtClean="0">
                <a:latin typeface="+mj-lt"/>
              </a:rPr>
              <a:t>Desirable features of a good process migration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Efficiency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main sources of inefficiency </a:t>
            </a:r>
            <a:r>
              <a:rPr lang="en-US" dirty="0" smtClean="0"/>
              <a:t>are </a:t>
            </a:r>
            <a:r>
              <a:rPr lang="en-US" dirty="0"/>
              <a:t>as follows:</a:t>
            </a:r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The time required for migrating a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The cost of locating an </a:t>
            </a:r>
            <a:r>
              <a:rPr lang="en-US" sz="2000" dirty="0" smtClean="0"/>
              <a:t>object.</a:t>
            </a:r>
            <a:endParaRPr lang="en-US" sz="2000" dirty="0"/>
          </a:p>
          <a:p>
            <a:pPr marL="13144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The cost of supporting remote </a:t>
            </a:r>
            <a:r>
              <a:rPr lang="en-US" sz="2000" dirty="0" smtClean="0"/>
              <a:t>execution.</a:t>
            </a: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Robustness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The failure of a node other than the one on which a process is currently running </a:t>
            </a:r>
            <a:r>
              <a:rPr lang="en-US" dirty="0" smtClean="0"/>
              <a:t>should not </a:t>
            </a:r>
            <a:r>
              <a:rPr lang="en-US" dirty="0"/>
              <a:t>in any way affect the accessibility or execution of that process.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Communication </a:t>
            </a:r>
            <a:r>
              <a:rPr lang="en-US" dirty="0"/>
              <a:t>between </a:t>
            </a:r>
            <a:r>
              <a:rPr lang="en-US" dirty="0" err="1"/>
              <a:t>c</a:t>
            </a:r>
            <a:r>
              <a:rPr lang="en-US" dirty="0" err="1" smtClean="0"/>
              <a:t>oprocesses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 smtClean="0"/>
              <a:t>Job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During parallel </a:t>
            </a:r>
            <a:r>
              <a:rPr lang="en-US" dirty="0" smtClean="0"/>
              <a:t>processing, </a:t>
            </a:r>
            <a:r>
              <a:rPr lang="en-US" dirty="0" err="1" smtClean="0"/>
              <a:t>coprocesses</a:t>
            </a:r>
            <a:r>
              <a:rPr lang="en-US" dirty="0" smtClean="0"/>
              <a:t> </a:t>
            </a:r>
            <a:r>
              <a:rPr lang="en-US" dirty="0"/>
              <a:t>should be able to directly communicate with each other irrespective of their locations.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943600" y="1905000"/>
            <a:ext cx="228600" cy="914400"/>
          </a:xfrm>
          <a:prstGeom prst="rightBrace">
            <a:avLst>
              <a:gd name="adj1" fmla="val 8333"/>
              <a:gd name="adj2" fmla="val 513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3737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0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these costs should be kept </a:t>
            </a:r>
            <a:r>
              <a:rPr lang="en-US" sz="2000" dirty="0" smtClean="0"/>
              <a:t>minimum.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7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 smtClean="0">
                <a:latin typeface="+mj-lt"/>
              </a:rPr>
              <a:t>Advantages of Process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Reducing </a:t>
            </a:r>
            <a:r>
              <a:rPr lang="en-US" dirty="0"/>
              <a:t>average response time of </a:t>
            </a:r>
            <a:r>
              <a:rPr lang="en-US" dirty="0" smtClean="0"/>
              <a:t>processors.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Speeding up individual </a:t>
            </a:r>
            <a:r>
              <a:rPr lang="en-US" dirty="0" smtClean="0"/>
              <a:t>jobs by migrating to </a:t>
            </a:r>
            <a:r>
              <a:rPr lang="en-US" dirty="0"/>
              <a:t>the different nodes of the </a:t>
            </a:r>
            <a:r>
              <a:rPr lang="en-US" dirty="0" smtClean="0"/>
              <a:t>system and </a:t>
            </a:r>
            <a:r>
              <a:rPr lang="en-US" dirty="0"/>
              <a:t>to </a:t>
            </a:r>
            <a:r>
              <a:rPr lang="en-US" dirty="0" smtClean="0"/>
              <a:t>execute concurrently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Gaining </a:t>
            </a:r>
            <a:r>
              <a:rPr lang="en-US" dirty="0" smtClean="0"/>
              <a:t>higher throughput </a:t>
            </a:r>
            <a:r>
              <a:rPr lang="en-US" dirty="0"/>
              <a:t>by using a </a:t>
            </a:r>
            <a:r>
              <a:rPr lang="en-US" dirty="0" smtClean="0"/>
              <a:t>load-balancing policy.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Utilizing resources </a:t>
            </a:r>
            <a:r>
              <a:rPr lang="en-US" dirty="0" smtClean="0"/>
              <a:t>effectively.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Reducing network </a:t>
            </a:r>
            <a:r>
              <a:rPr lang="en-US" dirty="0" smtClean="0"/>
              <a:t>traffic.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Improving system </a:t>
            </a:r>
            <a:r>
              <a:rPr lang="en-US" dirty="0" smtClean="0"/>
              <a:t>reliability by migrating </a:t>
            </a:r>
            <a:r>
              <a:rPr lang="en-US" dirty="0"/>
              <a:t>a critical process to a node whose reliability is </a:t>
            </a:r>
            <a:r>
              <a:rPr lang="en-US" dirty="0" smtClean="0"/>
              <a:t>higher.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Improving system </a:t>
            </a:r>
            <a:r>
              <a:rPr lang="en-US" dirty="0" smtClean="0"/>
              <a:t>security by migrating sensitive processes and </a:t>
            </a:r>
            <a:r>
              <a:rPr lang="en-US" dirty="0"/>
              <a:t>run on a secure node that is not </a:t>
            </a:r>
            <a:r>
              <a:rPr lang="en-US" dirty="0" smtClean="0"/>
              <a:t>directly accessible </a:t>
            </a:r>
            <a:r>
              <a:rPr lang="en-US" dirty="0"/>
              <a:t>to general users.</a:t>
            </a:r>
          </a:p>
        </p:txBody>
      </p:sp>
    </p:spTree>
    <p:extLst>
      <p:ext uri="{BB962C8B-B14F-4D97-AF65-F5344CB8AC3E}">
        <p14:creationId xmlns:p14="http://schemas.microsoft.com/office/powerpoint/2010/main" val="345290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3.amazonaws.com/img.charteo.com/art_pictures/C0076/Contact-Thank-You-Slides_C0076_051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Similarities </a:t>
            </a:r>
            <a:r>
              <a:rPr lang="en-IN" sz="4000" dirty="0"/>
              <a:t>between Process &amp;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Like processes threads share CPU and only one thread is running at a time. 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Like processes threads within a process execute sequentially.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Like processes thread can create </a:t>
            </a:r>
            <a:r>
              <a:rPr lang="en-IN" dirty="0" smtClean="0"/>
              <a:t>children.  </a:t>
            </a:r>
            <a:endParaRPr lang="en-IN" dirty="0"/>
          </a:p>
          <a:p>
            <a:pPr algn="just">
              <a:lnSpc>
                <a:spcPct val="100000"/>
              </a:lnSpc>
            </a:pPr>
            <a:r>
              <a:rPr lang="en-IN" dirty="0"/>
              <a:t>Like a traditional process, a thread can be in any one of several states: running, blocked, ready or terminated.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Like process threads have Program Counter, Stack, Registers and State</a:t>
            </a:r>
            <a:r>
              <a:rPr lang="en-IN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53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Dissimilarities between Process &amp;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Unlike processes threads are not independent of one another.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Threads within the same process share an address space.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Unlike processes all threads can access every address in the task.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Unlike processes threads are design to assist one other. Note that processes might or might not assist one another </a:t>
            </a:r>
            <a:r>
              <a:rPr lang="en-IN" dirty="0" smtClean="0"/>
              <a:t>because processes </a:t>
            </a:r>
            <a:r>
              <a:rPr lang="en-IN" dirty="0"/>
              <a:t>may be originated from different users.</a:t>
            </a:r>
          </a:p>
        </p:txBody>
      </p:sp>
    </p:spTree>
    <p:extLst>
      <p:ext uri="{BB962C8B-B14F-4D97-AF65-F5344CB8AC3E}">
        <p14:creationId xmlns:p14="http://schemas.microsoft.com/office/powerpoint/2010/main" val="24012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dirty="0" smtClean="0"/>
              <a:t>Types of Threads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Kernel Level Thread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Level Thread</a:t>
            </a:r>
          </a:p>
        </p:txBody>
      </p:sp>
      <p:pic>
        <p:nvPicPr>
          <p:cNvPr id="7" name="Picture 2" descr="Many to one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981200"/>
            <a:ext cx="5715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45104" y="38481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45104" y="24003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7429499" y="24003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32294" y="26199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7429499" y="38481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32294" y="40677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IN" dirty="0"/>
              <a:t>Types of </a:t>
            </a:r>
            <a:r>
              <a:rPr lang="en-IN" dirty="0" smtClean="0"/>
              <a:t>Threads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1374651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USER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KERNEL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1374651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" t="-6452" r="-101289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03" t="-6452" r="-1289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90455"/>
              </p:ext>
            </p:extLst>
          </p:nvPr>
        </p:nvGraphicFramePr>
        <p:xfrm>
          <a:off x="346249" y="264922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Implementation of User threads is easy.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Implementation of Kernel thread is complex.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94715"/>
              </p:ext>
            </p:extLst>
          </p:nvPr>
        </p:nvGraphicFramePr>
        <p:xfrm>
          <a:off x="342947" y="3278037"/>
          <a:ext cx="8502654" cy="3732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51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21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Context switch time is less.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time is more.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22063"/>
              </p:ext>
            </p:extLst>
          </p:nvPr>
        </p:nvGraphicFramePr>
        <p:xfrm>
          <a:off x="349470" y="3655587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requires no hardware support.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requires hardware support.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1591"/>
              </p:ext>
            </p:extLst>
          </p:nvPr>
        </p:nvGraphicFramePr>
        <p:xfrm>
          <a:off x="351058" y="4310470"/>
          <a:ext cx="849295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If one user level thread perform blocking operation then entire process will be blocked.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If one kernel thread perform blocking operation then another thread with in same process can continue execution.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04012"/>
              </p:ext>
            </p:extLst>
          </p:nvPr>
        </p:nvGraphicFramePr>
        <p:xfrm>
          <a:off x="346840" y="5225732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Example : Java thread, POSIX threads.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Example : Window Solaris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47541"/>
              </p:ext>
            </p:extLst>
          </p:nvPr>
        </p:nvGraphicFramePr>
        <p:xfrm>
          <a:off x="346840" y="1828800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/>
                        <a:t>User thread are implemented by users.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Kernel threads are implemented by OS.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20284"/>
              </p:ext>
            </p:extLst>
          </p:nvPr>
        </p:nvGraphicFramePr>
        <p:xfrm>
          <a:off x="346840" y="2241330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/>
                        <a:t>OS doesn’t recognized user level threads.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Kernel threads are recognized by OS.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10447</TotalTime>
  <Words>4340</Words>
  <Application>Microsoft Office PowerPoint</Application>
  <PresentationFormat>On-screen Show (4:3)</PresentationFormat>
  <Paragraphs>641</Paragraphs>
  <Slides>59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Unit: 4  Processes and processors in Distributed Systems  </vt:lpstr>
      <vt:lpstr>Unit Outline &amp; Weightage %</vt:lpstr>
      <vt:lpstr>What is Process?</vt:lpstr>
      <vt:lpstr>What is Threads?</vt:lpstr>
      <vt:lpstr>Single Thread VS Multiple Thread</vt:lpstr>
      <vt:lpstr>Similarities between Process &amp; Thread</vt:lpstr>
      <vt:lpstr>Dissimilarities between Process &amp; Thread</vt:lpstr>
      <vt:lpstr>PowerPoint Presentation</vt:lpstr>
      <vt:lpstr>Types of Threads (Cont…)</vt:lpstr>
      <vt:lpstr>Models for Organizing threads</vt:lpstr>
      <vt:lpstr>Dispatcher/Worker model</vt:lpstr>
      <vt:lpstr>Team model</vt:lpstr>
      <vt:lpstr>Pipeline model</vt:lpstr>
      <vt:lpstr>Designing Issues in Thread Package</vt:lpstr>
      <vt:lpstr>Thread Creation</vt:lpstr>
      <vt:lpstr>Thread Termination</vt:lpstr>
      <vt:lpstr>Thread Synchronization</vt:lpstr>
      <vt:lpstr>Thread Scheduling</vt:lpstr>
      <vt:lpstr>Signal Handling</vt:lpstr>
      <vt:lpstr>Processor Allocation OR Task Assignment</vt:lpstr>
      <vt:lpstr>Assumptions For Task Assignment Approach</vt:lpstr>
      <vt:lpstr>Task Assignment Approach algorithms</vt:lpstr>
      <vt:lpstr>Graph Theoretic Deterministic Algorithm</vt:lpstr>
      <vt:lpstr>Graph Theoretic Deterministic Algorithm- Example</vt:lpstr>
      <vt:lpstr>Graph Theoretic Deterministic Algorithm- Example</vt:lpstr>
      <vt:lpstr>Centralized Heuristic Algorithm</vt:lpstr>
      <vt:lpstr>Centralized Heuristic Algorithm</vt:lpstr>
      <vt:lpstr>Hierarchical Algorithm</vt:lpstr>
      <vt:lpstr>Scheduling in distributed systems</vt:lpstr>
      <vt:lpstr>Load Balancing Approach</vt:lpstr>
      <vt:lpstr>Classification of Load Balancing</vt:lpstr>
      <vt:lpstr>Static Load Balancing</vt:lpstr>
      <vt:lpstr>Static Load Balancing (cntd.)</vt:lpstr>
      <vt:lpstr>Deterministic vs Probabilistic</vt:lpstr>
      <vt:lpstr>Dynamic Load Balancing</vt:lpstr>
      <vt:lpstr>Centralized Vs Distributed</vt:lpstr>
      <vt:lpstr>Cooperative Vs Non-cooperative</vt:lpstr>
      <vt:lpstr>Issues in designing load balancing algorithms</vt:lpstr>
      <vt:lpstr>Benefits of Load Balancing</vt:lpstr>
      <vt:lpstr>Load Sharing Approach</vt:lpstr>
      <vt:lpstr>Location Policies</vt:lpstr>
      <vt:lpstr>Sender initiated location policy</vt:lpstr>
      <vt:lpstr>Receiver initiated location policy</vt:lpstr>
      <vt:lpstr>Fault Tolerance</vt:lpstr>
      <vt:lpstr>Component faults</vt:lpstr>
      <vt:lpstr>Faults classification: Transient faults </vt:lpstr>
      <vt:lpstr>Faults classification: Intermittent faults </vt:lpstr>
      <vt:lpstr>Faults classification: Permanent faults </vt:lpstr>
      <vt:lpstr>System failures</vt:lpstr>
      <vt:lpstr>Redundancy</vt:lpstr>
      <vt:lpstr>Real time distributed system</vt:lpstr>
      <vt:lpstr>Real time distributed system</vt:lpstr>
      <vt:lpstr>Example of Real time distributed system</vt:lpstr>
      <vt:lpstr>Process Migration</vt:lpstr>
      <vt:lpstr>Process Migration mechanism</vt:lpstr>
      <vt:lpstr>Desirable features of a good process migration mechanism</vt:lpstr>
      <vt:lpstr>Desirable features of a good process migration mechanism</vt:lpstr>
      <vt:lpstr>Advantages of Process Migration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2092</cp:revision>
  <dcterms:created xsi:type="dcterms:W3CDTF">2013-05-17T03:00:03Z</dcterms:created>
  <dcterms:modified xsi:type="dcterms:W3CDTF">2017-03-09T08:19:24Z</dcterms:modified>
</cp:coreProperties>
</file>