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321" r:id="rId3"/>
    <p:sldId id="390" r:id="rId4"/>
    <p:sldId id="670" r:id="rId5"/>
    <p:sldId id="615" r:id="rId6"/>
    <p:sldId id="669" r:id="rId7"/>
    <p:sldId id="546" r:id="rId8"/>
    <p:sldId id="667" r:id="rId9"/>
    <p:sldId id="547" r:id="rId10"/>
    <p:sldId id="617" r:id="rId11"/>
    <p:sldId id="618" r:id="rId12"/>
    <p:sldId id="619" r:id="rId13"/>
    <p:sldId id="548" r:id="rId14"/>
    <p:sldId id="620" r:id="rId15"/>
    <p:sldId id="621" r:id="rId16"/>
    <p:sldId id="549" r:id="rId17"/>
    <p:sldId id="622" r:id="rId18"/>
    <p:sldId id="623" r:id="rId19"/>
    <p:sldId id="624" r:id="rId20"/>
    <p:sldId id="672" r:id="rId21"/>
    <p:sldId id="625" r:id="rId22"/>
    <p:sldId id="673" r:id="rId23"/>
    <p:sldId id="626" r:id="rId24"/>
    <p:sldId id="627" r:id="rId25"/>
    <p:sldId id="671" r:id="rId26"/>
    <p:sldId id="674" r:id="rId27"/>
    <p:sldId id="629" r:id="rId28"/>
    <p:sldId id="630" r:id="rId29"/>
    <p:sldId id="631" r:id="rId30"/>
    <p:sldId id="632" r:id="rId31"/>
    <p:sldId id="635" r:id="rId32"/>
    <p:sldId id="636" r:id="rId33"/>
    <p:sldId id="637" r:id="rId34"/>
    <p:sldId id="638" r:id="rId35"/>
    <p:sldId id="639" r:id="rId36"/>
    <p:sldId id="633" r:id="rId37"/>
    <p:sldId id="675" r:id="rId38"/>
    <p:sldId id="676" r:id="rId39"/>
    <p:sldId id="677" r:id="rId40"/>
    <p:sldId id="645" r:id="rId41"/>
    <p:sldId id="634" r:id="rId42"/>
    <p:sldId id="652" r:id="rId43"/>
    <p:sldId id="653" r:id="rId44"/>
    <p:sldId id="654" r:id="rId45"/>
    <p:sldId id="655" r:id="rId46"/>
    <p:sldId id="678" r:id="rId47"/>
    <p:sldId id="682" r:id="rId48"/>
    <p:sldId id="656" r:id="rId49"/>
    <p:sldId id="659" r:id="rId50"/>
    <p:sldId id="680" r:id="rId51"/>
    <p:sldId id="679" r:id="rId52"/>
    <p:sldId id="664" r:id="rId53"/>
    <p:sldId id="665" r:id="rId54"/>
    <p:sldId id="666" r:id="rId55"/>
    <p:sldId id="681" r:id="rId56"/>
    <p:sldId id="36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9xSxpfE32GUnC3PcTBpbRA==" hashData="Fc0TyjyzF3gas3n6NxOGfOkrXTE="/>
  <p:extLst>
    <p:ext uri="{521415D9-36F7-43E2-AB2F-B90AF26B5E84}">
      <p14:sectionLst xmlns:p14="http://schemas.microsoft.com/office/powerpoint/2010/main">
        <p14:section name="Default Section" id="{43890A54-EE3C-4E2F-91C6-F88A26D0CAB5}">
          <p14:sldIdLst>
            <p14:sldId id="256"/>
            <p14:sldId id="321"/>
            <p14:sldId id="390"/>
            <p14:sldId id="670"/>
            <p14:sldId id="615"/>
            <p14:sldId id="669"/>
            <p14:sldId id="546"/>
            <p14:sldId id="667"/>
            <p14:sldId id="547"/>
            <p14:sldId id="617"/>
            <p14:sldId id="618"/>
            <p14:sldId id="619"/>
            <p14:sldId id="548"/>
            <p14:sldId id="620"/>
            <p14:sldId id="621"/>
            <p14:sldId id="549"/>
            <p14:sldId id="622"/>
            <p14:sldId id="623"/>
            <p14:sldId id="624"/>
            <p14:sldId id="672"/>
            <p14:sldId id="625"/>
            <p14:sldId id="673"/>
            <p14:sldId id="626"/>
            <p14:sldId id="627"/>
            <p14:sldId id="671"/>
            <p14:sldId id="674"/>
            <p14:sldId id="629"/>
            <p14:sldId id="630"/>
            <p14:sldId id="631"/>
            <p14:sldId id="632"/>
            <p14:sldId id="635"/>
            <p14:sldId id="636"/>
            <p14:sldId id="637"/>
            <p14:sldId id="638"/>
            <p14:sldId id="639"/>
            <p14:sldId id="633"/>
            <p14:sldId id="675"/>
            <p14:sldId id="676"/>
            <p14:sldId id="677"/>
            <p14:sldId id="645"/>
            <p14:sldId id="634"/>
            <p14:sldId id="652"/>
            <p14:sldId id="653"/>
            <p14:sldId id="654"/>
            <p14:sldId id="655"/>
            <p14:sldId id="678"/>
            <p14:sldId id="682"/>
            <p14:sldId id="656"/>
            <p14:sldId id="659"/>
            <p14:sldId id="680"/>
            <p14:sldId id="679"/>
            <p14:sldId id="664"/>
            <p14:sldId id="665"/>
            <p14:sldId id="666"/>
            <p14:sldId id="681"/>
            <p14:sldId id="36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pak" initials="d" lastIdx="0" clrIdx="0">
    <p:extLst>
      <p:ext uri="{19B8F6BF-5375-455C-9EA6-DF929625EA0E}">
        <p15:presenceInfo xmlns:p15="http://schemas.microsoft.com/office/powerpoint/2012/main" xmlns="" userId="dip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1" autoAdjust="0"/>
    <p:restoredTop sz="94660"/>
  </p:normalViewPr>
  <p:slideViewPr>
    <p:cSldViewPr>
      <p:cViewPr varScale="1">
        <p:scale>
          <a:sx n="67" d="100"/>
          <a:sy n="67" d="100"/>
        </p:scale>
        <p:origin x="-1111" y="-4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AD2A0-AF57-4092-9903-4C1C4598D59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FDFB1E9-A3E3-4FFA-925B-936AA1A95051}">
      <dgm:prSet phldrT="[Text]" custT="1"/>
      <dgm:spPr/>
      <dgm:t>
        <a:bodyPr/>
        <a:lstStyle/>
        <a:p>
          <a:r>
            <a:rPr lang="en-US" sz="2000" dirty="0" smtClean="0"/>
            <a:t>Consistency models</a:t>
          </a:r>
          <a:endParaRPr lang="en-US" sz="2000" dirty="0"/>
        </a:p>
      </dgm:t>
    </dgm:pt>
    <dgm:pt modelId="{768B8B69-7694-440B-8999-92582D7C36B1}" type="parTrans" cxnId="{D951FF79-BCE2-42BB-98F4-70550702E0FC}">
      <dgm:prSet/>
      <dgm:spPr/>
      <dgm:t>
        <a:bodyPr/>
        <a:lstStyle/>
        <a:p>
          <a:endParaRPr lang="en-US"/>
        </a:p>
      </dgm:t>
    </dgm:pt>
    <dgm:pt modelId="{7EB078B6-6E21-4134-9B81-3DE397311784}" type="sibTrans" cxnId="{D951FF79-BCE2-42BB-98F4-70550702E0FC}">
      <dgm:prSet/>
      <dgm:spPr/>
      <dgm:t>
        <a:bodyPr/>
        <a:lstStyle/>
        <a:p>
          <a:endParaRPr lang="en-US"/>
        </a:p>
      </dgm:t>
    </dgm:pt>
    <dgm:pt modelId="{4F7AF9D8-C97D-4999-A925-4D1870616A4D}">
      <dgm:prSet phldrT="[Text]" custT="1"/>
      <dgm:spPr/>
      <dgm:t>
        <a:bodyPr/>
        <a:lstStyle/>
        <a:p>
          <a:r>
            <a:rPr lang="en-US" sz="2000" dirty="0" smtClean="0"/>
            <a:t>Release consistency model</a:t>
          </a:r>
          <a:endParaRPr lang="en-US" sz="2000" dirty="0"/>
        </a:p>
      </dgm:t>
    </dgm:pt>
    <dgm:pt modelId="{4C297703-3658-49F2-BA14-422F19290A73}" type="parTrans" cxnId="{578D3EDB-58A9-4DF8-9A73-01472C33D1C7}">
      <dgm:prSet/>
      <dgm:spPr/>
      <dgm:t>
        <a:bodyPr/>
        <a:lstStyle/>
        <a:p>
          <a:endParaRPr lang="en-US"/>
        </a:p>
      </dgm:t>
    </dgm:pt>
    <dgm:pt modelId="{FB3F23F8-04BB-41C9-BCA4-7B5ECEADD36E}" type="sibTrans" cxnId="{578D3EDB-58A9-4DF8-9A73-01472C33D1C7}">
      <dgm:prSet/>
      <dgm:spPr/>
      <dgm:t>
        <a:bodyPr/>
        <a:lstStyle/>
        <a:p>
          <a:endParaRPr lang="en-US"/>
        </a:p>
      </dgm:t>
    </dgm:pt>
    <dgm:pt modelId="{9785C087-527F-4F32-9F98-366B5404A4AE}">
      <dgm:prSet custT="1"/>
      <dgm:spPr/>
      <dgm:t>
        <a:bodyPr/>
        <a:lstStyle/>
        <a:p>
          <a:r>
            <a:rPr lang="en-US" sz="2000" dirty="0" smtClean="0"/>
            <a:t>Strict Consistency model</a:t>
          </a:r>
          <a:endParaRPr lang="en-US" sz="2000" dirty="0"/>
        </a:p>
      </dgm:t>
    </dgm:pt>
    <dgm:pt modelId="{B9533878-987A-4859-8BAF-9332C0F1D0FF}" type="parTrans" cxnId="{589D9D67-2B41-490B-BE4A-30C9EAB66970}">
      <dgm:prSet/>
      <dgm:spPr/>
      <dgm:t>
        <a:bodyPr/>
        <a:lstStyle/>
        <a:p>
          <a:endParaRPr lang="en-US"/>
        </a:p>
      </dgm:t>
    </dgm:pt>
    <dgm:pt modelId="{E703B122-178B-4BCC-B302-379DBF93CB77}" type="sibTrans" cxnId="{589D9D67-2B41-490B-BE4A-30C9EAB66970}">
      <dgm:prSet/>
      <dgm:spPr/>
      <dgm:t>
        <a:bodyPr/>
        <a:lstStyle/>
        <a:p>
          <a:endParaRPr lang="en-US"/>
        </a:p>
      </dgm:t>
    </dgm:pt>
    <dgm:pt modelId="{1DB3153D-662A-43EF-9342-F0A380EF4BF9}">
      <dgm:prSet custT="1"/>
      <dgm:spPr/>
      <dgm:t>
        <a:bodyPr/>
        <a:lstStyle/>
        <a:p>
          <a:r>
            <a:rPr lang="en-US" sz="2000" dirty="0" smtClean="0"/>
            <a:t>Sequential Consistency model</a:t>
          </a:r>
          <a:endParaRPr lang="en-US" sz="2000" dirty="0"/>
        </a:p>
      </dgm:t>
    </dgm:pt>
    <dgm:pt modelId="{D7953BAB-1083-4C0C-8697-C11C1C68FCDE}" type="parTrans" cxnId="{0FBDF7F7-02F7-48DB-8FEA-8453E7AB15F2}">
      <dgm:prSet/>
      <dgm:spPr/>
      <dgm:t>
        <a:bodyPr/>
        <a:lstStyle/>
        <a:p>
          <a:endParaRPr lang="en-US"/>
        </a:p>
      </dgm:t>
    </dgm:pt>
    <dgm:pt modelId="{E8F631B1-B202-4FA2-98E7-A2F313520AE7}" type="sibTrans" cxnId="{0FBDF7F7-02F7-48DB-8FEA-8453E7AB15F2}">
      <dgm:prSet/>
      <dgm:spPr/>
      <dgm:t>
        <a:bodyPr/>
        <a:lstStyle/>
        <a:p>
          <a:endParaRPr lang="en-US"/>
        </a:p>
      </dgm:t>
    </dgm:pt>
    <dgm:pt modelId="{58C1A64A-CF74-4D3C-AD8C-E089AB9739D5}">
      <dgm:prSet custT="1"/>
      <dgm:spPr/>
      <dgm:t>
        <a:bodyPr/>
        <a:lstStyle/>
        <a:p>
          <a:r>
            <a:rPr lang="en-US" sz="2000" dirty="0" smtClean="0"/>
            <a:t>Causal consistency model</a:t>
          </a:r>
          <a:endParaRPr lang="en-US" sz="2000" dirty="0"/>
        </a:p>
      </dgm:t>
    </dgm:pt>
    <dgm:pt modelId="{0B10F4A7-1645-4EA0-B8F0-4DE9FF5578E8}" type="parTrans" cxnId="{2F9A3351-5F43-4E38-92A3-79A1C84C241E}">
      <dgm:prSet/>
      <dgm:spPr/>
      <dgm:t>
        <a:bodyPr/>
        <a:lstStyle/>
        <a:p>
          <a:endParaRPr lang="en-US"/>
        </a:p>
      </dgm:t>
    </dgm:pt>
    <dgm:pt modelId="{E996D247-437E-4201-8C63-630E5246039E}" type="sibTrans" cxnId="{2F9A3351-5F43-4E38-92A3-79A1C84C241E}">
      <dgm:prSet/>
      <dgm:spPr/>
      <dgm:t>
        <a:bodyPr/>
        <a:lstStyle/>
        <a:p>
          <a:endParaRPr lang="en-US"/>
        </a:p>
      </dgm:t>
    </dgm:pt>
    <dgm:pt modelId="{792809CC-24AB-46B3-960E-BB5C29334196}">
      <dgm:prSet custT="1"/>
      <dgm:spPr/>
      <dgm:t>
        <a:bodyPr/>
        <a:lstStyle/>
        <a:p>
          <a:r>
            <a:rPr lang="en-US" sz="2000" dirty="0" smtClean="0"/>
            <a:t>Pipelined Random Access Memory consistency model(PRAM)</a:t>
          </a:r>
          <a:endParaRPr lang="en-US" sz="2000" dirty="0"/>
        </a:p>
      </dgm:t>
    </dgm:pt>
    <dgm:pt modelId="{4A248630-4DDA-459A-B215-BF3695BE3B95}" type="parTrans" cxnId="{6B7839E3-8998-4E7A-97D5-CD715C772576}">
      <dgm:prSet/>
      <dgm:spPr/>
      <dgm:t>
        <a:bodyPr/>
        <a:lstStyle/>
        <a:p>
          <a:endParaRPr lang="en-US"/>
        </a:p>
      </dgm:t>
    </dgm:pt>
    <dgm:pt modelId="{BA0388D2-4E75-430D-8099-DECF900BE703}" type="sibTrans" cxnId="{6B7839E3-8998-4E7A-97D5-CD715C772576}">
      <dgm:prSet/>
      <dgm:spPr/>
      <dgm:t>
        <a:bodyPr/>
        <a:lstStyle/>
        <a:p>
          <a:endParaRPr lang="en-US"/>
        </a:p>
      </dgm:t>
    </dgm:pt>
    <dgm:pt modelId="{40DF03ED-7F78-49EC-A13C-6745FE7ADF6F}">
      <dgm:prSet custT="1"/>
      <dgm:spPr/>
      <dgm:t>
        <a:bodyPr/>
        <a:lstStyle/>
        <a:p>
          <a:r>
            <a:rPr lang="en-US" sz="2000" dirty="0" smtClean="0"/>
            <a:t>Processor Consistency model</a:t>
          </a:r>
          <a:endParaRPr lang="en-US" sz="2000" dirty="0"/>
        </a:p>
      </dgm:t>
    </dgm:pt>
    <dgm:pt modelId="{7AF3DF3F-3C61-4D14-B79B-36CF7260D5B8}" type="parTrans" cxnId="{9330544D-9203-48A2-A69A-EDAEABBEADAF}">
      <dgm:prSet/>
      <dgm:spPr/>
      <dgm:t>
        <a:bodyPr/>
        <a:lstStyle/>
        <a:p>
          <a:endParaRPr lang="en-US"/>
        </a:p>
      </dgm:t>
    </dgm:pt>
    <dgm:pt modelId="{8DAA4C33-3D62-4DA7-A9AE-4E834DBFDE97}" type="sibTrans" cxnId="{9330544D-9203-48A2-A69A-EDAEABBEADAF}">
      <dgm:prSet/>
      <dgm:spPr/>
      <dgm:t>
        <a:bodyPr/>
        <a:lstStyle/>
        <a:p>
          <a:endParaRPr lang="en-US"/>
        </a:p>
      </dgm:t>
    </dgm:pt>
    <dgm:pt modelId="{078F8835-578B-48DD-A31D-EB87A5BFC959}">
      <dgm:prSet custT="1"/>
      <dgm:spPr/>
      <dgm:t>
        <a:bodyPr/>
        <a:lstStyle/>
        <a:p>
          <a:r>
            <a:rPr lang="en-US" sz="2000" dirty="0" smtClean="0"/>
            <a:t>Weak consistency model</a:t>
          </a:r>
          <a:endParaRPr lang="en-US" sz="2000" dirty="0"/>
        </a:p>
      </dgm:t>
    </dgm:pt>
    <dgm:pt modelId="{3F6CD986-9B83-416B-BB3D-88C86CF484C7}" type="parTrans" cxnId="{3A8CBE6C-74B7-4F69-9F2A-381848AF6617}">
      <dgm:prSet/>
      <dgm:spPr/>
      <dgm:t>
        <a:bodyPr/>
        <a:lstStyle/>
        <a:p>
          <a:endParaRPr lang="en-US"/>
        </a:p>
      </dgm:t>
    </dgm:pt>
    <dgm:pt modelId="{1B6AA771-7AB7-42DB-980A-ECF2205A9D33}" type="sibTrans" cxnId="{3A8CBE6C-74B7-4F69-9F2A-381848AF6617}">
      <dgm:prSet/>
      <dgm:spPr/>
      <dgm:t>
        <a:bodyPr/>
        <a:lstStyle/>
        <a:p>
          <a:endParaRPr lang="en-US"/>
        </a:p>
      </dgm:t>
    </dgm:pt>
    <dgm:pt modelId="{7339DD47-35AE-4647-9F41-D47F57E8EF99}" type="pres">
      <dgm:prSet presAssocID="{DC7AD2A0-AF57-4092-9903-4C1C4598D594}" presName="diagram" presStyleCnt="0">
        <dgm:presLayoutVars>
          <dgm:chPref val="1"/>
          <dgm:dir/>
          <dgm:animOne val="branch"/>
          <dgm:animLvl val="lvl"/>
          <dgm:resizeHandles val="exact"/>
        </dgm:presLayoutVars>
      </dgm:prSet>
      <dgm:spPr/>
      <dgm:t>
        <a:bodyPr/>
        <a:lstStyle/>
        <a:p>
          <a:endParaRPr lang="en-US"/>
        </a:p>
      </dgm:t>
    </dgm:pt>
    <dgm:pt modelId="{D9AF73F6-287E-46F6-8418-6783B01BE370}" type="pres">
      <dgm:prSet presAssocID="{3FDFB1E9-A3E3-4FFA-925B-936AA1A95051}" presName="root1" presStyleCnt="0"/>
      <dgm:spPr/>
    </dgm:pt>
    <dgm:pt modelId="{6BF8EC2C-4761-424F-83E5-7653F4A99E28}" type="pres">
      <dgm:prSet presAssocID="{3FDFB1E9-A3E3-4FFA-925B-936AA1A95051}" presName="LevelOneTextNode" presStyleLbl="node0" presStyleIdx="0" presStyleCnt="1" custScaleX="144549" custLinFactX="-63996" custLinFactNeighborX="-100000" custLinFactNeighborY="-117">
        <dgm:presLayoutVars>
          <dgm:chPref val="3"/>
        </dgm:presLayoutVars>
      </dgm:prSet>
      <dgm:spPr/>
      <dgm:t>
        <a:bodyPr/>
        <a:lstStyle/>
        <a:p>
          <a:endParaRPr lang="en-US"/>
        </a:p>
      </dgm:t>
    </dgm:pt>
    <dgm:pt modelId="{CC669A7A-EEF0-4598-94BA-A9CC570E9610}" type="pres">
      <dgm:prSet presAssocID="{3FDFB1E9-A3E3-4FFA-925B-936AA1A95051}" presName="level2hierChild" presStyleCnt="0"/>
      <dgm:spPr/>
    </dgm:pt>
    <dgm:pt modelId="{0AFAD39F-D2E9-4BC3-B8A1-D900AF42ADF1}" type="pres">
      <dgm:prSet presAssocID="{B9533878-987A-4859-8BAF-9332C0F1D0FF}" presName="conn2-1" presStyleLbl="parChTrans1D2" presStyleIdx="0" presStyleCnt="7"/>
      <dgm:spPr/>
      <dgm:t>
        <a:bodyPr/>
        <a:lstStyle/>
        <a:p>
          <a:endParaRPr lang="en-US"/>
        </a:p>
      </dgm:t>
    </dgm:pt>
    <dgm:pt modelId="{F94ECB1D-C3DF-425F-8D9D-CB85BE88BBF6}" type="pres">
      <dgm:prSet presAssocID="{B9533878-987A-4859-8BAF-9332C0F1D0FF}" presName="connTx" presStyleLbl="parChTrans1D2" presStyleIdx="0" presStyleCnt="7"/>
      <dgm:spPr/>
      <dgm:t>
        <a:bodyPr/>
        <a:lstStyle/>
        <a:p>
          <a:endParaRPr lang="en-US"/>
        </a:p>
      </dgm:t>
    </dgm:pt>
    <dgm:pt modelId="{57C43F3D-5389-4F60-815D-9A0E91E60889}" type="pres">
      <dgm:prSet presAssocID="{9785C087-527F-4F32-9F98-366B5404A4AE}" presName="root2" presStyleCnt="0"/>
      <dgm:spPr/>
    </dgm:pt>
    <dgm:pt modelId="{D854FD94-67C2-473A-A1B9-497D73C314BC}" type="pres">
      <dgm:prSet presAssocID="{9785C087-527F-4F32-9F98-366B5404A4AE}" presName="LevelTwoTextNode" presStyleLbl="node2" presStyleIdx="0" presStyleCnt="7" custScaleX="233920" custScaleY="70615">
        <dgm:presLayoutVars>
          <dgm:chPref val="3"/>
        </dgm:presLayoutVars>
      </dgm:prSet>
      <dgm:spPr/>
      <dgm:t>
        <a:bodyPr/>
        <a:lstStyle/>
        <a:p>
          <a:endParaRPr lang="en-US"/>
        </a:p>
      </dgm:t>
    </dgm:pt>
    <dgm:pt modelId="{3C2513CD-A9AC-424C-B12C-E26C41BB5F1B}" type="pres">
      <dgm:prSet presAssocID="{9785C087-527F-4F32-9F98-366B5404A4AE}" presName="level3hierChild" presStyleCnt="0"/>
      <dgm:spPr/>
    </dgm:pt>
    <dgm:pt modelId="{DB32F5BD-5075-4374-8212-4C549A5A534A}" type="pres">
      <dgm:prSet presAssocID="{D7953BAB-1083-4C0C-8697-C11C1C68FCDE}" presName="conn2-1" presStyleLbl="parChTrans1D2" presStyleIdx="1" presStyleCnt="7"/>
      <dgm:spPr/>
      <dgm:t>
        <a:bodyPr/>
        <a:lstStyle/>
        <a:p>
          <a:endParaRPr lang="en-US"/>
        </a:p>
      </dgm:t>
    </dgm:pt>
    <dgm:pt modelId="{F39DA15F-0F46-4436-AFBA-093473F9683E}" type="pres">
      <dgm:prSet presAssocID="{D7953BAB-1083-4C0C-8697-C11C1C68FCDE}" presName="connTx" presStyleLbl="parChTrans1D2" presStyleIdx="1" presStyleCnt="7"/>
      <dgm:spPr/>
      <dgm:t>
        <a:bodyPr/>
        <a:lstStyle/>
        <a:p>
          <a:endParaRPr lang="en-US"/>
        </a:p>
      </dgm:t>
    </dgm:pt>
    <dgm:pt modelId="{544FAE8C-6412-4466-B003-C90307965FFA}" type="pres">
      <dgm:prSet presAssocID="{1DB3153D-662A-43EF-9342-F0A380EF4BF9}" presName="root2" presStyleCnt="0"/>
      <dgm:spPr/>
    </dgm:pt>
    <dgm:pt modelId="{6F1E6591-E100-4FD9-8CCD-EEF9ACB0857D}" type="pres">
      <dgm:prSet presAssocID="{1DB3153D-662A-43EF-9342-F0A380EF4BF9}" presName="LevelTwoTextNode" presStyleLbl="node2" presStyleIdx="1" presStyleCnt="7" custScaleX="233920" custScaleY="70615">
        <dgm:presLayoutVars>
          <dgm:chPref val="3"/>
        </dgm:presLayoutVars>
      </dgm:prSet>
      <dgm:spPr/>
      <dgm:t>
        <a:bodyPr/>
        <a:lstStyle/>
        <a:p>
          <a:endParaRPr lang="en-US"/>
        </a:p>
      </dgm:t>
    </dgm:pt>
    <dgm:pt modelId="{21184861-1A1D-43F9-B3FF-3854B206A66C}" type="pres">
      <dgm:prSet presAssocID="{1DB3153D-662A-43EF-9342-F0A380EF4BF9}" presName="level3hierChild" presStyleCnt="0"/>
      <dgm:spPr/>
    </dgm:pt>
    <dgm:pt modelId="{47D7182C-533E-407C-976B-2BE973F3CD18}" type="pres">
      <dgm:prSet presAssocID="{0B10F4A7-1645-4EA0-B8F0-4DE9FF5578E8}" presName="conn2-1" presStyleLbl="parChTrans1D2" presStyleIdx="2" presStyleCnt="7"/>
      <dgm:spPr/>
      <dgm:t>
        <a:bodyPr/>
        <a:lstStyle/>
        <a:p>
          <a:endParaRPr lang="en-US"/>
        </a:p>
      </dgm:t>
    </dgm:pt>
    <dgm:pt modelId="{25E49BE5-7DE2-4594-8867-C41A949B4ED3}" type="pres">
      <dgm:prSet presAssocID="{0B10F4A7-1645-4EA0-B8F0-4DE9FF5578E8}" presName="connTx" presStyleLbl="parChTrans1D2" presStyleIdx="2" presStyleCnt="7"/>
      <dgm:spPr/>
      <dgm:t>
        <a:bodyPr/>
        <a:lstStyle/>
        <a:p>
          <a:endParaRPr lang="en-US"/>
        </a:p>
      </dgm:t>
    </dgm:pt>
    <dgm:pt modelId="{EF0EBBF3-FDDA-45F9-9890-1862D2E5FB98}" type="pres">
      <dgm:prSet presAssocID="{58C1A64A-CF74-4D3C-AD8C-E089AB9739D5}" presName="root2" presStyleCnt="0"/>
      <dgm:spPr/>
    </dgm:pt>
    <dgm:pt modelId="{7A69F377-2F4F-4ECC-8C0D-42B7F36EC94D}" type="pres">
      <dgm:prSet presAssocID="{58C1A64A-CF74-4D3C-AD8C-E089AB9739D5}" presName="LevelTwoTextNode" presStyleLbl="node2" presStyleIdx="2" presStyleCnt="7" custScaleX="233920" custScaleY="70615">
        <dgm:presLayoutVars>
          <dgm:chPref val="3"/>
        </dgm:presLayoutVars>
      </dgm:prSet>
      <dgm:spPr/>
      <dgm:t>
        <a:bodyPr/>
        <a:lstStyle/>
        <a:p>
          <a:endParaRPr lang="en-US"/>
        </a:p>
      </dgm:t>
    </dgm:pt>
    <dgm:pt modelId="{FDAC707A-51D1-4602-9E40-3A0012966B97}" type="pres">
      <dgm:prSet presAssocID="{58C1A64A-CF74-4D3C-AD8C-E089AB9739D5}" presName="level3hierChild" presStyleCnt="0"/>
      <dgm:spPr/>
    </dgm:pt>
    <dgm:pt modelId="{8A777C4A-5B8F-4D69-AE27-C84FCE8C2F2E}" type="pres">
      <dgm:prSet presAssocID="{4A248630-4DDA-459A-B215-BF3695BE3B95}" presName="conn2-1" presStyleLbl="parChTrans1D2" presStyleIdx="3" presStyleCnt="7"/>
      <dgm:spPr/>
      <dgm:t>
        <a:bodyPr/>
        <a:lstStyle/>
        <a:p>
          <a:endParaRPr lang="en-US"/>
        </a:p>
      </dgm:t>
    </dgm:pt>
    <dgm:pt modelId="{3599F479-EDB0-4D36-ADB2-4CAD55AFE811}" type="pres">
      <dgm:prSet presAssocID="{4A248630-4DDA-459A-B215-BF3695BE3B95}" presName="connTx" presStyleLbl="parChTrans1D2" presStyleIdx="3" presStyleCnt="7"/>
      <dgm:spPr/>
      <dgm:t>
        <a:bodyPr/>
        <a:lstStyle/>
        <a:p>
          <a:endParaRPr lang="en-US"/>
        </a:p>
      </dgm:t>
    </dgm:pt>
    <dgm:pt modelId="{EA0368DF-E101-46FB-9AA1-447F8E2C17E4}" type="pres">
      <dgm:prSet presAssocID="{792809CC-24AB-46B3-960E-BB5C29334196}" presName="root2" presStyleCnt="0"/>
      <dgm:spPr/>
    </dgm:pt>
    <dgm:pt modelId="{16A0428B-6A41-4D93-96E1-56F23DC45509}" type="pres">
      <dgm:prSet presAssocID="{792809CC-24AB-46B3-960E-BB5C29334196}" presName="LevelTwoTextNode" presStyleLbl="node2" presStyleIdx="3" presStyleCnt="7" custScaleX="233920" custScaleY="70615">
        <dgm:presLayoutVars>
          <dgm:chPref val="3"/>
        </dgm:presLayoutVars>
      </dgm:prSet>
      <dgm:spPr/>
      <dgm:t>
        <a:bodyPr/>
        <a:lstStyle/>
        <a:p>
          <a:endParaRPr lang="en-US"/>
        </a:p>
      </dgm:t>
    </dgm:pt>
    <dgm:pt modelId="{2DFCCAAC-A005-45B9-95ED-5149389DFD92}" type="pres">
      <dgm:prSet presAssocID="{792809CC-24AB-46B3-960E-BB5C29334196}" presName="level3hierChild" presStyleCnt="0"/>
      <dgm:spPr/>
    </dgm:pt>
    <dgm:pt modelId="{C0996234-8601-46AB-A4C1-805944CF37E2}" type="pres">
      <dgm:prSet presAssocID="{7AF3DF3F-3C61-4D14-B79B-36CF7260D5B8}" presName="conn2-1" presStyleLbl="parChTrans1D2" presStyleIdx="4" presStyleCnt="7"/>
      <dgm:spPr/>
      <dgm:t>
        <a:bodyPr/>
        <a:lstStyle/>
        <a:p>
          <a:endParaRPr lang="en-US"/>
        </a:p>
      </dgm:t>
    </dgm:pt>
    <dgm:pt modelId="{A4BA1393-D3B1-4587-A13B-331FADE65DC8}" type="pres">
      <dgm:prSet presAssocID="{7AF3DF3F-3C61-4D14-B79B-36CF7260D5B8}" presName="connTx" presStyleLbl="parChTrans1D2" presStyleIdx="4" presStyleCnt="7"/>
      <dgm:spPr/>
      <dgm:t>
        <a:bodyPr/>
        <a:lstStyle/>
        <a:p>
          <a:endParaRPr lang="en-US"/>
        </a:p>
      </dgm:t>
    </dgm:pt>
    <dgm:pt modelId="{CFB9D8DC-A7A4-4E1D-9A77-68B4E2DA19D3}" type="pres">
      <dgm:prSet presAssocID="{40DF03ED-7F78-49EC-A13C-6745FE7ADF6F}" presName="root2" presStyleCnt="0"/>
      <dgm:spPr/>
    </dgm:pt>
    <dgm:pt modelId="{C41F06CA-E8EF-466F-A2A6-26000022D4B0}" type="pres">
      <dgm:prSet presAssocID="{40DF03ED-7F78-49EC-A13C-6745FE7ADF6F}" presName="LevelTwoTextNode" presStyleLbl="node2" presStyleIdx="4" presStyleCnt="7" custScaleX="233920" custScaleY="70615">
        <dgm:presLayoutVars>
          <dgm:chPref val="3"/>
        </dgm:presLayoutVars>
      </dgm:prSet>
      <dgm:spPr/>
      <dgm:t>
        <a:bodyPr/>
        <a:lstStyle/>
        <a:p>
          <a:endParaRPr lang="en-US"/>
        </a:p>
      </dgm:t>
    </dgm:pt>
    <dgm:pt modelId="{926A72E2-AA63-47A2-8264-B2BAEFCCC8E1}" type="pres">
      <dgm:prSet presAssocID="{40DF03ED-7F78-49EC-A13C-6745FE7ADF6F}" presName="level3hierChild" presStyleCnt="0"/>
      <dgm:spPr/>
    </dgm:pt>
    <dgm:pt modelId="{BAB0FA1A-9DBA-49D4-980B-99B64C656430}" type="pres">
      <dgm:prSet presAssocID="{3F6CD986-9B83-416B-BB3D-88C86CF484C7}" presName="conn2-1" presStyleLbl="parChTrans1D2" presStyleIdx="5" presStyleCnt="7"/>
      <dgm:spPr/>
      <dgm:t>
        <a:bodyPr/>
        <a:lstStyle/>
        <a:p>
          <a:endParaRPr lang="en-US"/>
        </a:p>
      </dgm:t>
    </dgm:pt>
    <dgm:pt modelId="{BE5A7B98-53AF-4BE2-9C32-C06BCEB5459B}" type="pres">
      <dgm:prSet presAssocID="{3F6CD986-9B83-416B-BB3D-88C86CF484C7}" presName="connTx" presStyleLbl="parChTrans1D2" presStyleIdx="5" presStyleCnt="7"/>
      <dgm:spPr/>
      <dgm:t>
        <a:bodyPr/>
        <a:lstStyle/>
        <a:p>
          <a:endParaRPr lang="en-US"/>
        </a:p>
      </dgm:t>
    </dgm:pt>
    <dgm:pt modelId="{3EC0E059-2B07-4E23-8BBA-51A2FF9EA938}" type="pres">
      <dgm:prSet presAssocID="{078F8835-578B-48DD-A31D-EB87A5BFC959}" presName="root2" presStyleCnt="0"/>
      <dgm:spPr/>
    </dgm:pt>
    <dgm:pt modelId="{137313C1-218F-4B56-844C-B5116CA1C3E1}" type="pres">
      <dgm:prSet presAssocID="{078F8835-578B-48DD-A31D-EB87A5BFC959}" presName="LevelTwoTextNode" presStyleLbl="node2" presStyleIdx="5" presStyleCnt="7" custScaleX="233920" custScaleY="70615">
        <dgm:presLayoutVars>
          <dgm:chPref val="3"/>
        </dgm:presLayoutVars>
      </dgm:prSet>
      <dgm:spPr/>
      <dgm:t>
        <a:bodyPr/>
        <a:lstStyle/>
        <a:p>
          <a:endParaRPr lang="en-US"/>
        </a:p>
      </dgm:t>
    </dgm:pt>
    <dgm:pt modelId="{C0304394-3841-48F4-9FBD-60A76A878F4E}" type="pres">
      <dgm:prSet presAssocID="{078F8835-578B-48DD-A31D-EB87A5BFC959}" presName="level3hierChild" presStyleCnt="0"/>
      <dgm:spPr/>
    </dgm:pt>
    <dgm:pt modelId="{86A73F92-CACC-4B64-9A4E-F16570564ACF}" type="pres">
      <dgm:prSet presAssocID="{4C297703-3658-49F2-BA14-422F19290A73}" presName="conn2-1" presStyleLbl="parChTrans1D2" presStyleIdx="6" presStyleCnt="7"/>
      <dgm:spPr/>
      <dgm:t>
        <a:bodyPr/>
        <a:lstStyle/>
        <a:p>
          <a:endParaRPr lang="en-US"/>
        </a:p>
      </dgm:t>
    </dgm:pt>
    <dgm:pt modelId="{A09276AA-76A8-4EE6-8BF1-76EAB6831B30}" type="pres">
      <dgm:prSet presAssocID="{4C297703-3658-49F2-BA14-422F19290A73}" presName="connTx" presStyleLbl="parChTrans1D2" presStyleIdx="6" presStyleCnt="7"/>
      <dgm:spPr/>
      <dgm:t>
        <a:bodyPr/>
        <a:lstStyle/>
        <a:p>
          <a:endParaRPr lang="en-US"/>
        </a:p>
      </dgm:t>
    </dgm:pt>
    <dgm:pt modelId="{95DC8854-E3A4-46ED-9E90-94BB418980EC}" type="pres">
      <dgm:prSet presAssocID="{4F7AF9D8-C97D-4999-A925-4D1870616A4D}" presName="root2" presStyleCnt="0"/>
      <dgm:spPr/>
    </dgm:pt>
    <dgm:pt modelId="{D79752BA-D0A0-4178-BE7A-3FCC15B96DD0}" type="pres">
      <dgm:prSet presAssocID="{4F7AF9D8-C97D-4999-A925-4D1870616A4D}" presName="LevelTwoTextNode" presStyleLbl="node2" presStyleIdx="6" presStyleCnt="7" custScaleX="233920" custScaleY="70615">
        <dgm:presLayoutVars>
          <dgm:chPref val="3"/>
        </dgm:presLayoutVars>
      </dgm:prSet>
      <dgm:spPr/>
      <dgm:t>
        <a:bodyPr/>
        <a:lstStyle/>
        <a:p>
          <a:endParaRPr lang="en-US"/>
        </a:p>
      </dgm:t>
    </dgm:pt>
    <dgm:pt modelId="{860C7280-4BF0-43D2-A32B-1F7559EDBA67}" type="pres">
      <dgm:prSet presAssocID="{4F7AF9D8-C97D-4999-A925-4D1870616A4D}" presName="level3hierChild" presStyleCnt="0"/>
      <dgm:spPr/>
    </dgm:pt>
  </dgm:ptLst>
  <dgm:cxnLst>
    <dgm:cxn modelId="{BB3AEF93-854B-419B-9B8A-B77102B51736}" type="presOf" srcId="{B9533878-987A-4859-8BAF-9332C0F1D0FF}" destId="{F94ECB1D-C3DF-425F-8D9D-CB85BE88BBF6}" srcOrd="1" destOrd="0" presId="urn:microsoft.com/office/officeart/2005/8/layout/hierarchy2"/>
    <dgm:cxn modelId="{589D9D67-2B41-490B-BE4A-30C9EAB66970}" srcId="{3FDFB1E9-A3E3-4FFA-925B-936AA1A95051}" destId="{9785C087-527F-4F32-9F98-366B5404A4AE}" srcOrd="0" destOrd="0" parTransId="{B9533878-987A-4859-8BAF-9332C0F1D0FF}" sibTransId="{E703B122-178B-4BCC-B302-379DBF93CB77}"/>
    <dgm:cxn modelId="{9330544D-9203-48A2-A69A-EDAEABBEADAF}" srcId="{3FDFB1E9-A3E3-4FFA-925B-936AA1A95051}" destId="{40DF03ED-7F78-49EC-A13C-6745FE7ADF6F}" srcOrd="4" destOrd="0" parTransId="{7AF3DF3F-3C61-4D14-B79B-36CF7260D5B8}" sibTransId="{8DAA4C33-3D62-4DA7-A9AE-4E834DBFDE97}"/>
    <dgm:cxn modelId="{2DC24C95-6CB7-42A8-B8E4-1660A7B35340}" type="presOf" srcId="{DC7AD2A0-AF57-4092-9903-4C1C4598D594}" destId="{7339DD47-35AE-4647-9F41-D47F57E8EF99}" srcOrd="0" destOrd="0" presId="urn:microsoft.com/office/officeart/2005/8/layout/hierarchy2"/>
    <dgm:cxn modelId="{DB160984-26DF-47A5-82D6-03070FF2FC22}" type="presOf" srcId="{078F8835-578B-48DD-A31D-EB87A5BFC959}" destId="{137313C1-218F-4B56-844C-B5116CA1C3E1}" srcOrd="0" destOrd="0" presId="urn:microsoft.com/office/officeart/2005/8/layout/hierarchy2"/>
    <dgm:cxn modelId="{F461EB1F-96AE-4306-BBE5-587FE0CB6E5D}" type="presOf" srcId="{792809CC-24AB-46B3-960E-BB5C29334196}" destId="{16A0428B-6A41-4D93-96E1-56F23DC45509}" srcOrd="0" destOrd="0" presId="urn:microsoft.com/office/officeart/2005/8/layout/hierarchy2"/>
    <dgm:cxn modelId="{6B7839E3-8998-4E7A-97D5-CD715C772576}" srcId="{3FDFB1E9-A3E3-4FFA-925B-936AA1A95051}" destId="{792809CC-24AB-46B3-960E-BB5C29334196}" srcOrd="3" destOrd="0" parTransId="{4A248630-4DDA-459A-B215-BF3695BE3B95}" sibTransId="{BA0388D2-4E75-430D-8099-DECF900BE703}"/>
    <dgm:cxn modelId="{A4F5723C-26CF-42D6-B674-D8E68BC5E55E}" type="presOf" srcId="{0B10F4A7-1645-4EA0-B8F0-4DE9FF5578E8}" destId="{47D7182C-533E-407C-976B-2BE973F3CD18}" srcOrd="0" destOrd="0" presId="urn:microsoft.com/office/officeart/2005/8/layout/hierarchy2"/>
    <dgm:cxn modelId="{B983E040-81D0-4D21-A01A-3949D6A6EA22}" type="presOf" srcId="{4A248630-4DDA-459A-B215-BF3695BE3B95}" destId="{3599F479-EDB0-4D36-ADB2-4CAD55AFE811}" srcOrd="1" destOrd="0" presId="urn:microsoft.com/office/officeart/2005/8/layout/hierarchy2"/>
    <dgm:cxn modelId="{906D431D-A165-4D8B-A194-2DF48E142B2C}" type="presOf" srcId="{4C297703-3658-49F2-BA14-422F19290A73}" destId="{86A73F92-CACC-4B64-9A4E-F16570564ACF}" srcOrd="0" destOrd="0" presId="urn:microsoft.com/office/officeart/2005/8/layout/hierarchy2"/>
    <dgm:cxn modelId="{12108299-15CD-40D7-A085-B542CE70ED31}" type="presOf" srcId="{3F6CD986-9B83-416B-BB3D-88C86CF484C7}" destId="{BE5A7B98-53AF-4BE2-9C32-C06BCEB5459B}" srcOrd="1" destOrd="0" presId="urn:microsoft.com/office/officeart/2005/8/layout/hierarchy2"/>
    <dgm:cxn modelId="{0FBDF7F7-02F7-48DB-8FEA-8453E7AB15F2}" srcId="{3FDFB1E9-A3E3-4FFA-925B-936AA1A95051}" destId="{1DB3153D-662A-43EF-9342-F0A380EF4BF9}" srcOrd="1" destOrd="0" parTransId="{D7953BAB-1083-4C0C-8697-C11C1C68FCDE}" sibTransId="{E8F631B1-B202-4FA2-98E7-A2F313520AE7}"/>
    <dgm:cxn modelId="{A5ACC850-D1B8-4DC0-8EF3-402BA318119E}" type="presOf" srcId="{58C1A64A-CF74-4D3C-AD8C-E089AB9739D5}" destId="{7A69F377-2F4F-4ECC-8C0D-42B7F36EC94D}" srcOrd="0" destOrd="0" presId="urn:microsoft.com/office/officeart/2005/8/layout/hierarchy2"/>
    <dgm:cxn modelId="{62EA0F1D-3B57-4601-A2F6-36CE4A5B0336}" type="presOf" srcId="{D7953BAB-1083-4C0C-8697-C11C1C68FCDE}" destId="{DB32F5BD-5075-4374-8212-4C549A5A534A}" srcOrd="0" destOrd="0" presId="urn:microsoft.com/office/officeart/2005/8/layout/hierarchy2"/>
    <dgm:cxn modelId="{5563E319-7CF7-478D-96C1-A01AA6B909D2}" type="presOf" srcId="{9785C087-527F-4F32-9F98-366B5404A4AE}" destId="{D854FD94-67C2-473A-A1B9-497D73C314BC}" srcOrd="0" destOrd="0" presId="urn:microsoft.com/office/officeart/2005/8/layout/hierarchy2"/>
    <dgm:cxn modelId="{8DD89356-6638-40C7-BF96-A0CAF9CABD3D}" type="presOf" srcId="{1DB3153D-662A-43EF-9342-F0A380EF4BF9}" destId="{6F1E6591-E100-4FD9-8CCD-EEF9ACB0857D}" srcOrd="0" destOrd="0" presId="urn:microsoft.com/office/officeart/2005/8/layout/hierarchy2"/>
    <dgm:cxn modelId="{29A501B1-D7AE-421D-BA08-3827B79A1171}" type="presOf" srcId="{0B10F4A7-1645-4EA0-B8F0-4DE9FF5578E8}" destId="{25E49BE5-7DE2-4594-8867-C41A949B4ED3}" srcOrd="1" destOrd="0" presId="urn:microsoft.com/office/officeart/2005/8/layout/hierarchy2"/>
    <dgm:cxn modelId="{CD101608-1D9A-4809-9E91-B4BDB09FB691}" type="presOf" srcId="{7AF3DF3F-3C61-4D14-B79B-36CF7260D5B8}" destId="{C0996234-8601-46AB-A4C1-805944CF37E2}" srcOrd="0" destOrd="0" presId="urn:microsoft.com/office/officeart/2005/8/layout/hierarchy2"/>
    <dgm:cxn modelId="{D67AAE5A-1869-4E52-95C5-171C1B2E1832}" type="presOf" srcId="{3F6CD986-9B83-416B-BB3D-88C86CF484C7}" destId="{BAB0FA1A-9DBA-49D4-980B-99B64C656430}" srcOrd="0" destOrd="0" presId="urn:microsoft.com/office/officeart/2005/8/layout/hierarchy2"/>
    <dgm:cxn modelId="{578D3EDB-58A9-4DF8-9A73-01472C33D1C7}" srcId="{3FDFB1E9-A3E3-4FFA-925B-936AA1A95051}" destId="{4F7AF9D8-C97D-4999-A925-4D1870616A4D}" srcOrd="6" destOrd="0" parTransId="{4C297703-3658-49F2-BA14-422F19290A73}" sibTransId="{FB3F23F8-04BB-41C9-BCA4-7B5ECEADD36E}"/>
    <dgm:cxn modelId="{834AD5B4-2CE6-467F-9AB3-4C264EA3A478}" type="presOf" srcId="{D7953BAB-1083-4C0C-8697-C11C1C68FCDE}" destId="{F39DA15F-0F46-4436-AFBA-093473F9683E}" srcOrd="1" destOrd="0" presId="urn:microsoft.com/office/officeart/2005/8/layout/hierarchy2"/>
    <dgm:cxn modelId="{E629DA95-02C4-4817-8C5C-7C72E0BD8C9F}" type="presOf" srcId="{4A248630-4DDA-459A-B215-BF3695BE3B95}" destId="{8A777C4A-5B8F-4D69-AE27-C84FCE8C2F2E}" srcOrd="0" destOrd="0" presId="urn:microsoft.com/office/officeart/2005/8/layout/hierarchy2"/>
    <dgm:cxn modelId="{2C6AB3D0-E275-4028-8B32-6D61CE4F7417}" type="presOf" srcId="{3FDFB1E9-A3E3-4FFA-925B-936AA1A95051}" destId="{6BF8EC2C-4761-424F-83E5-7653F4A99E28}" srcOrd="0" destOrd="0" presId="urn:microsoft.com/office/officeart/2005/8/layout/hierarchy2"/>
    <dgm:cxn modelId="{ADEDAC14-11BE-470F-BD5C-1886489E9041}" type="presOf" srcId="{40DF03ED-7F78-49EC-A13C-6745FE7ADF6F}" destId="{C41F06CA-E8EF-466F-A2A6-26000022D4B0}" srcOrd="0" destOrd="0" presId="urn:microsoft.com/office/officeart/2005/8/layout/hierarchy2"/>
    <dgm:cxn modelId="{D951FF79-BCE2-42BB-98F4-70550702E0FC}" srcId="{DC7AD2A0-AF57-4092-9903-4C1C4598D594}" destId="{3FDFB1E9-A3E3-4FFA-925B-936AA1A95051}" srcOrd="0" destOrd="0" parTransId="{768B8B69-7694-440B-8999-92582D7C36B1}" sibTransId="{7EB078B6-6E21-4134-9B81-3DE397311784}"/>
    <dgm:cxn modelId="{1633B289-0301-4A21-B395-51C1711384BE}" type="presOf" srcId="{4F7AF9D8-C97D-4999-A925-4D1870616A4D}" destId="{D79752BA-D0A0-4178-BE7A-3FCC15B96DD0}" srcOrd="0" destOrd="0" presId="urn:microsoft.com/office/officeart/2005/8/layout/hierarchy2"/>
    <dgm:cxn modelId="{B260B537-D2AE-461B-8B06-A1E2FE9AA225}" type="presOf" srcId="{7AF3DF3F-3C61-4D14-B79B-36CF7260D5B8}" destId="{A4BA1393-D3B1-4587-A13B-331FADE65DC8}" srcOrd="1" destOrd="0" presId="urn:microsoft.com/office/officeart/2005/8/layout/hierarchy2"/>
    <dgm:cxn modelId="{3A8CBE6C-74B7-4F69-9F2A-381848AF6617}" srcId="{3FDFB1E9-A3E3-4FFA-925B-936AA1A95051}" destId="{078F8835-578B-48DD-A31D-EB87A5BFC959}" srcOrd="5" destOrd="0" parTransId="{3F6CD986-9B83-416B-BB3D-88C86CF484C7}" sibTransId="{1B6AA771-7AB7-42DB-980A-ECF2205A9D33}"/>
    <dgm:cxn modelId="{2F9A3351-5F43-4E38-92A3-79A1C84C241E}" srcId="{3FDFB1E9-A3E3-4FFA-925B-936AA1A95051}" destId="{58C1A64A-CF74-4D3C-AD8C-E089AB9739D5}" srcOrd="2" destOrd="0" parTransId="{0B10F4A7-1645-4EA0-B8F0-4DE9FF5578E8}" sibTransId="{E996D247-437E-4201-8C63-630E5246039E}"/>
    <dgm:cxn modelId="{6F8C8391-B2CE-4E51-BBD3-D0FB17D0854C}" type="presOf" srcId="{B9533878-987A-4859-8BAF-9332C0F1D0FF}" destId="{0AFAD39F-D2E9-4BC3-B8A1-D900AF42ADF1}" srcOrd="0" destOrd="0" presId="urn:microsoft.com/office/officeart/2005/8/layout/hierarchy2"/>
    <dgm:cxn modelId="{2D67E172-1C2D-4DB9-AA60-6FF379FF9B6A}" type="presOf" srcId="{4C297703-3658-49F2-BA14-422F19290A73}" destId="{A09276AA-76A8-4EE6-8BF1-76EAB6831B30}" srcOrd="1" destOrd="0" presId="urn:microsoft.com/office/officeart/2005/8/layout/hierarchy2"/>
    <dgm:cxn modelId="{1EA4E592-4B13-4069-AD9E-FC3E8688FF4B}" type="presParOf" srcId="{7339DD47-35AE-4647-9F41-D47F57E8EF99}" destId="{D9AF73F6-287E-46F6-8418-6783B01BE370}" srcOrd="0" destOrd="0" presId="urn:microsoft.com/office/officeart/2005/8/layout/hierarchy2"/>
    <dgm:cxn modelId="{F2B06377-424B-4A05-83B4-D03EFFA7305A}" type="presParOf" srcId="{D9AF73F6-287E-46F6-8418-6783B01BE370}" destId="{6BF8EC2C-4761-424F-83E5-7653F4A99E28}" srcOrd="0" destOrd="0" presId="urn:microsoft.com/office/officeart/2005/8/layout/hierarchy2"/>
    <dgm:cxn modelId="{E4A54B36-689E-43C7-9379-7EB7BF291B99}" type="presParOf" srcId="{D9AF73F6-287E-46F6-8418-6783B01BE370}" destId="{CC669A7A-EEF0-4598-94BA-A9CC570E9610}" srcOrd="1" destOrd="0" presId="urn:microsoft.com/office/officeart/2005/8/layout/hierarchy2"/>
    <dgm:cxn modelId="{165A68FD-A466-4ACA-BD66-72A2EF5DD1EC}" type="presParOf" srcId="{CC669A7A-EEF0-4598-94BA-A9CC570E9610}" destId="{0AFAD39F-D2E9-4BC3-B8A1-D900AF42ADF1}" srcOrd="0" destOrd="0" presId="urn:microsoft.com/office/officeart/2005/8/layout/hierarchy2"/>
    <dgm:cxn modelId="{BEDEE82D-719D-432A-9336-42674EAFEEE4}" type="presParOf" srcId="{0AFAD39F-D2E9-4BC3-B8A1-D900AF42ADF1}" destId="{F94ECB1D-C3DF-425F-8D9D-CB85BE88BBF6}" srcOrd="0" destOrd="0" presId="urn:microsoft.com/office/officeart/2005/8/layout/hierarchy2"/>
    <dgm:cxn modelId="{F3DB41C0-AEB8-4480-880B-C14113104CB9}" type="presParOf" srcId="{CC669A7A-EEF0-4598-94BA-A9CC570E9610}" destId="{57C43F3D-5389-4F60-815D-9A0E91E60889}" srcOrd="1" destOrd="0" presId="urn:microsoft.com/office/officeart/2005/8/layout/hierarchy2"/>
    <dgm:cxn modelId="{1E03FBD0-4133-48F9-A4E9-7B279DDFA721}" type="presParOf" srcId="{57C43F3D-5389-4F60-815D-9A0E91E60889}" destId="{D854FD94-67C2-473A-A1B9-497D73C314BC}" srcOrd="0" destOrd="0" presId="urn:microsoft.com/office/officeart/2005/8/layout/hierarchy2"/>
    <dgm:cxn modelId="{28007D3E-917F-4C0F-AAD7-58DF1950C1B0}" type="presParOf" srcId="{57C43F3D-5389-4F60-815D-9A0E91E60889}" destId="{3C2513CD-A9AC-424C-B12C-E26C41BB5F1B}" srcOrd="1" destOrd="0" presId="urn:microsoft.com/office/officeart/2005/8/layout/hierarchy2"/>
    <dgm:cxn modelId="{3E8A3B5E-7C55-4EA6-9EB2-960129D6BBA0}" type="presParOf" srcId="{CC669A7A-EEF0-4598-94BA-A9CC570E9610}" destId="{DB32F5BD-5075-4374-8212-4C549A5A534A}" srcOrd="2" destOrd="0" presId="urn:microsoft.com/office/officeart/2005/8/layout/hierarchy2"/>
    <dgm:cxn modelId="{614D4811-D496-49D6-A5AF-EFE661371645}" type="presParOf" srcId="{DB32F5BD-5075-4374-8212-4C549A5A534A}" destId="{F39DA15F-0F46-4436-AFBA-093473F9683E}" srcOrd="0" destOrd="0" presId="urn:microsoft.com/office/officeart/2005/8/layout/hierarchy2"/>
    <dgm:cxn modelId="{AC48C131-49DD-4200-8350-2C7244A3E05A}" type="presParOf" srcId="{CC669A7A-EEF0-4598-94BA-A9CC570E9610}" destId="{544FAE8C-6412-4466-B003-C90307965FFA}" srcOrd="3" destOrd="0" presId="urn:microsoft.com/office/officeart/2005/8/layout/hierarchy2"/>
    <dgm:cxn modelId="{C4FF212A-61DF-4476-B3AC-FCA4D03AD357}" type="presParOf" srcId="{544FAE8C-6412-4466-B003-C90307965FFA}" destId="{6F1E6591-E100-4FD9-8CCD-EEF9ACB0857D}" srcOrd="0" destOrd="0" presId="urn:microsoft.com/office/officeart/2005/8/layout/hierarchy2"/>
    <dgm:cxn modelId="{E4797322-B99D-4462-93D9-8BD45ECEFFD8}" type="presParOf" srcId="{544FAE8C-6412-4466-B003-C90307965FFA}" destId="{21184861-1A1D-43F9-B3FF-3854B206A66C}" srcOrd="1" destOrd="0" presId="urn:microsoft.com/office/officeart/2005/8/layout/hierarchy2"/>
    <dgm:cxn modelId="{A5BC29B8-EF53-48E0-84BD-A9F66F85F990}" type="presParOf" srcId="{CC669A7A-EEF0-4598-94BA-A9CC570E9610}" destId="{47D7182C-533E-407C-976B-2BE973F3CD18}" srcOrd="4" destOrd="0" presId="urn:microsoft.com/office/officeart/2005/8/layout/hierarchy2"/>
    <dgm:cxn modelId="{7C4FF537-D1F0-4429-8361-E8196FC7D416}" type="presParOf" srcId="{47D7182C-533E-407C-976B-2BE973F3CD18}" destId="{25E49BE5-7DE2-4594-8867-C41A949B4ED3}" srcOrd="0" destOrd="0" presId="urn:microsoft.com/office/officeart/2005/8/layout/hierarchy2"/>
    <dgm:cxn modelId="{A8B6BB08-2F97-4A9C-A72E-AC02ACB18E9A}" type="presParOf" srcId="{CC669A7A-EEF0-4598-94BA-A9CC570E9610}" destId="{EF0EBBF3-FDDA-45F9-9890-1862D2E5FB98}" srcOrd="5" destOrd="0" presId="urn:microsoft.com/office/officeart/2005/8/layout/hierarchy2"/>
    <dgm:cxn modelId="{5EE89B2C-8E6F-450D-AEC0-12FD448F61AB}" type="presParOf" srcId="{EF0EBBF3-FDDA-45F9-9890-1862D2E5FB98}" destId="{7A69F377-2F4F-4ECC-8C0D-42B7F36EC94D}" srcOrd="0" destOrd="0" presId="urn:microsoft.com/office/officeart/2005/8/layout/hierarchy2"/>
    <dgm:cxn modelId="{002E17BE-563F-461A-816C-D69A99E398CE}" type="presParOf" srcId="{EF0EBBF3-FDDA-45F9-9890-1862D2E5FB98}" destId="{FDAC707A-51D1-4602-9E40-3A0012966B97}" srcOrd="1" destOrd="0" presId="urn:microsoft.com/office/officeart/2005/8/layout/hierarchy2"/>
    <dgm:cxn modelId="{E9982779-A948-4992-90C1-E7E6AAC0F8D2}" type="presParOf" srcId="{CC669A7A-EEF0-4598-94BA-A9CC570E9610}" destId="{8A777C4A-5B8F-4D69-AE27-C84FCE8C2F2E}" srcOrd="6" destOrd="0" presId="urn:microsoft.com/office/officeart/2005/8/layout/hierarchy2"/>
    <dgm:cxn modelId="{DE9E1A0A-4EBA-4D54-86A6-75FF06FEDA50}" type="presParOf" srcId="{8A777C4A-5B8F-4D69-AE27-C84FCE8C2F2E}" destId="{3599F479-EDB0-4D36-ADB2-4CAD55AFE811}" srcOrd="0" destOrd="0" presId="urn:microsoft.com/office/officeart/2005/8/layout/hierarchy2"/>
    <dgm:cxn modelId="{90B623FB-CF81-4ABC-830B-0895FF8DA289}" type="presParOf" srcId="{CC669A7A-EEF0-4598-94BA-A9CC570E9610}" destId="{EA0368DF-E101-46FB-9AA1-447F8E2C17E4}" srcOrd="7" destOrd="0" presId="urn:microsoft.com/office/officeart/2005/8/layout/hierarchy2"/>
    <dgm:cxn modelId="{652A59A3-4ED0-4715-BE8A-15138A93854A}" type="presParOf" srcId="{EA0368DF-E101-46FB-9AA1-447F8E2C17E4}" destId="{16A0428B-6A41-4D93-96E1-56F23DC45509}" srcOrd="0" destOrd="0" presId="urn:microsoft.com/office/officeart/2005/8/layout/hierarchy2"/>
    <dgm:cxn modelId="{75F732B3-24C5-4E20-BC40-5FFFBCF588D8}" type="presParOf" srcId="{EA0368DF-E101-46FB-9AA1-447F8E2C17E4}" destId="{2DFCCAAC-A005-45B9-95ED-5149389DFD92}" srcOrd="1" destOrd="0" presId="urn:microsoft.com/office/officeart/2005/8/layout/hierarchy2"/>
    <dgm:cxn modelId="{F97FDB0D-AB49-4E64-AE01-9D4ED1CA79DF}" type="presParOf" srcId="{CC669A7A-EEF0-4598-94BA-A9CC570E9610}" destId="{C0996234-8601-46AB-A4C1-805944CF37E2}" srcOrd="8" destOrd="0" presId="urn:microsoft.com/office/officeart/2005/8/layout/hierarchy2"/>
    <dgm:cxn modelId="{9D14E14C-B2B5-4D9D-9E0B-E3FD0869BD2A}" type="presParOf" srcId="{C0996234-8601-46AB-A4C1-805944CF37E2}" destId="{A4BA1393-D3B1-4587-A13B-331FADE65DC8}" srcOrd="0" destOrd="0" presId="urn:microsoft.com/office/officeart/2005/8/layout/hierarchy2"/>
    <dgm:cxn modelId="{1FFE7100-E2AF-4E7E-876E-758DF05F4B2C}" type="presParOf" srcId="{CC669A7A-EEF0-4598-94BA-A9CC570E9610}" destId="{CFB9D8DC-A7A4-4E1D-9A77-68B4E2DA19D3}" srcOrd="9" destOrd="0" presId="urn:microsoft.com/office/officeart/2005/8/layout/hierarchy2"/>
    <dgm:cxn modelId="{6263CDFE-BAB5-43D9-AD20-3B3C63CD5483}" type="presParOf" srcId="{CFB9D8DC-A7A4-4E1D-9A77-68B4E2DA19D3}" destId="{C41F06CA-E8EF-466F-A2A6-26000022D4B0}" srcOrd="0" destOrd="0" presId="urn:microsoft.com/office/officeart/2005/8/layout/hierarchy2"/>
    <dgm:cxn modelId="{2D201127-588C-40DC-9A3B-019972061465}" type="presParOf" srcId="{CFB9D8DC-A7A4-4E1D-9A77-68B4E2DA19D3}" destId="{926A72E2-AA63-47A2-8264-B2BAEFCCC8E1}" srcOrd="1" destOrd="0" presId="urn:microsoft.com/office/officeart/2005/8/layout/hierarchy2"/>
    <dgm:cxn modelId="{26D45DFE-EC06-472D-8210-EA4C13501EE7}" type="presParOf" srcId="{CC669A7A-EEF0-4598-94BA-A9CC570E9610}" destId="{BAB0FA1A-9DBA-49D4-980B-99B64C656430}" srcOrd="10" destOrd="0" presId="urn:microsoft.com/office/officeart/2005/8/layout/hierarchy2"/>
    <dgm:cxn modelId="{0BCCD427-6DFA-4211-B95E-56DFA8513CF8}" type="presParOf" srcId="{BAB0FA1A-9DBA-49D4-980B-99B64C656430}" destId="{BE5A7B98-53AF-4BE2-9C32-C06BCEB5459B}" srcOrd="0" destOrd="0" presId="urn:microsoft.com/office/officeart/2005/8/layout/hierarchy2"/>
    <dgm:cxn modelId="{7DF6D84F-859F-4B9D-B4A6-22B792659F72}" type="presParOf" srcId="{CC669A7A-EEF0-4598-94BA-A9CC570E9610}" destId="{3EC0E059-2B07-4E23-8BBA-51A2FF9EA938}" srcOrd="11" destOrd="0" presId="urn:microsoft.com/office/officeart/2005/8/layout/hierarchy2"/>
    <dgm:cxn modelId="{3251EBAD-C031-49DF-9F27-ACF652E1C616}" type="presParOf" srcId="{3EC0E059-2B07-4E23-8BBA-51A2FF9EA938}" destId="{137313C1-218F-4B56-844C-B5116CA1C3E1}" srcOrd="0" destOrd="0" presId="urn:microsoft.com/office/officeart/2005/8/layout/hierarchy2"/>
    <dgm:cxn modelId="{9AB17D8D-809B-4D45-9DC0-CFE7B2C8D6A6}" type="presParOf" srcId="{3EC0E059-2B07-4E23-8BBA-51A2FF9EA938}" destId="{C0304394-3841-48F4-9FBD-60A76A878F4E}" srcOrd="1" destOrd="0" presId="urn:microsoft.com/office/officeart/2005/8/layout/hierarchy2"/>
    <dgm:cxn modelId="{CB0A0B4C-A990-44B7-8878-A9FD2B54D0CC}" type="presParOf" srcId="{CC669A7A-EEF0-4598-94BA-A9CC570E9610}" destId="{86A73F92-CACC-4B64-9A4E-F16570564ACF}" srcOrd="12" destOrd="0" presId="urn:microsoft.com/office/officeart/2005/8/layout/hierarchy2"/>
    <dgm:cxn modelId="{7899B698-C092-46BD-A0FA-4EDEA6E598D6}" type="presParOf" srcId="{86A73F92-CACC-4B64-9A4E-F16570564ACF}" destId="{A09276AA-76A8-4EE6-8BF1-76EAB6831B30}" srcOrd="0" destOrd="0" presId="urn:microsoft.com/office/officeart/2005/8/layout/hierarchy2"/>
    <dgm:cxn modelId="{310C2866-813A-4691-B1A9-01842BA424BE}" type="presParOf" srcId="{CC669A7A-EEF0-4598-94BA-A9CC570E9610}" destId="{95DC8854-E3A4-46ED-9E90-94BB418980EC}" srcOrd="13" destOrd="0" presId="urn:microsoft.com/office/officeart/2005/8/layout/hierarchy2"/>
    <dgm:cxn modelId="{AC25B4B5-0C6B-4493-9E40-0AF64DFE9A45}" type="presParOf" srcId="{95DC8854-E3A4-46ED-9E90-94BB418980EC}" destId="{D79752BA-D0A0-4178-BE7A-3FCC15B96DD0}" srcOrd="0" destOrd="0" presId="urn:microsoft.com/office/officeart/2005/8/layout/hierarchy2"/>
    <dgm:cxn modelId="{09035DA4-937C-4C7C-ACA2-0C77D2C58B56}" type="presParOf" srcId="{95DC8854-E3A4-46ED-9E90-94BB418980EC}" destId="{860C7280-4BF0-43D2-A32B-1F7559EDBA6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4/17/2017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3522324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3633294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1810894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2516027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3490819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920439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4637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410874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3802941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a:p>
        </p:txBody>
      </p:sp>
    </p:spTree>
    <p:extLst>
      <p:ext uri="{BB962C8B-B14F-4D97-AF65-F5344CB8AC3E}">
        <p14:creationId xmlns:p14="http://schemas.microsoft.com/office/powerpoint/2010/main" val="222642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1776569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a:p>
        </p:txBody>
      </p:sp>
    </p:spTree>
    <p:extLst>
      <p:ext uri="{BB962C8B-B14F-4D97-AF65-F5344CB8AC3E}">
        <p14:creationId xmlns:p14="http://schemas.microsoft.com/office/powerpoint/2010/main" val="151563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997565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a:p>
        </p:txBody>
      </p:sp>
    </p:spTree>
    <p:extLst>
      <p:ext uri="{BB962C8B-B14F-4D97-AF65-F5344CB8AC3E}">
        <p14:creationId xmlns:p14="http://schemas.microsoft.com/office/powerpoint/2010/main" val="3718554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23</a:t>
            </a:fld>
            <a:endParaRPr lang="en-US"/>
          </a:p>
        </p:txBody>
      </p:sp>
    </p:spTree>
    <p:extLst>
      <p:ext uri="{BB962C8B-B14F-4D97-AF65-F5344CB8AC3E}">
        <p14:creationId xmlns:p14="http://schemas.microsoft.com/office/powerpoint/2010/main" val="11613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a:p>
        </p:txBody>
      </p:sp>
    </p:spTree>
    <p:extLst>
      <p:ext uri="{BB962C8B-B14F-4D97-AF65-F5344CB8AC3E}">
        <p14:creationId xmlns:p14="http://schemas.microsoft.com/office/powerpoint/2010/main" val="642853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25</a:t>
            </a:fld>
            <a:endParaRPr lang="en-US"/>
          </a:p>
        </p:txBody>
      </p:sp>
    </p:spTree>
    <p:extLst>
      <p:ext uri="{BB962C8B-B14F-4D97-AF65-F5344CB8AC3E}">
        <p14:creationId xmlns:p14="http://schemas.microsoft.com/office/powerpoint/2010/main" val="71748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26</a:t>
            </a:fld>
            <a:endParaRPr lang="en-US"/>
          </a:p>
        </p:txBody>
      </p:sp>
    </p:spTree>
    <p:extLst>
      <p:ext uri="{BB962C8B-B14F-4D97-AF65-F5344CB8AC3E}">
        <p14:creationId xmlns:p14="http://schemas.microsoft.com/office/powerpoint/2010/main" val="1007000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27</a:t>
            </a:fld>
            <a:endParaRPr lang="en-US"/>
          </a:p>
        </p:txBody>
      </p:sp>
    </p:spTree>
    <p:extLst>
      <p:ext uri="{BB962C8B-B14F-4D97-AF65-F5344CB8AC3E}">
        <p14:creationId xmlns:p14="http://schemas.microsoft.com/office/powerpoint/2010/main" val="34644562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28</a:t>
            </a:fld>
            <a:endParaRPr lang="en-US"/>
          </a:p>
        </p:txBody>
      </p:sp>
    </p:spTree>
    <p:extLst>
      <p:ext uri="{BB962C8B-B14F-4D97-AF65-F5344CB8AC3E}">
        <p14:creationId xmlns:p14="http://schemas.microsoft.com/office/powerpoint/2010/main" val="4111739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29</a:t>
            </a:fld>
            <a:endParaRPr lang="en-US"/>
          </a:p>
        </p:txBody>
      </p:sp>
    </p:spTree>
    <p:extLst>
      <p:ext uri="{BB962C8B-B14F-4D97-AF65-F5344CB8AC3E}">
        <p14:creationId xmlns:p14="http://schemas.microsoft.com/office/powerpoint/2010/main" val="929644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35671640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30</a:t>
            </a:fld>
            <a:endParaRPr lang="en-US"/>
          </a:p>
        </p:txBody>
      </p:sp>
    </p:spTree>
    <p:extLst>
      <p:ext uri="{BB962C8B-B14F-4D97-AF65-F5344CB8AC3E}">
        <p14:creationId xmlns:p14="http://schemas.microsoft.com/office/powerpoint/2010/main" val="4517847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31</a:t>
            </a:fld>
            <a:endParaRPr lang="en-US"/>
          </a:p>
        </p:txBody>
      </p:sp>
    </p:spTree>
    <p:extLst>
      <p:ext uri="{BB962C8B-B14F-4D97-AF65-F5344CB8AC3E}">
        <p14:creationId xmlns:p14="http://schemas.microsoft.com/office/powerpoint/2010/main" val="1854446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32</a:t>
            </a:fld>
            <a:endParaRPr lang="en-US"/>
          </a:p>
        </p:txBody>
      </p:sp>
    </p:spTree>
    <p:extLst>
      <p:ext uri="{BB962C8B-B14F-4D97-AF65-F5344CB8AC3E}">
        <p14:creationId xmlns:p14="http://schemas.microsoft.com/office/powerpoint/2010/main" val="29317899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33</a:t>
            </a:fld>
            <a:endParaRPr lang="en-US"/>
          </a:p>
        </p:txBody>
      </p:sp>
    </p:spTree>
    <p:extLst>
      <p:ext uri="{BB962C8B-B14F-4D97-AF65-F5344CB8AC3E}">
        <p14:creationId xmlns:p14="http://schemas.microsoft.com/office/powerpoint/2010/main" val="3999827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34</a:t>
            </a:fld>
            <a:endParaRPr lang="en-US"/>
          </a:p>
        </p:txBody>
      </p:sp>
    </p:spTree>
    <p:extLst>
      <p:ext uri="{BB962C8B-B14F-4D97-AF65-F5344CB8AC3E}">
        <p14:creationId xmlns:p14="http://schemas.microsoft.com/office/powerpoint/2010/main" val="1547659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35</a:t>
            </a:fld>
            <a:endParaRPr lang="en-US"/>
          </a:p>
        </p:txBody>
      </p:sp>
    </p:spTree>
    <p:extLst>
      <p:ext uri="{BB962C8B-B14F-4D97-AF65-F5344CB8AC3E}">
        <p14:creationId xmlns:p14="http://schemas.microsoft.com/office/powerpoint/2010/main" val="132160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36</a:t>
            </a:fld>
            <a:endParaRPr lang="en-US"/>
          </a:p>
        </p:txBody>
      </p:sp>
    </p:spTree>
    <p:extLst>
      <p:ext uri="{BB962C8B-B14F-4D97-AF65-F5344CB8AC3E}">
        <p14:creationId xmlns:p14="http://schemas.microsoft.com/office/powerpoint/2010/main" val="1053803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37</a:t>
            </a:fld>
            <a:endParaRPr lang="en-US"/>
          </a:p>
        </p:txBody>
      </p:sp>
    </p:spTree>
    <p:extLst>
      <p:ext uri="{BB962C8B-B14F-4D97-AF65-F5344CB8AC3E}">
        <p14:creationId xmlns:p14="http://schemas.microsoft.com/office/powerpoint/2010/main" val="42450016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38</a:t>
            </a:fld>
            <a:endParaRPr lang="en-US"/>
          </a:p>
        </p:txBody>
      </p:sp>
    </p:spTree>
    <p:extLst>
      <p:ext uri="{BB962C8B-B14F-4D97-AF65-F5344CB8AC3E}">
        <p14:creationId xmlns:p14="http://schemas.microsoft.com/office/powerpoint/2010/main" val="12822239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39</a:t>
            </a:fld>
            <a:endParaRPr lang="en-US"/>
          </a:p>
        </p:txBody>
      </p:sp>
    </p:spTree>
    <p:extLst>
      <p:ext uri="{BB962C8B-B14F-4D97-AF65-F5344CB8AC3E}">
        <p14:creationId xmlns:p14="http://schemas.microsoft.com/office/powerpoint/2010/main" val="1876134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2586683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40</a:t>
            </a:fld>
            <a:endParaRPr lang="en-US"/>
          </a:p>
        </p:txBody>
      </p:sp>
    </p:spTree>
    <p:extLst>
      <p:ext uri="{BB962C8B-B14F-4D97-AF65-F5344CB8AC3E}">
        <p14:creationId xmlns:p14="http://schemas.microsoft.com/office/powerpoint/2010/main" val="527087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41</a:t>
            </a:fld>
            <a:endParaRPr lang="en-US"/>
          </a:p>
        </p:txBody>
      </p:sp>
    </p:spTree>
    <p:extLst>
      <p:ext uri="{BB962C8B-B14F-4D97-AF65-F5344CB8AC3E}">
        <p14:creationId xmlns:p14="http://schemas.microsoft.com/office/powerpoint/2010/main" val="33679739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42</a:t>
            </a:fld>
            <a:endParaRPr lang="en-US"/>
          </a:p>
        </p:txBody>
      </p:sp>
    </p:spTree>
    <p:extLst>
      <p:ext uri="{BB962C8B-B14F-4D97-AF65-F5344CB8AC3E}">
        <p14:creationId xmlns:p14="http://schemas.microsoft.com/office/powerpoint/2010/main" val="3219461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43</a:t>
            </a:fld>
            <a:endParaRPr lang="en-US"/>
          </a:p>
        </p:txBody>
      </p:sp>
    </p:spTree>
    <p:extLst>
      <p:ext uri="{BB962C8B-B14F-4D97-AF65-F5344CB8AC3E}">
        <p14:creationId xmlns:p14="http://schemas.microsoft.com/office/powerpoint/2010/main" val="34248806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44</a:t>
            </a:fld>
            <a:endParaRPr lang="en-US"/>
          </a:p>
        </p:txBody>
      </p:sp>
    </p:spTree>
    <p:extLst>
      <p:ext uri="{BB962C8B-B14F-4D97-AF65-F5344CB8AC3E}">
        <p14:creationId xmlns:p14="http://schemas.microsoft.com/office/powerpoint/2010/main" val="29313133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45</a:t>
            </a:fld>
            <a:endParaRPr lang="en-US"/>
          </a:p>
        </p:txBody>
      </p:sp>
    </p:spTree>
    <p:extLst>
      <p:ext uri="{BB962C8B-B14F-4D97-AF65-F5344CB8AC3E}">
        <p14:creationId xmlns:p14="http://schemas.microsoft.com/office/powerpoint/2010/main" val="14099105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46</a:t>
            </a:fld>
            <a:endParaRPr lang="en-US"/>
          </a:p>
        </p:txBody>
      </p:sp>
    </p:spTree>
    <p:extLst>
      <p:ext uri="{BB962C8B-B14F-4D97-AF65-F5344CB8AC3E}">
        <p14:creationId xmlns:p14="http://schemas.microsoft.com/office/powerpoint/2010/main" val="8776767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47</a:t>
            </a:fld>
            <a:endParaRPr lang="en-US"/>
          </a:p>
        </p:txBody>
      </p:sp>
    </p:spTree>
    <p:extLst>
      <p:ext uri="{BB962C8B-B14F-4D97-AF65-F5344CB8AC3E}">
        <p14:creationId xmlns:p14="http://schemas.microsoft.com/office/powerpoint/2010/main" val="35067635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48</a:t>
            </a:fld>
            <a:endParaRPr lang="en-US"/>
          </a:p>
        </p:txBody>
      </p:sp>
    </p:spTree>
    <p:extLst>
      <p:ext uri="{BB962C8B-B14F-4D97-AF65-F5344CB8AC3E}">
        <p14:creationId xmlns:p14="http://schemas.microsoft.com/office/powerpoint/2010/main" val="32201545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49</a:t>
            </a:fld>
            <a:endParaRPr lang="en-US"/>
          </a:p>
        </p:txBody>
      </p:sp>
    </p:spTree>
    <p:extLst>
      <p:ext uri="{BB962C8B-B14F-4D97-AF65-F5344CB8AC3E}">
        <p14:creationId xmlns:p14="http://schemas.microsoft.com/office/powerpoint/2010/main" val="2778951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28911633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50</a:t>
            </a:fld>
            <a:endParaRPr lang="en-US"/>
          </a:p>
        </p:txBody>
      </p:sp>
    </p:spTree>
    <p:extLst>
      <p:ext uri="{BB962C8B-B14F-4D97-AF65-F5344CB8AC3E}">
        <p14:creationId xmlns:p14="http://schemas.microsoft.com/office/powerpoint/2010/main" val="6610837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51</a:t>
            </a:fld>
            <a:endParaRPr lang="en-US"/>
          </a:p>
        </p:txBody>
      </p:sp>
    </p:spTree>
    <p:extLst>
      <p:ext uri="{BB962C8B-B14F-4D97-AF65-F5344CB8AC3E}">
        <p14:creationId xmlns:p14="http://schemas.microsoft.com/office/powerpoint/2010/main" val="14882870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52</a:t>
            </a:fld>
            <a:endParaRPr lang="en-US"/>
          </a:p>
        </p:txBody>
      </p:sp>
    </p:spTree>
    <p:extLst>
      <p:ext uri="{BB962C8B-B14F-4D97-AF65-F5344CB8AC3E}">
        <p14:creationId xmlns:p14="http://schemas.microsoft.com/office/powerpoint/2010/main" val="26165027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53</a:t>
            </a:fld>
            <a:endParaRPr lang="en-US"/>
          </a:p>
        </p:txBody>
      </p:sp>
    </p:spTree>
    <p:extLst>
      <p:ext uri="{BB962C8B-B14F-4D97-AF65-F5344CB8AC3E}">
        <p14:creationId xmlns:p14="http://schemas.microsoft.com/office/powerpoint/2010/main" val="32365358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54</a:t>
            </a:fld>
            <a:endParaRPr lang="en-US"/>
          </a:p>
        </p:txBody>
      </p:sp>
    </p:spTree>
    <p:extLst>
      <p:ext uri="{BB962C8B-B14F-4D97-AF65-F5344CB8AC3E}">
        <p14:creationId xmlns:p14="http://schemas.microsoft.com/office/powerpoint/2010/main" val="30499825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55</a:t>
            </a:fld>
            <a:endParaRPr lang="en-US"/>
          </a:p>
        </p:txBody>
      </p:sp>
    </p:spTree>
    <p:extLst>
      <p:ext uri="{BB962C8B-B14F-4D97-AF65-F5344CB8AC3E}">
        <p14:creationId xmlns:p14="http://schemas.microsoft.com/office/powerpoint/2010/main" val="3827446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721027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1747619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67028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1923095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 6: </a:t>
            </a:r>
            <a:r>
              <a:rPr lang="en-US" sz="1800" kern="1200" noProof="1" smtClean="0">
                <a:solidFill>
                  <a:srgbClr val="FFFFFF"/>
                </a:solidFill>
                <a:latin typeface="+mj-lt"/>
                <a:ea typeface="Open Sans" panose="020B0606030504020204" pitchFamily="34" charset="0"/>
                <a:cs typeface="Open Sans" panose="020B0606030504020204" pitchFamily="34" charset="0"/>
              </a:rPr>
              <a:t>Distributed</a:t>
            </a:r>
            <a:r>
              <a:rPr lang="en-US" sz="1800" kern="1200" baseline="0" noProof="1" smtClean="0">
                <a:solidFill>
                  <a:srgbClr val="FFFFFF"/>
                </a:solidFill>
                <a:latin typeface="+mj-lt"/>
                <a:ea typeface="Open Sans" panose="020B0606030504020204" pitchFamily="34" charset="0"/>
                <a:cs typeface="Open Sans" panose="020B0606030504020204" pitchFamily="34" charset="0"/>
              </a:rPr>
              <a:t> Shared Memory   </a:t>
            </a:r>
            <a:r>
              <a:rPr lang="da-DK" sz="1800" noProof="1" smtClean="0">
                <a:solidFill>
                  <a:srgbClr val="FFFFFF"/>
                </a:solidFill>
                <a:latin typeface="+mj-lt"/>
                <a:ea typeface="Open Sans" panose="020B0606030504020204" pitchFamily="34" charset="0"/>
                <a:cs typeface="Open Sans" panose="020B0606030504020204" pitchFamily="34" charset="0"/>
              </a:rPr>
              <a:t>              Darshan Institute of Engineering &amp; Technology  </a:t>
            </a:r>
            <a:fld id="{8611C215-0F0E-40C0-AF47-1B3AE49C8B3F}"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Dipak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Ramoliya</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dipak.ramoliya@darshan.ac.in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2895600"/>
            <a:ext cx="8610600" cy="1600200"/>
          </a:xfrm>
        </p:spPr>
        <p:txBody>
          <a:bodyPr anchor="b">
            <a:noAutofit/>
          </a:bodyPr>
          <a:lstStyle/>
          <a:p>
            <a:pPr algn="l"/>
            <a:r>
              <a:rPr lang="en-US" sz="3200" b="1" dirty="0" smtClean="0">
                <a:solidFill>
                  <a:schemeClr val="bg1"/>
                </a:solidFill>
                <a:latin typeface="+mj-lt"/>
                <a:ea typeface="Open Sans Semibold" panose="020B0706030804020204" pitchFamily="34" charset="0"/>
                <a:cs typeface="Open Sans Semibold" panose="020B0706030804020204" pitchFamily="34" charset="0"/>
              </a:rPr>
              <a:t/>
            </a:r>
            <a:br>
              <a:rPr lang="en-US" sz="3200" b="1" dirty="0" smtClean="0">
                <a:solidFill>
                  <a:schemeClr val="bg1"/>
                </a:solidFill>
                <a:latin typeface="+mj-lt"/>
                <a:ea typeface="Open Sans Semibold" panose="020B0706030804020204" pitchFamily="34" charset="0"/>
                <a:cs typeface="Open Sans Semibold" panose="020B0706030804020204" pitchFamily="34" charset="0"/>
              </a:rPr>
            </a:br>
            <a:r>
              <a:rPr lang="en-US" sz="3200" b="1" dirty="0" smtClean="0">
                <a:solidFill>
                  <a:schemeClr val="bg1"/>
                </a:solidFill>
                <a:latin typeface="+mj-lt"/>
                <a:ea typeface="Open Sans Semibold" panose="020B0706030804020204" pitchFamily="34" charset="0"/>
                <a:cs typeface="Open Sans Semibold" panose="020B0706030804020204" pitchFamily="34" charset="0"/>
              </a:rPr>
              <a:t>Unit: 6 </a:t>
            </a:r>
            <a:r>
              <a:rPr lang="en-US" b="1" dirty="0" smtClean="0">
                <a:solidFill>
                  <a:schemeClr val="bg1"/>
                </a:solidFill>
                <a:latin typeface="+mj-lt"/>
                <a:ea typeface="Open Sans Semibold" panose="020B0706030804020204" pitchFamily="34" charset="0"/>
                <a:cs typeface="Open Sans Semibold" panose="020B0706030804020204" pitchFamily="34" charset="0"/>
              </a:rPr>
              <a:t/>
            </a:r>
            <a:br>
              <a:rPr lang="en-US" b="1" dirty="0" smtClean="0">
                <a:solidFill>
                  <a:schemeClr val="bg1"/>
                </a:solidFill>
                <a:latin typeface="+mj-lt"/>
                <a:ea typeface="Open Sans Semibold" panose="020B0706030804020204" pitchFamily="34" charset="0"/>
                <a:cs typeface="Open Sans Semibold" panose="020B0706030804020204" pitchFamily="34" charset="0"/>
              </a:rPr>
            </a:br>
            <a:r>
              <a:rPr lang="en-US" b="1" dirty="0" smtClean="0">
                <a:solidFill>
                  <a:schemeClr val="bg1"/>
                </a:solidFill>
                <a:latin typeface="+mj-lt"/>
              </a:rPr>
              <a:t>Distributed </a:t>
            </a:r>
            <a:r>
              <a:rPr lang="en-US" b="1" dirty="0">
                <a:solidFill>
                  <a:schemeClr val="bg1"/>
                </a:solidFill>
                <a:latin typeface="+mj-lt"/>
              </a:rPr>
              <a:t>Shared Memory</a:t>
            </a:r>
            <a:r>
              <a:rPr lang="en-US" dirty="0"/>
              <a:t>	</a:t>
            </a:r>
            <a:endParaRPr lang="en-US"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8" name="Title 1"/>
          <p:cNvSpPr txBox="1">
            <a:spLocks/>
          </p:cNvSpPr>
          <p:nvPr/>
        </p:nvSpPr>
        <p:spPr>
          <a:xfrm>
            <a:off x="76200" y="0"/>
            <a:ext cx="5257800" cy="7620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algn="l"/>
            <a:r>
              <a:rPr lang="en-US" sz="2400" b="1" dirty="0" smtClean="0">
                <a:solidFill>
                  <a:schemeClr val="bg1"/>
                </a:solidFill>
                <a:latin typeface="+mj-lt"/>
                <a:ea typeface="Open Sans Semibold" panose="020B0706030804020204" pitchFamily="34" charset="0"/>
                <a:cs typeface="Open Sans Semibold" panose="020B0706030804020204" pitchFamily="34" charset="0"/>
              </a:rPr>
              <a:t>Distributed Operating System (2160710)</a:t>
            </a:r>
            <a:endParaRPr lang="en-US" sz="24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0"/>
            <a:ext cx="3810000" cy="28575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7887" y="5562600"/>
            <a:ext cx="3279913" cy="7543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Criteria </a:t>
            </a:r>
            <a:r>
              <a:rPr lang="en-US" sz="3600" dirty="0"/>
              <a:t>for choosing </a:t>
            </a:r>
            <a:r>
              <a:rPr lang="en-US" sz="3600" dirty="0" smtClean="0"/>
              <a:t>granularity </a:t>
            </a:r>
            <a:r>
              <a:rPr lang="en-US" sz="3600" dirty="0"/>
              <a:t>parameter</a:t>
            </a:r>
            <a:endParaRPr lang="en-IN" sz="3600" dirty="0"/>
          </a:p>
        </p:txBody>
      </p:sp>
      <p:sp>
        <p:nvSpPr>
          <p:cNvPr id="4" name="Content Placeholder 3"/>
          <p:cNvSpPr>
            <a:spLocks noGrp="1"/>
          </p:cNvSpPr>
          <p:nvPr>
            <p:ph idx="1"/>
          </p:nvPr>
        </p:nvSpPr>
        <p:spPr/>
        <p:txBody>
          <a:bodyPr>
            <a:normAutofit/>
          </a:bodyPr>
          <a:lstStyle/>
          <a:p>
            <a:pPr marL="514350" indent="-457200" algn="just">
              <a:lnSpc>
                <a:spcPct val="100000"/>
              </a:lnSpc>
              <a:buFont typeface="+mj-lt"/>
              <a:buAutoNum type="arabicPeriod"/>
            </a:pPr>
            <a:r>
              <a:rPr lang="en-US" dirty="0" smtClean="0"/>
              <a:t>Factors </a:t>
            </a:r>
            <a:r>
              <a:rPr lang="en-US" dirty="0"/>
              <a:t>Influencing block </a:t>
            </a:r>
            <a:r>
              <a:rPr lang="en-US" dirty="0" smtClean="0"/>
              <a:t>size </a:t>
            </a:r>
            <a:r>
              <a:rPr lang="en-US" dirty="0"/>
              <a:t>s</a:t>
            </a:r>
            <a:r>
              <a:rPr lang="en-US" dirty="0" smtClean="0"/>
              <a:t>election</a:t>
            </a:r>
          </a:p>
          <a:p>
            <a:pPr lvl="1" algn="just">
              <a:lnSpc>
                <a:spcPct val="100000"/>
              </a:lnSpc>
            </a:pPr>
            <a:r>
              <a:rPr lang="en-US" sz="2400" dirty="0"/>
              <a:t>Sending large packet of data is not much more expensive than sending small </a:t>
            </a:r>
            <a:r>
              <a:rPr lang="en-US" sz="2400" dirty="0" smtClean="0"/>
              <a:t>ones.</a:t>
            </a:r>
            <a:endParaRPr lang="en-US" sz="2400" dirty="0"/>
          </a:p>
          <a:p>
            <a:pPr marL="514350" indent="-457200" algn="just">
              <a:lnSpc>
                <a:spcPct val="100000"/>
              </a:lnSpc>
              <a:buFont typeface="+mj-lt"/>
              <a:buAutoNum type="arabicPeriod"/>
            </a:pPr>
            <a:r>
              <a:rPr lang="en-US" dirty="0"/>
              <a:t>Paging </a:t>
            </a:r>
            <a:r>
              <a:rPr lang="en-US" dirty="0" smtClean="0"/>
              <a:t>overhead</a:t>
            </a:r>
          </a:p>
          <a:p>
            <a:pPr lvl="1" algn="just">
              <a:lnSpc>
                <a:spcPct val="100000"/>
              </a:lnSpc>
            </a:pPr>
            <a:r>
              <a:rPr lang="en-US" sz="2400" dirty="0"/>
              <a:t>A process is likely to access a large region of its shared address space in a small amount of </a:t>
            </a:r>
            <a:r>
              <a:rPr lang="en-US" sz="2400" dirty="0" smtClean="0"/>
              <a:t>time.</a:t>
            </a:r>
            <a:endParaRPr lang="en-US" sz="2400" dirty="0"/>
          </a:p>
          <a:p>
            <a:pPr lvl="1" algn="just">
              <a:lnSpc>
                <a:spcPct val="100000"/>
              </a:lnSpc>
            </a:pPr>
            <a:r>
              <a:rPr lang="en-US" sz="2400" dirty="0"/>
              <a:t>Therefore the paging overhead is less for large block size as compared to the paging overhead for small block </a:t>
            </a:r>
            <a:r>
              <a:rPr lang="en-US" sz="2400" dirty="0" smtClean="0"/>
              <a:t>size. </a:t>
            </a:r>
            <a:endParaRPr lang="en-US" sz="2400" dirty="0"/>
          </a:p>
          <a:p>
            <a:pPr marL="514350" indent="-457200" algn="just">
              <a:lnSpc>
                <a:spcPct val="100000"/>
              </a:lnSpc>
              <a:buFont typeface="+mj-lt"/>
              <a:buAutoNum type="arabicPeriod"/>
            </a:pPr>
            <a:r>
              <a:rPr lang="en-US" dirty="0"/>
              <a:t>Directory </a:t>
            </a:r>
            <a:r>
              <a:rPr lang="en-US" dirty="0" smtClean="0"/>
              <a:t>size</a:t>
            </a:r>
          </a:p>
          <a:p>
            <a:pPr lvl="1" algn="just">
              <a:lnSpc>
                <a:spcPct val="100000"/>
              </a:lnSpc>
            </a:pPr>
            <a:r>
              <a:rPr lang="en-US" sz="2400" dirty="0"/>
              <a:t>The larger the block size, the smaller the </a:t>
            </a:r>
            <a:r>
              <a:rPr lang="en-US" sz="2400" dirty="0" smtClean="0"/>
              <a:t>directory.</a:t>
            </a:r>
            <a:endParaRPr lang="en-US" sz="2400" dirty="0"/>
          </a:p>
          <a:p>
            <a:pPr lvl="1" algn="just">
              <a:lnSpc>
                <a:spcPct val="100000"/>
              </a:lnSpc>
            </a:pPr>
            <a:r>
              <a:rPr lang="en-US" sz="2400" dirty="0" smtClean="0"/>
              <a:t>Ultimately result </a:t>
            </a:r>
            <a:r>
              <a:rPr lang="en-US" sz="2400" dirty="0"/>
              <a:t>in reduced directory management overhead for larger block </a:t>
            </a:r>
            <a:r>
              <a:rPr lang="en-US" sz="2400" dirty="0" smtClean="0"/>
              <a:t>size.</a:t>
            </a:r>
            <a:endParaRPr lang="en-US" sz="2400" dirty="0"/>
          </a:p>
        </p:txBody>
      </p:sp>
    </p:spTree>
    <p:extLst>
      <p:ext uri="{BB962C8B-B14F-4D97-AF65-F5344CB8AC3E}">
        <p14:creationId xmlns:p14="http://schemas.microsoft.com/office/powerpoint/2010/main" val="34497316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Criteria </a:t>
            </a:r>
            <a:r>
              <a:rPr lang="en-US" sz="3600" dirty="0"/>
              <a:t>for choosing </a:t>
            </a:r>
            <a:r>
              <a:rPr lang="en-US" sz="3600" dirty="0" smtClean="0"/>
              <a:t>granularity </a:t>
            </a:r>
            <a:r>
              <a:rPr lang="en-US" sz="3600" dirty="0"/>
              <a:t>parameter</a:t>
            </a:r>
            <a:endParaRPr lang="en-IN" sz="3600" dirty="0"/>
          </a:p>
        </p:txBody>
      </p:sp>
      <p:sp>
        <p:nvSpPr>
          <p:cNvPr id="4" name="Content Placeholder 3"/>
          <p:cNvSpPr>
            <a:spLocks noGrp="1"/>
          </p:cNvSpPr>
          <p:nvPr>
            <p:ph idx="1"/>
          </p:nvPr>
        </p:nvSpPr>
        <p:spPr>
          <a:xfrm>
            <a:off x="190500" y="990600"/>
            <a:ext cx="8763000" cy="1905001"/>
          </a:xfrm>
        </p:spPr>
        <p:txBody>
          <a:bodyPr>
            <a:normAutofit/>
          </a:bodyPr>
          <a:lstStyle/>
          <a:p>
            <a:pPr marL="514350" indent="-457200" algn="just">
              <a:lnSpc>
                <a:spcPct val="100000"/>
              </a:lnSpc>
              <a:buFont typeface="+mj-lt"/>
              <a:buAutoNum type="arabicPeriod" startAt="4"/>
            </a:pPr>
            <a:r>
              <a:rPr lang="en-US" dirty="0" smtClean="0"/>
              <a:t>Thrashing</a:t>
            </a:r>
          </a:p>
          <a:p>
            <a:pPr marL="914400" lvl="1" indent="-457200" algn="just">
              <a:lnSpc>
                <a:spcPct val="100000"/>
              </a:lnSpc>
            </a:pPr>
            <a:r>
              <a:rPr lang="en-US" dirty="0"/>
              <a:t>The problem of thrashing may occur when data item in the same data block are being updated by multiple node at the same </a:t>
            </a:r>
            <a:r>
              <a:rPr lang="en-US" dirty="0" smtClean="0"/>
              <a:t>time.</a:t>
            </a:r>
            <a:endParaRPr lang="en-US" dirty="0"/>
          </a:p>
          <a:p>
            <a:pPr marL="914400" lvl="1" indent="-457200" algn="just">
              <a:lnSpc>
                <a:spcPct val="100000"/>
              </a:lnSpc>
            </a:pPr>
            <a:r>
              <a:rPr lang="en-US" dirty="0"/>
              <a:t>Problem may occur with any block size, it is more likely with larger block </a:t>
            </a:r>
            <a:r>
              <a:rPr lang="en-US" dirty="0" smtClean="0"/>
              <a:t>size.</a:t>
            </a:r>
          </a:p>
        </p:txBody>
      </p:sp>
      <p:grpSp>
        <p:nvGrpSpPr>
          <p:cNvPr id="16" name="Group 15"/>
          <p:cNvGrpSpPr/>
          <p:nvPr/>
        </p:nvGrpSpPr>
        <p:grpSpPr>
          <a:xfrm>
            <a:off x="5276850" y="3505200"/>
            <a:ext cx="3581400" cy="2151557"/>
            <a:chOff x="1447800" y="4249243"/>
            <a:chExt cx="3581400" cy="2151557"/>
          </a:xfrm>
        </p:grpSpPr>
        <p:sp>
          <p:nvSpPr>
            <p:cNvPr id="3" name="Rectangle 2"/>
            <p:cNvSpPr/>
            <p:nvPr/>
          </p:nvSpPr>
          <p:spPr>
            <a:xfrm>
              <a:off x="1447800" y="4249243"/>
              <a:ext cx="1981200" cy="215155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1524000" y="4343400"/>
              <a:ext cx="1828800" cy="5334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Process P1 accesses data in this area</a:t>
              </a:r>
              <a:endParaRPr lang="en-US" sz="1600" dirty="0"/>
            </a:p>
          </p:txBody>
        </p:sp>
        <p:sp>
          <p:nvSpPr>
            <p:cNvPr id="7" name="Rectangle 6"/>
            <p:cNvSpPr/>
            <p:nvPr/>
          </p:nvSpPr>
          <p:spPr>
            <a:xfrm>
              <a:off x="1524000" y="5791200"/>
              <a:ext cx="1828800" cy="5334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Process P2 accesses data in this area</a:t>
              </a:r>
              <a:endParaRPr lang="en-US" sz="1600" dirty="0"/>
            </a:p>
          </p:txBody>
        </p:sp>
        <p:sp>
          <p:nvSpPr>
            <p:cNvPr id="8" name="Oval 7"/>
            <p:cNvSpPr/>
            <p:nvPr/>
          </p:nvSpPr>
          <p:spPr>
            <a:xfrm>
              <a:off x="4419600" y="4419600"/>
              <a:ext cx="609600" cy="381000"/>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P1</a:t>
              </a:r>
              <a:endParaRPr lang="en-US" dirty="0"/>
            </a:p>
          </p:txBody>
        </p:sp>
        <p:sp>
          <p:nvSpPr>
            <p:cNvPr id="9" name="Oval 8"/>
            <p:cNvSpPr/>
            <p:nvPr/>
          </p:nvSpPr>
          <p:spPr>
            <a:xfrm>
              <a:off x="4419600" y="5867400"/>
              <a:ext cx="609600" cy="381000"/>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P2</a:t>
              </a:r>
              <a:endParaRPr lang="en-US" dirty="0"/>
            </a:p>
          </p:txBody>
        </p:sp>
        <p:cxnSp>
          <p:nvCxnSpPr>
            <p:cNvPr id="11" name="Straight Arrow Connector 10"/>
            <p:cNvCxnSpPr>
              <a:stCxn id="8" idx="2"/>
              <a:endCxn id="6" idx="3"/>
            </p:cNvCxnSpPr>
            <p:nvPr/>
          </p:nvCxnSpPr>
          <p:spPr>
            <a:xfrm flipH="1">
              <a:off x="3352800" y="4610100"/>
              <a:ext cx="1066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3"/>
            </p:cNvCxnSpPr>
            <p:nvPr/>
          </p:nvCxnSpPr>
          <p:spPr>
            <a:xfrm flipH="1">
              <a:off x="3352800" y="6057900"/>
              <a:ext cx="1066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7" name="Content Placeholder 3"/>
          <p:cNvSpPr txBox="1">
            <a:spLocks/>
          </p:cNvSpPr>
          <p:nvPr/>
        </p:nvSpPr>
        <p:spPr>
          <a:xfrm>
            <a:off x="190500" y="2877430"/>
            <a:ext cx="4991100" cy="306617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457200" algn="just">
              <a:lnSpc>
                <a:spcPct val="100000"/>
              </a:lnSpc>
              <a:buFont typeface="+mj-lt"/>
              <a:buAutoNum type="arabicPeriod" startAt="5"/>
            </a:pPr>
            <a:r>
              <a:rPr lang="en-US" dirty="0" smtClean="0"/>
              <a:t>False sharing</a:t>
            </a:r>
          </a:p>
          <a:p>
            <a:pPr lvl="1" algn="just">
              <a:lnSpc>
                <a:spcPct val="100000"/>
              </a:lnSpc>
            </a:pPr>
            <a:r>
              <a:rPr lang="en-US" dirty="0" smtClean="0"/>
              <a:t>Occur when two different processes access two unrelated variables that reside in the same data block </a:t>
            </a:r>
          </a:p>
          <a:p>
            <a:pPr lvl="1" algn="just">
              <a:lnSpc>
                <a:spcPct val="100000"/>
              </a:lnSpc>
            </a:pPr>
            <a:r>
              <a:rPr lang="en-US" dirty="0" smtClean="0"/>
              <a:t>The larger is the block size the higher is the probability of false sharing</a:t>
            </a:r>
            <a:endParaRPr lang="en-US" dirty="0"/>
          </a:p>
        </p:txBody>
      </p:sp>
      <p:sp>
        <p:nvSpPr>
          <p:cNvPr id="18" name="TextBox 17"/>
          <p:cNvSpPr txBox="1"/>
          <p:nvPr/>
        </p:nvSpPr>
        <p:spPr>
          <a:xfrm>
            <a:off x="6267450" y="5738791"/>
            <a:ext cx="1175194" cy="369332"/>
          </a:xfrm>
          <a:prstGeom prst="rect">
            <a:avLst/>
          </a:prstGeom>
          <a:noFill/>
        </p:spPr>
        <p:txBody>
          <a:bodyPr wrap="none" rtlCol="0">
            <a:spAutoFit/>
          </a:bodyPr>
          <a:lstStyle/>
          <a:p>
            <a:r>
              <a:rPr lang="en-US" dirty="0" smtClean="0"/>
              <a:t>Data Block</a:t>
            </a:r>
            <a:endParaRPr lang="en-US" dirty="0"/>
          </a:p>
        </p:txBody>
      </p:sp>
    </p:spTree>
    <p:extLst>
      <p:ext uri="{BB962C8B-B14F-4D97-AF65-F5344CB8AC3E}">
        <p14:creationId xmlns:p14="http://schemas.microsoft.com/office/powerpoint/2010/main" val="15133932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par>
                                <p:cTn id="19" presetID="22" presetClass="entr" presetSubtype="2"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Criteria </a:t>
            </a:r>
            <a:r>
              <a:rPr lang="en-US" sz="3600" dirty="0"/>
              <a:t>for choosing </a:t>
            </a:r>
            <a:r>
              <a:rPr lang="en-US" sz="3600" dirty="0" smtClean="0"/>
              <a:t>granularity </a:t>
            </a:r>
            <a:r>
              <a:rPr lang="en-US" sz="3600" dirty="0"/>
              <a:t>parameter</a:t>
            </a:r>
            <a:endParaRPr lang="en-IN" sz="3600" dirty="0"/>
          </a:p>
        </p:txBody>
      </p:sp>
      <p:sp>
        <p:nvSpPr>
          <p:cNvPr id="4" name="Content Placeholder 3"/>
          <p:cNvSpPr>
            <a:spLocks noGrp="1"/>
          </p:cNvSpPr>
          <p:nvPr>
            <p:ph idx="1"/>
          </p:nvPr>
        </p:nvSpPr>
        <p:spPr/>
        <p:txBody>
          <a:bodyPr>
            <a:normAutofit/>
          </a:bodyPr>
          <a:lstStyle/>
          <a:p>
            <a:pPr marL="514350" indent="-457200" algn="just">
              <a:lnSpc>
                <a:spcPct val="100000"/>
              </a:lnSpc>
              <a:buFont typeface="+mj-lt"/>
              <a:buAutoNum type="arabicPeriod" startAt="5"/>
            </a:pPr>
            <a:r>
              <a:rPr lang="en-US" dirty="0" smtClean="0"/>
              <a:t>Using </a:t>
            </a:r>
            <a:r>
              <a:rPr lang="en-US" dirty="0"/>
              <a:t>page </a:t>
            </a:r>
            <a:r>
              <a:rPr lang="en-US" dirty="0" smtClean="0"/>
              <a:t>size </a:t>
            </a:r>
            <a:r>
              <a:rPr lang="en-US" dirty="0"/>
              <a:t>as block </a:t>
            </a:r>
            <a:r>
              <a:rPr lang="en-US" dirty="0" smtClean="0"/>
              <a:t>size</a:t>
            </a:r>
          </a:p>
          <a:p>
            <a:pPr marL="800100" lvl="1" algn="just">
              <a:lnSpc>
                <a:spcPct val="100000"/>
              </a:lnSpc>
            </a:pPr>
            <a:r>
              <a:rPr lang="en-US" sz="2400" dirty="0" smtClean="0"/>
              <a:t>Using </a:t>
            </a:r>
            <a:r>
              <a:rPr lang="en-US" sz="2400" dirty="0"/>
              <a:t>page size as the block size of a DSM system has the following </a:t>
            </a:r>
            <a:r>
              <a:rPr lang="en-US" sz="2400" dirty="0" smtClean="0"/>
              <a:t>advantages:</a:t>
            </a:r>
            <a:endParaRPr lang="en-US" sz="2400" dirty="0"/>
          </a:p>
          <a:p>
            <a:pPr marL="1485900" lvl="2" indent="-514350" algn="just">
              <a:lnSpc>
                <a:spcPct val="100000"/>
              </a:lnSpc>
              <a:buFont typeface="+mj-lt"/>
              <a:buAutoNum type="romanUcPeriod"/>
            </a:pPr>
            <a:r>
              <a:rPr lang="en-US" sz="2400" dirty="0" smtClean="0"/>
              <a:t>It </a:t>
            </a:r>
            <a:r>
              <a:rPr lang="en-US" sz="2400" dirty="0"/>
              <a:t>allows the use of existing page fault schemes to trigger a DSM page </a:t>
            </a:r>
            <a:r>
              <a:rPr lang="en-US" sz="2400" dirty="0" smtClean="0"/>
              <a:t>fault.</a:t>
            </a:r>
            <a:endParaRPr lang="en-US" sz="2400" dirty="0"/>
          </a:p>
          <a:p>
            <a:pPr marL="1485900" lvl="2" indent="-514350" algn="just">
              <a:lnSpc>
                <a:spcPct val="100000"/>
              </a:lnSpc>
              <a:buFont typeface="+mj-lt"/>
              <a:buAutoNum type="romanUcPeriod"/>
            </a:pPr>
            <a:r>
              <a:rPr lang="en-US" sz="2400" dirty="0"/>
              <a:t>It allows the access right </a:t>
            </a:r>
            <a:r>
              <a:rPr lang="en-US" sz="2400" dirty="0" smtClean="0"/>
              <a:t>control.</a:t>
            </a:r>
            <a:endParaRPr lang="en-US" sz="2400" dirty="0"/>
          </a:p>
          <a:p>
            <a:pPr marL="1485900" lvl="2" indent="-514350" algn="just">
              <a:lnSpc>
                <a:spcPct val="100000"/>
              </a:lnSpc>
              <a:buFont typeface="+mj-lt"/>
              <a:buAutoNum type="romanUcPeriod"/>
            </a:pPr>
            <a:r>
              <a:rPr lang="en-US" sz="2400" dirty="0"/>
              <a:t>Page size do not impose undue communication overhead at the time of network page </a:t>
            </a:r>
            <a:r>
              <a:rPr lang="en-US" sz="2400" dirty="0" smtClean="0"/>
              <a:t>fault.</a:t>
            </a:r>
            <a:endParaRPr lang="en-US" sz="2400" dirty="0"/>
          </a:p>
          <a:p>
            <a:pPr marL="1485900" lvl="2" indent="-514350" algn="just">
              <a:lnSpc>
                <a:spcPct val="100000"/>
              </a:lnSpc>
              <a:buFont typeface="+mj-lt"/>
              <a:buAutoNum type="romanUcPeriod"/>
            </a:pPr>
            <a:r>
              <a:rPr lang="en-US" sz="2400" dirty="0"/>
              <a:t>Page size is a suitable data entity unit with respect to memory </a:t>
            </a:r>
            <a:r>
              <a:rPr lang="en-US" sz="2400" dirty="0" smtClean="0"/>
              <a:t>contention.</a:t>
            </a:r>
            <a:endParaRPr lang="en-US" sz="2400" dirty="0"/>
          </a:p>
        </p:txBody>
      </p:sp>
    </p:spTree>
    <p:extLst>
      <p:ext uri="{BB962C8B-B14F-4D97-AF65-F5344CB8AC3E}">
        <p14:creationId xmlns:p14="http://schemas.microsoft.com/office/powerpoint/2010/main" val="30933924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Structure of </a:t>
            </a:r>
            <a:r>
              <a:rPr lang="en-US" sz="3200" dirty="0" smtClean="0"/>
              <a:t>shared memory </a:t>
            </a:r>
            <a:r>
              <a:rPr lang="en-US" sz="3200" dirty="0"/>
              <a:t>space</a:t>
            </a:r>
            <a:endParaRPr lang="en-IN" sz="3200" dirty="0"/>
          </a:p>
        </p:txBody>
      </p:sp>
      <p:sp>
        <p:nvSpPr>
          <p:cNvPr id="4" name="Content Placeholder 3"/>
          <p:cNvSpPr>
            <a:spLocks noGrp="1"/>
          </p:cNvSpPr>
          <p:nvPr>
            <p:ph idx="1"/>
          </p:nvPr>
        </p:nvSpPr>
        <p:spPr/>
        <p:txBody>
          <a:bodyPr>
            <a:normAutofit/>
          </a:bodyPr>
          <a:lstStyle/>
          <a:p>
            <a:pPr algn="just">
              <a:lnSpc>
                <a:spcPct val="100000"/>
              </a:lnSpc>
            </a:pPr>
            <a:r>
              <a:rPr lang="en-US" dirty="0"/>
              <a:t>Structure defines the abstract view of the shared memory </a:t>
            </a:r>
            <a:r>
              <a:rPr lang="en-US" dirty="0" smtClean="0"/>
              <a:t>space.</a:t>
            </a:r>
            <a:endParaRPr lang="en-US" dirty="0"/>
          </a:p>
          <a:p>
            <a:pPr algn="just">
              <a:lnSpc>
                <a:spcPct val="100000"/>
              </a:lnSpc>
            </a:pPr>
            <a:r>
              <a:rPr lang="en-US" dirty="0"/>
              <a:t>The structure and granularity of a DSM system are closely </a:t>
            </a:r>
            <a:r>
              <a:rPr lang="en-US" dirty="0" smtClean="0"/>
              <a:t>related.</a:t>
            </a:r>
            <a:endParaRPr lang="en-US" dirty="0"/>
          </a:p>
          <a:p>
            <a:pPr algn="just">
              <a:lnSpc>
                <a:spcPct val="100000"/>
              </a:lnSpc>
            </a:pPr>
            <a:r>
              <a:rPr lang="en-US" dirty="0"/>
              <a:t>Three </a:t>
            </a:r>
            <a:r>
              <a:rPr lang="en-US" dirty="0" smtClean="0"/>
              <a:t>approach for structuring shared memory space of DSM are:</a:t>
            </a:r>
            <a:endParaRPr lang="en-US" dirty="0"/>
          </a:p>
          <a:p>
            <a:pPr marL="914400" lvl="1" indent="-457200" algn="just">
              <a:lnSpc>
                <a:spcPct val="100000"/>
              </a:lnSpc>
              <a:buFont typeface="+mj-lt"/>
              <a:buAutoNum type="arabicPeriod"/>
            </a:pPr>
            <a:r>
              <a:rPr lang="en-US" sz="2400" dirty="0"/>
              <a:t>No structuring</a:t>
            </a:r>
          </a:p>
          <a:p>
            <a:pPr marL="914400" lvl="1" indent="-457200" algn="just">
              <a:lnSpc>
                <a:spcPct val="100000"/>
              </a:lnSpc>
              <a:buFont typeface="+mj-lt"/>
              <a:buAutoNum type="arabicPeriod"/>
            </a:pPr>
            <a:r>
              <a:rPr lang="en-US" sz="2400" dirty="0"/>
              <a:t>Structuring by data type</a:t>
            </a:r>
          </a:p>
          <a:p>
            <a:pPr marL="914400" lvl="1" indent="-457200" algn="just">
              <a:lnSpc>
                <a:spcPct val="100000"/>
              </a:lnSpc>
              <a:buFont typeface="+mj-lt"/>
              <a:buAutoNum type="arabicPeriod"/>
            </a:pPr>
            <a:r>
              <a:rPr lang="en-US" sz="2400" dirty="0"/>
              <a:t>Structuring as a database</a:t>
            </a:r>
          </a:p>
        </p:txBody>
      </p:sp>
    </p:spTree>
    <p:extLst>
      <p:ext uri="{BB962C8B-B14F-4D97-AF65-F5344CB8AC3E}">
        <p14:creationId xmlns:p14="http://schemas.microsoft.com/office/powerpoint/2010/main" val="18982894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Approach </a:t>
            </a:r>
            <a:r>
              <a:rPr lang="en-US" sz="3200" dirty="0"/>
              <a:t>for structuring shared memory </a:t>
            </a:r>
            <a:r>
              <a:rPr lang="en-US" sz="3200" dirty="0" smtClean="0"/>
              <a:t>space</a:t>
            </a:r>
            <a:endParaRPr lang="en-IN" sz="3200" dirty="0"/>
          </a:p>
        </p:txBody>
      </p:sp>
      <p:sp>
        <p:nvSpPr>
          <p:cNvPr id="4" name="Content Placeholder 3"/>
          <p:cNvSpPr>
            <a:spLocks noGrp="1"/>
          </p:cNvSpPr>
          <p:nvPr>
            <p:ph idx="1"/>
          </p:nvPr>
        </p:nvSpPr>
        <p:spPr/>
        <p:txBody>
          <a:bodyPr>
            <a:normAutofit/>
          </a:bodyPr>
          <a:lstStyle/>
          <a:p>
            <a:pPr marL="514350" indent="-457200" algn="just">
              <a:lnSpc>
                <a:spcPct val="100000"/>
              </a:lnSpc>
              <a:buFont typeface="+mj-lt"/>
              <a:buAutoNum type="arabicPeriod"/>
            </a:pPr>
            <a:r>
              <a:rPr lang="en-US" dirty="0" smtClean="0"/>
              <a:t>No structuring</a:t>
            </a:r>
          </a:p>
          <a:p>
            <a:pPr marL="800100" lvl="1" algn="just">
              <a:lnSpc>
                <a:spcPct val="100000"/>
              </a:lnSpc>
            </a:pPr>
            <a:r>
              <a:rPr lang="en-US" dirty="0"/>
              <a:t>The shared memory space is simply a linear array of </a:t>
            </a:r>
            <a:r>
              <a:rPr lang="en-US" dirty="0" smtClean="0"/>
              <a:t>words.</a:t>
            </a:r>
            <a:endParaRPr lang="en-US" dirty="0"/>
          </a:p>
          <a:p>
            <a:pPr marL="800100" lvl="1" algn="just">
              <a:lnSpc>
                <a:spcPct val="100000"/>
              </a:lnSpc>
            </a:pPr>
            <a:r>
              <a:rPr lang="en-US" dirty="0" smtClean="0"/>
              <a:t>Advantage</a:t>
            </a:r>
            <a:r>
              <a:rPr lang="en-US" dirty="0"/>
              <a:t>:</a:t>
            </a:r>
          </a:p>
          <a:p>
            <a:pPr marL="1371600" lvl="2" indent="-400050" algn="just">
              <a:lnSpc>
                <a:spcPct val="100000"/>
              </a:lnSpc>
              <a:buFont typeface="+mj-lt"/>
              <a:buAutoNum type="romanUcPeriod"/>
            </a:pPr>
            <a:r>
              <a:rPr lang="en-US" sz="2000" dirty="0"/>
              <a:t>Choose any suitable page size as the unit of sharing and a fixed </a:t>
            </a:r>
            <a:r>
              <a:rPr lang="en-US" sz="2000" dirty="0" smtClean="0"/>
              <a:t>grain (block) </a:t>
            </a:r>
            <a:r>
              <a:rPr lang="en-US" sz="2000" dirty="0"/>
              <a:t>size may be used for all </a:t>
            </a:r>
            <a:r>
              <a:rPr lang="en-US" sz="2000" dirty="0" smtClean="0"/>
              <a:t>application.</a:t>
            </a:r>
            <a:endParaRPr lang="en-US" sz="2000" dirty="0"/>
          </a:p>
          <a:p>
            <a:pPr marL="1371600" lvl="2" indent="-400050" algn="just">
              <a:lnSpc>
                <a:spcPct val="100000"/>
              </a:lnSpc>
              <a:buFont typeface="+mj-lt"/>
              <a:buAutoNum type="romanUcPeriod"/>
            </a:pPr>
            <a:r>
              <a:rPr lang="en-US" sz="2000" dirty="0"/>
              <a:t>Simple </a:t>
            </a:r>
            <a:r>
              <a:rPr lang="en-US" sz="2000" dirty="0" smtClean="0"/>
              <a:t>and </a:t>
            </a:r>
            <a:r>
              <a:rPr lang="en-US" sz="2000" dirty="0"/>
              <a:t>easy to design such a DSM </a:t>
            </a:r>
            <a:r>
              <a:rPr lang="en-US" sz="2000" dirty="0" smtClean="0"/>
              <a:t>system.</a:t>
            </a:r>
            <a:endParaRPr lang="en-US" dirty="0"/>
          </a:p>
          <a:p>
            <a:pPr marL="514350" indent="-457200" algn="just">
              <a:lnSpc>
                <a:spcPct val="100000"/>
              </a:lnSpc>
              <a:buFont typeface="+mj-lt"/>
              <a:buAutoNum type="arabicPeriod"/>
            </a:pPr>
            <a:r>
              <a:rPr lang="en-US" dirty="0"/>
              <a:t>Structuring by data </a:t>
            </a:r>
            <a:r>
              <a:rPr lang="en-US" dirty="0" smtClean="0"/>
              <a:t>type</a:t>
            </a:r>
          </a:p>
          <a:p>
            <a:pPr lvl="1" algn="just">
              <a:lnSpc>
                <a:spcPct val="100000"/>
              </a:lnSpc>
            </a:pPr>
            <a:r>
              <a:rPr lang="en-US" dirty="0" smtClean="0"/>
              <a:t>The shared memory space is structured either as a collection of variables in the source language.</a:t>
            </a:r>
          </a:p>
          <a:p>
            <a:pPr lvl="1" algn="just">
              <a:lnSpc>
                <a:spcPct val="100000"/>
              </a:lnSpc>
            </a:pPr>
            <a:r>
              <a:rPr lang="en-US" dirty="0" smtClean="0"/>
              <a:t>The granularity in such DSM system is an </a:t>
            </a:r>
            <a:r>
              <a:rPr lang="en-US" b="1" dirty="0" smtClean="0"/>
              <a:t>object</a:t>
            </a:r>
            <a:r>
              <a:rPr lang="en-US" dirty="0" smtClean="0"/>
              <a:t> or a </a:t>
            </a:r>
            <a:r>
              <a:rPr lang="en-US" b="1" dirty="0" smtClean="0"/>
              <a:t>variable</a:t>
            </a:r>
            <a:r>
              <a:rPr lang="en-US" dirty="0" smtClean="0"/>
              <a:t>.</a:t>
            </a:r>
          </a:p>
          <a:p>
            <a:pPr lvl="1" algn="just">
              <a:lnSpc>
                <a:spcPct val="100000"/>
              </a:lnSpc>
            </a:pPr>
            <a:r>
              <a:rPr lang="en-US" dirty="0" smtClean="0"/>
              <a:t>DSM system uses </a:t>
            </a:r>
            <a:r>
              <a:rPr lang="en-US" b="1" dirty="0" smtClean="0"/>
              <a:t>variable grain (block) size </a:t>
            </a:r>
            <a:r>
              <a:rPr lang="en-US" dirty="0" smtClean="0"/>
              <a:t>to match the size of the object/variable being accessed by the application.</a:t>
            </a:r>
          </a:p>
        </p:txBody>
      </p:sp>
    </p:spTree>
    <p:extLst>
      <p:ext uri="{BB962C8B-B14F-4D97-AF65-F5344CB8AC3E}">
        <p14:creationId xmlns:p14="http://schemas.microsoft.com/office/powerpoint/2010/main" val="35719739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Approach for structuring shared memory space</a:t>
            </a:r>
            <a:endParaRPr lang="en-IN" sz="3200" dirty="0"/>
          </a:p>
        </p:txBody>
      </p:sp>
      <p:sp>
        <p:nvSpPr>
          <p:cNvPr id="4" name="Content Placeholder 3"/>
          <p:cNvSpPr>
            <a:spLocks noGrp="1"/>
          </p:cNvSpPr>
          <p:nvPr>
            <p:ph idx="1"/>
          </p:nvPr>
        </p:nvSpPr>
        <p:spPr/>
        <p:txBody>
          <a:bodyPr>
            <a:normAutofit/>
          </a:bodyPr>
          <a:lstStyle/>
          <a:p>
            <a:pPr marL="514350" indent="-457200" algn="just">
              <a:lnSpc>
                <a:spcPct val="100000"/>
              </a:lnSpc>
              <a:buFont typeface="+mj-lt"/>
              <a:buAutoNum type="arabicPeriod" startAt="3"/>
            </a:pPr>
            <a:r>
              <a:rPr lang="en-US" dirty="0" smtClean="0"/>
              <a:t>Structuring </a:t>
            </a:r>
            <a:r>
              <a:rPr lang="en-US" dirty="0"/>
              <a:t>as a </a:t>
            </a:r>
            <a:r>
              <a:rPr lang="en-US" dirty="0" smtClean="0"/>
              <a:t>database</a:t>
            </a:r>
          </a:p>
          <a:p>
            <a:pPr lvl="1" algn="just">
              <a:lnSpc>
                <a:spcPct val="100000"/>
              </a:lnSpc>
            </a:pPr>
            <a:r>
              <a:rPr lang="en-US" dirty="0"/>
              <a:t>Structure the shared memory like a </a:t>
            </a:r>
            <a:r>
              <a:rPr lang="en-US" dirty="0" smtClean="0"/>
              <a:t>database.</a:t>
            </a:r>
            <a:endParaRPr lang="en-US" dirty="0"/>
          </a:p>
          <a:p>
            <a:pPr lvl="1" algn="just">
              <a:lnSpc>
                <a:spcPct val="100000"/>
              </a:lnSpc>
            </a:pPr>
            <a:r>
              <a:rPr lang="en-US" dirty="0"/>
              <a:t>Shared memory space is ordered as an associative memory called tuple </a:t>
            </a:r>
            <a:r>
              <a:rPr lang="en-US" dirty="0" smtClean="0"/>
              <a:t>space.</a:t>
            </a:r>
            <a:endParaRPr lang="en-US" dirty="0"/>
          </a:p>
          <a:p>
            <a:pPr lvl="1" algn="just">
              <a:lnSpc>
                <a:spcPct val="100000"/>
              </a:lnSpc>
            </a:pPr>
            <a:r>
              <a:rPr lang="en-US" dirty="0" smtClean="0"/>
              <a:t>Processes </a:t>
            </a:r>
            <a:r>
              <a:rPr lang="en-US" dirty="0"/>
              <a:t>select tuples by specifying the number of their fields and their values or </a:t>
            </a:r>
            <a:r>
              <a:rPr lang="en-US" dirty="0" smtClean="0"/>
              <a:t>type.</a:t>
            </a:r>
          </a:p>
          <a:p>
            <a:pPr lvl="1" algn="just">
              <a:lnSpc>
                <a:spcPct val="100000"/>
              </a:lnSpc>
            </a:pPr>
            <a:r>
              <a:rPr lang="en-US" dirty="0"/>
              <a:t>DSM </a:t>
            </a:r>
            <a:r>
              <a:rPr lang="en-US"/>
              <a:t>system </a:t>
            </a:r>
            <a:r>
              <a:rPr lang="en-US" smtClean="0"/>
              <a:t>uses </a:t>
            </a:r>
            <a:r>
              <a:rPr lang="en-US" b="1" dirty="0"/>
              <a:t>variable grain (block) size </a:t>
            </a:r>
            <a:r>
              <a:rPr lang="en-US" dirty="0"/>
              <a:t>to </a:t>
            </a:r>
            <a:r>
              <a:rPr lang="en-US" dirty="0" smtClean="0"/>
              <a:t>match with the size of tuples.</a:t>
            </a:r>
            <a:endParaRPr lang="en-US" dirty="0"/>
          </a:p>
        </p:txBody>
      </p:sp>
    </p:spTree>
    <p:extLst>
      <p:ext uri="{BB962C8B-B14F-4D97-AF65-F5344CB8AC3E}">
        <p14:creationId xmlns:p14="http://schemas.microsoft.com/office/powerpoint/2010/main" val="13054747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Consistency Models</a:t>
            </a:r>
            <a:endParaRPr lang="en-IN" sz="3200" dirty="0"/>
          </a:p>
        </p:txBody>
      </p:sp>
      <p:sp>
        <p:nvSpPr>
          <p:cNvPr id="4" name="Content Placeholder 3"/>
          <p:cNvSpPr>
            <a:spLocks noGrp="1"/>
          </p:cNvSpPr>
          <p:nvPr>
            <p:ph idx="1"/>
          </p:nvPr>
        </p:nvSpPr>
        <p:spPr/>
        <p:txBody>
          <a:bodyPr>
            <a:normAutofit/>
          </a:bodyPr>
          <a:lstStyle/>
          <a:p>
            <a:pPr algn="just">
              <a:lnSpc>
                <a:spcPct val="100000"/>
              </a:lnSpc>
            </a:pPr>
            <a:r>
              <a:rPr lang="en-US" dirty="0" smtClean="0"/>
              <a:t>Consistency model defines set of rules that must obey the memory consistency.</a:t>
            </a:r>
          </a:p>
          <a:p>
            <a:pPr algn="just">
              <a:lnSpc>
                <a:spcPct val="100000"/>
              </a:lnSpc>
            </a:pPr>
            <a:r>
              <a:rPr lang="en-US" dirty="0" smtClean="0"/>
              <a:t>A </a:t>
            </a:r>
            <a:r>
              <a:rPr lang="en-US" dirty="0"/>
              <a:t>consistency model </a:t>
            </a:r>
            <a:r>
              <a:rPr lang="en-US" dirty="0" smtClean="0"/>
              <a:t>refers </a:t>
            </a:r>
            <a:r>
              <a:rPr lang="en-US" dirty="0"/>
              <a:t>to the degree of consistency that has to be maintained for the shared memory </a:t>
            </a:r>
            <a:r>
              <a:rPr lang="en-US" dirty="0" smtClean="0"/>
              <a:t>data.</a:t>
            </a:r>
            <a:endParaRPr lang="en-US" dirty="0"/>
          </a:p>
          <a:p>
            <a:pPr algn="just">
              <a:lnSpc>
                <a:spcPct val="100000"/>
              </a:lnSpc>
            </a:pPr>
            <a:r>
              <a:rPr lang="en-US" dirty="0"/>
              <a:t>Consistency requirement vary from application to application</a:t>
            </a:r>
            <a:r>
              <a:rPr lang="en-US" dirty="0" smtClean="0"/>
              <a:t>.</a:t>
            </a:r>
            <a:endParaRPr lang="en-US" dirty="0"/>
          </a:p>
          <a:p>
            <a:pPr algn="just">
              <a:lnSpc>
                <a:spcPct val="100000"/>
              </a:lnSpc>
            </a:pPr>
            <a:r>
              <a:rPr lang="en-US" dirty="0"/>
              <a:t>If a system support the stronger consistency model then the weaker consistency model is automatically supported but the converse is not </a:t>
            </a:r>
            <a:r>
              <a:rPr lang="en-US" dirty="0" smtClean="0"/>
              <a:t>true.</a:t>
            </a:r>
            <a:endParaRPr lang="en-US" dirty="0"/>
          </a:p>
        </p:txBody>
      </p:sp>
    </p:spTree>
    <p:extLst>
      <p:ext uri="{BB962C8B-B14F-4D97-AF65-F5344CB8AC3E}">
        <p14:creationId xmlns:p14="http://schemas.microsoft.com/office/powerpoint/2010/main" val="40882236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Types of Consistency models</a:t>
            </a:r>
            <a:endParaRPr lang="en-IN" sz="3200" dirty="0"/>
          </a:p>
        </p:txBody>
      </p:sp>
      <p:graphicFrame>
        <p:nvGraphicFramePr>
          <p:cNvPr id="5" name="Diagram 4"/>
          <p:cNvGraphicFramePr/>
          <p:nvPr>
            <p:extLst>
              <p:ext uri="{D42A27DB-BD31-4B8C-83A1-F6EECF244321}">
                <p14:modId xmlns:p14="http://schemas.microsoft.com/office/powerpoint/2010/main" val="2786401930"/>
              </p:ext>
            </p:extLst>
          </p:nvPr>
        </p:nvGraphicFramePr>
        <p:xfrm>
          <a:off x="190500" y="990600"/>
          <a:ext cx="8763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86347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6BF8EC2C-4761-424F-83E5-7653F4A99E28}"/>
                                            </p:graphicEl>
                                          </p:spTgt>
                                        </p:tgtEl>
                                        <p:attrNameLst>
                                          <p:attrName>style.visibility</p:attrName>
                                        </p:attrNameLst>
                                      </p:cBhvr>
                                      <p:to>
                                        <p:strVal val="visible"/>
                                      </p:to>
                                    </p:set>
                                    <p:animEffect transition="in" filter="wipe(left)">
                                      <p:cBhvr>
                                        <p:cTn id="7" dur="500"/>
                                        <p:tgtEl>
                                          <p:spTgt spid="5">
                                            <p:graphicEl>
                                              <a:dgm id="{6BF8EC2C-4761-424F-83E5-7653F4A99E2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0AFAD39F-D2E9-4BC3-B8A1-D900AF42ADF1}"/>
                                            </p:graphicEl>
                                          </p:spTgt>
                                        </p:tgtEl>
                                        <p:attrNameLst>
                                          <p:attrName>style.visibility</p:attrName>
                                        </p:attrNameLst>
                                      </p:cBhvr>
                                      <p:to>
                                        <p:strVal val="visible"/>
                                      </p:to>
                                    </p:set>
                                    <p:animEffect transition="in" filter="wipe(left)">
                                      <p:cBhvr>
                                        <p:cTn id="12" dur="500"/>
                                        <p:tgtEl>
                                          <p:spTgt spid="5">
                                            <p:graphicEl>
                                              <a:dgm id="{0AFAD39F-D2E9-4BC3-B8A1-D900AF42ADF1}"/>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graphicEl>
                                              <a:dgm id="{D854FD94-67C2-473A-A1B9-497D73C314BC}"/>
                                            </p:graphicEl>
                                          </p:spTgt>
                                        </p:tgtEl>
                                        <p:attrNameLst>
                                          <p:attrName>style.visibility</p:attrName>
                                        </p:attrNameLst>
                                      </p:cBhvr>
                                      <p:to>
                                        <p:strVal val="visible"/>
                                      </p:to>
                                    </p:set>
                                    <p:animEffect transition="in" filter="wipe(left)">
                                      <p:cBhvr>
                                        <p:cTn id="15" dur="500"/>
                                        <p:tgtEl>
                                          <p:spTgt spid="5">
                                            <p:graphicEl>
                                              <a:dgm id="{D854FD94-67C2-473A-A1B9-497D73C314B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graphicEl>
                                              <a:dgm id="{DB32F5BD-5075-4374-8212-4C549A5A534A}"/>
                                            </p:graphicEl>
                                          </p:spTgt>
                                        </p:tgtEl>
                                        <p:attrNameLst>
                                          <p:attrName>style.visibility</p:attrName>
                                        </p:attrNameLst>
                                      </p:cBhvr>
                                      <p:to>
                                        <p:strVal val="visible"/>
                                      </p:to>
                                    </p:set>
                                    <p:animEffect transition="in" filter="wipe(left)">
                                      <p:cBhvr>
                                        <p:cTn id="20" dur="500"/>
                                        <p:tgtEl>
                                          <p:spTgt spid="5">
                                            <p:graphicEl>
                                              <a:dgm id="{DB32F5BD-5075-4374-8212-4C549A5A534A}"/>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graphicEl>
                                              <a:dgm id="{6F1E6591-E100-4FD9-8CCD-EEF9ACB0857D}"/>
                                            </p:graphicEl>
                                          </p:spTgt>
                                        </p:tgtEl>
                                        <p:attrNameLst>
                                          <p:attrName>style.visibility</p:attrName>
                                        </p:attrNameLst>
                                      </p:cBhvr>
                                      <p:to>
                                        <p:strVal val="visible"/>
                                      </p:to>
                                    </p:set>
                                    <p:animEffect transition="in" filter="wipe(left)">
                                      <p:cBhvr>
                                        <p:cTn id="23" dur="500"/>
                                        <p:tgtEl>
                                          <p:spTgt spid="5">
                                            <p:graphicEl>
                                              <a:dgm id="{6F1E6591-E100-4FD9-8CCD-EEF9ACB0857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graphicEl>
                                              <a:dgm id="{47D7182C-533E-407C-976B-2BE973F3CD18}"/>
                                            </p:graphicEl>
                                          </p:spTgt>
                                        </p:tgtEl>
                                        <p:attrNameLst>
                                          <p:attrName>style.visibility</p:attrName>
                                        </p:attrNameLst>
                                      </p:cBhvr>
                                      <p:to>
                                        <p:strVal val="visible"/>
                                      </p:to>
                                    </p:set>
                                    <p:animEffect transition="in" filter="wipe(left)">
                                      <p:cBhvr>
                                        <p:cTn id="28" dur="500"/>
                                        <p:tgtEl>
                                          <p:spTgt spid="5">
                                            <p:graphicEl>
                                              <a:dgm id="{47D7182C-533E-407C-976B-2BE973F3CD18}"/>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graphicEl>
                                              <a:dgm id="{7A69F377-2F4F-4ECC-8C0D-42B7F36EC94D}"/>
                                            </p:graphicEl>
                                          </p:spTgt>
                                        </p:tgtEl>
                                        <p:attrNameLst>
                                          <p:attrName>style.visibility</p:attrName>
                                        </p:attrNameLst>
                                      </p:cBhvr>
                                      <p:to>
                                        <p:strVal val="visible"/>
                                      </p:to>
                                    </p:set>
                                    <p:animEffect transition="in" filter="wipe(left)">
                                      <p:cBhvr>
                                        <p:cTn id="31" dur="500"/>
                                        <p:tgtEl>
                                          <p:spTgt spid="5">
                                            <p:graphicEl>
                                              <a:dgm id="{7A69F377-2F4F-4ECC-8C0D-42B7F36EC94D}"/>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graphicEl>
                                              <a:dgm id="{8A777C4A-5B8F-4D69-AE27-C84FCE8C2F2E}"/>
                                            </p:graphicEl>
                                          </p:spTgt>
                                        </p:tgtEl>
                                        <p:attrNameLst>
                                          <p:attrName>style.visibility</p:attrName>
                                        </p:attrNameLst>
                                      </p:cBhvr>
                                      <p:to>
                                        <p:strVal val="visible"/>
                                      </p:to>
                                    </p:set>
                                    <p:animEffect transition="in" filter="wipe(left)">
                                      <p:cBhvr>
                                        <p:cTn id="36" dur="500"/>
                                        <p:tgtEl>
                                          <p:spTgt spid="5">
                                            <p:graphicEl>
                                              <a:dgm id="{8A777C4A-5B8F-4D69-AE27-C84FCE8C2F2E}"/>
                                            </p:graphic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
                                            <p:graphicEl>
                                              <a:dgm id="{16A0428B-6A41-4D93-96E1-56F23DC45509}"/>
                                            </p:graphicEl>
                                          </p:spTgt>
                                        </p:tgtEl>
                                        <p:attrNameLst>
                                          <p:attrName>style.visibility</p:attrName>
                                        </p:attrNameLst>
                                      </p:cBhvr>
                                      <p:to>
                                        <p:strVal val="visible"/>
                                      </p:to>
                                    </p:set>
                                    <p:animEffect transition="in" filter="wipe(left)">
                                      <p:cBhvr>
                                        <p:cTn id="39" dur="500"/>
                                        <p:tgtEl>
                                          <p:spTgt spid="5">
                                            <p:graphicEl>
                                              <a:dgm id="{16A0428B-6A41-4D93-96E1-56F23DC45509}"/>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graphicEl>
                                              <a:dgm id="{C0996234-8601-46AB-A4C1-805944CF37E2}"/>
                                            </p:graphicEl>
                                          </p:spTgt>
                                        </p:tgtEl>
                                        <p:attrNameLst>
                                          <p:attrName>style.visibility</p:attrName>
                                        </p:attrNameLst>
                                      </p:cBhvr>
                                      <p:to>
                                        <p:strVal val="visible"/>
                                      </p:to>
                                    </p:set>
                                    <p:animEffect transition="in" filter="wipe(left)">
                                      <p:cBhvr>
                                        <p:cTn id="44" dur="500"/>
                                        <p:tgtEl>
                                          <p:spTgt spid="5">
                                            <p:graphicEl>
                                              <a:dgm id="{C0996234-8601-46AB-A4C1-805944CF37E2}"/>
                                            </p:graphic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5">
                                            <p:graphicEl>
                                              <a:dgm id="{C41F06CA-E8EF-466F-A2A6-26000022D4B0}"/>
                                            </p:graphicEl>
                                          </p:spTgt>
                                        </p:tgtEl>
                                        <p:attrNameLst>
                                          <p:attrName>style.visibility</p:attrName>
                                        </p:attrNameLst>
                                      </p:cBhvr>
                                      <p:to>
                                        <p:strVal val="visible"/>
                                      </p:to>
                                    </p:set>
                                    <p:animEffect transition="in" filter="wipe(left)">
                                      <p:cBhvr>
                                        <p:cTn id="47" dur="500"/>
                                        <p:tgtEl>
                                          <p:spTgt spid="5">
                                            <p:graphicEl>
                                              <a:dgm id="{C41F06CA-E8EF-466F-A2A6-26000022D4B0}"/>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graphicEl>
                                              <a:dgm id="{BAB0FA1A-9DBA-49D4-980B-99B64C656430}"/>
                                            </p:graphicEl>
                                          </p:spTgt>
                                        </p:tgtEl>
                                        <p:attrNameLst>
                                          <p:attrName>style.visibility</p:attrName>
                                        </p:attrNameLst>
                                      </p:cBhvr>
                                      <p:to>
                                        <p:strVal val="visible"/>
                                      </p:to>
                                    </p:set>
                                    <p:animEffect transition="in" filter="wipe(left)">
                                      <p:cBhvr>
                                        <p:cTn id="52" dur="500"/>
                                        <p:tgtEl>
                                          <p:spTgt spid="5">
                                            <p:graphicEl>
                                              <a:dgm id="{BAB0FA1A-9DBA-49D4-980B-99B64C656430}"/>
                                            </p:graphic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5">
                                            <p:graphicEl>
                                              <a:dgm id="{137313C1-218F-4B56-844C-B5116CA1C3E1}"/>
                                            </p:graphicEl>
                                          </p:spTgt>
                                        </p:tgtEl>
                                        <p:attrNameLst>
                                          <p:attrName>style.visibility</p:attrName>
                                        </p:attrNameLst>
                                      </p:cBhvr>
                                      <p:to>
                                        <p:strVal val="visible"/>
                                      </p:to>
                                    </p:set>
                                    <p:animEffect transition="in" filter="wipe(left)">
                                      <p:cBhvr>
                                        <p:cTn id="55" dur="500"/>
                                        <p:tgtEl>
                                          <p:spTgt spid="5">
                                            <p:graphicEl>
                                              <a:dgm id="{137313C1-218F-4B56-844C-B5116CA1C3E1}"/>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
                                            <p:graphicEl>
                                              <a:dgm id="{86A73F92-CACC-4B64-9A4E-F16570564ACF}"/>
                                            </p:graphicEl>
                                          </p:spTgt>
                                        </p:tgtEl>
                                        <p:attrNameLst>
                                          <p:attrName>style.visibility</p:attrName>
                                        </p:attrNameLst>
                                      </p:cBhvr>
                                      <p:to>
                                        <p:strVal val="visible"/>
                                      </p:to>
                                    </p:set>
                                    <p:animEffect transition="in" filter="wipe(left)">
                                      <p:cBhvr>
                                        <p:cTn id="60" dur="500"/>
                                        <p:tgtEl>
                                          <p:spTgt spid="5">
                                            <p:graphicEl>
                                              <a:dgm id="{86A73F92-CACC-4B64-9A4E-F16570564ACF}"/>
                                            </p:graphic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
                                            <p:graphicEl>
                                              <a:dgm id="{D79752BA-D0A0-4178-BE7A-3FCC15B96DD0}"/>
                                            </p:graphicEl>
                                          </p:spTgt>
                                        </p:tgtEl>
                                        <p:attrNameLst>
                                          <p:attrName>style.visibility</p:attrName>
                                        </p:attrNameLst>
                                      </p:cBhvr>
                                      <p:to>
                                        <p:strVal val="visible"/>
                                      </p:to>
                                    </p:set>
                                    <p:animEffect transition="in" filter="wipe(left)">
                                      <p:cBhvr>
                                        <p:cTn id="63" dur="500"/>
                                        <p:tgtEl>
                                          <p:spTgt spid="5">
                                            <p:graphicEl>
                                              <a:dgm id="{D79752BA-D0A0-4178-BE7A-3FCC15B96DD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Strict Consistency model</a:t>
            </a:r>
          </a:p>
        </p:txBody>
      </p:sp>
      <p:sp>
        <p:nvSpPr>
          <p:cNvPr id="4" name="Content Placeholder 3"/>
          <p:cNvSpPr>
            <a:spLocks noGrp="1"/>
          </p:cNvSpPr>
          <p:nvPr>
            <p:ph idx="1"/>
          </p:nvPr>
        </p:nvSpPr>
        <p:spPr/>
        <p:txBody>
          <a:bodyPr>
            <a:normAutofit/>
          </a:bodyPr>
          <a:lstStyle/>
          <a:p>
            <a:pPr algn="just">
              <a:lnSpc>
                <a:spcPct val="100000"/>
              </a:lnSpc>
            </a:pPr>
            <a:r>
              <a:rPr lang="en-US" dirty="0" smtClean="0"/>
              <a:t>Value </a:t>
            </a:r>
            <a:r>
              <a:rPr lang="en-US" dirty="0"/>
              <a:t>returned by a read operation on a memory address is always same as the </a:t>
            </a:r>
            <a:r>
              <a:rPr lang="en-US" dirty="0" smtClean="0"/>
              <a:t>most </a:t>
            </a:r>
            <a:r>
              <a:rPr lang="en-US" dirty="0"/>
              <a:t>recent write operation to that </a:t>
            </a:r>
            <a:r>
              <a:rPr lang="en-US" dirty="0" smtClean="0"/>
              <a:t>address.</a:t>
            </a:r>
            <a:endParaRPr lang="en-US" dirty="0"/>
          </a:p>
          <a:p>
            <a:pPr algn="just">
              <a:lnSpc>
                <a:spcPct val="100000"/>
              </a:lnSpc>
            </a:pPr>
            <a:r>
              <a:rPr lang="en-US" dirty="0"/>
              <a:t>All writes instantaneously become visible to all </a:t>
            </a:r>
            <a:r>
              <a:rPr lang="en-US" dirty="0" smtClean="0"/>
              <a:t>processes.</a:t>
            </a:r>
            <a:endParaRPr lang="en-US" dirty="0"/>
          </a:p>
          <a:p>
            <a:pPr algn="just">
              <a:lnSpc>
                <a:spcPct val="100000"/>
              </a:lnSpc>
            </a:pPr>
            <a:r>
              <a:rPr lang="en-US" dirty="0" smtClean="0"/>
              <a:t>Implementation </a:t>
            </a:r>
            <a:r>
              <a:rPr lang="en-US" dirty="0"/>
              <a:t>of </a:t>
            </a:r>
            <a:r>
              <a:rPr lang="en-US" dirty="0" smtClean="0"/>
              <a:t>this model </a:t>
            </a:r>
            <a:r>
              <a:rPr lang="en-US" dirty="0"/>
              <a:t>for a DSM system is practically </a:t>
            </a:r>
            <a:r>
              <a:rPr lang="en-US" dirty="0" smtClean="0"/>
              <a:t>impossible.</a:t>
            </a:r>
          </a:p>
          <a:p>
            <a:pPr algn="just">
              <a:lnSpc>
                <a:spcPct val="100000"/>
              </a:lnSpc>
            </a:pPr>
            <a:endParaRPr lang="en-US" dirty="0" smtClean="0"/>
          </a:p>
          <a:p>
            <a:pPr algn="just">
              <a:lnSpc>
                <a:spcPct val="100000"/>
              </a:lnSpc>
            </a:pPr>
            <a:endParaRPr lang="en-US" dirty="0"/>
          </a:p>
          <a:p>
            <a:pPr algn="just">
              <a:lnSpc>
                <a:spcPct val="100000"/>
              </a:lnSpc>
            </a:pPr>
            <a:endParaRPr lang="en-US" dirty="0" smtClean="0"/>
          </a:p>
          <a:p>
            <a:pPr algn="just">
              <a:lnSpc>
                <a:spcPct val="100000"/>
              </a:lnSpc>
            </a:pPr>
            <a:endParaRPr lang="en-US" dirty="0"/>
          </a:p>
          <a:p>
            <a:pPr algn="just">
              <a:lnSpc>
                <a:spcPct val="100000"/>
              </a:lnSpc>
            </a:pPr>
            <a:endParaRPr lang="en-US" dirty="0" smtClean="0"/>
          </a:p>
          <a:p>
            <a:pPr algn="just">
              <a:lnSpc>
                <a:spcPct val="100000"/>
              </a:lnSpc>
            </a:pPr>
            <a:r>
              <a:rPr lang="en-US" dirty="0" smtClean="0"/>
              <a:t>Practically </a:t>
            </a:r>
            <a:r>
              <a:rPr lang="en-US" dirty="0"/>
              <a:t>impossible because absolute synchronization of clock of all the nodes of a distributed system is not possible.</a:t>
            </a:r>
          </a:p>
        </p:txBody>
      </p:sp>
      <p:cxnSp>
        <p:nvCxnSpPr>
          <p:cNvPr id="8" name="Straight Arrow Connector 7"/>
          <p:cNvCxnSpPr/>
          <p:nvPr/>
        </p:nvCxnSpPr>
        <p:spPr>
          <a:xfrm>
            <a:off x="1066800" y="4695914"/>
            <a:ext cx="5943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0600" y="4267200"/>
            <a:ext cx="450764" cy="400110"/>
          </a:xfrm>
          <a:prstGeom prst="rect">
            <a:avLst/>
          </a:prstGeom>
          <a:noFill/>
        </p:spPr>
        <p:txBody>
          <a:bodyPr wrap="none" rtlCol="0">
            <a:spAutoFit/>
          </a:bodyPr>
          <a:lstStyle/>
          <a:p>
            <a:r>
              <a:rPr lang="en-US" sz="2000" b="1" dirty="0" smtClean="0"/>
              <a:t>P1</a:t>
            </a:r>
            <a:endParaRPr lang="en-US" sz="2000" b="1" dirty="0"/>
          </a:p>
        </p:txBody>
      </p:sp>
      <p:sp>
        <p:nvSpPr>
          <p:cNvPr id="12" name="TextBox 11"/>
          <p:cNvSpPr txBox="1"/>
          <p:nvPr/>
        </p:nvSpPr>
        <p:spPr>
          <a:xfrm>
            <a:off x="990600" y="4676805"/>
            <a:ext cx="450764" cy="400110"/>
          </a:xfrm>
          <a:prstGeom prst="rect">
            <a:avLst/>
          </a:prstGeom>
          <a:noFill/>
        </p:spPr>
        <p:txBody>
          <a:bodyPr wrap="none" rtlCol="0">
            <a:spAutoFit/>
          </a:bodyPr>
          <a:lstStyle/>
          <a:p>
            <a:r>
              <a:rPr lang="en-US" sz="2000" b="1" dirty="0" smtClean="0"/>
              <a:t>P2</a:t>
            </a:r>
            <a:endParaRPr lang="en-US" sz="2000" b="1" dirty="0"/>
          </a:p>
        </p:txBody>
      </p:sp>
      <p:sp>
        <p:nvSpPr>
          <p:cNvPr id="13" name="TextBox 12"/>
          <p:cNvSpPr txBox="1"/>
          <p:nvPr/>
        </p:nvSpPr>
        <p:spPr>
          <a:xfrm>
            <a:off x="1790700" y="4300567"/>
            <a:ext cx="950901" cy="400110"/>
          </a:xfrm>
          <a:prstGeom prst="rect">
            <a:avLst/>
          </a:prstGeom>
          <a:noFill/>
        </p:spPr>
        <p:txBody>
          <a:bodyPr wrap="none" rtlCol="0">
            <a:spAutoFit/>
          </a:bodyPr>
          <a:lstStyle/>
          <a:p>
            <a:r>
              <a:rPr lang="en-US" sz="2000" b="1" dirty="0" smtClean="0"/>
              <a:t>W(x=a)</a:t>
            </a:r>
            <a:endParaRPr lang="en-US" sz="2000" b="1" dirty="0"/>
          </a:p>
        </p:txBody>
      </p:sp>
      <p:sp>
        <p:nvSpPr>
          <p:cNvPr id="14" name="TextBox 13"/>
          <p:cNvSpPr txBox="1"/>
          <p:nvPr/>
        </p:nvSpPr>
        <p:spPr>
          <a:xfrm>
            <a:off x="2637571" y="4305270"/>
            <a:ext cx="862737" cy="400110"/>
          </a:xfrm>
          <a:prstGeom prst="rect">
            <a:avLst/>
          </a:prstGeom>
          <a:noFill/>
        </p:spPr>
        <p:txBody>
          <a:bodyPr wrap="none" rtlCol="0">
            <a:spAutoFit/>
          </a:bodyPr>
          <a:lstStyle/>
          <a:p>
            <a:r>
              <a:rPr lang="en-US" sz="2000" b="1" dirty="0" smtClean="0"/>
              <a:t>R(x=a)</a:t>
            </a:r>
            <a:endParaRPr lang="en-US" sz="2000" b="1" dirty="0"/>
          </a:p>
        </p:txBody>
      </p:sp>
      <p:sp>
        <p:nvSpPr>
          <p:cNvPr id="15" name="TextBox 14"/>
          <p:cNvSpPr txBox="1"/>
          <p:nvPr/>
        </p:nvSpPr>
        <p:spPr>
          <a:xfrm>
            <a:off x="4672498" y="4308313"/>
            <a:ext cx="873957" cy="400110"/>
          </a:xfrm>
          <a:prstGeom prst="rect">
            <a:avLst/>
          </a:prstGeom>
          <a:noFill/>
        </p:spPr>
        <p:txBody>
          <a:bodyPr wrap="none" rtlCol="0">
            <a:spAutoFit/>
          </a:bodyPr>
          <a:lstStyle/>
          <a:p>
            <a:r>
              <a:rPr lang="en-US" sz="2000" b="1" dirty="0" smtClean="0"/>
              <a:t>R(x=b)</a:t>
            </a:r>
            <a:endParaRPr lang="en-US" sz="2000" b="1" dirty="0"/>
          </a:p>
        </p:txBody>
      </p:sp>
      <p:sp>
        <p:nvSpPr>
          <p:cNvPr id="16" name="TextBox 15"/>
          <p:cNvSpPr txBox="1"/>
          <p:nvPr/>
        </p:nvSpPr>
        <p:spPr>
          <a:xfrm>
            <a:off x="4136787" y="4657666"/>
            <a:ext cx="962123" cy="400110"/>
          </a:xfrm>
          <a:prstGeom prst="rect">
            <a:avLst/>
          </a:prstGeom>
          <a:noFill/>
        </p:spPr>
        <p:txBody>
          <a:bodyPr wrap="none" rtlCol="0">
            <a:spAutoFit/>
          </a:bodyPr>
          <a:lstStyle/>
          <a:p>
            <a:r>
              <a:rPr lang="en-US" sz="2000" b="1" dirty="0" smtClean="0"/>
              <a:t>W(x=b)</a:t>
            </a:r>
            <a:endParaRPr lang="en-US" sz="2000" b="1" dirty="0"/>
          </a:p>
        </p:txBody>
      </p:sp>
      <p:sp>
        <p:nvSpPr>
          <p:cNvPr id="17" name="TextBox 16"/>
          <p:cNvSpPr txBox="1"/>
          <p:nvPr/>
        </p:nvSpPr>
        <p:spPr>
          <a:xfrm>
            <a:off x="5108336" y="4657666"/>
            <a:ext cx="873957" cy="400110"/>
          </a:xfrm>
          <a:prstGeom prst="rect">
            <a:avLst/>
          </a:prstGeom>
          <a:noFill/>
        </p:spPr>
        <p:txBody>
          <a:bodyPr wrap="none" rtlCol="0">
            <a:spAutoFit/>
          </a:bodyPr>
          <a:lstStyle/>
          <a:p>
            <a:r>
              <a:rPr lang="en-US" sz="2000" b="1" dirty="0" smtClean="0"/>
              <a:t>R(x=b)</a:t>
            </a:r>
            <a:endParaRPr lang="en-US" sz="2000" b="1" dirty="0"/>
          </a:p>
        </p:txBody>
      </p:sp>
      <p:cxnSp>
        <p:nvCxnSpPr>
          <p:cNvPr id="18" name="Straight Arrow Connector 17"/>
          <p:cNvCxnSpPr/>
          <p:nvPr/>
        </p:nvCxnSpPr>
        <p:spPr>
          <a:xfrm>
            <a:off x="1042348" y="3729604"/>
            <a:ext cx="5943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66148" y="3300890"/>
            <a:ext cx="450764" cy="400110"/>
          </a:xfrm>
          <a:prstGeom prst="rect">
            <a:avLst/>
          </a:prstGeom>
          <a:noFill/>
        </p:spPr>
        <p:txBody>
          <a:bodyPr wrap="none" rtlCol="0">
            <a:spAutoFit/>
          </a:bodyPr>
          <a:lstStyle/>
          <a:p>
            <a:r>
              <a:rPr lang="en-US" sz="2000" b="1" dirty="0" smtClean="0"/>
              <a:t>P1</a:t>
            </a:r>
            <a:endParaRPr lang="en-US" sz="2000" b="1" dirty="0"/>
          </a:p>
        </p:txBody>
      </p:sp>
      <p:sp>
        <p:nvSpPr>
          <p:cNvPr id="20" name="TextBox 19"/>
          <p:cNvSpPr txBox="1"/>
          <p:nvPr/>
        </p:nvSpPr>
        <p:spPr>
          <a:xfrm>
            <a:off x="966148" y="3710495"/>
            <a:ext cx="450764" cy="400110"/>
          </a:xfrm>
          <a:prstGeom prst="rect">
            <a:avLst/>
          </a:prstGeom>
          <a:noFill/>
        </p:spPr>
        <p:txBody>
          <a:bodyPr wrap="none" rtlCol="0">
            <a:spAutoFit/>
          </a:bodyPr>
          <a:lstStyle/>
          <a:p>
            <a:r>
              <a:rPr lang="en-US" sz="2000" b="1" dirty="0" smtClean="0"/>
              <a:t>P2</a:t>
            </a:r>
            <a:endParaRPr lang="en-US" sz="2000" b="1" dirty="0"/>
          </a:p>
        </p:txBody>
      </p:sp>
      <p:sp>
        <p:nvSpPr>
          <p:cNvPr id="21" name="TextBox 20"/>
          <p:cNvSpPr txBox="1"/>
          <p:nvPr/>
        </p:nvSpPr>
        <p:spPr>
          <a:xfrm>
            <a:off x="1766248" y="3334257"/>
            <a:ext cx="950901" cy="400110"/>
          </a:xfrm>
          <a:prstGeom prst="rect">
            <a:avLst/>
          </a:prstGeom>
          <a:noFill/>
        </p:spPr>
        <p:txBody>
          <a:bodyPr wrap="none" rtlCol="0">
            <a:spAutoFit/>
          </a:bodyPr>
          <a:lstStyle/>
          <a:p>
            <a:r>
              <a:rPr lang="en-US" sz="2000" b="1" dirty="0" smtClean="0"/>
              <a:t>W(x=a)</a:t>
            </a:r>
            <a:endParaRPr lang="en-US" sz="2000" b="1" dirty="0"/>
          </a:p>
        </p:txBody>
      </p:sp>
      <p:sp>
        <p:nvSpPr>
          <p:cNvPr id="23" name="TextBox 22"/>
          <p:cNvSpPr txBox="1"/>
          <p:nvPr/>
        </p:nvSpPr>
        <p:spPr>
          <a:xfrm>
            <a:off x="4838610" y="3342003"/>
            <a:ext cx="873957" cy="400110"/>
          </a:xfrm>
          <a:prstGeom prst="rect">
            <a:avLst/>
          </a:prstGeom>
          <a:noFill/>
        </p:spPr>
        <p:txBody>
          <a:bodyPr wrap="none" rtlCol="0">
            <a:spAutoFit/>
          </a:bodyPr>
          <a:lstStyle/>
          <a:p>
            <a:r>
              <a:rPr lang="en-US" sz="2000" b="1" dirty="0" smtClean="0"/>
              <a:t>R(x=b)</a:t>
            </a:r>
            <a:endParaRPr lang="en-US" sz="2000" b="1" dirty="0"/>
          </a:p>
        </p:txBody>
      </p:sp>
      <p:sp>
        <p:nvSpPr>
          <p:cNvPr id="24" name="TextBox 23"/>
          <p:cNvSpPr txBox="1"/>
          <p:nvPr/>
        </p:nvSpPr>
        <p:spPr>
          <a:xfrm>
            <a:off x="2388245" y="3691356"/>
            <a:ext cx="962123" cy="400110"/>
          </a:xfrm>
          <a:prstGeom prst="rect">
            <a:avLst/>
          </a:prstGeom>
          <a:noFill/>
        </p:spPr>
        <p:txBody>
          <a:bodyPr wrap="none" rtlCol="0">
            <a:spAutoFit/>
          </a:bodyPr>
          <a:lstStyle/>
          <a:p>
            <a:r>
              <a:rPr lang="en-US" sz="2000" b="1" dirty="0" smtClean="0"/>
              <a:t>W(x=b)</a:t>
            </a:r>
            <a:endParaRPr lang="en-US" sz="2000" b="1" dirty="0"/>
          </a:p>
        </p:txBody>
      </p:sp>
      <p:sp>
        <p:nvSpPr>
          <p:cNvPr id="25" name="TextBox 24"/>
          <p:cNvSpPr txBox="1"/>
          <p:nvPr/>
        </p:nvSpPr>
        <p:spPr>
          <a:xfrm>
            <a:off x="5083884" y="3691356"/>
            <a:ext cx="873957" cy="400110"/>
          </a:xfrm>
          <a:prstGeom prst="rect">
            <a:avLst/>
          </a:prstGeom>
          <a:noFill/>
        </p:spPr>
        <p:txBody>
          <a:bodyPr wrap="none" rtlCol="0">
            <a:spAutoFit/>
          </a:bodyPr>
          <a:lstStyle/>
          <a:p>
            <a:r>
              <a:rPr lang="en-US" sz="2000" b="1" dirty="0" smtClean="0"/>
              <a:t>R(x=b)</a:t>
            </a:r>
            <a:endParaRPr lang="en-US" sz="2000" b="1" dirty="0"/>
          </a:p>
        </p:txBody>
      </p:sp>
      <p:sp>
        <p:nvSpPr>
          <p:cNvPr id="26" name="TextBox 25"/>
          <p:cNvSpPr txBox="1"/>
          <p:nvPr/>
        </p:nvSpPr>
        <p:spPr>
          <a:xfrm>
            <a:off x="3926899" y="3338960"/>
            <a:ext cx="862737" cy="400110"/>
          </a:xfrm>
          <a:prstGeom prst="rect">
            <a:avLst/>
          </a:prstGeom>
          <a:noFill/>
        </p:spPr>
        <p:txBody>
          <a:bodyPr wrap="none" rtlCol="0">
            <a:spAutoFit/>
          </a:bodyPr>
          <a:lstStyle/>
          <a:p>
            <a:r>
              <a:rPr lang="en-US" sz="2000" b="1" dirty="0" smtClean="0"/>
              <a:t>R(x=a)</a:t>
            </a:r>
            <a:endParaRPr lang="en-US" sz="2000" b="1"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370" y="4350331"/>
            <a:ext cx="710098" cy="710098"/>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6084" y="3453362"/>
            <a:ext cx="552484" cy="552484"/>
          </a:xfrm>
          <a:prstGeom prst="rect">
            <a:avLst/>
          </a:prstGeom>
        </p:spPr>
      </p:pic>
      <p:sp>
        <p:nvSpPr>
          <p:cNvPr id="30" name="Oval 29"/>
          <p:cNvSpPr/>
          <p:nvPr/>
        </p:nvSpPr>
        <p:spPr>
          <a:xfrm>
            <a:off x="3944837" y="3235705"/>
            <a:ext cx="848005" cy="61270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947198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5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left)">
                                      <p:cBhvr>
                                        <p:cTn id="75" dur="500"/>
                                        <p:tgtEl>
                                          <p:spTgt spid="29"/>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p:cTn id="78" dur="500" fill="hold"/>
                                        <p:tgtEl>
                                          <p:spTgt spid="30"/>
                                        </p:tgtEl>
                                        <p:attrNameLst>
                                          <p:attrName>ppt_w</p:attrName>
                                        </p:attrNameLst>
                                      </p:cBhvr>
                                      <p:tavLst>
                                        <p:tav tm="0">
                                          <p:val>
                                            <p:fltVal val="0"/>
                                          </p:val>
                                        </p:tav>
                                        <p:tav tm="100000">
                                          <p:val>
                                            <p:strVal val="#ppt_w"/>
                                          </p:val>
                                        </p:tav>
                                      </p:tavLst>
                                    </p:anim>
                                    <p:anim calcmode="lin" valueType="num">
                                      <p:cBhvr>
                                        <p:cTn id="79" dur="500" fill="hold"/>
                                        <p:tgtEl>
                                          <p:spTgt spid="30"/>
                                        </p:tgtEl>
                                        <p:attrNameLst>
                                          <p:attrName>ppt_h</p:attrName>
                                        </p:attrNameLst>
                                      </p:cBhvr>
                                      <p:tavLst>
                                        <p:tav tm="0">
                                          <p:val>
                                            <p:fltVal val="0"/>
                                          </p:val>
                                        </p:tav>
                                        <p:tav tm="100000">
                                          <p:val>
                                            <p:strVal val="#ppt_h"/>
                                          </p:val>
                                        </p:tav>
                                      </p:tavLst>
                                    </p:anim>
                                    <p:animEffect transition="in" filter="fade">
                                      <p:cBhvr>
                                        <p:cTn id="80" dur="500"/>
                                        <p:tgtEl>
                                          <p:spTgt spid="3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left)">
                                      <p:cBhvr>
                                        <p:cTn id="85" dur="500"/>
                                        <p:tgtEl>
                                          <p:spTgt spid="2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9" grpId="0"/>
      <p:bldP spid="20" grpId="0"/>
      <p:bldP spid="21" grpId="0"/>
      <p:bldP spid="23" grpId="0"/>
      <p:bldP spid="24" grpId="0"/>
      <p:bldP spid="25" grpId="0"/>
      <p:bldP spid="26" grpId="0"/>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Sequential Consistency model</a:t>
            </a:r>
          </a:p>
        </p:txBody>
      </p:sp>
      <p:sp>
        <p:nvSpPr>
          <p:cNvPr id="4" name="Content Placeholder 3"/>
          <p:cNvSpPr>
            <a:spLocks noGrp="1"/>
          </p:cNvSpPr>
          <p:nvPr>
            <p:ph idx="1"/>
          </p:nvPr>
        </p:nvSpPr>
        <p:spPr>
          <a:xfrm>
            <a:off x="190500" y="990600"/>
            <a:ext cx="8763000" cy="5334000"/>
          </a:xfrm>
        </p:spPr>
        <p:txBody>
          <a:bodyPr>
            <a:normAutofit/>
          </a:bodyPr>
          <a:lstStyle/>
          <a:p>
            <a:pPr algn="just">
              <a:lnSpc>
                <a:spcPct val="100000"/>
              </a:lnSpc>
            </a:pPr>
            <a:r>
              <a:rPr lang="en-US" dirty="0" smtClean="0"/>
              <a:t>A </a:t>
            </a:r>
            <a:r>
              <a:rPr lang="en-US" dirty="0"/>
              <a:t>shared memory system is said to support the sequential consistency model if all processes see the same </a:t>
            </a:r>
            <a:r>
              <a:rPr lang="en-US" dirty="0" smtClean="0"/>
              <a:t>order.</a:t>
            </a:r>
            <a:endParaRPr lang="en-US" dirty="0"/>
          </a:p>
          <a:p>
            <a:pPr algn="just">
              <a:lnSpc>
                <a:spcPct val="100000"/>
              </a:lnSpc>
            </a:pPr>
            <a:r>
              <a:rPr lang="en-US" dirty="0"/>
              <a:t>Exact order of access operations are interleaved does not </a:t>
            </a:r>
            <a:r>
              <a:rPr lang="en-US" dirty="0" smtClean="0"/>
              <a:t>matter.</a:t>
            </a:r>
            <a:endParaRPr lang="en-US" dirty="0"/>
          </a:p>
          <a:p>
            <a:pPr algn="just">
              <a:lnSpc>
                <a:spcPct val="100000"/>
              </a:lnSpc>
            </a:pPr>
            <a:r>
              <a:rPr lang="en-US" dirty="0" smtClean="0"/>
              <a:t>The </a:t>
            </a:r>
            <a:r>
              <a:rPr lang="en-US" dirty="0"/>
              <a:t>consistency requirement of the sequential consistency model is weaker than that of the strict consistency </a:t>
            </a:r>
            <a:r>
              <a:rPr lang="en-US" dirty="0" smtClean="0"/>
              <a:t>model.</a:t>
            </a:r>
          </a:p>
          <a:p>
            <a:pPr algn="just"/>
            <a:r>
              <a:rPr lang="en-US" dirty="0" smtClean="0"/>
              <a:t>It is Time </a:t>
            </a:r>
            <a:r>
              <a:rPr lang="en-US" dirty="0"/>
              <a:t>independent </a:t>
            </a:r>
            <a:r>
              <a:rPr lang="en-US" dirty="0" smtClean="0"/>
              <a:t>process.</a:t>
            </a:r>
            <a:endParaRPr lang="en-US" dirty="0"/>
          </a:p>
          <a:p>
            <a:pPr algn="just"/>
            <a:endParaRPr lang="en-US" altLang="en-US" dirty="0"/>
          </a:p>
          <a:p>
            <a:pPr algn="just">
              <a:lnSpc>
                <a:spcPct val="100000"/>
              </a:lnSpc>
            </a:pPr>
            <a:endParaRPr lang="en-US" dirty="0"/>
          </a:p>
        </p:txBody>
      </p:sp>
    </p:spTree>
    <p:extLst>
      <p:ext uri="{BB962C8B-B14F-4D97-AF65-F5344CB8AC3E}">
        <p14:creationId xmlns:p14="http://schemas.microsoft.com/office/powerpoint/2010/main" val="3588501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mj-lt"/>
              </a:rPr>
              <a:t>Unit Outline &amp; Weightage %</a:t>
            </a:r>
            <a:endParaRPr lang="en-IN" dirty="0">
              <a:latin typeface="+mj-lt"/>
            </a:endParaRPr>
          </a:p>
        </p:txBody>
      </p:sp>
      <p:sp>
        <p:nvSpPr>
          <p:cNvPr id="16" name="Content Placeholder 2"/>
          <p:cNvSpPr>
            <a:spLocks noGrp="1"/>
          </p:cNvSpPr>
          <p:nvPr>
            <p:ph idx="1"/>
          </p:nvPr>
        </p:nvSpPr>
        <p:spPr>
          <a:xfrm>
            <a:off x="190500" y="990600"/>
            <a:ext cx="8763000" cy="5334000"/>
          </a:xfrm>
        </p:spPr>
        <p:txBody>
          <a:bodyPr>
            <a:normAutofit/>
          </a:bodyPr>
          <a:lstStyle/>
          <a:p>
            <a:pPr>
              <a:lnSpc>
                <a:spcPct val="100000"/>
              </a:lnSpc>
            </a:pPr>
            <a:r>
              <a:rPr lang="en-US" sz="2800" b="1" dirty="0" smtClean="0"/>
              <a:t>Distributed </a:t>
            </a:r>
            <a:r>
              <a:rPr lang="en-US" sz="2800" b="1" dirty="0"/>
              <a:t>Shared Memory                                         </a:t>
            </a:r>
            <a:r>
              <a:rPr lang="en-US" sz="2800" b="1" dirty="0" smtClean="0"/>
              <a:t>10%</a:t>
            </a:r>
            <a:r>
              <a:rPr lang="en-US" sz="2400" dirty="0" smtClean="0"/>
              <a:t> </a:t>
            </a:r>
            <a:endParaRPr lang="en-US" sz="2400" dirty="0"/>
          </a:p>
          <a:p>
            <a:pPr lvl="1">
              <a:lnSpc>
                <a:spcPct val="100000"/>
              </a:lnSpc>
            </a:pPr>
            <a:r>
              <a:rPr lang="en-US" sz="2400" dirty="0" smtClean="0"/>
              <a:t>Introduction</a:t>
            </a:r>
          </a:p>
          <a:p>
            <a:pPr lvl="1">
              <a:lnSpc>
                <a:spcPct val="100000"/>
              </a:lnSpc>
            </a:pPr>
            <a:r>
              <a:rPr lang="en-US" sz="2400" dirty="0" smtClean="0"/>
              <a:t>General </a:t>
            </a:r>
            <a:r>
              <a:rPr lang="en-US" sz="2400" dirty="0"/>
              <a:t>architecture of DSM </a:t>
            </a:r>
            <a:r>
              <a:rPr lang="en-US" sz="2400" dirty="0" smtClean="0"/>
              <a:t>systems</a:t>
            </a:r>
          </a:p>
          <a:p>
            <a:pPr lvl="1">
              <a:lnSpc>
                <a:spcPct val="100000"/>
              </a:lnSpc>
            </a:pPr>
            <a:r>
              <a:rPr lang="en-US" sz="2400" dirty="0" smtClean="0"/>
              <a:t>Design </a:t>
            </a:r>
            <a:r>
              <a:rPr lang="en-US" sz="2400" dirty="0"/>
              <a:t>and implementation issues of </a:t>
            </a:r>
            <a:r>
              <a:rPr lang="en-US" sz="2400" dirty="0" smtClean="0"/>
              <a:t>DSM</a:t>
            </a:r>
          </a:p>
          <a:p>
            <a:pPr lvl="1">
              <a:lnSpc>
                <a:spcPct val="100000"/>
              </a:lnSpc>
            </a:pPr>
            <a:r>
              <a:rPr lang="en-US" sz="2400" dirty="0" smtClean="0"/>
              <a:t>Granularity</a:t>
            </a:r>
          </a:p>
          <a:p>
            <a:pPr lvl="1">
              <a:lnSpc>
                <a:spcPct val="100000"/>
              </a:lnSpc>
            </a:pPr>
            <a:r>
              <a:rPr lang="en-US" sz="2400" dirty="0" smtClean="0"/>
              <a:t>Structure </a:t>
            </a:r>
            <a:r>
              <a:rPr lang="en-US" sz="2400" dirty="0"/>
              <a:t>of shared memory </a:t>
            </a:r>
            <a:r>
              <a:rPr lang="en-US" sz="2400" dirty="0" smtClean="0"/>
              <a:t>space</a:t>
            </a:r>
          </a:p>
          <a:p>
            <a:pPr lvl="1">
              <a:lnSpc>
                <a:spcPct val="100000"/>
              </a:lnSpc>
            </a:pPr>
            <a:r>
              <a:rPr lang="en-US" sz="2400" dirty="0" smtClean="0"/>
              <a:t>Consistency models</a:t>
            </a:r>
          </a:p>
          <a:p>
            <a:pPr lvl="1">
              <a:lnSpc>
                <a:spcPct val="100000"/>
              </a:lnSpc>
            </a:pPr>
            <a:r>
              <a:rPr lang="en-US" sz="2400" dirty="0" smtClean="0"/>
              <a:t>Replacement strategy</a:t>
            </a:r>
          </a:p>
          <a:p>
            <a:pPr lvl="1">
              <a:lnSpc>
                <a:spcPct val="100000"/>
              </a:lnSpc>
            </a:pPr>
            <a:r>
              <a:rPr lang="en-US" sz="2400" dirty="0" smtClean="0"/>
              <a:t>Thrashing</a:t>
            </a:r>
          </a:p>
          <a:p>
            <a:pPr lvl="1"/>
            <a:endParaRPr lang="en-US" sz="2400" dirty="0" smtClean="0"/>
          </a:p>
        </p:txBody>
      </p:sp>
    </p:spTree>
    <p:extLst>
      <p:ext uri="{BB962C8B-B14F-4D97-AF65-F5344CB8AC3E}">
        <p14:creationId xmlns:p14="http://schemas.microsoft.com/office/powerpoint/2010/main" val="6275391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Sequential Consistency model</a:t>
            </a:r>
          </a:p>
        </p:txBody>
      </p:sp>
      <p:sp>
        <p:nvSpPr>
          <p:cNvPr id="4" name="Content Placeholder 3"/>
          <p:cNvSpPr>
            <a:spLocks noGrp="1"/>
          </p:cNvSpPr>
          <p:nvPr>
            <p:ph idx="1"/>
          </p:nvPr>
        </p:nvSpPr>
        <p:spPr>
          <a:xfrm>
            <a:off x="190501" y="3618032"/>
            <a:ext cx="4108761" cy="2782767"/>
          </a:xfrm>
        </p:spPr>
        <p:txBody>
          <a:bodyPr>
            <a:normAutofit fontScale="92500" lnSpcReduction="10000"/>
          </a:bodyPr>
          <a:lstStyle/>
          <a:p>
            <a:pPr marL="457200" indent="-457200" algn="just">
              <a:lnSpc>
                <a:spcPct val="100000"/>
              </a:lnSpc>
              <a:buFont typeface="+mj-lt"/>
              <a:buAutoNum type="arabicPeriod"/>
            </a:pPr>
            <a:r>
              <a:rPr lang="en-US" dirty="0" smtClean="0"/>
              <a:t>P1 </a:t>
            </a:r>
            <a:r>
              <a:rPr lang="en-US" dirty="0"/>
              <a:t>performs W(x=a</a:t>
            </a:r>
            <a:r>
              <a:rPr lang="en-US" dirty="0" smtClean="0"/>
              <a:t>).</a:t>
            </a:r>
            <a:endParaRPr lang="en-US" dirty="0"/>
          </a:p>
          <a:p>
            <a:pPr marL="457200" indent="-457200" algn="just">
              <a:lnSpc>
                <a:spcPct val="100000"/>
              </a:lnSpc>
              <a:buFont typeface="+mj-lt"/>
              <a:buAutoNum type="arabicPeriod"/>
            </a:pPr>
            <a:r>
              <a:rPr lang="en-US" dirty="0"/>
              <a:t>Later (in absolute time), P2 performs W(x=b</a:t>
            </a:r>
            <a:r>
              <a:rPr lang="en-US" dirty="0" smtClean="0"/>
              <a:t>).</a:t>
            </a:r>
            <a:endParaRPr lang="en-US" dirty="0"/>
          </a:p>
          <a:p>
            <a:pPr marL="457200" indent="-457200" algn="just">
              <a:lnSpc>
                <a:spcPct val="100000"/>
              </a:lnSpc>
              <a:buFont typeface="+mj-lt"/>
              <a:buAutoNum type="arabicPeriod"/>
            </a:pPr>
            <a:r>
              <a:rPr lang="en-US" dirty="0"/>
              <a:t>Both P3 and P4 first read value </a:t>
            </a:r>
            <a:r>
              <a:rPr lang="en-US" dirty="0" smtClean="0"/>
              <a:t>b </a:t>
            </a:r>
            <a:r>
              <a:rPr lang="en-US" dirty="0"/>
              <a:t>and later value a.</a:t>
            </a:r>
          </a:p>
          <a:p>
            <a:pPr marL="457200" indent="-457200" algn="just">
              <a:lnSpc>
                <a:spcPct val="100000"/>
              </a:lnSpc>
              <a:buFont typeface="+mj-lt"/>
              <a:buAutoNum type="arabicPeriod"/>
            </a:pPr>
            <a:r>
              <a:rPr lang="en-US" dirty="0"/>
              <a:t>Write operation of process P2 appears to have taken place before that of P1.</a:t>
            </a:r>
            <a:endParaRPr lang="en-US" dirty="0" smtClean="0"/>
          </a:p>
          <a:p>
            <a:pPr algn="just">
              <a:lnSpc>
                <a:spcPct val="100000"/>
              </a:lnSpc>
            </a:pPr>
            <a:endParaRPr lang="en-US" dirty="0"/>
          </a:p>
        </p:txBody>
      </p:sp>
      <p:cxnSp>
        <p:nvCxnSpPr>
          <p:cNvPr id="27" name="Straight Arrow Connector 26"/>
          <p:cNvCxnSpPr/>
          <p:nvPr/>
        </p:nvCxnSpPr>
        <p:spPr>
          <a:xfrm flipV="1">
            <a:off x="671091" y="1570109"/>
            <a:ext cx="3628171" cy="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94891" y="1143000"/>
            <a:ext cx="450764" cy="400110"/>
          </a:xfrm>
          <a:prstGeom prst="rect">
            <a:avLst/>
          </a:prstGeom>
          <a:noFill/>
        </p:spPr>
        <p:txBody>
          <a:bodyPr wrap="none" rtlCol="0">
            <a:spAutoFit/>
          </a:bodyPr>
          <a:lstStyle/>
          <a:p>
            <a:r>
              <a:rPr lang="en-US" sz="2000" b="1" dirty="0" smtClean="0"/>
              <a:t>P1</a:t>
            </a:r>
            <a:endParaRPr lang="en-US" sz="2000" b="1" dirty="0"/>
          </a:p>
        </p:txBody>
      </p:sp>
      <p:sp>
        <p:nvSpPr>
          <p:cNvPr id="32" name="TextBox 31"/>
          <p:cNvSpPr txBox="1"/>
          <p:nvPr/>
        </p:nvSpPr>
        <p:spPr>
          <a:xfrm>
            <a:off x="597279" y="1599961"/>
            <a:ext cx="450764" cy="400110"/>
          </a:xfrm>
          <a:prstGeom prst="rect">
            <a:avLst/>
          </a:prstGeom>
          <a:noFill/>
        </p:spPr>
        <p:txBody>
          <a:bodyPr wrap="none" rtlCol="0">
            <a:spAutoFit/>
          </a:bodyPr>
          <a:lstStyle/>
          <a:p>
            <a:r>
              <a:rPr lang="en-US" sz="2000" b="1" dirty="0" smtClean="0"/>
              <a:t>P2</a:t>
            </a:r>
            <a:endParaRPr lang="en-US" sz="2000" b="1" dirty="0"/>
          </a:p>
        </p:txBody>
      </p:sp>
      <p:sp>
        <p:nvSpPr>
          <p:cNvPr id="33" name="TextBox 32"/>
          <p:cNvSpPr txBox="1"/>
          <p:nvPr/>
        </p:nvSpPr>
        <p:spPr>
          <a:xfrm>
            <a:off x="1022662" y="1162132"/>
            <a:ext cx="950901" cy="400110"/>
          </a:xfrm>
          <a:prstGeom prst="rect">
            <a:avLst/>
          </a:prstGeom>
          <a:noFill/>
        </p:spPr>
        <p:txBody>
          <a:bodyPr wrap="none" rtlCol="0">
            <a:spAutoFit/>
          </a:bodyPr>
          <a:lstStyle/>
          <a:p>
            <a:r>
              <a:rPr lang="en-US" sz="2000" b="1" dirty="0" smtClean="0"/>
              <a:t>W(x=a)</a:t>
            </a:r>
            <a:endParaRPr lang="en-US" sz="2000" b="1" dirty="0"/>
          </a:p>
        </p:txBody>
      </p:sp>
      <p:sp>
        <p:nvSpPr>
          <p:cNvPr id="34" name="TextBox 33"/>
          <p:cNvSpPr txBox="1"/>
          <p:nvPr/>
        </p:nvSpPr>
        <p:spPr>
          <a:xfrm>
            <a:off x="3250612" y="2068110"/>
            <a:ext cx="862737" cy="400110"/>
          </a:xfrm>
          <a:prstGeom prst="rect">
            <a:avLst/>
          </a:prstGeom>
          <a:noFill/>
        </p:spPr>
        <p:txBody>
          <a:bodyPr wrap="none" rtlCol="0">
            <a:spAutoFit/>
          </a:bodyPr>
          <a:lstStyle/>
          <a:p>
            <a:r>
              <a:rPr lang="en-US" sz="2000" b="1" dirty="0" smtClean="0"/>
              <a:t>R(x=a)</a:t>
            </a:r>
            <a:endParaRPr lang="en-US" sz="2000" b="1" dirty="0"/>
          </a:p>
        </p:txBody>
      </p:sp>
      <p:sp>
        <p:nvSpPr>
          <p:cNvPr id="35" name="TextBox 34"/>
          <p:cNvSpPr txBox="1"/>
          <p:nvPr/>
        </p:nvSpPr>
        <p:spPr>
          <a:xfrm>
            <a:off x="1481810" y="1596729"/>
            <a:ext cx="962123" cy="400110"/>
          </a:xfrm>
          <a:prstGeom prst="rect">
            <a:avLst/>
          </a:prstGeom>
          <a:noFill/>
        </p:spPr>
        <p:txBody>
          <a:bodyPr wrap="none" rtlCol="0">
            <a:spAutoFit/>
          </a:bodyPr>
          <a:lstStyle/>
          <a:p>
            <a:r>
              <a:rPr lang="en-US" sz="2000" b="1" dirty="0" smtClean="0"/>
              <a:t>W(x=b)</a:t>
            </a:r>
            <a:endParaRPr lang="en-US" sz="2000" b="1" dirty="0"/>
          </a:p>
        </p:txBody>
      </p:sp>
      <p:sp>
        <p:nvSpPr>
          <p:cNvPr id="36" name="TextBox 35"/>
          <p:cNvSpPr txBox="1"/>
          <p:nvPr/>
        </p:nvSpPr>
        <p:spPr>
          <a:xfrm>
            <a:off x="593585" y="2486854"/>
            <a:ext cx="450764" cy="400110"/>
          </a:xfrm>
          <a:prstGeom prst="rect">
            <a:avLst/>
          </a:prstGeom>
          <a:noFill/>
        </p:spPr>
        <p:txBody>
          <a:bodyPr wrap="none" rtlCol="0">
            <a:spAutoFit/>
          </a:bodyPr>
          <a:lstStyle/>
          <a:p>
            <a:r>
              <a:rPr lang="en-US" sz="2000" b="1" dirty="0" smtClean="0"/>
              <a:t>P4</a:t>
            </a:r>
            <a:endParaRPr lang="en-US" sz="2000" b="1" dirty="0"/>
          </a:p>
        </p:txBody>
      </p:sp>
      <p:sp>
        <p:nvSpPr>
          <p:cNvPr id="37" name="TextBox 36"/>
          <p:cNvSpPr txBox="1"/>
          <p:nvPr/>
        </p:nvSpPr>
        <p:spPr>
          <a:xfrm>
            <a:off x="2013262" y="2059487"/>
            <a:ext cx="873957" cy="400110"/>
          </a:xfrm>
          <a:prstGeom prst="rect">
            <a:avLst/>
          </a:prstGeom>
          <a:noFill/>
        </p:spPr>
        <p:txBody>
          <a:bodyPr wrap="none" rtlCol="0">
            <a:spAutoFit/>
          </a:bodyPr>
          <a:lstStyle/>
          <a:p>
            <a:r>
              <a:rPr lang="en-US" sz="2000" b="1" dirty="0" smtClean="0"/>
              <a:t>R(x=b)</a:t>
            </a:r>
            <a:endParaRPr lang="en-US" sz="2000" b="1" dirty="0"/>
          </a:p>
        </p:txBody>
      </p:sp>
      <p:cxnSp>
        <p:nvCxnSpPr>
          <p:cNvPr id="38" name="Straight Arrow Connector 37"/>
          <p:cNvCxnSpPr/>
          <p:nvPr/>
        </p:nvCxnSpPr>
        <p:spPr>
          <a:xfrm flipV="1">
            <a:off x="652008" y="2027497"/>
            <a:ext cx="3647254"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29644" y="2485790"/>
            <a:ext cx="3669618" cy="12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93585" y="2061936"/>
            <a:ext cx="450764" cy="400110"/>
          </a:xfrm>
          <a:prstGeom prst="rect">
            <a:avLst/>
          </a:prstGeom>
          <a:noFill/>
        </p:spPr>
        <p:txBody>
          <a:bodyPr wrap="none" rtlCol="0">
            <a:spAutoFit/>
          </a:bodyPr>
          <a:lstStyle/>
          <a:p>
            <a:r>
              <a:rPr lang="en-US" sz="2000" b="1" dirty="0" smtClean="0"/>
              <a:t>P3</a:t>
            </a:r>
            <a:endParaRPr lang="en-US" sz="2000" b="1" dirty="0"/>
          </a:p>
        </p:txBody>
      </p:sp>
      <p:sp>
        <p:nvSpPr>
          <p:cNvPr id="41" name="TextBox 40"/>
          <p:cNvSpPr txBox="1"/>
          <p:nvPr/>
        </p:nvSpPr>
        <p:spPr>
          <a:xfrm>
            <a:off x="3326812" y="2490255"/>
            <a:ext cx="862737" cy="400110"/>
          </a:xfrm>
          <a:prstGeom prst="rect">
            <a:avLst/>
          </a:prstGeom>
          <a:noFill/>
        </p:spPr>
        <p:txBody>
          <a:bodyPr wrap="none" rtlCol="0">
            <a:spAutoFit/>
          </a:bodyPr>
          <a:lstStyle/>
          <a:p>
            <a:r>
              <a:rPr lang="en-US" sz="2000" b="1" dirty="0" smtClean="0"/>
              <a:t>R(x=a)</a:t>
            </a:r>
            <a:endParaRPr lang="en-US" sz="2000" b="1" dirty="0"/>
          </a:p>
        </p:txBody>
      </p:sp>
      <p:sp>
        <p:nvSpPr>
          <p:cNvPr id="42" name="TextBox 41"/>
          <p:cNvSpPr txBox="1"/>
          <p:nvPr/>
        </p:nvSpPr>
        <p:spPr>
          <a:xfrm>
            <a:off x="2570960" y="2481632"/>
            <a:ext cx="873957" cy="400110"/>
          </a:xfrm>
          <a:prstGeom prst="rect">
            <a:avLst/>
          </a:prstGeom>
          <a:noFill/>
        </p:spPr>
        <p:txBody>
          <a:bodyPr wrap="none" rtlCol="0">
            <a:spAutoFit/>
          </a:bodyPr>
          <a:lstStyle/>
          <a:p>
            <a:r>
              <a:rPr lang="en-US" sz="2000" b="1" dirty="0" smtClean="0"/>
              <a:t>R(x=b)</a:t>
            </a:r>
            <a:endParaRPr lang="en-US" sz="2000" b="1" dirty="0"/>
          </a:p>
        </p:txBody>
      </p:sp>
      <p:cxnSp>
        <p:nvCxnSpPr>
          <p:cNvPr id="43" name="Straight Arrow Connector 42"/>
          <p:cNvCxnSpPr/>
          <p:nvPr/>
        </p:nvCxnSpPr>
        <p:spPr>
          <a:xfrm flipV="1">
            <a:off x="5211029" y="1570109"/>
            <a:ext cx="3628171" cy="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134829" y="1143000"/>
            <a:ext cx="450764" cy="400110"/>
          </a:xfrm>
          <a:prstGeom prst="rect">
            <a:avLst/>
          </a:prstGeom>
          <a:noFill/>
        </p:spPr>
        <p:txBody>
          <a:bodyPr wrap="none" rtlCol="0">
            <a:spAutoFit/>
          </a:bodyPr>
          <a:lstStyle/>
          <a:p>
            <a:r>
              <a:rPr lang="en-US" sz="2000" b="1" dirty="0" smtClean="0"/>
              <a:t>P1</a:t>
            </a:r>
            <a:endParaRPr lang="en-US" sz="2000" b="1" dirty="0"/>
          </a:p>
        </p:txBody>
      </p:sp>
      <p:sp>
        <p:nvSpPr>
          <p:cNvPr id="45" name="TextBox 44"/>
          <p:cNvSpPr txBox="1"/>
          <p:nvPr/>
        </p:nvSpPr>
        <p:spPr>
          <a:xfrm>
            <a:off x="5137217" y="1599961"/>
            <a:ext cx="450764" cy="400110"/>
          </a:xfrm>
          <a:prstGeom prst="rect">
            <a:avLst/>
          </a:prstGeom>
          <a:noFill/>
        </p:spPr>
        <p:txBody>
          <a:bodyPr wrap="none" rtlCol="0">
            <a:spAutoFit/>
          </a:bodyPr>
          <a:lstStyle/>
          <a:p>
            <a:r>
              <a:rPr lang="en-US" sz="2000" b="1" dirty="0" smtClean="0"/>
              <a:t>P2</a:t>
            </a:r>
            <a:endParaRPr lang="en-US" sz="2000" b="1" dirty="0"/>
          </a:p>
        </p:txBody>
      </p:sp>
      <p:sp>
        <p:nvSpPr>
          <p:cNvPr id="46" name="TextBox 45"/>
          <p:cNvSpPr txBox="1"/>
          <p:nvPr/>
        </p:nvSpPr>
        <p:spPr>
          <a:xfrm>
            <a:off x="5562600" y="1162132"/>
            <a:ext cx="950901" cy="400110"/>
          </a:xfrm>
          <a:prstGeom prst="rect">
            <a:avLst/>
          </a:prstGeom>
          <a:noFill/>
        </p:spPr>
        <p:txBody>
          <a:bodyPr wrap="none" rtlCol="0">
            <a:spAutoFit/>
          </a:bodyPr>
          <a:lstStyle/>
          <a:p>
            <a:r>
              <a:rPr lang="en-US" sz="2000" b="1" dirty="0" smtClean="0"/>
              <a:t>W(x=a)</a:t>
            </a:r>
            <a:endParaRPr lang="en-US" sz="2000" b="1" dirty="0"/>
          </a:p>
        </p:txBody>
      </p:sp>
      <p:sp>
        <p:nvSpPr>
          <p:cNvPr id="47" name="TextBox 46"/>
          <p:cNvSpPr txBox="1"/>
          <p:nvPr/>
        </p:nvSpPr>
        <p:spPr>
          <a:xfrm>
            <a:off x="7742093" y="2068110"/>
            <a:ext cx="862737" cy="400110"/>
          </a:xfrm>
          <a:prstGeom prst="rect">
            <a:avLst/>
          </a:prstGeom>
          <a:noFill/>
        </p:spPr>
        <p:txBody>
          <a:bodyPr wrap="none" rtlCol="0">
            <a:spAutoFit/>
          </a:bodyPr>
          <a:lstStyle/>
          <a:p>
            <a:r>
              <a:rPr lang="en-US" sz="2000" b="1" dirty="0" smtClean="0"/>
              <a:t>R(x=a)</a:t>
            </a:r>
            <a:endParaRPr lang="en-US" sz="2000" b="1" dirty="0"/>
          </a:p>
        </p:txBody>
      </p:sp>
      <p:sp>
        <p:nvSpPr>
          <p:cNvPr id="48" name="TextBox 47"/>
          <p:cNvSpPr txBox="1"/>
          <p:nvPr/>
        </p:nvSpPr>
        <p:spPr>
          <a:xfrm>
            <a:off x="6021748" y="1596729"/>
            <a:ext cx="962123" cy="400110"/>
          </a:xfrm>
          <a:prstGeom prst="rect">
            <a:avLst/>
          </a:prstGeom>
          <a:noFill/>
        </p:spPr>
        <p:txBody>
          <a:bodyPr wrap="none" rtlCol="0">
            <a:spAutoFit/>
          </a:bodyPr>
          <a:lstStyle/>
          <a:p>
            <a:r>
              <a:rPr lang="en-US" sz="2000" b="1" dirty="0" smtClean="0"/>
              <a:t>W(x=b)</a:t>
            </a:r>
            <a:endParaRPr lang="en-US" sz="2000" b="1" dirty="0"/>
          </a:p>
        </p:txBody>
      </p:sp>
      <p:sp>
        <p:nvSpPr>
          <p:cNvPr id="49" name="TextBox 48"/>
          <p:cNvSpPr txBox="1"/>
          <p:nvPr/>
        </p:nvSpPr>
        <p:spPr>
          <a:xfrm>
            <a:off x="5133523" y="2486854"/>
            <a:ext cx="450764" cy="400110"/>
          </a:xfrm>
          <a:prstGeom prst="rect">
            <a:avLst/>
          </a:prstGeom>
          <a:noFill/>
        </p:spPr>
        <p:txBody>
          <a:bodyPr wrap="none" rtlCol="0">
            <a:spAutoFit/>
          </a:bodyPr>
          <a:lstStyle/>
          <a:p>
            <a:r>
              <a:rPr lang="en-US" sz="2000" b="1" dirty="0" smtClean="0"/>
              <a:t>P4</a:t>
            </a:r>
            <a:endParaRPr lang="en-US" sz="2000" b="1" dirty="0"/>
          </a:p>
        </p:txBody>
      </p:sp>
      <p:sp>
        <p:nvSpPr>
          <p:cNvPr id="50" name="TextBox 49"/>
          <p:cNvSpPr txBox="1"/>
          <p:nvPr/>
        </p:nvSpPr>
        <p:spPr>
          <a:xfrm>
            <a:off x="6553200" y="2059487"/>
            <a:ext cx="873957" cy="400110"/>
          </a:xfrm>
          <a:prstGeom prst="rect">
            <a:avLst/>
          </a:prstGeom>
          <a:noFill/>
        </p:spPr>
        <p:txBody>
          <a:bodyPr wrap="none" rtlCol="0">
            <a:spAutoFit/>
          </a:bodyPr>
          <a:lstStyle/>
          <a:p>
            <a:r>
              <a:rPr lang="en-US" sz="2000" b="1" dirty="0" smtClean="0"/>
              <a:t>R(x=b)</a:t>
            </a:r>
            <a:endParaRPr lang="en-US" sz="2000" b="1" dirty="0"/>
          </a:p>
        </p:txBody>
      </p:sp>
      <p:cxnSp>
        <p:nvCxnSpPr>
          <p:cNvPr id="51" name="Straight Arrow Connector 50"/>
          <p:cNvCxnSpPr/>
          <p:nvPr/>
        </p:nvCxnSpPr>
        <p:spPr>
          <a:xfrm flipV="1">
            <a:off x="5191946" y="2027497"/>
            <a:ext cx="3647254"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5169582" y="2485790"/>
            <a:ext cx="3669618" cy="12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133523" y="2061936"/>
            <a:ext cx="450764" cy="400110"/>
          </a:xfrm>
          <a:prstGeom prst="rect">
            <a:avLst/>
          </a:prstGeom>
          <a:noFill/>
        </p:spPr>
        <p:txBody>
          <a:bodyPr wrap="none" rtlCol="0">
            <a:spAutoFit/>
          </a:bodyPr>
          <a:lstStyle/>
          <a:p>
            <a:r>
              <a:rPr lang="en-US" sz="2000" b="1" dirty="0" smtClean="0"/>
              <a:t>P3</a:t>
            </a:r>
            <a:endParaRPr lang="en-US" sz="2000" b="1" dirty="0"/>
          </a:p>
        </p:txBody>
      </p:sp>
      <p:sp>
        <p:nvSpPr>
          <p:cNvPr id="54" name="TextBox 53"/>
          <p:cNvSpPr txBox="1"/>
          <p:nvPr/>
        </p:nvSpPr>
        <p:spPr>
          <a:xfrm>
            <a:off x="7838588" y="2490255"/>
            <a:ext cx="873957" cy="400110"/>
          </a:xfrm>
          <a:prstGeom prst="rect">
            <a:avLst/>
          </a:prstGeom>
          <a:noFill/>
        </p:spPr>
        <p:txBody>
          <a:bodyPr wrap="none" rtlCol="0">
            <a:spAutoFit/>
          </a:bodyPr>
          <a:lstStyle/>
          <a:p>
            <a:r>
              <a:rPr lang="en-US" sz="2000" b="1" dirty="0" smtClean="0"/>
              <a:t>R(x=b)</a:t>
            </a:r>
            <a:endParaRPr lang="en-US" sz="2000" b="1" dirty="0"/>
          </a:p>
        </p:txBody>
      </p:sp>
      <p:sp>
        <p:nvSpPr>
          <p:cNvPr id="55" name="TextBox 54"/>
          <p:cNvSpPr txBox="1"/>
          <p:nvPr/>
        </p:nvSpPr>
        <p:spPr>
          <a:xfrm>
            <a:off x="7110898" y="2481632"/>
            <a:ext cx="862737" cy="400110"/>
          </a:xfrm>
          <a:prstGeom prst="rect">
            <a:avLst/>
          </a:prstGeom>
          <a:noFill/>
        </p:spPr>
        <p:txBody>
          <a:bodyPr wrap="none" rtlCol="0">
            <a:spAutoFit/>
          </a:bodyPr>
          <a:lstStyle/>
          <a:p>
            <a:r>
              <a:rPr lang="en-US" sz="2000" b="1" dirty="0" smtClean="0"/>
              <a:t>R(x=a)</a:t>
            </a:r>
            <a:endParaRPr lang="en-US" sz="2000" b="1" dirty="0"/>
          </a:p>
        </p:txBody>
      </p:sp>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589" y="2907935"/>
            <a:ext cx="710098" cy="710098"/>
          </a:xfrm>
          <a:prstGeom prst="rect">
            <a:avLst/>
          </a:prstGeom>
        </p:spPr>
      </p:pic>
      <p:pic>
        <p:nvPicPr>
          <p:cNvPr id="57" name="Picture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656" y="2965675"/>
            <a:ext cx="552484" cy="552484"/>
          </a:xfrm>
          <a:prstGeom prst="rect">
            <a:avLst/>
          </a:prstGeom>
        </p:spPr>
      </p:pic>
      <p:sp>
        <p:nvSpPr>
          <p:cNvPr id="58" name="Oval 57"/>
          <p:cNvSpPr/>
          <p:nvPr/>
        </p:nvSpPr>
        <p:spPr>
          <a:xfrm>
            <a:off x="6896527" y="2459597"/>
            <a:ext cx="1942673" cy="43550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Content Placeholder 3"/>
          <p:cNvSpPr txBox="1">
            <a:spLocks/>
          </p:cNvSpPr>
          <p:nvPr/>
        </p:nvSpPr>
        <p:spPr>
          <a:xfrm>
            <a:off x="4660618" y="3618032"/>
            <a:ext cx="4292882" cy="28807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00000"/>
              </a:lnSpc>
              <a:buFont typeface="+mj-lt"/>
              <a:buAutoNum type="arabicPeriod"/>
            </a:pPr>
            <a:r>
              <a:rPr lang="en-US" dirty="0"/>
              <a:t>Violates sequential consistency - not all processes see the same interleaving of write operations.</a:t>
            </a:r>
          </a:p>
          <a:p>
            <a:pPr marL="457200" indent="-457200" algn="just">
              <a:lnSpc>
                <a:spcPct val="100000"/>
              </a:lnSpc>
              <a:buFont typeface="+mj-lt"/>
              <a:buAutoNum type="arabicPeriod"/>
            </a:pPr>
            <a:r>
              <a:rPr lang="en-US" dirty="0"/>
              <a:t>To process P3, it appears as if the data item has first been changed to b and later to a.</a:t>
            </a:r>
          </a:p>
          <a:p>
            <a:pPr marL="457200" indent="-457200" algn="just">
              <a:lnSpc>
                <a:spcPct val="100000"/>
              </a:lnSpc>
              <a:buFont typeface="+mj-lt"/>
              <a:buAutoNum type="arabicPeriod"/>
            </a:pPr>
            <a:r>
              <a:rPr lang="en-US" dirty="0"/>
              <a:t>BUT, P4 will conclude that the final value is b.</a:t>
            </a:r>
          </a:p>
        </p:txBody>
      </p:sp>
    </p:spTree>
    <p:extLst>
      <p:ext uri="{BB962C8B-B14F-4D97-AF65-F5344CB8AC3E}">
        <p14:creationId xmlns:p14="http://schemas.microsoft.com/office/powerpoint/2010/main" val="23475206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par>
                                <p:cTn id="11" presetID="22" presetClass="entr" presetSubtype="8"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500"/>
                                        <p:tgtEl>
                                          <p:spTgt spid="3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left)">
                                      <p:cBhvr>
                                        <p:cTn id="19" dur="500"/>
                                        <p:tgtEl>
                                          <p:spTgt spid="35"/>
                                        </p:tgtEl>
                                      </p:cBhvr>
                                    </p:animEffect>
                                  </p:childTnLst>
                                </p:cTn>
                              </p:par>
                              <p:par>
                                <p:cTn id="20" presetID="22" presetClass="entr" presetSubtype="8"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500"/>
                                        <p:tgtEl>
                                          <p:spTgt spid="3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left)">
                                      <p:cBhvr>
                                        <p:cTn id="31" dur="500"/>
                                        <p:tgtEl>
                                          <p:spTgt spid="4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left)">
                                      <p:cBhvr>
                                        <p:cTn id="34" dur="500"/>
                                        <p:tgtEl>
                                          <p:spTgt spid="36"/>
                                        </p:tgtEl>
                                      </p:cBhvr>
                                    </p:animEffect>
                                  </p:childTnLst>
                                </p:cTn>
                              </p:par>
                              <p:par>
                                <p:cTn id="35" presetID="22" presetClass="entr" presetSubtype="8"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500"/>
                                        <p:tgtEl>
                                          <p:spTgt spid="3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left)">
                                      <p:cBhvr>
                                        <p:cTn id="64" dur="500"/>
                                        <p:tgtEl>
                                          <p:spTgt spid="4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left)">
                                      <p:cBhvr>
                                        <p:cTn id="67" dur="500"/>
                                        <p:tgtEl>
                                          <p:spTgt spid="46"/>
                                        </p:tgtEl>
                                      </p:cBhvr>
                                    </p:animEffect>
                                  </p:childTnLst>
                                </p:cTn>
                              </p:par>
                              <p:par>
                                <p:cTn id="68" presetID="22" presetClass="entr" presetSubtype="8"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left)">
                                      <p:cBhvr>
                                        <p:cTn id="70" dur="500"/>
                                        <p:tgtEl>
                                          <p:spTgt spid="4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wipe(left)">
                                      <p:cBhvr>
                                        <p:cTn id="73" dur="500"/>
                                        <p:tgtEl>
                                          <p:spTgt spid="48"/>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wipe(left)">
                                      <p:cBhvr>
                                        <p:cTn id="76" dur="500"/>
                                        <p:tgtEl>
                                          <p:spTgt spid="45"/>
                                        </p:tgtEl>
                                      </p:cBhvr>
                                    </p:animEffect>
                                  </p:childTnLst>
                                </p:cTn>
                              </p:par>
                              <p:par>
                                <p:cTn id="77" presetID="22" presetClass="entr" presetSubtype="8"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left)">
                                      <p:cBhvr>
                                        <p:cTn id="82" dur="500"/>
                                        <p:tgtEl>
                                          <p:spTgt spid="53"/>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wipe(left)">
                                      <p:cBhvr>
                                        <p:cTn id="85" dur="500"/>
                                        <p:tgtEl>
                                          <p:spTgt spid="50"/>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wipe(left)">
                                      <p:cBhvr>
                                        <p:cTn id="88" dur="500"/>
                                        <p:tgtEl>
                                          <p:spTgt spid="47"/>
                                        </p:tgtEl>
                                      </p:cBhvr>
                                    </p:animEffect>
                                  </p:childTnLst>
                                </p:cTn>
                              </p:par>
                              <p:par>
                                <p:cTn id="89" presetID="22" presetClass="entr" presetSubtype="8" fill="hold" nodeType="with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wipe(left)">
                                      <p:cBhvr>
                                        <p:cTn id="91" dur="500"/>
                                        <p:tgtEl>
                                          <p:spTgt spid="5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wipe(left)">
                                      <p:cBhvr>
                                        <p:cTn id="94" dur="500"/>
                                        <p:tgtEl>
                                          <p:spTgt spid="49"/>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wipe(left)">
                                      <p:cBhvr>
                                        <p:cTn id="97" dur="500"/>
                                        <p:tgtEl>
                                          <p:spTgt spid="55"/>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wipe(left)">
                                      <p:cBhvr>
                                        <p:cTn id="100" dur="500"/>
                                        <p:tgtEl>
                                          <p:spTgt spid="54"/>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9">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9">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wipe(left)">
                                      <p:cBhvr>
                                        <p:cTn id="117" dur="500"/>
                                        <p:tgtEl>
                                          <p:spTgt spid="5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wipe(left)">
                                      <p:cBhvr>
                                        <p:cTn id="122" dur="500"/>
                                        <p:tgtEl>
                                          <p:spTgt spid="57"/>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animEffect transition="in" filter="wipe(left)">
                                      <p:cBhvr>
                                        <p:cTn id="12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40" grpId="0"/>
      <p:bldP spid="41" grpId="0"/>
      <p:bldP spid="42" grpId="0"/>
      <p:bldP spid="44" grpId="0"/>
      <p:bldP spid="45" grpId="0"/>
      <p:bldP spid="46" grpId="0"/>
      <p:bldP spid="47" grpId="0"/>
      <p:bldP spid="48" grpId="0"/>
      <p:bldP spid="49" grpId="0"/>
      <p:bldP spid="50" grpId="0"/>
      <p:bldP spid="53" grpId="0"/>
      <p:bldP spid="54" grpId="0"/>
      <p:bldP spid="55" grpId="0"/>
      <p:bldP spid="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Causal consistency model</a:t>
            </a:r>
          </a:p>
        </p:txBody>
      </p:sp>
      <p:sp>
        <p:nvSpPr>
          <p:cNvPr id="4" name="Content Placeholder 3"/>
          <p:cNvSpPr>
            <a:spLocks noGrp="1"/>
          </p:cNvSpPr>
          <p:nvPr>
            <p:ph idx="1"/>
          </p:nvPr>
        </p:nvSpPr>
        <p:spPr>
          <a:xfrm>
            <a:off x="190500" y="990600"/>
            <a:ext cx="8763000" cy="5334000"/>
          </a:xfrm>
        </p:spPr>
        <p:txBody>
          <a:bodyPr>
            <a:normAutofit/>
          </a:bodyPr>
          <a:lstStyle/>
          <a:p>
            <a:pPr algn="just">
              <a:lnSpc>
                <a:spcPct val="100000"/>
              </a:lnSpc>
            </a:pPr>
            <a:r>
              <a:rPr lang="en-US" dirty="0" smtClean="0"/>
              <a:t>All </a:t>
            </a:r>
            <a:r>
              <a:rPr lang="en-US" dirty="0"/>
              <a:t>write operations that are potentially causally related are seen by all processes in the same(correct) order. </a:t>
            </a:r>
          </a:p>
          <a:p>
            <a:pPr algn="just">
              <a:lnSpc>
                <a:spcPct val="100000"/>
              </a:lnSpc>
            </a:pPr>
            <a:r>
              <a:rPr lang="en-US" dirty="0"/>
              <a:t>Write operations that are not potentially causally related may be seen by different processes in different orders. </a:t>
            </a:r>
          </a:p>
          <a:p>
            <a:pPr algn="just">
              <a:lnSpc>
                <a:spcPct val="100000"/>
              </a:lnSpc>
            </a:pPr>
            <a:r>
              <a:rPr lang="en-US" dirty="0" smtClean="0"/>
              <a:t>If </a:t>
            </a:r>
            <a:r>
              <a:rPr lang="en-US" dirty="0"/>
              <a:t>a write operation (w2) is causally related to another write operation (w1), the acceptable order </a:t>
            </a:r>
            <a:r>
              <a:rPr lang="en-US" dirty="0" smtClean="0"/>
              <a:t>is (w1</a:t>
            </a:r>
            <a:r>
              <a:rPr lang="en-US" dirty="0"/>
              <a:t>, w2) because the value written by w2 might have been influenced in some way by the value written by </a:t>
            </a:r>
            <a:r>
              <a:rPr lang="en-US" dirty="0" smtClean="0"/>
              <a:t>w1</a:t>
            </a:r>
            <a:r>
              <a:rPr lang="en-US" dirty="0"/>
              <a:t>.</a:t>
            </a:r>
          </a:p>
          <a:p>
            <a:pPr algn="just">
              <a:lnSpc>
                <a:spcPct val="100000"/>
              </a:lnSpc>
            </a:pPr>
            <a:r>
              <a:rPr lang="en-US" dirty="0"/>
              <a:t>Therefore, (w2, w1) is not an acceptable order.</a:t>
            </a:r>
          </a:p>
        </p:txBody>
      </p:sp>
    </p:spTree>
    <p:extLst>
      <p:ext uri="{BB962C8B-B14F-4D97-AF65-F5344CB8AC3E}">
        <p14:creationId xmlns:p14="http://schemas.microsoft.com/office/powerpoint/2010/main" val="5021778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Causal consistency model</a:t>
            </a:r>
          </a:p>
        </p:txBody>
      </p:sp>
      <p:cxnSp>
        <p:nvCxnSpPr>
          <p:cNvPr id="18" name="Straight Arrow Connector 17"/>
          <p:cNvCxnSpPr/>
          <p:nvPr/>
        </p:nvCxnSpPr>
        <p:spPr>
          <a:xfrm flipV="1">
            <a:off x="306106" y="1417709"/>
            <a:ext cx="3628171" cy="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9906" y="990600"/>
            <a:ext cx="450764" cy="400110"/>
          </a:xfrm>
          <a:prstGeom prst="rect">
            <a:avLst/>
          </a:prstGeom>
          <a:noFill/>
        </p:spPr>
        <p:txBody>
          <a:bodyPr wrap="none" rtlCol="0">
            <a:spAutoFit/>
          </a:bodyPr>
          <a:lstStyle/>
          <a:p>
            <a:r>
              <a:rPr lang="en-US" sz="2000" b="1" dirty="0" smtClean="0"/>
              <a:t>P1</a:t>
            </a:r>
            <a:endParaRPr lang="en-US" sz="2000" b="1" dirty="0"/>
          </a:p>
        </p:txBody>
      </p:sp>
      <p:sp>
        <p:nvSpPr>
          <p:cNvPr id="20" name="TextBox 19"/>
          <p:cNvSpPr txBox="1"/>
          <p:nvPr/>
        </p:nvSpPr>
        <p:spPr>
          <a:xfrm>
            <a:off x="232294" y="1447561"/>
            <a:ext cx="450764" cy="400110"/>
          </a:xfrm>
          <a:prstGeom prst="rect">
            <a:avLst/>
          </a:prstGeom>
          <a:noFill/>
        </p:spPr>
        <p:txBody>
          <a:bodyPr wrap="none" rtlCol="0">
            <a:spAutoFit/>
          </a:bodyPr>
          <a:lstStyle/>
          <a:p>
            <a:r>
              <a:rPr lang="en-US" sz="2000" b="1" dirty="0" smtClean="0"/>
              <a:t>P2</a:t>
            </a:r>
            <a:endParaRPr lang="en-US" sz="2000" b="1" dirty="0"/>
          </a:p>
        </p:txBody>
      </p:sp>
      <p:sp>
        <p:nvSpPr>
          <p:cNvPr id="21" name="TextBox 20"/>
          <p:cNvSpPr txBox="1"/>
          <p:nvPr/>
        </p:nvSpPr>
        <p:spPr>
          <a:xfrm>
            <a:off x="657677" y="1009732"/>
            <a:ext cx="950901" cy="400110"/>
          </a:xfrm>
          <a:prstGeom prst="rect">
            <a:avLst/>
          </a:prstGeom>
          <a:noFill/>
        </p:spPr>
        <p:txBody>
          <a:bodyPr wrap="none" rtlCol="0">
            <a:spAutoFit/>
          </a:bodyPr>
          <a:lstStyle/>
          <a:p>
            <a:r>
              <a:rPr lang="en-US" sz="2000" b="1" dirty="0" smtClean="0"/>
              <a:t>W(x=a)</a:t>
            </a:r>
            <a:endParaRPr lang="en-US" sz="2000" b="1" dirty="0"/>
          </a:p>
        </p:txBody>
      </p:sp>
      <p:sp>
        <p:nvSpPr>
          <p:cNvPr id="22" name="TextBox 21"/>
          <p:cNvSpPr txBox="1"/>
          <p:nvPr/>
        </p:nvSpPr>
        <p:spPr>
          <a:xfrm>
            <a:off x="2947263" y="1915710"/>
            <a:ext cx="862737" cy="400110"/>
          </a:xfrm>
          <a:prstGeom prst="rect">
            <a:avLst/>
          </a:prstGeom>
          <a:noFill/>
        </p:spPr>
        <p:txBody>
          <a:bodyPr wrap="none" rtlCol="0">
            <a:spAutoFit/>
          </a:bodyPr>
          <a:lstStyle/>
          <a:p>
            <a:r>
              <a:rPr lang="en-US" sz="2000" b="1" dirty="0" smtClean="0"/>
              <a:t>R(x=a)</a:t>
            </a:r>
            <a:endParaRPr lang="en-US" sz="2000" b="1" dirty="0"/>
          </a:p>
        </p:txBody>
      </p:sp>
      <p:sp>
        <p:nvSpPr>
          <p:cNvPr id="23" name="TextBox 22"/>
          <p:cNvSpPr txBox="1"/>
          <p:nvPr/>
        </p:nvSpPr>
        <p:spPr>
          <a:xfrm>
            <a:off x="1781077" y="1444329"/>
            <a:ext cx="962123" cy="400110"/>
          </a:xfrm>
          <a:prstGeom prst="rect">
            <a:avLst/>
          </a:prstGeom>
          <a:noFill/>
        </p:spPr>
        <p:txBody>
          <a:bodyPr wrap="none" rtlCol="0">
            <a:spAutoFit/>
          </a:bodyPr>
          <a:lstStyle/>
          <a:p>
            <a:r>
              <a:rPr lang="en-US" sz="2000" b="1" dirty="0" smtClean="0"/>
              <a:t>W(x=b)</a:t>
            </a:r>
            <a:endParaRPr lang="en-US" sz="2000" b="1" dirty="0"/>
          </a:p>
        </p:txBody>
      </p:sp>
      <p:sp>
        <p:nvSpPr>
          <p:cNvPr id="24" name="TextBox 23"/>
          <p:cNvSpPr txBox="1"/>
          <p:nvPr/>
        </p:nvSpPr>
        <p:spPr>
          <a:xfrm>
            <a:off x="228600" y="2334454"/>
            <a:ext cx="450764" cy="400110"/>
          </a:xfrm>
          <a:prstGeom prst="rect">
            <a:avLst/>
          </a:prstGeom>
          <a:noFill/>
        </p:spPr>
        <p:txBody>
          <a:bodyPr wrap="none" rtlCol="0">
            <a:spAutoFit/>
          </a:bodyPr>
          <a:lstStyle/>
          <a:p>
            <a:r>
              <a:rPr lang="en-US" sz="2000" b="1" dirty="0" smtClean="0"/>
              <a:t>P4</a:t>
            </a:r>
            <a:endParaRPr lang="en-US" sz="2000" b="1" dirty="0"/>
          </a:p>
        </p:txBody>
      </p:sp>
      <p:sp>
        <p:nvSpPr>
          <p:cNvPr id="25" name="TextBox 24"/>
          <p:cNvSpPr txBox="1"/>
          <p:nvPr/>
        </p:nvSpPr>
        <p:spPr>
          <a:xfrm>
            <a:off x="2188159" y="1907087"/>
            <a:ext cx="873957" cy="400110"/>
          </a:xfrm>
          <a:prstGeom prst="rect">
            <a:avLst/>
          </a:prstGeom>
          <a:noFill/>
        </p:spPr>
        <p:txBody>
          <a:bodyPr wrap="none" rtlCol="0">
            <a:spAutoFit/>
          </a:bodyPr>
          <a:lstStyle/>
          <a:p>
            <a:r>
              <a:rPr lang="en-US" sz="2000" b="1" dirty="0" smtClean="0"/>
              <a:t>R(x=b)</a:t>
            </a:r>
            <a:endParaRPr lang="en-US" sz="2000" b="1" dirty="0"/>
          </a:p>
        </p:txBody>
      </p:sp>
      <p:cxnSp>
        <p:nvCxnSpPr>
          <p:cNvPr id="26" name="Straight Arrow Connector 25"/>
          <p:cNvCxnSpPr/>
          <p:nvPr/>
        </p:nvCxnSpPr>
        <p:spPr>
          <a:xfrm flipV="1">
            <a:off x="287023" y="1875097"/>
            <a:ext cx="3647254"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64659" y="2333390"/>
            <a:ext cx="3669618" cy="12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909536"/>
            <a:ext cx="450764" cy="400110"/>
          </a:xfrm>
          <a:prstGeom prst="rect">
            <a:avLst/>
          </a:prstGeom>
          <a:noFill/>
        </p:spPr>
        <p:txBody>
          <a:bodyPr wrap="none" rtlCol="0">
            <a:spAutoFit/>
          </a:bodyPr>
          <a:lstStyle/>
          <a:p>
            <a:r>
              <a:rPr lang="en-US" sz="2000" b="1" dirty="0" smtClean="0"/>
              <a:t>P3</a:t>
            </a:r>
            <a:endParaRPr lang="en-US" sz="2000" b="1" dirty="0"/>
          </a:p>
        </p:txBody>
      </p:sp>
      <p:sp>
        <p:nvSpPr>
          <p:cNvPr id="29" name="TextBox 28"/>
          <p:cNvSpPr txBox="1"/>
          <p:nvPr/>
        </p:nvSpPr>
        <p:spPr>
          <a:xfrm>
            <a:off x="2936043" y="2337855"/>
            <a:ext cx="873957" cy="400110"/>
          </a:xfrm>
          <a:prstGeom prst="rect">
            <a:avLst/>
          </a:prstGeom>
          <a:noFill/>
        </p:spPr>
        <p:txBody>
          <a:bodyPr wrap="none" rtlCol="0">
            <a:spAutoFit/>
          </a:bodyPr>
          <a:lstStyle/>
          <a:p>
            <a:r>
              <a:rPr lang="en-US" sz="2000" b="1" dirty="0" smtClean="0"/>
              <a:t>R(x=b)</a:t>
            </a:r>
            <a:endParaRPr lang="en-US" sz="2000" b="1" dirty="0"/>
          </a:p>
        </p:txBody>
      </p:sp>
      <p:sp>
        <p:nvSpPr>
          <p:cNvPr id="30" name="TextBox 29"/>
          <p:cNvSpPr txBox="1"/>
          <p:nvPr/>
        </p:nvSpPr>
        <p:spPr>
          <a:xfrm>
            <a:off x="2205975" y="2329232"/>
            <a:ext cx="862737" cy="400110"/>
          </a:xfrm>
          <a:prstGeom prst="rect">
            <a:avLst/>
          </a:prstGeom>
          <a:noFill/>
        </p:spPr>
        <p:txBody>
          <a:bodyPr wrap="none" rtlCol="0">
            <a:spAutoFit/>
          </a:bodyPr>
          <a:lstStyle/>
          <a:p>
            <a:r>
              <a:rPr lang="en-US" sz="2000" b="1" dirty="0" smtClean="0"/>
              <a:t>R(x=a)</a:t>
            </a:r>
            <a:endParaRPr lang="en-US" sz="2000" b="1" dirty="0"/>
          </a:p>
        </p:txBody>
      </p:sp>
      <p:sp>
        <p:nvSpPr>
          <p:cNvPr id="31" name="Oval 30"/>
          <p:cNvSpPr/>
          <p:nvPr/>
        </p:nvSpPr>
        <p:spPr>
          <a:xfrm>
            <a:off x="859055" y="1482379"/>
            <a:ext cx="974084" cy="32799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TextBox 31"/>
          <p:cNvSpPr txBox="1"/>
          <p:nvPr/>
        </p:nvSpPr>
        <p:spPr>
          <a:xfrm>
            <a:off x="965543" y="1423744"/>
            <a:ext cx="863257" cy="400110"/>
          </a:xfrm>
          <a:prstGeom prst="rect">
            <a:avLst/>
          </a:prstGeom>
          <a:noFill/>
        </p:spPr>
        <p:txBody>
          <a:bodyPr wrap="square" rtlCol="0">
            <a:spAutoFit/>
          </a:bodyPr>
          <a:lstStyle/>
          <a:p>
            <a:r>
              <a:rPr lang="en-US" sz="2000" b="1" dirty="0" smtClean="0"/>
              <a:t>R(x=a)</a:t>
            </a:r>
            <a:endParaRPr lang="en-US" sz="2000" b="1" dirty="0"/>
          </a:p>
        </p:txBody>
      </p:sp>
      <p:sp>
        <p:nvSpPr>
          <p:cNvPr id="34" name="Oval 33"/>
          <p:cNvSpPr/>
          <p:nvPr/>
        </p:nvSpPr>
        <p:spPr>
          <a:xfrm>
            <a:off x="2039943" y="1936754"/>
            <a:ext cx="1874973" cy="37289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8" name="Curved Connector 37"/>
          <p:cNvCxnSpPr>
            <a:stCxn id="32" idx="2"/>
            <a:endCxn id="34" idx="2"/>
          </p:cNvCxnSpPr>
          <p:nvPr/>
        </p:nvCxnSpPr>
        <p:spPr>
          <a:xfrm rot="16200000" flipH="1">
            <a:off x="1565154" y="1648411"/>
            <a:ext cx="299346" cy="650231"/>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802" y="2745807"/>
            <a:ext cx="552484" cy="552484"/>
          </a:xfrm>
          <a:prstGeom prst="rect">
            <a:avLst/>
          </a:prstGeom>
        </p:spPr>
      </p:pic>
      <p:sp>
        <p:nvSpPr>
          <p:cNvPr id="36" name="Content Placeholder 3"/>
          <p:cNvSpPr txBox="1">
            <a:spLocks/>
          </p:cNvSpPr>
          <p:nvPr/>
        </p:nvSpPr>
        <p:spPr>
          <a:xfrm>
            <a:off x="296961" y="3529499"/>
            <a:ext cx="4229100" cy="2795102"/>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0000"/>
              </a:lnSpc>
            </a:pPr>
            <a:r>
              <a:rPr lang="en-US" sz="2000" dirty="0" smtClean="0"/>
              <a:t>W(x=b) potentially depending on W(x=a) because b may result from a computation involving the value read by R(x=a).</a:t>
            </a:r>
          </a:p>
          <a:p>
            <a:pPr algn="just">
              <a:lnSpc>
                <a:spcPct val="100000"/>
              </a:lnSpc>
            </a:pPr>
            <a:r>
              <a:rPr lang="en-US" sz="2000" dirty="0" smtClean="0"/>
              <a:t>The two writes are causally related, so all processes must see them in the same order.</a:t>
            </a:r>
          </a:p>
          <a:p>
            <a:pPr algn="just">
              <a:lnSpc>
                <a:spcPct val="100000"/>
              </a:lnSpc>
            </a:pPr>
            <a:r>
              <a:rPr lang="en-US" sz="2000" dirty="0" smtClean="0"/>
              <a:t>It is incorrect.</a:t>
            </a:r>
            <a:endParaRPr lang="en-US" sz="2000" dirty="0"/>
          </a:p>
        </p:txBody>
      </p:sp>
      <p:sp>
        <p:nvSpPr>
          <p:cNvPr id="39" name="Content Placeholder 3"/>
          <p:cNvSpPr>
            <a:spLocks noGrp="1"/>
          </p:cNvSpPr>
          <p:nvPr>
            <p:ph idx="1"/>
          </p:nvPr>
        </p:nvSpPr>
        <p:spPr>
          <a:xfrm>
            <a:off x="4834872" y="3529499"/>
            <a:ext cx="4229100" cy="3072371"/>
          </a:xfrm>
        </p:spPr>
        <p:txBody>
          <a:bodyPr>
            <a:normAutofit/>
          </a:bodyPr>
          <a:lstStyle/>
          <a:p>
            <a:pPr algn="just">
              <a:lnSpc>
                <a:spcPct val="100000"/>
              </a:lnSpc>
            </a:pPr>
            <a:r>
              <a:rPr lang="en-US" sz="2000" dirty="0"/>
              <a:t>Read has been removed, so </a:t>
            </a:r>
            <a:r>
              <a:rPr lang="en-US" sz="2000" dirty="0" smtClean="0"/>
              <a:t>W(x=a) </a:t>
            </a:r>
            <a:r>
              <a:rPr lang="en-US" sz="2000" dirty="0"/>
              <a:t>and </a:t>
            </a:r>
            <a:r>
              <a:rPr lang="en-US" sz="2000" dirty="0" smtClean="0"/>
              <a:t>W(x=b) </a:t>
            </a:r>
            <a:r>
              <a:rPr lang="en-US" sz="2000" dirty="0"/>
              <a:t>are now concurrent writes.</a:t>
            </a:r>
          </a:p>
          <a:p>
            <a:pPr algn="just">
              <a:lnSpc>
                <a:spcPct val="100000"/>
              </a:lnSpc>
            </a:pPr>
            <a:r>
              <a:rPr lang="en-US" sz="2000" dirty="0"/>
              <a:t>A </a:t>
            </a:r>
            <a:r>
              <a:rPr lang="en-US" sz="2000" dirty="0" smtClean="0"/>
              <a:t>causally consistent </a:t>
            </a:r>
            <a:r>
              <a:rPr lang="en-US" sz="2000" dirty="0"/>
              <a:t>store does not require concurrent writes to be globally </a:t>
            </a:r>
            <a:r>
              <a:rPr lang="en-US" sz="2000" dirty="0" smtClean="0"/>
              <a:t>ordered.</a:t>
            </a:r>
            <a:endParaRPr lang="en-US" sz="2000" dirty="0"/>
          </a:p>
          <a:p>
            <a:pPr algn="just">
              <a:lnSpc>
                <a:spcPct val="100000"/>
              </a:lnSpc>
            </a:pPr>
            <a:r>
              <a:rPr lang="en-US" sz="2000" dirty="0"/>
              <a:t>It is correct.</a:t>
            </a:r>
          </a:p>
        </p:txBody>
      </p:sp>
      <p:cxnSp>
        <p:nvCxnSpPr>
          <p:cNvPr id="40" name="Straight Arrow Connector 39"/>
          <p:cNvCxnSpPr/>
          <p:nvPr/>
        </p:nvCxnSpPr>
        <p:spPr>
          <a:xfrm flipV="1">
            <a:off x="5135337" y="1417711"/>
            <a:ext cx="3628171" cy="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059137" y="990602"/>
            <a:ext cx="450764" cy="400110"/>
          </a:xfrm>
          <a:prstGeom prst="rect">
            <a:avLst/>
          </a:prstGeom>
          <a:noFill/>
        </p:spPr>
        <p:txBody>
          <a:bodyPr wrap="none" rtlCol="0">
            <a:spAutoFit/>
          </a:bodyPr>
          <a:lstStyle/>
          <a:p>
            <a:r>
              <a:rPr lang="en-US" sz="2000" b="1" dirty="0" smtClean="0"/>
              <a:t>P1</a:t>
            </a:r>
            <a:endParaRPr lang="en-US" sz="2000" b="1" dirty="0"/>
          </a:p>
        </p:txBody>
      </p:sp>
      <p:sp>
        <p:nvSpPr>
          <p:cNvPr id="42" name="TextBox 41"/>
          <p:cNvSpPr txBox="1"/>
          <p:nvPr/>
        </p:nvSpPr>
        <p:spPr>
          <a:xfrm>
            <a:off x="5061525" y="1447563"/>
            <a:ext cx="450764" cy="400110"/>
          </a:xfrm>
          <a:prstGeom prst="rect">
            <a:avLst/>
          </a:prstGeom>
          <a:noFill/>
        </p:spPr>
        <p:txBody>
          <a:bodyPr wrap="none" rtlCol="0">
            <a:spAutoFit/>
          </a:bodyPr>
          <a:lstStyle/>
          <a:p>
            <a:r>
              <a:rPr lang="en-US" sz="2000" b="1" dirty="0" smtClean="0"/>
              <a:t>P2</a:t>
            </a:r>
            <a:endParaRPr lang="en-US" sz="2000" b="1" dirty="0"/>
          </a:p>
        </p:txBody>
      </p:sp>
      <p:sp>
        <p:nvSpPr>
          <p:cNvPr id="43" name="TextBox 42"/>
          <p:cNvSpPr txBox="1"/>
          <p:nvPr/>
        </p:nvSpPr>
        <p:spPr>
          <a:xfrm>
            <a:off x="5486908" y="1009734"/>
            <a:ext cx="950901" cy="400110"/>
          </a:xfrm>
          <a:prstGeom prst="rect">
            <a:avLst/>
          </a:prstGeom>
          <a:noFill/>
        </p:spPr>
        <p:txBody>
          <a:bodyPr wrap="none" rtlCol="0">
            <a:spAutoFit/>
          </a:bodyPr>
          <a:lstStyle/>
          <a:p>
            <a:r>
              <a:rPr lang="en-US" sz="2000" b="1" dirty="0" smtClean="0"/>
              <a:t>W(x=a)</a:t>
            </a:r>
            <a:endParaRPr lang="en-US" sz="2000" b="1" dirty="0"/>
          </a:p>
        </p:txBody>
      </p:sp>
      <p:sp>
        <p:nvSpPr>
          <p:cNvPr id="46" name="TextBox 45"/>
          <p:cNvSpPr txBox="1"/>
          <p:nvPr/>
        </p:nvSpPr>
        <p:spPr>
          <a:xfrm>
            <a:off x="7824063" y="1915712"/>
            <a:ext cx="862737" cy="400110"/>
          </a:xfrm>
          <a:prstGeom prst="rect">
            <a:avLst/>
          </a:prstGeom>
          <a:noFill/>
        </p:spPr>
        <p:txBody>
          <a:bodyPr wrap="none" rtlCol="0">
            <a:spAutoFit/>
          </a:bodyPr>
          <a:lstStyle/>
          <a:p>
            <a:r>
              <a:rPr lang="en-US" sz="2000" b="1" dirty="0" smtClean="0"/>
              <a:t>R(x=a)</a:t>
            </a:r>
            <a:endParaRPr lang="en-US" sz="2000" b="1" dirty="0"/>
          </a:p>
        </p:txBody>
      </p:sp>
      <p:sp>
        <p:nvSpPr>
          <p:cNvPr id="47" name="TextBox 46"/>
          <p:cNvSpPr txBox="1"/>
          <p:nvPr/>
        </p:nvSpPr>
        <p:spPr>
          <a:xfrm>
            <a:off x="6195387" y="1444331"/>
            <a:ext cx="962123" cy="400110"/>
          </a:xfrm>
          <a:prstGeom prst="rect">
            <a:avLst/>
          </a:prstGeom>
          <a:noFill/>
        </p:spPr>
        <p:txBody>
          <a:bodyPr wrap="none" rtlCol="0">
            <a:spAutoFit/>
          </a:bodyPr>
          <a:lstStyle/>
          <a:p>
            <a:r>
              <a:rPr lang="en-US" sz="2000" b="1" dirty="0" smtClean="0"/>
              <a:t>W(x=b)</a:t>
            </a:r>
            <a:endParaRPr lang="en-US" sz="2000" b="1" dirty="0"/>
          </a:p>
        </p:txBody>
      </p:sp>
      <p:sp>
        <p:nvSpPr>
          <p:cNvPr id="48" name="TextBox 47"/>
          <p:cNvSpPr txBox="1"/>
          <p:nvPr/>
        </p:nvSpPr>
        <p:spPr>
          <a:xfrm>
            <a:off x="5057831" y="2334456"/>
            <a:ext cx="450764" cy="400110"/>
          </a:xfrm>
          <a:prstGeom prst="rect">
            <a:avLst/>
          </a:prstGeom>
          <a:noFill/>
        </p:spPr>
        <p:txBody>
          <a:bodyPr wrap="none" rtlCol="0">
            <a:spAutoFit/>
          </a:bodyPr>
          <a:lstStyle/>
          <a:p>
            <a:r>
              <a:rPr lang="en-US" sz="2000" b="1" dirty="0" smtClean="0"/>
              <a:t>P4</a:t>
            </a:r>
            <a:endParaRPr lang="en-US" sz="2000" b="1" dirty="0"/>
          </a:p>
        </p:txBody>
      </p:sp>
      <p:sp>
        <p:nvSpPr>
          <p:cNvPr id="49" name="TextBox 48"/>
          <p:cNvSpPr txBox="1"/>
          <p:nvPr/>
        </p:nvSpPr>
        <p:spPr>
          <a:xfrm>
            <a:off x="7045552" y="1907089"/>
            <a:ext cx="873957" cy="400110"/>
          </a:xfrm>
          <a:prstGeom prst="rect">
            <a:avLst/>
          </a:prstGeom>
          <a:noFill/>
        </p:spPr>
        <p:txBody>
          <a:bodyPr wrap="none" rtlCol="0">
            <a:spAutoFit/>
          </a:bodyPr>
          <a:lstStyle/>
          <a:p>
            <a:r>
              <a:rPr lang="en-US" sz="2000" b="1" dirty="0" smtClean="0"/>
              <a:t>R(x=b)</a:t>
            </a:r>
            <a:endParaRPr lang="en-US" sz="2000" b="1" dirty="0"/>
          </a:p>
        </p:txBody>
      </p:sp>
      <p:cxnSp>
        <p:nvCxnSpPr>
          <p:cNvPr id="50" name="Straight Arrow Connector 49"/>
          <p:cNvCxnSpPr/>
          <p:nvPr/>
        </p:nvCxnSpPr>
        <p:spPr>
          <a:xfrm flipV="1">
            <a:off x="5116254" y="1875099"/>
            <a:ext cx="3647254"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093890" y="2333392"/>
            <a:ext cx="3669618" cy="12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057831" y="1909538"/>
            <a:ext cx="450764" cy="400110"/>
          </a:xfrm>
          <a:prstGeom prst="rect">
            <a:avLst/>
          </a:prstGeom>
          <a:noFill/>
        </p:spPr>
        <p:txBody>
          <a:bodyPr wrap="none" rtlCol="0">
            <a:spAutoFit/>
          </a:bodyPr>
          <a:lstStyle/>
          <a:p>
            <a:r>
              <a:rPr lang="en-US" sz="2000" b="1" dirty="0" smtClean="0"/>
              <a:t>P3</a:t>
            </a:r>
            <a:endParaRPr lang="en-US" sz="2000" b="1" dirty="0"/>
          </a:p>
        </p:txBody>
      </p:sp>
      <p:sp>
        <p:nvSpPr>
          <p:cNvPr id="53" name="TextBox 52"/>
          <p:cNvSpPr txBox="1"/>
          <p:nvPr/>
        </p:nvSpPr>
        <p:spPr>
          <a:xfrm>
            <a:off x="7889043" y="2326773"/>
            <a:ext cx="873957" cy="400110"/>
          </a:xfrm>
          <a:prstGeom prst="rect">
            <a:avLst/>
          </a:prstGeom>
          <a:noFill/>
        </p:spPr>
        <p:txBody>
          <a:bodyPr wrap="none" rtlCol="0">
            <a:spAutoFit/>
          </a:bodyPr>
          <a:lstStyle/>
          <a:p>
            <a:r>
              <a:rPr lang="en-US" sz="2000" b="1" dirty="0" smtClean="0"/>
              <a:t>R(x=b)</a:t>
            </a:r>
            <a:endParaRPr lang="en-US" sz="2000" b="1" dirty="0"/>
          </a:p>
        </p:txBody>
      </p:sp>
      <p:sp>
        <p:nvSpPr>
          <p:cNvPr id="54" name="TextBox 53"/>
          <p:cNvSpPr txBox="1"/>
          <p:nvPr/>
        </p:nvSpPr>
        <p:spPr>
          <a:xfrm>
            <a:off x="7062063" y="2329234"/>
            <a:ext cx="862737" cy="400110"/>
          </a:xfrm>
          <a:prstGeom prst="rect">
            <a:avLst/>
          </a:prstGeom>
          <a:noFill/>
        </p:spPr>
        <p:txBody>
          <a:bodyPr wrap="none" rtlCol="0">
            <a:spAutoFit/>
          </a:bodyPr>
          <a:lstStyle/>
          <a:p>
            <a:r>
              <a:rPr lang="en-US" sz="2000" b="1" dirty="0" smtClean="0"/>
              <a:t>R(x=a)</a:t>
            </a:r>
            <a:endParaRPr lang="en-US" sz="2000" b="1" dirty="0"/>
          </a:p>
        </p:txBody>
      </p:sp>
      <p:pic>
        <p:nvPicPr>
          <p:cNvPr id="55" name="Picture 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1851" y="2667002"/>
            <a:ext cx="710098" cy="710098"/>
          </a:xfrm>
          <a:prstGeom prst="rect">
            <a:avLst/>
          </a:prstGeom>
        </p:spPr>
      </p:pic>
    </p:spTree>
    <p:extLst>
      <p:ext uri="{BB962C8B-B14F-4D97-AF65-F5344CB8AC3E}">
        <p14:creationId xmlns:p14="http://schemas.microsoft.com/office/powerpoint/2010/main" val="9776032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par>
                                <p:cTn id="32" presetID="22" presetClass="entr" presetSubtype="8"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left)">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left)">
                                      <p:cBhvr>
                                        <p:cTn id="66" dur="500"/>
                                        <p:tgtEl>
                                          <p:spTgt spid="41"/>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wipe(left)">
                                      <p:cBhvr>
                                        <p:cTn id="69" dur="500"/>
                                        <p:tgtEl>
                                          <p:spTgt spid="42"/>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wipe(left)">
                                      <p:cBhvr>
                                        <p:cTn id="75" dur="500"/>
                                        <p:tgtEl>
                                          <p:spTgt spid="46"/>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left)">
                                      <p:cBhvr>
                                        <p:cTn id="78" dur="500"/>
                                        <p:tgtEl>
                                          <p:spTgt spid="47"/>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wipe(left)">
                                      <p:cBhvr>
                                        <p:cTn id="81" dur="500"/>
                                        <p:tgtEl>
                                          <p:spTgt spid="48"/>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wipe(left)">
                                      <p:cBhvr>
                                        <p:cTn id="84" dur="500"/>
                                        <p:tgtEl>
                                          <p:spTgt spid="49"/>
                                        </p:tgtEl>
                                      </p:cBhvr>
                                    </p:animEffect>
                                  </p:childTnLst>
                                </p:cTn>
                              </p:par>
                              <p:par>
                                <p:cTn id="85" presetID="22" presetClass="entr" presetSubtype="8"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500"/>
                                        <p:tgtEl>
                                          <p:spTgt spid="50"/>
                                        </p:tgtEl>
                                      </p:cBhvr>
                                    </p:animEffect>
                                  </p:childTnLst>
                                </p:cTn>
                              </p:par>
                              <p:par>
                                <p:cTn id="88" presetID="22" presetClass="entr" presetSubtype="8"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wipe(left)">
                                      <p:cBhvr>
                                        <p:cTn id="90" dur="500"/>
                                        <p:tgtEl>
                                          <p:spTgt spid="51"/>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wipe(left)">
                                      <p:cBhvr>
                                        <p:cTn id="93" dur="500"/>
                                        <p:tgtEl>
                                          <p:spTgt spid="52"/>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53"/>
                                        </p:tgtEl>
                                        <p:attrNameLst>
                                          <p:attrName>style.visibility</p:attrName>
                                        </p:attrNameLst>
                                      </p:cBhvr>
                                      <p:to>
                                        <p:strVal val="visible"/>
                                      </p:to>
                                    </p:set>
                                    <p:animEffect transition="in" filter="wipe(left)">
                                      <p:cBhvr>
                                        <p:cTn id="96" dur="500"/>
                                        <p:tgtEl>
                                          <p:spTgt spid="53"/>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wipe(left)">
                                      <p:cBhvr>
                                        <p:cTn id="99" dur="500"/>
                                        <p:tgtEl>
                                          <p:spTgt spid="54"/>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wipe(left)">
                                      <p:cBhvr>
                                        <p:cTn id="116" dur="500"/>
                                        <p:tgtEl>
                                          <p:spTgt spid="55"/>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wipe(left)">
                                      <p:cBhvr>
                                        <p:cTn id="121" dur="500"/>
                                        <p:tgtEl>
                                          <p:spTgt spid="45"/>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wipe(left)">
                                      <p:cBhvr>
                                        <p:cTn id="124" dur="500"/>
                                        <p:tgtEl>
                                          <p:spTgt spid="34"/>
                                        </p:tgtEl>
                                      </p:cBhvr>
                                    </p:animEffect>
                                  </p:childTnLst>
                                </p:cTn>
                              </p:par>
                              <p:par>
                                <p:cTn id="125" presetID="22" presetClass="entr" presetSubtype="8" fill="hold"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wipe(left)">
                                      <p:cBhvr>
                                        <p:cTn id="127" dur="500"/>
                                        <p:tgtEl>
                                          <p:spTgt spid="38"/>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wipe(down)">
                                      <p:cBhvr>
                                        <p:cTn id="13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8" grpId="0"/>
      <p:bldP spid="29" grpId="0"/>
      <p:bldP spid="30" grpId="0"/>
      <p:bldP spid="31" grpId="0" animBg="1"/>
      <p:bldP spid="32" grpId="0"/>
      <p:bldP spid="34" grpId="0" animBg="1"/>
      <p:bldP spid="41" grpId="0"/>
      <p:bldP spid="42" grpId="0"/>
      <p:bldP spid="43" grpId="0"/>
      <p:bldP spid="46" grpId="0"/>
      <p:bldP spid="47" grpId="0"/>
      <p:bldP spid="48" grpId="0"/>
      <p:bldP spid="49" grpId="0"/>
      <p:bldP spid="52" grpId="0"/>
      <p:bldP spid="53" grpId="0"/>
      <p:bldP spid="5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00000"/>
              </a:lnSpc>
            </a:pPr>
            <a:r>
              <a:rPr lang="en-US" sz="2800" dirty="0"/>
              <a:t>Pipelined Random Access Memory consistency </a:t>
            </a:r>
            <a:r>
              <a:rPr lang="en-US" sz="2800" dirty="0" smtClean="0"/>
              <a:t>model (</a:t>
            </a:r>
            <a:r>
              <a:rPr lang="en-US" sz="2800" dirty="0"/>
              <a:t>PRAM)</a:t>
            </a:r>
          </a:p>
        </p:txBody>
      </p:sp>
      <p:sp>
        <p:nvSpPr>
          <p:cNvPr id="4" name="Content Placeholder 3"/>
          <p:cNvSpPr>
            <a:spLocks noGrp="1"/>
          </p:cNvSpPr>
          <p:nvPr>
            <p:ph idx="1"/>
          </p:nvPr>
        </p:nvSpPr>
        <p:spPr>
          <a:xfrm>
            <a:off x="190500" y="990600"/>
            <a:ext cx="8763000" cy="2362200"/>
          </a:xfrm>
        </p:spPr>
        <p:txBody>
          <a:bodyPr>
            <a:normAutofit/>
          </a:bodyPr>
          <a:lstStyle/>
          <a:p>
            <a:pPr algn="just">
              <a:lnSpc>
                <a:spcPct val="100000"/>
              </a:lnSpc>
            </a:pPr>
            <a:r>
              <a:rPr lang="en-US" sz="2000" dirty="0" smtClean="0"/>
              <a:t>Ensures </a:t>
            </a:r>
            <a:r>
              <a:rPr lang="en-US" sz="2000" dirty="0"/>
              <a:t>that all write operations performed by a single process are seen by all other processes in the order in which they were </a:t>
            </a:r>
            <a:r>
              <a:rPr lang="en-US" sz="2000" dirty="0" smtClean="0"/>
              <a:t>performed.</a:t>
            </a:r>
            <a:endParaRPr lang="en-US" sz="2000" dirty="0"/>
          </a:p>
          <a:p>
            <a:pPr algn="just">
              <a:lnSpc>
                <a:spcPct val="100000"/>
              </a:lnSpc>
            </a:pPr>
            <a:r>
              <a:rPr lang="en-US" sz="2000" dirty="0"/>
              <a:t>All write operations performed by a single process are in a </a:t>
            </a:r>
            <a:r>
              <a:rPr lang="en-US" sz="2000" dirty="0" smtClean="0"/>
              <a:t>pipeline.</a:t>
            </a:r>
            <a:endParaRPr lang="en-US" sz="2000" dirty="0"/>
          </a:p>
          <a:p>
            <a:pPr algn="just">
              <a:lnSpc>
                <a:spcPct val="100000"/>
              </a:lnSpc>
            </a:pPr>
            <a:r>
              <a:rPr lang="en-US" sz="2000" dirty="0"/>
              <a:t>Write operations performed by different processes can be seen by different processes in different </a:t>
            </a:r>
            <a:r>
              <a:rPr lang="en-US" sz="2000" dirty="0" smtClean="0"/>
              <a:t>order.</a:t>
            </a:r>
            <a:endParaRPr lang="en-US" sz="2000" dirty="0"/>
          </a:p>
          <a:p>
            <a:pPr algn="just">
              <a:lnSpc>
                <a:spcPct val="100000"/>
              </a:lnSpc>
            </a:pPr>
            <a:r>
              <a:rPr lang="en-US" sz="2000" dirty="0" smtClean="0"/>
              <a:t>Simple </a:t>
            </a:r>
            <a:r>
              <a:rPr lang="en-US" sz="2000" dirty="0"/>
              <a:t>and easy to implement and also has good </a:t>
            </a:r>
            <a:r>
              <a:rPr lang="en-US" sz="2000" dirty="0" smtClean="0"/>
              <a:t>performance.</a:t>
            </a:r>
          </a:p>
        </p:txBody>
      </p:sp>
      <p:cxnSp>
        <p:nvCxnSpPr>
          <p:cNvPr id="5" name="Straight Arrow Connector 4"/>
          <p:cNvCxnSpPr/>
          <p:nvPr/>
        </p:nvCxnSpPr>
        <p:spPr>
          <a:xfrm flipV="1">
            <a:off x="472080" y="3851859"/>
            <a:ext cx="3949115" cy="23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95880" y="3426941"/>
            <a:ext cx="450764" cy="400110"/>
          </a:xfrm>
          <a:prstGeom prst="rect">
            <a:avLst/>
          </a:prstGeom>
          <a:noFill/>
        </p:spPr>
        <p:txBody>
          <a:bodyPr wrap="none" rtlCol="0">
            <a:spAutoFit/>
          </a:bodyPr>
          <a:lstStyle/>
          <a:p>
            <a:r>
              <a:rPr lang="en-US" sz="2000" b="1" dirty="0" smtClean="0"/>
              <a:t>P1</a:t>
            </a:r>
            <a:endParaRPr lang="en-US" sz="2000" b="1" dirty="0"/>
          </a:p>
        </p:txBody>
      </p:sp>
      <p:sp>
        <p:nvSpPr>
          <p:cNvPr id="7" name="TextBox 6"/>
          <p:cNvSpPr txBox="1"/>
          <p:nvPr/>
        </p:nvSpPr>
        <p:spPr>
          <a:xfrm>
            <a:off x="398268" y="3883902"/>
            <a:ext cx="450764" cy="400110"/>
          </a:xfrm>
          <a:prstGeom prst="rect">
            <a:avLst/>
          </a:prstGeom>
          <a:noFill/>
        </p:spPr>
        <p:txBody>
          <a:bodyPr wrap="none" rtlCol="0">
            <a:spAutoFit/>
          </a:bodyPr>
          <a:lstStyle/>
          <a:p>
            <a:r>
              <a:rPr lang="en-US" sz="2000" b="1" dirty="0" smtClean="0"/>
              <a:t>P2</a:t>
            </a:r>
            <a:endParaRPr lang="en-US" sz="2000" b="1" dirty="0"/>
          </a:p>
        </p:txBody>
      </p:sp>
      <p:sp>
        <p:nvSpPr>
          <p:cNvPr id="8" name="TextBox 7"/>
          <p:cNvSpPr txBox="1"/>
          <p:nvPr/>
        </p:nvSpPr>
        <p:spPr>
          <a:xfrm>
            <a:off x="823651" y="3446073"/>
            <a:ext cx="873957" cy="369332"/>
          </a:xfrm>
          <a:prstGeom prst="rect">
            <a:avLst/>
          </a:prstGeom>
          <a:noFill/>
        </p:spPr>
        <p:txBody>
          <a:bodyPr wrap="none" rtlCol="0">
            <a:spAutoFit/>
          </a:bodyPr>
          <a:lstStyle/>
          <a:p>
            <a:r>
              <a:rPr lang="en-US" b="1" dirty="0" smtClean="0"/>
              <a:t>W(x=a)</a:t>
            </a:r>
            <a:endParaRPr lang="en-US" b="1" dirty="0"/>
          </a:p>
        </p:txBody>
      </p:sp>
      <p:sp>
        <p:nvSpPr>
          <p:cNvPr id="9" name="TextBox 8"/>
          <p:cNvSpPr txBox="1"/>
          <p:nvPr/>
        </p:nvSpPr>
        <p:spPr>
          <a:xfrm>
            <a:off x="3124200" y="4352051"/>
            <a:ext cx="776175" cy="369332"/>
          </a:xfrm>
          <a:prstGeom prst="rect">
            <a:avLst/>
          </a:prstGeom>
          <a:noFill/>
        </p:spPr>
        <p:txBody>
          <a:bodyPr wrap="none" rtlCol="0">
            <a:spAutoFit/>
          </a:bodyPr>
          <a:lstStyle/>
          <a:p>
            <a:r>
              <a:rPr lang="en-US" b="1" dirty="0" smtClean="0"/>
              <a:t>R(x=c)</a:t>
            </a:r>
            <a:endParaRPr lang="en-US" b="1" dirty="0"/>
          </a:p>
        </p:txBody>
      </p:sp>
      <p:sp>
        <p:nvSpPr>
          <p:cNvPr id="10" name="TextBox 9"/>
          <p:cNvSpPr txBox="1"/>
          <p:nvPr/>
        </p:nvSpPr>
        <p:spPr>
          <a:xfrm>
            <a:off x="1905253" y="3880670"/>
            <a:ext cx="883575" cy="369332"/>
          </a:xfrm>
          <a:prstGeom prst="rect">
            <a:avLst/>
          </a:prstGeom>
          <a:noFill/>
        </p:spPr>
        <p:txBody>
          <a:bodyPr wrap="none" rtlCol="0">
            <a:spAutoFit/>
          </a:bodyPr>
          <a:lstStyle/>
          <a:p>
            <a:r>
              <a:rPr lang="en-US" b="1" dirty="0" smtClean="0"/>
              <a:t>W(x=b)</a:t>
            </a:r>
            <a:endParaRPr lang="en-US" b="1" dirty="0"/>
          </a:p>
        </p:txBody>
      </p:sp>
      <p:sp>
        <p:nvSpPr>
          <p:cNvPr id="11" name="TextBox 10"/>
          <p:cNvSpPr txBox="1"/>
          <p:nvPr/>
        </p:nvSpPr>
        <p:spPr>
          <a:xfrm>
            <a:off x="394574" y="4770795"/>
            <a:ext cx="450764" cy="400110"/>
          </a:xfrm>
          <a:prstGeom prst="rect">
            <a:avLst/>
          </a:prstGeom>
          <a:noFill/>
        </p:spPr>
        <p:txBody>
          <a:bodyPr wrap="none" rtlCol="0">
            <a:spAutoFit/>
          </a:bodyPr>
          <a:lstStyle/>
          <a:p>
            <a:r>
              <a:rPr lang="en-US" sz="2000" b="1" dirty="0" smtClean="0"/>
              <a:t>P4</a:t>
            </a:r>
            <a:endParaRPr lang="en-US" sz="2000" b="1" dirty="0"/>
          </a:p>
        </p:txBody>
      </p:sp>
      <p:sp>
        <p:nvSpPr>
          <p:cNvPr id="12" name="TextBox 11"/>
          <p:cNvSpPr txBox="1"/>
          <p:nvPr/>
        </p:nvSpPr>
        <p:spPr>
          <a:xfrm>
            <a:off x="2438400" y="4343428"/>
            <a:ext cx="793807" cy="369332"/>
          </a:xfrm>
          <a:prstGeom prst="rect">
            <a:avLst/>
          </a:prstGeom>
          <a:noFill/>
        </p:spPr>
        <p:txBody>
          <a:bodyPr wrap="none" rtlCol="0">
            <a:spAutoFit/>
          </a:bodyPr>
          <a:lstStyle/>
          <a:p>
            <a:r>
              <a:rPr lang="en-US" b="1" dirty="0" smtClean="0"/>
              <a:t>R(x=a)</a:t>
            </a:r>
            <a:endParaRPr lang="en-US" b="1" dirty="0"/>
          </a:p>
        </p:txBody>
      </p:sp>
      <p:cxnSp>
        <p:nvCxnSpPr>
          <p:cNvPr id="13" name="Straight Arrow Connector 12"/>
          <p:cNvCxnSpPr/>
          <p:nvPr/>
        </p:nvCxnSpPr>
        <p:spPr>
          <a:xfrm flipV="1">
            <a:off x="452997" y="4311438"/>
            <a:ext cx="3959100"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30633" y="4782242"/>
            <a:ext cx="3990562" cy="9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4574" y="4345877"/>
            <a:ext cx="450764" cy="400110"/>
          </a:xfrm>
          <a:prstGeom prst="rect">
            <a:avLst/>
          </a:prstGeom>
          <a:noFill/>
        </p:spPr>
        <p:txBody>
          <a:bodyPr wrap="none" rtlCol="0">
            <a:spAutoFit/>
          </a:bodyPr>
          <a:lstStyle/>
          <a:p>
            <a:r>
              <a:rPr lang="en-US" sz="2000" b="1" dirty="0" smtClean="0"/>
              <a:t>P3</a:t>
            </a:r>
            <a:endParaRPr lang="en-US" sz="2000" b="1" dirty="0"/>
          </a:p>
        </p:txBody>
      </p:sp>
      <p:sp>
        <p:nvSpPr>
          <p:cNvPr id="16" name="TextBox 15"/>
          <p:cNvSpPr txBox="1"/>
          <p:nvPr/>
        </p:nvSpPr>
        <p:spPr>
          <a:xfrm>
            <a:off x="1239330" y="3884828"/>
            <a:ext cx="793807" cy="369332"/>
          </a:xfrm>
          <a:prstGeom prst="rect">
            <a:avLst/>
          </a:prstGeom>
          <a:noFill/>
        </p:spPr>
        <p:txBody>
          <a:bodyPr wrap="none" rtlCol="0">
            <a:spAutoFit/>
          </a:bodyPr>
          <a:lstStyle/>
          <a:p>
            <a:r>
              <a:rPr lang="en-US" b="1" dirty="0" smtClean="0"/>
              <a:t>R(x=a)</a:t>
            </a:r>
            <a:endParaRPr lang="en-US" b="1" dirty="0"/>
          </a:p>
        </p:txBody>
      </p:sp>
      <p:sp>
        <p:nvSpPr>
          <p:cNvPr id="17" name="TextBox 16"/>
          <p:cNvSpPr txBox="1"/>
          <p:nvPr/>
        </p:nvSpPr>
        <p:spPr>
          <a:xfrm>
            <a:off x="2281797" y="3441279"/>
            <a:ext cx="856325" cy="369332"/>
          </a:xfrm>
          <a:prstGeom prst="rect">
            <a:avLst/>
          </a:prstGeom>
          <a:noFill/>
        </p:spPr>
        <p:txBody>
          <a:bodyPr wrap="none" rtlCol="0">
            <a:spAutoFit/>
          </a:bodyPr>
          <a:lstStyle/>
          <a:p>
            <a:r>
              <a:rPr lang="en-US" b="1" dirty="0" smtClean="0"/>
              <a:t>W(x=c)</a:t>
            </a:r>
            <a:endParaRPr lang="en-US" b="1" dirty="0"/>
          </a:p>
        </p:txBody>
      </p:sp>
      <p:sp>
        <p:nvSpPr>
          <p:cNvPr id="18" name="TextBox 17"/>
          <p:cNvSpPr txBox="1"/>
          <p:nvPr/>
        </p:nvSpPr>
        <p:spPr>
          <a:xfrm>
            <a:off x="3810000" y="4343428"/>
            <a:ext cx="803425" cy="369332"/>
          </a:xfrm>
          <a:prstGeom prst="rect">
            <a:avLst/>
          </a:prstGeom>
          <a:noFill/>
        </p:spPr>
        <p:txBody>
          <a:bodyPr wrap="none" rtlCol="0">
            <a:spAutoFit/>
          </a:bodyPr>
          <a:lstStyle/>
          <a:p>
            <a:r>
              <a:rPr lang="en-US" b="1" dirty="0" smtClean="0"/>
              <a:t>R(x=b)</a:t>
            </a:r>
            <a:endParaRPr lang="en-US" b="1" dirty="0"/>
          </a:p>
        </p:txBody>
      </p:sp>
      <p:sp>
        <p:nvSpPr>
          <p:cNvPr id="19" name="TextBox 18"/>
          <p:cNvSpPr txBox="1"/>
          <p:nvPr/>
        </p:nvSpPr>
        <p:spPr>
          <a:xfrm>
            <a:off x="3124200" y="4801959"/>
            <a:ext cx="793807" cy="369332"/>
          </a:xfrm>
          <a:prstGeom prst="rect">
            <a:avLst/>
          </a:prstGeom>
          <a:noFill/>
        </p:spPr>
        <p:txBody>
          <a:bodyPr wrap="none" rtlCol="0">
            <a:spAutoFit/>
          </a:bodyPr>
          <a:lstStyle/>
          <a:p>
            <a:r>
              <a:rPr lang="en-US" b="1" dirty="0" smtClean="0"/>
              <a:t>R(x=a)</a:t>
            </a:r>
            <a:endParaRPr lang="en-US" b="1" dirty="0"/>
          </a:p>
        </p:txBody>
      </p:sp>
      <p:sp>
        <p:nvSpPr>
          <p:cNvPr id="20" name="TextBox 19"/>
          <p:cNvSpPr txBox="1"/>
          <p:nvPr/>
        </p:nvSpPr>
        <p:spPr>
          <a:xfrm>
            <a:off x="2438400" y="4793336"/>
            <a:ext cx="803425" cy="369332"/>
          </a:xfrm>
          <a:prstGeom prst="rect">
            <a:avLst/>
          </a:prstGeom>
          <a:noFill/>
        </p:spPr>
        <p:txBody>
          <a:bodyPr wrap="none" rtlCol="0">
            <a:spAutoFit/>
          </a:bodyPr>
          <a:lstStyle/>
          <a:p>
            <a:r>
              <a:rPr lang="en-US" b="1" dirty="0" smtClean="0"/>
              <a:t>R(x=b)</a:t>
            </a:r>
            <a:endParaRPr lang="en-US" b="1" dirty="0"/>
          </a:p>
        </p:txBody>
      </p:sp>
      <p:sp>
        <p:nvSpPr>
          <p:cNvPr id="21" name="TextBox 20"/>
          <p:cNvSpPr txBox="1"/>
          <p:nvPr/>
        </p:nvSpPr>
        <p:spPr>
          <a:xfrm>
            <a:off x="3810000" y="4793336"/>
            <a:ext cx="776175" cy="369332"/>
          </a:xfrm>
          <a:prstGeom prst="rect">
            <a:avLst/>
          </a:prstGeom>
          <a:noFill/>
        </p:spPr>
        <p:txBody>
          <a:bodyPr wrap="none" rtlCol="0">
            <a:spAutoFit/>
          </a:bodyPr>
          <a:lstStyle/>
          <a:p>
            <a:r>
              <a:rPr lang="en-US" b="1" dirty="0" smtClean="0"/>
              <a:t>R(x=c)</a:t>
            </a:r>
            <a:endParaRPr lang="en-US" b="1" dirty="0"/>
          </a:p>
        </p:txBody>
      </p:sp>
      <p:cxnSp>
        <p:nvCxnSpPr>
          <p:cNvPr id="22" name="Straight Arrow Connector 21"/>
          <p:cNvCxnSpPr/>
          <p:nvPr/>
        </p:nvCxnSpPr>
        <p:spPr>
          <a:xfrm flipV="1">
            <a:off x="4685444" y="3871576"/>
            <a:ext cx="3949115" cy="23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09244" y="3446658"/>
            <a:ext cx="450764" cy="400110"/>
          </a:xfrm>
          <a:prstGeom prst="rect">
            <a:avLst/>
          </a:prstGeom>
          <a:noFill/>
        </p:spPr>
        <p:txBody>
          <a:bodyPr wrap="none" rtlCol="0">
            <a:spAutoFit/>
          </a:bodyPr>
          <a:lstStyle/>
          <a:p>
            <a:r>
              <a:rPr lang="en-US" sz="2000" b="1" dirty="0" smtClean="0"/>
              <a:t>P1</a:t>
            </a:r>
            <a:endParaRPr lang="en-US" sz="2000" b="1" dirty="0"/>
          </a:p>
        </p:txBody>
      </p:sp>
      <p:sp>
        <p:nvSpPr>
          <p:cNvPr id="24" name="TextBox 23"/>
          <p:cNvSpPr txBox="1"/>
          <p:nvPr/>
        </p:nvSpPr>
        <p:spPr>
          <a:xfrm>
            <a:off x="4611632" y="3903619"/>
            <a:ext cx="450764" cy="400110"/>
          </a:xfrm>
          <a:prstGeom prst="rect">
            <a:avLst/>
          </a:prstGeom>
          <a:noFill/>
        </p:spPr>
        <p:txBody>
          <a:bodyPr wrap="none" rtlCol="0">
            <a:spAutoFit/>
          </a:bodyPr>
          <a:lstStyle/>
          <a:p>
            <a:r>
              <a:rPr lang="en-US" sz="2000" b="1" dirty="0" smtClean="0"/>
              <a:t>P2</a:t>
            </a:r>
            <a:endParaRPr lang="en-US" sz="2000" b="1" dirty="0"/>
          </a:p>
        </p:txBody>
      </p:sp>
      <p:sp>
        <p:nvSpPr>
          <p:cNvPr id="25" name="TextBox 24"/>
          <p:cNvSpPr txBox="1"/>
          <p:nvPr/>
        </p:nvSpPr>
        <p:spPr>
          <a:xfrm>
            <a:off x="5037015" y="3465790"/>
            <a:ext cx="873957" cy="369332"/>
          </a:xfrm>
          <a:prstGeom prst="rect">
            <a:avLst/>
          </a:prstGeom>
          <a:noFill/>
        </p:spPr>
        <p:txBody>
          <a:bodyPr wrap="none" rtlCol="0">
            <a:spAutoFit/>
          </a:bodyPr>
          <a:lstStyle/>
          <a:p>
            <a:r>
              <a:rPr lang="en-US" b="1" dirty="0" smtClean="0"/>
              <a:t>W(x=a)</a:t>
            </a:r>
            <a:endParaRPr lang="en-US" b="1" dirty="0"/>
          </a:p>
        </p:txBody>
      </p:sp>
      <p:sp>
        <p:nvSpPr>
          <p:cNvPr id="26" name="TextBox 25"/>
          <p:cNvSpPr txBox="1"/>
          <p:nvPr/>
        </p:nvSpPr>
        <p:spPr>
          <a:xfrm>
            <a:off x="7391400" y="4371768"/>
            <a:ext cx="776175" cy="369332"/>
          </a:xfrm>
          <a:prstGeom prst="rect">
            <a:avLst/>
          </a:prstGeom>
          <a:noFill/>
        </p:spPr>
        <p:txBody>
          <a:bodyPr wrap="none" rtlCol="0">
            <a:spAutoFit/>
          </a:bodyPr>
          <a:lstStyle/>
          <a:p>
            <a:r>
              <a:rPr lang="en-US" b="1" dirty="0" smtClean="0"/>
              <a:t>R(x=c)</a:t>
            </a:r>
            <a:endParaRPr lang="en-US" b="1" dirty="0"/>
          </a:p>
        </p:txBody>
      </p:sp>
      <p:sp>
        <p:nvSpPr>
          <p:cNvPr id="27" name="TextBox 26"/>
          <p:cNvSpPr txBox="1"/>
          <p:nvPr/>
        </p:nvSpPr>
        <p:spPr>
          <a:xfrm>
            <a:off x="6126825" y="3900387"/>
            <a:ext cx="883575" cy="369332"/>
          </a:xfrm>
          <a:prstGeom prst="rect">
            <a:avLst/>
          </a:prstGeom>
          <a:noFill/>
        </p:spPr>
        <p:txBody>
          <a:bodyPr wrap="none" rtlCol="0">
            <a:spAutoFit/>
          </a:bodyPr>
          <a:lstStyle/>
          <a:p>
            <a:r>
              <a:rPr lang="en-US" b="1" dirty="0" smtClean="0"/>
              <a:t>W(x=b)</a:t>
            </a:r>
            <a:endParaRPr lang="en-US" b="1" dirty="0"/>
          </a:p>
        </p:txBody>
      </p:sp>
      <p:sp>
        <p:nvSpPr>
          <p:cNvPr id="28" name="TextBox 27"/>
          <p:cNvSpPr txBox="1"/>
          <p:nvPr/>
        </p:nvSpPr>
        <p:spPr>
          <a:xfrm>
            <a:off x="4607938" y="4790512"/>
            <a:ext cx="450764" cy="400110"/>
          </a:xfrm>
          <a:prstGeom prst="rect">
            <a:avLst/>
          </a:prstGeom>
          <a:noFill/>
        </p:spPr>
        <p:txBody>
          <a:bodyPr wrap="none" rtlCol="0">
            <a:spAutoFit/>
          </a:bodyPr>
          <a:lstStyle/>
          <a:p>
            <a:r>
              <a:rPr lang="en-US" sz="2000" b="1" dirty="0" smtClean="0"/>
              <a:t>P4</a:t>
            </a:r>
            <a:endParaRPr lang="en-US" sz="2000" b="1" dirty="0"/>
          </a:p>
        </p:txBody>
      </p:sp>
      <p:sp>
        <p:nvSpPr>
          <p:cNvPr id="29" name="TextBox 28"/>
          <p:cNvSpPr txBox="1"/>
          <p:nvPr/>
        </p:nvSpPr>
        <p:spPr>
          <a:xfrm>
            <a:off x="6705600" y="4363145"/>
            <a:ext cx="793807" cy="369332"/>
          </a:xfrm>
          <a:prstGeom prst="rect">
            <a:avLst/>
          </a:prstGeom>
          <a:noFill/>
        </p:spPr>
        <p:txBody>
          <a:bodyPr wrap="none" rtlCol="0">
            <a:spAutoFit/>
          </a:bodyPr>
          <a:lstStyle/>
          <a:p>
            <a:r>
              <a:rPr lang="en-US" b="1" dirty="0" smtClean="0"/>
              <a:t>R(x=a)</a:t>
            </a:r>
            <a:endParaRPr lang="en-US" b="1" dirty="0"/>
          </a:p>
        </p:txBody>
      </p:sp>
      <p:cxnSp>
        <p:nvCxnSpPr>
          <p:cNvPr id="30" name="Straight Arrow Connector 29"/>
          <p:cNvCxnSpPr/>
          <p:nvPr/>
        </p:nvCxnSpPr>
        <p:spPr>
          <a:xfrm flipV="1">
            <a:off x="4666361" y="4331155"/>
            <a:ext cx="3959100"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43997" y="4801959"/>
            <a:ext cx="3990562" cy="9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607938" y="4365594"/>
            <a:ext cx="450764" cy="400110"/>
          </a:xfrm>
          <a:prstGeom prst="rect">
            <a:avLst/>
          </a:prstGeom>
          <a:noFill/>
        </p:spPr>
        <p:txBody>
          <a:bodyPr wrap="none" rtlCol="0">
            <a:spAutoFit/>
          </a:bodyPr>
          <a:lstStyle/>
          <a:p>
            <a:r>
              <a:rPr lang="en-US" sz="2000" b="1" dirty="0" smtClean="0"/>
              <a:t>P3</a:t>
            </a:r>
            <a:endParaRPr lang="en-US" sz="2000" b="1" dirty="0"/>
          </a:p>
        </p:txBody>
      </p:sp>
      <p:sp>
        <p:nvSpPr>
          <p:cNvPr id="33" name="TextBox 32"/>
          <p:cNvSpPr txBox="1"/>
          <p:nvPr/>
        </p:nvSpPr>
        <p:spPr>
          <a:xfrm>
            <a:off x="5452694" y="3904545"/>
            <a:ext cx="793807" cy="369332"/>
          </a:xfrm>
          <a:prstGeom prst="rect">
            <a:avLst/>
          </a:prstGeom>
          <a:noFill/>
        </p:spPr>
        <p:txBody>
          <a:bodyPr wrap="none" rtlCol="0">
            <a:spAutoFit/>
          </a:bodyPr>
          <a:lstStyle/>
          <a:p>
            <a:r>
              <a:rPr lang="en-US" b="1" dirty="0" smtClean="0"/>
              <a:t>R(x=a)</a:t>
            </a:r>
            <a:endParaRPr lang="en-US" b="1" dirty="0"/>
          </a:p>
        </p:txBody>
      </p:sp>
      <p:sp>
        <p:nvSpPr>
          <p:cNvPr id="34" name="TextBox 33"/>
          <p:cNvSpPr txBox="1"/>
          <p:nvPr/>
        </p:nvSpPr>
        <p:spPr>
          <a:xfrm>
            <a:off x="6495161" y="3460996"/>
            <a:ext cx="856325" cy="369332"/>
          </a:xfrm>
          <a:prstGeom prst="rect">
            <a:avLst/>
          </a:prstGeom>
          <a:noFill/>
        </p:spPr>
        <p:txBody>
          <a:bodyPr wrap="none" rtlCol="0">
            <a:spAutoFit/>
          </a:bodyPr>
          <a:lstStyle/>
          <a:p>
            <a:r>
              <a:rPr lang="en-US" b="1" dirty="0" smtClean="0"/>
              <a:t>W(x=c)</a:t>
            </a:r>
            <a:endParaRPr lang="en-US" b="1" dirty="0"/>
          </a:p>
        </p:txBody>
      </p:sp>
      <p:sp>
        <p:nvSpPr>
          <p:cNvPr id="35" name="TextBox 34"/>
          <p:cNvSpPr txBox="1"/>
          <p:nvPr/>
        </p:nvSpPr>
        <p:spPr>
          <a:xfrm>
            <a:off x="8023364" y="4363145"/>
            <a:ext cx="803425" cy="369332"/>
          </a:xfrm>
          <a:prstGeom prst="rect">
            <a:avLst/>
          </a:prstGeom>
          <a:noFill/>
        </p:spPr>
        <p:txBody>
          <a:bodyPr wrap="none" rtlCol="0">
            <a:spAutoFit/>
          </a:bodyPr>
          <a:lstStyle/>
          <a:p>
            <a:r>
              <a:rPr lang="en-US" b="1" dirty="0" smtClean="0"/>
              <a:t>R(x=b)</a:t>
            </a:r>
            <a:endParaRPr lang="en-US" b="1" dirty="0"/>
          </a:p>
        </p:txBody>
      </p:sp>
      <p:sp>
        <p:nvSpPr>
          <p:cNvPr id="36" name="TextBox 35"/>
          <p:cNvSpPr txBox="1"/>
          <p:nvPr/>
        </p:nvSpPr>
        <p:spPr>
          <a:xfrm>
            <a:off x="7391400" y="4821676"/>
            <a:ext cx="776175" cy="369332"/>
          </a:xfrm>
          <a:prstGeom prst="rect">
            <a:avLst/>
          </a:prstGeom>
          <a:noFill/>
        </p:spPr>
        <p:txBody>
          <a:bodyPr wrap="none" rtlCol="0">
            <a:spAutoFit/>
          </a:bodyPr>
          <a:lstStyle/>
          <a:p>
            <a:r>
              <a:rPr lang="en-US" b="1" dirty="0" smtClean="0"/>
              <a:t>R(x=c)</a:t>
            </a:r>
            <a:endParaRPr lang="en-US" b="1" dirty="0"/>
          </a:p>
        </p:txBody>
      </p:sp>
      <p:sp>
        <p:nvSpPr>
          <p:cNvPr id="37" name="TextBox 36"/>
          <p:cNvSpPr txBox="1"/>
          <p:nvPr/>
        </p:nvSpPr>
        <p:spPr>
          <a:xfrm>
            <a:off x="6705600" y="4813053"/>
            <a:ext cx="803425" cy="369332"/>
          </a:xfrm>
          <a:prstGeom prst="rect">
            <a:avLst/>
          </a:prstGeom>
          <a:noFill/>
        </p:spPr>
        <p:txBody>
          <a:bodyPr wrap="none" rtlCol="0">
            <a:spAutoFit/>
          </a:bodyPr>
          <a:lstStyle/>
          <a:p>
            <a:r>
              <a:rPr lang="en-US" b="1" dirty="0" smtClean="0"/>
              <a:t>R(x=b)</a:t>
            </a:r>
            <a:endParaRPr lang="en-US" b="1" dirty="0"/>
          </a:p>
        </p:txBody>
      </p:sp>
      <p:sp>
        <p:nvSpPr>
          <p:cNvPr id="38" name="TextBox 37"/>
          <p:cNvSpPr txBox="1"/>
          <p:nvPr/>
        </p:nvSpPr>
        <p:spPr>
          <a:xfrm>
            <a:off x="8023364" y="4813053"/>
            <a:ext cx="793807" cy="369332"/>
          </a:xfrm>
          <a:prstGeom prst="rect">
            <a:avLst/>
          </a:prstGeom>
          <a:noFill/>
        </p:spPr>
        <p:txBody>
          <a:bodyPr wrap="none" rtlCol="0">
            <a:spAutoFit/>
          </a:bodyPr>
          <a:lstStyle/>
          <a:p>
            <a:r>
              <a:rPr lang="en-US" b="1" dirty="0" smtClean="0"/>
              <a:t>R(x=a)</a:t>
            </a:r>
            <a:endParaRPr lang="en-US" b="1" dirty="0"/>
          </a:p>
        </p:txBody>
      </p:sp>
      <p:sp>
        <p:nvSpPr>
          <p:cNvPr id="39" name="Oval 38"/>
          <p:cNvSpPr/>
          <p:nvPr/>
        </p:nvSpPr>
        <p:spPr>
          <a:xfrm>
            <a:off x="6629401" y="4758909"/>
            <a:ext cx="2197388" cy="46275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997" y="5562600"/>
            <a:ext cx="710098" cy="710098"/>
          </a:xfrm>
          <a:prstGeom prst="rect">
            <a:avLst/>
          </a:prstGeom>
        </p:spPr>
      </p:pic>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541" y="5641407"/>
            <a:ext cx="552484" cy="552484"/>
          </a:xfrm>
          <a:prstGeom prst="rect">
            <a:avLst/>
          </a:prstGeom>
        </p:spPr>
      </p:pic>
    </p:spTree>
    <p:extLst>
      <p:ext uri="{BB962C8B-B14F-4D97-AF65-F5344CB8AC3E}">
        <p14:creationId xmlns:p14="http://schemas.microsoft.com/office/powerpoint/2010/main" val="4710196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500"/>
                                        <p:tgtEl>
                                          <p:spTgt spid="12"/>
                                        </p:tgtEl>
                                      </p:cBhvr>
                                    </p:animEffect>
                                  </p:childTnLst>
                                </p:cTn>
                              </p:par>
                              <p:par>
                                <p:cTn id="45" presetID="22" presetClass="entr" presetSubtype="8"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par>
                                <p:cTn id="48" presetID="22" presetClass="entr" presetSubtype="8"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500"/>
                                        <p:tgtEl>
                                          <p:spTgt spid="2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left)">
                                      <p:cBhvr>
                                        <p:cTn id="79" dur="500"/>
                                        <p:tgtEl>
                                          <p:spTgt spid="2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wipe(left)">
                                      <p:cBhvr>
                                        <p:cTn id="82" dur="500"/>
                                        <p:tgtEl>
                                          <p:spTgt spid="26"/>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left)">
                                      <p:cBhvr>
                                        <p:cTn id="85" dur="500"/>
                                        <p:tgtEl>
                                          <p:spTgt spid="27"/>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wipe(left)">
                                      <p:cBhvr>
                                        <p:cTn id="88" dur="500"/>
                                        <p:tgtEl>
                                          <p:spTgt spid="29"/>
                                        </p:tgtEl>
                                      </p:cBhvr>
                                    </p:animEffect>
                                  </p:childTnLst>
                                </p:cTn>
                              </p:par>
                              <p:par>
                                <p:cTn id="89" presetID="22" presetClass="entr" presetSubtype="8" fill="hold" nodeType="with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par>
                                <p:cTn id="92" presetID="22" presetClass="entr" presetSubtype="8"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wipe(left)">
                                      <p:cBhvr>
                                        <p:cTn id="97" dur="500"/>
                                        <p:tgtEl>
                                          <p:spTgt spid="33"/>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wipe(left)">
                                      <p:cBhvr>
                                        <p:cTn id="100" dur="500"/>
                                        <p:tgtEl>
                                          <p:spTgt spid="34"/>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wipe(left)">
                                      <p:cBhvr>
                                        <p:cTn id="106" dur="500"/>
                                        <p:tgtEl>
                                          <p:spTgt spid="36"/>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wipe(left)">
                                      <p:cBhvr>
                                        <p:cTn id="109" dur="500"/>
                                        <p:tgtEl>
                                          <p:spTgt spid="37"/>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wipe(left)">
                                      <p:cBhvr>
                                        <p:cTn id="112" dur="500"/>
                                        <p:tgtEl>
                                          <p:spTgt spid="38"/>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wipe(left)">
                                      <p:cBhvr>
                                        <p:cTn id="115" dur="500"/>
                                        <p:tgtEl>
                                          <p:spTgt spid="23"/>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24"/>
                                        </p:tgtEl>
                                        <p:attrNameLst>
                                          <p:attrName>style.visibility</p:attrName>
                                        </p:attrNameLst>
                                      </p:cBhvr>
                                      <p:to>
                                        <p:strVal val="visible"/>
                                      </p:to>
                                    </p:set>
                                    <p:animEffect transition="in" filter="wipe(left)">
                                      <p:cBhvr>
                                        <p:cTn id="118" dur="500"/>
                                        <p:tgtEl>
                                          <p:spTgt spid="24"/>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wipe(left)">
                                      <p:cBhvr>
                                        <p:cTn id="121" dur="500"/>
                                        <p:tgtEl>
                                          <p:spTgt spid="32"/>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wipe(left)">
                                      <p:cBhvr>
                                        <p:cTn id="124" dur="500"/>
                                        <p:tgtEl>
                                          <p:spTgt spid="2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40"/>
                                        </p:tgtEl>
                                        <p:attrNameLst>
                                          <p:attrName>style.visibility</p:attrName>
                                        </p:attrNameLst>
                                      </p:cBhvr>
                                      <p:to>
                                        <p:strVal val="visible"/>
                                      </p:to>
                                    </p:set>
                                    <p:animEffect transition="in" filter="wipe(down)">
                                      <p:cBhvr>
                                        <p:cTn id="129" dur="500"/>
                                        <p:tgtEl>
                                          <p:spTgt spid="4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41"/>
                                        </p:tgtEl>
                                        <p:attrNameLst>
                                          <p:attrName>style.visibility</p:attrName>
                                        </p:attrNameLst>
                                      </p:cBhvr>
                                      <p:to>
                                        <p:strVal val="visible"/>
                                      </p:to>
                                    </p:set>
                                    <p:animEffect transition="in" filter="wipe(left)">
                                      <p:cBhvr>
                                        <p:cTn id="134" dur="500"/>
                                        <p:tgtEl>
                                          <p:spTgt spid="41"/>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39"/>
                                        </p:tgtEl>
                                        <p:attrNameLst>
                                          <p:attrName>style.visibility</p:attrName>
                                        </p:attrNameLst>
                                      </p:cBhvr>
                                      <p:to>
                                        <p:strVal val="visible"/>
                                      </p:to>
                                    </p:set>
                                    <p:animEffect transition="in" filter="wipe(left)">
                                      <p:cBhvr>
                                        <p:cTn id="1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5" grpId="0"/>
      <p:bldP spid="16" grpId="0"/>
      <p:bldP spid="17" grpId="0"/>
      <p:bldP spid="18" grpId="0"/>
      <p:bldP spid="19" grpId="0"/>
      <p:bldP spid="20" grpId="0"/>
      <p:bldP spid="21" grpId="0"/>
      <p:bldP spid="23" grpId="0"/>
      <p:bldP spid="24" grpId="0"/>
      <p:bldP spid="25" grpId="0"/>
      <p:bldP spid="26" grpId="0"/>
      <p:bldP spid="27" grpId="0"/>
      <p:bldP spid="28" grpId="0"/>
      <p:bldP spid="29" grpId="0"/>
      <p:bldP spid="32" grpId="0"/>
      <p:bldP spid="33" grpId="0"/>
      <p:bldP spid="34" grpId="0"/>
      <p:bldP spid="35" grpId="0"/>
      <p:bldP spid="36" grpId="0"/>
      <p:bldP spid="37" grpId="0"/>
      <p:bldP spid="38" grpId="0"/>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Processor Consistency model</a:t>
            </a:r>
          </a:p>
        </p:txBody>
      </p:sp>
      <p:sp>
        <p:nvSpPr>
          <p:cNvPr id="4" name="Content Placeholder 3"/>
          <p:cNvSpPr>
            <a:spLocks noGrp="1"/>
          </p:cNvSpPr>
          <p:nvPr>
            <p:ph idx="1"/>
          </p:nvPr>
        </p:nvSpPr>
        <p:spPr>
          <a:xfrm>
            <a:off x="190500" y="990599"/>
            <a:ext cx="8763000" cy="2381197"/>
          </a:xfrm>
        </p:spPr>
        <p:txBody>
          <a:bodyPr>
            <a:normAutofit fontScale="92500"/>
          </a:bodyPr>
          <a:lstStyle/>
          <a:p>
            <a:pPr algn="just">
              <a:lnSpc>
                <a:spcPct val="100000"/>
              </a:lnSpc>
            </a:pPr>
            <a:r>
              <a:rPr lang="en-US" dirty="0" smtClean="0"/>
              <a:t>Very </a:t>
            </a:r>
            <a:r>
              <a:rPr lang="en-US" dirty="0"/>
              <a:t>similar to PRAM model with additional restriction of memory </a:t>
            </a:r>
            <a:r>
              <a:rPr lang="en-US" dirty="0" smtClean="0"/>
              <a:t>coherence.</a:t>
            </a:r>
            <a:endParaRPr lang="en-US" dirty="0"/>
          </a:p>
          <a:p>
            <a:pPr algn="just">
              <a:lnSpc>
                <a:spcPct val="100000"/>
              </a:lnSpc>
            </a:pPr>
            <a:r>
              <a:rPr lang="en-US" dirty="0"/>
              <a:t>Memory coherence means that for any memory location all processes agree on the same order of all write operations performed on the same memory location (no matter by which process they are performed) are seen by all processes in the same </a:t>
            </a:r>
            <a:r>
              <a:rPr lang="en-US" dirty="0" smtClean="0"/>
              <a:t>order.</a:t>
            </a:r>
            <a:endParaRPr lang="en-US" dirty="0"/>
          </a:p>
          <a:p>
            <a:pPr algn="just">
              <a:lnSpc>
                <a:spcPct val="100000"/>
              </a:lnSpc>
            </a:pPr>
            <a:endParaRPr lang="en-US" dirty="0"/>
          </a:p>
        </p:txBody>
      </p:sp>
      <p:cxnSp>
        <p:nvCxnSpPr>
          <p:cNvPr id="5" name="Straight Arrow Connector 4"/>
          <p:cNvCxnSpPr/>
          <p:nvPr/>
        </p:nvCxnSpPr>
        <p:spPr>
          <a:xfrm flipV="1">
            <a:off x="472080" y="3851859"/>
            <a:ext cx="3949115" cy="23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95880" y="3426941"/>
            <a:ext cx="450764" cy="400110"/>
          </a:xfrm>
          <a:prstGeom prst="rect">
            <a:avLst/>
          </a:prstGeom>
          <a:noFill/>
        </p:spPr>
        <p:txBody>
          <a:bodyPr wrap="none" rtlCol="0">
            <a:spAutoFit/>
          </a:bodyPr>
          <a:lstStyle/>
          <a:p>
            <a:r>
              <a:rPr lang="en-US" sz="2000" b="1" dirty="0" smtClean="0"/>
              <a:t>P1</a:t>
            </a:r>
            <a:endParaRPr lang="en-US" sz="2000" b="1" dirty="0"/>
          </a:p>
        </p:txBody>
      </p:sp>
      <p:sp>
        <p:nvSpPr>
          <p:cNvPr id="7" name="TextBox 6"/>
          <p:cNvSpPr txBox="1"/>
          <p:nvPr/>
        </p:nvSpPr>
        <p:spPr>
          <a:xfrm>
            <a:off x="398268" y="3883902"/>
            <a:ext cx="450764" cy="400110"/>
          </a:xfrm>
          <a:prstGeom prst="rect">
            <a:avLst/>
          </a:prstGeom>
          <a:noFill/>
        </p:spPr>
        <p:txBody>
          <a:bodyPr wrap="none" rtlCol="0">
            <a:spAutoFit/>
          </a:bodyPr>
          <a:lstStyle/>
          <a:p>
            <a:r>
              <a:rPr lang="en-US" sz="2000" b="1" dirty="0" smtClean="0"/>
              <a:t>P2</a:t>
            </a:r>
            <a:endParaRPr lang="en-US" sz="2000" b="1" dirty="0"/>
          </a:p>
        </p:txBody>
      </p:sp>
      <p:sp>
        <p:nvSpPr>
          <p:cNvPr id="8" name="TextBox 7"/>
          <p:cNvSpPr txBox="1"/>
          <p:nvPr/>
        </p:nvSpPr>
        <p:spPr>
          <a:xfrm>
            <a:off x="823651" y="3446073"/>
            <a:ext cx="873957" cy="369332"/>
          </a:xfrm>
          <a:prstGeom prst="rect">
            <a:avLst/>
          </a:prstGeom>
          <a:noFill/>
        </p:spPr>
        <p:txBody>
          <a:bodyPr wrap="none" rtlCol="0">
            <a:spAutoFit/>
          </a:bodyPr>
          <a:lstStyle/>
          <a:p>
            <a:r>
              <a:rPr lang="en-US" b="1" dirty="0" smtClean="0"/>
              <a:t>W(x=a)</a:t>
            </a:r>
            <a:endParaRPr lang="en-US" b="1" dirty="0"/>
          </a:p>
        </p:txBody>
      </p:sp>
      <p:sp>
        <p:nvSpPr>
          <p:cNvPr id="9" name="TextBox 8"/>
          <p:cNvSpPr txBox="1"/>
          <p:nvPr/>
        </p:nvSpPr>
        <p:spPr>
          <a:xfrm>
            <a:off x="3124200" y="4352051"/>
            <a:ext cx="776175" cy="369332"/>
          </a:xfrm>
          <a:prstGeom prst="rect">
            <a:avLst/>
          </a:prstGeom>
          <a:noFill/>
        </p:spPr>
        <p:txBody>
          <a:bodyPr wrap="none" rtlCol="0">
            <a:spAutoFit/>
          </a:bodyPr>
          <a:lstStyle/>
          <a:p>
            <a:r>
              <a:rPr lang="en-US" b="1" dirty="0" smtClean="0"/>
              <a:t>R(x=c)</a:t>
            </a:r>
            <a:endParaRPr lang="en-US" b="1" dirty="0"/>
          </a:p>
        </p:txBody>
      </p:sp>
      <p:sp>
        <p:nvSpPr>
          <p:cNvPr id="10" name="TextBox 9"/>
          <p:cNvSpPr txBox="1"/>
          <p:nvPr/>
        </p:nvSpPr>
        <p:spPr>
          <a:xfrm>
            <a:off x="1935825" y="3880670"/>
            <a:ext cx="883575" cy="369332"/>
          </a:xfrm>
          <a:prstGeom prst="rect">
            <a:avLst/>
          </a:prstGeom>
          <a:noFill/>
        </p:spPr>
        <p:txBody>
          <a:bodyPr wrap="none" rtlCol="0">
            <a:spAutoFit/>
          </a:bodyPr>
          <a:lstStyle/>
          <a:p>
            <a:r>
              <a:rPr lang="en-US" b="1" dirty="0" smtClean="0"/>
              <a:t>W(x=b)</a:t>
            </a:r>
            <a:endParaRPr lang="en-US" b="1" dirty="0"/>
          </a:p>
        </p:txBody>
      </p:sp>
      <p:sp>
        <p:nvSpPr>
          <p:cNvPr id="11" name="TextBox 10"/>
          <p:cNvSpPr txBox="1"/>
          <p:nvPr/>
        </p:nvSpPr>
        <p:spPr>
          <a:xfrm>
            <a:off x="394574" y="4770795"/>
            <a:ext cx="450764" cy="400110"/>
          </a:xfrm>
          <a:prstGeom prst="rect">
            <a:avLst/>
          </a:prstGeom>
          <a:noFill/>
        </p:spPr>
        <p:txBody>
          <a:bodyPr wrap="none" rtlCol="0">
            <a:spAutoFit/>
          </a:bodyPr>
          <a:lstStyle/>
          <a:p>
            <a:r>
              <a:rPr lang="en-US" sz="2000" b="1" dirty="0" smtClean="0"/>
              <a:t>P4</a:t>
            </a:r>
            <a:endParaRPr lang="en-US" sz="2000" b="1" dirty="0"/>
          </a:p>
        </p:txBody>
      </p:sp>
      <p:sp>
        <p:nvSpPr>
          <p:cNvPr id="12" name="TextBox 11"/>
          <p:cNvSpPr txBox="1"/>
          <p:nvPr/>
        </p:nvSpPr>
        <p:spPr>
          <a:xfrm>
            <a:off x="2438400" y="4343428"/>
            <a:ext cx="793807" cy="369332"/>
          </a:xfrm>
          <a:prstGeom prst="rect">
            <a:avLst/>
          </a:prstGeom>
          <a:noFill/>
        </p:spPr>
        <p:txBody>
          <a:bodyPr wrap="none" rtlCol="0">
            <a:spAutoFit/>
          </a:bodyPr>
          <a:lstStyle/>
          <a:p>
            <a:r>
              <a:rPr lang="en-US" b="1" dirty="0" smtClean="0"/>
              <a:t>R(x=a)</a:t>
            </a:r>
            <a:endParaRPr lang="en-US" b="1" dirty="0"/>
          </a:p>
        </p:txBody>
      </p:sp>
      <p:cxnSp>
        <p:nvCxnSpPr>
          <p:cNvPr id="13" name="Straight Arrow Connector 12"/>
          <p:cNvCxnSpPr/>
          <p:nvPr/>
        </p:nvCxnSpPr>
        <p:spPr>
          <a:xfrm flipV="1">
            <a:off x="452997" y="4311438"/>
            <a:ext cx="3959100"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30633" y="4782242"/>
            <a:ext cx="3990562" cy="9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4574" y="4345877"/>
            <a:ext cx="450764" cy="400110"/>
          </a:xfrm>
          <a:prstGeom prst="rect">
            <a:avLst/>
          </a:prstGeom>
          <a:noFill/>
        </p:spPr>
        <p:txBody>
          <a:bodyPr wrap="none" rtlCol="0">
            <a:spAutoFit/>
          </a:bodyPr>
          <a:lstStyle/>
          <a:p>
            <a:r>
              <a:rPr lang="en-US" sz="2000" b="1" dirty="0" smtClean="0"/>
              <a:t>P3</a:t>
            </a:r>
            <a:endParaRPr lang="en-US" sz="2000" b="1" dirty="0"/>
          </a:p>
        </p:txBody>
      </p:sp>
      <p:sp>
        <p:nvSpPr>
          <p:cNvPr id="16" name="TextBox 15"/>
          <p:cNvSpPr txBox="1"/>
          <p:nvPr/>
        </p:nvSpPr>
        <p:spPr>
          <a:xfrm>
            <a:off x="1239330" y="3884828"/>
            <a:ext cx="793807" cy="369332"/>
          </a:xfrm>
          <a:prstGeom prst="rect">
            <a:avLst/>
          </a:prstGeom>
          <a:noFill/>
        </p:spPr>
        <p:txBody>
          <a:bodyPr wrap="none" rtlCol="0">
            <a:spAutoFit/>
          </a:bodyPr>
          <a:lstStyle/>
          <a:p>
            <a:r>
              <a:rPr lang="en-US" b="1" dirty="0" smtClean="0"/>
              <a:t>R(x=a)</a:t>
            </a:r>
            <a:endParaRPr lang="en-US" b="1" dirty="0"/>
          </a:p>
        </p:txBody>
      </p:sp>
      <p:sp>
        <p:nvSpPr>
          <p:cNvPr id="17" name="TextBox 16"/>
          <p:cNvSpPr txBox="1"/>
          <p:nvPr/>
        </p:nvSpPr>
        <p:spPr>
          <a:xfrm>
            <a:off x="2281797" y="3441279"/>
            <a:ext cx="856325" cy="369332"/>
          </a:xfrm>
          <a:prstGeom prst="rect">
            <a:avLst/>
          </a:prstGeom>
          <a:noFill/>
        </p:spPr>
        <p:txBody>
          <a:bodyPr wrap="none" rtlCol="0">
            <a:spAutoFit/>
          </a:bodyPr>
          <a:lstStyle/>
          <a:p>
            <a:r>
              <a:rPr lang="en-US" b="1" dirty="0" smtClean="0"/>
              <a:t>W(x=c)</a:t>
            </a:r>
            <a:endParaRPr lang="en-US" b="1" dirty="0"/>
          </a:p>
        </p:txBody>
      </p:sp>
      <p:sp>
        <p:nvSpPr>
          <p:cNvPr id="18" name="TextBox 17"/>
          <p:cNvSpPr txBox="1"/>
          <p:nvPr/>
        </p:nvSpPr>
        <p:spPr>
          <a:xfrm>
            <a:off x="3810000" y="4343428"/>
            <a:ext cx="803425" cy="369332"/>
          </a:xfrm>
          <a:prstGeom prst="rect">
            <a:avLst/>
          </a:prstGeom>
          <a:noFill/>
        </p:spPr>
        <p:txBody>
          <a:bodyPr wrap="none" rtlCol="0">
            <a:spAutoFit/>
          </a:bodyPr>
          <a:lstStyle/>
          <a:p>
            <a:r>
              <a:rPr lang="en-US" b="1" dirty="0" smtClean="0"/>
              <a:t>R(x=b)</a:t>
            </a:r>
            <a:endParaRPr lang="en-US" b="1" dirty="0"/>
          </a:p>
        </p:txBody>
      </p:sp>
      <p:sp>
        <p:nvSpPr>
          <p:cNvPr id="19" name="TextBox 18"/>
          <p:cNvSpPr txBox="1"/>
          <p:nvPr/>
        </p:nvSpPr>
        <p:spPr>
          <a:xfrm>
            <a:off x="3124200" y="4801959"/>
            <a:ext cx="776175" cy="369332"/>
          </a:xfrm>
          <a:prstGeom prst="rect">
            <a:avLst/>
          </a:prstGeom>
          <a:noFill/>
        </p:spPr>
        <p:txBody>
          <a:bodyPr wrap="none" rtlCol="0">
            <a:spAutoFit/>
          </a:bodyPr>
          <a:lstStyle/>
          <a:p>
            <a:r>
              <a:rPr lang="en-US" b="1" dirty="0" smtClean="0"/>
              <a:t>R(x=c)</a:t>
            </a:r>
            <a:endParaRPr lang="en-US" b="1" dirty="0"/>
          </a:p>
        </p:txBody>
      </p:sp>
      <p:sp>
        <p:nvSpPr>
          <p:cNvPr id="20" name="TextBox 19"/>
          <p:cNvSpPr txBox="1"/>
          <p:nvPr/>
        </p:nvSpPr>
        <p:spPr>
          <a:xfrm>
            <a:off x="2438400" y="4793336"/>
            <a:ext cx="793807" cy="369332"/>
          </a:xfrm>
          <a:prstGeom prst="rect">
            <a:avLst/>
          </a:prstGeom>
          <a:noFill/>
        </p:spPr>
        <p:txBody>
          <a:bodyPr wrap="none" rtlCol="0">
            <a:spAutoFit/>
          </a:bodyPr>
          <a:lstStyle/>
          <a:p>
            <a:r>
              <a:rPr lang="en-US" b="1" dirty="0" smtClean="0"/>
              <a:t>R(x=a)</a:t>
            </a:r>
            <a:endParaRPr lang="en-US" b="1" dirty="0"/>
          </a:p>
        </p:txBody>
      </p:sp>
      <p:sp>
        <p:nvSpPr>
          <p:cNvPr id="21" name="TextBox 20"/>
          <p:cNvSpPr txBox="1"/>
          <p:nvPr/>
        </p:nvSpPr>
        <p:spPr>
          <a:xfrm>
            <a:off x="3810000" y="4793336"/>
            <a:ext cx="803425" cy="369332"/>
          </a:xfrm>
          <a:prstGeom prst="rect">
            <a:avLst/>
          </a:prstGeom>
          <a:noFill/>
        </p:spPr>
        <p:txBody>
          <a:bodyPr wrap="none" rtlCol="0">
            <a:spAutoFit/>
          </a:bodyPr>
          <a:lstStyle/>
          <a:p>
            <a:r>
              <a:rPr lang="en-US" b="1" dirty="0" smtClean="0"/>
              <a:t>R(x=b)</a:t>
            </a:r>
            <a:endParaRPr lang="en-US" b="1" dirty="0"/>
          </a:p>
        </p:txBody>
      </p:sp>
      <p:cxnSp>
        <p:nvCxnSpPr>
          <p:cNvPr id="22" name="Straight Arrow Connector 21"/>
          <p:cNvCxnSpPr/>
          <p:nvPr/>
        </p:nvCxnSpPr>
        <p:spPr>
          <a:xfrm flipV="1">
            <a:off x="4685444" y="3871576"/>
            <a:ext cx="3949115" cy="23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09244" y="3446658"/>
            <a:ext cx="450764" cy="400110"/>
          </a:xfrm>
          <a:prstGeom prst="rect">
            <a:avLst/>
          </a:prstGeom>
          <a:noFill/>
        </p:spPr>
        <p:txBody>
          <a:bodyPr wrap="none" rtlCol="0">
            <a:spAutoFit/>
          </a:bodyPr>
          <a:lstStyle/>
          <a:p>
            <a:r>
              <a:rPr lang="en-US" sz="2000" b="1" dirty="0" smtClean="0"/>
              <a:t>P1</a:t>
            </a:r>
            <a:endParaRPr lang="en-US" sz="2000" b="1" dirty="0"/>
          </a:p>
        </p:txBody>
      </p:sp>
      <p:sp>
        <p:nvSpPr>
          <p:cNvPr id="24" name="TextBox 23"/>
          <p:cNvSpPr txBox="1"/>
          <p:nvPr/>
        </p:nvSpPr>
        <p:spPr>
          <a:xfrm>
            <a:off x="4611632" y="3903619"/>
            <a:ext cx="450764" cy="400110"/>
          </a:xfrm>
          <a:prstGeom prst="rect">
            <a:avLst/>
          </a:prstGeom>
          <a:noFill/>
        </p:spPr>
        <p:txBody>
          <a:bodyPr wrap="none" rtlCol="0">
            <a:spAutoFit/>
          </a:bodyPr>
          <a:lstStyle/>
          <a:p>
            <a:r>
              <a:rPr lang="en-US" sz="2000" b="1" dirty="0" smtClean="0"/>
              <a:t>P2</a:t>
            </a:r>
            <a:endParaRPr lang="en-US" sz="2000" b="1" dirty="0"/>
          </a:p>
        </p:txBody>
      </p:sp>
      <p:sp>
        <p:nvSpPr>
          <p:cNvPr id="25" name="TextBox 24"/>
          <p:cNvSpPr txBox="1"/>
          <p:nvPr/>
        </p:nvSpPr>
        <p:spPr>
          <a:xfrm>
            <a:off x="5037015" y="3465790"/>
            <a:ext cx="873957" cy="369332"/>
          </a:xfrm>
          <a:prstGeom prst="rect">
            <a:avLst/>
          </a:prstGeom>
          <a:noFill/>
        </p:spPr>
        <p:txBody>
          <a:bodyPr wrap="none" rtlCol="0">
            <a:spAutoFit/>
          </a:bodyPr>
          <a:lstStyle/>
          <a:p>
            <a:r>
              <a:rPr lang="en-US" b="1" dirty="0" smtClean="0"/>
              <a:t>W(x=a)</a:t>
            </a:r>
            <a:endParaRPr lang="en-US" b="1" dirty="0"/>
          </a:p>
        </p:txBody>
      </p:sp>
      <p:sp>
        <p:nvSpPr>
          <p:cNvPr id="26" name="TextBox 25"/>
          <p:cNvSpPr txBox="1"/>
          <p:nvPr/>
        </p:nvSpPr>
        <p:spPr>
          <a:xfrm>
            <a:off x="7391400" y="4371768"/>
            <a:ext cx="776175" cy="369332"/>
          </a:xfrm>
          <a:prstGeom prst="rect">
            <a:avLst/>
          </a:prstGeom>
          <a:noFill/>
        </p:spPr>
        <p:txBody>
          <a:bodyPr wrap="none" rtlCol="0">
            <a:spAutoFit/>
          </a:bodyPr>
          <a:lstStyle/>
          <a:p>
            <a:r>
              <a:rPr lang="en-US" b="1" dirty="0" smtClean="0"/>
              <a:t>R(x=c)</a:t>
            </a:r>
            <a:endParaRPr lang="en-US" b="1" dirty="0"/>
          </a:p>
        </p:txBody>
      </p:sp>
      <p:sp>
        <p:nvSpPr>
          <p:cNvPr id="27" name="TextBox 26"/>
          <p:cNvSpPr txBox="1"/>
          <p:nvPr/>
        </p:nvSpPr>
        <p:spPr>
          <a:xfrm>
            <a:off x="6203025" y="3900387"/>
            <a:ext cx="883575" cy="369332"/>
          </a:xfrm>
          <a:prstGeom prst="rect">
            <a:avLst/>
          </a:prstGeom>
          <a:noFill/>
        </p:spPr>
        <p:txBody>
          <a:bodyPr wrap="none" rtlCol="0">
            <a:spAutoFit/>
          </a:bodyPr>
          <a:lstStyle/>
          <a:p>
            <a:r>
              <a:rPr lang="en-US" b="1" dirty="0" smtClean="0"/>
              <a:t>W(x=b)</a:t>
            </a:r>
            <a:endParaRPr lang="en-US" b="1" dirty="0"/>
          </a:p>
        </p:txBody>
      </p:sp>
      <p:sp>
        <p:nvSpPr>
          <p:cNvPr id="28" name="TextBox 27"/>
          <p:cNvSpPr txBox="1"/>
          <p:nvPr/>
        </p:nvSpPr>
        <p:spPr>
          <a:xfrm>
            <a:off x="4607938" y="4790512"/>
            <a:ext cx="450764" cy="400110"/>
          </a:xfrm>
          <a:prstGeom prst="rect">
            <a:avLst/>
          </a:prstGeom>
          <a:noFill/>
        </p:spPr>
        <p:txBody>
          <a:bodyPr wrap="none" rtlCol="0">
            <a:spAutoFit/>
          </a:bodyPr>
          <a:lstStyle/>
          <a:p>
            <a:r>
              <a:rPr lang="en-US" sz="2000" b="1" dirty="0" smtClean="0"/>
              <a:t>P4</a:t>
            </a:r>
            <a:endParaRPr lang="en-US" sz="2000" b="1" dirty="0"/>
          </a:p>
        </p:txBody>
      </p:sp>
      <p:sp>
        <p:nvSpPr>
          <p:cNvPr id="29" name="TextBox 28"/>
          <p:cNvSpPr txBox="1"/>
          <p:nvPr/>
        </p:nvSpPr>
        <p:spPr>
          <a:xfrm>
            <a:off x="6705600" y="4363145"/>
            <a:ext cx="793807" cy="369332"/>
          </a:xfrm>
          <a:prstGeom prst="rect">
            <a:avLst/>
          </a:prstGeom>
          <a:noFill/>
        </p:spPr>
        <p:txBody>
          <a:bodyPr wrap="none" rtlCol="0">
            <a:spAutoFit/>
          </a:bodyPr>
          <a:lstStyle/>
          <a:p>
            <a:r>
              <a:rPr lang="en-US" b="1" dirty="0" smtClean="0"/>
              <a:t>R(x=a)</a:t>
            </a:r>
            <a:endParaRPr lang="en-US" b="1" dirty="0"/>
          </a:p>
        </p:txBody>
      </p:sp>
      <p:cxnSp>
        <p:nvCxnSpPr>
          <p:cNvPr id="30" name="Straight Arrow Connector 29"/>
          <p:cNvCxnSpPr/>
          <p:nvPr/>
        </p:nvCxnSpPr>
        <p:spPr>
          <a:xfrm flipV="1">
            <a:off x="4666361" y="4331155"/>
            <a:ext cx="3959100"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43997" y="4801959"/>
            <a:ext cx="3990562" cy="9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607938" y="4365594"/>
            <a:ext cx="450764" cy="400110"/>
          </a:xfrm>
          <a:prstGeom prst="rect">
            <a:avLst/>
          </a:prstGeom>
          <a:noFill/>
        </p:spPr>
        <p:txBody>
          <a:bodyPr wrap="none" rtlCol="0">
            <a:spAutoFit/>
          </a:bodyPr>
          <a:lstStyle/>
          <a:p>
            <a:r>
              <a:rPr lang="en-US" sz="2000" b="1" dirty="0" smtClean="0"/>
              <a:t>P3</a:t>
            </a:r>
            <a:endParaRPr lang="en-US" sz="2000" b="1" dirty="0"/>
          </a:p>
        </p:txBody>
      </p:sp>
      <p:sp>
        <p:nvSpPr>
          <p:cNvPr id="33" name="TextBox 32"/>
          <p:cNvSpPr txBox="1"/>
          <p:nvPr/>
        </p:nvSpPr>
        <p:spPr>
          <a:xfrm>
            <a:off x="5452694" y="3904545"/>
            <a:ext cx="793807" cy="369332"/>
          </a:xfrm>
          <a:prstGeom prst="rect">
            <a:avLst/>
          </a:prstGeom>
          <a:noFill/>
        </p:spPr>
        <p:txBody>
          <a:bodyPr wrap="none" rtlCol="0">
            <a:spAutoFit/>
          </a:bodyPr>
          <a:lstStyle/>
          <a:p>
            <a:r>
              <a:rPr lang="en-US" b="1" dirty="0" smtClean="0"/>
              <a:t>R(x=a)</a:t>
            </a:r>
            <a:endParaRPr lang="en-US" b="1" dirty="0"/>
          </a:p>
        </p:txBody>
      </p:sp>
      <p:sp>
        <p:nvSpPr>
          <p:cNvPr id="34" name="TextBox 33"/>
          <p:cNvSpPr txBox="1"/>
          <p:nvPr/>
        </p:nvSpPr>
        <p:spPr>
          <a:xfrm>
            <a:off x="6495161" y="3460996"/>
            <a:ext cx="856325" cy="369332"/>
          </a:xfrm>
          <a:prstGeom prst="rect">
            <a:avLst/>
          </a:prstGeom>
          <a:noFill/>
        </p:spPr>
        <p:txBody>
          <a:bodyPr wrap="none" rtlCol="0">
            <a:spAutoFit/>
          </a:bodyPr>
          <a:lstStyle/>
          <a:p>
            <a:r>
              <a:rPr lang="en-US" b="1" dirty="0" smtClean="0"/>
              <a:t>W(x=c)</a:t>
            </a:r>
            <a:endParaRPr lang="en-US" b="1" dirty="0"/>
          </a:p>
        </p:txBody>
      </p:sp>
      <p:sp>
        <p:nvSpPr>
          <p:cNvPr id="35" name="TextBox 34"/>
          <p:cNvSpPr txBox="1"/>
          <p:nvPr/>
        </p:nvSpPr>
        <p:spPr>
          <a:xfrm>
            <a:off x="8023364" y="4363145"/>
            <a:ext cx="803425" cy="369332"/>
          </a:xfrm>
          <a:prstGeom prst="rect">
            <a:avLst/>
          </a:prstGeom>
          <a:noFill/>
        </p:spPr>
        <p:txBody>
          <a:bodyPr wrap="none" rtlCol="0">
            <a:spAutoFit/>
          </a:bodyPr>
          <a:lstStyle/>
          <a:p>
            <a:r>
              <a:rPr lang="en-US" b="1" dirty="0" smtClean="0"/>
              <a:t>R(x=b)</a:t>
            </a:r>
            <a:endParaRPr lang="en-US" b="1" dirty="0"/>
          </a:p>
        </p:txBody>
      </p:sp>
      <p:sp>
        <p:nvSpPr>
          <p:cNvPr id="36" name="TextBox 35"/>
          <p:cNvSpPr txBox="1"/>
          <p:nvPr/>
        </p:nvSpPr>
        <p:spPr>
          <a:xfrm>
            <a:off x="7391400" y="4821676"/>
            <a:ext cx="776175" cy="369332"/>
          </a:xfrm>
          <a:prstGeom prst="rect">
            <a:avLst/>
          </a:prstGeom>
          <a:noFill/>
        </p:spPr>
        <p:txBody>
          <a:bodyPr wrap="none" rtlCol="0">
            <a:spAutoFit/>
          </a:bodyPr>
          <a:lstStyle/>
          <a:p>
            <a:r>
              <a:rPr lang="en-US" b="1" dirty="0" smtClean="0"/>
              <a:t>R(x=c)</a:t>
            </a:r>
            <a:endParaRPr lang="en-US" b="1" dirty="0"/>
          </a:p>
        </p:txBody>
      </p:sp>
      <p:sp>
        <p:nvSpPr>
          <p:cNvPr id="37" name="TextBox 36"/>
          <p:cNvSpPr txBox="1"/>
          <p:nvPr/>
        </p:nvSpPr>
        <p:spPr>
          <a:xfrm>
            <a:off x="6705600" y="4813053"/>
            <a:ext cx="803425" cy="369332"/>
          </a:xfrm>
          <a:prstGeom prst="rect">
            <a:avLst/>
          </a:prstGeom>
          <a:noFill/>
        </p:spPr>
        <p:txBody>
          <a:bodyPr wrap="none" rtlCol="0">
            <a:spAutoFit/>
          </a:bodyPr>
          <a:lstStyle/>
          <a:p>
            <a:r>
              <a:rPr lang="en-US" b="1" dirty="0" smtClean="0"/>
              <a:t>R(x=b)</a:t>
            </a:r>
            <a:endParaRPr lang="en-US" b="1" dirty="0"/>
          </a:p>
        </p:txBody>
      </p:sp>
      <p:sp>
        <p:nvSpPr>
          <p:cNvPr id="38" name="TextBox 37"/>
          <p:cNvSpPr txBox="1"/>
          <p:nvPr/>
        </p:nvSpPr>
        <p:spPr>
          <a:xfrm>
            <a:off x="8023364" y="4813053"/>
            <a:ext cx="793807" cy="369332"/>
          </a:xfrm>
          <a:prstGeom prst="rect">
            <a:avLst/>
          </a:prstGeom>
          <a:noFill/>
        </p:spPr>
        <p:txBody>
          <a:bodyPr wrap="none" rtlCol="0">
            <a:spAutoFit/>
          </a:bodyPr>
          <a:lstStyle/>
          <a:p>
            <a:r>
              <a:rPr lang="en-US" b="1" dirty="0" smtClean="0"/>
              <a:t>R(x=a)</a:t>
            </a:r>
            <a:endParaRPr lang="en-US" b="1" dirty="0"/>
          </a:p>
        </p:txBody>
      </p:sp>
      <p:sp>
        <p:nvSpPr>
          <p:cNvPr id="39" name="Oval 38"/>
          <p:cNvSpPr/>
          <p:nvPr/>
        </p:nvSpPr>
        <p:spPr>
          <a:xfrm>
            <a:off x="6629401" y="4758909"/>
            <a:ext cx="2191902" cy="46275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997" y="5562600"/>
            <a:ext cx="710098" cy="710098"/>
          </a:xfrm>
          <a:prstGeom prst="rect">
            <a:avLst/>
          </a:prstGeom>
        </p:spPr>
      </p:pic>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541" y="5641407"/>
            <a:ext cx="552484" cy="552484"/>
          </a:xfrm>
          <a:prstGeom prst="rect">
            <a:avLst/>
          </a:prstGeom>
        </p:spPr>
      </p:pic>
    </p:spTree>
    <p:extLst>
      <p:ext uri="{BB962C8B-B14F-4D97-AF65-F5344CB8AC3E}">
        <p14:creationId xmlns:p14="http://schemas.microsoft.com/office/powerpoint/2010/main" val="19773643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par>
                                <p:cTn id="40" presetID="22" presetClass="entr" presetSubtype="8"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500"/>
                                        <p:tgtEl>
                                          <p:spTgt spid="20"/>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left)">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left)">
                                      <p:cBhvr>
                                        <p:cTn id="68" dur="500"/>
                                        <p:tgtEl>
                                          <p:spTgt spid="22"/>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500"/>
                                        <p:tgtEl>
                                          <p:spTgt spid="23"/>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left)">
                                      <p:cBhvr>
                                        <p:cTn id="74" dur="500"/>
                                        <p:tgtEl>
                                          <p:spTgt spid="24"/>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500"/>
                                        <p:tgtEl>
                                          <p:spTgt spid="2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left)">
                                      <p:cBhvr>
                                        <p:cTn id="83" dur="500"/>
                                        <p:tgtEl>
                                          <p:spTgt spid="27"/>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left)">
                                      <p:cBhvr>
                                        <p:cTn id="86" dur="500"/>
                                        <p:tgtEl>
                                          <p:spTgt spid="28"/>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wipe(left)">
                                      <p:cBhvr>
                                        <p:cTn id="89" dur="500"/>
                                        <p:tgtEl>
                                          <p:spTgt spid="29"/>
                                        </p:tgtEl>
                                      </p:cBhvr>
                                    </p:animEffect>
                                  </p:childTnLst>
                                </p:cTn>
                              </p:par>
                              <p:par>
                                <p:cTn id="90" presetID="22" presetClass="entr" presetSubtype="8" fill="hold"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left)">
                                      <p:cBhvr>
                                        <p:cTn id="92" dur="500"/>
                                        <p:tgtEl>
                                          <p:spTgt spid="30"/>
                                        </p:tgtEl>
                                      </p:cBhvr>
                                    </p:animEffect>
                                  </p:childTnLst>
                                </p:cTn>
                              </p:par>
                              <p:par>
                                <p:cTn id="93" presetID="22" presetClass="entr" presetSubtype="8" fill="hold"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ipe(left)">
                                      <p:cBhvr>
                                        <p:cTn id="95" dur="500"/>
                                        <p:tgtEl>
                                          <p:spTgt spid="31"/>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left)">
                                      <p:cBhvr>
                                        <p:cTn id="98" dur="500"/>
                                        <p:tgtEl>
                                          <p:spTgt spid="32"/>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left)">
                                      <p:cBhvr>
                                        <p:cTn id="101" dur="500"/>
                                        <p:tgtEl>
                                          <p:spTgt spid="33"/>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500"/>
                                        <p:tgtEl>
                                          <p:spTgt spid="34"/>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wipe(left)">
                                      <p:cBhvr>
                                        <p:cTn id="107" dur="500"/>
                                        <p:tgtEl>
                                          <p:spTgt spid="35"/>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left)">
                                      <p:cBhvr>
                                        <p:cTn id="110" dur="500"/>
                                        <p:tgtEl>
                                          <p:spTgt spid="36"/>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ipe(left)">
                                      <p:cBhvr>
                                        <p:cTn id="113" dur="500"/>
                                        <p:tgtEl>
                                          <p:spTgt spid="37"/>
                                        </p:tgtEl>
                                      </p:cBhvr>
                                    </p:animEffect>
                                  </p:childTnLst>
                                </p:cTn>
                              </p:par>
                              <p:par>
                                <p:cTn id="114" presetID="22" presetClass="entr" presetSubtype="8"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wipe(left)">
                                      <p:cBhvr>
                                        <p:cTn id="116" dur="500"/>
                                        <p:tgtEl>
                                          <p:spTgt spid="3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40"/>
                                        </p:tgtEl>
                                        <p:attrNameLst>
                                          <p:attrName>style.visibility</p:attrName>
                                        </p:attrNameLst>
                                      </p:cBhvr>
                                      <p:to>
                                        <p:strVal val="visible"/>
                                      </p:to>
                                    </p:set>
                                    <p:animEffect transition="in" filter="wipe(down)">
                                      <p:cBhvr>
                                        <p:cTn id="121" dur="500"/>
                                        <p:tgtEl>
                                          <p:spTgt spid="40"/>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wipe(down)">
                                      <p:cBhvr>
                                        <p:cTn id="126" dur="500"/>
                                        <p:tgtEl>
                                          <p:spTgt spid="41"/>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39"/>
                                        </p:tgtEl>
                                        <p:attrNameLst>
                                          <p:attrName>style.visibility</p:attrName>
                                        </p:attrNameLst>
                                      </p:cBhvr>
                                      <p:to>
                                        <p:strVal val="visible"/>
                                      </p:to>
                                    </p:set>
                                    <p:animEffect transition="in" filter="wipe(down)">
                                      <p:cBhvr>
                                        <p:cTn id="1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5" grpId="0"/>
      <p:bldP spid="16" grpId="0"/>
      <p:bldP spid="17" grpId="0"/>
      <p:bldP spid="18" grpId="0"/>
      <p:bldP spid="19" grpId="0"/>
      <p:bldP spid="20" grpId="0"/>
      <p:bldP spid="21" grpId="0"/>
      <p:bldP spid="23" grpId="0"/>
      <p:bldP spid="24" grpId="0"/>
      <p:bldP spid="25" grpId="0"/>
      <p:bldP spid="26" grpId="0"/>
      <p:bldP spid="27" grpId="0"/>
      <p:bldP spid="28" grpId="0"/>
      <p:bldP spid="29" grpId="0"/>
      <p:bldP spid="32" grpId="0"/>
      <p:bldP spid="33" grpId="0"/>
      <p:bldP spid="34" grpId="0"/>
      <p:bldP spid="35" grpId="0"/>
      <p:bldP spid="36" grpId="0"/>
      <p:bldP spid="37" grpId="0"/>
      <p:bldP spid="38" grpId="0"/>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Weak consistency </a:t>
            </a:r>
            <a:r>
              <a:rPr lang="en-US" sz="4000" dirty="0" smtClean="0"/>
              <a:t>model</a:t>
            </a:r>
            <a:endParaRPr lang="en-US" sz="4000" dirty="0"/>
          </a:p>
        </p:txBody>
      </p:sp>
      <p:sp>
        <p:nvSpPr>
          <p:cNvPr id="4" name="Content Placeholder 3"/>
          <p:cNvSpPr>
            <a:spLocks noGrp="1"/>
          </p:cNvSpPr>
          <p:nvPr>
            <p:ph idx="1"/>
          </p:nvPr>
        </p:nvSpPr>
        <p:spPr/>
        <p:txBody>
          <a:bodyPr>
            <a:normAutofit/>
          </a:bodyPr>
          <a:lstStyle/>
          <a:p>
            <a:pPr algn="just">
              <a:lnSpc>
                <a:spcPct val="100000"/>
              </a:lnSpc>
            </a:pPr>
            <a:r>
              <a:rPr lang="en-US" dirty="0"/>
              <a:t>Changes in memory can be made after a set of changes has happened </a:t>
            </a:r>
            <a:r>
              <a:rPr lang="en-US" dirty="0" smtClean="0"/>
              <a:t>(</a:t>
            </a:r>
            <a:r>
              <a:rPr lang="en-US" dirty="0"/>
              <a:t>E</a:t>
            </a:r>
            <a:r>
              <a:rPr lang="en-US" dirty="0" smtClean="0"/>
              <a:t>xample: </a:t>
            </a:r>
            <a:r>
              <a:rPr lang="en-US" dirty="0"/>
              <a:t>critical section</a:t>
            </a:r>
            <a:r>
              <a:rPr lang="en-US" dirty="0" smtClean="0"/>
              <a:t>).</a:t>
            </a:r>
            <a:endParaRPr lang="en-US" dirty="0"/>
          </a:p>
          <a:p>
            <a:pPr algn="just">
              <a:lnSpc>
                <a:spcPct val="100000"/>
              </a:lnSpc>
            </a:pPr>
            <a:r>
              <a:rPr lang="en-US" dirty="0"/>
              <a:t>Isolated access to variable is usually rare, usually there will be several accesses and then none at </a:t>
            </a:r>
            <a:r>
              <a:rPr lang="en-US" dirty="0" smtClean="0"/>
              <a:t>all.</a:t>
            </a:r>
            <a:endParaRPr lang="en-US" dirty="0"/>
          </a:p>
          <a:p>
            <a:pPr algn="just">
              <a:lnSpc>
                <a:spcPct val="100000"/>
              </a:lnSpc>
            </a:pPr>
            <a:r>
              <a:rPr lang="en-US" dirty="0"/>
              <a:t>Difficulty is the system would not know when to show the </a:t>
            </a:r>
            <a:r>
              <a:rPr lang="en-US" dirty="0" smtClean="0"/>
              <a:t>changes.</a:t>
            </a:r>
            <a:endParaRPr lang="en-US" dirty="0"/>
          </a:p>
          <a:p>
            <a:pPr algn="just">
              <a:lnSpc>
                <a:spcPct val="100000"/>
              </a:lnSpc>
            </a:pPr>
            <a:r>
              <a:rPr lang="en-US" dirty="0"/>
              <a:t>Application programmers can take care of this through a synchronization </a:t>
            </a:r>
            <a:r>
              <a:rPr lang="en-US" dirty="0" smtClean="0"/>
              <a:t>variable.</a:t>
            </a:r>
            <a:endParaRPr lang="en-US" dirty="0"/>
          </a:p>
        </p:txBody>
      </p:sp>
    </p:spTree>
    <p:extLst>
      <p:ext uri="{BB962C8B-B14F-4D97-AF65-F5344CB8AC3E}">
        <p14:creationId xmlns:p14="http://schemas.microsoft.com/office/powerpoint/2010/main" val="8020733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Weak consistency </a:t>
            </a:r>
            <a:r>
              <a:rPr lang="en-US" sz="4000" dirty="0" smtClean="0"/>
              <a:t>model (</a:t>
            </a:r>
            <a:r>
              <a:rPr lang="en-US" sz="4000" dirty="0" err="1" smtClean="0"/>
              <a:t>cntd</a:t>
            </a:r>
            <a:r>
              <a:rPr lang="en-US" sz="4000" dirty="0" smtClean="0"/>
              <a:t>.)</a:t>
            </a:r>
            <a:endParaRPr lang="en-US" sz="4000" dirty="0"/>
          </a:p>
        </p:txBody>
      </p:sp>
      <p:sp>
        <p:nvSpPr>
          <p:cNvPr id="4" name="Content Placeholder 3"/>
          <p:cNvSpPr>
            <a:spLocks noGrp="1"/>
          </p:cNvSpPr>
          <p:nvPr>
            <p:ph idx="1"/>
          </p:nvPr>
        </p:nvSpPr>
        <p:spPr/>
        <p:txBody>
          <a:bodyPr>
            <a:normAutofit/>
          </a:bodyPr>
          <a:lstStyle/>
          <a:p>
            <a:pPr algn="just">
              <a:lnSpc>
                <a:spcPct val="100000"/>
              </a:lnSpc>
            </a:pPr>
            <a:r>
              <a:rPr lang="en-US" dirty="0" smtClean="0"/>
              <a:t>For </a:t>
            </a:r>
            <a:r>
              <a:rPr lang="en-US" dirty="0"/>
              <a:t>supporting weak consistency, the following </a:t>
            </a:r>
            <a:r>
              <a:rPr lang="en-US" dirty="0" smtClean="0"/>
              <a:t>requirements is must:</a:t>
            </a:r>
          </a:p>
          <a:p>
            <a:pPr marL="914400" lvl="1" indent="-457200" algn="just">
              <a:lnSpc>
                <a:spcPct val="100000"/>
              </a:lnSpc>
              <a:buFont typeface="+mj-lt"/>
              <a:buAutoNum type="arabicPeriod"/>
            </a:pPr>
            <a:r>
              <a:rPr lang="en-US" sz="2400" dirty="0"/>
              <a:t>All accesses to synchronization variables must obey sequential </a:t>
            </a:r>
            <a:r>
              <a:rPr lang="en-US" sz="2400" dirty="0" smtClean="0"/>
              <a:t>consistency semantics</a:t>
            </a:r>
            <a:r>
              <a:rPr lang="en-US" sz="2400" dirty="0"/>
              <a:t>.</a:t>
            </a:r>
          </a:p>
          <a:p>
            <a:pPr marL="914400" lvl="1" indent="-457200" algn="just">
              <a:lnSpc>
                <a:spcPct val="100000"/>
              </a:lnSpc>
              <a:buFont typeface="+mj-lt"/>
              <a:buAutoNum type="arabicPeriod"/>
            </a:pPr>
            <a:r>
              <a:rPr lang="en-US" sz="2400" dirty="0"/>
              <a:t>All previous write operations must be completed everywhere before an access </a:t>
            </a:r>
            <a:r>
              <a:rPr lang="en-US" sz="2400" dirty="0" smtClean="0"/>
              <a:t>to a </a:t>
            </a:r>
            <a:r>
              <a:rPr lang="en-US" sz="2400" dirty="0"/>
              <a:t>synchronization variable is allowed.</a:t>
            </a:r>
          </a:p>
          <a:p>
            <a:pPr marL="914400" lvl="1" indent="-457200" algn="just">
              <a:lnSpc>
                <a:spcPct val="100000"/>
              </a:lnSpc>
              <a:buFont typeface="+mj-lt"/>
              <a:buAutoNum type="arabicPeriod"/>
            </a:pPr>
            <a:r>
              <a:rPr lang="en-US" sz="2400" dirty="0"/>
              <a:t>All previous accesses to synchronization variables must be completed </a:t>
            </a:r>
            <a:r>
              <a:rPr lang="en-US" sz="2400" dirty="0" smtClean="0"/>
              <a:t>before access </a:t>
            </a:r>
            <a:r>
              <a:rPr lang="en-US" sz="2400" dirty="0"/>
              <a:t>to a </a:t>
            </a:r>
            <a:r>
              <a:rPr lang="en-US" sz="2400" dirty="0" smtClean="0"/>
              <a:t>non synchronization </a:t>
            </a:r>
            <a:r>
              <a:rPr lang="en-US" sz="2400" dirty="0"/>
              <a:t>variable is allowed.</a:t>
            </a:r>
          </a:p>
        </p:txBody>
      </p:sp>
    </p:spTree>
    <p:extLst>
      <p:ext uri="{BB962C8B-B14F-4D97-AF65-F5344CB8AC3E}">
        <p14:creationId xmlns:p14="http://schemas.microsoft.com/office/powerpoint/2010/main" val="8176935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Release consistency model</a:t>
            </a:r>
          </a:p>
        </p:txBody>
      </p:sp>
      <p:sp>
        <p:nvSpPr>
          <p:cNvPr id="4" name="Content Placeholder 3"/>
          <p:cNvSpPr>
            <a:spLocks noGrp="1"/>
          </p:cNvSpPr>
          <p:nvPr>
            <p:ph idx="1"/>
          </p:nvPr>
        </p:nvSpPr>
        <p:spPr/>
        <p:txBody>
          <a:bodyPr>
            <a:normAutofit/>
          </a:bodyPr>
          <a:lstStyle/>
          <a:p>
            <a:pPr algn="just">
              <a:lnSpc>
                <a:spcPct val="100000"/>
              </a:lnSpc>
            </a:pPr>
            <a:r>
              <a:rPr lang="en-US" dirty="0"/>
              <a:t>Enhancement of weak consistency </a:t>
            </a:r>
            <a:r>
              <a:rPr lang="en-US" dirty="0" smtClean="0"/>
              <a:t>model.</a:t>
            </a:r>
            <a:endParaRPr lang="en-US" dirty="0"/>
          </a:p>
          <a:p>
            <a:pPr algn="just">
              <a:lnSpc>
                <a:spcPct val="100000"/>
              </a:lnSpc>
            </a:pPr>
            <a:r>
              <a:rPr lang="en-US" dirty="0"/>
              <a:t>Use of two synchronization variables</a:t>
            </a:r>
          </a:p>
          <a:p>
            <a:pPr lvl="1" algn="just">
              <a:lnSpc>
                <a:spcPct val="100000"/>
              </a:lnSpc>
            </a:pPr>
            <a:r>
              <a:rPr lang="en-US" dirty="0"/>
              <a:t>Acquire (used to tell the system it is entering CR) </a:t>
            </a:r>
          </a:p>
          <a:p>
            <a:pPr lvl="1" algn="just">
              <a:lnSpc>
                <a:spcPct val="100000"/>
              </a:lnSpc>
            </a:pPr>
            <a:r>
              <a:rPr lang="en-US" dirty="0"/>
              <a:t>Release (used to tell the system it has just exited CR)</a:t>
            </a:r>
          </a:p>
          <a:p>
            <a:pPr algn="just">
              <a:lnSpc>
                <a:spcPct val="100000"/>
              </a:lnSpc>
            </a:pPr>
            <a:r>
              <a:rPr lang="en-US" dirty="0"/>
              <a:t>Acquire </a:t>
            </a:r>
            <a:r>
              <a:rPr lang="en-US" dirty="0" smtClean="0"/>
              <a:t>results in </a:t>
            </a:r>
            <a:r>
              <a:rPr lang="en-US" dirty="0"/>
              <a:t>propagating changes made by other nodes to </a:t>
            </a:r>
            <a:r>
              <a:rPr lang="en-US" dirty="0" smtClean="0"/>
              <a:t>process’s node.</a:t>
            </a:r>
            <a:endParaRPr lang="en-US" dirty="0"/>
          </a:p>
          <a:p>
            <a:pPr algn="just">
              <a:lnSpc>
                <a:spcPct val="100000"/>
              </a:lnSpc>
            </a:pPr>
            <a:r>
              <a:rPr lang="en-US" dirty="0"/>
              <a:t>Release results in propagating changes made by the process </a:t>
            </a:r>
            <a:r>
              <a:rPr lang="en-US" dirty="0" smtClean="0"/>
              <a:t>to </a:t>
            </a:r>
            <a:r>
              <a:rPr lang="en-US" dirty="0"/>
              <a:t>other </a:t>
            </a:r>
            <a:r>
              <a:rPr lang="en-US" dirty="0" smtClean="0"/>
              <a:t>nodes.</a:t>
            </a:r>
            <a:endParaRPr lang="en-US" dirty="0"/>
          </a:p>
          <a:p>
            <a:pPr algn="just">
              <a:lnSpc>
                <a:spcPct val="100000"/>
              </a:lnSpc>
            </a:pPr>
            <a:r>
              <a:rPr lang="en-US" dirty="0"/>
              <a:t>Barrier defines the end of a phase of execution of a group of concurrently executing </a:t>
            </a:r>
            <a:r>
              <a:rPr lang="en-US" dirty="0" smtClean="0"/>
              <a:t>processes.</a:t>
            </a:r>
            <a:endParaRPr lang="en-US" dirty="0"/>
          </a:p>
          <a:p>
            <a:pPr algn="just">
              <a:lnSpc>
                <a:spcPct val="100000"/>
              </a:lnSpc>
            </a:pPr>
            <a:r>
              <a:rPr lang="en-US" dirty="0"/>
              <a:t>Barrier can be implemented by using a centralized barrier </a:t>
            </a:r>
            <a:r>
              <a:rPr lang="en-US" dirty="0" smtClean="0"/>
              <a:t>server.</a:t>
            </a:r>
            <a:endParaRPr lang="en-US" dirty="0"/>
          </a:p>
        </p:txBody>
      </p:sp>
    </p:spTree>
    <p:extLst>
      <p:ext uri="{BB962C8B-B14F-4D97-AF65-F5344CB8AC3E}">
        <p14:creationId xmlns:p14="http://schemas.microsoft.com/office/powerpoint/2010/main" val="40732831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lnSpc>
                <a:spcPct val="100000"/>
              </a:lnSpc>
            </a:pPr>
            <a:r>
              <a:rPr lang="en-US" sz="4000" dirty="0"/>
              <a:t>Implementing sequential consistency model</a:t>
            </a:r>
          </a:p>
        </p:txBody>
      </p:sp>
      <p:sp>
        <p:nvSpPr>
          <p:cNvPr id="4" name="Content Placeholder 3"/>
          <p:cNvSpPr>
            <a:spLocks noGrp="1"/>
          </p:cNvSpPr>
          <p:nvPr>
            <p:ph idx="1"/>
          </p:nvPr>
        </p:nvSpPr>
        <p:spPr/>
        <p:txBody>
          <a:bodyPr>
            <a:normAutofit/>
          </a:bodyPr>
          <a:lstStyle/>
          <a:p>
            <a:pPr algn="just">
              <a:lnSpc>
                <a:spcPct val="100000"/>
              </a:lnSpc>
            </a:pPr>
            <a:r>
              <a:rPr lang="en-US" dirty="0" smtClean="0"/>
              <a:t>It is most </a:t>
            </a:r>
            <a:r>
              <a:rPr lang="en-US" dirty="0"/>
              <a:t>commonly used </a:t>
            </a:r>
            <a:r>
              <a:rPr lang="en-US" dirty="0" smtClean="0"/>
              <a:t>model.</a:t>
            </a:r>
            <a:endParaRPr lang="en-US" dirty="0"/>
          </a:p>
          <a:p>
            <a:pPr algn="just">
              <a:lnSpc>
                <a:spcPct val="100000"/>
              </a:lnSpc>
            </a:pPr>
            <a:r>
              <a:rPr lang="en-US" dirty="0" smtClean="0"/>
              <a:t>Implementation depends on </a:t>
            </a:r>
            <a:r>
              <a:rPr lang="en-US" dirty="0"/>
              <a:t>whether the DSM system allows replication </a:t>
            </a:r>
            <a:r>
              <a:rPr lang="en-US" dirty="0" smtClean="0"/>
              <a:t>and/or migration </a:t>
            </a:r>
            <a:r>
              <a:rPr lang="en-US" dirty="0"/>
              <a:t>of shared memory data </a:t>
            </a:r>
            <a:r>
              <a:rPr lang="en-US" dirty="0" smtClean="0"/>
              <a:t>blocks.</a:t>
            </a:r>
            <a:endParaRPr lang="en-US" dirty="0"/>
          </a:p>
          <a:p>
            <a:pPr algn="just">
              <a:lnSpc>
                <a:spcPct val="100000"/>
              </a:lnSpc>
            </a:pPr>
            <a:r>
              <a:rPr lang="en-US" dirty="0" smtClean="0"/>
              <a:t>Replication and Migration </a:t>
            </a:r>
            <a:r>
              <a:rPr lang="en-US" dirty="0"/>
              <a:t>Strategies: </a:t>
            </a:r>
          </a:p>
          <a:p>
            <a:pPr marL="857250" lvl="1" indent="-457200" algn="just">
              <a:lnSpc>
                <a:spcPct val="100000"/>
              </a:lnSpc>
              <a:buFont typeface="+mj-lt"/>
              <a:buAutoNum type="arabicPeriod"/>
            </a:pPr>
            <a:r>
              <a:rPr lang="en-US" sz="2400" dirty="0" err="1"/>
              <a:t>Nonreplicated</a:t>
            </a:r>
            <a:r>
              <a:rPr lang="en-US" sz="2400" dirty="0"/>
              <a:t>, </a:t>
            </a:r>
            <a:r>
              <a:rPr lang="en-US" sz="2400" dirty="0" err="1"/>
              <a:t>Nonmigrating</a:t>
            </a:r>
            <a:r>
              <a:rPr lang="en-US" sz="2400" dirty="0"/>
              <a:t> blocks (NRNMB)</a:t>
            </a:r>
          </a:p>
          <a:p>
            <a:pPr marL="857250" lvl="1" indent="-457200" algn="just">
              <a:lnSpc>
                <a:spcPct val="100000"/>
              </a:lnSpc>
              <a:buFont typeface="+mj-lt"/>
              <a:buAutoNum type="arabicPeriod"/>
            </a:pPr>
            <a:r>
              <a:rPr lang="en-US" sz="2400" dirty="0" err="1"/>
              <a:t>Nonreplicated</a:t>
            </a:r>
            <a:r>
              <a:rPr lang="en-US" sz="2400" dirty="0"/>
              <a:t>, migrating blocks (NRMB)</a:t>
            </a:r>
          </a:p>
          <a:p>
            <a:pPr marL="857250" lvl="1" indent="-457200" algn="just">
              <a:lnSpc>
                <a:spcPct val="100000"/>
              </a:lnSpc>
              <a:buFont typeface="+mj-lt"/>
              <a:buAutoNum type="arabicPeriod"/>
            </a:pPr>
            <a:r>
              <a:rPr lang="en-US" sz="2400" dirty="0"/>
              <a:t>Replicated, migrating blocks (RMB)</a:t>
            </a:r>
          </a:p>
          <a:p>
            <a:pPr marL="857250" lvl="1" indent="-457200" algn="just">
              <a:lnSpc>
                <a:spcPct val="100000"/>
              </a:lnSpc>
              <a:buFont typeface="+mj-lt"/>
              <a:buAutoNum type="arabicPeriod"/>
            </a:pPr>
            <a:r>
              <a:rPr lang="en-US" sz="2400" dirty="0"/>
              <a:t>Replicated, </a:t>
            </a:r>
            <a:r>
              <a:rPr lang="en-US" sz="2400" dirty="0" err="1"/>
              <a:t>Nonmigrating</a:t>
            </a:r>
            <a:r>
              <a:rPr lang="en-US" sz="2400" dirty="0"/>
              <a:t> blocks (RNMB)</a:t>
            </a:r>
          </a:p>
          <a:p>
            <a:pPr algn="just">
              <a:lnSpc>
                <a:spcPct val="100000"/>
              </a:lnSpc>
            </a:pPr>
            <a:endParaRPr lang="en-US" dirty="0"/>
          </a:p>
        </p:txBody>
      </p:sp>
    </p:spTree>
    <p:extLst>
      <p:ext uri="{BB962C8B-B14F-4D97-AF65-F5344CB8AC3E}">
        <p14:creationId xmlns:p14="http://schemas.microsoft.com/office/powerpoint/2010/main" val="1119680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lnSpc>
                <a:spcPct val="100000"/>
              </a:lnSpc>
            </a:pPr>
            <a:r>
              <a:rPr lang="en-US" sz="4000" dirty="0" err="1"/>
              <a:t>Nonreplicated</a:t>
            </a:r>
            <a:r>
              <a:rPr lang="en-US" sz="4000" dirty="0"/>
              <a:t>, </a:t>
            </a:r>
            <a:r>
              <a:rPr lang="en-US" sz="4000" dirty="0" err="1" smtClean="0"/>
              <a:t>nonmigrating</a:t>
            </a:r>
            <a:r>
              <a:rPr lang="en-US" sz="4000" dirty="0" smtClean="0"/>
              <a:t> </a:t>
            </a:r>
            <a:r>
              <a:rPr lang="en-US" sz="4000" dirty="0"/>
              <a:t>blocks (NRNMB)</a:t>
            </a:r>
          </a:p>
        </p:txBody>
      </p:sp>
      <p:sp>
        <p:nvSpPr>
          <p:cNvPr id="4" name="Content Placeholder 3"/>
          <p:cNvSpPr>
            <a:spLocks noGrp="1"/>
          </p:cNvSpPr>
          <p:nvPr>
            <p:ph idx="1"/>
          </p:nvPr>
        </p:nvSpPr>
        <p:spPr/>
        <p:txBody>
          <a:bodyPr>
            <a:normAutofit/>
          </a:bodyPr>
          <a:lstStyle/>
          <a:p>
            <a:pPr algn="just">
              <a:lnSpc>
                <a:spcPct val="100000"/>
              </a:lnSpc>
            </a:pPr>
            <a:r>
              <a:rPr lang="en-US" sz="2000" dirty="0"/>
              <a:t>Each block of the shared memory has a single copy whose location is always fixed.</a:t>
            </a:r>
          </a:p>
          <a:p>
            <a:pPr algn="just">
              <a:lnSpc>
                <a:spcPct val="100000"/>
              </a:lnSpc>
            </a:pPr>
            <a:r>
              <a:rPr lang="en-US" sz="2000" dirty="0"/>
              <a:t>All access request to a block from any node are sent to the owner node of the block, which has only copy of the block.</a:t>
            </a:r>
          </a:p>
          <a:p>
            <a:pPr algn="just">
              <a:lnSpc>
                <a:spcPct val="100000"/>
              </a:lnSpc>
            </a:pPr>
            <a:r>
              <a:rPr lang="en-US" sz="2000" dirty="0" smtClean="0"/>
              <a:t>Serializing </a:t>
            </a:r>
            <a:r>
              <a:rPr lang="en-US" sz="2000" dirty="0"/>
              <a:t>data access creates a bottleneck.</a:t>
            </a:r>
          </a:p>
          <a:p>
            <a:pPr algn="just">
              <a:lnSpc>
                <a:spcPct val="100000"/>
              </a:lnSpc>
            </a:pPr>
            <a:r>
              <a:rPr lang="en-US" sz="2000" dirty="0"/>
              <a:t>Parallelism is not possible.</a:t>
            </a:r>
          </a:p>
          <a:p>
            <a:pPr algn="just">
              <a:lnSpc>
                <a:spcPct val="100000"/>
              </a:lnSpc>
            </a:pPr>
            <a:r>
              <a:rPr lang="en-US" sz="2000" dirty="0"/>
              <a:t>There is single copy of each block in the system.</a:t>
            </a:r>
          </a:p>
          <a:p>
            <a:pPr algn="just">
              <a:lnSpc>
                <a:spcPct val="100000"/>
              </a:lnSpc>
            </a:pPr>
            <a:r>
              <a:rPr lang="en-US" sz="2000" dirty="0"/>
              <a:t>The location of the block never changes.</a:t>
            </a:r>
          </a:p>
        </p:txBody>
      </p:sp>
      <p:sp>
        <p:nvSpPr>
          <p:cNvPr id="3" name="Oval 2"/>
          <p:cNvSpPr/>
          <p:nvPr/>
        </p:nvSpPr>
        <p:spPr>
          <a:xfrm>
            <a:off x="1981200" y="4648200"/>
            <a:ext cx="1066800" cy="609600"/>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5436053" y="4648200"/>
            <a:ext cx="1066800" cy="609600"/>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Curved Connector 7"/>
          <p:cNvCxnSpPr>
            <a:stCxn id="3" idx="0"/>
            <a:endCxn id="6" idx="0"/>
          </p:cNvCxnSpPr>
          <p:nvPr/>
        </p:nvCxnSpPr>
        <p:spPr>
          <a:xfrm rot="5400000" flipH="1" flipV="1">
            <a:off x="4242026" y="2920774"/>
            <a:ext cx="12700" cy="3454853"/>
          </a:xfrm>
          <a:prstGeom prst="curvedConnector3">
            <a:avLst>
              <a:gd name="adj1" fmla="val 180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6" idx="4"/>
            <a:endCxn id="3" idx="4"/>
          </p:cNvCxnSpPr>
          <p:nvPr/>
        </p:nvCxnSpPr>
        <p:spPr>
          <a:xfrm rot="5400000">
            <a:off x="4242027" y="3530374"/>
            <a:ext cx="12700" cy="3454853"/>
          </a:xfrm>
          <a:prstGeom prst="curvedConnector3">
            <a:avLst>
              <a:gd name="adj1" fmla="val 180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76227" y="4014046"/>
            <a:ext cx="944297" cy="369332"/>
          </a:xfrm>
          <a:prstGeom prst="rect">
            <a:avLst/>
          </a:prstGeom>
          <a:noFill/>
        </p:spPr>
        <p:txBody>
          <a:bodyPr wrap="none" rtlCol="0">
            <a:spAutoFit/>
          </a:bodyPr>
          <a:lstStyle/>
          <a:p>
            <a:r>
              <a:rPr lang="en-US" dirty="0" smtClean="0"/>
              <a:t>Request</a:t>
            </a:r>
            <a:endParaRPr lang="en-US" dirty="0"/>
          </a:p>
        </p:txBody>
      </p:sp>
      <p:sp>
        <p:nvSpPr>
          <p:cNvPr id="12" name="TextBox 11"/>
          <p:cNvSpPr txBox="1"/>
          <p:nvPr/>
        </p:nvSpPr>
        <p:spPr>
          <a:xfrm>
            <a:off x="3707617" y="5498068"/>
            <a:ext cx="1081515" cy="369332"/>
          </a:xfrm>
          <a:prstGeom prst="rect">
            <a:avLst/>
          </a:prstGeom>
          <a:noFill/>
        </p:spPr>
        <p:txBody>
          <a:bodyPr wrap="none" rtlCol="0">
            <a:spAutoFit/>
          </a:bodyPr>
          <a:lstStyle/>
          <a:p>
            <a:r>
              <a:rPr lang="en-US" dirty="0" smtClean="0"/>
              <a:t>Response</a:t>
            </a:r>
            <a:endParaRPr lang="en-US" dirty="0"/>
          </a:p>
        </p:txBody>
      </p:sp>
      <p:sp>
        <p:nvSpPr>
          <p:cNvPr id="13" name="TextBox 12"/>
          <p:cNvSpPr txBox="1"/>
          <p:nvPr/>
        </p:nvSpPr>
        <p:spPr>
          <a:xfrm>
            <a:off x="23167" y="4491335"/>
            <a:ext cx="1970732" cy="923330"/>
          </a:xfrm>
          <a:prstGeom prst="rect">
            <a:avLst/>
          </a:prstGeom>
          <a:noFill/>
        </p:spPr>
        <p:txBody>
          <a:bodyPr wrap="none" rtlCol="0">
            <a:spAutoFit/>
          </a:bodyPr>
          <a:lstStyle/>
          <a:p>
            <a:pPr algn="ctr"/>
            <a:r>
              <a:rPr lang="en-US" dirty="0" smtClean="0"/>
              <a:t>Client node</a:t>
            </a:r>
          </a:p>
          <a:p>
            <a:pPr algn="ctr"/>
            <a:r>
              <a:rPr lang="en-US" dirty="0" smtClean="0"/>
              <a:t>(Send request and</a:t>
            </a:r>
          </a:p>
          <a:p>
            <a:pPr algn="ctr"/>
            <a:r>
              <a:rPr lang="en-US" dirty="0" smtClean="0"/>
              <a:t>Receives response)</a:t>
            </a:r>
            <a:endParaRPr lang="en-US" dirty="0"/>
          </a:p>
        </p:txBody>
      </p:sp>
      <p:sp>
        <p:nvSpPr>
          <p:cNvPr id="14" name="TextBox 13"/>
          <p:cNvSpPr txBox="1"/>
          <p:nvPr/>
        </p:nvSpPr>
        <p:spPr>
          <a:xfrm>
            <a:off x="6591096" y="4419600"/>
            <a:ext cx="2128916" cy="1200329"/>
          </a:xfrm>
          <a:prstGeom prst="rect">
            <a:avLst/>
          </a:prstGeom>
          <a:noFill/>
        </p:spPr>
        <p:txBody>
          <a:bodyPr wrap="none" rtlCol="0">
            <a:spAutoFit/>
          </a:bodyPr>
          <a:lstStyle/>
          <a:p>
            <a:pPr algn="ctr"/>
            <a:r>
              <a:rPr lang="en-US" dirty="0" smtClean="0"/>
              <a:t>Owner node</a:t>
            </a:r>
          </a:p>
          <a:p>
            <a:pPr algn="ctr"/>
            <a:r>
              <a:rPr lang="en-US" dirty="0" smtClean="0"/>
              <a:t>(Receives request, </a:t>
            </a:r>
          </a:p>
          <a:p>
            <a:pPr algn="ctr"/>
            <a:r>
              <a:rPr lang="en-US" dirty="0" smtClean="0"/>
              <a:t>perform data access </a:t>
            </a:r>
          </a:p>
          <a:p>
            <a:pPr algn="ctr"/>
            <a:r>
              <a:rPr lang="en-US" dirty="0" smtClean="0"/>
              <a:t>And sends response)</a:t>
            </a:r>
            <a:endParaRPr lang="en-US" dirty="0"/>
          </a:p>
        </p:txBody>
      </p:sp>
    </p:spTree>
    <p:extLst>
      <p:ext uri="{BB962C8B-B14F-4D97-AF65-F5344CB8AC3E}">
        <p14:creationId xmlns:p14="http://schemas.microsoft.com/office/powerpoint/2010/main" val="42878595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right)">
                                      <p:cBhvr>
                                        <p:cTn id="39" dur="500"/>
                                        <p:tgtEl>
                                          <p:spTgt spid="6"/>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right)">
                                      <p:cBhvr>
                                        <p:cTn id="55" dur="500"/>
                                        <p:tgtEl>
                                          <p:spTgt spid="12"/>
                                        </p:tgtEl>
                                      </p:cBhvr>
                                    </p:animEffect>
                                  </p:childTnLst>
                                </p:cTn>
                              </p:par>
                              <p:par>
                                <p:cTn id="56" presetID="22" presetClass="entr" presetSubtype="2"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right)">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DSM</a:t>
            </a:r>
            <a:endParaRPr lang="en-IN" dirty="0">
              <a:latin typeface="+mj-lt"/>
            </a:endParaRPr>
          </a:p>
        </p:txBody>
      </p:sp>
      <p:sp>
        <p:nvSpPr>
          <p:cNvPr id="4" name="Content Placeholder 3"/>
          <p:cNvSpPr>
            <a:spLocks noGrp="1"/>
          </p:cNvSpPr>
          <p:nvPr>
            <p:ph idx="1"/>
          </p:nvPr>
        </p:nvSpPr>
        <p:spPr/>
        <p:txBody>
          <a:bodyPr>
            <a:normAutofit/>
          </a:bodyPr>
          <a:lstStyle/>
          <a:p>
            <a:pPr algn="just">
              <a:lnSpc>
                <a:spcPct val="100000"/>
              </a:lnSpc>
            </a:pPr>
            <a:r>
              <a:rPr lang="en-US" dirty="0" smtClean="0"/>
              <a:t>Distributed shared memory (DSM) is one of the basic paradigm </a:t>
            </a:r>
            <a:r>
              <a:rPr lang="en-US" dirty="0"/>
              <a:t>for </a:t>
            </a:r>
            <a:r>
              <a:rPr lang="en-US" dirty="0" smtClean="0"/>
              <a:t>inter process communication.</a:t>
            </a:r>
          </a:p>
          <a:p>
            <a:pPr algn="just">
              <a:lnSpc>
                <a:spcPct val="100000"/>
              </a:lnSpc>
            </a:pPr>
            <a:r>
              <a:rPr lang="en-US" dirty="0" smtClean="0"/>
              <a:t>The </a:t>
            </a:r>
            <a:r>
              <a:rPr lang="en-US" dirty="0"/>
              <a:t>shared-memory paradigm provides shared address space to processes in a </a:t>
            </a:r>
            <a:r>
              <a:rPr lang="en-US" dirty="0" smtClean="0"/>
              <a:t>system.</a:t>
            </a:r>
          </a:p>
          <a:p>
            <a:pPr algn="just">
              <a:lnSpc>
                <a:spcPct val="100000"/>
              </a:lnSpc>
            </a:pPr>
            <a:r>
              <a:rPr lang="en-US" dirty="0" smtClean="0"/>
              <a:t>Processes </a:t>
            </a:r>
            <a:r>
              <a:rPr lang="en-US" dirty="0"/>
              <a:t>access data in the shared address space through the following two basic </a:t>
            </a:r>
            <a:r>
              <a:rPr lang="en-US" dirty="0" smtClean="0"/>
              <a:t>primitives. </a:t>
            </a:r>
          </a:p>
          <a:p>
            <a:pPr lvl="1" algn="just">
              <a:lnSpc>
                <a:spcPct val="100000"/>
              </a:lnSpc>
            </a:pPr>
            <a:r>
              <a:rPr lang="en-US" sz="2400" dirty="0"/>
              <a:t>D</a:t>
            </a:r>
            <a:r>
              <a:rPr lang="en-US" sz="2400" dirty="0" smtClean="0"/>
              <a:t>ata </a:t>
            </a:r>
            <a:r>
              <a:rPr lang="en-US" sz="2400" dirty="0"/>
              <a:t>= Read (address)</a:t>
            </a:r>
          </a:p>
          <a:p>
            <a:pPr lvl="1" algn="just">
              <a:lnSpc>
                <a:spcPct val="100000"/>
              </a:lnSpc>
            </a:pPr>
            <a:r>
              <a:rPr lang="en-US" sz="2400" dirty="0"/>
              <a:t>Write (address, data</a:t>
            </a:r>
            <a:r>
              <a:rPr lang="en-US" sz="2400" dirty="0" smtClean="0"/>
              <a:t>)</a:t>
            </a:r>
          </a:p>
          <a:p>
            <a:pPr algn="just"/>
            <a:r>
              <a:rPr lang="en-US" b="1" dirty="0"/>
              <a:t>Read</a:t>
            </a:r>
            <a:r>
              <a:rPr lang="en-US" dirty="0"/>
              <a:t> returns the data item referenced by </a:t>
            </a:r>
            <a:r>
              <a:rPr lang="en-US" dirty="0" smtClean="0"/>
              <a:t>address. </a:t>
            </a:r>
          </a:p>
          <a:p>
            <a:pPr algn="just"/>
            <a:r>
              <a:rPr lang="en-US" b="1" dirty="0" smtClean="0"/>
              <a:t>Write</a:t>
            </a:r>
            <a:r>
              <a:rPr lang="en-US" dirty="0" smtClean="0"/>
              <a:t> </a:t>
            </a:r>
            <a:r>
              <a:rPr lang="en-US" dirty="0"/>
              <a:t>sets the </a:t>
            </a:r>
            <a:r>
              <a:rPr lang="en-US" dirty="0" smtClean="0"/>
              <a:t>contents referenced </a:t>
            </a:r>
            <a:r>
              <a:rPr lang="en-US" dirty="0"/>
              <a:t>by address to the value of data.</a:t>
            </a:r>
            <a:endParaRPr lang="en-US" dirty="0" smtClean="0"/>
          </a:p>
          <a:p>
            <a:pPr algn="just">
              <a:lnSpc>
                <a:spcPct val="100000"/>
              </a:lnSpc>
            </a:pPr>
            <a:endParaRPr lang="en-IN" dirty="0"/>
          </a:p>
        </p:txBody>
      </p:sp>
    </p:spTree>
    <p:extLst>
      <p:ext uri="{BB962C8B-B14F-4D97-AF65-F5344CB8AC3E}">
        <p14:creationId xmlns:p14="http://schemas.microsoft.com/office/powerpoint/2010/main" val="36802116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smtClean="0"/>
              <a:t>Non replicated</a:t>
            </a:r>
            <a:r>
              <a:rPr lang="en-US" sz="4000" dirty="0"/>
              <a:t>, migrating blocks (NRMB)</a:t>
            </a:r>
          </a:p>
        </p:txBody>
      </p:sp>
      <p:sp>
        <p:nvSpPr>
          <p:cNvPr id="4" name="Content Placeholder 3"/>
          <p:cNvSpPr>
            <a:spLocks noGrp="1"/>
          </p:cNvSpPr>
          <p:nvPr>
            <p:ph idx="1"/>
          </p:nvPr>
        </p:nvSpPr>
        <p:spPr/>
        <p:txBody>
          <a:bodyPr>
            <a:normAutofit/>
          </a:bodyPr>
          <a:lstStyle/>
          <a:p>
            <a:pPr algn="just">
              <a:lnSpc>
                <a:spcPct val="100000"/>
              </a:lnSpc>
            </a:pPr>
            <a:r>
              <a:rPr lang="en-US" dirty="0"/>
              <a:t>Each block of the shared memory has a single copy in the entire system.</a:t>
            </a:r>
          </a:p>
          <a:p>
            <a:pPr algn="just">
              <a:lnSpc>
                <a:spcPct val="100000"/>
              </a:lnSpc>
            </a:pPr>
            <a:r>
              <a:rPr lang="en-US" dirty="0"/>
              <a:t>Each access to a block causes the block to migrate from its current node to the node from where it is accessed.</a:t>
            </a:r>
          </a:p>
          <a:p>
            <a:pPr algn="just">
              <a:lnSpc>
                <a:spcPct val="100000"/>
              </a:lnSpc>
            </a:pPr>
            <a:r>
              <a:rPr lang="en-US" dirty="0"/>
              <a:t>The owner node of a block changes as soon as the block is migrated to a new node.</a:t>
            </a:r>
          </a:p>
        </p:txBody>
      </p:sp>
      <p:sp>
        <p:nvSpPr>
          <p:cNvPr id="5" name="Oval 4"/>
          <p:cNvSpPr/>
          <p:nvPr/>
        </p:nvSpPr>
        <p:spPr>
          <a:xfrm>
            <a:off x="2284222" y="4444154"/>
            <a:ext cx="1066800" cy="609600"/>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5739075" y="4444154"/>
            <a:ext cx="1066800" cy="609600"/>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Curved Connector 7"/>
          <p:cNvCxnSpPr>
            <a:stCxn id="5" idx="0"/>
            <a:endCxn id="7" idx="0"/>
          </p:cNvCxnSpPr>
          <p:nvPr/>
        </p:nvCxnSpPr>
        <p:spPr>
          <a:xfrm rot="5400000" flipH="1" flipV="1">
            <a:off x="4545048" y="2716728"/>
            <a:ext cx="12700" cy="3454853"/>
          </a:xfrm>
          <a:prstGeom prst="curvedConnector3">
            <a:avLst>
              <a:gd name="adj1" fmla="val 180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a:stCxn id="7" idx="4"/>
            <a:endCxn id="5" idx="4"/>
          </p:cNvCxnSpPr>
          <p:nvPr/>
        </p:nvCxnSpPr>
        <p:spPr>
          <a:xfrm rot="5400000">
            <a:off x="4545049" y="3326328"/>
            <a:ext cx="12700" cy="3454853"/>
          </a:xfrm>
          <a:prstGeom prst="curvedConnector3">
            <a:avLst>
              <a:gd name="adj1" fmla="val 180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52427" y="3810000"/>
            <a:ext cx="1498936" cy="369332"/>
          </a:xfrm>
          <a:prstGeom prst="rect">
            <a:avLst/>
          </a:prstGeom>
          <a:noFill/>
        </p:spPr>
        <p:txBody>
          <a:bodyPr wrap="none" rtlCol="0">
            <a:spAutoFit/>
          </a:bodyPr>
          <a:lstStyle/>
          <a:p>
            <a:r>
              <a:rPr lang="en-US" dirty="0" smtClean="0"/>
              <a:t>Block Request</a:t>
            </a:r>
            <a:endParaRPr lang="en-US" dirty="0"/>
          </a:p>
        </p:txBody>
      </p:sp>
      <p:sp>
        <p:nvSpPr>
          <p:cNvPr id="11" name="TextBox 10"/>
          <p:cNvSpPr txBox="1"/>
          <p:nvPr/>
        </p:nvSpPr>
        <p:spPr>
          <a:xfrm>
            <a:off x="3744113" y="5294023"/>
            <a:ext cx="1655774" cy="369332"/>
          </a:xfrm>
          <a:prstGeom prst="rect">
            <a:avLst/>
          </a:prstGeom>
          <a:noFill/>
        </p:spPr>
        <p:txBody>
          <a:bodyPr wrap="none" rtlCol="0">
            <a:spAutoFit/>
          </a:bodyPr>
          <a:lstStyle/>
          <a:p>
            <a:r>
              <a:rPr lang="en-US" dirty="0" smtClean="0"/>
              <a:t>Block Migration</a:t>
            </a:r>
            <a:endParaRPr lang="en-US" dirty="0"/>
          </a:p>
        </p:txBody>
      </p:sp>
      <p:sp>
        <p:nvSpPr>
          <p:cNvPr id="12" name="TextBox 11"/>
          <p:cNvSpPr txBox="1"/>
          <p:nvPr/>
        </p:nvSpPr>
        <p:spPr>
          <a:xfrm>
            <a:off x="6773159" y="4215554"/>
            <a:ext cx="2370841" cy="923330"/>
          </a:xfrm>
          <a:prstGeom prst="rect">
            <a:avLst/>
          </a:prstGeom>
          <a:noFill/>
        </p:spPr>
        <p:txBody>
          <a:bodyPr wrap="none" rtlCol="0">
            <a:spAutoFit/>
          </a:bodyPr>
          <a:lstStyle/>
          <a:p>
            <a:pPr algn="ctr"/>
            <a:r>
              <a:rPr lang="en-US" dirty="0" smtClean="0"/>
              <a:t>Owner node</a:t>
            </a:r>
          </a:p>
          <a:p>
            <a:pPr algn="ctr"/>
            <a:r>
              <a:rPr lang="en-US" dirty="0" smtClean="0"/>
              <a:t>(Owns the block before</a:t>
            </a:r>
          </a:p>
          <a:p>
            <a:pPr algn="ctr"/>
            <a:r>
              <a:rPr lang="en-US" dirty="0" smtClean="0"/>
              <a:t>its migration)</a:t>
            </a:r>
            <a:endParaRPr lang="en-US" dirty="0"/>
          </a:p>
        </p:txBody>
      </p:sp>
      <p:sp>
        <p:nvSpPr>
          <p:cNvPr id="13" name="TextBox 12"/>
          <p:cNvSpPr txBox="1"/>
          <p:nvPr/>
        </p:nvSpPr>
        <p:spPr>
          <a:xfrm>
            <a:off x="0" y="4139354"/>
            <a:ext cx="2264723" cy="1200329"/>
          </a:xfrm>
          <a:prstGeom prst="rect">
            <a:avLst/>
          </a:prstGeom>
          <a:noFill/>
        </p:spPr>
        <p:txBody>
          <a:bodyPr wrap="none" rtlCol="0">
            <a:spAutoFit/>
          </a:bodyPr>
          <a:lstStyle/>
          <a:p>
            <a:pPr algn="ctr"/>
            <a:r>
              <a:rPr lang="en-US" dirty="0" smtClean="0"/>
              <a:t>Client node</a:t>
            </a:r>
          </a:p>
          <a:p>
            <a:pPr algn="ctr"/>
            <a:r>
              <a:rPr lang="en-US" dirty="0" smtClean="0"/>
              <a:t>(Becomes new owner</a:t>
            </a:r>
          </a:p>
          <a:p>
            <a:pPr algn="ctr"/>
            <a:r>
              <a:rPr lang="en-US" dirty="0" smtClean="0"/>
              <a:t>Node of block after its</a:t>
            </a:r>
          </a:p>
          <a:p>
            <a:pPr algn="ctr"/>
            <a:r>
              <a:rPr lang="en-US" dirty="0" smtClean="0"/>
              <a:t>migration)</a:t>
            </a:r>
            <a:endParaRPr lang="en-US" dirty="0"/>
          </a:p>
        </p:txBody>
      </p:sp>
    </p:spTree>
    <p:extLst>
      <p:ext uri="{BB962C8B-B14F-4D97-AF65-F5344CB8AC3E}">
        <p14:creationId xmlns:p14="http://schemas.microsoft.com/office/powerpoint/2010/main" val="41836907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par>
                                <p:cTn id="36" presetID="22" presetClass="entr" presetSubtype="8"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right)">
                                      <p:cBhvr>
                                        <p:cTn id="43" dur="500"/>
                                        <p:tgtEl>
                                          <p:spTgt spid="9"/>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right)">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p:bldP spid="11" grpId="0"/>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smtClean="0"/>
              <a:t>Data </a:t>
            </a:r>
            <a:r>
              <a:rPr lang="en-US" sz="4000" dirty="0"/>
              <a:t>locating in the NRMB strategy</a:t>
            </a:r>
          </a:p>
        </p:txBody>
      </p:sp>
      <p:sp>
        <p:nvSpPr>
          <p:cNvPr id="4" name="Content Placeholder 3"/>
          <p:cNvSpPr>
            <a:spLocks noGrp="1"/>
          </p:cNvSpPr>
          <p:nvPr>
            <p:ph idx="1"/>
          </p:nvPr>
        </p:nvSpPr>
        <p:spPr/>
        <p:txBody>
          <a:bodyPr>
            <a:normAutofit/>
          </a:bodyPr>
          <a:lstStyle/>
          <a:p>
            <a:pPr algn="just">
              <a:lnSpc>
                <a:spcPct val="100000"/>
              </a:lnSpc>
            </a:pPr>
            <a:r>
              <a:rPr lang="en-US" dirty="0"/>
              <a:t>There is a single copy of each block, the location of a block keeps changing </a:t>
            </a:r>
            <a:r>
              <a:rPr lang="en-US" dirty="0" smtClean="0"/>
              <a:t>dynamically.</a:t>
            </a:r>
            <a:endParaRPr lang="en-US" dirty="0"/>
          </a:p>
          <a:p>
            <a:pPr algn="just">
              <a:lnSpc>
                <a:spcPct val="100000"/>
              </a:lnSpc>
            </a:pPr>
            <a:r>
              <a:rPr lang="en-US" dirty="0"/>
              <a:t>Following method used to locate a block:</a:t>
            </a:r>
          </a:p>
          <a:p>
            <a:pPr marL="857250" lvl="2" indent="-457200" algn="just">
              <a:lnSpc>
                <a:spcPct val="100000"/>
              </a:lnSpc>
              <a:buFont typeface="+mj-lt"/>
              <a:buAutoNum type="arabicPeriod"/>
            </a:pPr>
            <a:r>
              <a:rPr lang="en-US" sz="2200" dirty="0"/>
              <a:t>Broadcasting</a:t>
            </a:r>
          </a:p>
          <a:p>
            <a:pPr marL="857250" lvl="2" indent="-457200" algn="just">
              <a:lnSpc>
                <a:spcPct val="100000"/>
              </a:lnSpc>
              <a:buFont typeface="+mj-lt"/>
              <a:buAutoNum type="arabicPeriod"/>
            </a:pPr>
            <a:r>
              <a:rPr lang="en-US" sz="2200" dirty="0"/>
              <a:t>Centralized server algorithm</a:t>
            </a:r>
          </a:p>
          <a:p>
            <a:pPr marL="857250" lvl="2" indent="-457200" algn="just">
              <a:lnSpc>
                <a:spcPct val="100000"/>
              </a:lnSpc>
              <a:buFont typeface="+mj-lt"/>
              <a:buAutoNum type="arabicPeriod"/>
            </a:pPr>
            <a:r>
              <a:rPr lang="en-US" sz="2200" dirty="0"/>
              <a:t>Fixed distributed server algorithm</a:t>
            </a:r>
          </a:p>
          <a:p>
            <a:pPr marL="857250" lvl="2" indent="-457200" algn="just">
              <a:lnSpc>
                <a:spcPct val="100000"/>
              </a:lnSpc>
              <a:buFont typeface="+mj-lt"/>
              <a:buAutoNum type="arabicPeriod"/>
            </a:pPr>
            <a:r>
              <a:rPr lang="en-US" sz="2200" dirty="0"/>
              <a:t>Dynamic distributed server algorithm</a:t>
            </a:r>
          </a:p>
        </p:txBody>
      </p:sp>
    </p:spTree>
    <p:extLst>
      <p:ext uri="{BB962C8B-B14F-4D97-AF65-F5344CB8AC3E}">
        <p14:creationId xmlns:p14="http://schemas.microsoft.com/office/powerpoint/2010/main" val="9271483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Broadcasting</a:t>
            </a:r>
          </a:p>
        </p:txBody>
      </p:sp>
      <p:sp>
        <p:nvSpPr>
          <p:cNvPr id="4" name="Content Placeholder 3"/>
          <p:cNvSpPr>
            <a:spLocks noGrp="1"/>
          </p:cNvSpPr>
          <p:nvPr>
            <p:ph idx="1"/>
          </p:nvPr>
        </p:nvSpPr>
        <p:spPr/>
        <p:txBody>
          <a:bodyPr>
            <a:normAutofit/>
          </a:bodyPr>
          <a:lstStyle/>
          <a:p>
            <a:pPr algn="just">
              <a:lnSpc>
                <a:spcPct val="100000"/>
              </a:lnSpc>
            </a:pPr>
            <a:r>
              <a:rPr lang="en-US" altLang="en-US" sz="2000" dirty="0"/>
              <a:t>Each node maintains an owned blocks table that contains an entry for each block for which the node is the current owner.</a:t>
            </a:r>
          </a:p>
          <a:p>
            <a:pPr algn="just">
              <a:lnSpc>
                <a:spcPct val="100000"/>
              </a:lnSpc>
            </a:pPr>
            <a:r>
              <a:rPr lang="en-US" altLang="en-US" sz="2000" dirty="0"/>
              <a:t>When a fault occurs, the fault handler of the faulting node broadcasts a read/write request on the network</a:t>
            </a:r>
            <a:r>
              <a:rPr lang="en-US" altLang="en-US" sz="2000" dirty="0" smtClean="0"/>
              <a:t>.</a:t>
            </a:r>
          </a:p>
          <a:p>
            <a:pPr algn="just">
              <a:lnSpc>
                <a:spcPct val="100000"/>
              </a:lnSpc>
            </a:pPr>
            <a:r>
              <a:rPr lang="en-US" altLang="en-US" sz="2000" dirty="0"/>
              <a:t>The node currently having the requested </a:t>
            </a:r>
            <a:r>
              <a:rPr lang="en-US" altLang="en-US" sz="2000" dirty="0" smtClean="0"/>
              <a:t>block responds </a:t>
            </a:r>
            <a:r>
              <a:rPr lang="en-US" altLang="en-US" sz="2000" dirty="0"/>
              <a:t>to the </a:t>
            </a:r>
            <a:r>
              <a:rPr lang="en-US" altLang="en-US" sz="2000" dirty="0" smtClean="0"/>
              <a:t>broadcast request </a:t>
            </a:r>
            <a:r>
              <a:rPr lang="en-US" altLang="en-US" sz="2000" dirty="0"/>
              <a:t>by sending the block to the requesting node.</a:t>
            </a:r>
          </a:p>
        </p:txBody>
      </p:sp>
      <p:grpSp>
        <p:nvGrpSpPr>
          <p:cNvPr id="27" name="Group 26"/>
          <p:cNvGrpSpPr/>
          <p:nvPr/>
        </p:nvGrpSpPr>
        <p:grpSpPr>
          <a:xfrm>
            <a:off x="920417" y="3051601"/>
            <a:ext cx="7309183" cy="3425399"/>
            <a:chOff x="791409" y="2909121"/>
            <a:chExt cx="7309183" cy="3425399"/>
          </a:xfrm>
        </p:grpSpPr>
        <p:sp>
          <p:nvSpPr>
            <p:cNvPr id="3" name="Rectangle 2"/>
            <p:cNvSpPr/>
            <p:nvPr/>
          </p:nvSpPr>
          <p:spPr>
            <a:xfrm>
              <a:off x="914400" y="3276600"/>
              <a:ext cx="1828800" cy="25146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990598" y="3352800"/>
              <a:ext cx="167640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Block address</a:t>
              </a:r>
            </a:p>
            <a:p>
              <a:pPr algn="ctr"/>
              <a:r>
                <a:rPr lang="en-US" sz="1400" dirty="0"/>
                <a:t>(changes dynamically)</a:t>
              </a:r>
            </a:p>
          </p:txBody>
        </p:sp>
        <p:sp>
          <p:nvSpPr>
            <p:cNvPr id="8" name="Rectangle 7"/>
            <p:cNvSpPr/>
            <p:nvPr/>
          </p:nvSpPr>
          <p:spPr>
            <a:xfrm>
              <a:off x="990599" y="4572000"/>
              <a:ext cx="167640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Contains an entry for</a:t>
              </a:r>
            </a:p>
            <a:p>
              <a:pPr algn="ctr"/>
              <a:r>
                <a:rPr lang="en-US" sz="1200" dirty="0"/>
                <a:t>each block for which</a:t>
              </a:r>
            </a:p>
            <a:p>
              <a:pPr algn="ctr"/>
              <a:r>
                <a:rPr lang="en-US" sz="1200" dirty="0"/>
                <a:t>this node is the current</a:t>
              </a:r>
            </a:p>
            <a:p>
              <a:pPr algn="ctr"/>
              <a:r>
                <a:rPr lang="en-US" sz="1200" dirty="0"/>
                <a:t>owner</a:t>
              </a:r>
            </a:p>
          </p:txBody>
        </p:sp>
        <p:sp>
          <p:nvSpPr>
            <p:cNvPr id="9" name="Rectangle 8"/>
            <p:cNvSpPr/>
            <p:nvPr/>
          </p:nvSpPr>
          <p:spPr>
            <a:xfrm>
              <a:off x="3524255" y="3277737"/>
              <a:ext cx="1828800" cy="25146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3600453" y="3353937"/>
              <a:ext cx="167640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Block address</a:t>
              </a:r>
            </a:p>
            <a:p>
              <a:pPr algn="ctr"/>
              <a:r>
                <a:rPr lang="en-US" sz="1400" dirty="0"/>
                <a:t>(changes dynamically)</a:t>
              </a:r>
            </a:p>
          </p:txBody>
        </p:sp>
        <p:sp>
          <p:nvSpPr>
            <p:cNvPr id="11" name="Rectangle 10"/>
            <p:cNvSpPr/>
            <p:nvPr/>
          </p:nvSpPr>
          <p:spPr>
            <a:xfrm>
              <a:off x="3600454" y="4573137"/>
              <a:ext cx="167640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Contains an entry for</a:t>
              </a:r>
            </a:p>
            <a:p>
              <a:pPr algn="ctr"/>
              <a:r>
                <a:rPr lang="en-US" sz="1200" dirty="0"/>
                <a:t>each block for which</a:t>
              </a:r>
            </a:p>
            <a:p>
              <a:pPr algn="ctr"/>
              <a:r>
                <a:rPr lang="en-US" sz="1200" dirty="0"/>
                <a:t>this node is the current</a:t>
              </a:r>
            </a:p>
            <a:p>
              <a:pPr algn="ctr"/>
              <a:r>
                <a:rPr lang="en-US" sz="1200" dirty="0"/>
                <a:t>owner</a:t>
              </a:r>
            </a:p>
          </p:txBody>
        </p:sp>
        <p:sp>
          <p:nvSpPr>
            <p:cNvPr id="12" name="Rectangle 11"/>
            <p:cNvSpPr/>
            <p:nvPr/>
          </p:nvSpPr>
          <p:spPr>
            <a:xfrm>
              <a:off x="6172200" y="3282287"/>
              <a:ext cx="1828800" cy="25146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p:cNvSpPr/>
            <p:nvPr/>
          </p:nvSpPr>
          <p:spPr>
            <a:xfrm>
              <a:off x="6248398" y="3358487"/>
              <a:ext cx="167640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Block address</a:t>
              </a:r>
            </a:p>
            <a:p>
              <a:pPr algn="ctr"/>
              <a:r>
                <a:rPr lang="en-US" sz="1400" dirty="0"/>
                <a:t>(changes dynamically)</a:t>
              </a:r>
            </a:p>
          </p:txBody>
        </p:sp>
        <p:sp>
          <p:nvSpPr>
            <p:cNvPr id="14" name="Rectangle 13"/>
            <p:cNvSpPr/>
            <p:nvPr/>
          </p:nvSpPr>
          <p:spPr>
            <a:xfrm>
              <a:off x="6248399" y="4577687"/>
              <a:ext cx="167640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Contains an entry for</a:t>
              </a:r>
            </a:p>
            <a:p>
              <a:pPr algn="ctr"/>
              <a:r>
                <a:rPr lang="en-US" sz="1200" dirty="0"/>
                <a:t>each block for which</a:t>
              </a:r>
            </a:p>
            <a:p>
              <a:pPr algn="ctr"/>
              <a:r>
                <a:rPr lang="en-US" sz="1200" dirty="0"/>
                <a:t>this node is the current</a:t>
              </a:r>
            </a:p>
            <a:p>
              <a:pPr algn="ctr"/>
              <a:r>
                <a:rPr lang="en-US" sz="1200" dirty="0"/>
                <a:t>owner</a:t>
              </a:r>
            </a:p>
          </p:txBody>
        </p:sp>
        <p:sp>
          <p:nvSpPr>
            <p:cNvPr id="15" name="TextBox 14"/>
            <p:cNvSpPr txBox="1"/>
            <p:nvPr/>
          </p:nvSpPr>
          <p:spPr>
            <a:xfrm>
              <a:off x="1397429" y="2909121"/>
              <a:ext cx="862737" cy="369332"/>
            </a:xfrm>
            <a:prstGeom prst="rect">
              <a:avLst/>
            </a:prstGeom>
            <a:noFill/>
          </p:spPr>
          <p:txBody>
            <a:bodyPr wrap="none" rtlCol="0">
              <a:spAutoFit/>
            </a:bodyPr>
            <a:lstStyle/>
            <a:p>
              <a:r>
                <a:rPr lang="en-US" dirty="0" smtClean="0"/>
                <a:t>Node 1</a:t>
              </a:r>
              <a:endParaRPr lang="en-US" dirty="0"/>
            </a:p>
          </p:txBody>
        </p:sp>
        <p:sp>
          <p:nvSpPr>
            <p:cNvPr id="16" name="TextBox 15"/>
            <p:cNvSpPr txBox="1"/>
            <p:nvPr/>
          </p:nvSpPr>
          <p:spPr>
            <a:xfrm>
              <a:off x="4074523" y="2909121"/>
              <a:ext cx="798617" cy="369332"/>
            </a:xfrm>
            <a:prstGeom prst="rect">
              <a:avLst/>
            </a:prstGeom>
            <a:noFill/>
          </p:spPr>
          <p:txBody>
            <a:bodyPr wrap="none" rtlCol="0">
              <a:spAutoFit/>
            </a:bodyPr>
            <a:lstStyle/>
            <a:p>
              <a:r>
                <a:rPr lang="en-US" dirty="0" smtClean="0"/>
                <a:t>Node </a:t>
              </a:r>
              <a:r>
                <a:rPr lang="en-US" dirty="0" err="1" smtClean="0"/>
                <a:t>i</a:t>
              </a:r>
              <a:endParaRPr lang="en-US" dirty="0"/>
            </a:p>
          </p:txBody>
        </p:sp>
        <p:sp>
          <p:nvSpPr>
            <p:cNvPr id="17" name="TextBox 16"/>
            <p:cNvSpPr txBox="1"/>
            <p:nvPr/>
          </p:nvSpPr>
          <p:spPr>
            <a:xfrm>
              <a:off x="6615154" y="2909121"/>
              <a:ext cx="942887" cy="369332"/>
            </a:xfrm>
            <a:prstGeom prst="rect">
              <a:avLst/>
            </a:prstGeom>
            <a:noFill/>
          </p:spPr>
          <p:txBody>
            <a:bodyPr wrap="none" rtlCol="0">
              <a:spAutoFit/>
            </a:bodyPr>
            <a:lstStyle/>
            <a:p>
              <a:r>
                <a:rPr lang="en-US" dirty="0" smtClean="0"/>
                <a:t>Node M</a:t>
              </a:r>
              <a:endParaRPr lang="en-US" dirty="0"/>
            </a:p>
          </p:txBody>
        </p:sp>
        <p:sp>
          <p:nvSpPr>
            <p:cNvPr id="18" name="TextBox 17"/>
            <p:cNvSpPr txBox="1"/>
            <p:nvPr/>
          </p:nvSpPr>
          <p:spPr>
            <a:xfrm>
              <a:off x="791409" y="5756323"/>
              <a:ext cx="2027991" cy="369332"/>
            </a:xfrm>
            <a:prstGeom prst="rect">
              <a:avLst/>
            </a:prstGeom>
            <a:noFill/>
          </p:spPr>
          <p:txBody>
            <a:bodyPr wrap="none" rtlCol="0">
              <a:spAutoFit/>
            </a:bodyPr>
            <a:lstStyle/>
            <a:p>
              <a:r>
                <a:rPr lang="en-US" dirty="0"/>
                <a:t>Owned blocks table</a:t>
              </a:r>
            </a:p>
          </p:txBody>
        </p:sp>
        <p:sp>
          <p:nvSpPr>
            <p:cNvPr id="19" name="TextBox 18"/>
            <p:cNvSpPr txBox="1"/>
            <p:nvPr/>
          </p:nvSpPr>
          <p:spPr>
            <a:xfrm>
              <a:off x="3420309" y="5756323"/>
              <a:ext cx="2027991" cy="369332"/>
            </a:xfrm>
            <a:prstGeom prst="rect">
              <a:avLst/>
            </a:prstGeom>
            <a:noFill/>
          </p:spPr>
          <p:txBody>
            <a:bodyPr wrap="none" rtlCol="0">
              <a:spAutoFit/>
            </a:bodyPr>
            <a:lstStyle/>
            <a:p>
              <a:r>
                <a:rPr lang="en-US" dirty="0"/>
                <a:t>Owned blocks table</a:t>
              </a:r>
            </a:p>
          </p:txBody>
        </p:sp>
        <p:sp>
          <p:nvSpPr>
            <p:cNvPr id="20" name="TextBox 19"/>
            <p:cNvSpPr txBox="1"/>
            <p:nvPr/>
          </p:nvSpPr>
          <p:spPr>
            <a:xfrm>
              <a:off x="6072601" y="5756323"/>
              <a:ext cx="2027991" cy="369332"/>
            </a:xfrm>
            <a:prstGeom prst="rect">
              <a:avLst/>
            </a:prstGeom>
            <a:noFill/>
          </p:spPr>
          <p:txBody>
            <a:bodyPr wrap="none" rtlCol="0">
              <a:spAutoFit/>
            </a:bodyPr>
            <a:lstStyle/>
            <a:p>
              <a:r>
                <a:rPr lang="en-US" dirty="0"/>
                <a:t>Owned blocks table</a:t>
              </a:r>
            </a:p>
          </p:txBody>
        </p:sp>
        <p:cxnSp>
          <p:nvCxnSpPr>
            <p:cNvPr id="23" name="Straight Connector 22"/>
            <p:cNvCxnSpPr/>
            <p:nvPr/>
          </p:nvCxnSpPr>
          <p:spPr>
            <a:xfrm>
              <a:off x="3147592" y="3276600"/>
              <a:ext cx="0" cy="268052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814592" y="3276600"/>
              <a:ext cx="0" cy="268052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52743" y="5957121"/>
              <a:ext cx="1650965" cy="369332"/>
            </a:xfrm>
            <a:prstGeom prst="rect">
              <a:avLst/>
            </a:prstGeom>
            <a:noFill/>
          </p:spPr>
          <p:txBody>
            <a:bodyPr wrap="none" rtlCol="0">
              <a:spAutoFit/>
            </a:bodyPr>
            <a:lstStyle/>
            <a:p>
              <a:r>
                <a:rPr lang="en-US" dirty="0" smtClean="0"/>
                <a:t>Node boundary</a:t>
              </a:r>
              <a:endParaRPr lang="en-US" dirty="0"/>
            </a:p>
          </p:txBody>
        </p:sp>
        <p:sp>
          <p:nvSpPr>
            <p:cNvPr id="26" name="TextBox 25"/>
            <p:cNvSpPr txBox="1"/>
            <p:nvPr/>
          </p:nvSpPr>
          <p:spPr>
            <a:xfrm>
              <a:off x="4997979" y="5965188"/>
              <a:ext cx="1650965" cy="369332"/>
            </a:xfrm>
            <a:prstGeom prst="rect">
              <a:avLst/>
            </a:prstGeom>
            <a:noFill/>
          </p:spPr>
          <p:txBody>
            <a:bodyPr wrap="none" rtlCol="0">
              <a:spAutoFit/>
            </a:bodyPr>
            <a:lstStyle/>
            <a:p>
              <a:r>
                <a:rPr lang="en-US" dirty="0" smtClean="0"/>
                <a:t>Node boundary</a:t>
              </a:r>
              <a:endParaRPr lang="en-US" dirty="0"/>
            </a:p>
          </p:txBody>
        </p:sp>
      </p:grpSp>
    </p:spTree>
    <p:extLst>
      <p:ext uri="{BB962C8B-B14F-4D97-AF65-F5344CB8AC3E}">
        <p14:creationId xmlns:p14="http://schemas.microsoft.com/office/powerpoint/2010/main" val="27570148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Centralized server algorithm</a:t>
            </a:r>
          </a:p>
        </p:txBody>
      </p:sp>
      <p:sp>
        <p:nvSpPr>
          <p:cNvPr id="4" name="Content Placeholder 3"/>
          <p:cNvSpPr>
            <a:spLocks noGrp="1"/>
          </p:cNvSpPr>
          <p:nvPr>
            <p:ph idx="1"/>
          </p:nvPr>
        </p:nvSpPr>
        <p:spPr>
          <a:xfrm>
            <a:off x="190500" y="990600"/>
            <a:ext cx="8763000" cy="2105082"/>
          </a:xfrm>
        </p:spPr>
        <p:txBody>
          <a:bodyPr>
            <a:normAutofit/>
          </a:bodyPr>
          <a:lstStyle/>
          <a:p>
            <a:pPr algn="just">
              <a:lnSpc>
                <a:spcPct val="100000"/>
              </a:lnSpc>
            </a:pPr>
            <a:r>
              <a:rPr lang="en-US" altLang="en-US" sz="2000" dirty="0"/>
              <a:t>A centralized server maintains a block table that contains the location information for all block in the shared memory </a:t>
            </a:r>
            <a:r>
              <a:rPr lang="en-US" altLang="en-US" sz="2000" dirty="0" smtClean="0"/>
              <a:t>space.</a:t>
            </a:r>
          </a:p>
          <a:p>
            <a:pPr algn="just">
              <a:lnSpc>
                <a:spcPct val="100000"/>
              </a:lnSpc>
            </a:pPr>
            <a:r>
              <a:rPr lang="en-US" altLang="en-US" sz="2000" dirty="0"/>
              <a:t>Faulting node sends a request for the accessed block to the centralized server. </a:t>
            </a:r>
          </a:p>
          <a:p>
            <a:pPr algn="just">
              <a:lnSpc>
                <a:spcPct val="100000"/>
              </a:lnSpc>
            </a:pPr>
            <a:r>
              <a:rPr lang="en-US" altLang="en-US" sz="2000" dirty="0"/>
              <a:t>The centralized server extracts the location information from the block </a:t>
            </a:r>
            <a:r>
              <a:rPr lang="en-US" altLang="en-US" sz="2000" dirty="0" smtClean="0"/>
              <a:t>table and </a:t>
            </a:r>
            <a:r>
              <a:rPr lang="en-US" altLang="en-US" sz="2000" dirty="0"/>
              <a:t>forwards the request to that node</a:t>
            </a:r>
            <a:r>
              <a:rPr lang="en-US" altLang="en-US" sz="2000" dirty="0" smtClean="0"/>
              <a:t>.</a:t>
            </a:r>
          </a:p>
        </p:txBody>
      </p:sp>
      <p:grpSp>
        <p:nvGrpSpPr>
          <p:cNvPr id="28" name="Group 27"/>
          <p:cNvGrpSpPr/>
          <p:nvPr/>
        </p:nvGrpSpPr>
        <p:grpSpPr>
          <a:xfrm>
            <a:off x="1845035" y="3003308"/>
            <a:ext cx="5471690" cy="3493533"/>
            <a:chOff x="1845035" y="3003308"/>
            <a:chExt cx="5471690" cy="3493533"/>
          </a:xfrm>
        </p:grpSpPr>
        <p:sp>
          <p:nvSpPr>
            <p:cNvPr id="10" name="Rectangle 9"/>
            <p:cNvSpPr/>
            <p:nvPr/>
          </p:nvSpPr>
          <p:spPr>
            <a:xfrm>
              <a:off x="3650254" y="3371924"/>
              <a:ext cx="1924045" cy="25146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3726453" y="3448124"/>
              <a:ext cx="828506"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Block address</a:t>
              </a:r>
            </a:p>
            <a:p>
              <a:pPr algn="ctr"/>
              <a:r>
                <a:rPr lang="en-US" sz="1400" dirty="0" smtClean="0"/>
                <a:t>(Remain fixed)</a:t>
              </a:r>
              <a:endParaRPr lang="en-US" sz="1400" dirty="0"/>
            </a:p>
          </p:txBody>
        </p:sp>
        <p:sp>
          <p:nvSpPr>
            <p:cNvPr id="12" name="Rectangle 11"/>
            <p:cNvSpPr/>
            <p:nvPr/>
          </p:nvSpPr>
          <p:spPr>
            <a:xfrm>
              <a:off x="3726453" y="4667324"/>
              <a:ext cx="1763607"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Contains an </a:t>
              </a:r>
              <a:r>
                <a:rPr lang="en-US" sz="1400" dirty="0" smtClean="0"/>
                <a:t>entry for</a:t>
              </a:r>
              <a:endParaRPr lang="en-US" sz="1400" dirty="0"/>
            </a:p>
            <a:p>
              <a:pPr algn="ctr"/>
              <a:r>
                <a:rPr lang="en-US" sz="1400" dirty="0" smtClean="0"/>
                <a:t>Each block in </a:t>
              </a:r>
              <a:r>
                <a:rPr lang="en-US" sz="1400" dirty="0"/>
                <a:t>the </a:t>
              </a:r>
              <a:r>
                <a:rPr lang="en-US" sz="1400" dirty="0" smtClean="0"/>
                <a:t>shared memory</a:t>
              </a:r>
              <a:endParaRPr lang="en-US" sz="1400" dirty="0"/>
            </a:p>
            <a:p>
              <a:pPr algn="ctr"/>
              <a:r>
                <a:rPr lang="en-US" sz="1400" dirty="0"/>
                <a:t>space</a:t>
              </a:r>
            </a:p>
          </p:txBody>
        </p:sp>
        <p:sp>
          <p:nvSpPr>
            <p:cNvPr id="16" name="TextBox 15"/>
            <p:cNvSpPr txBox="1"/>
            <p:nvPr/>
          </p:nvSpPr>
          <p:spPr>
            <a:xfrm>
              <a:off x="2261463" y="3288268"/>
              <a:ext cx="862737" cy="369332"/>
            </a:xfrm>
            <a:prstGeom prst="rect">
              <a:avLst/>
            </a:prstGeom>
            <a:noFill/>
          </p:spPr>
          <p:txBody>
            <a:bodyPr wrap="none" rtlCol="0">
              <a:spAutoFit/>
            </a:bodyPr>
            <a:lstStyle/>
            <a:p>
              <a:r>
                <a:rPr lang="en-US" dirty="0" smtClean="0"/>
                <a:t>Node 1</a:t>
              </a:r>
              <a:endParaRPr lang="en-US" dirty="0"/>
            </a:p>
          </p:txBody>
        </p:sp>
        <p:sp>
          <p:nvSpPr>
            <p:cNvPr id="17" name="TextBox 16"/>
            <p:cNvSpPr txBox="1"/>
            <p:nvPr/>
          </p:nvSpPr>
          <p:spPr>
            <a:xfrm>
              <a:off x="4200522" y="3003308"/>
              <a:ext cx="798617" cy="369332"/>
            </a:xfrm>
            <a:prstGeom prst="rect">
              <a:avLst/>
            </a:prstGeom>
            <a:noFill/>
          </p:spPr>
          <p:txBody>
            <a:bodyPr wrap="none" rtlCol="0">
              <a:spAutoFit/>
            </a:bodyPr>
            <a:lstStyle/>
            <a:p>
              <a:r>
                <a:rPr lang="en-US" dirty="0" smtClean="0"/>
                <a:t>Node </a:t>
              </a:r>
              <a:r>
                <a:rPr lang="en-US" dirty="0" err="1" smtClean="0"/>
                <a:t>i</a:t>
              </a:r>
              <a:endParaRPr lang="en-US" dirty="0"/>
            </a:p>
          </p:txBody>
        </p:sp>
        <p:sp>
          <p:nvSpPr>
            <p:cNvPr id="18" name="TextBox 17"/>
            <p:cNvSpPr txBox="1"/>
            <p:nvPr/>
          </p:nvSpPr>
          <p:spPr>
            <a:xfrm>
              <a:off x="6019800" y="3288268"/>
              <a:ext cx="942887" cy="369332"/>
            </a:xfrm>
            <a:prstGeom prst="rect">
              <a:avLst/>
            </a:prstGeom>
            <a:noFill/>
          </p:spPr>
          <p:txBody>
            <a:bodyPr wrap="none" rtlCol="0">
              <a:spAutoFit/>
            </a:bodyPr>
            <a:lstStyle/>
            <a:p>
              <a:r>
                <a:rPr lang="en-US" dirty="0" smtClean="0"/>
                <a:t>Node M</a:t>
              </a:r>
              <a:endParaRPr lang="en-US" dirty="0"/>
            </a:p>
          </p:txBody>
        </p:sp>
        <p:sp>
          <p:nvSpPr>
            <p:cNvPr id="20" name="TextBox 19"/>
            <p:cNvSpPr txBox="1"/>
            <p:nvPr/>
          </p:nvSpPr>
          <p:spPr>
            <a:xfrm>
              <a:off x="3673300" y="5850510"/>
              <a:ext cx="1889300" cy="646331"/>
            </a:xfrm>
            <a:prstGeom prst="rect">
              <a:avLst/>
            </a:prstGeom>
            <a:noFill/>
          </p:spPr>
          <p:txBody>
            <a:bodyPr wrap="none" rtlCol="0">
              <a:spAutoFit/>
            </a:bodyPr>
            <a:lstStyle/>
            <a:p>
              <a:pPr algn="ctr"/>
              <a:r>
                <a:rPr lang="en-US" dirty="0" smtClean="0"/>
                <a:t>Block table</a:t>
              </a:r>
            </a:p>
            <a:p>
              <a:pPr algn="ctr"/>
              <a:r>
                <a:rPr lang="en-US" dirty="0" smtClean="0"/>
                <a:t>Centralized Server</a:t>
              </a:r>
              <a:endParaRPr lang="en-US" dirty="0"/>
            </a:p>
          </p:txBody>
        </p:sp>
        <p:cxnSp>
          <p:nvCxnSpPr>
            <p:cNvPr id="22" name="Straight Connector 21"/>
            <p:cNvCxnSpPr/>
            <p:nvPr/>
          </p:nvCxnSpPr>
          <p:spPr>
            <a:xfrm flipH="1">
              <a:off x="3276600" y="3446952"/>
              <a:ext cx="2" cy="236337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943600" y="3371924"/>
              <a:ext cx="0" cy="24384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45035" y="5989009"/>
              <a:ext cx="1650965" cy="369332"/>
            </a:xfrm>
            <a:prstGeom prst="rect">
              <a:avLst/>
            </a:prstGeom>
            <a:noFill/>
          </p:spPr>
          <p:txBody>
            <a:bodyPr wrap="none" rtlCol="0">
              <a:spAutoFit/>
            </a:bodyPr>
            <a:lstStyle/>
            <a:p>
              <a:r>
                <a:rPr lang="en-US" dirty="0" smtClean="0"/>
                <a:t>Node boundary</a:t>
              </a:r>
              <a:endParaRPr lang="en-US" dirty="0"/>
            </a:p>
          </p:txBody>
        </p:sp>
        <p:sp>
          <p:nvSpPr>
            <p:cNvPr id="25" name="TextBox 24"/>
            <p:cNvSpPr txBox="1"/>
            <p:nvPr/>
          </p:nvSpPr>
          <p:spPr>
            <a:xfrm>
              <a:off x="5665760" y="5982551"/>
              <a:ext cx="1650965" cy="369332"/>
            </a:xfrm>
            <a:prstGeom prst="rect">
              <a:avLst/>
            </a:prstGeom>
            <a:noFill/>
          </p:spPr>
          <p:txBody>
            <a:bodyPr wrap="none" rtlCol="0">
              <a:spAutoFit/>
            </a:bodyPr>
            <a:lstStyle/>
            <a:p>
              <a:r>
                <a:rPr lang="en-US" dirty="0" smtClean="0"/>
                <a:t>Node boundary</a:t>
              </a:r>
              <a:endParaRPr lang="en-US" dirty="0"/>
            </a:p>
          </p:txBody>
        </p:sp>
        <p:sp>
          <p:nvSpPr>
            <p:cNvPr id="27" name="Rectangle 26"/>
            <p:cNvSpPr/>
            <p:nvPr/>
          </p:nvSpPr>
          <p:spPr>
            <a:xfrm>
              <a:off x="4625299" y="3446952"/>
              <a:ext cx="86476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Owner </a:t>
              </a:r>
              <a:r>
                <a:rPr lang="en-US" sz="1400" dirty="0"/>
                <a:t>address</a:t>
              </a:r>
            </a:p>
            <a:p>
              <a:pPr algn="ctr"/>
              <a:r>
                <a:rPr lang="en-US" sz="1400" dirty="0" smtClean="0"/>
                <a:t>(Changes dynamically)</a:t>
              </a:r>
              <a:endParaRPr lang="en-US" sz="1400" dirty="0"/>
            </a:p>
          </p:txBody>
        </p:sp>
      </p:grpSp>
    </p:spTree>
    <p:extLst>
      <p:ext uri="{BB962C8B-B14F-4D97-AF65-F5344CB8AC3E}">
        <p14:creationId xmlns:p14="http://schemas.microsoft.com/office/powerpoint/2010/main" val="39547604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Fixed distributed server algorithm</a:t>
            </a:r>
          </a:p>
        </p:txBody>
      </p:sp>
      <p:sp>
        <p:nvSpPr>
          <p:cNvPr id="4" name="Content Placeholder 3"/>
          <p:cNvSpPr>
            <a:spLocks noGrp="1"/>
          </p:cNvSpPr>
          <p:nvPr>
            <p:ph idx="1"/>
          </p:nvPr>
        </p:nvSpPr>
        <p:spPr>
          <a:xfrm>
            <a:off x="190500" y="990599"/>
            <a:ext cx="8763000" cy="2242514"/>
          </a:xfrm>
        </p:spPr>
        <p:txBody>
          <a:bodyPr>
            <a:normAutofit/>
          </a:bodyPr>
          <a:lstStyle/>
          <a:p>
            <a:pPr algn="just">
              <a:lnSpc>
                <a:spcPct val="100000"/>
              </a:lnSpc>
            </a:pPr>
            <a:r>
              <a:rPr lang="en-US" sz="2000" dirty="0" smtClean="0"/>
              <a:t>It </a:t>
            </a:r>
            <a:r>
              <a:rPr lang="en-US" sz="2000" dirty="0"/>
              <a:t>is a direct extension of the centralized server </a:t>
            </a:r>
            <a:r>
              <a:rPr lang="en-US" sz="2000" dirty="0" smtClean="0"/>
              <a:t>scheme.</a:t>
            </a:r>
            <a:endParaRPr lang="en-US" sz="2000" dirty="0"/>
          </a:p>
          <a:p>
            <a:pPr algn="just">
              <a:lnSpc>
                <a:spcPct val="100000"/>
              </a:lnSpc>
            </a:pPr>
            <a:r>
              <a:rPr lang="en-US" sz="2000" dirty="0"/>
              <a:t>It overcomes the problems of the centralized server scheme by distributing the role of the centralized </a:t>
            </a:r>
            <a:r>
              <a:rPr lang="en-US" sz="2000" dirty="0" smtClean="0"/>
              <a:t>server.</a:t>
            </a:r>
            <a:endParaRPr lang="en-US" sz="2000" dirty="0"/>
          </a:p>
          <a:p>
            <a:pPr algn="just">
              <a:lnSpc>
                <a:spcPct val="100000"/>
              </a:lnSpc>
            </a:pPr>
            <a:r>
              <a:rPr lang="en-US" sz="2000" dirty="0" smtClean="0"/>
              <a:t>Each block </a:t>
            </a:r>
            <a:r>
              <a:rPr lang="en-US" sz="2000" dirty="0"/>
              <a:t>manager is given a predetermined subset of data blocks to manage</a:t>
            </a:r>
            <a:r>
              <a:rPr lang="en-US" sz="2000" dirty="0" smtClean="0"/>
              <a:t>.</a:t>
            </a:r>
          </a:p>
          <a:p>
            <a:pPr algn="just">
              <a:lnSpc>
                <a:spcPct val="100000"/>
              </a:lnSpc>
            </a:pPr>
            <a:r>
              <a:rPr lang="en-US" sz="2000" dirty="0"/>
              <a:t>The mapping function is used by the fault handler to find the node whose block manager is managing the currently accessed block.</a:t>
            </a:r>
          </a:p>
        </p:txBody>
      </p:sp>
      <p:grpSp>
        <p:nvGrpSpPr>
          <p:cNvPr id="32" name="Group 31"/>
          <p:cNvGrpSpPr/>
          <p:nvPr/>
        </p:nvGrpSpPr>
        <p:grpSpPr>
          <a:xfrm>
            <a:off x="887865" y="3059667"/>
            <a:ext cx="7336200" cy="3493533"/>
            <a:chOff x="887865" y="2953731"/>
            <a:chExt cx="7336200" cy="3493533"/>
          </a:xfrm>
        </p:grpSpPr>
        <p:sp>
          <p:nvSpPr>
            <p:cNvPr id="10" name="TextBox 9"/>
            <p:cNvSpPr txBox="1"/>
            <p:nvPr/>
          </p:nvSpPr>
          <p:spPr>
            <a:xfrm>
              <a:off x="1441842" y="2959347"/>
              <a:ext cx="862737" cy="369332"/>
            </a:xfrm>
            <a:prstGeom prst="rect">
              <a:avLst/>
            </a:prstGeom>
            <a:noFill/>
          </p:spPr>
          <p:txBody>
            <a:bodyPr wrap="none" rtlCol="0">
              <a:spAutoFit/>
            </a:bodyPr>
            <a:lstStyle/>
            <a:p>
              <a:r>
                <a:rPr lang="en-US" dirty="0" smtClean="0"/>
                <a:t>Node 1</a:t>
              </a:r>
              <a:endParaRPr lang="en-US" dirty="0"/>
            </a:p>
          </p:txBody>
        </p:sp>
        <p:sp>
          <p:nvSpPr>
            <p:cNvPr id="11" name="TextBox 10"/>
            <p:cNvSpPr txBox="1"/>
            <p:nvPr/>
          </p:nvSpPr>
          <p:spPr>
            <a:xfrm>
              <a:off x="4200522" y="2953731"/>
              <a:ext cx="798617" cy="369332"/>
            </a:xfrm>
            <a:prstGeom prst="rect">
              <a:avLst/>
            </a:prstGeom>
            <a:noFill/>
          </p:spPr>
          <p:txBody>
            <a:bodyPr wrap="none" rtlCol="0">
              <a:spAutoFit/>
            </a:bodyPr>
            <a:lstStyle/>
            <a:p>
              <a:r>
                <a:rPr lang="en-US" dirty="0" smtClean="0"/>
                <a:t>Node </a:t>
              </a:r>
              <a:r>
                <a:rPr lang="en-US" dirty="0" err="1" smtClean="0"/>
                <a:t>i</a:t>
              </a:r>
              <a:endParaRPr lang="en-US" dirty="0"/>
            </a:p>
          </p:txBody>
        </p:sp>
        <p:sp>
          <p:nvSpPr>
            <p:cNvPr id="12" name="TextBox 11"/>
            <p:cNvSpPr txBox="1"/>
            <p:nvPr/>
          </p:nvSpPr>
          <p:spPr>
            <a:xfrm>
              <a:off x="6845281" y="2956667"/>
              <a:ext cx="942887" cy="369332"/>
            </a:xfrm>
            <a:prstGeom prst="rect">
              <a:avLst/>
            </a:prstGeom>
            <a:noFill/>
          </p:spPr>
          <p:txBody>
            <a:bodyPr wrap="none" rtlCol="0">
              <a:spAutoFit/>
            </a:bodyPr>
            <a:lstStyle/>
            <a:p>
              <a:r>
                <a:rPr lang="en-US" dirty="0" smtClean="0"/>
                <a:t>Node M</a:t>
              </a:r>
              <a:endParaRPr lang="en-US" dirty="0"/>
            </a:p>
          </p:txBody>
        </p:sp>
        <p:sp>
          <p:nvSpPr>
            <p:cNvPr id="13" name="TextBox 12"/>
            <p:cNvSpPr txBox="1"/>
            <p:nvPr/>
          </p:nvSpPr>
          <p:spPr>
            <a:xfrm>
              <a:off x="3826868" y="5800933"/>
              <a:ext cx="1582164" cy="646331"/>
            </a:xfrm>
            <a:prstGeom prst="rect">
              <a:avLst/>
            </a:prstGeom>
            <a:noFill/>
          </p:spPr>
          <p:txBody>
            <a:bodyPr wrap="none" rtlCol="0">
              <a:spAutoFit/>
            </a:bodyPr>
            <a:lstStyle/>
            <a:p>
              <a:pPr algn="ctr"/>
              <a:r>
                <a:rPr lang="en-US" dirty="0" smtClean="0"/>
                <a:t>Block table</a:t>
              </a:r>
            </a:p>
            <a:p>
              <a:pPr algn="ctr"/>
              <a:r>
                <a:rPr lang="en-US" dirty="0" smtClean="0"/>
                <a:t>Block Manager</a:t>
              </a:r>
              <a:endParaRPr lang="en-US" dirty="0"/>
            </a:p>
          </p:txBody>
        </p:sp>
        <p:cxnSp>
          <p:nvCxnSpPr>
            <p:cNvPr id="14" name="Straight Connector 13"/>
            <p:cNvCxnSpPr/>
            <p:nvPr/>
          </p:nvCxnSpPr>
          <p:spPr>
            <a:xfrm flipH="1">
              <a:off x="3200400" y="3262996"/>
              <a:ext cx="49799" cy="303186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949460" y="3262996"/>
              <a:ext cx="9840" cy="301649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90800" y="2991641"/>
              <a:ext cx="1323696" cy="307777"/>
            </a:xfrm>
            <a:prstGeom prst="rect">
              <a:avLst/>
            </a:prstGeom>
            <a:noFill/>
          </p:spPr>
          <p:txBody>
            <a:bodyPr wrap="none" rtlCol="0">
              <a:spAutoFit/>
            </a:bodyPr>
            <a:lstStyle/>
            <a:p>
              <a:r>
                <a:rPr lang="en-US" sz="1400" dirty="0" smtClean="0"/>
                <a:t>Node boundary</a:t>
              </a:r>
              <a:endParaRPr lang="en-US" sz="1400" dirty="0"/>
            </a:p>
          </p:txBody>
        </p:sp>
        <p:sp>
          <p:nvSpPr>
            <p:cNvPr id="17" name="TextBox 16"/>
            <p:cNvSpPr txBox="1"/>
            <p:nvPr/>
          </p:nvSpPr>
          <p:spPr>
            <a:xfrm>
              <a:off x="5296646" y="2994237"/>
              <a:ext cx="1323696" cy="307777"/>
            </a:xfrm>
            <a:prstGeom prst="rect">
              <a:avLst/>
            </a:prstGeom>
            <a:noFill/>
          </p:spPr>
          <p:txBody>
            <a:bodyPr wrap="none" rtlCol="0">
              <a:spAutoFit/>
            </a:bodyPr>
            <a:lstStyle/>
            <a:p>
              <a:r>
                <a:rPr lang="en-US" sz="1400" dirty="0" smtClean="0"/>
                <a:t>Node boundary</a:t>
              </a:r>
              <a:endParaRPr lang="en-US" sz="1400" dirty="0"/>
            </a:p>
          </p:txBody>
        </p:sp>
        <p:grpSp>
          <p:nvGrpSpPr>
            <p:cNvPr id="3" name="Group 2"/>
            <p:cNvGrpSpPr/>
            <p:nvPr/>
          </p:nvGrpSpPr>
          <p:grpSpPr>
            <a:xfrm>
              <a:off x="3650254" y="3322347"/>
              <a:ext cx="1924045" cy="2514600"/>
              <a:chOff x="3650254" y="3371924"/>
              <a:chExt cx="1924045" cy="2514600"/>
            </a:xfrm>
          </p:grpSpPr>
          <p:sp>
            <p:nvSpPr>
              <p:cNvPr id="7" name="Rectangle 6"/>
              <p:cNvSpPr/>
              <p:nvPr/>
            </p:nvSpPr>
            <p:spPr>
              <a:xfrm>
                <a:off x="3650254" y="3371924"/>
                <a:ext cx="1924045" cy="25146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726453" y="3448124"/>
                <a:ext cx="828506"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Block address</a:t>
                </a:r>
              </a:p>
              <a:p>
                <a:pPr algn="ctr"/>
                <a:r>
                  <a:rPr lang="en-US" sz="1400" dirty="0" smtClean="0"/>
                  <a:t>(Remain fixed)</a:t>
                </a:r>
                <a:endParaRPr lang="en-US" sz="1400" dirty="0"/>
              </a:p>
            </p:txBody>
          </p:sp>
          <p:sp>
            <p:nvSpPr>
              <p:cNvPr id="9" name="Rectangle 8"/>
              <p:cNvSpPr/>
              <p:nvPr/>
            </p:nvSpPr>
            <p:spPr>
              <a:xfrm>
                <a:off x="3726453" y="4667324"/>
                <a:ext cx="1763607"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Contains </a:t>
                </a:r>
                <a:r>
                  <a:rPr lang="en-US" sz="1200" dirty="0" smtClean="0"/>
                  <a:t>entries for </a:t>
                </a:r>
                <a:r>
                  <a:rPr lang="en-US" sz="1200" dirty="0"/>
                  <a:t>a</a:t>
                </a:r>
              </a:p>
              <a:p>
                <a:pPr algn="ctr"/>
                <a:r>
                  <a:rPr lang="en-US" sz="1200" dirty="0" smtClean="0"/>
                  <a:t>Fixed subset of </a:t>
                </a:r>
                <a:r>
                  <a:rPr lang="en-US" sz="1200" dirty="0"/>
                  <a:t>all blocks</a:t>
                </a:r>
              </a:p>
              <a:p>
                <a:pPr algn="ctr"/>
                <a:r>
                  <a:rPr lang="en-US" sz="1200" dirty="0"/>
                  <a:t>in the shared-memory</a:t>
                </a:r>
              </a:p>
              <a:p>
                <a:pPr algn="ctr"/>
                <a:r>
                  <a:rPr lang="en-US" sz="1200" dirty="0"/>
                  <a:t>space</a:t>
                </a:r>
              </a:p>
            </p:txBody>
          </p:sp>
          <p:sp>
            <p:nvSpPr>
              <p:cNvPr id="18" name="Rectangle 17"/>
              <p:cNvSpPr/>
              <p:nvPr/>
            </p:nvSpPr>
            <p:spPr>
              <a:xfrm>
                <a:off x="4625299" y="3446952"/>
                <a:ext cx="86476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Owner Node</a:t>
                </a:r>
              </a:p>
              <a:p>
                <a:pPr algn="ctr"/>
                <a:r>
                  <a:rPr lang="en-US" sz="1400" dirty="0"/>
                  <a:t>(Changes dynamically)</a:t>
                </a:r>
              </a:p>
            </p:txBody>
          </p:sp>
        </p:grpSp>
        <p:grpSp>
          <p:nvGrpSpPr>
            <p:cNvPr id="19" name="Group 18"/>
            <p:cNvGrpSpPr/>
            <p:nvPr/>
          </p:nvGrpSpPr>
          <p:grpSpPr>
            <a:xfrm>
              <a:off x="887865" y="3322347"/>
              <a:ext cx="1924045" cy="2514600"/>
              <a:chOff x="3650254" y="3371924"/>
              <a:chExt cx="1924045" cy="2514600"/>
            </a:xfrm>
          </p:grpSpPr>
          <p:sp>
            <p:nvSpPr>
              <p:cNvPr id="20" name="Rectangle 19"/>
              <p:cNvSpPr/>
              <p:nvPr/>
            </p:nvSpPr>
            <p:spPr>
              <a:xfrm>
                <a:off x="3650254" y="3371924"/>
                <a:ext cx="1924045" cy="25146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3726453" y="3448124"/>
                <a:ext cx="828506"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Block address</a:t>
                </a:r>
              </a:p>
              <a:p>
                <a:pPr algn="ctr"/>
                <a:r>
                  <a:rPr lang="en-US" sz="1400" dirty="0" smtClean="0"/>
                  <a:t>(Remain fixed)</a:t>
                </a:r>
                <a:endParaRPr lang="en-US" sz="1400" dirty="0"/>
              </a:p>
            </p:txBody>
          </p:sp>
          <p:sp>
            <p:nvSpPr>
              <p:cNvPr id="22" name="Rectangle 21"/>
              <p:cNvSpPr/>
              <p:nvPr/>
            </p:nvSpPr>
            <p:spPr>
              <a:xfrm>
                <a:off x="3726453" y="4667324"/>
                <a:ext cx="1763607"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Contains </a:t>
                </a:r>
                <a:r>
                  <a:rPr lang="en-US" sz="1200" dirty="0" smtClean="0"/>
                  <a:t>entries for </a:t>
                </a:r>
                <a:r>
                  <a:rPr lang="en-US" sz="1200" dirty="0"/>
                  <a:t>a</a:t>
                </a:r>
              </a:p>
              <a:p>
                <a:pPr algn="ctr"/>
                <a:r>
                  <a:rPr lang="en-US" sz="1200" dirty="0" smtClean="0"/>
                  <a:t>Fixed subset of </a:t>
                </a:r>
                <a:r>
                  <a:rPr lang="en-US" sz="1200" dirty="0"/>
                  <a:t>all blocks</a:t>
                </a:r>
              </a:p>
              <a:p>
                <a:pPr algn="ctr"/>
                <a:r>
                  <a:rPr lang="en-US" sz="1200" dirty="0"/>
                  <a:t>in the shared-memory</a:t>
                </a:r>
              </a:p>
              <a:p>
                <a:pPr algn="ctr"/>
                <a:r>
                  <a:rPr lang="en-US" sz="1200" dirty="0"/>
                  <a:t>space</a:t>
                </a:r>
              </a:p>
            </p:txBody>
          </p:sp>
          <p:sp>
            <p:nvSpPr>
              <p:cNvPr id="23" name="Rectangle 22"/>
              <p:cNvSpPr/>
              <p:nvPr/>
            </p:nvSpPr>
            <p:spPr>
              <a:xfrm>
                <a:off x="4625299" y="3446952"/>
                <a:ext cx="86476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Owner Node</a:t>
                </a:r>
                <a:endParaRPr lang="en-US" sz="1400" dirty="0"/>
              </a:p>
              <a:p>
                <a:pPr algn="ctr"/>
                <a:r>
                  <a:rPr lang="en-US" sz="1400" dirty="0" smtClean="0"/>
                  <a:t>(Changes dynamically)</a:t>
                </a:r>
                <a:endParaRPr lang="en-US" sz="1400" dirty="0"/>
              </a:p>
            </p:txBody>
          </p:sp>
        </p:grpSp>
        <p:grpSp>
          <p:nvGrpSpPr>
            <p:cNvPr id="24" name="Group 23"/>
            <p:cNvGrpSpPr/>
            <p:nvPr/>
          </p:nvGrpSpPr>
          <p:grpSpPr>
            <a:xfrm>
              <a:off x="6300020" y="3335140"/>
              <a:ext cx="1924045" cy="2514600"/>
              <a:chOff x="3650254" y="3371924"/>
              <a:chExt cx="1924045" cy="2514600"/>
            </a:xfrm>
          </p:grpSpPr>
          <p:sp>
            <p:nvSpPr>
              <p:cNvPr id="25" name="Rectangle 24"/>
              <p:cNvSpPr/>
              <p:nvPr/>
            </p:nvSpPr>
            <p:spPr>
              <a:xfrm>
                <a:off x="3650254" y="3371924"/>
                <a:ext cx="1924045" cy="25146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3726453" y="3448124"/>
                <a:ext cx="828506"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Block address</a:t>
                </a:r>
              </a:p>
              <a:p>
                <a:pPr algn="ctr"/>
                <a:r>
                  <a:rPr lang="en-US" sz="1400" dirty="0" smtClean="0"/>
                  <a:t>(Remain fixed)</a:t>
                </a:r>
                <a:endParaRPr lang="en-US" sz="1400" dirty="0"/>
              </a:p>
            </p:txBody>
          </p:sp>
          <p:sp>
            <p:nvSpPr>
              <p:cNvPr id="27" name="Rectangle 26"/>
              <p:cNvSpPr/>
              <p:nvPr/>
            </p:nvSpPr>
            <p:spPr>
              <a:xfrm>
                <a:off x="3726453" y="4667324"/>
                <a:ext cx="1763607"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Contains </a:t>
                </a:r>
                <a:r>
                  <a:rPr lang="en-US" sz="1200" dirty="0" smtClean="0"/>
                  <a:t>entries for </a:t>
                </a:r>
                <a:r>
                  <a:rPr lang="en-US" sz="1200" dirty="0"/>
                  <a:t>a</a:t>
                </a:r>
              </a:p>
              <a:p>
                <a:pPr algn="ctr"/>
                <a:r>
                  <a:rPr lang="en-US" sz="1200" dirty="0" smtClean="0"/>
                  <a:t>Fixed subset of </a:t>
                </a:r>
                <a:r>
                  <a:rPr lang="en-US" sz="1200" dirty="0"/>
                  <a:t>all blocks</a:t>
                </a:r>
              </a:p>
              <a:p>
                <a:pPr algn="ctr"/>
                <a:r>
                  <a:rPr lang="en-US" sz="1200" dirty="0"/>
                  <a:t>in the shared-memory</a:t>
                </a:r>
              </a:p>
              <a:p>
                <a:pPr algn="ctr"/>
                <a:r>
                  <a:rPr lang="en-US" sz="1200" dirty="0"/>
                  <a:t>space</a:t>
                </a:r>
              </a:p>
            </p:txBody>
          </p:sp>
          <p:sp>
            <p:nvSpPr>
              <p:cNvPr id="28" name="Rectangle 27"/>
              <p:cNvSpPr/>
              <p:nvPr/>
            </p:nvSpPr>
            <p:spPr>
              <a:xfrm>
                <a:off x="4625299" y="3446952"/>
                <a:ext cx="86476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Owner Node</a:t>
                </a:r>
              </a:p>
              <a:p>
                <a:pPr algn="ctr"/>
                <a:r>
                  <a:rPr lang="en-US" sz="1400" dirty="0"/>
                  <a:t>(Changes dynamically)</a:t>
                </a:r>
              </a:p>
            </p:txBody>
          </p:sp>
        </p:grpSp>
        <p:sp>
          <p:nvSpPr>
            <p:cNvPr id="29" name="TextBox 28"/>
            <p:cNvSpPr txBox="1"/>
            <p:nvPr/>
          </p:nvSpPr>
          <p:spPr>
            <a:xfrm>
              <a:off x="1054785" y="5781092"/>
              <a:ext cx="1582164" cy="646331"/>
            </a:xfrm>
            <a:prstGeom prst="rect">
              <a:avLst/>
            </a:prstGeom>
            <a:noFill/>
          </p:spPr>
          <p:txBody>
            <a:bodyPr wrap="none" rtlCol="0">
              <a:spAutoFit/>
            </a:bodyPr>
            <a:lstStyle/>
            <a:p>
              <a:pPr algn="ctr"/>
              <a:r>
                <a:rPr lang="en-US" dirty="0" smtClean="0"/>
                <a:t>Block table</a:t>
              </a:r>
            </a:p>
            <a:p>
              <a:pPr algn="ctr"/>
              <a:r>
                <a:rPr lang="en-US" dirty="0" smtClean="0"/>
                <a:t>Block Manager</a:t>
              </a:r>
              <a:endParaRPr lang="en-US" dirty="0"/>
            </a:p>
          </p:txBody>
        </p:sp>
        <p:sp>
          <p:nvSpPr>
            <p:cNvPr id="31" name="TextBox 30"/>
            <p:cNvSpPr txBox="1"/>
            <p:nvPr/>
          </p:nvSpPr>
          <p:spPr>
            <a:xfrm>
              <a:off x="6518934" y="5797177"/>
              <a:ext cx="1582164" cy="646331"/>
            </a:xfrm>
            <a:prstGeom prst="rect">
              <a:avLst/>
            </a:prstGeom>
            <a:noFill/>
          </p:spPr>
          <p:txBody>
            <a:bodyPr wrap="none" rtlCol="0">
              <a:spAutoFit/>
            </a:bodyPr>
            <a:lstStyle/>
            <a:p>
              <a:pPr algn="ctr"/>
              <a:r>
                <a:rPr lang="en-US" dirty="0" smtClean="0"/>
                <a:t>Block table</a:t>
              </a:r>
            </a:p>
            <a:p>
              <a:pPr algn="ctr"/>
              <a:r>
                <a:rPr lang="en-US" dirty="0" smtClean="0"/>
                <a:t>Block Manager</a:t>
              </a:r>
              <a:endParaRPr lang="en-US" dirty="0"/>
            </a:p>
          </p:txBody>
        </p:sp>
      </p:grpSp>
    </p:spTree>
    <p:extLst>
      <p:ext uri="{BB962C8B-B14F-4D97-AF65-F5344CB8AC3E}">
        <p14:creationId xmlns:p14="http://schemas.microsoft.com/office/powerpoint/2010/main" val="3040789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Dynamic distributed server algorithm</a:t>
            </a:r>
          </a:p>
        </p:txBody>
      </p:sp>
      <p:sp>
        <p:nvSpPr>
          <p:cNvPr id="4" name="Content Placeholder 3"/>
          <p:cNvSpPr>
            <a:spLocks noGrp="1"/>
          </p:cNvSpPr>
          <p:nvPr>
            <p:ph idx="1"/>
          </p:nvPr>
        </p:nvSpPr>
        <p:spPr>
          <a:xfrm>
            <a:off x="190500" y="990600"/>
            <a:ext cx="8763000" cy="2103971"/>
          </a:xfrm>
        </p:spPr>
        <p:txBody>
          <a:bodyPr>
            <a:normAutofit/>
          </a:bodyPr>
          <a:lstStyle/>
          <a:p>
            <a:pPr algn="just">
              <a:lnSpc>
                <a:spcPct val="100000"/>
              </a:lnSpc>
            </a:pPr>
            <a:r>
              <a:rPr lang="en-US" sz="2000" dirty="0"/>
              <a:t>Does not use any block manager and attempts to keep track of the </a:t>
            </a:r>
            <a:r>
              <a:rPr lang="en-US" sz="2000" dirty="0" smtClean="0"/>
              <a:t>Ownership </a:t>
            </a:r>
            <a:r>
              <a:rPr lang="en-US" sz="2000" dirty="0"/>
              <a:t>information of all block in each </a:t>
            </a:r>
            <a:r>
              <a:rPr lang="en-US" sz="2000" dirty="0" smtClean="0"/>
              <a:t>node.</a:t>
            </a:r>
            <a:endParaRPr lang="en-US" sz="2000" dirty="0"/>
          </a:p>
          <a:p>
            <a:pPr algn="just">
              <a:lnSpc>
                <a:spcPct val="100000"/>
              </a:lnSpc>
            </a:pPr>
            <a:r>
              <a:rPr lang="en-US" sz="2000" dirty="0"/>
              <a:t>Each node has a block table that contains the ownership information for all </a:t>
            </a:r>
            <a:r>
              <a:rPr lang="en-US" sz="2000" dirty="0" smtClean="0"/>
              <a:t>block.</a:t>
            </a:r>
            <a:endParaRPr lang="en-US" sz="2000" dirty="0"/>
          </a:p>
          <a:p>
            <a:pPr algn="just">
              <a:lnSpc>
                <a:spcPct val="100000"/>
              </a:lnSpc>
            </a:pPr>
            <a:r>
              <a:rPr lang="en-US" sz="2000" dirty="0"/>
              <a:t>A field gives the node a hint on the location of the owner of a block and hence is called the probable </a:t>
            </a:r>
            <a:r>
              <a:rPr lang="en-US" sz="2000" dirty="0" smtClean="0"/>
              <a:t>owner.</a:t>
            </a:r>
            <a:endParaRPr lang="en-US" sz="2000" dirty="0"/>
          </a:p>
        </p:txBody>
      </p:sp>
      <p:grpSp>
        <p:nvGrpSpPr>
          <p:cNvPr id="5" name="Group 4"/>
          <p:cNvGrpSpPr/>
          <p:nvPr/>
        </p:nvGrpSpPr>
        <p:grpSpPr>
          <a:xfrm>
            <a:off x="887865" y="3021377"/>
            <a:ext cx="7336200" cy="3303223"/>
            <a:chOff x="887865" y="3021377"/>
            <a:chExt cx="7336200" cy="3303223"/>
          </a:xfrm>
        </p:grpSpPr>
        <p:sp>
          <p:nvSpPr>
            <p:cNvPr id="7" name="TextBox 6"/>
            <p:cNvSpPr txBox="1"/>
            <p:nvPr/>
          </p:nvSpPr>
          <p:spPr>
            <a:xfrm>
              <a:off x="1441842" y="3035547"/>
              <a:ext cx="862737" cy="369332"/>
            </a:xfrm>
            <a:prstGeom prst="rect">
              <a:avLst/>
            </a:prstGeom>
            <a:noFill/>
          </p:spPr>
          <p:txBody>
            <a:bodyPr wrap="none" rtlCol="0">
              <a:spAutoFit/>
            </a:bodyPr>
            <a:lstStyle/>
            <a:p>
              <a:r>
                <a:rPr lang="en-US" dirty="0" smtClean="0"/>
                <a:t>Node 1</a:t>
              </a:r>
              <a:endParaRPr lang="en-US" dirty="0"/>
            </a:p>
          </p:txBody>
        </p:sp>
        <p:sp>
          <p:nvSpPr>
            <p:cNvPr id="8" name="TextBox 7"/>
            <p:cNvSpPr txBox="1"/>
            <p:nvPr/>
          </p:nvSpPr>
          <p:spPr>
            <a:xfrm>
              <a:off x="4200522" y="3029931"/>
              <a:ext cx="798617" cy="369332"/>
            </a:xfrm>
            <a:prstGeom prst="rect">
              <a:avLst/>
            </a:prstGeom>
            <a:noFill/>
          </p:spPr>
          <p:txBody>
            <a:bodyPr wrap="none" rtlCol="0">
              <a:spAutoFit/>
            </a:bodyPr>
            <a:lstStyle/>
            <a:p>
              <a:r>
                <a:rPr lang="en-US" dirty="0" smtClean="0"/>
                <a:t>Node </a:t>
              </a:r>
              <a:r>
                <a:rPr lang="en-US" dirty="0" err="1" smtClean="0"/>
                <a:t>i</a:t>
              </a:r>
              <a:endParaRPr lang="en-US" dirty="0"/>
            </a:p>
          </p:txBody>
        </p:sp>
        <p:sp>
          <p:nvSpPr>
            <p:cNvPr id="9" name="TextBox 8"/>
            <p:cNvSpPr txBox="1"/>
            <p:nvPr/>
          </p:nvSpPr>
          <p:spPr>
            <a:xfrm>
              <a:off x="6845281" y="3032867"/>
              <a:ext cx="942887" cy="369332"/>
            </a:xfrm>
            <a:prstGeom prst="rect">
              <a:avLst/>
            </a:prstGeom>
            <a:noFill/>
          </p:spPr>
          <p:txBody>
            <a:bodyPr wrap="none" rtlCol="0">
              <a:spAutoFit/>
            </a:bodyPr>
            <a:lstStyle/>
            <a:p>
              <a:r>
                <a:rPr lang="en-US" dirty="0" smtClean="0"/>
                <a:t>Node M</a:t>
              </a:r>
              <a:endParaRPr lang="en-US" dirty="0"/>
            </a:p>
          </p:txBody>
        </p:sp>
        <p:sp>
          <p:nvSpPr>
            <p:cNvPr id="10" name="TextBox 9"/>
            <p:cNvSpPr txBox="1"/>
            <p:nvPr/>
          </p:nvSpPr>
          <p:spPr>
            <a:xfrm>
              <a:off x="4010860" y="5877133"/>
              <a:ext cx="1214179" cy="369332"/>
            </a:xfrm>
            <a:prstGeom prst="rect">
              <a:avLst/>
            </a:prstGeom>
            <a:noFill/>
          </p:spPr>
          <p:txBody>
            <a:bodyPr wrap="none" rtlCol="0">
              <a:spAutoFit/>
            </a:bodyPr>
            <a:lstStyle/>
            <a:p>
              <a:pPr algn="ctr"/>
              <a:r>
                <a:rPr lang="en-US" dirty="0" smtClean="0"/>
                <a:t>Block table</a:t>
              </a:r>
            </a:p>
          </p:txBody>
        </p:sp>
        <p:cxnSp>
          <p:nvCxnSpPr>
            <p:cNvPr id="11" name="Straight Connector 10"/>
            <p:cNvCxnSpPr/>
            <p:nvPr/>
          </p:nvCxnSpPr>
          <p:spPr>
            <a:xfrm flipH="1">
              <a:off x="3200400" y="3292732"/>
              <a:ext cx="49799" cy="303186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49460" y="3292732"/>
              <a:ext cx="9840" cy="301649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90800" y="3021377"/>
              <a:ext cx="1323696" cy="307777"/>
            </a:xfrm>
            <a:prstGeom prst="rect">
              <a:avLst/>
            </a:prstGeom>
            <a:noFill/>
          </p:spPr>
          <p:txBody>
            <a:bodyPr wrap="none" rtlCol="0">
              <a:spAutoFit/>
            </a:bodyPr>
            <a:lstStyle/>
            <a:p>
              <a:r>
                <a:rPr lang="en-US" sz="1400" dirty="0" smtClean="0"/>
                <a:t>Node boundary</a:t>
              </a:r>
              <a:endParaRPr lang="en-US" sz="1400" dirty="0"/>
            </a:p>
          </p:txBody>
        </p:sp>
        <p:sp>
          <p:nvSpPr>
            <p:cNvPr id="14" name="TextBox 13"/>
            <p:cNvSpPr txBox="1"/>
            <p:nvPr/>
          </p:nvSpPr>
          <p:spPr>
            <a:xfrm>
              <a:off x="5296646" y="3023973"/>
              <a:ext cx="1323696" cy="307777"/>
            </a:xfrm>
            <a:prstGeom prst="rect">
              <a:avLst/>
            </a:prstGeom>
            <a:noFill/>
          </p:spPr>
          <p:txBody>
            <a:bodyPr wrap="none" rtlCol="0">
              <a:spAutoFit/>
            </a:bodyPr>
            <a:lstStyle/>
            <a:p>
              <a:r>
                <a:rPr lang="en-US" sz="1400" dirty="0" smtClean="0"/>
                <a:t>Node boundary</a:t>
              </a:r>
              <a:endParaRPr lang="en-US" sz="1400" dirty="0"/>
            </a:p>
          </p:txBody>
        </p:sp>
        <p:grpSp>
          <p:nvGrpSpPr>
            <p:cNvPr id="15" name="Group 14"/>
            <p:cNvGrpSpPr/>
            <p:nvPr/>
          </p:nvGrpSpPr>
          <p:grpSpPr>
            <a:xfrm>
              <a:off x="3650254" y="3398547"/>
              <a:ext cx="1924045" cy="2514600"/>
              <a:chOff x="3650254" y="3371924"/>
              <a:chExt cx="1924045" cy="2514600"/>
            </a:xfrm>
          </p:grpSpPr>
          <p:sp>
            <p:nvSpPr>
              <p:cNvPr id="28" name="Rectangle 27"/>
              <p:cNvSpPr/>
              <p:nvPr/>
            </p:nvSpPr>
            <p:spPr>
              <a:xfrm>
                <a:off x="3650254" y="3371924"/>
                <a:ext cx="1924045" cy="25146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3726453" y="3448124"/>
                <a:ext cx="828506"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Block address</a:t>
                </a:r>
              </a:p>
              <a:p>
                <a:pPr algn="ctr"/>
                <a:r>
                  <a:rPr lang="en-US" sz="1400" dirty="0" smtClean="0"/>
                  <a:t>(Remain fixed)</a:t>
                </a:r>
                <a:endParaRPr lang="en-US" sz="1400" dirty="0"/>
              </a:p>
            </p:txBody>
          </p:sp>
          <p:sp>
            <p:nvSpPr>
              <p:cNvPr id="30" name="Rectangle 29"/>
              <p:cNvSpPr/>
              <p:nvPr/>
            </p:nvSpPr>
            <p:spPr>
              <a:xfrm>
                <a:off x="3726453" y="4667324"/>
                <a:ext cx="1763607"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Contains an entry for</a:t>
                </a:r>
              </a:p>
              <a:p>
                <a:pPr algn="ctr"/>
                <a:r>
                  <a:rPr lang="en-US" sz="1200" dirty="0"/>
                  <a:t>Each block in the shared memory space</a:t>
                </a:r>
              </a:p>
            </p:txBody>
          </p:sp>
          <p:sp>
            <p:nvSpPr>
              <p:cNvPr id="31" name="Rectangle 30"/>
              <p:cNvSpPr/>
              <p:nvPr/>
            </p:nvSpPr>
            <p:spPr>
              <a:xfrm>
                <a:off x="4625299" y="3446952"/>
                <a:ext cx="86476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Probable</a:t>
                </a:r>
              </a:p>
              <a:p>
                <a:pPr algn="ctr"/>
                <a:r>
                  <a:rPr lang="en-US" sz="1400" dirty="0"/>
                  <a:t>node</a:t>
                </a:r>
              </a:p>
              <a:p>
                <a:pPr algn="ctr"/>
                <a:r>
                  <a:rPr lang="en-US" sz="1400" dirty="0"/>
                  <a:t>(changes</a:t>
                </a:r>
              </a:p>
              <a:p>
                <a:pPr algn="ctr"/>
                <a:r>
                  <a:rPr lang="en-US" sz="1400" dirty="0"/>
                  <a:t>dynamically)</a:t>
                </a:r>
              </a:p>
            </p:txBody>
          </p:sp>
        </p:grpSp>
        <p:grpSp>
          <p:nvGrpSpPr>
            <p:cNvPr id="16" name="Group 15"/>
            <p:cNvGrpSpPr/>
            <p:nvPr/>
          </p:nvGrpSpPr>
          <p:grpSpPr>
            <a:xfrm>
              <a:off x="887865" y="3398547"/>
              <a:ext cx="1924045" cy="2514600"/>
              <a:chOff x="3650254" y="3371924"/>
              <a:chExt cx="1924045" cy="2514600"/>
            </a:xfrm>
          </p:grpSpPr>
          <p:sp>
            <p:nvSpPr>
              <p:cNvPr id="24" name="Rectangle 23"/>
              <p:cNvSpPr/>
              <p:nvPr/>
            </p:nvSpPr>
            <p:spPr>
              <a:xfrm>
                <a:off x="3650254" y="3371924"/>
                <a:ext cx="1924045" cy="25146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p:cNvSpPr/>
              <p:nvPr/>
            </p:nvSpPr>
            <p:spPr>
              <a:xfrm>
                <a:off x="3726453" y="3448124"/>
                <a:ext cx="828506"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Block address</a:t>
                </a:r>
              </a:p>
              <a:p>
                <a:pPr algn="ctr"/>
                <a:r>
                  <a:rPr lang="en-US" sz="1400" dirty="0" smtClean="0"/>
                  <a:t>(Remain fixed)</a:t>
                </a:r>
                <a:endParaRPr lang="en-US" sz="1400" dirty="0"/>
              </a:p>
            </p:txBody>
          </p:sp>
          <p:sp>
            <p:nvSpPr>
              <p:cNvPr id="26" name="Rectangle 25"/>
              <p:cNvSpPr/>
              <p:nvPr/>
            </p:nvSpPr>
            <p:spPr>
              <a:xfrm>
                <a:off x="3726453" y="4667324"/>
                <a:ext cx="1763607"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Contains an entry for</a:t>
                </a:r>
              </a:p>
              <a:p>
                <a:pPr algn="ctr"/>
                <a:r>
                  <a:rPr lang="en-US" sz="1200" dirty="0"/>
                  <a:t>Each block in the shared memory space</a:t>
                </a:r>
              </a:p>
            </p:txBody>
          </p:sp>
          <p:sp>
            <p:nvSpPr>
              <p:cNvPr id="27" name="Rectangle 26"/>
              <p:cNvSpPr/>
              <p:nvPr/>
            </p:nvSpPr>
            <p:spPr>
              <a:xfrm>
                <a:off x="4625299" y="3446952"/>
                <a:ext cx="86476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Probable</a:t>
                </a:r>
              </a:p>
              <a:p>
                <a:pPr algn="ctr"/>
                <a:r>
                  <a:rPr lang="en-US" sz="1400" dirty="0"/>
                  <a:t>node</a:t>
                </a:r>
              </a:p>
              <a:p>
                <a:pPr algn="ctr"/>
                <a:r>
                  <a:rPr lang="en-US" sz="1400" dirty="0"/>
                  <a:t>(changes</a:t>
                </a:r>
              </a:p>
              <a:p>
                <a:pPr algn="ctr"/>
                <a:r>
                  <a:rPr lang="en-US" sz="1400" dirty="0"/>
                  <a:t>dynamically)</a:t>
                </a:r>
              </a:p>
            </p:txBody>
          </p:sp>
        </p:grpSp>
        <p:grpSp>
          <p:nvGrpSpPr>
            <p:cNvPr id="17" name="Group 16"/>
            <p:cNvGrpSpPr/>
            <p:nvPr/>
          </p:nvGrpSpPr>
          <p:grpSpPr>
            <a:xfrm>
              <a:off x="6300020" y="3411340"/>
              <a:ext cx="1924045" cy="2514600"/>
              <a:chOff x="3650254" y="3371924"/>
              <a:chExt cx="1924045" cy="2514600"/>
            </a:xfrm>
          </p:grpSpPr>
          <p:sp>
            <p:nvSpPr>
              <p:cNvPr id="20" name="Rectangle 19"/>
              <p:cNvSpPr/>
              <p:nvPr/>
            </p:nvSpPr>
            <p:spPr>
              <a:xfrm>
                <a:off x="3650254" y="3371924"/>
                <a:ext cx="1924045" cy="25146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3726453" y="3448124"/>
                <a:ext cx="828506"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Block address</a:t>
                </a:r>
              </a:p>
              <a:p>
                <a:pPr algn="ctr"/>
                <a:r>
                  <a:rPr lang="en-US" sz="1400" dirty="0" smtClean="0"/>
                  <a:t>(Remain fixed)</a:t>
                </a:r>
                <a:endParaRPr lang="en-US" sz="1400" dirty="0"/>
              </a:p>
            </p:txBody>
          </p:sp>
          <p:sp>
            <p:nvSpPr>
              <p:cNvPr id="22" name="Rectangle 21"/>
              <p:cNvSpPr/>
              <p:nvPr/>
            </p:nvSpPr>
            <p:spPr>
              <a:xfrm>
                <a:off x="3726453" y="4667324"/>
                <a:ext cx="1763607"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Contains an entry for</a:t>
                </a:r>
                <a:endParaRPr lang="en-US" sz="1200" dirty="0"/>
              </a:p>
              <a:p>
                <a:pPr algn="ctr"/>
                <a:r>
                  <a:rPr lang="en-US" sz="1200" dirty="0" smtClean="0"/>
                  <a:t>Each block </a:t>
                </a:r>
                <a:r>
                  <a:rPr lang="en-US" sz="1200" dirty="0"/>
                  <a:t>in the </a:t>
                </a:r>
                <a:r>
                  <a:rPr lang="en-US" sz="1200" dirty="0" smtClean="0"/>
                  <a:t>shared memory space</a:t>
                </a:r>
                <a:endParaRPr lang="en-US" sz="1200" dirty="0"/>
              </a:p>
            </p:txBody>
          </p:sp>
          <p:sp>
            <p:nvSpPr>
              <p:cNvPr id="23" name="Rectangle 22"/>
              <p:cNvSpPr/>
              <p:nvPr/>
            </p:nvSpPr>
            <p:spPr>
              <a:xfrm>
                <a:off x="4625299" y="3446952"/>
                <a:ext cx="86476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Probable</a:t>
                </a:r>
              </a:p>
              <a:p>
                <a:pPr algn="ctr"/>
                <a:r>
                  <a:rPr lang="en-US" sz="1400" dirty="0"/>
                  <a:t>node</a:t>
                </a:r>
              </a:p>
              <a:p>
                <a:pPr algn="ctr"/>
                <a:r>
                  <a:rPr lang="en-US" sz="1400" dirty="0"/>
                  <a:t>(changes</a:t>
                </a:r>
              </a:p>
              <a:p>
                <a:pPr algn="ctr"/>
                <a:r>
                  <a:rPr lang="en-US" sz="1400" dirty="0"/>
                  <a:t>dynamically)</a:t>
                </a:r>
              </a:p>
            </p:txBody>
          </p:sp>
        </p:grpSp>
        <p:sp>
          <p:nvSpPr>
            <p:cNvPr id="18" name="TextBox 17"/>
            <p:cNvSpPr txBox="1"/>
            <p:nvPr/>
          </p:nvSpPr>
          <p:spPr>
            <a:xfrm>
              <a:off x="1238777" y="5857292"/>
              <a:ext cx="1214179" cy="369332"/>
            </a:xfrm>
            <a:prstGeom prst="rect">
              <a:avLst/>
            </a:prstGeom>
            <a:noFill/>
          </p:spPr>
          <p:txBody>
            <a:bodyPr wrap="none" rtlCol="0">
              <a:spAutoFit/>
            </a:bodyPr>
            <a:lstStyle/>
            <a:p>
              <a:pPr algn="ctr"/>
              <a:r>
                <a:rPr lang="en-US" dirty="0" smtClean="0"/>
                <a:t>Block table</a:t>
              </a:r>
            </a:p>
          </p:txBody>
        </p:sp>
        <p:sp>
          <p:nvSpPr>
            <p:cNvPr id="19" name="TextBox 18"/>
            <p:cNvSpPr txBox="1"/>
            <p:nvPr/>
          </p:nvSpPr>
          <p:spPr>
            <a:xfrm>
              <a:off x="6702926" y="5873377"/>
              <a:ext cx="1214179" cy="369332"/>
            </a:xfrm>
            <a:prstGeom prst="rect">
              <a:avLst/>
            </a:prstGeom>
            <a:noFill/>
          </p:spPr>
          <p:txBody>
            <a:bodyPr wrap="none" rtlCol="0">
              <a:spAutoFit/>
            </a:bodyPr>
            <a:lstStyle/>
            <a:p>
              <a:pPr algn="ctr"/>
              <a:r>
                <a:rPr lang="en-US" dirty="0" smtClean="0"/>
                <a:t>Block table</a:t>
              </a:r>
            </a:p>
          </p:txBody>
        </p:sp>
      </p:grpSp>
    </p:spTree>
    <p:extLst>
      <p:ext uri="{BB962C8B-B14F-4D97-AF65-F5344CB8AC3E}">
        <p14:creationId xmlns:p14="http://schemas.microsoft.com/office/powerpoint/2010/main" val="11391833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Replicated, migrating blocks (RMB)</a:t>
            </a:r>
          </a:p>
        </p:txBody>
      </p:sp>
      <p:sp>
        <p:nvSpPr>
          <p:cNvPr id="4" name="Content Placeholder 3"/>
          <p:cNvSpPr>
            <a:spLocks noGrp="1"/>
          </p:cNvSpPr>
          <p:nvPr>
            <p:ph idx="1"/>
          </p:nvPr>
        </p:nvSpPr>
        <p:spPr/>
        <p:txBody>
          <a:bodyPr>
            <a:normAutofit/>
          </a:bodyPr>
          <a:lstStyle/>
          <a:p>
            <a:pPr algn="just">
              <a:lnSpc>
                <a:spcPct val="100000"/>
              </a:lnSpc>
            </a:pPr>
            <a:r>
              <a:rPr lang="en-US" dirty="0" smtClean="0"/>
              <a:t>To increase parallelism, all DSM systems replicate blocks.</a:t>
            </a:r>
          </a:p>
          <a:p>
            <a:pPr algn="just">
              <a:lnSpc>
                <a:spcPct val="100000"/>
              </a:lnSpc>
            </a:pPr>
            <a:r>
              <a:rPr lang="en-US" dirty="0" smtClean="0"/>
              <a:t>With replicated blocks, Read operations can be carried out in parallel with multiples nodes.</a:t>
            </a:r>
          </a:p>
          <a:p>
            <a:pPr algn="just">
              <a:lnSpc>
                <a:spcPct val="100000"/>
              </a:lnSpc>
            </a:pPr>
            <a:r>
              <a:rPr lang="en-US" dirty="0" smtClean="0"/>
              <a:t>Write operations increase the cost because its replicas must be invalidated or update to maintain consistency.</a:t>
            </a:r>
          </a:p>
          <a:p>
            <a:pPr algn="just">
              <a:lnSpc>
                <a:spcPct val="100000"/>
              </a:lnSpc>
            </a:pPr>
            <a:r>
              <a:rPr lang="en-US" dirty="0" smtClean="0"/>
              <a:t>Two basic protocols that may be used for ensuring sequential consistency in this case are:</a:t>
            </a:r>
          </a:p>
          <a:p>
            <a:pPr marL="914400" lvl="1" indent="-457200" algn="just">
              <a:lnSpc>
                <a:spcPct val="100000"/>
              </a:lnSpc>
              <a:buFont typeface="+mj-lt"/>
              <a:buAutoNum type="arabicPeriod"/>
            </a:pPr>
            <a:r>
              <a:rPr lang="en-US" sz="2400" dirty="0" smtClean="0"/>
              <a:t>Write-invalidate</a:t>
            </a:r>
          </a:p>
          <a:p>
            <a:pPr marL="914400" lvl="1" indent="-457200" algn="just">
              <a:lnSpc>
                <a:spcPct val="100000"/>
              </a:lnSpc>
              <a:buFont typeface="+mj-lt"/>
              <a:buAutoNum type="arabicPeriod"/>
            </a:pPr>
            <a:r>
              <a:rPr lang="en-US" sz="2400" dirty="0" smtClean="0"/>
              <a:t>Write-update</a:t>
            </a:r>
            <a:endParaRPr lang="en-US" sz="2400" dirty="0"/>
          </a:p>
        </p:txBody>
      </p:sp>
    </p:spTree>
    <p:extLst>
      <p:ext uri="{BB962C8B-B14F-4D97-AF65-F5344CB8AC3E}">
        <p14:creationId xmlns:p14="http://schemas.microsoft.com/office/powerpoint/2010/main" val="24036105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smtClean="0"/>
              <a:t>Write-invalidate</a:t>
            </a:r>
            <a:endParaRPr lang="en-US" sz="4000" dirty="0"/>
          </a:p>
        </p:txBody>
      </p:sp>
      <p:sp>
        <p:nvSpPr>
          <p:cNvPr id="6" name="Oval 5"/>
          <p:cNvSpPr/>
          <p:nvPr/>
        </p:nvSpPr>
        <p:spPr>
          <a:xfrm>
            <a:off x="6502527" y="3140948"/>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74094" y="4489545"/>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502815" y="5843864"/>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522711" y="4545572"/>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urved Connector 10"/>
          <p:cNvCxnSpPr>
            <a:stCxn id="9" idx="7"/>
            <a:endCxn id="7" idx="1"/>
          </p:cNvCxnSpPr>
          <p:nvPr/>
        </p:nvCxnSpPr>
        <p:spPr>
          <a:xfrm rot="5400000" flipH="1" flipV="1">
            <a:off x="4775189" y="2835509"/>
            <a:ext cx="56027" cy="3520331"/>
          </a:xfrm>
          <a:prstGeom prst="curvedConnector3">
            <a:avLst>
              <a:gd name="adj1" fmla="val 64744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9" idx="5"/>
            <a:endCxn id="7" idx="3"/>
          </p:cNvCxnSpPr>
          <p:nvPr/>
        </p:nvCxnSpPr>
        <p:spPr>
          <a:xfrm rot="5400000" flipH="1" flipV="1">
            <a:off x="4775188" y="3212678"/>
            <a:ext cx="56027" cy="3520331"/>
          </a:xfrm>
          <a:prstGeom prst="curvedConnector3">
            <a:avLst>
              <a:gd name="adj1" fmla="val -54744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9" idx="6"/>
          </p:cNvCxnSpPr>
          <p:nvPr/>
        </p:nvCxnSpPr>
        <p:spPr>
          <a:xfrm flipH="1">
            <a:off x="3132311" y="4756245"/>
            <a:ext cx="3341783" cy="560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0"/>
            <a:endCxn id="6" idx="2"/>
          </p:cNvCxnSpPr>
          <p:nvPr/>
        </p:nvCxnSpPr>
        <p:spPr>
          <a:xfrm flipV="1">
            <a:off x="2827511" y="3407648"/>
            <a:ext cx="3675016" cy="11379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8" idx="2"/>
          </p:cNvCxnSpPr>
          <p:nvPr/>
        </p:nvCxnSpPr>
        <p:spPr>
          <a:xfrm>
            <a:off x="2827511" y="5078972"/>
            <a:ext cx="3675304" cy="10315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736980" y="3966903"/>
            <a:ext cx="1726563" cy="369332"/>
          </a:xfrm>
          <a:prstGeom prst="rect">
            <a:avLst/>
          </a:prstGeom>
          <a:noFill/>
        </p:spPr>
        <p:txBody>
          <a:bodyPr wrap="none" rtlCol="0">
            <a:spAutoFit/>
          </a:bodyPr>
          <a:lstStyle/>
          <a:p>
            <a:r>
              <a:rPr lang="en-US" dirty="0" smtClean="0"/>
              <a:t>1. Request Block</a:t>
            </a:r>
            <a:endParaRPr lang="en-US" dirty="0"/>
          </a:p>
        </p:txBody>
      </p:sp>
      <p:sp>
        <p:nvSpPr>
          <p:cNvPr id="49" name="TextBox 48"/>
          <p:cNvSpPr txBox="1"/>
          <p:nvPr/>
        </p:nvSpPr>
        <p:spPr>
          <a:xfrm>
            <a:off x="3848022" y="4778361"/>
            <a:ext cx="1825180" cy="369332"/>
          </a:xfrm>
          <a:prstGeom prst="rect">
            <a:avLst/>
          </a:prstGeom>
          <a:noFill/>
        </p:spPr>
        <p:txBody>
          <a:bodyPr wrap="none" rtlCol="0">
            <a:spAutoFit/>
          </a:bodyPr>
          <a:lstStyle/>
          <a:p>
            <a:r>
              <a:rPr lang="en-US" dirty="0" smtClean="0"/>
              <a:t>2. Replicate Block</a:t>
            </a:r>
            <a:endParaRPr lang="en-US" dirty="0"/>
          </a:p>
        </p:txBody>
      </p:sp>
      <p:sp>
        <p:nvSpPr>
          <p:cNvPr id="50" name="TextBox 49"/>
          <p:cNvSpPr txBox="1"/>
          <p:nvPr/>
        </p:nvSpPr>
        <p:spPr>
          <a:xfrm>
            <a:off x="4733201" y="5245087"/>
            <a:ext cx="1880002" cy="369332"/>
          </a:xfrm>
          <a:prstGeom prst="rect">
            <a:avLst/>
          </a:prstGeom>
          <a:noFill/>
        </p:spPr>
        <p:txBody>
          <a:bodyPr wrap="none" rtlCol="0">
            <a:spAutoFit/>
          </a:bodyPr>
          <a:lstStyle/>
          <a:p>
            <a:r>
              <a:rPr lang="en-US" dirty="0" smtClean="0"/>
              <a:t>3. Invalidate Block</a:t>
            </a:r>
            <a:endParaRPr lang="en-US" dirty="0"/>
          </a:p>
        </p:txBody>
      </p:sp>
      <p:sp>
        <p:nvSpPr>
          <p:cNvPr id="51" name="TextBox 50"/>
          <p:cNvSpPr txBox="1"/>
          <p:nvPr/>
        </p:nvSpPr>
        <p:spPr>
          <a:xfrm rot="962832">
            <a:off x="3834723" y="5584796"/>
            <a:ext cx="1880002" cy="369332"/>
          </a:xfrm>
          <a:prstGeom prst="rect">
            <a:avLst/>
          </a:prstGeom>
          <a:noFill/>
        </p:spPr>
        <p:txBody>
          <a:bodyPr wrap="none" rtlCol="0">
            <a:spAutoFit/>
          </a:bodyPr>
          <a:lstStyle/>
          <a:p>
            <a:r>
              <a:rPr lang="en-US" dirty="0" smtClean="0"/>
              <a:t>3. Invalidate Block</a:t>
            </a:r>
            <a:endParaRPr lang="en-US" dirty="0"/>
          </a:p>
        </p:txBody>
      </p:sp>
      <p:sp>
        <p:nvSpPr>
          <p:cNvPr id="52" name="TextBox 51"/>
          <p:cNvSpPr txBox="1"/>
          <p:nvPr/>
        </p:nvSpPr>
        <p:spPr>
          <a:xfrm rot="20565553">
            <a:off x="3827218" y="3502491"/>
            <a:ext cx="1880002" cy="369332"/>
          </a:xfrm>
          <a:prstGeom prst="rect">
            <a:avLst/>
          </a:prstGeom>
          <a:noFill/>
        </p:spPr>
        <p:txBody>
          <a:bodyPr wrap="none" rtlCol="0">
            <a:spAutoFit/>
          </a:bodyPr>
          <a:lstStyle/>
          <a:p>
            <a:r>
              <a:rPr lang="en-US" dirty="0" smtClean="0"/>
              <a:t>3. Invalidate Block</a:t>
            </a:r>
            <a:endParaRPr lang="en-US" dirty="0"/>
          </a:p>
        </p:txBody>
      </p:sp>
      <p:sp>
        <p:nvSpPr>
          <p:cNvPr id="53" name="TextBox 52"/>
          <p:cNvSpPr txBox="1"/>
          <p:nvPr/>
        </p:nvSpPr>
        <p:spPr>
          <a:xfrm>
            <a:off x="685800" y="4291693"/>
            <a:ext cx="1836911" cy="1015663"/>
          </a:xfrm>
          <a:prstGeom prst="rect">
            <a:avLst/>
          </a:prstGeom>
          <a:noFill/>
        </p:spPr>
        <p:txBody>
          <a:bodyPr wrap="square" rtlCol="0">
            <a:spAutoFit/>
          </a:bodyPr>
          <a:lstStyle/>
          <a:p>
            <a:pPr algn="ctr"/>
            <a:r>
              <a:rPr lang="en-US" b="1" dirty="0" smtClean="0"/>
              <a:t>Client Node</a:t>
            </a:r>
          </a:p>
          <a:p>
            <a:pPr algn="ctr"/>
            <a:r>
              <a:rPr lang="en-US" sz="1400" dirty="0" smtClean="0"/>
              <a:t>(has the valid copy</a:t>
            </a:r>
          </a:p>
          <a:p>
            <a:pPr algn="ctr"/>
            <a:r>
              <a:rPr lang="en-US" sz="1400" dirty="0" smtClean="0"/>
              <a:t>of the data block</a:t>
            </a:r>
          </a:p>
          <a:p>
            <a:pPr algn="ctr"/>
            <a:r>
              <a:rPr lang="en-US" sz="1400" dirty="0" smtClean="0"/>
              <a:t>After write operation)</a:t>
            </a:r>
            <a:endParaRPr lang="en-US" sz="1400" dirty="0"/>
          </a:p>
        </p:txBody>
      </p:sp>
      <p:sp>
        <p:nvSpPr>
          <p:cNvPr id="54" name="TextBox 53"/>
          <p:cNvSpPr txBox="1"/>
          <p:nvPr/>
        </p:nvSpPr>
        <p:spPr>
          <a:xfrm>
            <a:off x="7080282" y="4291693"/>
            <a:ext cx="1836911" cy="923330"/>
          </a:xfrm>
          <a:prstGeom prst="rect">
            <a:avLst/>
          </a:prstGeom>
          <a:noFill/>
        </p:spPr>
        <p:txBody>
          <a:bodyPr wrap="square" rtlCol="0">
            <a:spAutoFit/>
          </a:bodyPr>
          <a:lstStyle/>
          <a:p>
            <a:pPr algn="ctr"/>
            <a:r>
              <a:rPr lang="en-US" dirty="0" smtClean="0"/>
              <a:t>Nodes having valid copy before write operation</a:t>
            </a:r>
            <a:endParaRPr lang="en-US" sz="1400" dirty="0"/>
          </a:p>
        </p:txBody>
      </p:sp>
      <p:sp>
        <p:nvSpPr>
          <p:cNvPr id="66" name="Content Placeholder 3"/>
          <p:cNvSpPr>
            <a:spLocks noGrp="1"/>
          </p:cNvSpPr>
          <p:nvPr>
            <p:ph idx="1"/>
          </p:nvPr>
        </p:nvSpPr>
        <p:spPr>
          <a:xfrm>
            <a:off x="190500" y="990600"/>
            <a:ext cx="8763000" cy="2417048"/>
          </a:xfrm>
        </p:spPr>
        <p:txBody>
          <a:bodyPr>
            <a:normAutofit/>
          </a:bodyPr>
          <a:lstStyle/>
          <a:p>
            <a:pPr algn="just">
              <a:lnSpc>
                <a:spcPct val="100000"/>
              </a:lnSpc>
            </a:pPr>
            <a:r>
              <a:rPr lang="en-US" sz="2000" dirty="0" smtClean="0"/>
              <a:t>All copies </a:t>
            </a:r>
            <a:r>
              <a:rPr lang="en-US" sz="2000" dirty="0"/>
              <a:t>of a piece of data except one are invalidated before write operation can be performed on it</a:t>
            </a:r>
            <a:r>
              <a:rPr lang="en-US" sz="2000" dirty="0" smtClean="0"/>
              <a:t>.</a:t>
            </a:r>
            <a:endParaRPr lang="en-US" sz="2000" dirty="0"/>
          </a:p>
          <a:p>
            <a:pPr algn="just">
              <a:lnSpc>
                <a:spcPct val="100000"/>
              </a:lnSpc>
            </a:pPr>
            <a:r>
              <a:rPr lang="en-US" sz="2000" dirty="0"/>
              <a:t>When a write </a:t>
            </a:r>
            <a:r>
              <a:rPr lang="en-US" sz="2000" dirty="0" smtClean="0"/>
              <a:t>fault </a:t>
            </a:r>
            <a:r>
              <a:rPr lang="en-US" sz="2000" dirty="0"/>
              <a:t>occurs, its fault handler copies </a:t>
            </a:r>
            <a:r>
              <a:rPr lang="en-US" sz="2000" dirty="0" smtClean="0"/>
              <a:t>the accessed block to </a:t>
            </a:r>
            <a:r>
              <a:rPr lang="en-US" sz="2000" dirty="0"/>
              <a:t>its </a:t>
            </a:r>
            <a:r>
              <a:rPr lang="en-US" sz="2000" dirty="0" smtClean="0"/>
              <a:t>client </a:t>
            </a:r>
            <a:r>
              <a:rPr lang="en-US" sz="2000" dirty="0"/>
              <a:t>node and invalidates all other </a:t>
            </a:r>
            <a:r>
              <a:rPr lang="en-US" sz="2000" dirty="0" smtClean="0"/>
              <a:t>copies. </a:t>
            </a:r>
          </a:p>
          <a:p>
            <a:pPr algn="just">
              <a:lnSpc>
                <a:spcPct val="100000"/>
              </a:lnSpc>
            </a:pPr>
            <a:r>
              <a:rPr lang="en-US" sz="2000" dirty="0" smtClean="0"/>
              <a:t>The </a:t>
            </a:r>
            <a:r>
              <a:rPr lang="en-US" sz="2000" dirty="0"/>
              <a:t>write operation is performed on </a:t>
            </a:r>
            <a:r>
              <a:rPr lang="en-US" sz="2000" dirty="0" smtClean="0"/>
              <a:t>client </a:t>
            </a:r>
            <a:r>
              <a:rPr lang="en-US" sz="2000" dirty="0"/>
              <a:t>node</a:t>
            </a:r>
            <a:r>
              <a:rPr lang="en-US" sz="2000" dirty="0" smtClean="0"/>
              <a:t>.</a:t>
            </a:r>
            <a:endParaRPr lang="en-US" sz="2000" dirty="0"/>
          </a:p>
          <a:p>
            <a:pPr algn="just">
              <a:lnSpc>
                <a:spcPct val="100000"/>
              </a:lnSpc>
            </a:pPr>
            <a:r>
              <a:rPr lang="en-US" sz="2000" dirty="0"/>
              <a:t>The </a:t>
            </a:r>
            <a:r>
              <a:rPr lang="en-US" sz="2000" dirty="0" smtClean="0"/>
              <a:t>client </a:t>
            </a:r>
            <a:r>
              <a:rPr lang="en-US" sz="2000" dirty="0"/>
              <a:t>node holds the modified version of block and is replicated to other nodes.</a:t>
            </a:r>
          </a:p>
        </p:txBody>
      </p:sp>
      <p:cxnSp>
        <p:nvCxnSpPr>
          <p:cNvPr id="68" name="Straight Connector 67"/>
          <p:cNvCxnSpPr/>
          <p:nvPr/>
        </p:nvCxnSpPr>
        <p:spPr>
          <a:xfrm>
            <a:off x="6858000" y="5215023"/>
            <a:ext cx="0" cy="4667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9572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par>
                                <p:cTn id="33" presetID="22" presetClass="entr" presetSubtype="8" fill="hold" nodeType="with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wipe(left)">
                                      <p:cBhvr>
                                        <p:cTn id="35" dur="500"/>
                                        <p:tgtEl>
                                          <p:spTgt spid="68"/>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left)">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left)">
                                      <p:cBhvr>
                                        <p:cTn id="49" dur="500"/>
                                        <p:tgtEl>
                                          <p:spTgt spid="4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wipe(right)">
                                      <p:cBhvr>
                                        <p:cTn id="54" dur="500"/>
                                        <p:tgtEl>
                                          <p:spTgt spid="49"/>
                                        </p:tgtEl>
                                      </p:cBhvr>
                                    </p:animEffect>
                                  </p:childTnLst>
                                </p:cTn>
                              </p:par>
                              <p:par>
                                <p:cTn id="55" presetID="22" presetClass="entr" presetSubtype="2"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right)">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ipe(left)">
                                      <p:cBhvr>
                                        <p:cTn id="62" dur="500"/>
                                        <p:tgtEl>
                                          <p:spTgt spid="50"/>
                                        </p:tgtEl>
                                      </p:cBhvr>
                                    </p:animEffect>
                                  </p:childTnLst>
                                </p:cTn>
                              </p:par>
                              <p:par>
                                <p:cTn id="63" presetID="22" presetClass="entr" presetSubtype="8"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500"/>
                                        <p:tgtEl>
                                          <p:spTgt spid="15"/>
                                        </p:tgtEl>
                                      </p:cBhvr>
                                    </p:animEffect>
                                  </p:childTnLst>
                                </p:cTn>
                              </p:par>
                              <p:par>
                                <p:cTn id="66" presetID="22" presetClass="entr" presetSubtype="8"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wipe(left)">
                                      <p:cBhvr>
                                        <p:cTn id="71" dur="500"/>
                                        <p:tgtEl>
                                          <p:spTgt spid="52"/>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wipe(left)">
                                      <p:cBhvr>
                                        <p:cTn id="74" dur="500"/>
                                        <p:tgtEl>
                                          <p:spTgt spid="51"/>
                                        </p:tgtEl>
                                      </p:cBhvr>
                                    </p:animEffect>
                                  </p:childTnLst>
                                </p:cTn>
                              </p:par>
                              <p:par>
                                <p:cTn id="75" presetID="22" presetClass="entr" presetSubtype="8"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48" grpId="0"/>
      <p:bldP spid="49" grpId="0"/>
      <p:bldP spid="50" grpId="0"/>
      <p:bldP spid="51" grpId="0"/>
      <p:bldP spid="52" grpId="0"/>
      <p:bldP spid="53" grpId="0"/>
      <p:bldP spid="5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Write-update</a:t>
            </a:r>
          </a:p>
        </p:txBody>
      </p:sp>
      <p:sp>
        <p:nvSpPr>
          <p:cNvPr id="6" name="Oval 5"/>
          <p:cNvSpPr/>
          <p:nvPr/>
        </p:nvSpPr>
        <p:spPr>
          <a:xfrm>
            <a:off x="6502527" y="3140948"/>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74094" y="4489545"/>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502527" y="5841141"/>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522711" y="4545572"/>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urved Connector 10"/>
          <p:cNvCxnSpPr>
            <a:stCxn id="9" idx="7"/>
            <a:endCxn id="7" idx="1"/>
          </p:cNvCxnSpPr>
          <p:nvPr/>
        </p:nvCxnSpPr>
        <p:spPr>
          <a:xfrm rot="5400000" flipH="1" flipV="1">
            <a:off x="4775189" y="2835509"/>
            <a:ext cx="56027" cy="3520331"/>
          </a:xfrm>
          <a:prstGeom prst="curvedConnector3">
            <a:avLst>
              <a:gd name="adj1" fmla="val 64744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9" idx="5"/>
            <a:endCxn id="7" idx="3"/>
          </p:cNvCxnSpPr>
          <p:nvPr/>
        </p:nvCxnSpPr>
        <p:spPr>
          <a:xfrm rot="5400000" flipH="1" flipV="1">
            <a:off x="4775188" y="3212678"/>
            <a:ext cx="56027" cy="3520331"/>
          </a:xfrm>
          <a:prstGeom prst="curvedConnector3">
            <a:avLst>
              <a:gd name="adj1" fmla="val -54744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9" idx="6"/>
          </p:cNvCxnSpPr>
          <p:nvPr/>
        </p:nvCxnSpPr>
        <p:spPr>
          <a:xfrm flipH="1">
            <a:off x="3132311" y="4756245"/>
            <a:ext cx="3341783" cy="560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0"/>
            <a:endCxn id="6" idx="2"/>
          </p:cNvCxnSpPr>
          <p:nvPr/>
        </p:nvCxnSpPr>
        <p:spPr>
          <a:xfrm flipV="1">
            <a:off x="2827511" y="3407648"/>
            <a:ext cx="3675016" cy="11379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8" idx="2"/>
          </p:cNvCxnSpPr>
          <p:nvPr/>
        </p:nvCxnSpPr>
        <p:spPr>
          <a:xfrm>
            <a:off x="2827511" y="5078972"/>
            <a:ext cx="3675016" cy="10288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736980" y="3966903"/>
            <a:ext cx="1726563" cy="369332"/>
          </a:xfrm>
          <a:prstGeom prst="rect">
            <a:avLst/>
          </a:prstGeom>
          <a:noFill/>
        </p:spPr>
        <p:txBody>
          <a:bodyPr wrap="none" rtlCol="0">
            <a:spAutoFit/>
          </a:bodyPr>
          <a:lstStyle/>
          <a:p>
            <a:r>
              <a:rPr lang="en-US" dirty="0" smtClean="0"/>
              <a:t>1. Request Block</a:t>
            </a:r>
            <a:endParaRPr lang="en-US" dirty="0"/>
          </a:p>
        </p:txBody>
      </p:sp>
      <p:sp>
        <p:nvSpPr>
          <p:cNvPr id="49" name="TextBox 48"/>
          <p:cNvSpPr txBox="1"/>
          <p:nvPr/>
        </p:nvSpPr>
        <p:spPr>
          <a:xfrm>
            <a:off x="3848022" y="4778361"/>
            <a:ext cx="1825180" cy="369332"/>
          </a:xfrm>
          <a:prstGeom prst="rect">
            <a:avLst/>
          </a:prstGeom>
          <a:noFill/>
        </p:spPr>
        <p:txBody>
          <a:bodyPr wrap="none" rtlCol="0">
            <a:spAutoFit/>
          </a:bodyPr>
          <a:lstStyle/>
          <a:p>
            <a:r>
              <a:rPr lang="en-US" dirty="0" smtClean="0"/>
              <a:t>2. Replicate Block</a:t>
            </a:r>
            <a:endParaRPr lang="en-US" dirty="0"/>
          </a:p>
        </p:txBody>
      </p:sp>
      <p:sp>
        <p:nvSpPr>
          <p:cNvPr id="50" name="TextBox 49"/>
          <p:cNvSpPr txBox="1"/>
          <p:nvPr/>
        </p:nvSpPr>
        <p:spPr>
          <a:xfrm>
            <a:off x="4733201" y="5245087"/>
            <a:ext cx="1656415" cy="369332"/>
          </a:xfrm>
          <a:prstGeom prst="rect">
            <a:avLst/>
          </a:prstGeom>
          <a:noFill/>
        </p:spPr>
        <p:txBody>
          <a:bodyPr wrap="none" rtlCol="0">
            <a:spAutoFit/>
          </a:bodyPr>
          <a:lstStyle/>
          <a:p>
            <a:r>
              <a:rPr lang="en-US" dirty="0" smtClean="0"/>
              <a:t>3. Update Block</a:t>
            </a:r>
            <a:endParaRPr lang="en-US" dirty="0"/>
          </a:p>
        </p:txBody>
      </p:sp>
      <p:sp>
        <p:nvSpPr>
          <p:cNvPr id="51" name="TextBox 50"/>
          <p:cNvSpPr txBox="1"/>
          <p:nvPr/>
        </p:nvSpPr>
        <p:spPr>
          <a:xfrm rot="962832">
            <a:off x="3946516" y="5584796"/>
            <a:ext cx="1656415" cy="369332"/>
          </a:xfrm>
          <a:prstGeom prst="rect">
            <a:avLst/>
          </a:prstGeom>
          <a:noFill/>
        </p:spPr>
        <p:txBody>
          <a:bodyPr wrap="none" rtlCol="0">
            <a:spAutoFit/>
          </a:bodyPr>
          <a:lstStyle/>
          <a:p>
            <a:r>
              <a:rPr lang="en-US" dirty="0" smtClean="0"/>
              <a:t>3. </a:t>
            </a:r>
            <a:r>
              <a:rPr lang="en-US" dirty="0"/>
              <a:t>Update</a:t>
            </a:r>
            <a:r>
              <a:rPr lang="en-US" dirty="0" smtClean="0"/>
              <a:t> Block</a:t>
            </a:r>
            <a:endParaRPr lang="en-US" dirty="0"/>
          </a:p>
        </p:txBody>
      </p:sp>
      <p:sp>
        <p:nvSpPr>
          <p:cNvPr id="52" name="TextBox 51"/>
          <p:cNvSpPr txBox="1"/>
          <p:nvPr/>
        </p:nvSpPr>
        <p:spPr>
          <a:xfrm rot="20565553">
            <a:off x="3939011" y="3502491"/>
            <a:ext cx="1656415" cy="369332"/>
          </a:xfrm>
          <a:prstGeom prst="rect">
            <a:avLst/>
          </a:prstGeom>
          <a:noFill/>
        </p:spPr>
        <p:txBody>
          <a:bodyPr wrap="none" rtlCol="0">
            <a:spAutoFit/>
          </a:bodyPr>
          <a:lstStyle/>
          <a:p>
            <a:r>
              <a:rPr lang="en-US" dirty="0" smtClean="0"/>
              <a:t>3. </a:t>
            </a:r>
            <a:r>
              <a:rPr lang="en-US" dirty="0"/>
              <a:t>Update</a:t>
            </a:r>
            <a:r>
              <a:rPr lang="en-US" dirty="0" smtClean="0"/>
              <a:t> Block</a:t>
            </a:r>
            <a:endParaRPr lang="en-US" dirty="0"/>
          </a:p>
        </p:txBody>
      </p:sp>
      <p:sp>
        <p:nvSpPr>
          <p:cNvPr id="53" name="TextBox 52"/>
          <p:cNvSpPr txBox="1"/>
          <p:nvPr/>
        </p:nvSpPr>
        <p:spPr>
          <a:xfrm>
            <a:off x="685800" y="4291693"/>
            <a:ext cx="1836911" cy="1015663"/>
          </a:xfrm>
          <a:prstGeom prst="rect">
            <a:avLst/>
          </a:prstGeom>
          <a:noFill/>
        </p:spPr>
        <p:txBody>
          <a:bodyPr wrap="square" rtlCol="0">
            <a:spAutoFit/>
          </a:bodyPr>
          <a:lstStyle/>
          <a:p>
            <a:pPr algn="ctr"/>
            <a:r>
              <a:rPr lang="en-US" b="1" dirty="0" smtClean="0"/>
              <a:t>Client Node</a:t>
            </a:r>
          </a:p>
          <a:p>
            <a:pPr algn="ctr"/>
            <a:r>
              <a:rPr lang="en-US" sz="1400" dirty="0" smtClean="0"/>
              <a:t>(also </a:t>
            </a:r>
            <a:r>
              <a:rPr lang="en-US" sz="1400" dirty="0"/>
              <a:t>has a valid copy</a:t>
            </a:r>
          </a:p>
          <a:p>
            <a:pPr algn="ctr"/>
            <a:r>
              <a:rPr lang="en-US" sz="1400" dirty="0"/>
              <a:t>of the data block after</a:t>
            </a:r>
          </a:p>
          <a:p>
            <a:pPr algn="ctr"/>
            <a:r>
              <a:rPr lang="en-US" sz="1400" dirty="0"/>
              <a:t>write operation))</a:t>
            </a:r>
          </a:p>
        </p:txBody>
      </p:sp>
      <p:sp>
        <p:nvSpPr>
          <p:cNvPr id="54" name="TextBox 53"/>
          <p:cNvSpPr txBox="1"/>
          <p:nvPr/>
        </p:nvSpPr>
        <p:spPr>
          <a:xfrm>
            <a:off x="7080282" y="3810000"/>
            <a:ext cx="1836911" cy="1754326"/>
          </a:xfrm>
          <a:prstGeom prst="rect">
            <a:avLst/>
          </a:prstGeom>
          <a:noFill/>
        </p:spPr>
        <p:txBody>
          <a:bodyPr wrap="square" rtlCol="0">
            <a:spAutoFit/>
          </a:bodyPr>
          <a:lstStyle/>
          <a:p>
            <a:pPr algn="ctr"/>
            <a:r>
              <a:rPr lang="en-US" dirty="0" smtClean="0"/>
              <a:t>Nodes having valid </a:t>
            </a:r>
            <a:r>
              <a:rPr lang="en-US" dirty="0"/>
              <a:t>copies</a:t>
            </a:r>
          </a:p>
          <a:p>
            <a:pPr algn="ctr"/>
            <a:r>
              <a:rPr lang="en-US" dirty="0"/>
              <a:t>of the data block both </a:t>
            </a:r>
            <a:r>
              <a:rPr lang="en-US" dirty="0" smtClean="0"/>
              <a:t>before and</a:t>
            </a:r>
            <a:endParaRPr lang="en-US" dirty="0"/>
          </a:p>
          <a:p>
            <a:pPr algn="ctr"/>
            <a:r>
              <a:rPr lang="en-US" dirty="0"/>
              <a:t>after write operation</a:t>
            </a:r>
            <a:endParaRPr lang="en-US" sz="1400" dirty="0"/>
          </a:p>
        </p:txBody>
      </p:sp>
      <p:sp>
        <p:nvSpPr>
          <p:cNvPr id="66" name="Content Placeholder 3"/>
          <p:cNvSpPr>
            <a:spLocks noGrp="1"/>
          </p:cNvSpPr>
          <p:nvPr>
            <p:ph idx="1"/>
          </p:nvPr>
        </p:nvSpPr>
        <p:spPr>
          <a:xfrm>
            <a:off x="190500" y="990600"/>
            <a:ext cx="8763000" cy="2417048"/>
          </a:xfrm>
        </p:spPr>
        <p:txBody>
          <a:bodyPr>
            <a:normAutofit/>
          </a:bodyPr>
          <a:lstStyle/>
          <a:p>
            <a:pPr algn="just">
              <a:lnSpc>
                <a:spcPct val="100000"/>
              </a:lnSpc>
            </a:pPr>
            <a:r>
              <a:rPr lang="en-US" sz="2000" b="1" dirty="0" smtClean="0"/>
              <a:t>Method :1</a:t>
            </a:r>
          </a:p>
          <a:p>
            <a:pPr lvl="1" algn="just">
              <a:lnSpc>
                <a:spcPct val="100000"/>
              </a:lnSpc>
            </a:pPr>
            <a:r>
              <a:rPr lang="en-US" dirty="0" smtClean="0"/>
              <a:t>A </a:t>
            </a:r>
            <a:r>
              <a:rPr lang="en-US" dirty="0"/>
              <a:t>write operation is carried out by updating all copies of the data on which the write is perform.</a:t>
            </a:r>
          </a:p>
          <a:p>
            <a:pPr lvl="1" algn="just">
              <a:lnSpc>
                <a:spcPct val="100000"/>
              </a:lnSpc>
            </a:pPr>
            <a:r>
              <a:rPr lang="en-US" dirty="0"/>
              <a:t>When write fault occurs the fault handler copies the accessed block from one of the block’s current node to its </a:t>
            </a:r>
            <a:r>
              <a:rPr lang="en-US" dirty="0" smtClean="0"/>
              <a:t>own </a:t>
            </a:r>
            <a:r>
              <a:rPr lang="en-US" dirty="0"/>
              <a:t>node.</a:t>
            </a:r>
          </a:p>
          <a:p>
            <a:pPr lvl="1" algn="just">
              <a:lnSpc>
                <a:spcPct val="100000"/>
              </a:lnSpc>
            </a:pPr>
            <a:r>
              <a:rPr lang="en-US" dirty="0"/>
              <a:t>The write operation completes only after all the copies of the block have been successfully updated.</a:t>
            </a:r>
          </a:p>
        </p:txBody>
      </p:sp>
      <p:cxnSp>
        <p:nvCxnSpPr>
          <p:cNvPr id="20" name="Straight Connector 19"/>
          <p:cNvCxnSpPr/>
          <p:nvPr/>
        </p:nvCxnSpPr>
        <p:spPr>
          <a:xfrm>
            <a:off x="6858000" y="5215023"/>
            <a:ext cx="0" cy="4667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1602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left)">
                                      <p:cBhvr>
                                        <p:cTn id="23" dur="500"/>
                                        <p:tgtEl>
                                          <p:spTgt spid="5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par>
                                <p:cTn id="33" presetID="22" presetClass="entr" presetSubtype="8"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left)">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ipe(left)">
                                      <p:cBhvr>
                                        <p:cTn id="46" dur="500"/>
                                        <p:tgtEl>
                                          <p:spTgt spid="48"/>
                                        </p:tgtEl>
                                      </p:cBhvr>
                                    </p:animEffect>
                                  </p:childTnLst>
                                </p:cTn>
                              </p:par>
                              <p:par>
                                <p:cTn id="47" presetID="22" presetClass="entr" presetSubtype="8"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right)">
                                      <p:cBhvr>
                                        <p:cTn id="54" dur="500"/>
                                        <p:tgtEl>
                                          <p:spTgt spid="22"/>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right)">
                                      <p:cBhvr>
                                        <p:cTn id="57" dur="500"/>
                                        <p:tgtEl>
                                          <p:spTgt spid="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500"/>
                                        <p:tgtEl>
                                          <p:spTgt spid="26"/>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left)">
                                      <p:cBhvr>
                                        <p:cTn id="65" dur="500"/>
                                        <p:tgtEl>
                                          <p:spTgt spid="52"/>
                                        </p:tgtEl>
                                      </p:cBhvr>
                                    </p:animEffect>
                                  </p:childTnLst>
                                </p:cTn>
                              </p:par>
                              <p:par>
                                <p:cTn id="66" presetID="22" presetClass="entr" presetSubtype="8"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500"/>
                                        <p:tgtEl>
                                          <p:spTgt spid="15"/>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wipe(left)">
                                      <p:cBhvr>
                                        <p:cTn id="71" dur="500"/>
                                        <p:tgtEl>
                                          <p:spTgt spid="50"/>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wipe(left)">
                                      <p:cBhvr>
                                        <p:cTn id="74" dur="500"/>
                                        <p:tgtEl>
                                          <p:spTgt spid="51"/>
                                        </p:tgtEl>
                                      </p:cBhvr>
                                    </p:animEffect>
                                  </p:childTnLst>
                                </p:cTn>
                              </p:par>
                              <p:par>
                                <p:cTn id="75" presetID="22" presetClass="entr" presetSubtype="8"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48" grpId="0"/>
      <p:bldP spid="49" grpId="0"/>
      <p:bldP spid="50" grpId="0"/>
      <p:bldP spid="51" grpId="0"/>
      <p:bldP spid="52" grpId="0"/>
      <p:bldP spid="53" grpId="0"/>
      <p:bldP spid="5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Write-update</a:t>
            </a:r>
          </a:p>
        </p:txBody>
      </p:sp>
      <p:sp>
        <p:nvSpPr>
          <p:cNvPr id="6" name="Oval 5"/>
          <p:cNvSpPr/>
          <p:nvPr/>
        </p:nvSpPr>
        <p:spPr>
          <a:xfrm>
            <a:off x="6502527" y="3140948"/>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74094" y="4489545"/>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502527" y="5841141"/>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00200" y="4545572"/>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urved Connector 10"/>
          <p:cNvCxnSpPr>
            <a:stCxn id="9" idx="0"/>
            <a:endCxn id="21" idx="1"/>
          </p:cNvCxnSpPr>
          <p:nvPr/>
        </p:nvCxnSpPr>
        <p:spPr>
          <a:xfrm rot="5400000" flipH="1" flipV="1">
            <a:off x="2610050" y="3721862"/>
            <a:ext cx="118660" cy="1528761"/>
          </a:xfrm>
          <a:prstGeom prst="curvedConnector3">
            <a:avLst>
              <a:gd name="adj1" fmla="val 40660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21" idx="3"/>
            <a:endCxn id="9" idx="4"/>
          </p:cNvCxnSpPr>
          <p:nvPr/>
        </p:nvCxnSpPr>
        <p:spPr>
          <a:xfrm rot="5400000" flipH="1">
            <a:off x="2668965" y="4315008"/>
            <a:ext cx="832" cy="1528761"/>
          </a:xfrm>
          <a:prstGeom prst="curvedConnector3">
            <a:avLst>
              <a:gd name="adj1" fmla="val -43728245"/>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1" idx="6"/>
            <a:endCxn id="7" idx="2"/>
          </p:cNvCxnSpPr>
          <p:nvPr/>
        </p:nvCxnSpPr>
        <p:spPr>
          <a:xfrm>
            <a:off x="4349765" y="4753358"/>
            <a:ext cx="2124329" cy="28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7"/>
            <a:endCxn id="6" idx="2"/>
          </p:cNvCxnSpPr>
          <p:nvPr/>
        </p:nvCxnSpPr>
        <p:spPr>
          <a:xfrm flipV="1">
            <a:off x="4192604" y="3407648"/>
            <a:ext cx="2309923" cy="1019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5"/>
            <a:endCxn id="8" idx="2"/>
          </p:cNvCxnSpPr>
          <p:nvPr/>
        </p:nvCxnSpPr>
        <p:spPr>
          <a:xfrm>
            <a:off x="4192604" y="5079804"/>
            <a:ext cx="2309923" cy="10280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248603" y="4552689"/>
            <a:ext cx="1240155" cy="369332"/>
          </a:xfrm>
          <a:prstGeom prst="rect">
            <a:avLst/>
          </a:prstGeom>
          <a:noFill/>
        </p:spPr>
        <p:txBody>
          <a:bodyPr wrap="square" rtlCol="0">
            <a:spAutoFit/>
          </a:bodyPr>
          <a:lstStyle/>
          <a:p>
            <a:r>
              <a:rPr lang="en-US" dirty="0" smtClean="0"/>
              <a:t>Sequencer</a:t>
            </a:r>
            <a:endParaRPr lang="en-US" dirty="0"/>
          </a:p>
        </p:txBody>
      </p:sp>
      <p:sp>
        <p:nvSpPr>
          <p:cNvPr id="52" name="TextBox 51"/>
          <p:cNvSpPr txBox="1"/>
          <p:nvPr/>
        </p:nvSpPr>
        <p:spPr>
          <a:xfrm rot="20189992">
            <a:off x="4163188" y="3600803"/>
            <a:ext cx="2208810" cy="338554"/>
          </a:xfrm>
          <a:prstGeom prst="rect">
            <a:avLst/>
          </a:prstGeom>
          <a:noFill/>
        </p:spPr>
        <p:txBody>
          <a:bodyPr wrap="none" rtlCol="0">
            <a:spAutoFit/>
          </a:bodyPr>
          <a:lstStyle/>
          <a:p>
            <a:r>
              <a:rPr lang="en-US" sz="1600" dirty="0" smtClean="0"/>
              <a:t>Sequenced Modification</a:t>
            </a:r>
            <a:endParaRPr lang="en-US" sz="1600" dirty="0"/>
          </a:p>
        </p:txBody>
      </p:sp>
      <p:sp>
        <p:nvSpPr>
          <p:cNvPr id="53" name="TextBox 52"/>
          <p:cNvSpPr txBox="1"/>
          <p:nvPr/>
        </p:nvSpPr>
        <p:spPr>
          <a:xfrm>
            <a:off x="228601" y="4291693"/>
            <a:ext cx="1481438" cy="800219"/>
          </a:xfrm>
          <a:prstGeom prst="rect">
            <a:avLst/>
          </a:prstGeom>
          <a:noFill/>
        </p:spPr>
        <p:txBody>
          <a:bodyPr wrap="square" rtlCol="0">
            <a:spAutoFit/>
          </a:bodyPr>
          <a:lstStyle/>
          <a:p>
            <a:pPr algn="ctr"/>
            <a:r>
              <a:rPr lang="en-US" b="1" dirty="0" smtClean="0"/>
              <a:t>Client Node</a:t>
            </a:r>
          </a:p>
          <a:p>
            <a:pPr algn="ctr"/>
            <a:r>
              <a:rPr lang="en-US" sz="1400" dirty="0" smtClean="0"/>
              <a:t>(Has Replica of the Data block)</a:t>
            </a:r>
            <a:endParaRPr lang="en-US" sz="1400" dirty="0"/>
          </a:p>
        </p:txBody>
      </p:sp>
      <p:sp>
        <p:nvSpPr>
          <p:cNvPr id="54" name="TextBox 53"/>
          <p:cNvSpPr txBox="1"/>
          <p:nvPr/>
        </p:nvSpPr>
        <p:spPr>
          <a:xfrm>
            <a:off x="7080282" y="4258270"/>
            <a:ext cx="1836911" cy="923330"/>
          </a:xfrm>
          <a:prstGeom prst="rect">
            <a:avLst/>
          </a:prstGeom>
          <a:noFill/>
        </p:spPr>
        <p:txBody>
          <a:bodyPr wrap="square" rtlCol="0">
            <a:spAutoFit/>
          </a:bodyPr>
          <a:lstStyle/>
          <a:p>
            <a:pPr algn="ctr"/>
            <a:r>
              <a:rPr lang="en-US" dirty="0" smtClean="0"/>
              <a:t>Other nodes having replica of the data block</a:t>
            </a:r>
            <a:endParaRPr lang="en-US" sz="1400" dirty="0"/>
          </a:p>
        </p:txBody>
      </p:sp>
      <p:sp>
        <p:nvSpPr>
          <p:cNvPr id="66" name="Content Placeholder 3"/>
          <p:cNvSpPr>
            <a:spLocks noGrp="1"/>
          </p:cNvSpPr>
          <p:nvPr>
            <p:ph idx="1"/>
          </p:nvPr>
        </p:nvSpPr>
        <p:spPr>
          <a:xfrm>
            <a:off x="190500" y="990600"/>
            <a:ext cx="8763000" cy="2417048"/>
          </a:xfrm>
        </p:spPr>
        <p:txBody>
          <a:bodyPr>
            <a:normAutofit/>
          </a:bodyPr>
          <a:lstStyle/>
          <a:p>
            <a:pPr algn="just">
              <a:lnSpc>
                <a:spcPct val="100000"/>
              </a:lnSpc>
            </a:pPr>
            <a:r>
              <a:rPr lang="en-US" sz="2000" b="1" dirty="0" smtClean="0"/>
              <a:t>Method :2</a:t>
            </a:r>
          </a:p>
          <a:p>
            <a:pPr lvl="1" algn="just">
              <a:lnSpc>
                <a:spcPct val="100000"/>
              </a:lnSpc>
            </a:pPr>
            <a:r>
              <a:rPr lang="en-US" dirty="0" smtClean="0"/>
              <a:t>Use </a:t>
            </a:r>
            <a:r>
              <a:rPr lang="en-US" dirty="0"/>
              <a:t>a global </a:t>
            </a:r>
            <a:r>
              <a:rPr lang="en-US" dirty="0" smtClean="0"/>
              <a:t>sequencer to </a:t>
            </a:r>
            <a:r>
              <a:rPr lang="en-US" dirty="0"/>
              <a:t>sequence the write operations of all nodes.</a:t>
            </a:r>
          </a:p>
          <a:p>
            <a:pPr lvl="1" algn="just">
              <a:lnSpc>
                <a:spcPct val="100000"/>
              </a:lnSpc>
            </a:pPr>
            <a:r>
              <a:rPr lang="en-US" dirty="0" smtClean="0"/>
              <a:t>Modification of each write </a:t>
            </a:r>
            <a:r>
              <a:rPr lang="en-US" dirty="0"/>
              <a:t>operation is first sent to the global sequencer.</a:t>
            </a:r>
          </a:p>
          <a:p>
            <a:pPr lvl="1" algn="just">
              <a:lnSpc>
                <a:spcPct val="100000"/>
              </a:lnSpc>
            </a:pPr>
            <a:r>
              <a:rPr lang="en-US" dirty="0"/>
              <a:t>The sequencer assigns the next sequence number to the </a:t>
            </a:r>
            <a:r>
              <a:rPr lang="en-US" dirty="0" smtClean="0"/>
              <a:t>modification.</a:t>
            </a:r>
          </a:p>
          <a:p>
            <a:pPr lvl="1" algn="just">
              <a:lnSpc>
                <a:spcPct val="100000"/>
              </a:lnSpc>
            </a:pPr>
            <a:r>
              <a:rPr lang="en-US" dirty="0" smtClean="0"/>
              <a:t>Multicasts </a:t>
            </a:r>
            <a:r>
              <a:rPr lang="en-US" dirty="0"/>
              <a:t>the modification with this </a:t>
            </a:r>
            <a:r>
              <a:rPr lang="en-US" dirty="0" smtClean="0"/>
              <a:t>sequence number </a:t>
            </a:r>
            <a:r>
              <a:rPr lang="en-US" dirty="0"/>
              <a:t>to all the </a:t>
            </a:r>
            <a:r>
              <a:rPr lang="en-US" dirty="0" smtClean="0"/>
              <a:t>nodes.</a:t>
            </a:r>
          </a:p>
        </p:txBody>
      </p:sp>
      <p:cxnSp>
        <p:nvCxnSpPr>
          <p:cNvPr id="20" name="Straight Connector 19"/>
          <p:cNvCxnSpPr/>
          <p:nvPr/>
        </p:nvCxnSpPr>
        <p:spPr>
          <a:xfrm>
            <a:off x="6858000" y="5215023"/>
            <a:ext cx="0" cy="4667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276600" y="4291693"/>
            <a:ext cx="1073165" cy="9233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344390" y="4462046"/>
            <a:ext cx="2208810" cy="338554"/>
          </a:xfrm>
          <a:prstGeom prst="rect">
            <a:avLst/>
          </a:prstGeom>
          <a:noFill/>
        </p:spPr>
        <p:txBody>
          <a:bodyPr wrap="none" rtlCol="0">
            <a:spAutoFit/>
          </a:bodyPr>
          <a:lstStyle/>
          <a:p>
            <a:r>
              <a:rPr lang="en-US" sz="1600" dirty="0" smtClean="0"/>
              <a:t>Sequenced Modification</a:t>
            </a:r>
            <a:endParaRPr lang="en-US" sz="1600" dirty="0"/>
          </a:p>
        </p:txBody>
      </p:sp>
      <p:sp>
        <p:nvSpPr>
          <p:cNvPr id="36" name="TextBox 35"/>
          <p:cNvSpPr txBox="1"/>
          <p:nvPr/>
        </p:nvSpPr>
        <p:spPr>
          <a:xfrm rot="1453107">
            <a:off x="4163240" y="5624098"/>
            <a:ext cx="2208810" cy="338554"/>
          </a:xfrm>
          <a:prstGeom prst="rect">
            <a:avLst/>
          </a:prstGeom>
          <a:noFill/>
        </p:spPr>
        <p:txBody>
          <a:bodyPr wrap="none" rtlCol="0">
            <a:spAutoFit/>
          </a:bodyPr>
          <a:lstStyle/>
          <a:p>
            <a:r>
              <a:rPr lang="en-US" sz="1600" dirty="0" smtClean="0"/>
              <a:t>Sequenced Modification</a:t>
            </a:r>
            <a:endParaRPr lang="en-US" sz="1600" dirty="0"/>
          </a:p>
        </p:txBody>
      </p:sp>
      <p:sp>
        <p:nvSpPr>
          <p:cNvPr id="60" name="TextBox 59"/>
          <p:cNvSpPr txBox="1"/>
          <p:nvPr/>
        </p:nvSpPr>
        <p:spPr>
          <a:xfrm>
            <a:off x="2100930" y="5434637"/>
            <a:ext cx="1243802" cy="584775"/>
          </a:xfrm>
          <a:prstGeom prst="rect">
            <a:avLst/>
          </a:prstGeom>
          <a:noFill/>
        </p:spPr>
        <p:txBody>
          <a:bodyPr wrap="none" rtlCol="0">
            <a:spAutoFit/>
          </a:bodyPr>
          <a:lstStyle/>
          <a:p>
            <a:pPr algn="ctr"/>
            <a:r>
              <a:rPr lang="en-US" sz="1600" dirty="0" smtClean="0"/>
              <a:t>Sequenced </a:t>
            </a:r>
          </a:p>
          <a:p>
            <a:pPr algn="ctr"/>
            <a:r>
              <a:rPr lang="en-US" sz="1600" dirty="0" smtClean="0"/>
              <a:t>Modification</a:t>
            </a:r>
            <a:endParaRPr lang="en-US" sz="1600" dirty="0"/>
          </a:p>
        </p:txBody>
      </p:sp>
      <p:sp>
        <p:nvSpPr>
          <p:cNvPr id="61" name="TextBox 60"/>
          <p:cNvSpPr txBox="1"/>
          <p:nvPr/>
        </p:nvSpPr>
        <p:spPr>
          <a:xfrm>
            <a:off x="2100930" y="3700046"/>
            <a:ext cx="1243802" cy="338554"/>
          </a:xfrm>
          <a:prstGeom prst="rect">
            <a:avLst/>
          </a:prstGeom>
          <a:noFill/>
        </p:spPr>
        <p:txBody>
          <a:bodyPr wrap="none" rtlCol="0">
            <a:spAutoFit/>
          </a:bodyPr>
          <a:lstStyle/>
          <a:p>
            <a:pPr algn="ctr"/>
            <a:r>
              <a:rPr lang="en-US" sz="1600" dirty="0" smtClean="0"/>
              <a:t>Modification</a:t>
            </a:r>
            <a:endParaRPr lang="en-US" sz="1600" dirty="0"/>
          </a:p>
        </p:txBody>
      </p:sp>
    </p:spTree>
    <p:extLst>
      <p:ext uri="{BB962C8B-B14F-4D97-AF65-F5344CB8AC3E}">
        <p14:creationId xmlns:p14="http://schemas.microsoft.com/office/powerpoint/2010/main" val="14642978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left)">
                                      <p:cBhvr>
                                        <p:cTn id="27" dur="500"/>
                                        <p:tgtEl>
                                          <p:spTgt spid="5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par>
                                <p:cTn id="37" presetID="2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wipe(left)">
                                      <p:cBhvr>
                                        <p:cTn id="45" dur="500"/>
                                        <p:tgtEl>
                                          <p:spTgt spid="5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left)">
                                      <p:cBhvr>
                                        <p:cTn id="53" dur="500"/>
                                        <p:tgtEl>
                                          <p:spTgt spid="5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left)">
                                      <p:cBhvr>
                                        <p:cTn id="58" dur="500"/>
                                        <p:tgtEl>
                                          <p:spTgt spid="61"/>
                                        </p:tgtEl>
                                      </p:cBhvr>
                                    </p:animEffect>
                                  </p:childTnLst>
                                </p:cTn>
                              </p:par>
                              <p:par>
                                <p:cTn id="59" presetID="22" presetClass="entr" presetSubtype="8"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wipe(left)">
                                      <p:cBhvr>
                                        <p:cTn id="69" dur="500"/>
                                        <p:tgtEl>
                                          <p:spTgt spid="52"/>
                                        </p:tgtEl>
                                      </p:cBhvr>
                                    </p:animEffect>
                                  </p:childTnLst>
                                </p:cTn>
                              </p:par>
                              <p:par>
                                <p:cTn id="70" presetID="22" presetClass="entr" presetSubtype="8"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500"/>
                                        <p:tgtEl>
                                          <p:spTgt spid="35"/>
                                        </p:tgtEl>
                                      </p:cBhvr>
                                    </p:animEffect>
                                  </p:childTnLst>
                                </p:cTn>
                              </p:par>
                              <p:par>
                                <p:cTn id="76" presetID="22" presetClass="entr" presetSubtype="8"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left)">
                                      <p:cBhvr>
                                        <p:cTn id="78" dur="500"/>
                                        <p:tgtEl>
                                          <p:spTgt spid="28"/>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wipe(left)">
                                      <p:cBhvr>
                                        <p:cTn id="84" dur="500"/>
                                        <p:tgtEl>
                                          <p:spTgt spid="60"/>
                                        </p:tgtEl>
                                      </p:cBhvr>
                                    </p:animEffect>
                                  </p:childTnLst>
                                </p:cTn>
                              </p:par>
                              <p:par>
                                <p:cTn id="85" presetID="22" presetClass="entr" presetSubtype="8" fill="hold" nodeType="with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wipe(left)">
                                      <p:cBhvr>
                                        <p:cTn id="8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51" grpId="0"/>
      <p:bldP spid="52" grpId="0"/>
      <p:bldP spid="53" grpId="0"/>
      <p:bldP spid="54" grpId="0"/>
      <p:bldP spid="21" grpId="0" animBg="1"/>
      <p:bldP spid="35" grpId="0"/>
      <p:bldP spid="36" grpId="0"/>
      <p:bldP spid="60"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DSM</a:t>
            </a:r>
            <a:endParaRPr lang="en-IN" dirty="0">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19200"/>
            <a:ext cx="2476500" cy="170483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85" y="4114800"/>
            <a:ext cx="3589930" cy="145752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4346" y="1524000"/>
            <a:ext cx="3879154" cy="3778751"/>
          </a:xfrm>
          <a:prstGeom prst="rect">
            <a:avLst/>
          </a:prstGeom>
        </p:spPr>
      </p:pic>
      <p:cxnSp>
        <p:nvCxnSpPr>
          <p:cNvPr id="56" name="Straight Arrow Connector 55"/>
          <p:cNvCxnSpPr/>
          <p:nvPr/>
        </p:nvCxnSpPr>
        <p:spPr>
          <a:xfrm flipV="1">
            <a:off x="3162300" y="3505201"/>
            <a:ext cx="1912046" cy="340027"/>
          </a:xfrm>
          <a:prstGeom prst="straightConnector1">
            <a:avLst/>
          </a:prstGeom>
          <a:ln>
            <a:solidFill>
              <a:schemeClr val="accent1">
                <a:lumMod val="75000"/>
              </a:schemeClr>
            </a:solidFill>
            <a:headEnd type="none"/>
            <a:tailEnd type="triangle" w="lg" len="lg"/>
          </a:ln>
        </p:spPr>
        <p:style>
          <a:lnRef idx="3">
            <a:schemeClr val="accent1"/>
          </a:lnRef>
          <a:fillRef idx="0">
            <a:schemeClr val="accent1"/>
          </a:fillRef>
          <a:effectRef idx="2">
            <a:schemeClr val="accent1"/>
          </a:effectRef>
          <a:fontRef idx="minor">
            <a:schemeClr val="tx1"/>
          </a:fontRef>
        </p:style>
      </p:cxnSp>
      <p:cxnSp>
        <p:nvCxnSpPr>
          <p:cNvPr id="59" name="Straight Arrow Connector 58"/>
          <p:cNvCxnSpPr/>
          <p:nvPr/>
        </p:nvCxnSpPr>
        <p:spPr>
          <a:xfrm>
            <a:off x="3352800" y="2514600"/>
            <a:ext cx="1721546" cy="596593"/>
          </a:xfrm>
          <a:prstGeom prst="straightConnector1">
            <a:avLst/>
          </a:prstGeom>
          <a:ln>
            <a:solidFill>
              <a:schemeClr val="accent1">
                <a:lumMod val="75000"/>
              </a:schemeClr>
            </a:solidFill>
            <a:headEnd type="none"/>
            <a:tailEnd type="triangle" w="lg" len="lg"/>
          </a:ln>
        </p:spPr>
        <p:style>
          <a:lnRef idx="3">
            <a:schemeClr val="accent1"/>
          </a:lnRef>
          <a:fillRef idx="0">
            <a:schemeClr val="accent1"/>
          </a:fillRef>
          <a:effectRef idx="2">
            <a:schemeClr val="accent1"/>
          </a:effectRef>
          <a:fontRef idx="minor">
            <a:schemeClr val="tx1"/>
          </a:fontRef>
        </p:style>
      </p:cxnSp>
      <p:sp>
        <p:nvSpPr>
          <p:cNvPr id="60" name="TextBox 59"/>
          <p:cNvSpPr txBox="1"/>
          <p:nvPr/>
        </p:nvSpPr>
        <p:spPr>
          <a:xfrm>
            <a:off x="988762" y="5575193"/>
            <a:ext cx="2142831" cy="369332"/>
          </a:xfrm>
          <a:prstGeom prst="rect">
            <a:avLst/>
          </a:prstGeom>
          <a:noFill/>
        </p:spPr>
        <p:txBody>
          <a:bodyPr wrap="none" rtlCol="0">
            <a:spAutoFit/>
          </a:bodyPr>
          <a:lstStyle/>
          <a:p>
            <a:r>
              <a:rPr lang="en-US" dirty="0" smtClean="0"/>
              <a:t>Distributed Memory</a:t>
            </a:r>
            <a:endParaRPr lang="en-US" dirty="0"/>
          </a:p>
        </p:txBody>
      </p:sp>
      <p:sp>
        <p:nvSpPr>
          <p:cNvPr id="61" name="TextBox 60"/>
          <p:cNvSpPr txBox="1"/>
          <p:nvPr/>
        </p:nvSpPr>
        <p:spPr>
          <a:xfrm>
            <a:off x="5715000" y="5390527"/>
            <a:ext cx="2795445" cy="369332"/>
          </a:xfrm>
          <a:prstGeom prst="rect">
            <a:avLst/>
          </a:prstGeom>
          <a:noFill/>
        </p:spPr>
        <p:txBody>
          <a:bodyPr wrap="none" rtlCol="0">
            <a:spAutoFit/>
          </a:bodyPr>
          <a:lstStyle/>
          <a:p>
            <a:r>
              <a:rPr lang="en-US" dirty="0" smtClean="0"/>
              <a:t>Distributed Shared Memory</a:t>
            </a:r>
            <a:endParaRPr lang="en-US" dirty="0"/>
          </a:p>
        </p:txBody>
      </p:sp>
      <p:sp>
        <p:nvSpPr>
          <p:cNvPr id="62" name="TextBox 61"/>
          <p:cNvSpPr txBox="1"/>
          <p:nvPr/>
        </p:nvSpPr>
        <p:spPr>
          <a:xfrm>
            <a:off x="1076831" y="2929175"/>
            <a:ext cx="1694438" cy="369332"/>
          </a:xfrm>
          <a:prstGeom prst="rect">
            <a:avLst/>
          </a:prstGeom>
          <a:noFill/>
        </p:spPr>
        <p:txBody>
          <a:bodyPr wrap="none" rtlCol="0">
            <a:spAutoFit/>
          </a:bodyPr>
          <a:lstStyle/>
          <a:p>
            <a:r>
              <a:rPr lang="en-US" dirty="0" smtClean="0"/>
              <a:t>Shared Memory</a:t>
            </a:r>
            <a:endParaRPr lang="en-US" dirty="0"/>
          </a:p>
        </p:txBody>
      </p:sp>
    </p:spTree>
    <p:extLst>
      <p:ext uri="{BB962C8B-B14F-4D97-AF65-F5344CB8AC3E}">
        <p14:creationId xmlns:p14="http://schemas.microsoft.com/office/powerpoint/2010/main" val="37120460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wipe(left)">
                                      <p:cBhvr>
                                        <p:cTn id="10" dur="5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wipe(left)">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wipe(left)">
                                      <p:cBhvr>
                                        <p:cTn id="23" dur="500"/>
                                        <p:tgtEl>
                                          <p:spTgt spid="59"/>
                                        </p:tgtEl>
                                      </p:cBhvr>
                                    </p:animEffect>
                                  </p:childTnLst>
                                </p:cTn>
                              </p:par>
                              <p:par>
                                <p:cTn id="24" presetID="22" presetClass="entr" presetSubtype="8" fill="hold"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wipe(left)">
                                      <p:cBhvr>
                                        <p:cTn id="26" dur="5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wipe(left)">
                                      <p:cBhvr>
                                        <p:cTn id="3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Data </a:t>
            </a:r>
            <a:r>
              <a:rPr lang="en-US" sz="4000" dirty="0" smtClean="0"/>
              <a:t>locating </a:t>
            </a:r>
            <a:r>
              <a:rPr lang="en-US" sz="4000" dirty="0"/>
              <a:t>in the RMB strategy</a:t>
            </a:r>
          </a:p>
        </p:txBody>
      </p:sp>
      <p:sp>
        <p:nvSpPr>
          <p:cNvPr id="4" name="Content Placeholder 3"/>
          <p:cNvSpPr>
            <a:spLocks noGrp="1"/>
          </p:cNvSpPr>
          <p:nvPr>
            <p:ph idx="1"/>
          </p:nvPr>
        </p:nvSpPr>
        <p:spPr/>
        <p:txBody>
          <a:bodyPr>
            <a:normAutofit/>
          </a:bodyPr>
          <a:lstStyle/>
          <a:p>
            <a:pPr algn="just">
              <a:lnSpc>
                <a:spcPct val="100000"/>
              </a:lnSpc>
            </a:pPr>
            <a:r>
              <a:rPr lang="en-US" dirty="0" smtClean="0"/>
              <a:t>Data locating </a:t>
            </a:r>
            <a:r>
              <a:rPr lang="en-US" dirty="0"/>
              <a:t>issues are involved in the write-invalidate protocol used with the RMB strategy:</a:t>
            </a:r>
          </a:p>
          <a:p>
            <a:pPr marL="857250" lvl="1" indent="-457200" algn="just">
              <a:lnSpc>
                <a:spcPct val="100000"/>
              </a:lnSpc>
              <a:buFont typeface="+mj-lt"/>
              <a:buAutoNum type="arabicPeriod"/>
            </a:pPr>
            <a:r>
              <a:rPr lang="en-US" dirty="0"/>
              <a:t>Locating the owner of a block, the most recent node </a:t>
            </a:r>
            <a:r>
              <a:rPr lang="en-US" dirty="0" smtClean="0"/>
              <a:t>have to </a:t>
            </a:r>
            <a:r>
              <a:rPr lang="en-US" dirty="0"/>
              <a:t>write access to </a:t>
            </a:r>
            <a:r>
              <a:rPr lang="en-US" dirty="0" smtClean="0"/>
              <a:t>it.</a:t>
            </a:r>
            <a:endParaRPr lang="en-US" dirty="0"/>
          </a:p>
          <a:p>
            <a:pPr marL="857250" lvl="1" indent="-457200" algn="just">
              <a:lnSpc>
                <a:spcPct val="100000"/>
              </a:lnSpc>
              <a:buFont typeface="+mj-lt"/>
              <a:buAutoNum type="arabicPeriod"/>
            </a:pPr>
            <a:r>
              <a:rPr lang="en-US" dirty="0"/>
              <a:t>Keeping track of the node that are currently have a valid copy of the </a:t>
            </a:r>
            <a:r>
              <a:rPr lang="en-US" dirty="0" smtClean="0"/>
              <a:t>block.</a:t>
            </a:r>
            <a:endParaRPr lang="en-US" dirty="0"/>
          </a:p>
          <a:p>
            <a:pPr algn="just">
              <a:lnSpc>
                <a:spcPct val="100000"/>
              </a:lnSpc>
            </a:pPr>
            <a:r>
              <a:rPr lang="en-US" dirty="0"/>
              <a:t>Following algorithms may be used </a:t>
            </a:r>
            <a:r>
              <a:rPr lang="en-US" dirty="0" smtClean="0"/>
              <a:t>to address </a:t>
            </a:r>
            <a:r>
              <a:rPr lang="en-US" dirty="0"/>
              <a:t>these two issues:</a:t>
            </a:r>
          </a:p>
          <a:p>
            <a:pPr marL="914400" lvl="1" indent="-457200" algn="just">
              <a:lnSpc>
                <a:spcPct val="100000"/>
              </a:lnSpc>
              <a:buFont typeface="+mj-lt"/>
              <a:buAutoNum type="arabicPeriod"/>
            </a:pPr>
            <a:r>
              <a:rPr lang="en-US" sz="2400" dirty="0" smtClean="0"/>
              <a:t>Broadcasting</a:t>
            </a:r>
            <a:endParaRPr lang="en-US" sz="2400" dirty="0"/>
          </a:p>
          <a:p>
            <a:pPr marL="914400" lvl="1" indent="-457200" algn="just">
              <a:lnSpc>
                <a:spcPct val="100000"/>
              </a:lnSpc>
              <a:buFont typeface="+mj-lt"/>
              <a:buAutoNum type="arabicPeriod"/>
            </a:pPr>
            <a:r>
              <a:rPr lang="en-US" sz="2400" dirty="0"/>
              <a:t>Centralized-server </a:t>
            </a:r>
            <a:r>
              <a:rPr lang="en-US" sz="2400" dirty="0" smtClean="0"/>
              <a:t>algorithm</a:t>
            </a:r>
            <a:endParaRPr lang="en-US" sz="2400" dirty="0"/>
          </a:p>
          <a:p>
            <a:pPr marL="914400" lvl="1" indent="-457200" algn="just">
              <a:lnSpc>
                <a:spcPct val="100000"/>
              </a:lnSpc>
              <a:buFont typeface="+mj-lt"/>
              <a:buAutoNum type="arabicPeriod"/>
            </a:pPr>
            <a:r>
              <a:rPr lang="en-US" sz="2400" dirty="0"/>
              <a:t>Fixed distributed-server algorithm</a:t>
            </a:r>
          </a:p>
          <a:p>
            <a:pPr marL="914400" lvl="1" indent="-457200" algn="just">
              <a:lnSpc>
                <a:spcPct val="100000"/>
              </a:lnSpc>
              <a:buFont typeface="+mj-lt"/>
              <a:buAutoNum type="arabicPeriod"/>
            </a:pPr>
            <a:r>
              <a:rPr lang="en-US" sz="2400" dirty="0"/>
              <a:t>Dynamic distributed-server algorithm</a:t>
            </a:r>
          </a:p>
        </p:txBody>
      </p:sp>
    </p:spTree>
    <p:extLst>
      <p:ext uri="{BB962C8B-B14F-4D97-AF65-F5344CB8AC3E}">
        <p14:creationId xmlns:p14="http://schemas.microsoft.com/office/powerpoint/2010/main" val="22751874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Replicated, </a:t>
            </a:r>
            <a:r>
              <a:rPr lang="en-US" sz="4000" dirty="0" err="1" smtClean="0"/>
              <a:t>nonmigrating</a:t>
            </a:r>
            <a:r>
              <a:rPr lang="en-US" sz="4000" dirty="0" smtClean="0"/>
              <a:t> </a:t>
            </a:r>
            <a:r>
              <a:rPr lang="en-US" sz="4000" dirty="0"/>
              <a:t>blocks (RNMB)</a:t>
            </a:r>
          </a:p>
        </p:txBody>
      </p:sp>
      <p:sp>
        <p:nvSpPr>
          <p:cNvPr id="4" name="Content Placeholder 3"/>
          <p:cNvSpPr>
            <a:spLocks noGrp="1"/>
          </p:cNvSpPr>
          <p:nvPr>
            <p:ph idx="1"/>
          </p:nvPr>
        </p:nvSpPr>
        <p:spPr/>
        <p:txBody>
          <a:bodyPr>
            <a:normAutofit/>
          </a:bodyPr>
          <a:lstStyle/>
          <a:p>
            <a:pPr algn="just">
              <a:lnSpc>
                <a:spcPct val="100000"/>
              </a:lnSpc>
            </a:pPr>
            <a:r>
              <a:rPr lang="en-US" dirty="0"/>
              <a:t>A shared memory block may be replicated at multiple node of the system but the location of each replica is </a:t>
            </a:r>
            <a:r>
              <a:rPr lang="en-US" dirty="0" smtClean="0"/>
              <a:t>fixed.</a:t>
            </a:r>
            <a:endParaRPr lang="en-US" dirty="0"/>
          </a:p>
          <a:p>
            <a:pPr algn="just">
              <a:lnSpc>
                <a:spcPct val="100000"/>
              </a:lnSpc>
            </a:pPr>
            <a:r>
              <a:rPr lang="en-US" dirty="0" smtClean="0"/>
              <a:t>All </a:t>
            </a:r>
            <a:r>
              <a:rPr lang="en-US" dirty="0"/>
              <a:t>replicas of a block are kept consistent by updating them all in case of a write </a:t>
            </a:r>
            <a:r>
              <a:rPr lang="en-US" dirty="0" smtClean="0"/>
              <a:t>access</a:t>
            </a:r>
            <a:r>
              <a:rPr lang="en-US" dirty="0"/>
              <a:t>.</a:t>
            </a:r>
          </a:p>
          <a:p>
            <a:pPr algn="just">
              <a:lnSpc>
                <a:spcPct val="100000"/>
              </a:lnSpc>
            </a:pPr>
            <a:r>
              <a:rPr lang="en-US" dirty="0" smtClean="0"/>
              <a:t>Sequential </a:t>
            </a:r>
            <a:r>
              <a:rPr lang="en-US" dirty="0"/>
              <a:t>consistency is ensured by using a global sequencer to sequence the write operation of all nodes.</a:t>
            </a:r>
          </a:p>
        </p:txBody>
      </p:sp>
    </p:spTree>
    <p:extLst>
      <p:ext uri="{BB962C8B-B14F-4D97-AF65-F5344CB8AC3E}">
        <p14:creationId xmlns:p14="http://schemas.microsoft.com/office/powerpoint/2010/main" val="32673236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Data locating in the RNMB strategy</a:t>
            </a:r>
          </a:p>
        </p:txBody>
      </p:sp>
      <p:sp>
        <p:nvSpPr>
          <p:cNvPr id="4" name="Content Placeholder 3"/>
          <p:cNvSpPr>
            <a:spLocks noGrp="1"/>
          </p:cNvSpPr>
          <p:nvPr>
            <p:ph idx="1"/>
          </p:nvPr>
        </p:nvSpPr>
        <p:spPr/>
        <p:txBody>
          <a:bodyPr>
            <a:normAutofit/>
          </a:bodyPr>
          <a:lstStyle/>
          <a:p>
            <a:pPr algn="just">
              <a:lnSpc>
                <a:spcPct val="100000"/>
              </a:lnSpc>
            </a:pPr>
            <a:r>
              <a:rPr lang="en-US" dirty="0" smtClean="0"/>
              <a:t>The </a:t>
            </a:r>
            <a:r>
              <a:rPr lang="en-US" dirty="0"/>
              <a:t>RNMB strategy has the </a:t>
            </a:r>
            <a:r>
              <a:rPr lang="en-US" dirty="0" smtClean="0"/>
              <a:t>following characteristics</a:t>
            </a:r>
            <a:r>
              <a:rPr lang="en-US" dirty="0"/>
              <a:t>:</a:t>
            </a:r>
          </a:p>
          <a:p>
            <a:pPr lvl="1" algn="just">
              <a:lnSpc>
                <a:spcPct val="100000"/>
              </a:lnSpc>
            </a:pPr>
            <a:r>
              <a:rPr lang="en-US" sz="2400" dirty="0" smtClean="0"/>
              <a:t>The </a:t>
            </a:r>
            <a:r>
              <a:rPr lang="en-US" sz="2400" dirty="0"/>
              <a:t>replica location of a block  never </a:t>
            </a:r>
            <a:r>
              <a:rPr lang="en-US" sz="2400" dirty="0" smtClean="0"/>
              <a:t>change.</a:t>
            </a:r>
            <a:endParaRPr lang="en-US" sz="2400" dirty="0"/>
          </a:p>
          <a:p>
            <a:pPr lvl="1" algn="just">
              <a:lnSpc>
                <a:spcPct val="100000"/>
              </a:lnSpc>
            </a:pPr>
            <a:r>
              <a:rPr lang="en-US" sz="2400" dirty="0"/>
              <a:t>All replicas of a data block are kept </a:t>
            </a:r>
            <a:r>
              <a:rPr lang="en-US" sz="2400" dirty="0" smtClean="0"/>
              <a:t>consistent.</a:t>
            </a:r>
            <a:endParaRPr lang="en-US" sz="2400" dirty="0"/>
          </a:p>
          <a:p>
            <a:pPr lvl="1" algn="just">
              <a:lnSpc>
                <a:spcPct val="100000"/>
              </a:lnSpc>
            </a:pPr>
            <a:r>
              <a:rPr lang="en-US" sz="2400" dirty="0" smtClean="0"/>
              <a:t>Only </a:t>
            </a:r>
            <a:r>
              <a:rPr lang="en-US" sz="2400" dirty="0"/>
              <a:t>a read request can be directly send to one of the node having a replica</a:t>
            </a:r>
            <a:r>
              <a:rPr lang="en-US" sz="2400" dirty="0" smtClean="0"/>
              <a:t>.</a:t>
            </a:r>
          </a:p>
          <a:p>
            <a:pPr lvl="1" algn="just">
              <a:lnSpc>
                <a:spcPct val="100000"/>
              </a:lnSpc>
            </a:pPr>
            <a:r>
              <a:rPr lang="en-US" sz="2400" dirty="0" smtClean="0"/>
              <a:t>A </a:t>
            </a:r>
            <a:r>
              <a:rPr lang="en-US" sz="2400" dirty="0"/>
              <a:t>write operation on a block is sent to </a:t>
            </a:r>
            <a:r>
              <a:rPr lang="en-US" sz="2400" dirty="0" smtClean="0"/>
              <a:t>sequencer.</a:t>
            </a:r>
            <a:endParaRPr lang="en-US" sz="2400" dirty="0"/>
          </a:p>
          <a:p>
            <a:pPr lvl="1" algn="just">
              <a:lnSpc>
                <a:spcPct val="100000"/>
              </a:lnSpc>
            </a:pPr>
            <a:r>
              <a:rPr lang="en-US" sz="2400" dirty="0" smtClean="0"/>
              <a:t>The </a:t>
            </a:r>
            <a:r>
              <a:rPr lang="en-US" sz="2400" dirty="0"/>
              <a:t>sequencer assign the next sequence number to the requested </a:t>
            </a:r>
            <a:r>
              <a:rPr lang="en-US" sz="2400" dirty="0" smtClean="0"/>
              <a:t>modification.</a:t>
            </a:r>
            <a:endParaRPr lang="en-US" sz="2400" dirty="0"/>
          </a:p>
          <a:p>
            <a:pPr lvl="1" algn="just">
              <a:lnSpc>
                <a:spcPct val="100000"/>
              </a:lnSpc>
            </a:pPr>
            <a:r>
              <a:rPr lang="en-US" sz="2400" dirty="0"/>
              <a:t>It then multicast the modification with this sequence number to all the nodes listed in the replica set field</a:t>
            </a:r>
            <a:r>
              <a:rPr lang="en-US" sz="2400" dirty="0" smtClean="0"/>
              <a:t>.</a:t>
            </a:r>
            <a:endParaRPr lang="en-US" sz="2400" dirty="0"/>
          </a:p>
        </p:txBody>
      </p:sp>
    </p:spTree>
    <p:extLst>
      <p:ext uri="{BB962C8B-B14F-4D97-AF65-F5344CB8AC3E}">
        <p14:creationId xmlns:p14="http://schemas.microsoft.com/office/powerpoint/2010/main" val="3231675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Data locating in the RNMB strategy</a:t>
            </a:r>
          </a:p>
        </p:txBody>
      </p:sp>
      <p:sp>
        <p:nvSpPr>
          <p:cNvPr id="41" name="Rectangle 40"/>
          <p:cNvSpPr/>
          <p:nvPr/>
        </p:nvSpPr>
        <p:spPr>
          <a:xfrm>
            <a:off x="6384201" y="4646474"/>
            <a:ext cx="2565476" cy="1477328"/>
          </a:xfrm>
          <a:prstGeom prst="rect">
            <a:avLst/>
          </a:prstGeom>
        </p:spPr>
        <p:txBody>
          <a:bodyPr wrap="square">
            <a:spAutoFit/>
          </a:bodyPr>
          <a:lstStyle/>
          <a:p>
            <a:pPr algn="just"/>
            <a:r>
              <a:rPr lang="en-US" dirty="0"/>
              <a:t>Structure and locations of block table and sequence table in the </a:t>
            </a:r>
            <a:r>
              <a:rPr lang="en-US" dirty="0" smtClean="0"/>
              <a:t>data-locating mechanism </a:t>
            </a:r>
            <a:r>
              <a:rPr lang="en-US" dirty="0"/>
              <a:t>for RNMB strategy.</a:t>
            </a:r>
          </a:p>
        </p:txBody>
      </p:sp>
      <p:grpSp>
        <p:nvGrpSpPr>
          <p:cNvPr id="43" name="Group 42"/>
          <p:cNvGrpSpPr/>
          <p:nvPr/>
        </p:nvGrpSpPr>
        <p:grpSpPr>
          <a:xfrm>
            <a:off x="762000" y="924636"/>
            <a:ext cx="7336200" cy="5628564"/>
            <a:chOff x="762000" y="924636"/>
            <a:chExt cx="7336200" cy="5628564"/>
          </a:xfrm>
        </p:grpSpPr>
        <p:sp>
          <p:nvSpPr>
            <p:cNvPr id="7" name="TextBox 6"/>
            <p:cNvSpPr txBox="1"/>
            <p:nvPr/>
          </p:nvSpPr>
          <p:spPr>
            <a:xfrm>
              <a:off x="1315977" y="938806"/>
              <a:ext cx="862737" cy="369332"/>
            </a:xfrm>
            <a:prstGeom prst="rect">
              <a:avLst/>
            </a:prstGeom>
            <a:noFill/>
          </p:spPr>
          <p:txBody>
            <a:bodyPr wrap="none" rtlCol="0">
              <a:spAutoFit/>
            </a:bodyPr>
            <a:lstStyle/>
            <a:p>
              <a:r>
                <a:rPr lang="en-US" dirty="0" smtClean="0"/>
                <a:t>Node 1</a:t>
              </a:r>
              <a:endParaRPr lang="en-US" dirty="0"/>
            </a:p>
          </p:txBody>
        </p:sp>
        <p:sp>
          <p:nvSpPr>
            <p:cNvPr id="8" name="TextBox 7"/>
            <p:cNvSpPr txBox="1"/>
            <p:nvPr/>
          </p:nvSpPr>
          <p:spPr>
            <a:xfrm>
              <a:off x="4074657" y="933190"/>
              <a:ext cx="798617" cy="369332"/>
            </a:xfrm>
            <a:prstGeom prst="rect">
              <a:avLst/>
            </a:prstGeom>
            <a:noFill/>
          </p:spPr>
          <p:txBody>
            <a:bodyPr wrap="none" rtlCol="0">
              <a:spAutoFit/>
            </a:bodyPr>
            <a:lstStyle/>
            <a:p>
              <a:r>
                <a:rPr lang="en-US" dirty="0" smtClean="0"/>
                <a:t>Node </a:t>
              </a:r>
              <a:r>
                <a:rPr lang="en-US" dirty="0" err="1" smtClean="0"/>
                <a:t>i</a:t>
              </a:r>
              <a:endParaRPr lang="en-US" dirty="0"/>
            </a:p>
          </p:txBody>
        </p:sp>
        <p:sp>
          <p:nvSpPr>
            <p:cNvPr id="9" name="TextBox 8"/>
            <p:cNvSpPr txBox="1"/>
            <p:nvPr/>
          </p:nvSpPr>
          <p:spPr>
            <a:xfrm>
              <a:off x="6719416" y="936126"/>
              <a:ext cx="942887" cy="369332"/>
            </a:xfrm>
            <a:prstGeom prst="rect">
              <a:avLst/>
            </a:prstGeom>
            <a:noFill/>
          </p:spPr>
          <p:txBody>
            <a:bodyPr wrap="none" rtlCol="0">
              <a:spAutoFit/>
            </a:bodyPr>
            <a:lstStyle/>
            <a:p>
              <a:r>
                <a:rPr lang="en-US" dirty="0" smtClean="0"/>
                <a:t>Node M</a:t>
              </a:r>
              <a:endParaRPr lang="en-US" dirty="0"/>
            </a:p>
          </p:txBody>
        </p:sp>
        <p:sp>
          <p:nvSpPr>
            <p:cNvPr id="10" name="TextBox 9"/>
            <p:cNvSpPr txBox="1"/>
            <p:nvPr/>
          </p:nvSpPr>
          <p:spPr>
            <a:xfrm>
              <a:off x="3884995" y="3429000"/>
              <a:ext cx="1214179" cy="369332"/>
            </a:xfrm>
            <a:prstGeom prst="rect">
              <a:avLst/>
            </a:prstGeom>
            <a:noFill/>
          </p:spPr>
          <p:txBody>
            <a:bodyPr wrap="none" rtlCol="0">
              <a:spAutoFit/>
            </a:bodyPr>
            <a:lstStyle/>
            <a:p>
              <a:pPr algn="ctr"/>
              <a:r>
                <a:rPr lang="en-US" dirty="0" smtClean="0"/>
                <a:t>Block table</a:t>
              </a:r>
            </a:p>
          </p:txBody>
        </p:sp>
        <p:cxnSp>
          <p:nvCxnSpPr>
            <p:cNvPr id="11" name="Straight Connector 10"/>
            <p:cNvCxnSpPr/>
            <p:nvPr/>
          </p:nvCxnSpPr>
          <p:spPr>
            <a:xfrm flipH="1">
              <a:off x="3114480" y="1195991"/>
              <a:ext cx="9855" cy="512860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809040" y="1195991"/>
              <a:ext cx="24395" cy="512860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64935" y="924636"/>
              <a:ext cx="1323696" cy="307777"/>
            </a:xfrm>
            <a:prstGeom prst="rect">
              <a:avLst/>
            </a:prstGeom>
            <a:noFill/>
          </p:spPr>
          <p:txBody>
            <a:bodyPr wrap="none" rtlCol="0">
              <a:spAutoFit/>
            </a:bodyPr>
            <a:lstStyle/>
            <a:p>
              <a:r>
                <a:rPr lang="en-US" sz="1400" dirty="0" smtClean="0"/>
                <a:t>Node boundary</a:t>
              </a:r>
              <a:endParaRPr lang="en-US" sz="1400" dirty="0"/>
            </a:p>
          </p:txBody>
        </p:sp>
        <p:sp>
          <p:nvSpPr>
            <p:cNvPr id="14" name="TextBox 13"/>
            <p:cNvSpPr txBox="1"/>
            <p:nvPr/>
          </p:nvSpPr>
          <p:spPr>
            <a:xfrm>
              <a:off x="5170781" y="927232"/>
              <a:ext cx="1323696" cy="307777"/>
            </a:xfrm>
            <a:prstGeom prst="rect">
              <a:avLst/>
            </a:prstGeom>
            <a:noFill/>
          </p:spPr>
          <p:txBody>
            <a:bodyPr wrap="none" rtlCol="0">
              <a:spAutoFit/>
            </a:bodyPr>
            <a:lstStyle/>
            <a:p>
              <a:r>
                <a:rPr lang="en-US" sz="1400" dirty="0" smtClean="0"/>
                <a:t>Node boundary</a:t>
              </a:r>
              <a:endParaRPr lang="en-US" sz="1400" dirty="0"/>
            </a:p>
          </p:txBody>
        </p:sp>
        <p:grpSp>
          <p:nvGrpSpPr>
            <p:cNvPr id="15" name="Group 14"/>
            <p:cNvGrpSpPr/>
            <p:nvPr/>
          </p:nvGrpSpPr>
          <p:grpSpPr>
            <a:xfrm>
              <a:off x="3524389" y="1301806"/>
              <a:ext cx="1924045" cy="2203394"/>
              <a:chOff x="3650254" y="3371924"/>
              <a:chExt cx="1924045" cy="2514600"/>
            </a:xfrm>
          </p:grpSpPr>
          <p:sp>
            <p:nvSpPr>
              <p:cNvPr id="28" name="Rectangle 27"/>
              <p:cNvSpPr/>
              <p:nvPr/>
            </p:nvSpPr>
            <p:spPr>
              <a:xfrm>
                <a:off x="3650254" y="3371924"/>
                <a:ext cx="1924045" cy="25146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3726453" y="3448124"/>
                <a:ext cx="828506"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Block address</a:t>
                </a:r>
              </a:p>
              <a:p>
                <a:pPr algn="ctr"/>
                <a:r>
                  <a:rPr lang="en-US" sz="1400" dirty="0" smtClean="0"/>
                  <a:t>(Remain fixed)</a:t>
                </a:r>
                <a:endParaRPr lang="en-US" sz="1400" dirty="0"/>
              </a:p>
            </p:txBody>
          </p:sp>
          <p:sp>
            <p:nvSpPr>
              <p:cNvPr id="30" name="Rectangle 29"/>
              <p:cNvSpPr/>
              <p:nvPr/>
            </p:nvSpPr>
            <p:spPr>
              <a:xfrm>
                <a:off x="3726453" y="4667324"/>
                <a:ext cx="1763607"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Contains an entry for</a:t>
                </a:r>
              </a:p>
              <a:p>
                <a:pPr algn="ctr"/>
                <a:r>
                  <a:rPr lang="en-US" sz="1400" dirty="0"/>
                  <a:t>Each block in the shared memory space</a:t>
                </a:r>
              </a:p>
            </p:txBody>
          </p:sp>
          <p:sp>
            <p:nvSpPr>
              <p:cNvPr id="31" name="Rectangle 30"/>
              <p:cNvSpPr/>
              <p:nvPr/>
            </p:nvSpPr>
            <p:spPr>
              <a:xfrm>
                <a:off x="4625299" y="3446952"/>
                <a:ext cx="86476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Replica</a:t>
                </a:r>
              </a:p>
              <a:p>
                <a:pPr algn="ctr"/>
                <a:r>
                  <a:rPr lang="en-US" sz="1400" dirty="0"/>
                  <a:t>node</a:t>
                </a:r>
              </a:p>
              <a:p>
                <a:pPr algn="ctr"/>
                <a:r>
                  <a:rPr lang="en-US" sz="1400" dirty="0"/>
                  <a:t>(remains</a:t>
                </a:r>
              </a:p>
              <a:p>
                <a:pPr algn="ctr"/>
                <a:r>
                  <a:rPr lang="en-US" sz="1400" dirty="0"/>
                  <a:t>fixed)</a:t>
                </a:r>
              </a:p>
            </p:txBody>
          </p:sp>
        </p:grpSp>
        <p:grpSp>
          <p:nvGrpSpPr>
            <p:cNvPr id="16" name="Group 15"/>
            <p:cNvGrpSpPr/>
            <p:nvPr/>
          </p:nvGrpSpPr>
          <p:grpSpPr>
            <a:xfrm>
              <a:off x="762000" y="1301806"/>
              <a:ext cx="1924045" cy="2203394"/>
              <a:chOff x="3650254" y="3371924"/>
              <a:chExt cx="1924045" cy="2514600"/>
            </a:xfrm>
          </p:grpSpPr>
          <p:sp>
            <p:nvSpPr>
              <p:cNvPr id="24" name="Rectangle 23"/>
              <p:cNvSpPr/>
              <p:nvPr/>
            </p:nvSpPr>
            <p:spPr>
              <a:xfrm>
                <a:off x="3650254" y="3371924"/>
                <a:ext cx="1924045" cy="25146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p:cNvSpPr/>
              <p:nvPr/>
            </p:nvSpPr>
            <p:spPr>
              <a:xfrm>
                <a:off x="3726453" y="3448124"/>
                <a:ext cx="828506"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Block address</a:t>
                </a:r>
              </a:p>
              <a:p>
                <a:pPr algn="ctr"/>
                <a:r>
                  <a:rPr lang="en-US" sz="1400" dirty="0" smtClean="0"/>
                  <a:t>(Remain fixed)</a:t>
                </a:r>
                <a:endParaRPr lang="en-US" sz="1400" dirty="0"/>
              </a:p>
            </p:txBody>
          </p:sp>
          <p:sp>
            <p:nvSpPr>
              <p:cNvPr id="26" name="Rectangle 25"/>
              <p:cNvSpPr/>
              <p:nvPr/>
            </p:nvSpPr>
            <p:spPr>
              <a:xfrm>
                <a:off x="3726453" y="4667324"/>
                <a:ext cx="1763607"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Contains an entry for</a:t>
                </a:r>
              </a:p>
              <a:p>
                <a:pPr algn="ctr"/>
                <a:r>
                  <a:rPr lang="en-US" sz="1400" dirty="0"/>
                  <a:t>Each block in the shared memory space</a:t>
                </a:r>
              </a:p>
            </p:txBody>
          </p:sp>
          <p:sp>
            <p:nvSpPr>
              <p:cNvPr id="27" name="Rectangle 26"/>
              <p:cNvSpPr/>
              <p:nvPr/>
            </p:nvSpPr>
            <p:spPr>
              <a:xfrm>
                <a:off x="4625299" y="3446952"/>
                <a:ext cx="86476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Replica</a:t>
                </a:r>
              </a:p>
              <a:p>
                <a:pPr algn="ctr"/>
                <a:r>
                  <a:rPr lang="en-US" sz="1400" dirty="0"/>
                  <a:t>node</a:t>
                </a:r>
              </a:p>
              <a:p>
                <a:pPr algn="ctr"/>
                <a:r>
                  <a:rPr lang="en-US" sz="1400" dirty="0"/>
                  <a:t>(remains</a:t>
                </a:r>
              </a:p>
              <a:p>
                <a:pPr algn="ctr"/>
                <a:r>
                  <a:rPr lang="en-US" sz="1400" dirty="0"/>
                  <a:t>fixed)</a:t>
                </a:r>
              </a:p>
            </p:txBody>
          </p:sp>
        </p:grpSp>
        <p:grpSp>
          <p:nvGrpSpPr>
            <p:cNvPr id="17" name="Group 16"/>
            <p:cNvGrpSpPr/>
            <p:nvPr/>
          </p:nvGrpSpPr>
          <p:grpSpPr>
            <a:xfrm>
              <a:off x="6174155" y="1314599"/>
              <a:ext cx="1924045" cy="2190601"/>
              <a:chOff x="3650254" y="3371924"/>
              <a:chExt cx="1924045" cy="2514600"/>
            </a:xfrm>
          </p:grpSpPr>
          <p:sp>
            <p:nvSpPr>
              <p:cNvPr id="20" name="Rectangle 19"/>
              <p:cNvSpPr/>
              <p:nvPr/>
            </p:nvSpPr>
            <p:spPr>
              <a:xfrm>
                <a:off x="3650254" y="3371924"/>
                <a:ext cx="1924045" cy="25146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3726453" y="3448124"/>
                <a:ext cx="828506"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Block address</a:t>
                </a:r>
              </a:p>
              <a:p>
                <a:pPr algn="ctr"/>
                <a:r>
                  <a:rPr lang="en-US" sz="1400" dirty="0" smtClean="0"/>
                  <a:t>(Remain fixed)</a:t>
                </a:r>
                <a:endParaRPr lang="en-US" sz="1400" dirty="0"/>
              </a:p>
            </p:txBody>
          </p:sp>
          <p:sp>
            <p:nvSpPr>
              <p:cNvPr id="22" name="Rectangle 21"/>
              <p:cNvSpPr/>
              <p:nvPr/>
            </p:nvSpPr>
            <p:spPr>
              <a:xfrm>
                <a:off x="3726453" y="4667324"/>
                <a:ext cx="1763607"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Contains an entry for</a:t>
                </a:r>
                <a:endParaRPr lang="en-US" sz="1400" dirty="0"/>
              </a:p>
              <a:p>
                <a:pPr algn="ctr"/>
                <a:r>
                  <a:rPr lang="en-US" sz="1400" dirty="0" smtClean="0"/>
                  <a:t>Each block </a:t>
                </a:r>
                <a:r>
                  <a:rPr lang="en-US" sz="1400" dirty="0"/>
                  <a:t>in the </a:t>
                </a:r>
                <a:r>
                  <a:rPr lang="en-US" sz="1400" dirty="0" smtClean="0"/>
                  <a:t>shared memory space</a:t>
                </a:r>
                <a:endParaRPr lang="en-US" sz="1400" dirty="0"/>
              </a:p>
            </p:txBody>
          </p:sp>
          <p:sp>
            <p:nvSpPr>
              <p:cNvPr id="23" name="Rectangle 22"/>
              <p:cNvSpPr/>
              <p:nvPr/>
            </p:nvSpPr>
            <p:spPr>
              <a:xfrm>
                <a:off x="4625299" y="3446952"/>
                <a:ext cx="864761"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Replica</a:t>
                </a:r>
              </a:p>
              <a:p>
                <a:pPr algn="ctr"/>
                <a:r>
                  <a:rPr lang="en-US" sz="1400" dirty="0"/>
                  <a:t>node</a:t>
                </a:r>
              </a:p>
              <a:p>
                <a:pPr algn="ctr"/>
                <a:r>
                  <a:rPr lang="en-US" sz="1400" dirty="0"/>
                  <a:t>(remains</a:t>
                </a:r>
              </a:p>
              <a:p>
                <a:pPr algn="ctr"/>
                <a:r>
                  <a:rPr lang="en-US" sz="1400" dirty="0"/>
                  <a:t>fixed)</a:t>
                </a:r>
              </a:p>
            </p:txBody>
          </p:sp>
        </p:grpSp>
        <p:sp>
          <p:nvSpPr>
            <p:cNvPr id="18" name="TextBox 17"/>
            <p:cNvSpPr txBox="1"/>
            <p:nvPr/>
          </p:nvSpPr>
          <p:spPr>
            <a:xfrm>
              <a:off x="1112912" y="3429000"/>
              <a:ext cx="1214179" cy="369332"/>
            </a:xfrm>
            <a:prstGeom prst="rect">
              <a:avLst/>
            </a:prstGeom>
            <a:noFill/>
          </p:spPr>
          <p:txBody>
            <a:bodyPr wrap="none" rtlCol="0">
              <a:spAutoFit/>
            </a:bodyPr>
            <a:lstStyle/>
            <a:p>
              <a:pPr algn="ctr"/>
              <a:r>
                <a:rPr lang="en-US" dirty="0" smtClean="0"/>
                <a:t>Block table</a:t>
              </a:r>
            </a:p>
          </p:txBody>
        </p:sp>
        <p:sp>
          <p:nvSpPr>
            <p:cNvPr id="19" name="TextBox 18"/>
            <p:cNvSpPr txBox="1"/>
            <p:nvPr/>
          </p:nvSpPr>
          <p:spPr>
            <a:xfrm>
              <a:off x="6577061" y="3429000"/>
              <a:ext cx="1214179" cy="369332"/>
            </a:xfrm>
            <a:prstGeom prst="rect">
              <a:avLst/>
            </a:prstGeom>
            <a:noFill/>
          </p:spPr>
          <p:txBody>
            <a:bodyPr wrap="none" rtlCol="0">
              <a:spAutoFit/>
            </a:bodyPr>
            <a:lstStyle/>
            <a:p>
              <a:pPr algn="ctr"/>
              <a:r>
                <a:rPr lang="en-US" dirty="0" smtClean="0"/>
                <a:t>Block table</a:t>
              </a:r>
            </a:p>
          </p:txBody>
        </p:sp>
        <p:sp>
          <p:nvSpPr>
            <p:cNvPr id="33" name="TextBox 32"/>
            <p:cNvSpPr txBox="1"/>
            <p:nvPr/>
          </p:nvSpPr>
          <p:spPr>
            <a:xfrm>
              <a:off x="3293863" y="5906869"/>
              <a:ext cx="2283767" cy="646331"/>
            </a:xfrm>
            <a:prstGeom prst="rect">
              <a:avLst/>
            </a:prstGeom>
            <a:noFill/>
          </p:spPr>
          <p:txBody>
            <a:bodyPr wrap="none" rtlCol="0">
              <a:spAutoFit/>
            </a:bodyPr>
            <a:lstStyle/>
            <a:p>
              <a:pPr algn="ctr"/>
              <a:r>
                <a:rPr lang="en-US" dirty="0" smtClean="0"/>
                <a:t>Sequence table</a:t>
              </a:r>
            </a:p>
            <a:p>
              <a:pPr algn="ctr"/>
              <a:r>
                <a:rPr lang="en-US" dirty="0" smtClean="0"/>
                <a:t>Centralized Sequencer</a:t>
              </a:r>
            </a:p>
          </p:txBody>
        </p:sp>
        <p:grpSp>
          <p:nvGrpSpPr>
            <p:cNvPr id="34" name="Group 33"/>
            <p:cNvGrpSpPr/>
            <p:nvPr/>
          </p:nvGrpSpPr>
          <p:grpSpPr>
            <a:xfrm>
              <a:off x="3124335" y="3810002"/>
              <a:ext cx="2684705" cy="2124912"/>
              <a:chOff x="3650254" y="3371925"/>
              <a:chExt cx="1924045" cy="2292432"/>
            </a:xfrm>
          </p:grpSpPr>
          <p:sp>
            <p:nvSpPr>
              <p:cNvPr id="35" name="Rectangle 34"/>
              <p:cNvSpPr/>
              <p:nvPr/>
            </p:nvSpPr>
            <p:spPr>
              <a:xfrm>
                <a:off x="3650254" y="3371925"/>
                <a:ext cx="1924045" cy="229243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ectangle 35"/>
              <p:cNvSpPr/>
              <p:nvPr/>
            </p:nvSpPr>
            <p:spPr>
              <a:xfrm>
                <a:off x="3690096" y="3448124"/>
                <a:ext cx="613309"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Block address</a:t>
                </a:r>
              </a:p>
              <a:p>
                <a:pPr algn="ctr"/>
                <a:r>
                  <a:rPr lang="en-US" sz="1400" dirty="0" smtClean="0"/>
                  <a:t>(Remain fixed)</a:t>
                </a:r>
                <a:endParaRPr lang="en-US" sz="1400" dirty="0"/>
              </a:p>
            </p:txBody>
          </p:sp>
          <p:sp>
            <p:nvSpPr>
              <p:cNvPr id="37" name="Rectangle 36"/>
              <p:cNvSpPr/>
              <p:nvPr/>
            </p:nvSpPr>
            <p:spPr>
              <a:xfrm>
                <a:off x="3690096" y="4667326"/>
                <a:ext cx="1852160" cy="921395"/>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Contains an entry for</a:t>
                </a:r>
              </a:p>
              <a:p>
                <a:pPr algn="ctr"/>
                <a:r>
                  <a:rPr lang="en-US" sz="1400" dirty="0" smtClean="0"/>
                  <a:t>each </a:t>
                </a:r>
                <a:r>
                  <a:rPr lang="en-US" sz="1400" dirty="0"/>
                  <a:t>block in the shared memory space</a:t>
                </a:r>
              </a:p>
            </p:txBody>
          </p:sp>
          <p:sp>
            <p:nvSpPr>
              <p:cNvPr id="38" name="Rectangle 37"/>
              <p:cNvSpPr/>
              <p:nvPr/>
            </p:nvSpPr>
            <p:spPr>
              <a:xfrm>
                <a:off x="4894093" y="3446952"/>
                <a:ext cx="648162" cy="1143000"/>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Sequence Number</a:t>
                </a:r>
                <a:endParaRPr lang="en-US" sz="1400" dirty="0"/>
              </a:p>
            </p:txBody>
          </p:sp>
        </p:grpSp>
        <p:sp>
          <p:nvSpPr>
            <p:cNvPr id="42" name="Rectangle 41"/>
            <p:cNvSpPr/>
            <p:nvPr/>
          </p:nvSpPr>
          <p:spPr>
            <a:xfrm>
              <a:off x="4038600" y="3877515"/>
              <a:ext cx="811464" cy="1062975"/>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Replica set</a:t>
              </a:r>
              <a:endParaRPr lang="en-US" sz="1400" dirty="0"/>
            </a:p>
            <a:p>
              <a:pPr algn="ctr"/>
              <a:r>
                <a:rPr lang="en-US" sz="1400" dirty="0" smtClean="0"/>
                <a:t>(Remain fixed)</a:t>
              </a:r>
              <a:endParaRPr lang="en-US" sz="1400" dirty="0"/>
            </a:p>
          </p:txBody>
        </p:sp>
      </p:grpSp>
    </p:spTree>
    <p:extLst>
      <p:ext uri="{BB962C8B-B14F-4D97-AF65-F5344CB8AC3E}">
        <p14:creationId xmlns:p14="http://schemas.microsoft.com/office/powerpoint/2010/main" val="7187287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up)">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err="1"/>
              <a:t>Munin</a:t>
            </a:r>
            <a:r>
              <a:rPr lang="en-US" sz="4000" dirty="0"/>
              <a:t>: A </a:t>
            </a:r>
            <a:r>
              <a:rPr lang="en-US" sz="4000" dirty="0" smtClean="0"/>
              <a:t>release consistent </a:t>
            </a:r>
            <a:r>
              <a:rPr lang="en-US" sz="4000" dirty="0"/>
              <a:t>DSM </a:t>
            </a:r>
            <a:r>
              <a:rPr lang="en-US" sz="4000" dirty="0" smtClean="0"/>
              <a:t>system </a:t>
            </a:r>
            <a:endParaRPr lang="en-US" sz="4000" dirty="0"/>
          </a:p>
        </p:txBody>
      </p:sp>
      <p:sp>
        <p:nvSpPr>
          <p:cNvPr id="4" name="Content Placeholder 3"/>
          <p:cNvSpPr>
            <a:spLocks noGrp="1"/>
          </p:cNvSpPr>
          <p:nvPr>
            <p:ph idx="1"/>
          </p:nvPr>
        </p:nvSpPr>
        <p:spPr/>
        <p:txBody>
          <a:bodyPr>
            <a:normAutofit/>
          </a:bodyPr>
          <a:lstStyle/>
          <a:p>
            <a:pPr algn="just">
              <a:lnSpc>
                <a:spcPct val="100000"/>
              </a:lnSpc>
            </a:pPr>
            <a:r>
              <a:rPr lang="en-US" dirty="0"/>
              <a:t>Structure of Shared-Memory Space</a:t>
            </a:r>
            <a:r>
              <a:rPr lang="en-US" dirty="0" smtClean="0"/>
              <a:t>:</a:t>
            </a:r>
          </a:p>
          <a:p>
            <a:pPr lvl="1" algn="just">
              <a:lnSpc>
                <a:spcPct val="100000"/>
              </a:lnSpc>
            </a:pPr>
            <a:r>
              <a:rPr lang="en-US" sz="2400" dirty="0"/>
              <a:t>The shared memory space of </a:t>
            </a:r>
            <a:r>
              <a:rPr lang="en-US" sz="2400" dirty="0" err="1"/>
              <a:t>Munin</a:t>
            </a:r>
            <a:r>
              <a:rPr lang="en-US" sz="2400" dirty="0"/>
              <a:t> is structured as a collection of shared variables.</a:t>
            </a:r>
          </a:p>
          <a:p>
            <a:pPr lvl="1" algn="just">
              <a:lnSpc>
                <a:spcPct val="100000"/>
              </a:lnSpc>
            </a:pPr>
            <a:r>
              <a:rPr lang="en-US" sz="2400" dirty="0" smtClean="0"/>
              <a:t>The </a:t>
            </a:r>
            <a:r>
              <a:rPr lang="en-US" sz="2400" dirty="0"/>
              <a:t>shared </a:t>
            </a:r>
            <a:r>
              <a:rPr lang="en-US" sz="2400" dirty="0" smtClean="0"/>
              <a:t>variables are declared with </a:t>
            </a:r>
            <a:r>
              <a:rPr lang="en-US" sz="2400" dirty="0"/>
              <a:t>the keywords </a:t>
            </a:r>
            <a:r>
              <a:rPr lang="en-US" sz="2400" b="1" dirty="0"/>
              <a:t>shared</a:t>
            </a:r>
            <a:r>
              <a:rPr lang="en-US" sz="2400" dirty="0"/>
              <a:t> so the compiler can recognized them.</a:t>
            </a:r>
          </a:p>
          <a:p>
            <a:pPr lvl="1" algn="just">
              <a:lnSpc>
                <a:spcPct val="100000"/>
              </a:lnSpc>
            </a:pPr>
            <a:r>
              <a:rPr lang="en-US" sz="2400" dirty="0" smtClean="0"/>
              <a:t>Each </a:t>
            </a:r>
            <a:r>
              <a:rPr lang="en-US" sz="2400" dirty="0"/>
              <a:t>shared variable, by default, is placed </a:t>
            </a:r>
            <a:r>
              <a:rPr lang="en-US" sz="2400" dirty="0" smtClean="0"/>
              <a:t>on </a:t>
            </a:r>
            <a:r>
              <a:rPr lang="en-US" sz="2400" dirty="0"/>
              <a:t>a separate </a:t>
            </a:r>
            <a:r>
              <a:rPr lang="en-US" sz="2400" dirty="0" smtClean="0"/>
              <a:t>page that is the unit </a:t>
            </a:r>
            <a:r>
              <a:rPr lang="en-US" sz="2400" dirty="0"/>
              <a:t>of data transfer </a:t>
            </a:r>
            <a:r>
              <a:rPr lang="en-US" sz="2400" dirty="0" smtClean="0"/>
              <a:t>across </a:t>
            </a:r>
            <a:r>
              <a:rPr lang="en-US" sz="2400" dirty="0"/>
              <a:t>the </a:t>
            </a:r>
            <a:r>
              <a:rPr lang="en-US" sz="2400" dirty="0" smtClean="0"/>
              <a:t>network.</a:t>
            </a:r>
          </a:p>
          <a:p>
            <a:pPr lvl="1" algn="just">
              <a:lnSpc>
                <a:spcPct val="100000"/>
              </a:lnSpc>
            </a:pPr>
            <a:endParaRPr lang="en-US" dirty="0"/>
          </a:p>
        </p:txBody>
      </p:sp>
    </p:spTree>
    <p:extLst>
      <p:ext uri="{BB962C8B-B14F-4D97-AF65-F5344CB8AC3E}">
        <p14:creationId xmlns:p14="http://schemas.microsoft.com/office/powerpoint/2010/main" val="32218810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err="1"/>
              <a:t>Munin</a:t>
            </a:r>
            <a:r>
              <a:rPr lang="en-US" sz="4000" dirty="0"/>
              <a:t>: A </a:t>
            </a:r>
            <a:r>
              <a:rPr lang="en-US" sz="4000" dirty="0" smtClean="0"/>
              <a:t>release </a:t>
            </a:r>
            <a:r>
              <a:rPr lang="en-US" sz="4000" dirty="0"/>
              <a:t>c</a:t>
            </a:r>
            <a:r>
              <a:rPr lang="en-US" sz="4000" dirty="0" smtClean="0"/>
              <a:t>onsistent </a:t>
            </a:r>
            <a:r>
              <a:rPr lang="en-US" sz="4000" dirty="0"/>
              <a:t>DSM </a:t>
            </a:r>
            <a:r>
              <a:rPr lang="en-US" sz="4000" dirty="0" smtClean="0"/>
              <a:t>system </a:t>
            </a:r>
            <a:endParaRPr lang="en-US" sz="4000" dirty="0"/>
          </a:p>
        </p:txBody>
      </p:sp>
      <p:sp>
        <p:nvSpPr>
          <p:cNvPr id="4" name="Content Placeholder 3"/>
          <p:cNvSpPr>
            <a:spLocks noGrp="1"/>
          </p:cNvSpPr>
          <p:nvPr>
            <p:ph idx="1"/>
          </p:nvPr>
        </p:nvSpPr>
        <p:spPr/>
        <p:txBody>
          <a:bodyPr>
            <a:normAutofit/>
          </a:bodyPr>
          <a:lstStyle/>
          <a:p>
            <a:pPr algn="just">
              <a:lnSpc>
                <a:spcPct val="100000"/>
              </a:lnSpc>
            </a:pPr>
            <a:r>
              <a:rPr lang="en-US" dirty="0"/>
              <a:t>Implementation of Release </a:t>
            </a:r>
            <a:r>
              <a:rPr lang="en-US" dirty="0" smtClean="0"/>
              <a:t>Consistency</a:t>
            </a:r>
          </a:p>
          <a:p>
            <a:pPr lvl="1" algn="just">
              <a:lnSpc>
                <a:spcPct val="100000"/>
              </a:lnSpc>
            </a:pPr>
            <a:r>
              <a:rPr lang="en-US" sz="2400" dirty="0"/>
              <a:t>Release consistency application must be modeled around critical sections</a:t>
            </a:r>
            <a:r>
              <a:rPr lang="en-US" sz="2400" dirty="0" smtClean="0"/>
              <a:t>.</a:t>
            </a:r>
          </a:p>
          <a:p>
            <a:pPr lvl="1" algn="just">
              <a:lnSpc>
                <a:spcPct val="100000"/>
              </a:lnSpc>
            </a:pPr>
            <a:r>
              <a:rPr lang="en-US" sz="2400" dirty="0"/>
              <a:t>Therefore a DSM system that supports release consistency must have mechanisms and programming language constructs for critical sections.</a:t>
            </a:r>
          </a:p>
          <a:p>
            <a:pPr lvl="1" algn="just">
              <a:lnSpc>
                <a:spcPct val="100000"/>
              </a:lnSpc>
            </a:pPr>
            <a:r>
              <a:rPr lang="en-US" sz="2400" dirty="0" err="1" smtClean="0"/>
              <a:t>Munin</a:t>
            </a:r>
            <a:r>
              <a:rPr lang="en-US" sz="2400" dirty="0" smtClean="0"/>
              <a:t> </a:t>
            </a:r>
            <a:r>
              <a:rPr lang="en-US" sz="2400" dirty="0"/>
              <a:t>provides two such synchronization mechanism.</a:t>
            </a:r>
          </a:p>
          <a:p>
            <a:pPr marL="1314450" lvl="2" indent="-457200" algn="just">
              <a:lnSpc>
                <a:spcPct val="100000"/>
              </a:lnSpc>
              <a:buFont typeface="+mj-lt"/>
              <a:buAutoNum type="arabicPeriod"/>
            </a:pPr>
            <a:r>
              <a:rPr lang="en-US" sz="2400" dirty="0" smtClean="0"/>
              <a:t>Locking mechanism</a:t>
            </a:r>
          </a:p>
          <a:p>
            <a:pPr marL="1314450" lvl="2" indent="-457200" algn="just">
              <a:lnSpc>
                <a:spcPct val="100000"/>
              </a:lnSpc>
              <a:buFont typeface="+mj-lt"/>
              <a:buAutoNum type="arabicPeriod"/>
            </a:pPr>
            <a:r>
              <a:rPr lang="en-US" sz="2400" dirty="0" smtClean="0"/>
              <a:t>Barrier mechanism</a:t>
            </a:r>
            <a:endParaRPr lang="en-US" sz="2400" dirty="0"/>
          </a:p>
        </p:txBody>
      </p:sp>
    </p:spTree>
    <p:extLst>
      <p:ext uri="{BB962C8B-B14F-4D97-AF65-F5344CB8AC3E}">
        <p14:creationId xmlns:p14="http://schemas.microsoft.com/office/powerpoint/2010/main" val="918708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err="1"/>
              <a:t>Munin</a:t>
            </a:r>
            <a:r>
              <a:rPr lang="en-US" sz="4000" dirty="0"/>
              <a:t>: A release consistent DSM system </a:t>
            </a:r>
          </a:p>
        </p:txBody>
      </p:sp>
      <p:sp>
        <p:nvSpPr>
          <p:cNvPr id="4" name="Content Placeholder 3"/>
          <p:cNvSpPr>
            <a:spLocks noGrp="1"/>
          </p:cNvSpPr>
          <p:nvPr>
            <p:ph idx="1"/>
          </p:nvPr>
        </p:nvSpPr>
        <p:spPr/>
        <p:txBody>
          <a:bodyPr>
            <a:normAutofit/>
          </a:bodyPr>
          <a:lstStyle/>
          <a:p>
            <a:pPr marL="514350" indent="-457200" algn="just">
              <a:lnSpc>
                <a:spcPct val="100000"/>
              </a:lnSpc>
              <a:buFont typeface="+mj-lt"/>
              <a:buAutoNum type="arabicPeriod"/>
            </a:pPr>
            <a:r>
              <a:rPr lang="en-US" dirty="0" smtClean="0"/>
              <a:t>Locking mechanism</a:t>
            </a:r>
          </a:p>
          <a:p>
            <a:pPr lvl="1" algn="just">
              <a:lnSpc>
                <a:spcPct val="100000"/>
              </a:lnSpc>
            </a:pPr>
            <a:r>
              <a:rPr lang="en-US" dirty="0"/>
              <a:t>The locking mechanism uses lock synchronization variables with acquire lock and released lock primitives for accessing these variables.</a:t>
            </a:r>
          </a:p>
          <a:p>
            <a:pPr lvl="1" algn="just">
              <a:lnSpc>
                <a:spcPct val="100000"/>
              </a:lnSpc>
            </a:pPr>
            <a:r>
              <a:rPr lang="en-US" dirty="0"/>
              <a:t>A</a:t>
            </a:r>
            <a:r>
              <a:rPr lang="en-US" dirty="0" smtClean="0"/>
              <a:t>cquire </a:t>
            </a:r>
            <a:r>
              <a:rPr lang="en-US" dirty="0"/>
              <a:t>lock primitive with a lock variable as its parameter is executed by a process to enter a critical </a:t>
            </a:r>
            <a:r>
              <a:rPr lang="en-US" dirty="0" smtClean="0"/>
              <a:t>section.</a:t>
            </a:r>
          </a:p>
          <a:p>
            <a:pPr lvl="1" algn="just">
              <a:lnSpc>
                <a:spcPct val="100000"/>
              </a:lnSpc>
            </a:pPr>
            <a:r>
              <a:rPr lang="en-US" dirty="0"/>
              <a:t>Release lock primitive with the same lock </a:t>
            </a:r>
            <a:r>
              <a:rPr lang="en-US" dirty="0" smtClean="0"/>
              <a:t>variable as its </a:t>
            </a:r>
            <a:r>
              <a:rPr lang="en-US" dirty="0"/>
              <a:t>parameter is executed by the process to exit from the critical section</a:t>
            </a:r>
            <a:r>
              <a:rPr lang="en-US" dirty="0" smtClean="0"/>
              <a:t>.</a:t>
            </a:r>
          </a:p>
          <a:p>
            <a:pPr marL="514350" indent="-457200" algn="just">
              <a:lnSpc>
                <a:spcPct val="100000"/>
              </a:lnSpc>
              <a:buFont typeface="+mj-lt"/>
              <a:buAutoNum type="arabicPeriod"/>
            </a:pPr>
            <a:r>
              <a:rPr lang="en-US" dirty="0" smtClean="0"/>
              <a:t>Barrier mechanism</a:t>
            </a:r>
            <a:endParaRPr lang="en-US" dirty="0"/>
          </a:p>
          <a:p>
            <a:pPr lvl="1" algn="just">
              <a:lnSpc>
                <a:spcPct val="100000"/>
              </a:lnSpc>
            </a:pPr>
            <a:r>
              <a:rPr lang="en-US" dirty="0" smtClean="0"/>
              <a:t>The </a:t>
            </a:r>
            <a:r>
              <a:rPr lang="en-US" dirty="0"/>
              <a:t>barrier mechanism uses barrier synchronization variables with a </a:t>
            </a:r>
            <a:r>
              <a:rPr lang="en-US" b="1" dirty="0" smtClean="0"/>
              <a:t>Wait at Barrier</a:t>
            </a:r>
            <a:r>
              <a:rPr lang="en-US" dirty="0" smtClean="0"/>
              <a:t> </a:t>
            </a:r>
            <a:r>
              <a:rPr lang="en-US" dirty="0"/>
              <a:t>primitive for accessing these variables.</a:t>
            </a:r>
          </a:p>
          <a:p>
            <a:pPr lvl="1" algn="just">
              <a:lnSpc>
                <a:spcPct val="100000"/>
              </a:lnSpc>
            </a:pPr>
            <a:r>
              <a:rPr lang="en-US" dirty="0"/>
              <a:t>Barriers are implemented by using the centralized barrier server mechanism</a:t>
            </a:r>
            <a:r>
              <a:rPr lang="en-US" dirty="0" smtClean="0"/>
              <a:t>.</a:t>
            </a:r>
            <a:endParaRPr lang="en-US" dirty="0"/>
          </a:p>
        </p:txBody>
      </p:sp>
    </p:spTree>
    <p:extLst>
      <p:ext uri="{BB962C8B-B14F-4D97-AF65-F5344CB8AC3E}">
        <p14:creationId xmlns:p14="http://schemas.microsoft.com/office/powerpoint/2010/main" val="37676196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err="1"/>
              <a:t>Munin</a:t>
            </a:r>
            <a:r>
              <a:rPr lang="en-US" sz="4000" dirty="0"/>
              <a:t>: A release consistent DSM system </a:t>
            </a:r>
          </a:p>
        </p:txBody>
      </p:sp>
      <p:sp>
        <p:nvSpPr>
          <p:cNvPr id="5" name="Rectangle 4"/>
          <p:cNvSpPr/>
          <p:nvPr/>
        </p:nvSpPr>
        <p:spPr>
          <a:xfrm>
            <a:off x="1828800" y="2754868"/>
            <a:ext cx="1828800" cy="18288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600" dirty="0"/>
          </a:p>
        </p:txBody>
      </p:sp>
      <p:sp>
        <p:nvSpPr>
          <p:cNvPr id="6" name="Rectangle 5"/>
          <p:cNvSpPr/>
          <p:nvPr/>
        </p:nvSpPr>
        <p:spPr>
          <a:xfrm>
            <a:off x="4146607" y="2754868"/>
            <a:ext cx="1828800" cy="18288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6477000" y="2741220"/>
            <a:ext cx="1828800" cy="18288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4765338" y="3862021"/>
            <a:ext cx="680123" cy="369332"/>
          </a:xfrm>
          <a:prstGeom prst="rect">
            <a:avLst/>
          </a:prstGeom>
          <a:noFill/>
          <a:ln>
            <a:solidFill>
              <a:schemeClr val="accent1"/>
            </a:solidFill>
          </a:ln>
        </p:spPr>
        <p:txBody>
          <a:bodyPr wrap="none" rtlCol="0">
            <a:spAutoFit/>
          </a:bodyPr>
          <a:lstStyle/>
          <a:p>
            <a:r>
              <a:rPr lang="en-US" dirty="0" smtClean="0"/>
              <a:t>A,B,C</a:t>
            </a:r>
            <a:endParaRPr lang="en-US" dirty="0"/>
          </a:p>
        </p:txBody>
      </p:sp>
      <p:sp>
        <p:nvSpPr>
          <p:cNvPr id="9" name="TextBox 8"/>
          <p:cNvSpPr txBox="1"/>
          <p:nvPr/>
        </p:nvSpPr>
        <p:spPr>
          <a:xfrm>
            <a:off x="7127538" y="3909536"/>
            <a:ext cx="680123" cy="369332"/>
          </a:xfrm>
          <a:prstGeom prst="rect">
            <a:avLst/>
          </a:prstGeom>
          <a:noFill/>
          <a:ln>
            <a:solidFill>
              <a:schemeClr val="accent1"/>
            </a:solidFill>
          </a:ln>
        </p:spPr>
        <p:txBody>
          <a:bodyPr wrap="none" rtlCol="0">
            <a:spAutoFit/>
          </a:bodyPr>
          <a:lstStyle/>
          <a:p>
            <a:r>
              <a:rPr lang="en-US" dirty="0" smtClean="0"/>
              <a:t>A,B,C</a:t>
            </a:r>
            <a:endParaRPr lang="en-US" dirty="0"/>
          </a:p>
        </p:txBody>
      </p:sp>
      <p:cxnSp>
        <p:nvCxnSpPr>
          <p:cNvPr id="11" name="Straight Connector 10"/>
          <p:cNvCxnSpPr/>
          <p:nvPr/>
        </p:nvCxnSpPr>
        <p:spPr>
          <a:xfrm>
            <a:off x="1403407" y="5802868"/>
            <a:ext cx="6781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05400" y="4570020"/>
            <a:ext cx="0" cy="1219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67600" y="4583668"/>
            <a:ext cx="0" cy="1219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845145" y="5879068"/>
            <a:ext cx="994055" cy="369332"/>
          </a:xfrm>
          <a:prstGeom prst="rect">
            <a:avLst/>
          </a:prstGeom>
          <a:noFill/>
          <a:ln>
            <a:noFill/>
          </a:ln>
        </p:spPr>
        <p:txBody>
          <a:bodyPr wrap="none" rtlCol="0">
            <a:spAutoFit/>
          </a:bodyPr>
          <a:lstStyle/>
          <a:p>
            <a:r>
              <a:rPr lang="en-US" dirty="0" smtClean="0"/>
              <a:t>Network</a:t>
            </a:r>
            <a:endParaRPr lang="en-US" dirty="0"/>
          </a:p>
        </p:txBody>
      </p:sp>
      <p:sp>
        <p:nvSpPr>
          <p:cNvPr id="18" name="Left Brace 17"/>
          <p:cNvSpPr/>
          <p:nvPr/>
        </p:nvSpPr>
        <p:spPr>
          <a:xfrm>
            <a:off x="1428449" y="2741220"/>
            <a:ext cx="258206" cy="1828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p:cNvCxnSpPr/>
          <p:nvPr/>
        </p:nvCxnSpPr>
        <p:spPr>
          <a:xfrm>
            <a:off x="2743200" y="4583668"/>
            <a:ext cx="0" cy="1219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3647" y="3319481"/>
            <a:ext cx="830356" cy="646331"/>
          </a:xfrm>
          <a:prstGeom prst="rect">
            <a:avLst/>
          </a:prstGeom>
          <a:noFill/>
          <a:ln>
            <a:noFill/>
          </a:ln>
        </p:spPr>
        <p:txBody>
          <a:bodyPr wrap="none" rtlCol="0">
            <a:spAutoFit/>
          </a:bodyPr>
          <a:lstStyle/>
          <a:p>
            <a:r>
              <a:rPr lang="en-US" dirty="0" smtClean="0"/>
              <a:t>Critical</a:t>
            </a:r>
          </a:p>
          <a:p>
            <a:r>
              <a:rPr lang="en-US" dirty="0" smtClean="0"/>
              <a:t>Region</a:t>
            </a:r>
            <a:endParaRPr lang="en-US" dirty="0"/>
          </a:p>
        </p:txBody>
      </p:sp>
      <p:sp>
        <p:nvSpPr>
          <p:cNvPr id="24" name="TextBox 23"/>
          <p:cNvSpPr txBox="1"/>
          <p:nvPr/>
        </p:nvSpPr>
        <p:spPr>
          <a:xfrm>
            <a:off x="2151788" y="2364643"/>
            <a:ext cx="1182824" cy="369332"/>
          </a:xfrm>
          <a:prstGeom prst="rect">
            <a:avLst/>
          </a:prstGeom>
          <a:noFill/>
          <a:ln>
            <a:noFill/>
          </a:ln>
        </p:spPr>
        <p:txBody>
          <a:bodyPr wrap="none" rtlCol="0">
            <a:spAutoFit/>
          </a:bodyPr>
          <a:lstStyle/>
          <a:p>
            <a:r>
              <a:rPr lang="en-US" dirty="0" smtClean="0"/>
              <a:t>Process P1</a:t>
            </a:r>
            <a:endParaRPr lang="en-US" dirty="0"/>
          </a:p>
        </p:txBody>
      </p:sp>
      <p:sp>
        <p:nvSpPr>
          <p:cNvPr id="25" name="TextBox 24"/>
          <p:cNvSpPr txBox="1"/>
          <p:nvPr/>
        </p:nvSpPr>
        <p:spPr>
          <a:xfrm>
            <a:off x="4513988" y="2392360"/>
            <a:ext cx="1182824" cy="369332"/>
          </a:xfrm>
          <a:prstGeom prst="rect">
            <a:avLst/>
          </a:prstGeom>
          <a:noFill/>
          <a:ln>
            <a:noFill/>
          </a:ln>
        </p:spPr>
        <p:txBody>
          <a:bodyPr wrap="none" rtlCol="0">
            <a:spAutoFit/>
          </a:bodyPr>
          <a:lstStyle/>
          <a:p>
            <a:r>
              <a:rPr lang="en-US" dirty="0" smtClean="0"/>
              <a:t>Process P2</a:t>
            </a:r>
            <a:endParaRPr lang="en-US" dirty="0"/>
          </a:p>
        </p:txBody>
      </p:sp>
      <p:sp>
        <p:nvSpPr>
          <p:cNvPr id="26" name="TextBox 25"/>
          <p:cNvSpPr txBox="1"/>
          <p:nvPr/>
        </p:nvSpPr>
        <p:spPr>
          <a:xfrm>
            <a:off x="6876188" y="2378712"/>
            <a:ext cx="1182824" cy="369332"/>
          </a:xfrm>
          <a:prstGeom prst="rect">
            <a:avLst/>
          </a:prstGeom>
          <a:noFill/>
          <a:ln>
            <a:noFill/>
          </a:ln>
        </p:spPr>
        <p:txBody>
          <a:bodyPr wrap="none" rtlCol="0">
            <a:spAutoFit/>
          </a:bodyPr>
          <a:lstStyle/>
          <a:p>
            <a:r>
              <a:rPr lang="en-US" dirty="0" smtClean="0"/>
              <a:t>Process P3</a:t>
            </a:r>
            <a:endParaRPr lang="en-US" dirty="0"/>
          </a:p>
        </p:txBody>
      </p:sp>
      <p:sp>
        <p:nvSpPr>
          <p:cNvPr id="27" name="Rectangular Callout 26"/>
          <p:cNvSpPr/>
          <p:nvPr/>
        </p:nvSpPr>
        <p:spPr>
          <a:xfrm>
            <a:off x="3334611" y="1688068"/>
            <a:ext cx="2640795" cy="578028"/>
          </a:xfrm>
          <a:prstGeom prst="wedgeRectCallout">
            <a:avLst>
              <a:gd name="adj1" fmla="val -49774"/>
              <a:gd name="adj2" fmla="val 198909"/>
            </a:avLst>
          </a:prstGeom>
          <a:ln>
            <a:solidFill>
              <a:schemeClr val="tx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Get exclusive access to this critical region</a:t>
            </a:r>
            <a:endParaRPr lang="en-US" dirty="0"/>
          </a:p>
        </p:txBody>
      </p:sp>
      <p:sp>
        <p:nvSpPr>
          <p:cNvPr id="28" name="Right Brace 27"/>
          <p:cNvSpPr/>
          <p:nvPr/>
        </p:nvSpPr>
        <p:spPr>
          <a:xfrm>
            <a:off x="2466843" y="3319482"/>
            <a:ext cx="222998" cy="7307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2743200" y="3147606"/>
            <a:ext cx="1019043" cy="1077218"/>
          </a:xfrm>
          <a:prstGeom prst="rect">
            <a:avLst/>
          </a:prstGeom>
          <a:noFill/>
          <a:ln>
            <a:noFill/>
          </a:ln>
        </p:spPr>
        <p:txBody>
          <a:bodyPr wrap="square" rtlCol="0">
            <a:spAutoFit/>
          </a:bodyPr>
          <a:lstStyle/>
          <a:p>
            <a:r>
              <a:rPr lang="en-US" sz="1600" dirty="0" smtClean="0"/>
              <a:t>Changes to </a:t>
            </a:r>
          </a:p>
          <a:p>
            <a:r>
              <a:rPr lang="en-US" sz="1600" dirty="0" smtClean="0"/>
              <a:t>shared </a:t>
            </a:r>
          </a:p>
          <a:p>
            <a:r>
              <a:rPr lang="en-US" sz="1600" dirty="0" smtClean="0"/>
              <a:t>variable</a:t>
            </a:r>
            <a:endParaRPr lang="en-US" sz="1600" dirty="0"/>
          </a:p>
        </p:txBody>
      </p:sp>
      <p:cxnSp>
        <p:nvCxnSpPr>
          <p:cNvPr id="36" name="Elbow Connector 35"/>
          <p:cNvCxnSpPr/>
          <p:nvPr/>
        </p:nvCxnSpPr>
        <p:spPr>
          <a:xfrm>
            <a:off x="2819400" y="4266168"/>
            <a:ext cx="4572000" cy="12700"/>
          </a:xfrm>
          <a:prstGeom prst="bentConnector4">
            <a:avLst>
              <a:gd name="adj1" fmla="val 9863"/>
              <a:gd name="adj2" fmla="val 7971646"/>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5029200" y="4237704"/>
            <a:ext cx="0" cy="1031764"/>
          </a:xfrm>
          <a:prstGeom prst="straightConnector1">
            <a:avLst/>
          </a:prstGeom>
          <a:ln w="28575">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65" name="TextBox 64"/>
          <p:cNvSpPr txBox="1"/>
          <p:nvPr/>
        </p:nvSpPr>
        <p:spPr>
          <a:xfrm>
            <a:off x="1771172" y="2916956"/>
            <a:ext cx="1233724" cy="1477328"/>
          </a:xfrm>
          <a:prstGeom prst="rect">
            <a:avLst/>
          </a:prstGeom>
          <a:noFill/>
          <a:ln>
            <a:noFill/>
          </a:ln>
        </p:spPr>
        <p:txBody>
          <a:bodyPr wrap="square" rtlCol="0">
            <a:spAutoFit/>
          </a:bodyPr>
          <a:lstStyle/>
          <a:p>
            <a:r>
              <a:rPr lang="en-US" dirty="0"/>
              <a:t>Lock(L);</a:t>
            </a:r>
          </a:p>
          <a:p>
            <a:r>
              <a:rPr lang="en-US" dirty="0"/>
              <a:t>A=1;</a:t>
            </a:r>
          </a:p>
          <a:p>
            <a:r>
              <a:rPr lang="en-US" dirty="0"/>
              <a:t>B=2;</a:t>
            </a:r>
          </a:p>
          <a:p>
            <a:r>
              <a:rPr lang="en-US" dirty="0"/>
              <a:t>C=3;</a:t>
            </a:r>
          </a:p>
          <a:p>
            <a:r>
              <a:rPr lang="en-US" dirty="0"/>
              <a:t>Unlock(L);</a:t>
            </a:r>
          </a:p>
        </p:txBody>
      </p:sp>
      <p:sp>
        <p:nvSpPr>
          <p:cNvPr id="66" name="Rectangle 65"/>
          <p:cNvSpPr/>
          <p:nvPr/>
        </p:nvSpPr>
        <p:spPr>
          <a:xfrm>
            <a:off x="190500" y="981147"/>
            <a:ext cx="8763000" cy="461665"/>
          </a:xfrm>
          <a:prstGeom prst="rect">
            <a:avLst/>
          </a:prstGeom>
        </p:spPr>
        <p:txBody>
          <a:bodyPr wrap="square">
            <a:spAutoFit/>
          </a:bodyPr>
          <a:lstStyle/>
          <a:p>
            <a:pPr marL="342900" indent="-342900" algn="just">
              <a:lnSpc>
                <a:spcPct val="100000"/>
              </a:lnSpc>
              <a:buFont typeface="Wingdings" panose="05000000000000000000" pitchFamily="2" charset="2"/>
              <a:buChar char="§"/>
            </a:pPr>
            <a:r>
              <a:rPr lang="en-US" sz="2400" dirty="0"/>
              <a:t>Implementation of Release Consistency</a:t>
            </a:r>
          </a:p>
        </p:txBody>
      </p:sp>
    </p:spTree>
    <p:extLst>
      <p:ext uri="{BB962C8B-B14F-4D97-AF65-F5344CB8AC3E}">
        <p14:creationId xmlns:p14="http://schemas.microsoft.com/office/powerpoint/2010/main" val="19116396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down)">
                                      <p:cBhvr>
                                        <p:cTn id="34" dur="500"/>
                                        <p:tgtEl>
                                          <p:spTgt spid="2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right)">
                                      <p:cBhvr>
                                        <p:cTn id="42" dur="500"/>
                                        <p:tgtEl>
                                          <p:spTgt spid="23"/>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right)">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left)">
                                      <p:cBhvr>
                                        <p:cTn id="50" dur="500"/>
                                        <p:tgtEl>
                                          <p:spTgt spid="6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down)">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right)">
                                      <p:cBhvr>
                                        <p:cTn id="60" dur="500"/>
                                        <p:tgtEl>
                                          <p:spTgt spid="2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down)">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left)">
                                      <p:cBhvr>
                                        <p:cTn id="68" dur="500"/>
                                        <p:tgtEl>
                                          <p:spTgt spid="57"/>
                                        </p:tgtEl>
                                      </p:cBhvr>
                                    </p:animEffect>
                                  </p:childTnLst>
                                </p:cTn>
                              </p:par>
                              <p:par>
                                <p:cTn id="69" presetID="22" presetClass="entr" presetSubtype="8"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left)">
                                      <p:cBhvr>
                                        <p:cTn id="71" dur="500"/>
                                        <p:tgtEl>
                                          <p:spTgt spid="36"/>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wipe(down)">
                                      <p:cBhvr>
                                        <p:cTn id="74" dur="500"/>
                                        <p:tgtEl>
                                          <p:spTgt spid="8"/>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down)">
                                      <p:cBhvr>
                                        <p:cTn id="7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7" grpId="0"/>
      <p:bldP spid="18" grpId="0" animBg="1"/>
      <p:bldP spid="23" grpId="0"/>
      <p:bldP spid="24" grpId="0"/>
      <p:bldP spid="25" grpId="0"/>
      <p:bldP spid="26" grpId="0"/>
      <p:bldP spid="27" grpId="0" animBg="1"/>
      <p:bldP spid="28" grpId="0" animBg="1"/>
      <p:bldP spid="29" grpId="0"/>
      <p:bldP spid="65"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err="1"/>
              <a:t>Munin</a:t>
            </a:r>
            <a:r>
              <a:rPr lang="en-US" sz="4000" dirty="0"/>
              <a:t>: A release consistent DSM system </a:t>
            </a:r>
          </a:p>
        </p:txBody>
      </p:sp>
      <p:sp>
        <p:nvSpPr>
          <p:cNvPr id="4" name="Content Placeholder 3"/>
          <p:cNvSpPr>
            <a:spLocks noGrp="1"/>
          </p:cNvSpPr>
          <p:nvPr>
            <p:ph idx="1"/>
          </p:nvPr>
        </p:nvSpPr>
        <p:spPr/>
        <p:txBody>
          <a:bodyPr>
            <a:normAutofit/>
          </a:bodyPr>
          <a:lstStyle/>
          <a:p>
            <a:pPr algn="just">
              <a:lnSpc>
                <a:spcPct val="100000"/>
              </a:lnSpc>
            </a:pPr>
            <a:r>
              <a:rPr lang="en-US" dirty="0"/>
              <a:t>Annotation for shared </a:t>
            </a:r>
            <a:r>
              <a:rPr lang="en-US" dirty="0" smtClean="0"/>
              <a:t>variables</a:t>
            </a:r>
            <a:endParaRPr lang="en-US" dirty="0"/>
          </a:p>
          <a:p>
            <a:pPr lvl="1" algn="just">
              <a:lnSpc>
                <a:spcPct val="100000"/>
              </a:lnSpc>
            </a:pPr>
            <a:r>
              <a:rPr lang="en-US" sz="2400" dirty="0" smtClean="0"/>
              <a:t>The </a:t>
            </a:r>
            <a:r>
              <a:rPr lang="en-US" sz="2400" dirty="0"/>
              <a:t>standard annotations and consistency protocol for variables </a:t>
            </a:r>
            <a:r>
              <a:rPr lang="en-US" sz="2400" dirty="0" smtClean="0"/>
              <a:t>of </a:t>
            </a:r>
            <a:r>
              <a:rPr lang="en-US" sz="2400" dirty="0"/>
              <a:t>each type are as follows</a:t>
            </a:r>
            <a:r>
              <a:rPr lang="en-US" sz="2400" dirty="0" smtClean="0"/>
              <a:t>:</a:t>
            </a:r>
            <a:endParaRPr lang="en-US" sz="2400" dirty="0"/>
          </a:p>
          <a:p>
            <a:pPr marL="1314450" lvl="2" indent="-457200" algn="just">
              <a:lnSpc>
                <a:spcPct val="100000"/>
              </a:lnSpc>
              <a:buFont typeface="+mj-lt"/>
              <a:buAutoNum type="arabicPeriod"/>
            </a:pPr>
            <a:r>
              <a:rPr lang="en-US" sz="2400" dirty="0"/>
              <a:t>Read-only</a:t>
            </a:r>
          </a:p>
          <a:p>
            <a:pPr marL="1314450" lvl="2" indent="-457200" algn="just">
              <a:lnSpc>
                <a:spcPct val="100000"/>
              </a:lnSpc>
              <a:buFont typeface="+mj-lt"/>
              <a:buAutoNum type="arabicPeriod"/>
            </a:pPr>
            <a:r>
              <a:rPr lang="en-US" sz="2400" dirty="0"/>
              <a:t>Migratory</a:t>
            </a:r>
          </a:p>
          <a:p>
            <a:pPr marL="1314450" lvl="2" indent="-457200" algn="just">
              <a:lnSpc>
                <a:spcPct val="100000"/>
              </a:lnSpc>
              <a:buFont typeface="+mj-lt"/>
              <a:buAutoNum type="arabicPeriod"/>
            </a:pPr>
            <a:r>
              <a:rPr lang="en-US" sz="2400" dirty="0"/>
              <a:t>Write-shared</a:t>
            </a:r>
          </a:p>
          <a:p>
            <a:pPr marL="1314450" lvl="2" indent="-457200" algn="just">
              <a:lnSpc>
                <a:spcPct val="100000"/>
              </a:lnSpc>
              <a:buFont typeface="+mj-lt"/>
              <a:buAutoNum type="arabicPeriod"/>
            </a:pPr>
            <a:r>
              <a:rPr lang="en-US" sz="2400" dirty="0"/>
              <a:t>Producer-consumer</a:t>
            </a:r>
          </a:p>
          <a:p>
            <a:pPr marL="1314450" lvl="2" indent="-457200" algn="just">
              <a:lnSpc>
                <a:spcPct val="100000"/>
              </a:lnSpc>
              <a:buFont typeface="+mj-lt"/>
              <a:buAutoNum type="arabicPeriod"/>
            </a:pPr>
            <a:r>
              <a:rPr lang="en-US" sz="2400" dirty="0"/>
              <a:t>Result</a:t>
            </a:r>
          </a:p>
          <a:p>
            <a:pPr marL="1314450" lvl="2" indent="-457200" algn="just">
              <a:lnSpc>
                <a:spcPct val="100000"/>
              </a:lnSpc>
              <a:buFont typeface="+mj-lt"/>
              <a:buAutoNum type="arabicPeriod"/>
            </a:pPr>
            <a:r>
              <a:rPr lang="en-US" sz="2400" dirty="0"/>
              <a:t>Reduction</a:t>
            </a:r>
          </a:p>
          <a:p>
            <a:pPr marL="1314450" lvl="2" indent="-457200" algn="just">
              <a:lnSpc>
                <a:spcPct val="100000"/>
              </a:lnSpc>
              <a:buFont typeface="+mj-lt"/>
              <a:buAutoNum type="arabicPeriod"/>
            </a:pPr>
            <a:r>
              <a:rPr lang="en-US" sz="2400" dirty="0"/>
              <a:t>Conventional</a:t>
            </a:r>
          </a:p>
        </p:txBody>
      </p:sp>
    </p:spTree>
    <p:extLst>
      <p:ext uri="{BB962C8B-B14F-4D97-AF65-F5344CB8AC3E}">
        <p14:creationId xmlns:p14="http://schemas.microsoft.com/office/powerpoint/2010/main" val="18059715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smtClean="0"/>
              <a:t>Block replacement </a:t>
            </a:r>
            <a:r>
              <a:rPr lang="en-US" sz="4000" dirty="0"/>
              <a:t>strategy</a:t>
            </a:r>
          </a:p>
        </p:txBody>
      </p:sp>
      <p:sp>
        <p:nvSpPr>
          <p:cNvPr id="4" name="Content Placeholder 3"/>
          <p:cNvSpPr>
            <a:spLocks noGrp="1"/>
          </p:cNvSpPr>
          <p:nvPr>
            <p:ph idx="1"/>
          </p:nvPr>
        </p:nvSpPr>
        <p:spPr/>
        <p:txBody>
          <a:bodyPr>
            <a:normAutofit/>
          </a:bodyPr>
          <a:lstStyle/>
          <a:p>
            <a:pPr algn="just">
              <a:lnSpc>
                <a:spcPct val="100000"/>
              </a:lnSpc>
            </a:pPr>
            <a:r>
              <a:rPr lang="en-US" dirty="0" smtClean="0"/>
              <a:t>DSM system allows shared memory block to be dynamically migrated/replicated.</a:t>
            </a:r>
          </a:p>
          <a:p>
            <a:pPr algn="just">
              <a:lnSpc>
                <a:spcPct val="100000"/>
              </a:lnSpc>
            </a:pPr>
            <a:r>
              <a:rPr lang="en-US" dirty="0" smtClean="0"/>
              <a:t>The </a:t>
            </a:r>
            <a:r>
              <a:rPr lang="en-US" dirty="0"/>
              <a:t>following issues must be addressed when the available space for caching shared </a:t>
            </a:r>
            <a:r>
              <a:rPr lang="en-US" dirty="0" smtClean="0"/>
              <a:t>data fills </a:t>
            </a:r>
            <a:r>
              <a:rPr lang="en-US" dirty="0"/>
              <a:t>up at a node:</a:t>
            </a:r>
            <a:endParaRPr lang="en-US" dirty="0" smtClean="0"/>
          </a:p>
          <a:p>
            <a:pPr marL="914400" lvl="1" indent="-457200" algn="just">
              <a:lnSpc>
                <a:spcPct val="100000"/>
              </a:lnSpc>
              <a:buFont typeface="+mj-lt"/>
              <a:buAutoNum type="arabicPeriod"/>
            </a:pPr>
            <a:r>
              <a:rPr lang="en-US" sz="2400" dirty="0" smtClean="0"/>
              <a:t>Which block should be replaced to make space for a newly required block?</a:t>
            </a:r>
          </a:p>
          <a:p>
            <a:pPr marL="914400" lvl="1" indent="-457200" algn="just">
              <a:lnSpc>
                <a:spcPct val="100000"/>
              </a:lnSpc>
              <a:buFont typeface="+mj-lt"/>
              <a:buAutoNum type="arabicPeriod"/>
            </a:pPr>
            <a:r>
              <a:rPr lang="en-US" sz="2400" dirty="0" smtClean="0"/>
              <a:t>Where </a:t>
            </a:r>
            <a:r>
              <a:rPr lang="en-US" sz="2400" dirty="0"/>
              <a:t>should the replaced block be placed?</a:t>
            </a:r>
          </a:p>
        </p:txBody>
      </p:sp>
    </p:spTree>
    <p:extLst>
      <p:ext uri="{BB962C8B-B14F-4D97-AF65-F5344CB8AC3E}">
        <p14:creationId xmlns:p14="http://schemas.microsoft.com/office/powerpoint/2010/main" val="41342072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a:t>
            </a:r>
            <a:r>
              <a:rPr lang="en-US" dirty="0"/>
              <a:t>shared memory architecture</a:t>
            </a:r>
            <a:endParaRPr lang="en-IN" dirty="0">
              <a:latin typeface="+mj-lt"/>
            </a:endParaRPr>
          </a:p>
        </p:txBody>
      </p:sp>
      <p:sp>
        <p:nvSpPr>
          <p:cNvPr id="3" name="Rounded Rectangle 2"/>
          <p:cNvSpPr/>
          <p:nvPr/>
        </p:nvSpPr>
        <p:spPr>
          <a:xfrm>
            <a:off x="1371600" y="5638800"/>
            <a:ext cx="6553200" cy="609600"/>
          </a:xfrm>
          <a:prstGeom prst="roundRect">
            <a:avLst>
              <a:gd name="adj" fmla="val 48010"/>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Communication Network</a:t>
            </a:r>
            <a:endParaRPr lang="en-US" sz="2800" dirty="0"/>
          </a:p>
        </p:txBody>
      </p:sp>
      <p:sp>
        <p:nvSpPr>
          <p:cNvPr id="46" name="Rectangle 45"/>
          <p:cNvSpPr/>
          <p:nvPr/>
        </p:nvSpPr>
        <p:spPr>
          <a:xfrm>
            <a:off x="2663304" y="1066800"/>
            <a:ext cx="3976901" cy="762000"/>
          </a:xfrm>
          <a:prstGeom prst="rect">
            <a:avLst/>
          </a:prstGeom>
          <a:solidFill>
            <a:schemeClr val="accent1">
              <a:lumMod val="20000"/>
              <a:lumOff val="80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Distributed shared memory</a:t>
            </a:r>
          </a:p>
          <a:p>
            <a:pPr algn="ctr"/>
            <a:r>
              <a:rPr lang="en-US" dirty="0" smtClean="0"/>
              <a:t>(Exists only virtually)</a:t>
            </a:r>
            <a:endParaRPr lang="en-US" dirty="0"/>
          </a:p>
        </p:txBody>
      </p:sp>
      <p:grpSp>
        <p:nvGrpSpPr>
          <p:cNvPr id="51" name="Group 50"/>
          <p:cNvGrpSpPr/>
          <p:nvPr/>
        </p:nvGrpSpPr>
        <p:grpSpPr>
          <a:xfrm>
            <a:off x="914400" y="2814851"/>
            <a:ext cx="2209800" cy="1981200"/>
            <a:chOff x="914400" y="2667000"/>
            <a:chExt cx="2209800" cy="1981200"/>
          </a:xfrm>
        </p:grpSpPr>
        <p:grpSp>
          <p:nvGrpSpPr>
            <p:cNvPr id="27" name="Group 26"/>
            <p:cNvGrpSpPr/>
            <p:nvPr/>
          </p:nvGrpSpPr>
          <p:grpSpPr>
            <a:xfrm>
              <a:off x="914400" y="2667000"/>
              <a:ext cx="2209800" cy="1981200"/>
              <a:chOff x="914400" y="2667000"/>
              <a:chExt cx="2209800" cy="1981200"/>
            </a:xfrm>
          </p:grpSpPr>
          <p:sp>
            <p:nvSpPr>
              <p:cNvPr id="5" name="Rounded Rectangle 4"/>
              <p:cNvSpPr/>
              <p:nvPr/>
            </p:nvSpPr>
            <p:spPr>
              <a:xfrm>
                <a:off x="914400" y="2667000"/>
                <a:ext cx="2209800" cy="198120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2115403" y="2819400"/>
                <a:ext cx="856397" cy="777922"/>
              </a:xfrm>
              <a:prstGeom prst="rect">
                <a:avLst/>
              </a:prstGeom>
              <a:ln w="95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Memory</a:t>
                </a:r>
                <a:endParaRPr lang="en-US" sz="1400" dirty="0"/>
              </a:p>
            </p:txBody>
          </p:sp>
          <p:sp>
            <p:nvSpPr>
              <p:cNvPr id="7" name="Rectangle 6"/>
              <p:cNvSpPr/>
              <p:nvPr/>
            </p:nvSpPr>
            <p:spPr>
              <a:xfrm>
                <a:off x="2115403" y="3810000"/>
                <a:ext cx="856397" cy="685800"/>
              </a:xfrm>
              <a:prstGeom prst="rect">
                <a:avLst/>
              </a:prstGeom>
              <a:ln w="95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Memory mapping manager</a:t>
                </a:r>
                <a:endParaRPr lang="en-US" sz="1400" dirty="0"/>
              </a:p>
            </p:txBody>
          </p:sp>
          <p:sp>
            <p:nvSpPr>
              <p:cNvPr id="8" name="Rectangle 7"/>
              <p:cNvSpPr/>
              <p:nvPr/>
            </p:nvSpPr>
            <p:spPr>
              <a:xfrm>
                <a:off x="990600" y="2819400"/>
                <a:ext cx="762000" cy="228600"/>
              </a:xfrm>
              <a:prstGeom prst="rect">
                <a:avLst/>
              </a:prstGeom>
              <a:ln w="95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CPU 1</a:t>
                </a:r>
                <a:endParaRPr lang="en-US" dirty="0"/>
              </a:p>
            </p:txBody>
          </p:sp>
          <p:sp>
            <p:nvSpPr>
              <p:cNvPr id="9" name="Rectangle 8"/>
              <p:cNvSpPr/>
              <p:nvPr/>
            </p:nvSpPr>
            <p:spPr>
              <a:xfrm>
                <a:off x="990600" y="3352800"/>
                <a:ext cx="743803" cy="236561"/>
              </a:xfrm>
              <a:prstGeom prst="rect">
                <a:avLst/>
              </a:prstGeom>
              <a:ln w="95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CPU n</a:t>
                </a:r>
                <a:endParaRPr lang="en-US" dirty="0"/>
              </a:p>
            </p:txBody>
          </p:sp>
          <p:cxnSp>
            <p:nvCxnSpPr>
              <p:cNvPr id="11" name="Straight Arrow Connector 10"/>
              <p:cNvCxnSpPr>
                <a:stCxn id="8" idx="3"/>
              </p:cNvCxnSpPr>
              <p:nvPr/>
            </p:nvCxnSpPr>
            <p:spPr>
              <a:xfrm>
                <a:off x="1752600" y="2933700"/>
                <a:ext cx="362803" cy="114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p:cNvCxnSpPr>
              <p:nvPr/>
            </p:nvCxnSpPr>
            <p:spPr>
              <a:xfrm flipV="1">
                <a:off x="1734403" y="3344839"/>
                <a:ext cx="381000" cy="126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0"/>
                <a:endCxn id="6" idx="2"/>
              </p:cNvCxnSpPr>
              <p:nvPr/>
            </p:nvCxnSpPr>
            <p:spPr>
              <a:xfrm flipV="1">
                <a:off x="2543602" y="3597322"/>
                <a:ext cx="0" cy="2126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a:stCxn id="8" idx="2"/>
            </p:cNvCxnSpPr>
            <p:nvPr/>
          </p:nvCxnSpPr>
          <p:spPr>
            <a:xfrm flipH="1">
              <a:off x="1362501" y="3048000"/>
              <a:ext cx="9099" cy="29683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276600" y="2814851"/>
            <a:ext cx="2209800" cy="1981200"/>
            <a:chOff x="3381802" y="2667000"/>
            <a:chExt cx="2209800" cy="1981200"/>
          </a:xfrm>
        </p:grpSpPr>
        <p:grpSp>
          <p:nvGrpSpPr>
            <p:cNvPr id="28" name="Group 27"/>
            <p:cNvGrpSpPr/>
            <p:nvPr/>
          </p:nvGrpSpPr>
          <p:grpSpPr>
            <a:xfrm>
              <a:off x="3381802" y="2667000"/>
              <a:ext cx="2209800" cy="1981200"/>
              <a:chOff x="914400" y="2667000"/>
              <a:chExt cx="2209800" cy="1981200"/>
            </a:xfrm>
          </p:grpSpPr>
          <p:sp>
            <p:nvSpPr>
              <p:cNvPr id="29" name="Rounded Rectangle 28"/>
              <p:cNvSpPr/>
              <p:nvPr/>
            </p:nvSpPr>
            <p:spPr>
              <a:xfrm>
                <a:off x="914400" y="2667000"/>
                <a:ext cx="2209800" cy="198120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a:off x="2115403" y="2819400"/>
                <a:ext cx="856397" cy="777922"/>
              </a:xfrm>
              <a:prstGeom prst="rect">
                <a:avLst/>
              </a:prstGeom>
              <a:ln w="95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Memory</a:t>
                </a:r>
                <a:endParaRPr lang="en-US" sz="1400" dirty="0"/>
              </a:p>
            </p:txBody>
          </p:sp>
          <p:sp>
            <p:nvSpPr>
              <p:cNvPr id="31" name="Rectangle 30"/>
              <p:cNvSpPr/>
              <p:nvPr/>
            </p:nvSpPr>
            <p:spPr>
              <a:xfrm>
                <a:off x="2115403" y="3810000"/>
                <a:ext cx="856397" cy="685800"/>
              </a:xfrm>
              <a:prstGeom prst="rect">
                <a:avLst/>
              </a:prstGeom>
              <a:ln w="95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Memory mapping manager</a:t>
                </a:r>
                <a:endParaRPr lang="en-US" sz="1400" dirty="0"/>
              </a:p>
            </p:txBody>
          </p:sp>
          <p:sp>
            <p:nvSpPr>
              <p:cNvPr id="32" name="Rectangle 31"/>
              <p:cNvSpPr/>
              <p:nvPr/>
            </p:nvSpPr>
            <p:spPr>
              <a:xfrm>
                <a:off x="990600" y="2819400"/>
                <a:ext cx="762000" cy="228600"/>
              </a:xfrm>
              <a:prstGeom prst="rect">
                <a:avLst/>
              </a:prstGeom>
              <a:ln w="95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CPU 1</a:t>
                </a:r>
                <a:endParaRPr lang="en-US" dirty="0"/>
              </a:p>
            </p:txBody>
          </p:sp>
          <p:sp>
            <p:nvSpPr>
              <p:cNvPr id="33" name="Rectangle 32"/>
              <p:cNvSpPr/>
              <p:nvPr/>
            </p:nvSpPr>
            <p:spPr>
              <a:xfrm>
                <a:off x="990600" y="3352800"/>
                <a:ext cx="743803" cy="236561"/>
              </a:xfrm>
              <a:prstGeom prst="rect">
                <a:avLst/>
              </a:prstGeom>
              <a:ln w="95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CPU n</a:t>
                </a:r>
                <a:endParaRPr lang="en-US" dirty="0"/>
              </a:p>
            </p:txBody>
          </p:sp>
          <p:cxnSp>
            <p:nvCxnSpPr>
              <p:cNvPr id="34" name="Straight Arrow Connector 33"/>
              <p:cNvCxnSpPr>
                <a:stCxn id="32" idx="3"/>
              </p:cNvCxnSpPr>
              <p:nvPr/>
            </p:nvCxnSpPr>
            <p:spPr>
              <a:xfrm>
                <a:off x="1752600" y="2933700"/>
                <a:ext cx="362803" cy="114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3"/>
              </p:cNvCxnSpPr>
              <p:nvPr/>
            </p:nvCxnSpPr>
            <p:spPr>
              <a:xfrm flipV="1">
                <a:off x="1734403" y="3344839"/>
                <a:ext cx="381000" cy="126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0"/>
                <a:endCxn id="30" idx="2"/>
              </p:cNvCxnSpPr>
              <p:nvPr/>
            </p:nvCxnSpPr>
            <p:spPr>
              <a:xfrm flipV="1">
                <a:off x="2543602" y="3597322"/>
                <a:ext cx="0" cy="2126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a:xfrm flipH="1">
              <a:off x="3848100" y="3065059"/>
              <a:ext cx="9099" cy="29683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6172200" y="2819400"/>
            <a:ext cx="2209800" cy="1981200"/>
            <a:chOff x="5812241" y="2671549"/>
            <a:chExt cx="2209800" cy="1981200"/>
          </a:xfrm>
        </p:grpSpPr>
        <p:grpSp>
          <p:nvGrpSpPr>
            <p:cNvPr id="37" name="Group 36"/>
            <p:cNvGrpSpPr/>
            <p:nvPr/>
          </p:nvGrpSpPr>
          <p:grpSpPr>
            <a:xfrm>
              <a:off x="5812241" y="2671549"/>
              <a:ext cx="2209800" cy="1981200"/>
              <a:chOff x="914400" y="2667000"/>
              <a:chExt cx="2209800" cy="1981200"/>
            </a:xfrm>
          </p:grpSpPr>
          <p:sp>
            <p:nvSpPr>
              <p:cNvPr id="38" name="Rounded Rectangle 37"/>
              <p:cNvSpPr/>
              <p:nvPr/>
            </p:nvSpPr>
            <p:spPr>
              <a:xfrm>
                <a:off x="914400" y="2667000"/>
                <a:ext cx="2209800" cy="198120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ectangle 38"/>
              <p:cNvSpPr/>
              <p:nvPr/>
            </p:nvSpPr>
            <p:spPr>
              <a:xfrm>
                <a:off x="2115403" y="2819400"/>
                <a:ext cx="856397" cy="777922"/>
              </a:xfrm>
              <a:prstGeom prst="rect">
                <a:avLst/>
              </a:prstGeom>
              <a:ln w="95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Memory</a:t>
                </a:r>
                <a:endParaRPr lang="en-US" sz="1400" dirty="0"/>
              </a:p>
            </p:txBody>
          </p:sp>
          <p:sp>
            <p:nvSpPr>
              <p:cNvPr id="40" name="Rectangle 39"/>
              <p:cNvSpPr/>
              <p:nvPr/>
            </p:nvSpPr>
            <p:spPr>
              <a:xfrm>
                <a:off x="2115403" y="3810000"/>
                <a:ext cx="856397" cy="685800"/>
              </a:xfrm>
              <a:prstGeom prst="rect">
                <a:avLst/>
              </a:prstGeom>
              <a:ln w="95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Memory mapping manager</a:t>
                </a:r>
                <a:endParaRPr lang="en-US" sz="1400" dirty="0"/>
              </a:p>
            </p:txBody>
          </p:sp>
          <p:sp>
            <p:nvSpPr>
              <p:cNvPr id="41" name="Rectangle 40"/>
              <p:cNvSpPr/>
              <p:nvPr/>
            </p:nvSpPr>
            <p:spPr>
              <a:xfrm>
                <a:off x="990600" y="2814851"/>
                <a:ext cx="762000" cy="228600"/>
              </a:xfrm>
              <a:prstGeom prst="rect">
                <a:avLst/>
              </a:prstGeom>
              <a:ln w="95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CPU 1</a:t>
                </a:r>
                <a:endParaRPr lang="en-US" dirty="0"/>
              </a:p>
            </p:txBody>
          </p:sp>
          <p:sp>
            <p:nvSpPr>
              <p:cNvPr id="42" name="Rectangle 41"/>
              <p:cNvSpPr/>
              <p:nvPr/>
            </p:nvSpPr>
            <p:spPr>
              <a:xfrm>
                <a:off x="990600" y="3352800"/>
                <a:ext cx="743803" cy="236561"/>
              </a:xfrm>
              <a:prstGeom prst="rect">
                <a:avLst/>
              </a:prstGeom>
              <a:ln w="95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CPU n</a:t>
                </a:r>
                <a:endParaRPr lang="en-US" dirty="0"/>
              </a:p>
            </p:txBody>
          </p:sp>
          <p:cxnSp>
            <p:nvCxnSpPr>
              <p:cNvPr id="43" name="Straight Arrow Connector 42"/>
              <p:cNvCxnSpPr>
                <a:stCxn id="41" idx="3"/>
              </p:cNvCxnSpPr>
              <p:nvPr/>
            </p:nvCxnSpPr>
            <p:spPr>
              <a:xfrm>
                <a:off x="1752600" y="2929151"/>
                <a:ext cx="362803" cy="114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3"/>
              </p:cNvCxnSpPr>
              <p:nvPr/>
            </p:nvCxnSpPr>
            <p:spPr>
              <a:xfrm flipV="1">
                <a:off x="1734403" y="3344839"/>
                <a:ext cx="381000" cy="126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0"/>
                <a:endCxn id="39" idx="2"/>
              </p:cNvCxnSpPr>
              <p:nvPr/>
            </p:nvCxnSpPr>
            <p:spPr>
              <a:xfrm flipV="1">
                <a:off x="2543602" y="3597322"/>
                <a:ext cx="0" cy="2126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flipH="1">
              <a:off x="6264891" y="3043451"/>
              <a:ext cx="9099" cy="29683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cxnSp>
        <p:nvCxnSpPr>
          <p:cNvPr id="55" name="Straight Arrow Connector 54"/>
          <p:cNvCxnSpPr>
            <a:stCxn id="5" idx="2"/>
          </p:cNvCxnSpPr>
          <p:nvPr/>
        </p:nvCxnSpPr>
        <p:spPr>
          <a:xfrm>
            <a:off x="2019300" y="4796051"/>
            <a:ext cx="0" cy="842749"/>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562600" y="3657600"/>
            <a:ext cx="533400" cy="454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9" idx="2"/>
          </p:cNvCxnSpPr>
          <p:nvPr/>
        </p:nvCxnSpPr>
        <p:spPr>
          <a:xfrm>
            <a:off x="4381500" y="4796051"/>
            <a:ext cx="0" cy="842749"/>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8" idx="2"/>
          </p:cNvCxnSpPr>
          <p:nvPr/>
        </p:nvCxnSpPr>
        <p:spPr>
          <a:xfrm flipH="1">
            <a:off x="7277099" y="4800600"/>
            <a:ext cx="1" cy="8382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2115403" y="1862351"/>
            <a:ext cx="547901" cy="11049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739504" y="1860077"/>
            <a:ext cx="1751747" cy="110717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706380" y="1845859"/>
            <a:ext cx="4680471" cy="11407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2971800" y="1826525"/>
            <a:ext cx="3688450" cy="113674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5334000" y="1840743"/>
            <a:ext cx="1306206" cy="112167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640206" y="1839462"/>
            <a:ext cx="1589394" cy="113177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2007643" y="4780845"/>
            <a:ext cx="862737" cy="369332"/>
          </a:xfrm>
          <a:prstGeom prst="rect">
            <a:avLst/>
          </a:prstGeom>
          <a:noFill/>
        </p:spPr>
        <p:txBody>
          <a:bodyPr wrap="none" rtlCol="0">
            <a:spAutoFit/>
          </a:bodyPr>
          <a:lstStyle/>
          <a:p>
            <a:r>
              <a:rPr lang="en-US" dirty="0" smtClean="0"/>
              <a:t>Node 1</a:t>
            </a:r>
            <a:endParaRPr lang="en-US" dirty="0"/>
          </a:p>
        </p:txBody>
      </p:sp>
      <p:sp>
        <p:nvSpPr>
          <p:cNvPr id="91" name="TextBox 90"/>
          <p:cNvSpPr txBox="1"/>
          <p:nvPr/>
        </p:nvSpPr>
        <p:spPr>
          <a:xfrm>
            <a:off x="4414113" y="4796051"/>
            <a:ext cx="862737" cy="369332"/>
          </a:xfrm>
          <a:prstGeom prst="rect">
            <a:avLst/>
          </a:prstGeom>
          <a:noFill/>
        </p:spPr>
        <p:txBody>
          <a:bodyPr wrap="none" rtlCol="0">
            <a:spAutoFit/>
          </a:bodyPr>
          <a:lstStyle/>
          <a:p>
            <a:r>
              <a:rPr lang="en-US" dirty="0" smtClean="0"/>
              <a:t>Node 2</a:t>
            </a:r>
            <a:endParaRPr lang="en-US" dirty="0"/>
          </a:p>
        </p:txBody>
      </p:sp>
      <p:sp>
        <p:nvSpPr>
          <p:cNvPr id="92" name="TextBox 91"/>
          <p:cNvSpPr txBox="1"/>
          <p:nvPr/>
        </p:nvSpPr>
        <p:spPr>
          <a:xfrm>
            <a:off x="7309711" y="4808139"/>
            <a:ext cx="862737" cy="369332"/>
          </a:xfrm>
          <a:prstGeom prst="rect">
            <a:avLst/>
          </a:prstGeom>
          <a:noFill/>
        </p:spPr>
        <p:txBody>
          <a:bodyPr wrap="none" rtlCol="0">
            <a:spAutoFit/>
          </a:bodyPr>
          <a:lstStyle/>
          <a:p>
            <a:r>
              <a:rPr lang="en-US" dirty="0" smtClean="0"/>
              <a:t>Node n</a:t>
            </a:r>
            <a:endParaRPr lang="en-US" dirty="0"/>
          </a:p>
        </p:txBody>
      </p:sp>
    </p:spTree>
    <p:extLst>
      <p:ext uri="{BB962C8B-B14F-4D97-AF65-F5344CB8AC3E}">
        <p14:creationId xmlns:p14="http://schemas.microsoft.com/office/powerpoint/2010/main" val="6990305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par>
                                <p:cTn id="8" presetID="22" presetClass="entr" presetSubtype="4"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down)">
                                      <p:cBhvr>
                                        <p:cTn id="10" dur="500"/>
                                        <p:tgtEl>
                                          <p:spTgt spid="52"/>
                                        </p:tgtEl>
                                      </p:cBhvr>
                                    </p:animEffect>
                                  </p:childTnLst>
                                </p:cTn>
                              </p:par>
                              <p:par>
                                <p:cTn id="11" presetID="22" presetClass="entr" presetSubtype="4"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500"/>
                                        <p:tgtEl>
                                          <p:spTgt spid="53"/>
                                        </p:tgtEl>
                                      </p:cBhvr>
                                    </p:animEffect>
                                  </p:childTnLst>
                                </p:cTn>
                              </p:par>
                              <p:par>
                                <p:cTn id="14" presetID="22" presetClass="entr" presetSubtype="4"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down)">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wipe(down)">
                                      <p:cBhvr>
                                        <p:cTn id="26" dur="500"/>
                                        <p:tgtEl>
                                          <p:spTgt spid="90"/>
                                        </p:tgtEl>
                                      </p:cBhvr>
                                    </p:animEffect>
                                  </p:childTnLst>
                                </p:cTn>
                              </p:par>
                              <p:par>
                                <p:cTn id="27" presetID="22" presetClass="entr" presetSubtype="4"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wipe(down)">
                                      <p:cBhvr>
                                        <p:cTn id="29" dur="500"/>
                                        <p:tgtEl>
                                          <p:spTgt spid="5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wipe(down)">
                                      <p:cBhvr>
                                        <p:cTn id="32" dur="500"/>
                                        <p:tgtEl>
                                          <p:spTgt spid="91"/>
                                        </p:tgtEl>
                                      </p:cBhvr>
                                    </p:animEffect>
                                  </p:childTnLst>
                                </p:cTn>
                              </p:par>
                              <p:par>
                                <p:cTn id="33" presetID="22" presetClass="entr" presetSubtype="4"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down)">
                                      <p:cBhvr>
                                        <p:cTn id="35" dur="500"/>
                                        <p:tgtEl>
                                          <p:spTgt spid="6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wipe(down)">
                                      <p:cBhvr>
                                        <p:cTn id="38" dur="500"/>
                                        <p:tgtEl>
                                          <p:spTgt spid="92"/>
                                        </p:tgtEl>
                                      </p:cBhvr>
                                    </p:animEffect>
                                  </p:childTnLst>
                                </p:cTn>
                              </p:par>
                              <p:par>
                                <p:cTn id="39" presetID="22" presetClass="entr" presetSubtype="4"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wipe(down)">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down)">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up)">
                                      <p:cBhvr>
                                        <p:cTn id="51" dur="500"/>
                                        <p:tgtEl>
                                          <p:spTgt spid="71"/>
                                        </p:tgtEl>
                                      </p:cBhvr>
                                    </p:animEffect>
                                  </p:childTnLst>
                                </p:cTn>
                              </p:par>
                              <p:par>
                                <p:cTn id="52" presetID="22" presetClass="entr" presetSubtype="1" fill="hold" nodeType="with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wipe(up)">
                                      <p:cBhvr>
                                        <p:cTn id="54" dur="500"/>
                                        <p:tgtEl>
                                          <p:spTgt spid="74"/>
                                        </p:tgtEl>
                                      </p:cBhvr>
                                    </p:animEffect>
                                  </p:childTnLst>
                                </p:cTn>
                              </p:par>
                              <p:par>
                                <p:cTn id="55" presetID="22" presetClass="entr" presetSubtype="1" fill="hold" nodeType="withEffect">
                                  <p:stCondLst>
                                    <p:cond delay="0"/>
                                  </p:stCondLst>
                                  <p:childTnLst>
                                    <p:set>
                                      <p:cBhvr>
                                        <p:cTn id="56" dur="1" fill="hold">
                                          <p:stCondLst>
                                            <p:cond delay="0"/>
                                          </p:stCondLst>
                                        </p:cTn>
                                        <p:tgtEl>
                                          <p:spTgt spid="78"/>
                                        </p:tgtEl>
                                        <p:attrNameLst>
                                          <p:attrName>style.visibility</p:attrName>
                                        </p:attrNameLst>
                                      </p:cBhvr>
                                      <p:to>
                                        <p:strVal val="visible"/>
                                      </p:to>
                                    </p:set>
                                    <p:animEffect transition="in" filter="wipe(up)">
                                      <p:cBhvr>
                                        <p:cTn id="57" dur="500"/>
                                        <p:tgtEl>
                                          <p:spTgt spid="78"/>
                                        </p:tgtEl>
                                      </p:cBhvr>
                                    </p:animEffect>
                                  </p:childTnLst>
                                </p:cTn>
                              </p:par>
                              <p:par>
                                <p:cTn id="58" presetID="22" presetClass="entr" presetSubtype="1" fill="hold" nodeType="withEffect">
                                  <p:stCondLst>
                                    <p:cond delay="0"/>
                                  </p:stCondLst>
                                  <p:childTnLst>
                                    <p:set>
                                      <p:cBhvr>
                                        <p:cTn id="59" dur="1" fill="hold">
                                          <p:stCondLst>
                                            <p:cond delay="0"/>
                                          </p:stCondLst>
                                        </p:cTn>
                                        <p:tgtEl>
                                          <p:spTgt spid="81"/>
                                        </p:tgtEl>
                                        <p:attrNameLst>
                                          <p:attrName>style.visibility</p:attrName>
                                        </p:attrNameLst>
                                      </p:cBhvr>
                                      <p:to>
                                        <p:strVal val="visible"/>
                                      </p:to>
                                    </p:set>
                                    <p:animEffect transition="in" filter="wipe(up)">
                                      <p:cBhvr>
                                        <p:cTn id="60" dur="500"/>
                                        <p:tgtEl>
                                          <p:spTgt spid="81"/>
                                        </p:tgtEl>
                                      </p:cBhvr>
                                    </p:animEffect>
                                  </p:childTnLst>
                                </p:cTn>
                              </p:par>
                              <p:par>
                                <p:cTn id="61" presetID="22" presetClass="entr" presetSubtype="1"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up)">
                                      <p:cBhvr>
                                        <p:cTn id="63" dur="500"/>
                                        <p:tgtEl>
                                          <p:spTgt spid="84"/>
                                        </p:tgtEl>
                                      </p:cBhvr>
                                    </p:animEffect>
                                  </p:childTnLst>
                                </p:cTn>
                              </p:par>
                              <p:par>
                                <p:cTn id="64" presetID="22" presetClass="entr" presetSubtype="1" fill="hold" nodeType="with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wipe(up)">
                                      <p:cBhvr>
                                        <p:cTn id="66"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animBg="1"/>
      <p:bldP spid="90" grpId="0"/>
      <p:bldP spid="91" grpId="0"/>
      <p:bldP spid="9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Which block to </a:t>
            </a:r>
            <a:r>
              <a:rPr lang="en-US" sz="4000" dirty="0" smtClean="0"/>
              <a:t>replace? </a:t>
            </a:r>
            <a:endParaRPr lang="en-US" sz="4000" dirty="0"/>
          </a:p>
        </p:txBody>
      </p:sp>
      <p:sp>
        <p:nvSpPr>
          <p:cNvPr id="4" name="Content Placeholder 3"/>
          <p:cNvSpPr>
            <a:spLocks noGrp="1"/>
          </p:cNvSpPr>
          <p:nvPr>
            <p:ph idx="1"/>
          </p:nvPr>
        </p:nvSpPr>
        <p:spPr/>
        <p:txBody>
          <a:bodyPr>
            <a:normAutofit/>
          </a:bodyPr>
          <a:lstStyle/>
          <a:p>
            <a:pPr algn="just">
              <a:lnSpc>
                <a:spcPct val="100000"/>
              </a:lnSpc>
            </a:pPr>
            <a:r>
              <a:rPr lang="en-US" b="1" dirty="0"/>
              <a:t>Classification of replacement algorithms:</a:t>
            </a:r>
          </a:p>
          <a:p>
            <a:pPr marL="914400" lvl="1" indent="-457200" algn="just">
              <a:lnSpc>
                <a:spcPct val="100000"/>
              </a:lnSpc>
              <a:buFont typeface="+mj-lt"/>
              <a:buAutoNum type="arabicPeriod"/>
            </a:pPr>
            <a:r>
              <a:rPr lang="en-US" dirty="0"/>
              <a:t>Usage based verses non-usage based </a:t>
            </a:r>
          </a:p>
          <a:p>
            <a:pPr marL="914400" lvl="1" indent="-457200" algn="just">
              <a:lnSpc>
                <a:spcPct val="100000"/>
              </a:lnSpc>
              <a:buFont typeface="+mj-lt"/>
              <a:buAutoNum type="arabicPeriod"/>
            </a:pPr>
            <a:r>
              <a:rPr lang="en-US" dirty="0"/>
              <a:t>Fixed space verses variable </a:t>
            </a:r>
            <a:r>
              <a:rPr lang="en-US" dirty="0" smtClean="0"/>
              <a:t>space</a:t>
            </a:r>
            <a:endParaRPr lang="en-US" dirty="0"/>
          </a:p>
          <a:p>
            <a:pPr marL="457200" indent="-457200" algn="just">
              <a:lnSpc>
                <a:spcPct val="100000"/>
              </a:lnSpc>
              <a:buFont typeface="+mj-lt"/>
              <a:buAutoNum type="arabicPeriod"/>
            </a:pPr>
            <a:r>
              <a:rPr lang="en-US" b="1" dirty="0"/>
              <a:t>Usage based verses non-usage based</a:t>
            </a:r>
            <a:r>
              <a:rPr lang="en-US" b="1" dirty="0" smtClean="0"/>
              <a:t>:</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588663159"/>
              </p:ext>
            </p:extLst>
          </p:nvPr>
        </p:nvGraphicFramePr>
        <p:xfrm>
          <a:off x="381000" y="2895600"/>
          <a:ext cx="8572500" cy="370840"/>
        </p:xfrm>
        <a:graphic>
          <a:graphicData uri="http://schemas.openxmlformats.org/drawingml/2006/table">
            <a:tbl>
              <a:tblPr firstRow="1" bandRow="1">
                <a:tableStyleId>{5C22544A-7EE6-4342-B048-85BDC9FD1C3A}</a:tableStyleId>
              </a:tblPr>
              <a:tblGrid>
                <a:gridCol w="4286250">
                  <a:extLst>
                    <a:ext uri="{9D8B030D-6E8A-4147-A177-3AD203B41FA5}">
                      <a16:colId xmlns:a16="http://schemas.microsoft.com/office/drawing/2014/main" xmlns="" val="2702582030"/>
                    </a:ext>
                  </a:extLst>
                </a:gridCol>
                <a:gridCol w="4286250">
                  <a:extLst>
                    <a:ext uri="{9D8B030D-6E8A-4147-A177-3AD203B41FA5}">
                      <a16:colId xmlns:a16="http://schemas.microsoft.com/office/drawing/2014/main" xmlns="" val="1554071963"/>
                    </a:ext>
                  </a:extLst>
                </a:gridCol>
              </a:tblGrid>
              <a:tr h="370840">
                <a:tc>
                  <a:txBody>
                    <a:bodyPr/>
                    <a:lstStyle/>
                    <a:p>
                      <a:r>
                        <a:rPr lang="en-US" dirty="0" smtClean="0"/>
                        <a:t>USAGE BASED </a:t>
                      </a:r>
                      <a:r>
                        <a:rPr lang="en-US" baseline="0" dirty="0" smtClean="0"/>
                        <a:t>ALGORITHM</a:t>
                      </a:r>
                      <a:endParaRPr lang="en-US" dirty="0"/>
                    </a:p>
                  </a:txBody>
                  <a:tcPr/>
                </a:tc>
                <a:tc>
                  <a:txBody>
                    <a:bodyPr/>
                    <a:lstStyle/>
                    <a:p>
                      <a:r>
                        <a:rPr lang="en-US" dirty="0" smtClean="0"/>
                        <a:t>NON- USAGE BASED </a:t>
                      </a:r>
                      <a:r>
                        <a:rPr lang="en-US" baseline="0" dirty="0" smtClean="0"/>
                        <a:t>ALGORITHM</a:t>
                      </a:r>
                      <a:endParaRPr lang="en-US" dirty="0"/>
                    </a:p>
                  </a:txBody>
                  <a:tcPr/>
                </a:tc>
                <a:extLst>
                  <a:ext uri="{0D108BD9-81ED-4DB2-BD59-A6C34878D82A}">
                    <a16:rowId xmlns:a16="http://schemas.microsoft.com/office/drawing/2014/main" xmlns="" val="135974447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60847310"/>
              </p:ext>
            </p:extLst>
          </p:nvPr>
        </p:nvGraphicFramePr>
        <p:xfrm>
          <a:off x="381000" y="3251731"/>
          <a:ext cx="8572500" cy="1920240"/>
        </p:xfrm>
        <a:graphic>
          <a:graphicData uri="http://schemas.openxmlformats.org/drawingml/2006/table">
            <a:tbl>
              <a:tblPr firstRow="1" bandRow="1">
                <a:tableStyleId>{5C22544A-7EE6-4342-B048-85BDC9FD1C3A}</a:tableStyleId>
              </a:tblPr>
              <a:tblGrid>
                <a:gridCol w="4286250">
                  <a:extLst>
                    <a:ext uri="{9D8B030D-6E8A-4147-A177-3AD203B41FA5}">
                      <a16:colId xmlns:a16="http://schemas.microsoft.com/office/drawing/2014/main" xmlns="" val="2702582030"/>
                    </a:ext>
                  </a:extLst>
                </a:gridCol>
                <a:gridCol w="4286250">
                  <a:extLst>
                    <a:ext uri="{9D8B030D-6E8A-4147-A177-3AD203B41FA5}">
                      <a16:colId xmlns:a16="http://schemas.microsoft.com/office/drawing/2014/main" xmlns="" val="1554071963"/>
                    </a:ext>
                  </a:extLst>
                </a:gridCol>
              </a:tblGrid>
              <a:tr h="370840">
                <a:tc>
                  <a:txBody>
                    <a:bodyPr/>
                    <a:lstStyle/>
                    <a:p>
                      <a:pPr algn="just"/>
                      <a:r>
                        <a:rPr lang="en-US" sz="2400" b="0" kern="1200" noProof="0" dirty="0" smtClean="0">
                          <a:solidFill>
                            <a:schemeClr val="tx1"/>
                          </a:solidFill>
                          <a:latin typeface="+mj-lt"/>
                          <a:ea typeface="Times New Roman" panose="02020603050405020304" pitchFamily="18" charset="0"/>
                          <a:cs typeface="Times New Roman" panose="02020603050405020304" pitchFamily="18" charset="0"/>
                        </a:rPr>
                        <a:t>Usage based algorithms keep track of the history of usage of a cache line (or page) and use this information</a:t>
                      </a:r>
                      <a:r>
                        <a:rPr lang="en-US" sz="2400" b="0" kern="1200" baseline="0" noProof="0" dirty="0" smtClean="0">
                          <a:solidFill>
                            <a:schemeClr val="tx1"/>
                          </a:solidFill>
                          <a:latin typeface="+mj-lt"/>
                          <a:ea typeface="Times New Roman" panose="02020603050405020304" pitchFamily="18" charset="0"/>
                          <a:cs typeface="Times New Roman" panose="02020603050405020304" pitchFamily="18" charset="0"/>
                        </a:rPr>
                        <a:t> </a:t>
                      </a:r>
                      <a:r>
                        <a:rPr lang="en-US" sz="2400" b="0" kern="1200" noProof="0" dirty="0" smtClean="0">
                          <a:solidFill>
                            <a:schemeClr val="tx1"/>
                          </a:solidFill>
                          <a:latin typeface="+mj-lt"/>
                          <a:ea typeface="Times New Roman" panose="02020603050405020304" pitchFamily="18" charset="0"/>
                          <a:cs typeface="Times New Roman" panose="02020603050405020304" pitchFamily="18" charset="0"/>
                        </a:rPr>
                        <a:t>to make replacement decisions. </a:t>
                      </a:r>
                      <a:endParaRPr lang="en-US" sz="2400" b="0" kern="1200" dirty="0">
                        <a:solidFill>
                          <a:schemeClr val="tx1"/>
                        </a:solidFill>
                        <a:latin typeface="+mj-lt"/>
                        <a:ea typeface="Times New Roman" panose="02020603050405020304" pitchFamily="18" charset="0"/>
                        <a:cs typeface="Times New Roman" panose="02020603050405020304" pitchFamily="18" charset="0"/>
                      </a:endParaRP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pPr algn="just"/>
                      <a:r>
                        <a:rPr lang="en-US" sz="2400" b="0" kern="1200" noProof="0" dirty="0" smtClean="0">
                          <a:solidFill>
                            <a:schemeClr val="tx1"/>
                          </a:solidFill>
                          <a:latin typeface="+mj-lt"/>
                          <a:ea typeface="Times New Roman" panose="02020603050405020304" pitchFamily="18" charset="0"/>
                          <a:cs typeface="Times New Roman" panose="02020603050405020304" pitchFamily="18" charset="0"/>
                        </a:rPr>
                        <a:t>Non usage based algorithms do not take the record of use of cache lines into account when</a:t>
                      </a:r>
                      <a:r>
                        <a:rPr lang="en-US" sz="2400" b="0" kern="1200" baseline="0" noProof="0" dirty="0" smtClean="0">
                          <a:solidFill>
                            <a:schemeClr val="tx1"/>
                          </a:solidFill>
                          <a:latin typeface="+mj-lt"/>
                          <a:ea typeface="Times New Roman" panose="02020603050405020304" pitchFamily="18" charset="0"/>
                          <a:cs typeface="Times New Roman" panose="02020603050405020304" pitchFamily="18" charset="0"/>
                        </a:rPr>
                        <a:t> </a:t>
                      </a:r>
                      <a:r>
                        <a:rPr lang="en-US" sz="2400" b="0" kern="1200" noProof="0" dirty="0" smtClean="0">
                          <a:solidFill>
                            <a:schemeClr val="tx1"/>
                          </a:solidFill>
                          <a:latin typeface="+mj-lt"/>
                          <a:ea typeface="Times New Roman" panose="02020603050405020304" pitchFamily="18" charset="0"/>
                          <a:cs typeface="Times New Roman" panose="02020603050405020304" pitchFamily="18" charset="0"/>
                        </a:rPr>
                        <a:t>doing replacement.</a:t>
                      </a:r>
                      <a:endParaRPr lang="en-US" sz="2400" b="0" kern="1200" dirty="0">
                        <a:solidFill>
                          <a:schemeClr val="tx1"/>
                        </a:solidFill>
                        <a:latin typeface="+mj-lt"/>
                        <a:ea typeface="Times New Roman" panose="02020603050405020304" pitchFamily="18" charset="0"/>
                        <a:cs typeface="Times New Roman" panose="02020603050405020304" pitchFamily="18" charset="0"/>
                      </a:endParaRP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extLst>
                  <a:ext uri="{0D108BD9-81ED-4DB2-BD59-A6C34878D82A}">
                    <a16:rowId xmlns:a16="http://schemas.microsoft.com/office/drawing/2014/main" xmlns="" val="135974447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28156118"/>
              </p:ext>
            </p:extLst>
          </p:nvPr>
        </p:nvGraphicFramePr>
        <p:xfrm>
          <a:off x="381000" y="5181600"/>
          <a:ext cx="8572500" cy="822960"/>
        </p:xfrm>
        <a:graphic>
          <a:graphicData uri="http://schemas.openxmlformats.org/drawingml/2006/table">
            <a:tbl>
              <a:tblPr firstRow="1" bandRow="1">
                <a:tableStyleId>{5C22544A-7EE6-4342-B048-85BDC9FD1C3A}</a:tableStyleId>
              </a:tblPr>
              <a:tblGrid>
                <a:gridCol w="4286250">
                  <a:extLst>
                    <a:ext uri="{9D8B030D-6E8A-4147-A177-3AD203B41FA5}">
                      <a16:colId xmlns:a16="http://schemas.microsoft.com/office/drawing/2014/main" xmlns="" val="2702582030"/>
                    </a:ext>
                  </a:extLst>
                </a:gridCol>
                <a:gridCol w="4286250">
                  <a:extLst>
                    <a:ext uri="{9D8B030D-6E8A-4147-A177-3AD203B41FA5}">
                      <a16:colId xmlns:a16="http://schemas.microsoft.com/office/drawing/2014/main" xmlns="" val="1554071963"/>
                    </a:ext>
                  </a:extLst>
                </a:gridCol>
              </a:tblGrid>
              <a:tr h="772918">
                <a:tc>
                  <a:txBody>
                    <a:bodyPr/>
                    <a:lstStyle/>
                    <a:p>
                      <a:pPr algn="just"/>
                      <a:r>
                        <a:rPr lang="en-US" sz="2400" b="0" kern="1200" noProof="0" dirty="0" smtClean="0">
                          <a:solidFill>
                            <a:schemeClr val="tx1"/>
                          </a:solidFill>
                          <a:latin typeface="+mj-lt"/>
                          <a:ea typeface="Times New Roman" panose="02020603050405020304" pitchFamily="18" charset="0"/>
                          <a:cs typeface="Times New Roman" panose="02020603050405020304" pitchFamily="18" charset="0"/>
                        </a:rPr>
                        <a:t>Example: </a:t>
                      </a:r>
                      <a:r>
                        <a:rPr lang="en-US" sz="2400" b="0" kern="1200" noProof="0" dirty="0" smtClean="0">
                          <a:solidFill>
                            <a:schemeClr val="tx1"/>
                          </a:solidFill>
                          <a:latin typeface="+mn-lt"/>
                          <a:ea typeface="+mn-ea"/>
                          <a:cs typeface="+mn-cs"/>
                        </a:rPr>
                        <a:t>Least</a:t>
                      </a:r>
                      <a:r>
                        <a:rPr lang="en-US" sz="2400" b="0" kern="1200" baseline="0" noProof="0" dirty="0" smtClean="0">
                          <a:solidFill>
                            <a:schemeClr val="tx1"/>
                          </a:solidFill>
                          <a:latin typeface="+mn-lt"/>
                          <a:ea typeface="+mn-ea"/>
                          <a:cs typeface="+mn-cs"/>
                        </a:rPr>
                        <a:t> recently used (</a:t>
                      </a:r>
                      <a:r>
                        <a:rPr lang="en-US" sz="2400" b="0" dirty="0" smtClean="0">
                          <a:solidFill>
                            <a:schemeClr val="tx1"/>
                          </a:solidFill>
                        </a:rPr>
                        <a:t>LRU) algorithm.</a:t>
                      </a:r>
                      <a:endParaRPr lang="en-US" sz="2400" b="0" kern="1200" dirty="0">
                        <a:solidFill>
                          <a:schemeClr val="tx1"/>
                        </a:solidFill>
                        <a:latin typeface="+mj-lt"/>
                        <a:ea typeface="Times New Roman" panose="02020603050405020304" pitchFamily="18" charset="0"/>
                        <a:cs typeface="Times New Roman" panose="02020603050405020304" pitchFamily="18" charset="0"/>
                      </a:endParaRP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pPr algn="just"/>
                      <a:r>
                        <a:rPr lang="en-US" sz="2400" b="0" dirty="0" smtClean="0">
                          <a:solidFill>
                            <a:schemeClr val="tx1"/>
                          </a:solidFill>
                        </a:rPr>
                        <a:t>Example: First in first out (FIFO) algorithm. </a:t>
                      </a:r>
                      <a:endParaRPr lang="en-US" sz="2400" b="0" kern="1200" dirty="0">
                        <a:solidFill>
                          <a:schemeClr val="tx1"/>
                        </a:solidFill>
                        <a:latin typeface="+mj-lt"/>
                        <a:ea typeface="Times New Roman" panose="02020603050405020304" pitchFamily="18" charset="0"/>
                        <a:cs typeface="Times New Roman" panose="02020603050405020304" pitchFamily="18" charset="0"/>
                      </a:endParaRP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extLst>
                  <a:ext uri="{0D108BD9-81ED-4DB2-BD59-A6C34878D82A}">
                    <a16:rowId xmlns:a16="http://schemas.microsoft.com/office/drawing/2014/main" xmlns="" val="1359744470"/>
                  </a:ext>
                </a:extLst>
              </a:tr>
            </a:tbl>
          </a:graphicData>
        </a:graphic>
      </p:graphicFrame>
    </p:spTree>
    <p:extLst>
      <p:ext uri="{BB962C8B-B14F-4D97-AF65-F5344CB8AC3E}">
        <p14:creationId xmlns:p14="http://schemas.microsoft.com/office/powerpoint/2010/main" val="28002548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Which block to </a:t>
            </a:r>
            <a:r>
              <a:rPr lang="en-US" sz="4000" dirty="0" smtClean="0"/>
              <a:t>replace? </a:t>
            </a:r>
            <a:endParaRPr lang="en-US" sz="4000" dirty="0"/>
          </a:p>
        </p:txBody>
      </p:sp>
      <p:sp>
        <p:nvSpPr>
          <p:cNvPr id="4" name="Content Placeholder 3"/>
          <p:cNvSpPr>
            <a:spLocks noGrp="1"/>
          </p:cNvSpPr>
          <p:nvPr>
            <p:ph idx="1"/>
          </p:nvPr>
        </p:nvSpPr>
        <p:spPr/>
        <p:txBody>
          <a:bodyPr>
            <a:normAutofit/>
          </a:bodyPr>
          <a:lstStyle/>
          <a:p>
            <a:pPr algn="just">
              <a:lnSpc>
                <a:spcPct val="100000"/>
              </a:lnSpc>
            </a:pPr>
            <a:r>
              <a:rPr lang="en-US" b="1" dirty="0"/>
              <a:t>Classification of replacement algorithms:</a:t>
            </a:r>
          </a:p>
          <a:p>
            <a:pPr marL="914400" lvl="1" indent="-457200" algn="just">
              <a:lnSpc>
                <a:spcPct val="100000"/>
              </a:lnSpc>
              <a:buFont typeface="+mj-lt"/>
              <a:buAutoNum type="arabicPeriod"/>
            </a:pPr>
            <a:r>
              <a:rPr lang="en-US" dirty="0"/>
              <a:t>Usage based verses non-usage based </a:t>
            </a:r>
          </a:p>
          <a:p>
            <a:pPr marL="914400" lvl="1" indent="-457200" algn="just">
              <a:lnSpc>
                <a:spcPct val="100000"/>
              </a:lnSpc>
              <a:buFont typeface="+mj-lt"/>
              <a:buAutoNum type="arabicPeriod"/>
            </a:pPr>
            <a:r>
              <a:rPr lang="en-US" dirty="0"/>
              <a:t>Fixed space verses variable </a:t>
            </a:r>
            <a:r>
              <a:rPr lang="en-US" dirty="0" smtClean="0"/>
              <a:t>space</a:t>
            </a:r>
            <a:endParaRPr lang="en-US" dirty="0"/>
          </a:p>
          <a:p>
            <a:pPr marL="457200" indent="-457200" algn="just">
              <a:lnSpc>
                <a:spcPct val="100000"/>
              </a:lnSpc>
              <a:buFont typeface="+mj-lt"/>
              <a:buAutoNum type="arabicPeriod" startAt="2"/>
            </a:pPr>
            <a:r>
              <a:rPr lang="en-US" b="1" dirty="0" smtClean="0"/>
              <a:t>Fixed Space verses variable space:</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3320081203"/>
              </p:ext>
            </p:extLst>
          </p:nvPr>
        </p:nvGraphicFramePr>
        <p:xfrm>
          <a:off x="381000" y="2895600"/>
          <a:ext cx="8572500" cy="370840"/>
        </p:xfrm>
        <a:graphic>
          <a:graphicData uri="http://schemas.openxmlformats.org/drawingml/2006/table">
            <a:tbl>
              <a:tblPr firstRow="1" bandRow="1">
                <a:tableStyleId>{5C22544A-7EE6-4342-B048-85BDC9FD1C3A}</a:tableStyleId>
              </a:tblPr>
              <a:tblGrid>
                <a:gridCol w="4286250">
                  <a:extLst>
                    <a:ext uri="{9D8B030D-6E8A-4147-A177-3AD203B41FA5}">
                      <a16:colId xmlns:a16="http://schemas.microsoft.com/office/drawing/2014/main" xmlns="" val="2702582030"/>
                    </a:ext>
                  </a:extLst>
                </a:gridCol>
                <a:gridCol w="4286250">
                  <a:extLst>
                    <a:ext uri="{9D8B030D-6E8A-4147-A177-3AD203B41FA5}">
                      <a16:colId xmlns:a16="http://schemas.microsoft.com/office/drawing/2014/main" xmlns="" val="1554071963"/>
                    </a:ext>
                  </a:extLst>
                </a:gridCol>
              </a:tblGrid>
              <a:tr h="370840">
                <a:tc>
                  <a:txBody>
                    <a:bodyPr/>
                    <a:lstStyle/>
                    <a:p>
                      <a:r>
                        <a:rPr lang="en-US" dirty="0" smtClean="0"/>
                        <a:t>FIXED</a:t>
                      </a:r>
                      <a:r>
                        <a:rPr lang="en-US" baseline="0" dirty="0" smtClean="0"/>
                        <a:t> SPACE ALGORITHM</a:t>
                      </a:r>
                      <a:endParaRPr lang="en-US" dirty="0"/>
                    </a:p>
                  </a:txBody>
                  <a:tcPr/>
                </a:tc>
                <a:tc>
                  <a:txBody>
                    <a:bodyPr/>
                    <a:lstStyle/>
                    <a:p>
                      <a:r>
                        <a:rPr lang="en-US" dirty="0" smtClean="0"/>
                        <a:t>VARIABLE</a:t>
                      </a:r>
                      <a:r>
                        <a:rPr lang="en-US" baseline="0" dirty="0" smtClean="0"/>
                        <a:t> </a:t>
                      </a:r>
                      <a:r>
                        <a:rPr lang="en-US" dirty="0" smtClean="0"/>
                        <a:t>SPACE </a:t>
                      </a:r>
                      <a:r>
                        <a:rPr lang="en-US" baseline="0" dirty="0" smtClean="0"/>
                        <a:t>ALGORITHM</a:t>
                      </a:r>
                      <a:endParaRPr lang="en-US" dirty="0"/>
                    </a:p>
                  </a:txBody>
                  <a:tcPr/>
                </a:tc>
                <a:extLst>
                  <a:ext uri="{0D108BD9-81ED-4DB2-BD59-A6C34878D82A}">
                    <a16:rowId xmlns:a16="http://schemas.microsoft.com/office/drawing/2014/main" xmlns="" val="135974447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6342237"/>
              </p:ext>
            </p:extLst>
          </p:nvPr>
        </p:nvGraphicFramePr>
        <p:xfrm>
          <a:off x="381000" y="3251731"/>
          <a:ext cx="8572500" cy="1188720"/>
        </p:xfrm>
        <a:graphic>
          <a:graphicData uri="http://schemas.openxmlformats.org/drawingml/2006/table">
            <a:tbl>
              <a:tblPr firstRow="1" bandRow="1">
                <a:tableStyleId>{5C22544A-7EE6-4342-B048-85BDC9FD1C3A}</a:tableStyleId>
              </a:tblPr>
              <a:tblGrid>
                <a:gridCol w="4286250">
                  <a:extLst>
                    <a:ext uri="{9D8B030D-6E8A-4147-A177-3AD203B41FA5}">
                      <a16:colId xmlns:a16="http://schemas.microsoft.com/office/drawing/2014/main" xmlns="" val="2702582030"/>
                    </a:ext>
                  </a:extLst>
                </a:gridCol>
                <a:gridCol w="4286250">
                  <a:extLst>
                    <a:ext uri="{9D8B030D-6E8A-4147-A177-3AD203B41FA5}">
                      <a16:colId xmlns:a16="http://schemas.microsoft.com/office/drawing/2014/main" xmlns="" val="1554071963"/>
                    </a:ext>
                  </a:extLst>
                </a:gridCol>
              </a:tblGrid>
              <a:tr h="370840">
                <a:tc>
                  <a:txBody>
                    <a:bodyPr/>
                    <a:lstStyle/>
                    <a:p>
                      <a:pPr algn="just"/>
                      <a:r>
                        <a:rPr lang="en-US" sz="2400" b="0" dirty="0" smtClean="0">
                          <a:solidFill>
                            <a:schemeClr val="tx1"/>
                          </a:solidFill>
                        </a:rPr>
                        <a:t>Fixed</a:t>
                      </a:r>
                      <a:r>
                        <a:rPr lang="en-US" sz="2400" b="0" baseline="0" dirty="0" smtClean="0">
                          <a:solidFill>
                            <a:schemeClr val="tx1"/>
                          </a:solidFill>
                        </a:rPr>
                        <a:t> </a:t>
                      </a:r>
                      <a:r>
                        <a:rPr lang="en-US" sz="2400" b="0" dirty="0" smtClean="0">
                          <a:solidFill>
                            <a:schemeClr val="tx1"/>
                          </a:solidFill>
                        </a:rPr>
                        <a:t>space algorithms assume that the cache size is fixed.</a:t>
                      </a:r>
                      <a:endParaRPr lang="en-US" sz="2400" b="0" kern="1200" dirty="0">
                        <a:solidFill>
                          <a:schemeClr val="tx1"/>
                        </a:solidFill>
                        <a:latin typeface="+mj-lt"/>
                        <a:ea typeface="Times New Roman" panose="02020603050405020304" pitchFamily="18" charset="0"/>
                        <a:cs typeface="Times New Roman" panose="02020603050405020304" pitchFamily="18" charset="0"/>
                      </a:endParaRP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pPr algn="just"/>
                      <a:r>
                        <a:rPr lang="en-US" sz="2400" b="0" dirty="0" smtClean="0">
                          <a:solidFill>
                            <a:schemeClr val="tx1"/>
                          </a:solidFill>
                        </a:rPr>
                        <a:t>Variable space algorithm assume that the cache size can be changed dynamically.</a:t>
                      </a:r>
                      <a:endParaRPr lang="en-US" sz="2400" b="0" kern="1200" dirty="0">
                        <a:solidFill>
                          <a:schemeClr val="tx1"/>
                        </a:solidFill>
                        <a:latin typeface="+mj-lt"/>
                        <a:ea typeface="Times New Roman" panose="02020603050405020304" pitchFamily="18" charset="0"/>
                        <a:cs typeface="Times New Roman" panose="02020603050405020304" pitchFamily="18" charset="0"/>
                      </a:endParaRP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extLst>
                  <a:ext uri="{0D108BD9-81ED-4DB2-BD59-A6C34878D82A}">
                    <a16:rowId xmlns:a16="http://schemas.microsoft.com/office/drawing/2014/main" xmlns="" val="135974447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37638619"/>
              </p:ext>
            </p:extLst>
          </p:nvPr>
        </p:nvGraphicFramePr>
        <p:xfrm>
          <a:off x="381000" y="4440451"/>
          <a:ext cx="8572500" cy="1554480"/>
        </p:xfrm>
        <a:graphic>
          <a:graphicData uri="http://schemas.openxmlformats.org/drawingml/2006/table">
            <a:tbl>
              <a:tblPr firstRow="1" bandRow="1">
                <a:tableStyleId>{5C22544A-7EE6-4342-B048-85BDC9FD1C3A}</a:tableStyleId>
              </a:tblPr>
              <a:tblGrid>
                <a:gridCol w="4286250">
                  <a:extLst>
                    <a:ext uri="{9D8B030D-6E8A-4147-A177-3AD203B41FA5}">
                      <a16:colId xmlns:a16="http://schemas.microsoft.com/office/drawing/2014/main" xmlns="" val="2702582030"/>
                    </a:ext>
                  </a:extLst>
                </a:gridCol>
                <a:gridCol w="4286250">
                  <a:extLst>
                    <a:ext uri="{9D8B030D-6E8A-4147-A177-3AD203B41FA5}">
                      <a16:colId xmlns:a16="http://schemas.microsoft.com/office/drawing/2014/main" xmlns="" val="1554071963"/>
                    </a:ext>
                  </a:extLst>
                </a:gridCol>
              </a:tblGrid>
              <a:tr h="1274549">
                <a:tc>
                  <a:txBody>
                    <a:bodyPr/>
                    <a:lstStyle/>
                    <a:p>
                      <a:pPr algn="just"/>
                      <a:r>
                        <a:rPr lang="en-US" sz="2400" b="0" kern="1200" noProof="0" dirty="0" smtClean="0">
                          <a:solidFill>
                            <a:schemeClr val="tx1"/>
                          </a:solidFill>
                          <a:latin typeface="+mj-lt"/>
                          <a:ea typeface="Times New Roman" panose="02020603050405020304" pitchFamily="18" charset="0"/>
                          <a:cs typeface="Times New Roman" panose="02020603050405020304" pitchFamily="18" charset="0"/>
                        </a:rPr>
                        <a:t>Replacement in fixed space algorithms simply involves the selection of a specific cache line.</a:t>
                      </a:r>
                      <a:endParaRPr lang="en-US" sz="2400" b="0" kern="1200" dirty="0">
                        <a:solidFill>
                          <a:schemeClr val="tx1"/>
                        </a:solidFill>
                        <a:latin typeface="+mj-lt"/>
                        <a:ea typeface="Times New Roman" panose="02020603050405020304" pitchFamily="18" charset="0"/>
                        <a:cs typeface="Times New Roman" panose="02020603050405020304" pitchFamily="18" charset="0"/>
                      </a:endParaRP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pPr algn="just"/>
                      <a:r>
                        <a:rPr lang="en-US" sz="2400" b="0" kern="1200" noProof="0" dirty="0" smtClean="0">
                          <a:solidFill>
                            <a:schemeClr val="tx1"/>
                          </a:solidFill>
                          <a:latin typeface="+mn-lt"/>
                          <a:ea typeface="Times New Roman" panose="02020603050405020304" pitchFamily="18" charset="0"/>
                          <a:cs typeface="Times New Roman" panose="02020603050405020304" pitchFamily="18" charset="0"/>
                        </a:rPr>
                        <a:t>In variable</a:t>
                      </a:r>
                      <a:r>
                        <a:rPr lang="en-US" sz="2400" b="0" kern="1200" baseline="0" noProof="0" dirty="0" smtClean="0">
                          <a:solidFill>
                            <a:schemeClr val="tx1"/>
                          </a:solidFill>
                          <a:latin typeface="+mn-lt"/>
                          <a:ea typeface="Times New Roman" panose="02020603050405020304" pitchFamily="18" charset="0"/>
                          <a:cs typeface="Times New Roman" panose="02020603050405020304" pitchFamily="18" charset="0"/>
                        </a:rPr>
                        <a:t> </a:t>
                      </a:r>
                      <a:r>
                        <a:rPr lang="en-US" sz="2400" b="0" kern="1200" noProof="0" dirty="0" smtClean="0">
                          <a:solidFill>
                            <a:schemeClr val="tx1"/>
                          </a:solidFill>
                          <a:latin typeface="+mn-lt"/>
                          <a:ea typeface="Times New Roman" panose="02020603050405020304" pitchFamily="18" charset="0"/>
                          <a:cs typeface="Times New Roman" panose="02020603050405020304" pitchFamily="18" charset="0"/>
                        </a:rPr>
                        <a:t>space algorithm, fetch</a:t>
                      </a:r>
                      <a:r>
                        <a:rPr lang="en-US" sz="2400" b="0" kern="1200" baseline="0" noProof="0" dirty="0" smtClean="0">
                          <a:solidFill>
                            <a:schemeClr val="tx1"/>
                          </a:solidFill>
                          <a:latin typeface="+mn-lt"/>
                          <a:ea typeface="Times New Roman" panose="02020603050405020304" pitchFamily="18" charset="0"/>
                          <a:cs typeface="Times New Roman" panose="02020603050405020304" pitchFamily="18" charset="0"/>
                        </a:rPr>
                        <a:t> </a:t>
                      </a:r>
                      <a:r>
                        <a:rPr lang="en-US" sz="2400" b="0" kern="1200" noProof="0" dirty="0" smtClean="0">
                          <a:solidFill>
                            <a:schemeClr val="tx1"/>
                          </a:solidFill>
                          <a:latin typeface="+mn-lt"/>
                          <a:ea typeface="Times New Roman" panose="02020603050405020304" pitchFamily="18" charset="0"/>
                          <a:cs typeface="Times New Roman" panose="02020603050405020304" pitchFamily="18" charset="0"/>
                        </a:rPr>
                        <a:t>does not imply a replacement, and a swap-out</a:t>
                      </a:r>
                      <a:r>
                        <a:rPr lang="en-US" sz="2400" b="0" kern="1200" baseline="0" noProof="0" dirty="0" smtClean="0">
                          <a:solidFill>
                            <a:schemeClr val="tx1"/>
                          </a:solidFill>
                          <a:latin typeface="+mn-lt"/>
                          <a:ea typeface="Times New Roman" panose="02020603050405020304" pitchFamily="18" charset="0"/>
                          <a:cs typeface="Times New Roman" panose="02020603050405020304" pitchFamily="18" charset="0"/>
                        </a:rPr>
                        <a:t> </a:t>
                      </a:r>
                      <a:r>
                        <a:rPr lang="en-US" sz="2400" b="0" kern="1200" noProof="0" dirty="0" smtClean="0">
                          <a:solidFill>
                            <a:schemeClr val="tx1"/>
                          </a:solidFill>
                          <a:latin typeface="+mn-lt"/>
                          <a:ea typeface="Times New Roman" panose="02020603050405020304" pitchFamily="18" charset="0"/>
                          <a:cs typeface="Times New Roman" panose="02020603050405020304" pitchFamily="18" charset="0"/>
                        </a:rPr>
                        <a:t>can</a:t>
                      </a:r>
                      <a:r>
                        <a:rPr lang="en-US" sz="2400" b="0" kern="1200" baseline="0" noProof="0" dirty="0" smtClean="0">
                          <a:solidFill>
                            <a:schemeClr val="tx1"/>
                          </a:solidFill>
                          <a:latin typeface="+mn-lt"/>
                          <a:ea typeface="Times New Roman" panose="02020603050405020304" pitchFamily="18" charset="0"/>
                          <a:cs typeface="Times New Roman" panose="02020603050405020304" pitchFamily="18" charset="0"/>
                        </a:rPr>
                        <a:t> </a:t>
                      </a:r>
                      <a:r>
                        <a:rPr lang="en-US" sz="2400" b="0" kern="1200" noProof="0" dirty="0" smtClean="0">
                          <a:solidFill>
                            <a:schemeClr val="tx1"/>
                          </a:solidFill>
                          <a:latin typeface="+mn-lt"/>
                          <a:ea typeface="Times New Roman" panose="02020603050405020304" pitchFamily="18" charset="0"/>
                          <a:cs typeface="Times New Roman" panose="02020603050405020304" pitchFamily="18" charset="0"/>
                        </a:rPr>
                        <a:t>take place without a corresponding fetch.</a:t>
                      </a:r>
                      <a:endParaRPr lang="en-US" sz="2400" b="0" kern="1200" dirty="0">
                        <a:solidFill>
                          <a:schemeClr val="tx1"/>
                        </a:solidFill>
                        <a:latin typeface="+mj-lt"/>
                        <a:ea typeface="Times New Roman" panose="02020603050405020304" pitchFamily="18" charset="0"/>
                        <a:cs typeface="Times New Roman" panose="02020603050405020304" pitchFamily="18" charset="0"/>
                      </a:endParaRP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extLst>
                  <a:ext uri="{0D108BD9-81ED-4DB2-BD59-A6C34878D82A}">
                    <a16:rowId xmlns:a16="http://schemas.microsoft.com/office/drawing/2014/main" xmlns="" val="1359744470"/>
                  </a:ext>
                </a:extLst>
              </a:tr>
            </a:tbl>
          </a:graphicData>
        </a:graphic>
      </p:graphicFrame>
    </p:spTree>
    <p:extLst>
      <p:ext uri="{BB962C8B-B14F-4D97-AF65-F5344CB8AC3E}">
        <p14:creationId xmlns:p14="http://schemas.microsoft.com/office/powerpoint/2010/main" val="37438656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Where to place a replaced </a:t>
            </a:r>
            <a:r>
              <a:rPr lang="en-US" sz="4000" dirty="0" smtClean="0"/>
              <a:t>block?</a:t>
            </a:r>
            <a:endParaRPr lang="en-US" sz="4000" dirty="0"/>
          </a:p>
        </p:txBody>
      </p:sp>
      <p:sp>
        <p:nvSpPr>
          <p:cNvPr id="4" name="Content Placeholder 3"/>
          <p:cNvSpPr>
            <a:spLocks noGrp="1"/>
          </p:cNvSpPr>
          <p:nvPr>
            <p:ph idx="1"/>
          </p:nvPr>
        </p:nvSpPr>
        <p:spPr/>
        <p:txBody>
          <a:bodyPr>
            <a:normAutofit/>
          </a:bodyPr>
          <a:lstStyle/>
          <a:p>
            <a:pPr algn="just">
              <a:lnSpc>
                <a:spcPct val="100000"/>
              </a:lnSpc>
            </a:pPr>
            <a:r>
              <a:rPr lang="en-US" dirty="0" smtClean="0"/>
              <a:t>The </a:t>
            </a:r>
            <a:r>
              <a:rPr lang="en-US" dirty="0"/>
              <a:t>two commonly used approaches for storing a useful block as follow: </a:t>
            </a:r>
          </a:p>
          <a:p>
            <a:pPr marL="857250" lvl="1" indent="-457200" algn="just">
              <a:lnSpc>
                <a:spcPct val="100000"/>
              </a:lnSpc>
              <a:buFont typeface="+mj-lt"/>
              <a:buAutoNum type="arabicPeriod"/>
            </a:pPr>
            <a:r>
              <a:rPr lang="en-US" sz="2400" b="1" dirty="0"/>
              <a:t>Using secondary store: </a:t>
            </a:r>
          </a:p>
          <a:p>
            <a:pPr lvl="2" algn="just">
              <a:lnSpc>
                <a:spcPct val="100000"/>
              </a:lnSpc>
            </a:pPr>
            <a:r>
              <a:rPr lang="en-US" sz="2400" dirty="0"/>
              <a:t>The block is simply transferred on to a local disc.</a:t>
            </a:r>
          </a:p>
          <a:p>
            <a:pPr lvl="2" algn="just">
              <a:lnSpc>
                <a:spcPct val="100000"/>
              </a:lnSpc>
            </a:pPr>
            <a:r>
              <a:rPr lang="en-US" sz="2400" dirty="0" smtClean="0"/>
              <a:t>Advantage: </a:t>
            </a:r>
            <a:r>
              <a:rPr lang="en-US" sz="2400" dirty="0"/>
              <a:t>it does not waste any memory </a:t>
            </a:r>
            <a:r>
              <a:rPr lang="en-US" sz="2400" dirty="0" smtClean="0"/>
              <a:t>space.</a:t>
            </a:r>
            <a:endParaRPr lang="en-US" sz="2400" dirty="0"/>
          </a:p>
          <a:p>
            <a:pPr marL="857250" lvl="1" indent="-457200" algn="just">
              <a:lnSpc>
                <a:spcPct val="100000"/>
              </a:lnSpc>
              <a:buFont typeface="+mj-lt"/>
              <a:buAutoNum type="arabicPeriod"/>
            </a:pPr>
            <a:r>
              <a:rPr lang="en-US" sz="2400" b="1" dirty="0"/>
              <a:t>Using the memory space of other nodes: </a:t>
            </a:r>
          </a:p>
          <a:p>
            <a:pPr lvl="2" algn="just">
              <a:lnSpc>
                <a:spcPct val="100000"/>
              </a:lnSpc>
            </a:pPr>
            <a:r>
              <a:rPr lang="en-US" sz="2400" dirty="0"/>
              <a:t>It may be faster to transfer a block over the network than to transfer it to a local disc.</a:t>
            </a:r>
          </a:p>
          <a:p>
            <a:pPr lvl="2" algn="just">
              <a:lnSpc>
                <a:spcPct val="100000"/>
              </a:lnSpc>
            </a:pPr>
            <a:r>
              <a:rPr lang="en-US" sz="2400" dirty="0" smtClean="0"/>
              <a:t>Methods </a:t>
            </a:r>
            <a:r>
              <a:rPr lang="en-US" sz="2400" dirty="0"/>
              <a:t>require each node to maintain a table of free memory space in all other nodes. </a:t>
            </a:r>
          </a:p>
        </p:txBody>
      </p:sp>
    </p:spTree>
    <p:extLst>
      <p:ext uri="{BB962C8B-B14F-4D97-AF65-F5344CB8AC3E}">
        <p14:creationId xmlns:p14="http://schemas.microsoft.com/office/powerpoint/2010/main" val="35708091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Thrashing</a:t>
            </a:r>
          </a:p>
        </p:txBody>
      </p:sp>
      <p:sp>
        <p:nvSpPr>
          <p:cNvPr id="4" name="Content Placeholder 3"/>
          <p:cNvSpPr>
            <a:spLocks noGrp="1"/>
          </p:cNvSpPr>
          <p:nvPr>
            <p:ph idx="1"/>
          </p:nvPr>
        </p:nvSpPr>
        <p:spPr/>
        <p:txBody>
          <a:bodyPr>
            <a:normAutofit/>
          </a:bodyPr>
          <a:lstStyle/>
          <a:p>
            <a:pPr algn="just">
              <a:lnSpc>
                <a:spcPct val="100000"/>
              </a:lnSpc>
            </a:pPr>
            <a:r>
              <a:rPr lang="en-US" dirty="0"/>
              <a:t>Thrashing is said to occur when the system spends a large amount of time transferring shared data blocks from one node to </a:t>
            </a:r>
            <a:r>
              <a:rPr lang="en-US" dirty="0" smtClean="0"/>
              <a:t>another.</a:t>
            </a:r>
            <a:endParaRPr lang="en-US" dirty="0"/>
          </a:p>
          <a:p>
            <a:pPr algn="just">
              <a:lnSpc>
                <a:spcPct val="100000"/>
              </a:lnSpc>
            </a:pPr>
            <a:r>
              <a:rPr lang="en-US" dirty="0"/>
              <a:t>Thrashing may occur in following situation:</a:t>
            </a:r>
          </a:p>
          <a:p>
            <a:pPr lvl="1" algn="just">
              <a:lnSpc>
                <a:spcPct val="100000"/>
              </a:lnSpc>
            </a:pPr>
            <a:r>
              <a:rPr lang="en-US" sz="2400" dirty="0"/>
              <a:t>When interleaved data accesses made by processes on two or more </a:t>
            </a:r>
            <a:r>
              <a:rPr lang="en-US" sz="2400" dirty="0" smtClean="0"/>
              <a:t>nodes.</a:t>
            </a:r>
            <a:endParaRPr lang="en-US" sz="2400" dirty="0"/>
          </a:p>
          <a:p>
            <a:pPr lvl="1" algn="just">
              <a:lnSpc>
                <a:spcPct val="100000"/>
              </a:lnSpc>
            </a:pPr>
            <a:r>
              <a:rPr lang="en-US" sz="2400" dirty="0"/>
              <a:t>When blocks with read only permissions are repeatedly invalidated soon after they are </a:t>
            </a:r>
            <a:r>
              <a:rPr lang="en-US" sz="2400" dirty="0" smtClean="0"/>
              <a:t>replicated.</a:t>
            </a:r>
            <a:endParaRPr lang="en-US" sz="2400" dirty="0"/>
          </a:p>
          <a:p>
            <a:pPr lvl="1" algn="just">
              <a:lnSpc>
                <a:spcPct val="100000"/>
              </a:lnSpc>
            </a:pPr>
            <a:r>
              <a:rPr lang="en-US" sz="2400" dirty="0"/>
              <a:t>Thrashing degrades system performance </a:t>
            </a:r>
            <a:r>
              <a:rPr lang="en-US" sz="2400" dirty="0" smtClean="0"/>
              <a:t>considerably.</a:t>
            </a:r>
            <a:endParaRPr lang="en-US" sz="2400" dirty="0"/>
          </a:p>
        </p:txBody>
      </p:sp>
    </p:spTree>
    <p:extLst>
      <p:ext uri="{BB962C8B-B14F-4D97-AF65-F5344CB8AC3E}">
        <p14:creationId xmlns:p14="http://schemas.microsoft.com/office/powerpoint/2010/main" val="35139777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sz="4000" dirty="0"/>
              <a:t>Thrashing</a:t>
            </a:r>
          </a:p>
        </p:txBody>
      </p:sp>
      <p:sp>
        <p:nvSpPr>
          <p:cNvPr id="4" name="Content Placeholder 3"/>
          <p:cNvSpPr>
            <a:spLocks noGrp="1"/>
          </p:cNvSpPr>
          <p:nvPr>
            <p:ph idx="1"/>
          </p:nvPr>
        </p:nvSpPr>
        <p:spPr/>
        <p:txBody>
          <a:bodyPr>
            <a:normAutofit/>
          </a:bodyPr>
          <a:lstStyle/>
          <a:p>
            <a:pPr algn="just">
              <a:lnSpc>
                <a:spcPct val="100000"/>
              </a:lnSpc>
            </a:pPr>
            <a:r>
              <a:rPr lang="en-US" dirty="0"/>
              <a:t>Methods for solving Thrashing problems:</a:t>
            </a:r>
          </a:p>
          <a:p>
            <a:pPr marL="457200" indent="-457200" algn="just">
              <a:lnSpc>
                <a:spcPct val="100000"/>
              </a:lnSpc>
              <a:buFont typeface="+mj-lt"/>
              <a:buAutoNum type="arabicPeriod"/>
            </a:pPr>
            <a:r>
              <a:rPr lang="en-US" dirty="0"/>
              <a:t>Providing </a:t>
            </a:r>
            <a:r>
              <a:rPr lang="en-US" dirty="0" smtClean="0"/>
              <a:t>application controlled locks</a:t>
            </a:r>
          </a:p>
          <a:p>
            <a:pPr lvl="1" algn="just">
              <a:lnSpc>
                <a:spcPct val="100000"/>
              </a:lnSpc>
            </a:pPr>
            <a:r>
              <a:rPr lang="en-US" dirty="0" smtClean="0"/>
              <a:t>Locking </a:t>
            </a:r>
            <a:r>
              <a:rPr lang="en-US" dirty="0"/>
              <a:t>data to prevent other node from accessing </a:t>
            </a:r>
            <a:r>
              <a:rPr lang="en-US" dirty="0" smtClean="0"/>
              <a:t>for </a:t>
            </a:r>
            <a:r>
              <a:rPr lang="en-US" dirty="0"/>
              <a:t>a short period of time can reduce Thrashing.</a:t>
            </a:r>
          </a:p>
          <a:p>
            <a:pPr marL="457200" indent="-457200" algn="just">
              <a:lnSpc>
                <a:spcPct val="100000"/>
              </a:lnSpc>
              <a:buFont typeface="+mj-lt"/>
              <a:buAutoNum type="arabicPeriod"/>
            </a:pPr>
            <a:r>
              <a:rPr lang="en-US" dirty="0"/>
              <a:t>Nailing a block to a node for a minimum amount of </a:t>
            </a:r>
            <a:r>
              <a:rPr lang="en-US" dirty="0" smtClean="0"/>
              <a:t>time</a:t>
            </a:r>
          </a:p>
          <a:p>
            <a:pPr lvl="1" algn="just">
              <a:lnSpc>
                <a:spcPct val="100000"/>
              </a:lnSpc>
            </a:pPr>
            <a:r>
              <a:rPr lang="en-US" dirty="0" smtClean="0"/>
              <a:t>Disallow </a:t>
            </a:r>
            <a:r>
              <a:rPr lang="en-US" dirty="0"/>
              <a:t>a block to </a:t>
            </a:r>
            <a:r>
              <a:rPr lang="en-US" dirty="0" smtClean="0"/>
              <a:t>be </a:t>
            </a:r>
            <a:r>
              <a:rPr lang="en-US" dirty="0"/>
              <a:t>taken away from a node until a minimum amount of time </a:t>
            </a:r>
            <a:r>
              <a:rPr lang="en-US" dirty="0" smtClean="0"/>
              <a:t>elapses </a:t>
            </a:r>
            <a:r>
              <a:rPr lang="en-US" dirty="0"/>
              <a:t>after its allocation to that node.</a:t>
            </a:r>
          </a:p>
          <a:p>
            <a:pPr lvl="1" algn="just">
              <a:lnSpc>
                <a:spcPct val="100000"/>
              </a:lnSpc>
            </a:pPr>
            <a:r>
              <a:rPr lang="en-US" dirty="0" smtClean="0"/>
              <a:t>Drawback: It </a:t>
            </a:r>
            <a:r>
              <a:rPr lang="en-US" dirty="0"/>
              <a:t>is very difficult to choose the </a:t>
            </a:r>
            <a:r>
              <a:rPr lang="en-US" dirty="0" smtClean="0"/>
              <a:t>appropriate value </a:t>
            </a:r>
            <a:r>
              <a:rPr lang="en-US" dirty="0"/>
              <a:t>for the time</a:t>
            </a:r>
            <a:r>
              <a:rPr lang="en-US" dirty="0" smtClean="0"/>
              <a:t>.</a:t>
            </a:r>
          </a:p>
          <a:p>
            <a:pPr marL="457200" indent="-457200" algn="just">
              <a:lnSpc>
                <a:spcPct val="100000"/>
              </a:lnSpc>
              <a:buFont typeface="+mj-lt"/>
              <a:buAutoNum type="arabicPeriod"/>
            </a:pPr>
            <a:r>
              <a:rPr lang="en-US" dirty="0"/>
              <a:t>Tailoring the coherence algorithm to the shared-data usage </a:t>
            </a:r>
            <a:r>
              <a:rPr lang="en-US" dirty="0" smtClean="0"/>
              <a:t>patterns</a:t>
            </a:r>
          </a:p>
          <a:p>
            <a:pPr lvl="1" algn="just">
              <a:lnSpc>
                <a:spcPct val="100000"/>
              </a:lnSpc>
            </a:pPr>
            <a:r>
              <a:rPr lang="en-US" dirty="0" smtClean="0"/>
              <a:t>Thrashing can </a:t>
            </a:r>
            <a:r>
              <a:rPr lang="en-US" dirty="0"/>
              <a:t>also be minimized by using different coherence protocols for shared data </a:t>
            </a:r>
            <a:r>
              <a:rPr lang="en-US" dirty="0" smtClean="0"/>
              <a:t>having different </a:t>
            </a:r>
            <a:r>
              <a:rPr lang="en-US" dirty="0"/>
              <a:t>characteristics</a:t>
            </a:r>
            <a:r>
              <a:rPr lang="en-US" dirty="0" smtClean="0"/>
              <a:t>.</a:t>
            </a:r>
          </a:p>
        </p:txBody>
      </p:sp>
    </p:spTree>
    <p:extLst>
      <p:ext uri="{BB962C8B-B14F-4D97-AF65-F5344CB8AC3E}">
        <p14:creationId xmlns:p14="http://schemas.microsoft.com/office/powerpoint/2010/main" val="22382920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&amp; Disadvantages of DSM</a:t>
            </a:r>
            <a:endParaRPr lang="en-IN" dirty="0">
              <a:latin typeface="+mj-lt"/>
            </a:endParaRPr>
          </a:p>
        </p:txBody>
      </p:sp>
      <p:sp>
        <p:nvSpPr>
          <p:cNvPr id="4" name="Content Placeholder 3"/>
          <p:cNvSpPr>
            <a:spLocks noGrp="1"/>
          </p:cNvSpPr>
          <p:nvPr>
            <p:ph idx="1"/>
          </p:nvPr>
        </p:nvSpPr>
        <p:spPr/>
        <p:txBody>
          <a:bodyPr>
            <a:normAutofit fontScale="25000" lnSpcReduction="20000"/>
          </a:bodyPr>
          <a:lstStyle/>
          <a:p>
            <a:pPr algn="just">
              <a:lnSpc>
                <a:spcPct val="110000"/>
              </a:lnSpc>
            </a:pPr>
            <a:r>
              <a:rPr lang="en-US" sz="9600" b="1" dirty="0" smtClean="0"/>
              <a:t>Advantages</a:t>
            </a:r>
          </a:p>
          <a:p>
            <a:pPr lvl="1" algn="just">
              <a:lnSpc>
                <a:spcPct val="120000"/>
              </a:lnSpc>
            </a:pPr>
            <a:r>
              <a:rPr lang="en-US" sz="8000" dirty="0" smtClean="0"/>
              <a:t>Scales </a:t>
            </a:r>
            <a:r>
              <a:rPr lang="en-US" sz="8000" dirty="0"/>
              <a:t>well with a large number of </a:t>
            </a:r>
            <a:r>
              <a:rPr lang="en-US" sz="8000" dirty="0" smtClean="0"/>
              <a:t>nodes.</a:t>
            </a:r>
            <a:endParaRPr lang="en-US" sz="8000" dirty="0"/>
          </a:p>
          <a:p>
            <a:pPr lvl="1" algn="just">
              <a:lnSpc>
                <a:spcPct val="120000"/>
              </a:lnSpc>
            </a:pPr>
            <a:r>
              <a:rPr lang="en-US" sz="8000" dirty="0"/>
              <a:t>Message passing is </a:t>
            </a:r>
            <a:r>
              <a:rPr lang="en-US" sz="8000" dirty="0" smtClean="0"/>
              <a:t>hidden.</a:t>
            </a:r>
            <a:endParaRPr lang="en-US" sz="8000" dirty="0"/>
          </a:p>
          <a:p>
            <a:pPr lvl="1" algn="just">
              <a:lnSpc>
                <a:spcPct val="120000"/>
              </a:lnSpc>
            </a:pPr>
            <a:r>
              <a:rPr lang="en-US" sz="8000" dirty="0"/>
              <a:t>Can handle complex and large databases without replication or </a:t>
            </a:r>
            <a:r>
              <a:rPr lang="en-US" sz="8000" dirty="0" smtClean="0"/>
              <a:t>sending the data to processes.</a:t>
            </a:r>
          </a:p>
          <a:p>
            <a:pPr lvl="1" algn="just">
              <a:lnSpc>
                <a:spcPct val="120000"/>
              </a:lnSpc>
            </a:pPr>
            <a:r>
              <a:rPr lang="en-US" sz="8000" dirty="0" smtClean="0"/>
              <a:t>Generally cheaper than using a multiprocessor system.</a:t>
            </a:r>
          </a:p>
          <a:p>
            <a:pPr lvl="1" algn="just">
              <a:lnSpc>
                <a:spcPct val="120000"/>
              </a:lnSpc>
            </a:pPr>
            <a:r>
              <a:rPr lang="en-US" sz="8000" dirty="0" smtClean="0"/>
              <a:t>Provides large virtual memory space.</a:t>
            </a:r>
          </a:p>
          <a:p>
            <a:pPr lvl="1" algn="just">
              <a:lnSpc>
                <a:spcPct val="120000"/>
              </a:lnSpc>
            </a:pPr>
            <a:r>
              <a:rPr lang="en-US" sz="8000" dirty="0" smtClean="0"/>
              <a:t>Programs </a:t>
            </a:r>
            <a:r>
              <a:rPr lang="en-US" sz="8000" dirty="0"/>
              <a:t>are more portable due to common programming </a:t>
            </a:r>
            <a:r>
              <a:rPr lang="en-US" sz="8000" dirty="0" smtClean="0"/>
              <a:t>interfaces.</a:t>
            </a:r>
            <a:endParaRPr lang="en-US" sz="8000" dirty="0"/>
          </a:p>
          <a:p>
            <a:pPr lvl="1" algn="just">
              <a:lnSpc>
                <a:spcPct val="120000"/>
              </a:lnSpc>
            </a:pPr>
            <a:r>
              <a:rPr lang="en-US" sz="8000" dirty="0" smtClean="0"/>
              <a:t>Programs </a:t>
            </a:r>
            <a:r>
              <a:rPr lang="en-US" sz="8000" dirty="0"/>
              <a:t>written for shared memory multiprocessors can be run on DSM systems with minimum changes</a:t>
            </a:r>
            <a:endParaRPr lang="en-US" sz="8000" dirty="0" smtClean="0"/>
          </a:p>
          <a:p>
            <a:pPr algn="just">
              <a:lnSpc>
                <a:spcPct val="110000"/>
              </a:lnSpc>
            </a:pPr>
            <a:r>
              <a:rPr lang="en-US" sz="9600" b="1" dirty="0" smtClean="0"/>
              <a:t>Disadvantages</a:t>
            </a:r>
          </a:p>
          <a:p>
            <a:pPr lvl="1" algn="just">
              <a:lnSpc>
                <a:spcPct val="110000"/>
              </a:lnSpc>
            </a:pPr>
            <a:r>
              <a:rPr lang="en-US" sz="8000" dirty="0" smtClean="0"/>
              <a:t>Generally </a:t>
            </a:r>
            <a:r>
              <a:rPr lang="en-US" sz="8000" dirty="0"/>
              <a:t>slower to access than non-distributed shared </a:t>
            </a:r>
            <a:r>
              <a:rPr lang="en-US" sz="8000" dirty="0" smtClean="0"/>
              <a:t>memory.</a:t>
            </a:r>
            <a:endParaRPr lang="en-US" sz="8000" dirty="0"/>
          </a:p>
          <a:p>
            <a:pPr lvl="1" algn="just">
              <a:lnSpc>
                <a:spcPct val="110000"/>
              </a:lnSpc>
            </a:pPr>
            <a:r>
              <a:rPr lang="en-US" sz="8000" dirty="0"/>
              <a:t>Must provide additional protection against simultaneous accesses to shared </a:t>
            </a:r>
            <a:r>
              <a:rPr lang="en-US" sz="8000" dirty="0" smtClean="0"/>
              <a:t>data.</a:t>
            </a:r>
            <a:endParaRPr lang="en-IN" sz="8000" dirty="0"/>
          </a:p>
        </p:txBody>
      </p:sp>
    </p:spTree>
    <p:extLst>
      <p:ext uri="{BB962C8B-B14F-4D97-AF65-F5344CB8AC3E}">
        <p14:creationId xmlns:p14="http://schemas.microsoft.com/office/powerpoint/2010/main" val="35110960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s3.amazonaws.com/img.charteo.com/art_pictures/C0076/Contact-Thank-You-Slides_C0076_051_c01_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90600"/>
            <a:ext cx="6705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80893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Distributed shared memory </a:t>
            </a:r>
            <a:r>
              <a:rPr lang="en-US" sz="3600" dirty="0" smtClean="0"/>
              <a:t>architecture (</a:t>
            </a:r>
            <a:r>
              <a:rPr lang="en-US" sz="3600" dirty="0" err="1" smtClean="0"/>
              <a:t>cntd</a:t>
            </a:r>
            <a:r>
              <a:rPr lang="en-US" sz="3600" dirty="0" smtClean="0"/>
              <a:t>.)</a:t>
            </a:r>
            <a:endParaRPr lang="en-IN" sz="3600" dirty="0"/>
          </a:p>
        </p:txBody>
      </p:sp>
      <p:sp>
        <p:nvSpPr>
          <p:cNvPr id="4" name="Content Placeholder 3"/>
          <p:cNvSpPr>
            <a:spLocks noGrp="1"/>
          </p:cNvSpPr>
          <p:nvPr>
            <p:ph idx="1"/>
          </p:nvPr>
        </p:nvSpPr>
        <p:spPr/>
        <p:txBody>
          <a:bodyPr>
            <a:noAutofit/>
          </a:bodyPr>
          <a:lstStyle/>
          <a:p>
            <a:pPr algn="just">
              <a:lnSpc>
                <a:spcPct val="100000"/>
              </a:lnSpc>
            </a:pPr>
            <a:r>
              <a:rPr lang="en-US" dirty="0"/>
              <a:t>Each node of the system consist of one or more CPUs and memory </a:t>
            </a:r>
            <a:r>
              <a:rPr lang="en-US" dirty="0" smtClean="0"/>
              <a:t>unit.</a:t>
            </a:r>
            <a:endParaRPr lang="en-US" dirty="0"/>
          </a:p>
          <a:p>
            <a:pPr algn="just">
              <a:lnSpc>
                <a:spcPct val="100000"/>
              </a:lnSpc>
            </a:pPr>
            <a:r>
              <a:rPr lang="en-US" dirty="0"/>
              <a:t>Nodes are connected by high speed communication </a:t>
            </a:r>
            <a:r>
              <a:rPr lang="en-US" dirty="0" smtClean="0"/>
              <a:t>network.</a:t>
            </a:r>
            <a:endParaRPr lang="en-US" dirty="0"/>
          </a:p>
          <a:p>
            <a:pPr algn="just">
              <a:lnSpc>
                <a:spcPct val="100000"/>
              </a:lnSpc>
            </a:pPr>
            <a:r>
              <a:rPr lang="en-US" dirty="0"/>
              <a:t>Simple message passing system for nodes to exchange </a:t>
            </a:r>
            <a:r>
              <a:rPr lang="en-US" dirty="0" smtClean="0"/>
              <a:t>information.</a:t>
            </a:r>
            <a:endParaRPr lang="en-US" dirty="0"/>
          </a:p>
          <a:p>
            <a:pPr algn="just">
              <a:lnSpc>
                <a:spcPct val="100000"/>
              </a:lnSpc>
            </a:pPr>
            <a:r>
              <a:rPr lang="en-US" dirty="0"/>
              <a:t>Main memory of individual nodes is used to cache pieces of shared memory </a:t>
            </a:r>
            <a:r>
              <a:rPr lang="en-US" dirty="0" smtClean="0"/>
              <a:t>space.</a:t>
            </a:r>
            <a:endParaRPr lang="en-US" dirty="0"/>
          </a:p>
          <a:p>
            <a:pPr algn="just">
              <a:lnSpc>
                <a:spcPct val="100000"/>
              </a:lnSpc>
            </a:pPr>
            <a:r>
              <a:rPr lang="en-US" dirty="0"/>
              <a:t>Memory mapping manager routine maps local memory to shared virtual </a:t>
            </a:r>
            <a:r>
              <a:rPr lang="en-US" dirty="0" smtClean="0"/>
              <a:t>memory.</a:t>
            </a:r>
            <a:endParaRPr lang="en-US" dirty="0"/>
          </a:p>
        </p:txBody>
      </p:sp>
    </p:spTree>
    <p:extLst>
      <p:ext uri="{BB962C8B-B14F-4D97-AF65-F5344CB8AC3E}">
        <p14:creationId xmlns:p14="http://schemas.microsoft.com/office/powerpoint/2010/main" val="6540636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Distributed shared memory </a:t>
            </a:r>
            <a:r>
              <a:rPr lang="en-US" sz="3600" dirty="0" smtClean="0"/>
              <a:t>architecture (</a:t>
            </a:r>
            <a:r>
              <a:rPr lang="en-US" sz="3600" dirty="0" err="1"/>
              <a:t>cntd</a:t>
            </a:r>
            <a:r>
              <a:rPr lang="en-US" sz="3600" dirty="0"/>
              <a:t>.)</a:t>
            </a:r>
            <a:endParaRPr lang="en-IN" sz="3600" dirty="0"/>
          </a:p>
        </p:txBody>
      </p:sp>
      <p:sp>
        <p:nvSpPr>
          <p:cNvPr id="4" name="Content Placeholder 3"/>
          <p:cNvSpPr>
            <a:spLocks noGrp="1"/>
          </p:cNvSpPr>
          <p:nvPr>
            <p:ph idx="1"/>
          </p:nvPr>
        </p:nvSpPr>
        <p:spPr/>
        <p:txBody>
          <a:bodyPr>
            <a:noAutofit/>
          </a:bodyPr>
          <a:lstStyle/>
          <a:p>
            <a:pPr algn="just">
              <a:lnSpc>
                <a:spcPct val="100000"/>
              </a:lnSpc>
            </a:pPr>
            <a:r>
              <a:rPr lang="en-US" dirty="0" smtClean="0"/>
              <a:t>Shared </a:t>
            </a:r>
            <a:r>
              <a:rPr lang="en-US" dirty="0"/>
              <a:t>memory of DSM exist only </a:t>
            </a:r>
            <a:r>
              <a:rPr lang="en-US" dirty="0" smtClean="0"/>
              <a:t>virtually.</a:t>
            </a:r>
            <a:endParaRPr lang="en-US" dirty="0"/>
          </a:p>
          <a:p>
            <a:pPr algn="just">
              <a:lnSpc>
                <a:spcPct val="100000"/>
              </a:lnSpc>
            </a:pPr>
            <a:r>
              <a:rPr lang="en-US" dirty="0"/>
              <a:t>Shared memory space is partitioned  into </a:t>
            </a:r>
            <a:r>
              <a:rPr lang="en-US" dirty="0" smtClean="0"/>
              <a:t>blocks.</a:t>
            </a:r>
            <a:endParaRPr lang="en-US" dirty="0"/>
          </a:p>
          <a:p>
            <a:pPr algn="just">
              <a:lnSpc>
                <a:spcPct val="100000"/>
              </a:lnSpc>
            </a:pPr>
            <a:r>
              <a:rPr lang="en-US" dirty="0"/>
              <a:t>Data caching is used in DSM system to reduce network </a:t>
            </a:r>
            <a:r>
              <a:rPr lang="en-US" dirty="0" smtClean="0"/>
              <a:t>latency.</a:t>
            </a:r>
            <a:endParaRPr lang="en-US" dirty="0"/>
          </a:p>
          <a:p>
            <a:pPr algn="just">
              <a:lnSpc>
                <a:spcPct val="100000"/>
              </a:lnSpc>
            </a:pPr>
            <a:r>
              <a:rPr lang="en-US" dirty="0"/>
              <a:t>Data block keep migrating from one node to another on demand but no communication is visible to the user </a:t>
            </a:r>
            <a:r>
              <a:rPr lang="en-US" dirty="0" smtClean="0"/>
              <a:t>processes. </a:t>
            </a:r>
            <a:endParaRPr lang="en-US" dirty="0"/>
          </a:p>
          <a:p>
            <a:pPr algn="just">
              <a:lnSpc>
                <a:spcPct val="100000"/>
              </a:lnSpc>
            </a:pPr>
            <a:r>
              <a:rPr lang="en-US" dirty="0"/>
              <a:t>If data is not available in local memory network block fault is generated.</a:t>
            </a:r>
          </a:p>
        </p:txBody>
      </p:sp>
    </p:spTree>
    <p:extLst>
      <p:ext uri="{BB962C8B-B14F-4D97-AF65-F5344CB8AC3E}">
        <p14:creationId xmlns:p14="http://schemas.microsoft.com/office/powerpoint/2010/main" val="22246946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Design and Implementation Issues of DSM</a:t>
            </a:r>
            <a:endParaRPr lang="en-IN" sz="3600" dirty="0"/>
          </a:p>
        </p:txBody>
      </p:sp>
      <p:sp>
        <p:nvSpPr>
          <p:cNvPr id="4" name="Content Placeholder 3"/>
          <p:cNvSpPr>
            <a:spLocks noGrp="1"/>
          </p:cNvSpPr>
          <p:nvPr>
            <p:ph idx="1"/>
          </p:nvPr>
        </p:nvSpPr>
        <p:spPr/>
        <p:txBody>
          <a:bodyPr>
            <a:normAutofit/>
          </a:bodyPr>
          <a:lstStyle/>
          <a:p>
            <a:pPr marL="457200" indent="-457200" algn="just">
              <a:lnSpc>
                <a:spcPct val="100000"/>
              </a:lnSpc>
              <a:buFont typeface="+mj-lt"/>
              <a:buAutoNum type="arabicPeriod"/>
            </a:pPr>
            <a:r>
              <a:rPr lang="en-US" dirty="0" smtClean="0"/>
              <a:t>Granularity</a:t>
            </a:r>
            <a:endParaRPr lang="en-US" dirty="0"/>
          </a:p>
          <a:p>
            <a:pPr marL="457200" indent="-457200" algn="just">
              <a:lnSpc>
                <a:spcPct val="100000"/>
              </a:lnSpc>
              <a:buFont typeface="+mj-lt"/>
              <a:buAutoNum type="arabicPeriod"/>
            </a:pPr>
            <a:r>
              <a:rPr lang="en-US" dirty="0" smtClean="0"/>
              <a:t>Structure </a:t>
            </a:r>
            <a:r>
              <a:rPr lang="en-US" dirty="0"/>
              <a:t>of Shared </a:t>
            </a:r>
            <a:r>
              <a:rPr lang="en-US" dirty="0" smtClean="0"/>
              <a:t>memory</a:t>
            </a:r>
            <a:endParaRPr lang="en-US" dirty="0"/>
          </a:p>
          <a:p>
            <a:pPr marL="457200" indent="-457200" algn="just">
              <a:lnSpc>
                <a:spcPct val="100000"/>
              </a:lnSpc>
              <a:buFont typeface="+mj-lt"/>
              <a:buAutoNum type="arabicPeriod"/>
            </a:pPr>
            <a:r>
              <a:rPr lang="en-US" dirty="0" smtClean="0"/>
              <a:t>Memory </a:t>
            </a:r>
            <a:r>
              <a:rPr lang="en-US" dirty="0"/>
              <a:t>coherence and access </a:t>
            </a:r>
            <a:r>
              <a:rPr lang="en-US" dirty="0" smtClean="0"/>
              <a:t>synchronization</a:t>
            </a:r>
            <a:endParaRPr lang="en-US" dirty="0"/>
          </a:p>
          <a:p>
            <a:pPr marL="457200" indent="-457200" algn="just">
              <a:lnSpc>
                <a:spcPct val="100000"/>
              </a:lnSpc>
              <a:buFont typeface="+mj-lt"/>
              <a:buAutoNum type="arabicPeriod"/>
            </a:pPr>
            <a:r>
              <a:rPr lang="en-US" dirty="0"/>
              <a:t>Data location and access</a:t>
            </a:r>
          </a:p>
          <a:p>
            <a:pPr marL="457200" indent="-457200" algn="just">
              <a:lnSpc>
                <a:spcPct val="100000"/>
              </a:lnSpc>
              <a:buFont typeface="+mj-lt"/>
              <a:buAutoNum type="arabicPeriod"/>
            </a:pPr>
            <a:r>
              <a:rPr lang="en-US" dirty="0"/>
              <a:t>Replacement strategy</a:t>
            </a:r>
          </a:p>
          <a:p>
            <a:pPr marL="457200" indent="-457200" algn="just">
              <a:lnSpc>
                <a:spcPct val="100000"/>
              </a:lnSpc>
              <a:buFont typeface="+mj-lt"/>
              <a:buAutoNum type="arabicPeriod"/>
            </a:pPr>
            <a:r>
              <a:rPr lang="en-US" dirty="0"/>
              <a:t>Thrashing</a:t>
            </a:r>
          </a:p>
          <a:p>
            <a:pPr marL="457200" indent="-457200" algn="just">
              <a:lnSpc>
                <a:spcPct val="100000"/>
              </a:lnSpc>
              <a:buFont typeface="+mj-lt"/>
              <a:buAutoNum type="arabicPeriod"/>
            </a:pPr>
            <a:r>
              <a:rPr lang="en-US" dirty="0"/>
              <a:t>Heterogeneity</a:t>
            </a:r>
            <a:endParaRPr lang="en-US" sz="2200" dirty="0" smtClean="0"/>
          </a:p>
        </p:txBody>
      </p:sp>
    </p:spTree>
    <p:extLst>
      <p:ext uri="{BB962C8B-B14F-4D97-AF65-F5344CB8AC3E}">
        <p14:creationId xmlns:p14="http://schemas.microsoft.com/office/powerpoint/2010/main" val="30392567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Granularity</a:t>
            </a:r>
            <a:endParaRPr lang="en-IN" sz="3200" dirty="0"/>
          </a:p>
        </p:txBody>
      </p:sp>
      <p:sp>
        <p:nvSpPr>
          <p:cNvPr id="4" name="Content Placeholder 3"/>
          <p:cNvSpPr>
            <a:spLocks noGrp="1"/>
          </p:cNvSpPr>
          <p:nvPr>
            <p:ph idx="1"/>
          </p:nvPr>
        </p:nvSpPr>
        <p:spPr/>
        <p:txBody>
          <a:bodyPr>
            <a:normAutofit/>
          </a:bodyPr>
          <a:lstStyle/>
          <a:p>
            <a:pPr algn="just">
              <a:lnSpc>
                <a:spcPct val="100000"/>
              </a:lnSpc>
            </a:pPr>
            <a:r>
              <a:rPr lang="en-US" dirty="0"/>
              <a:t>Granularity </a:t>
            </a:r>
            <a:r>
              <a:rPr lang="en-US" dirty="0" smtClean="0"/>
              <a:t>is a block or unit of data transfer across the network.</a:t>
            </a:r>
            <a:endParaRPr lang="en-US" dirty="0"/>
          </a:p>
          <a:p>
            <a:pPr algn="just">
              <a:lnSpc>
                <a:spcPct val="100000"/>
              </a:lnSpc>
            </a:pPr>
            <a:r>
              <a:rPr lang="en-US" dirty="0" smtClean="0"/>
              <a:t>Selecting </a:t>
            </a:r>
            <a:r>
              <a:rPr lang="en-US" dirty="0"/>
              <a:t>proper block size is an important part of the design of a DSM system.</a:t>
            </a:r>
          </a:p>
          <a:p>
            <a:pPr algn="just">
              <a:lnSpc>
                <a:spcPct val="100000"/>
              </a:lnSpc>
            </a:pPr>
            <a:r>
              <a:rPr lang="en-US" dirty="0" smtClean="0"/>
              <a:t>Criteria </a:t>
            </a:r>
            <a:r>
              <a:rPr lang="en-US" dirty="0"/>
              <a:t>for </a:t>
            </a:r>
            <a:r>
              <a:rPr lang="en-US" dirty="0" smtClean="0"/>
              <a:t>choosing granularity </a:t>
            </a:r>
            <a:r>
              <a:rPr lang="en-US" dirty="0"/>
              <a:t>parameter are </a:t>
            </a:r>
            <a:r>
              <a:rPr lang="en-US" dirty="0" smtClean="0"/>
              <a:t>as follows.</a:t>
            </a:r>
          </a:p>
          <a:p>
            <a:pPr marL="914400" lvl="1" indent="-457200" algn="just">
              <a:lnSpc>
                <a:spcPct val="100000"/>
              </a:lnSpc>
              <a:buFont typeface="+mj-lt"/>
              <a:buAutoNum type="arabicPeriod"/>
            </a:pPr>
            <a:r>
              <a:rPr lang="en-US" sz="2400" dirty="0"/>
              <a:t>Factors Influencing block Size Selection</a:t>
            </a:r>
          </a:p>
          <a:p>
            <a:pPr marL="914400" lvl="1" indent="-457200" algn="just">
              <a:lnSpc>
                <a:spcPct val="100000"/>
              </a:lnSpc>
              <a:buFont typeface="+mj-lt"/>
              <a:buAutoNum type="arabicPeriod"/>
            </a:pPr>
            <a:r>
              <a:rPr lang="en-US" sz="2400" dirty="0"/>
              <a:t>Paging overhead</a:t>
            </a:r>
          </a:p>
          <a:p>
            <a:pPr marL="914400" lvl="1" indent="-457200" algn="just">
              <a:lnSpc>
                <a:spcPct val="100000"/>
              </a:lnSpc>
              <a:buFont typeface="+mj-lt"/>
              <a:buAutoNum type="arabicPeriod"/>
            </a:pPr>
            <a:r>
              <a:rPr lang="en-US" sz="2400" dirty="0"/>
              <a:t>Directory size</a:t>
            </a:r>
          </a:p>
          <a:p>
            <a:pPr marL="914400" lvl="1" indent="-457200" algn="just">
              <a:lnSpc>
                <a:spcPct val="100000"/>
              </a:lnSpc>
              <a:buFont typeface="+mj-lt"/>
              <a:buAutoNum type="arabicPeriod"/>
            </a:pPr>
            <a:r>
              <a:rPr lang="en-US" sz="2400" dirty="0"/>
              <a:t>Thrashing</a:t>
            </a:r>
          </a:p>
          <a:p>
            <a:pPr marL="914400" lvl="1" indent="-457200" algn="just">
              <a:lnSpc>
                <a:spcPct val="100000"/>
              </a:lnSpc>
              <a:buFont typeface="+mj-lt"/>
              <a:buAutoNum type="arabicPeriod"/>
            </a:pPr>
            <a:r>
              <a:rPr lang="en-US" sz="2400" dirty="0"/>
              <a:t>False sharing</a:t>
            </a:r>
          </a:p>
          <a:p>
            <a:pPr marL="914400" lvl="1" indent="-457200" algn="just">
              <a:lnSpc>
                <a:spcPct val="100000"/>
              </a:lnSpc>
              <a:buFont typeface="+mj-lt"/>
              <a:buAutoNum type="arabicPeriod"/>
            </a:pPr>
            <a:r>
              <a:rPr lang="en-US" sz="2400" dirty="0"/>
              <a:t>Using page size as block size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753" y="3810000"/>
            <a:ext cx="4058216" cy="1991003"/>
          </a:xfrm>
          <a:prstGeom prst="rect">
            <a:avLst/>
          </a:prstGeom>
        </p:spPr>
      </p:pic>
      <p:cxnSp>
        <p:nvCxnSpPr>
          <p:cNvPr id="7" name="Straight Arrow Connector 6"/>
          <p:cNvCxnSpPr/>
          <p:nvPr/>
        </p:nvCxnSpPr>
        <p:spPr>
          <a:xfrm>
            <a:off x="4934237" y="6019800"/>
            <a:ext cx="3905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20221" y="5982564"/>
            <a:ext cx="1412631" cy="369332"/>
          </a:xfrm>
          <a:prstGeom prst="rect">
            <a:avLst/>
          </a:prstGeom>
          <a:noFill/>
        </p:spPr>
        <p:txBody>
          <a:bodyPr wrap="none" rtlCol="0">
            <a:spAutoFit/>
          </a:bodyPr>
          <a:lstStyle/>
          <a:p>
            <a:r>
              <a:rPr lang="en-US" dirty="0" smtClean="0"/>
              <a:t>Less granular</a:t>
            </a:r>
            <a:endParaRPr lang="en-US" dirty="0"/>
          </a:p>
        </p:txBody>
      </p:sp>
      <p:sp>
        <p:nvSpPr>
          <p:cNvPr id="9" name="TextBox 8"/>
          <p:cNvSpPr txBox="1"/>
          <p:nvPr/>
        </p:nvSpPr>
        <p:spPr>
          <a:xfrm>
            <a:off x="7426853" y="5982564"/>
            <a:ext cx="1531445" cy="369332"/>
          </a:xfrm>
          <a:prstGeom prst="rect">
            <a:avLst/>
          </a:prstGeom>
          <a:noFill/>
        </p:spPr>
        <p:txBody>
          <a:bodyPr wrap="none" rtlCol="0">
            <a:spAutoFit/>
          </a:bodyPr>
          <a:lstStyle/>
          <a:p>
            <a:r>
              <a:rPr lang="en-US" dirty="0" smtClean="0"/>
              <a:t>More granular</a:t>
            </a:r>
            <a:endParaRPr lang="en-US" dirty="0"/>
          </a:p>
        </p:txBody>
      </p:sp>
    </p:spTree>
    <p:extLst>
      <p:ext uri="{BB962C8B-B14F-4D97-AF65-F5344CB8AC3E}">
        <p14:creationId xmlns:p14="http://schemas.microsoft.com/office/powerpoint/2010/main" val="36970871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left)">
                                      <p:cBhvr>
                                        <p:cTn id="9" dur="500"/>
                                        <p:tgtEl>
                                          <p:spTgt spid="3"/>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16744</TotalTime>
  <Words>4503</Words>
  <Application>Microsoft Office PowerPoint</Application>
  <PresentationFormat>On-screen Show (4:3)</PresentationFormat>
  <Paragraphs>769</Paragraphs>
  <Slides>56</Slides>
  <Notes>55</Notes>
  <HiddenSlides>1</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 Unit: 6  Distributed Shared Memory </vt:lpstr>
      <vt:lpstr>Unit Outline &amp; Weightage %</vt:lpstr>
      <vt:lpstr>Introduction to DSM</vt:lpstr>
      <vt:lpstr>Introduction to DSM</vt:lpstr>
      <vt:lpstr>Distributed shared memory architecture</vt:lpstr>
      <vt:lpstr>Distributed shared memory architecture (cntd.)</vt:lpstr>
      <vt:lpstr>Distributed shared memory architecture (cntd.)</vt:lpstr>
      <vt:lpstr>Design and Implementation Issues of DSM</vt:lpstr>
      <vt:lpstr>Granularity</vt:lpstr>
      <vt:lpstr>Criteria for choosing granularity parameter</vt:lpstr>
      <vt:lpstr>Criteria for choosing granularity parameter</vt:lpstr>
      <vt:lpstr>Criteria for choosing granularity parameter</vt:lpstr>
      <vt:lpstr>Structure of shared memory space</vt:lpstr>
      <vt:lpstr>Approach for structuring shared memory space</vt:lpstr>
      <vt:lpstr>Approach for structuring shared memory space</vt:lpstr>
      <vt:lpstr>Consistency Models</vt:lpstr>
      <vt:lpstr>Types of Consistency models</vt:lpstr>
      <vt:lpstr>Strict Consistency model</vt:lpstr>
      <vt:lpstr>Sequential Consistency model</vt:lpstr>
      <vt:lpstr>Sequential Consistency model</vt:lpstr>
      <vt:lpstr>Causal consistency model</vt:lpstr>
      <vt:lpstr>Causal consistency model</vt:lpstr>
      <vt:lpstr>Pipelined Random Access Memory consistency model (PRAM)</vt:lpstr>
      <vt:lpstr>Processor Consistency model</vt:lpstr>
      <vt:lpstr>Weak consistency model</vt:lpstr>
      <vt:lpstr>Weak consistency model (cntd.)</vt:lpstr>
      <vt:lpstr>Release consistency model</vt:lpstr>
      <vt:lpstr>Implementing sequential consistency model</vt:lpstr>
      <vt:lpstr>Nonreplicated, nonmigrating blocks (NRNMB)</vt:lpstr>
      <vt:lpstr>Non replicated, migrating blocks (NRMB)</vt:lpstr>
      <vt:lpstr>Data locating in the NRMB strategy</vt:lpstr>
      <vt:lpstr>Broadcasting</vt:lpstr>
      <vt:lpstr>Centralized server algorithm</vt:lpstr>
      <vt:lpstr>Fixed distributed server algorithm</vt:lpstr>
      <vt:lpstr>Dynamic distributed server algorithm</vt:lpstr>
      <vt:lpstr>Replicated, migrating blocks (RMB)</vt:lpstr>
      <vt:lpstr>Write-invalidate</vt:lpstr>
      <vt:lpstr>Write-update</vt:lpstr>
      <vt:lpstr>Write-update</vt:lpstr>
      <vt:lpstr>Data locating in the RMB strategy</vt:lpstr>
      <vt:lpstr>Replicated, nonmigrating blocks (RNMB)</vt:lpstr>
      <vt:lpstr>Data locating in the RNMB strategy</vt:lpstr>
      <vt:lpstr>Data locating in the RNMB strategy</vt:lpstr>
      <vt:lpstr>Munin: A release consistent DSM system </vt:lpstr>
      <vt:lpstr>Munin: A release consistent DSM system </vt:lpstr>
      <vt:lpstr>Munin: A release consistent DSM system </vt:lpstr>
      <vt:lpstr>Munin: A release consistent DSM system </vt:lpstr>
      <vt:lpstr>Munin: A release consistent DSM system </vt:lpstr>
      <vt:lpstr>Block replacement strategy</vt:lpstr>
      <vt:lpstr>Which block to replace? </vt:lpstr>
      <vt:lpstr>Which block to replace? </vt:lpstr>
      <vt:lpstr>Where to place a replaced block?</vt:lpstr>
      <vt:lpstr>Thrashing</vt:lpstr>
      <vt:lpstr>Thrashing</vt:lpstr>
      <vt:lpstr>Advantages &amp; Disadvantages of DSM</vt:lpstr>
      <vt:lpstr>PowerPoint Presentation</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RUPESH-PC</cp:lastModifiedBy>
  <cp:revision>2492</cp:revision>
  <dcterms:created xsi:type="dcterms:W3CDTF">2013-05-17T03:00:03Z</dcterms:created>
  <dcterms:modified xsi:type="dcterms:W3CDTF">2017-04-17T08:10:36Z</dcterms:modified>
</cp:coreProperties>
</file>