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321" r:id="rId3"/>
    <p:sldId id="390" r:id="rId4"/>
    <p:sldId id="667" r:id="rId5"/>
    <p:sldId id="672" r:id="rId6"/>
    <p:sldId id="673" r:id="rId7"/>
    <p:sldId id="674" r:id="rId8"/>
    <p:sldId id="547" r:id="rId9"/>
    <p:sldId id="704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683" r:id="rId18"/>
    <p:sldId id="684" r:id="rId19"/>
    <p:sldId id="685" r:id="rId20"/>
    <p:sldId id="686" r:id="rId21"/>
    <p:sldId id="688" r:id="rId22"/>
    <p:sldId id="689" r:id="rId23"/>
    <p:sldId id="705" r:id="rId24"/>
    <p:sldId id="690" r:id="rId25"/>
    <p:sldId id="691" r:id="rId26"/>
    <p:sldId id="692" r:id="rId27"/>
    <p:sldId id="693" r:id="rId28"/>
    <p:sldId id="694" r:id="rId29"/>
    <p:sldId id="695" r:id="rId30"/>
    <p:sldId id="696" r:id="rId31"/>
    <p:sldId id="706" r:id="rId32"/>
    <p:sldId id="699" r:id="rId33"/>
    <p:sldId id="713" r:id="rId34"/>
    <p:sldId id="714" r:id="rId35"/>
    <p:sldId id="702" r:id="rId36"/>
    <p:sldId id="703" r:id="rId37"/>
    <p:sldId id="715" r:id="rId38"/>
    <p:sldId id="716" r:id="rId39"/>
    <p:sldId id="707" r:id="rId40"/>
    <p:sldId id="708" r:id="rId41"/>
    <p:sldId id="717" r:id="rId42"/>
    <p:sldId id="709" r:id="rId43"/>
    <p:sldId id="710" r:id="rId44"/>
    <p:sldId id="711" r:id="rId45"/>
    <p:sldId id="712" r:id="rId46"/>
    <p:sldId id="619" r:id="rId47"/>
    <p:sldId id="722" r:id="rId48"/>
    <p:sldId id="723" r:id="rId49"/>
    <p:sldId id="548" r:id="rId50"/>
    <p:sldId id="724" r:id="rId51"/>
    <p:sldId id="620" r:id="rId52"/>
    <p:sldId id="725" r:id="rId53"/>
    <p:sldId id="621" r:id="rId54"/>
    <p:sldId id="726" r:id="rId55"/>
    <p:sldId id="36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pBBqE9iEJuKa05bZkjwHgw==" hashData="kZWnQu5Wq+bvx5WgpwyhVWzlA9c="/>
  <p:extLst>
    <p:ext uri="{521415D9-36F7-43E2-AB2F-B90AF26B5E84}">
      <p14:sectionLst xmlns:p14="http://schemas.microsoft.com/office/powerpoint/2010/main">
        <p14:section name="Default Section" id="{43890A54-EE3C-4E2F-91C6-F88A26D0CAB5}">
          <p14:sldIdLst>
            <p14:sldId id="256"/>
            <p14:sldId id="321"/>
            <p14:sldId id="390"/>
            <p14:sldId id="667"/>
            <p14:sldId id="672"/>
            <p14:sldId id="673"/>
            <p14:sldId id="674"/>
            <p14:sldId id="547"/>
            <p14:sldId id="704"/>
            <p14:sldId id="675"/>
            <p14:sldId id="676"/>
            <p14:sldId id="677"/>
            <p14:sldId id="678"/>
            <p14:sldId id="679"/>
            <p14:sldId id="680"/>
            <p14:sldId id="681"/>
            <p14:sldId id="683"/>
            <p14:sldId id="684"/>
            <p14:sldId id="685"/>
            <p14:sldId id="686"/>
            <p14:sldId id="688"/>
            <p14:sldId id="689"/>
            <p14:sldId id="705"/>
            <p14:sldId id="690"/>
            <p14:sldId id="691"/>
            <p14:sldId id="692"/>
            <p14:sldId id="693"/>
            <p14:sldId id="694"/>
            <p14:sldId id="695"/>
            <p14:sldId id="696"/>
            <p14:sldId id="706"/>
            <p14:sldId id="699"/>
            <p14:sldId id="713"/>
            <p14:sldId id="714"/>
            <p14:sldId id="702"/>
            <p14:sldId id="703"/>
            <p14:sldId id="715"/>
            <p14:sldId id="716"/>
            <p14:sldId id="707"/>
            <p14:sldId id="708"/>
            <p14:sldId id="717"/>
            <p14:sldId id="709"/>
            <p14:sldId id="710"/>
            <p14:sldId id="711"/>
            <p14:sldId id="712"/>
            <p14:sldId id="619"/>
            <p14:sldId id="722"/>
            <p14:sldId id="723"/>
            <p14:sldId id="548"/>
            <p14:sldId id="724"/>
            <p14:sldId id="620"/>
            <p14:sldId id="725"/>
            <p14:sldId id="621"/>
            <p14:sldId id="726"/>
            <p14:sldId id="3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k" initials="d" lastIdx="0" clrIdx="0">
    <p:extLst>
      <p:ext uri="{19B8F6BF-5375-455C-9EA6-DF929625EA0E}">
        <p15:presenceInfo xmlns:p15="http://schemas.microsoft.com/office/powerpoint/2012/main" xmlns="" userId="dip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6" autoAdjust="0"/>
    <p:restoredTop sz="94660"/>
  </p:normalViewPr>
  <p:slideViewPr>
    <p:cSldViewPr>
      <p:cViewPr varScale="1">
        <p:scale>
          <a:sx n="67" d="100"/>
          <a:sy n="67" d="100"/>
        </p:scale>
        <p:origin x="-1104" y="-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702FA-406A-4C83-A4FE-F58E4066027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365F6C9-4494-4C60-85F9-49288F146954}">
      <dgm:prSet phldrT="[Text]" custT="1"/>
      <dgm:spPr/>
      <dgm:t>
        <a:bodyPr/>
        <a:lstStyle/>
        <a:p>
          <a:r>
            <a:rPr lang="en-US" sz="2400" dirty="0" smtClean="0"/>
            <a:t>Names</a:t>
          </a:r>
          <a:endParaRPr lang="en-US" sz="2400" dirty="0"/>
        </a:p>
      </dgm:t>
    </dgm:pt>
    <dgm:pt modelId="{02C17AD2-CD40-4181-8690-E8B47606742A}" type="parTrans" cxnId="{66E47EA5-A311-4587-A142-2AF7B8E84102}">
      <dgm:prSet/>
      <dgm:spPr/>
      <dgm:t>
        <a:bodyPr/>
        <a:lstStyle/>
        <a:p>
          <a:endParaRPr lang="en-US"/>
        </a:p>
      </dgm:t>
    </dgm:pt>
    <dgm:pt modelId="{F6FA8DE4-44CF-4810-9371-601EA5260829}" type="sibTrans" cxnId="{66E47EA5-A311-4587-A142-2AF7B8E84102}">
      <dgm:prSet/>
      <dgm:spPr/>
      <dgm:t>
        <a:bodyPr/>
        <a:lstStyle/>
        <a:p>
          <a:endParaRPr lang="en-US"/>
        </a:p>
      </dgm:t>
    </dgm:pt>
    <dgm:pt modelId="{D42843B7-C38F-418A-8534-83686F809B37}">
      <dgm:prSet phldrT="[Text]" custT="1"/>
      <dgm:spPr/>
      <dgm:t>
        <a:bodyPr/>
        <a:lstStyle/>
        <a:p>
          <a:r>
            <a:rPr lang="en-US" sz="2400" dirty="0" smtClean="0"/>
            <a:t>Human-oriented names</a:t>
          </a:r>
          <a:endParaRPr lang="en-US" sz="2400" dirty="0"/>
        </a:p>
      </dgm:t>
    </dgm:pt>
    <dgm:pt modelId="{C8A8B5E2-F350-4106-A4DA-101189554A07}" type="parTrans" cxnId="{FEEE6C3A-B7C9-4D25-91C0-4F99B68B7D0F}">
      <dgm:prSet/>
      <dgm:spPr/>
      <dgm:t>
        <a:bodyPr/>
        <a:lstStyle/>
        <a:p>
          <a:endParaRPr lang="en-US"/>
        </a:p>
      </dgm:t>
    </dgm:pt>
    <dgm:pt modelId="{B481CF9C-97BC-4855-ADFD-445163AB772E}" type="sibTrans" cxnId="{FEEE6C3A-B7C9-4D25-91C0-4F99B68B7D0F}">
      <dgm:prSet/>
      <dgm:spPr/>
      <dgm:t>
        <a:bodyPr/>
        <a:lstStyle/>
        <a:p>
          <a:endParaRPr lang="en-US"/>
        </a:p>
      </dgm:t>
    </dgm:pt>
    <dgm:pt modelId="{1E85B27D-1A53-4764-8D65-4DDD8ADD758A}">
      <dgm:prSet phldrT="[Text]" custT="1"/>
      <dgm:spPr/>
      <dgm:t>
        <a:bodyPr/>
        <a:lstStyle/>
        <a:p>
          <a:r>
            <a:rPr lang="en-US" sz="2400" dirty="0" smtClean="0"/>
            <a:t>System-oriented names</a:t>
          </a:r>
          <a:endParaRPr lang="en-US" sz="2400" dirty="0"/>
        </a:p>
      </dgm:t>
    </dgm:pt>
    <dgm:pt modelId="{1CA0183D-DE6E-40E2-93AA-FE1EACF984E5}" type="parTrans" cxnId="{0ED97ABB-DBA1-4C74-8F32-E3A1FDBCEFB2}">
      <dgm:prSet/>
      <dgm:spPr/>
      <dgm:t>
        <a:bodyPr/>
        <a:lstStyle/>
        <a:p>
          <a:endParaRPr lang="en-US"/>
        </a:p>
      </dgm:t>
    </dgm:pt>
    <dgm:pt modelId="{6A37477B-A427-4C26-ABDC-F6CE1040743E}" type="sibTrans" cxnId="{0ED97ABB-DBA1-4C74-8F32-E3A1FDBCEFB2}">
      <dgm:prSet/>
      <dgm:spPr/>
      <dgm:t>
        <a:bodyPr/>
        <a:lstStyle/>
        <a:p>
          <a:endParaRPr lang="en-US"/>
        </a:p>
      </dgm:t>
    </dgm:pt>
    <dgm:pt modelId="{6CBDA104-D66D-44CA-92DA-5C0232C74448}" type="pres">
      <dgm:prSet presAssocID="{7D1702FA-406A-4C83-A4FE-F58E4066027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F109EE-BA24-4576-A46A-C5C75B55E3FF}" type="pres">
      <dgm:prSet presAssocID="{4365F6C9-4494-4C60-85F9-49288F146954}" presName="root1" presStyleCnt="0"/>
      <dgm:spPr/>
    </dgm:pt>
    <dgm:pt modelId="{B8F11015-8E9A-4244-8B17-5574E1E17B47}" type="pres">
      <dgm:prSet presAssocID="{4365F6C9-4494-4C60-85F9-49288F146954}" presName="LevelOneTextNode" presStyleLbl="node0" presStyleIdx="0" presStyleCnt="1" custScaleX="34650" custScaleY="33333" custLinFactNeighborX="12500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04975-1289-4E4B-9BB0-7B4EAC7FA732}" type="pres">
      <dgm:prSet presAssocID="{4365F6C9-4494-4C60-85F9-49288F146954}" presName="level2hierChild" presStyleCnt="0"/>
      <dgm:spPr/>
    </dgm:pt>
    <dgm:pt modelId="{86F91543-CDBD-4C1E-9647-EE63256E337F}" type="pres">
      <dgm:prSet presAssocID="{C8A8B5E2-F350-4106-A4DA-101189554A0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2327FDD-8224-40BF-80A8-B26AEC29A651}" type="pres">
      <dgm:prSet presAssocID="{C8A8B5E2-F350-4106-A4DA-101189554A0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34CEDEC-FAE9-4038-A090-B0E9C794B245}" type="pres">
      <dgm:prSet presAssocID="{D42843B7-C38F-418A-8534-83686F809B37}" presName="root2" presStyleCnt="0"/>
      <dgm:spPr/>
    </dgm:pt>
    <dgm:pt modelId="{A97312DD-0F8B-4CFA-A638-23DCD37F468E}" type="pres">
      <dgm:prSet presAssocID="{D42843B7-C38F-418A-8534-83686F809B37}" presName="LevelTwoTextNode" presStyleLbl="node2" presStyleIdx="0" presStyleCnt="2" custScaleX="89933" custScaleY="39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35643F-BA8C-4E65-B559-8429EB82678C}" type="pres">
      <dgm:prSet presAssocID="{D42843B7-C38F-418A-8534-83686F809B37}" presName="level3hierChild" presStyleCnt="0"/>
      <dgm:spPr/>
    </dgm:pt>
    <dgm:pt modelId="{9917C270-710C-4621-8646-00EB37130D5E}" type="pres">
      <dgm:prSet presAssocID="{1CA0183D-DE6E-40E2-93AA-FE1EACF984E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7802CB3-8C95-45F6-9CB5-20CD578799EE}" type="pres">
      <dgm:prSet presAssocID="{1CA0183D-DE6E-40E2-93AA-FE1EACF984E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828A71B-4038-48B7-9330-DA2CB2EC8B91}" type="pres">
      <dgm:prSet presAssocID="{1E85B27D-1A53-4764-8D65-4DDD8ADD758A}" presName="root2" presStyleCnt="0"/>
      <dgm:spPr/>
    </dgm:pt>
    <dgm:pt modelId="{87BC8AE3-1B31-4C9A-81F4-FB38A4BA4441}" type="pres">
      <dgm:prSet presAssocID="{1E85B27D-1A53-4764-8D65-4DDD8ADD758A}" presName="LevelTwoTextNode" presStyleLbl="node2" presStyleIdx="1" presStyleCnt="2" custScaleX="89933" custScaleY="39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26699-D5E4-4B31-852C-842AE7E5824A}" type="pres">
      <dgm:prSet presAssocID="{1E85B27D-1A53-4764-8D65-4DDD8ADD758A}" presName="level3hierChild" presStyleCnt="0"/>
      <dgm:spPr/>
    </dgm:pt>
  </dgm:ptLst>
  <dgm:cxnLst>
    <dgm:cxn modelId="{0ED97ABB-DBA1-4C74-8F32-E3A1FDBCEFB2}" srcId="{4365F6C9-4494-4C60-85F9-49288F146954}" destId="{1E85B27D-1A53-4764-8D65-4DDD8ADD758A}" srcOrd="1" destOrd="0" parTransId="{1CA0183D-DE6E-40E2-93AA-FE1EACF984E5}" sibTransId="{6A37477B-A427-4C26-ABDC-F6CE1040743E}"/>
    <dgm:cxn modelId="{FE85CCDA-FB06-46DA-9A7E-0D174398116E}" type="presOf" srcId="{C8A8B5E2-F350-4106-A4DA-101189554A07}" destId="{A2327FDD-8224-40BF-80A8-B26AEC29A651}" srcOrd="1" destOrd="0" presId="urn:microsoft.com/office/officeart/2005/8/layout/hierarchy2"/>
    <dgm:cxn modelId="{2068B68C-AD6B-4D1E-ABC0-B58DFAA19F60}" type="presOf" srcId="{C8A8B5E2-F350-4106-A4DA-101189554A07}" destId="{86F91543-CDBD-4C1E-9647-EE63256E337F}" srcOrd="0" destOrd="0" presId="urn:microsoft.com/office/officeart/2005/8/layout/hierarchy2"/>
    <dgm:cxn modelId="{42D14D1C-06D0-4650-861E-6CEF8A38887C}" type="presOf" srcId="{7D1702FA-406A-4C83-A4FE-F58E40660272}" destId="{6CBDA104-D66D-44CA-92DA-5C0232C74448}" srcOrd="0" destOrd="0" presId="urn:microsoft.com/office/officeart/2005/8/layout/hierarchy2"/>
    <dgm:cxn modelId="{412992B9-6D61-4516-BD6B-A7E9A3373CB2}" type="presOf" srcId="{D42843B7-C38F-418A-8534-83686F809B37}" destId="{A97312DD-0F8B-4CFA-A638-23DCD37F468E}" srcOrd="0" destOrd="0" presId="urn:microsoft.com/office/officeart/2005/8/layout/hierarchy2"/>
    <dgm:cxn modelId="{42DF4A82-1F4A-4E53-9CB3-C695A6566CD6}" type="presOf" srcId="{1CA0183D-DE6E-40E2-93AA-FE1EACF984E5}" destId="{9917C270-710C-4621-8646-00EB37130D5E}" srcOrd="0" destOrd="0" presId="urn:microsoft.com/office/officeart/2005/8/layout/hierarchy2"/>
    <dgm:cxn modelId="{1BD9581F-B3F0-4BF1-A837-66DDB93D37D1}" type="presOf" srcId="{1E85B27D-1A53-4764-8D65-4DDD8ADD758A}" destId="{87BC8AE3-1B31-4C9A-81F4-FB38A4BA4441}" srcOrd="0" destOrd="0" presId="urn:microsoft.com/office/officeart/2005/8/layout/hierarchy2"/>
    <dgm:cxn modelId="{025A701E-1082-4D85-A15A-AEACE5D8BD5C}" type="presOf" srcId="{1CA0183D-DE6E-40E2-93AA-FE1EACF984E5}" destId="{47802CB3-8C95-45F6-9CB5-20CD578799EE}" srcOrd="1" destOrd="0" presId="urn:microsoft.com/office/officeart/2005/8/layout/hierarchy2"/>
    <dgm:cxn modelId="{FEEE6C3A-B7C9-4D25-91C0-4F99B68B7D0F}" srcId="{4365F6C9-4494-4C60-85F9-49288F146954}" destId="{D42843B7-C38F-418A-8534-83686F809B37}" srcOrd="0" destOrd="0" parTransId="{C8A8B5E2-F350-4106-A4DA-101189554A07}" sibTransId="{B481CF9C-97BC-4855-ADFD-445163AB772E}"/>
    <dgm:cxn modelId="{66E47EA5-A311-4587-A142-2AF7B8E84102}" srcId="{7D1702FA-406A-4C83-A4FE-F58E40660272}" destId="{4365F6C9-4494-4C60-85F9-49288F146954}" srcOrd="0" destOrd="0" parTransId="{02C17AD2-CD40-4181-8690-E8B47606742A}" sibTransId="{F6FA8DE4-44CF-4810-9371-601EA5260829}"/>
    <dgm:cxn modelId="{A7244738-02F8-4F8A-B1BB-008A9DFEEECB}" type="presOf" srcId="{4365F6C9-4494-4C60-85F9-49288F146954}" destId="{B8F11015-8E9A-4244-8B17-5574E1E17B47}" srcOrd="0" destOrd="0" presId="urn:microsoft.com/office/officeart/2005/8/layout/hierarchy2"/>
    <dgm:cxn modelId="{86AA4F51-3348-4C8B-B272-77C718B155FD}" type="presParOf" srcId="{6CBDA104-D66D-44CA-92DA-5C0232C74448}" destId="{EDF109EE-BA24-4576-A46A-C5C75B55E3FF}" srcOrd="0" destOrd="0" presId="urn:microsoft.com/office/officeart/2005/8/layout/hierarchy2"/>
    <dgm:cxn modelId="{FA87E072-0013-435D-A455-1D2C92885AD8}" type="presParOf" srcId="{EDF109EE-BA24-4576-A46A-C5C75B55E3FF}" destId="{B8F11015-8E9A-4244-8B17-5574E1E17B47}" srcOrd="0" destOrd="0" presId="urn:microsoft.com/office/officeart/2005/8/layout/hierarchy2"/>
    <dgm:cxn modelId="{88EA2C1E-656E-4948-B2B1-BE629B118D85}" type="presParOf" srcId="{EDF109EE-BA24-4576-A46A-C5C75B55E3FF}" destId="{00104975-1289-4E4B-9BB0-7B4EAC7FA732}" srcOrd="1" destOrd="0" presId="urn:microsoft.com/office/officeart/2005/8/layout/hierarchy2"/>
    <dgm:cxn modelId="{D3C20379-BDC1-4C58-A68B-562D12A96EEF}" type="presParOf" srcId="{00104975-1289-4E4B-9BB0-7B4EAC7FA732}" destId="{86F91543-CDBD-4C1E-9647-EE63256E337F}" srcOrd="0" destOrd="0" presId="urn:microsoft.com/office/officeart/2005/8/layout/hierarchy2"/>
    <dgm:cxn modelId="{D810B64C-C8D1-473E-98AA-BA3E52A7C356}" type="presParOf" srcId="{86F91543-CDBD-4C1E-9647-EE63256E337F}" destId="{A2327FDD-8224-40BF-80A8-B26AEC29A651}" srcOrd="0" destOrd="0" presId="urn:microsoft.com/office/officeart/2005/8/layout/hierarchy2"/>
    <dgm:cxn modelId="{FD8AE537-866C-4FFB-823C-CD2BF39C738D}" type="presParOf" srcId="{00104975-1289-4E4B-9BB0-7B4EAC7FA732}" destId="{F34CEDEC-FAE9-4038-A090-B0E9C794B245}" srcOrd="1" destOrd="0" presId="urn:microsoft.com/office/officeart/2005/8/layout/hierarchy2"/>
    <dgm:cxn modelId="{6E162942-CAF7-4FDA-B864-3B7F4570E22F}" type="presParOf" srcId="{F34CEDEC-FAE9-4038-A090-B0E9C794B245}" destId="{A97312DD-0F8B-4CFA-A638-23DCD37F468E}" srcOrd="0" destOrd="0" presId="urn:microsoft.com/office/officeart/2005/8/layout/hierarchy2"/>
    <dgm:cxn modelId="{206CBA64-BAE9-481B-A790-DE53781B4ACC}" type="presParOf" srcId="{F34CEDEC-FAE9-4038-A090-B0E9C794B245}" destId="{2935643F-BA8C-4E65-B559-8429EB82678C}" srcOrd="1" destOrd="0" presId="urn:microsoft.com/office/officeart/2005/8/layout/hierarchy2"/>
    <dgm:cxn modelId="{6159467E-A328-4FB3-B8B5-053AB06D440E}" type="presParOf" srcId="{00104975-1289-4E4B-9BB0-7B4EAC7FA732}" destId="{9917C270-710C-4621-8646-00EB37130D5E}" srcOrd="2" destOrd="0" presId="urn:microsoft.com/office/officeart/2005/8/layout/hierarchy2"/>
    <dgm:cxn modelId="{83927994-493C-4E6B-8925-A86680D0A13C}" type="presParOf" srcId="{9917C270-710C-4621-8646-00EB37130D5E}" destId="{47802CB3-8C95-45F6-9CB5-20CD578799EE}" srcOrd="0" destOrd="0" presId="urn:microsoft.com/office/officeart/2005/8/layout/hierarchy2"/>
    <dgm:cxn modelId="{728BD3CC-09E6-4234-953C-136E0D353F72}" type="presParOf" srcId="{00104975-1289-4E4B-9BB0-7B4EAC7FA732}" destId="{E828A71B-4038-48B7-9330-DA2CB2EC8B91}" srcOrd="3" destOrd="0" presId="urn:microsoft.com/office/officeart/2005/8/layout/hierarchy2"/>
    <dgm:cxn modelId="{8D8F3279-DE0B-45F3-AA52-5EF8C016B554}" type="presParOf" srcId="{E828A71B-4038-48B7-9330-DA2CB2EC8B91}" destId="{87BC8AE3-1B31-4C9A-81F4-FB38A4BA4441}" srcOrd="0" destOrd="0" presId="urn:microsoft.com/office/officeart/2005/8/layout/hierarchy2"/>
    <dgm:cxn modelId="{7A6C6902-6878-4722-ADC0-AB3450C6A65E}" type="presParOf" srcId="{E828A71B-4038-48B7-9330-DA2CB2EC8B91}" destId="{82326699-D5E4-4B31-852C-842AE7E582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1702FA-406A-4C83-A4FE-F58E4066027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365F6C9-4494-4C60-85F9-49288F146954}">
      <dgm:prSet phldrT="[Text]" custT="1"/>
      <dgm:spPr/>
      <dgm:t>
        <a:bodyPr/>
        <a:lstStyle/>
        <a:p>
          <a:r>
            <a:rPr lang="en-US" sz="2400" dirty="0" smtClean="0"/>
            <a:t>Namespace</a:t>
          </a:r>
          <a:endParaRPr lang="en-US" sz="2400" dirty="0"/>
        </a:p>
      </dgm:t>
    </dgm:pt>
    <dgm:pt modelId="{02C17AD2-CD40-4181-8690-E8B47606742A}" type="parTrans" cxnId="{66E47EA5-A311-4587-A142-2AF7B8E84102}">
      <dgm:prSet/>
      <dgm:spPr/>
      <dgm:t>
        <a:bodyPr/>
        <a:lstStyle/>
        <a:p>
          <a:endParaRPr lang="en-US"/>
        </a:p>
      </dgm:t>
    </dgm:pt>
    <dgm:pt modelId="{F6FA8DE4-44CF-4810-9371-601EA5260829}" type="sibTrans" cxnId="{66E47EA5-A311-4587-A142-2AF7B8E84102}">
      <dgm:prSet/>
      <dgm:spPr/>
      <dgm:t>
        <a:bodyPr/>
        <a:lstStyle/>
        <a:p>
          <a:endParaRPr lang="en-US"/>
        </a:p>
      </dgm:t>
    </dgm:pt>
    <dgm:pt modelId="{D42843B7-C38F-418A-8534-83686F809B37}">
      <dgm:prSet phldrT="[Text]" custT="1"/>
      <dgm:spPr/>
      <dgm:t>
        <a:bodyPr/>
        <a:lstStyle/>
        <a:p>
          <a:r>
            <a:rPr lang="en-US" sz="2400" dirty="0" smtClean="0"/>
            <a:t>Flat namespace</a:t>
          </a:r>
          <a:endParaRPr lang="en-US" sz="2400" dirty="0"/>
        </a:p>
      </dgm:t>
    </dgm:pt>
    <dgm:pt modelId="{C8A8B5E2-F350-4106-A4DA-101189554A07}" type="parTrans" cxnId="{FEEE6C3A-B7C9-4D25-91C0-4F99B68B7D0F}">
      <dgm:prSet/>
      <dgm:spPr/>
      <dgm:t>
        <a:bodyPr/>
        <a:lstStyle/>
        <a:p>
          <a:endParaRPr lang="en-US"/>
        </a:p>
      </dgm:t>
    </dgm:pt>
    <dgm:pt modelId="{B481CF9C-97BC-4855-ADFD-445163AB772E}" type="sibTrans" cxnId="{FEEE6C3A-B7C9-4D25-91C0-4F99B68B7D0F}">
      <dgm:prSet/>
      <dgm:spPr/>
      <dgm:t>
        <a:bodyPr/>
        <a:lstStyle/>
        <a:p>
          <a:endParaRPr lang="en-US"/>
        </a:p>
      </dgm:t>
    </dgm:pt>
    <dgm:pt modelId="{1E85B27D-1A53-4764-8D65-4DDD8ADD758A}">
      <dgm:prSet phldrT="[Text]" custT="1"/>
      <dgm:spPr/>
      <dgm:t>
        <a:bodyPr/>
        <a:lstStyle/>
        <a:p>
          <a:r>
            <a:rPr lang="en-US" sz="2400" dirty="0" smtClean="0"/>
            <a:t>Partitioned namespace</a:t>
          </a:r>
          <a:endParaRPr lang="en-US" sz="2400" dirty="0"/>
        </a:p>
      </dgm:t>
    </dgm:pt>
    <dgm:pt modelId="{1CA0183D-DE6E-40E2-93AA-FE1EACF984E5}" type="parTrans" cxnId="{0ED97ABB-DBA1-4C74-8F32-E3A1FDBCEFB2}">
      <dgm:prSet/>
      <dgm:spPr/>
      <dgm:t>
        <a:bodyPr/>
        <a:lstStyle/>
        <a:p>
          <a:endParaRPr lang="en-US"/>
        </a:p>
      </dgm:t>
    </dgm:pt>
    <dgm:pt modelId="{6A37477B-A427-4C26-ABDC-F6CE1040743E}" type="sibTrans" cxnId="{0ED97ABB-DBA1-4C74-8F32-E3A1FDBCEFB2}">
      <dgm:prSet/>
      <dgm:spPr/>
      <dgm:t>
        <a:bodyPr/>
        <a:lstStyle/>
        <a:p>
          <a:endParaRPr lang="en-US"/>
        </a:p>
      </dgm:t>
    </dgm:pt>
    <dgm:pt modelId="{6CBDA104-D66D-44CA-92DA-5C0232C74448}" type="pres">
      <dgm:prSet presAssocID="{7D1702FA-406A-4C83-A4FE-F58E4066027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F109EE-BA24-4576-A46A-C5C75B55E3FF}" type="pres">
      <dgm:prSet presAssocID="{4365F6C9-4494-4C60-85F9-49288F146954}" presName="root1" presStyleCnt="0"/>
      <dgm:spPr/>
    </dgm:pt>
    <dgm:pt modelId="{B8F11015-8E9A-4244-8B17-5574E1E17B47}" type="pres">
      <dgm:prSet presAssocID="{4365F6C9-4494-4C60-85F9-49288F146954}" presName="LevelOneTextNode" presStyleLbl="node0" presStyleIdx="0" presStyleCnt="1" custScaleX="47355" custScaleY="33333" custLinFactNeighborX="12500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04975-1289-4E4B-9BB0-7B4EAC7FA732}" type="pres">
      <dgm:prSet presAssocID="{4365F6C9-4494-4C60-85F9-49288F146954}" presName="level2hierChild" presStyleCnt="0"/>
      <dgm:spPr/>
    </dgm:pt>
    <dgm:pt modelId="{86F91543-CDBD-4C1E-9647-EE63256E337F}" type="pres">
      <dgm:prSet presAssocID="{C8A8B5E2-F350-4106-A4DA-101189554A0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2327FDD-8224-40BF-80A8-B26AEC29A651}" type="pres">
      <dgm:prSet presAssocID="{C8A8B5E2-F350-4106-A4DA-101189554A0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34CEDEC-FAE9-4038-A090-B0E9C794B245}" type="pres">
      <dgm:prSet presAssocID="{D42843B7-C38F-418A-8534-83686F809B37}" presName="root2" presStyleCnt="0"/>
      <dgm:spPr/>
    </dgm:pt>
    <dgm:pt modelId="{A97312DD-0F8B-4CFA-A638-23DCD37F468E}" type="pres">
      <dgm:prSet presAssocID="{D42843B7-C38F-418A-8534-83686F809B37}" presName="LevelTwoTextNode" presStyleLbl="node2" presStyleIdx="0" presStyleCnt="2" custScaleX="89933" custScaleY="39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35643F-BA8C-4E65-B559-8429EB82678C}" type="pres">
      <dgm:prSet presAssocID="{D42843B7-C38F-418A-8534-83686F809B37}" presName="level3hierChild" presStyleCnt="0"/>
      <dgm:spPr/>
    </dgm:pt>
    <dgm:pt modelId="{9917C270-710C-4621-8646-00EB37130D5E}" type="pres">
      <dgm:prSet presAssocID="{1CA0183D-DE6E-40E2-93AA-FE1EACF984E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7802CB3-8C95-45F6-9CB5-20CD578799EE}" type="pres">
      <dgm:prSet presAssocID="{1CA0183D-DE6E-40E2-93AA-FE1EACF984E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828A71B-4038-48B7-9330-DA2CB2EC8B91}" type="pres">
      <dgm:prSet presAssocID="{1E85B27D-1A53-4764-8D65-4DDD8ADD758A}" presName="root2" presStyleCnt="0"/>
      <dgm:spPr/>
    </dgm:pt>
    <dgm:pt modelId="{87BC8AE3-1B31-4C9A-81F4-FB38A4BA4441}" type="pres">
      <dgm:prSet presAssocID="{1E85B27D-1A53-4764-8D65-4DDD8ADD758A}" presName="LevelTwoTextNode" presStyleLbl="node2" presStyleIdx="1" presStyleCnt="2" custScaleX="89933" custScaleY="39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26699-D5E4-4B31-852C-842AE7E5824A}" type="pres">
      <dgm:prSet presAssocID="{1E85B27D-1A53-4764-8D65-4DDD8ADD758A}" presName="level3hierChild" presStyleCnt="0"/>
      <dgm:spPr/>
    </dgm:pt>
  </dgm:ptLst>
  <dgm:cxnLst>
    <dgm:cxn modelId="{0ED97ABB-DBA1-4C74-8F32-E3A1FDBCEFB2}" srcId="{4365F6C9-4494-4C60-85F9-49288F146954}" destId="{1E85B27D-1A53-4764-8D65-4DDD8ADD758A}" srcOrd="1" destOrd="0" parTransId="{1CA0183D-DE6E-40E2-93AA-FE1EACF984E5}" sibTransId="{6A37477B-A427-4C26-ABDC-F6CE1040743E}"/>
    <dgm:cxn modelId="{FE85CCDA-FB06-46DA-9A7E-0D174398116E}" type="presOf" srcId="{C8A8B5E2-F350-4106-A4DA-101189554A07}" destId="{A2327FDD-8224-40BF-80A8-B26AEC29A651}" srcOrd="1" destOrd="0" presId="urn:microsoft.com/office/officeart/2005/8/layout/hierarchy2"/>
    <dgm:cxn modelId="{2068B68C-AD6B-4D1E-ABC0-B58DFAA19F60}" type="presOf" srcId="{C8A8B5E2-F350-4106-A4DA-101189554A07}" destId="{86F91543-CDBD-4C1E-9647-EE63256E337F}" srcOrd="0" destOrd="0" presId="urn:microsoft.com/office/officeart/2005/8/layout/hierarchy2"/>
    <dgm:cxn modelId="{42D14D1C-06D0-4650-861E-6CEF8A38887C}" type="presOf" srcId="{7D1702FA-406A-4C83-A4FE-F58E40660272}" destId="{6CBDA104-D66D-44CA-92DA-5C0232C74448}" srcOrd="0" destOrd="0" presId="urn:microsoft.com/office/officeart/2005/8/layout/hierarchy2"/>
    <dgm:cxn modelId="{412992B9-6D61-4516-BD6B-A7E9A3373CB2}" type="presOf" srcId="{D42843B7-C38F-418A-8534-83686F809B37}" destId="{A97312DD-0F8B-4CFA-A638-23DCD37F468E}" srcOrd="0" destOrd="0" presId="urn:microsoft.com/office/officeart/2005/8/layout/hierarchy2"/>
    <dgm:cxn modelId="{42DF4A82-1F4A-4E53-9CB3-C695A6566CD6}" type="presOf" srcId="{1CA0183D-DE6E-40E2-93AA-FE1EACF984E5}" destId="{9917C270-710C-4621-8646-00EB37130D5E}" srcOrd="0" destOrd="0" presId="urn:microsoft.com/office/officeart/2005/8/layout/hierarchy2"/>
    <dgm:cxn modelId="{1BD9581F-B3F0-4BF1-A837-66DDB93D37D1}" type="presOf" srcId="{1E85B27D-1A53-4764-8D65-4DDD8ADD758A}" destId="{87BC8AE3-1B31-4C9A-81F4-FB38A4BA4441}" srcOrd="0" destOrd="0" presId="urn:microsoft.com/office/officeart/2005/8/layout/hierarchy2"/>
    <dgm:cxn modelId="{025A701E-1082-4D85-A15A-AEACE5D8BD5C}" type="presOf" srcId="{1CA0183D-DE6E-40E2-93AA-FE1EACF984E5}" destId="{47802CB3-8C95-45F6-9CB5-20CD578799EE}" srcOrd="1" destOrd="0" presId="urn:microsoft.com/office/officeart/2005/8/layout/hierarchy2"/>
    <dgm:cxn modelId="{FEEE6C3A-B7C9-4D25-91C0-4F99B68B7D0F}" srcId="{4365F6C9-4494-4C60-85F9-49288F146954}" destId="{D42843B7-C38F-418A-8534-83686F809B37}" srcOrd="0" destOrd="0" parTransId="{C8A8B5E2-F350-4106-A4DA-101189554A07}" sibTransId="{B481CF9C-97BC-4855-ADFD-445163AB772E}"/>
    <dgm:cxn modelId="{66E47EA5-A311-4587-A142-2AF7B8E84102}" srcId="{7D1702FA-406A-4C83-A4FE-F58E40660272}" destId="{4365F6C9-4494-4C60-85F9-49288F146954}" srcOrd="0" destOrd="0" parTransId="{02C17AD2-CD40-4181-8690-E8B47606742A}" sibTransId="{F6FA8DE4-44CF-4810-9371-601EA5260829}"/>
    <dgm:cxn modelId="{A7244738-02F8-4F8A-B1BB-008A9DFEEECB}" type="presOf" srcId="{4365F6C9-4494-4C60-85F9-49288F146954}" destId="{B8F11015-8E9A-4244-8B17-5574E1E17B47}" srcOrd="0" destOrd="0" presId="urn:microsoft.com/office/officeart/2005/8/layout/hierarchy2"/>
    <dgm:cxn modelId="{86AA4F51-3348-4C8B-B272-77C718B155FD}" type="presParOf" srcId="{6CBDA104-D66D-44CA-92DA-5C0232C74448}" destId="{EDF109EE-BA24-4576-A46A-C5C75B55E3FF}" srcOrd="0" destOrd="0" presId="urn:microsoft.com/office/officeart/2005/8/layout/hierarchy2"/>
    <dgm:cxn modelId="{FA87E072-0013-435D-A455-1D2C92885AD8}" type="presParOf" srcId="{EDF109EE-BA24-4576-A46A-C5C75B55E3FF}" destId="{B8F11015-8E9A-4244-8B17-5574E1E17B47}" srcOrd="0" destOrd="0" presId="urn:microsoft.com/office/officeart/2005/8/layout/hierarchy2"/>
    <dgm:cxn modelId="{88EA2C1E-656E-4948-B2B1-BE629B118D85}" type="presParOf" srcId="{EDF109EE-BA24-4576-A46A-C5C75B55E3FF}" destId="{00104975-1289-4E4B-9BB0-7B4EAC7FA732}" srcOrd="1" destOrd="0" presId="urn:microsoft.com/office/officeart/2005/8/layout/hierarchy2"/>
    <dgm:cxn modelId="{D3C20379-BDC1-4C58-A68B-562D12A96EEF}" type="presParOf" srcId="{00104975-1289-4E4B-9BB0-7B4EAC7FA732}" destId="{86F91543-CDBD-4C1E-9647-EE63256E337F}" srcOrd="0" destOrd="0" presId="urn:microsoft.com/office/officeart/2005/8/layout/hierarchy2"/>
    <dgm:cxn modelId="{D810B64C-C8D1-473E-98AA-BA3E52A7C356}" type="presParOf" srcId="{86F91543-CDBD-4C1E-9647-EE63256E337F}" destId="{A2327FDD-8224-40BF-80A8-B26AEC29A651}" srcOrd="0" destOrd="0" presId="urn:microsoft.com/office/officeart/2005/8/layout/hierarchy2"/>
    <dgm:cxn modelId="{FD8AE537-866C-4FFB-823C-CD2BF39C738D}" type="presParOf" srcId="{00104975-1289-4E4B-9BB0-7B4EAC7FA732}" destId="{F34CEDEC-FAE9-4038-A090-B0E9C794B245}" srcOrd="1" destOrd="0" presId="urn:microsoft.com/office/officeart/2005/8/layout/hierarchy2"/>
    <dgm:cxn modelId="{6E162942-CAF7-4FDA-B864-3B7F4570E22F}" type="presParOf" srcId="{F34CEDEC-FAE9-4038-A090-B0E9C794B245}" destId="{A97312DD-0F8B-4CFA-A638-23DCD37F468E}" srcOrd="0" destOrd="0" presId="urn:microsoft.com/office/officeart/2005/8/layout/hierarchy2"/>
    <dgm:cxn modelId="{206CBA64-BAE9-481B-A790-DE53781B4ACC}" type="presParOf" srcId="{F34CEDEC-FAE9-4038-A090-B0E9C794B245}" destId="{2935643F-BA8C-4E65-B559-8429EB82678C}" srcOrd="1" destOrd="0" presId="urn:microsoft.com/office/officeart/2005/8/layout/hierarchy2"/>
    <dgm:cxn modelId="{6159467E-A328-4FB3-B8B5-053AB06D440E}" type="presParOf" srcId="{00104975-1289-4E4B-9BB0-7B4EAC7FA732}" destId="{9917C270-710C-4621-8646-00EB37130D5E}" srcOrd="2" destOrd="0" presId="urn:microsoft.com/office/officeart/2005/8/layout/hierarchy2"/>
    <dgm:cxn modelId="{83927994-493C-4E6B-8925-A86680D0A13C}" type="presParOf" srcId="{9917C270-710C-4621-8646-00EB37130D5E}" destId="{47802CB3-8C95-45F6-9CB5-20CD578799EE}" srcOrd="0" destOrd="0" presId="urn:microsoft.com/office/officeart/2005/8/layout/hierarchy2"/>
    <dgm:cxn modelId="{728BD3CC-09E6-4234-953C-136E0D353F72}" type="presParOf" srcId="{00104975-1289-4E4B-9BB0-7B4EAC7FA732}" destId="{E828A71B-4038-48B7-9330-DA2CB2EC8B91}" srcOrd="3" destOrd="0" presId="urn:microsoft.com/office/officeart/2005/8/layout/hierarchy2"/>
    <dgm:cxn modelId="{8D8F3279-DE0B-45F3-AA52-5EF8C016B554}" type="presParOf" srcId="{E828A71B-4038-48B7-9330-DA2CB2EC8B91}" destId="{87BC8AE3-1B31-4C9A-81F4-FB38A4BA4441}" srcOrd="0" destOrd="0" presId="urn:microsoft.com/office/officeart/2005/8/layout/hierarchy2"/>
    <dgm:cxn modelId="{7A6C6902-6878-4722-ADC0-AB3450C6A65E}" type="presParOf" srcId="{E828A71B-4038-48B7-9330-DA2CB2EC8B91}" destId="{82326699-D5E4-4B31-852C-842AE7E582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1702FA-406A-4C83-A4FE-F58E4066027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365F6C9-4494-4C60-85F9-49288F146954}">
      <dgm:prSet phldrT="[Text]" custT="1"/>
      <dgm:spPr/>
      <dgm:t>
        <a:bodyPr/>
        <a:lstStyle/>
        <a:p>
          <a:r>
            <a:rPr lang="en-US" sz="2400" dirty="0" smtClean="0"/>
            <a:t>Naming</a:t>
          </a:r>
        </a:p>
        <a:p>
          <a:r>
            <a:rPr lang="en-US" sz="2400" dirty="0" smtClean="0"/>
            <a:t>objects</a:t>
          </a:r>
          <a:endParaRPr lang="en-US" sz="2400" dirty="0"/>
        </a:p>
      </dgm:t>
    </dgm:pt>
    <dgm:pt modelId="{02C17AD2-CD40-4181-8690-E8B47606742A}" type="parTrans" cxnId="{66E47EA5-A311-4587-A142-2AF7B8E84102}">
      <dgm:prSet/>
      <dgm:spPr/>
      <dgm:t>
        <a:bodyPr/>
        <a:lstStyle/>
        <a:p>
          <a:endParaRPr lang="en-US"/>
        </a:p>
      </dgm:t>
    </dgm:pt>
    <dgm:pt modelId="{F6FA8DE4-44CF-4810-9371-601EA5260829}" type="sibTrans" cxnId="{66E47EA5-A311-4587-A142-2AF7B8E84102}">
      <dgm:prSet/>
      <dgm:spPr/>
      <dgm:t>
        <a:bodyPr/>
        <a:lstStyle/>
        <a:p>
          <a:endParaRPr lang="en-US"/>
        </a:p>
      </dgm:t>
    </dgm:pt>
    <dgm:pt modelId="{D42843B7-C38F-418A-8534-83686F809B37}">
      <dgm:prSet phldrT="[Text]" custT="1"/>
      <dgm:spPr/>
      <dgm:t>
        <a:bodyPr/>
        <a:lstStyle/>
        <a:p>
          <a:r>
            <a:rPr lang="en-US" sz="2400" dirty="0" smtClean="0"/>
            <a:t>Abbreviation/Alias</a:t>
          </a:r>
          <a:endParaRPr lang="en-US" sz="2400" dirty="0"/>
        </a:p>
      </dgm:t>
    </dgm:pt>
    <dgm:pt modelId="{C8A8B5E2-F350-4106-A4DA-101189554A07}" type="parTrans" cxnId="{FEEE6C3A-B7C9-4D25-91C0-4F99B68B7D0F}">
      <dgm:prSet/>
      <dgm:spPr/>
      <dgm:t>
        <a:bodyPr/>
        <a:lstStyle/>
        <a:p>
          <a:endParaRPr lang="en-US"/>
        </a:p>
      </dgm:t>
    </dgm:pt>
    <dgm:pt modelId="{B481CF9C-97BC-4855-ADFD-445163AB772E}" type="sibTrans" cxnId="{FEEE6C3A-B7C9-4D25-91C0-4F99B68B7D0F}">
      <dgm:prSet/>
      <dgm:spPr/>
      <dgm:t>
        <a:bodyPr/>
        <a:lstStyle/>
        <a:p>
          <a:endParaRPr lang="en-US"/>
        </a:p>
      </dgm:t>
    </dgm:pt>
    <dgm:pt modelId="{1E85B27D-1A53-4764-8D65-4DDD8ADD758A}">
      <dgm:prSet phldrT="[Text]" custT="1"/>
      <dgm:spPr/>
      <dgm:t>
        <a:bodyPr/>
        <a:lstStyle/>
        <a:p>
          <a:r>
            <a:rPr lang="en-US" sz="2400" dirty="0" smtClean="0"/>
            <a:t>Absolute/relative</a:t>
          </a:r>
          <a:endParaRPr lang="en-US" sz="2400" dirty="0"/>
        </a:p>
      </dgm:t>
    </dgm:pt>
    <dgm:pt modelId="{1CA0183D-DE6E-40E2-93AA-FE1EACF984E5}" type="parTrans" cxnId="{0ED97ABB-DBA1-4C74-8F32-E3A1FDBCEFB2}">
      <dgm:prSet/>
      <dgm:spPr/>
      <dgm:t>
        <a:bodyPr/>
        <a:lstStyle/>
        <a:p>
          <a:endParaRPr lang="en-US"/>
        </a:p>
      </dgm:t>
    </dgm:pt>
    <dgm:pt modelId="{6A37477B-A427-4C26-ABDC-F6CE1040743E}" type="sibTrans" cxnId="{0ED97ABB-DBA1-4C74-8F32-E3A1FDBCEFB2}">
      <dgm:prSet/>
      <dgm:spPr/>
      <dgm:t>
        <a:bodyPr/>
        <a:lstStyle/>
        <a:p>
          <a:endParaRPr lang="en-US"/>
        </a:p>
      </dgm:t>
    </dgm:pt>
    <dgm:pt modelId="{D39FDF35-8410-4252-8BD3-5E27B2685948}">
      <dgm:prSet phldrT="[Text]" custT="1"/>
      <dgm:spPr/>
      <dgm:t>
        <a:bodyPr/>
        <a:lstStyle/>
        <a:p>
          <a:r>
            <a:rPr lang="en-US" sz="2400" dirty="0" smtClean="0"/>
            <a:t>Generic/multicast</a:t>
          </a:r>
          <a:endParaRPr lang="en-US" sz="2400" dirty="0"/>
        </a:p>
      </dgm:t>
    </dgm:pt>
    <dgm:pt modelId="{2EF468ED-DCF0-47D0-9076-E4CB70DDA80D}" type="parTrans" cxnId="{2DBE6F3F-6BEC-4038-82B8-E16B6B6ABEBB}">
      <dgm:prSet/>
      <dgm:spPr/>
      <dgm:t>
        <a:bodyPr/>
        <a:lstStyle/>
        <a:p>
          <a:endParaRPr lang="en-US"/>
        </a:p>
      </dgm:t>
    </dgm:pt>
    <dgm:pt modelId="{0201C2AC-EC5B-48D9-A51D-3B716D74EB14}" type="sibTrans" cxnId="{2DBE6F3F-6BEC-4038-82B8-E16B6B6ABEBB}">
      <dgm:prSet/>
      <dgm:spPr/>
      <dgm:t>
        <a:bodyPr/>
        <a:lstStyle/>
        <a:p>
          <a:endParaRPr lang="en-US"/>
        </a:p>
      </dgm:t>
    </dgm:pt>
    <dgm:pt modelId="{DA3A91FD-9182-4208-8886-E0A4EBB30EB7}">
      <dgm:prSet phldrT="[Text]"/>
      <dgm:spPr/>
      <dgm:t>
        <a:bodyPr/>
        <a:lstStyle/>
        <a:p>
          <a:r>
            <a:rPr lang="en-US" dirty="0" smtClean="0"/>
            <a:t>Descriptive/Attribute based</a:t>
          </a:r>
          <a:endParaRPr lang="en-US" dirty="0"/>
        </a:p>
      </dgm:t>
    </dgm:pt>
    <dgm:pt modelId="{ABBA2397-753A-492E-925C-4D5EC49A4DA4}" type="parTrans" cxnId="{F98D7EA9-0023-45C7-8322-016395B07036}">
      <dgm:prSet/>
      <dgm:spPr/>
      <dgm:t>
        <a:bodyPr/>
        <a:lstStyle/>
        <a:p>
          <a:endParaRPr lang="en-US"/>
        </a:p>
      </dgm:t>
    </dgm:pt>
    <dgm:pt modelId="{DDD08B11-D5BF-4044-A038-13504BD46710}" type="sibTrans" cxnId="{F98D7EA9-0023-45C7-8322-016395B07036}">
      <dgm:prSet/>
      <dgm:spPr/>
      <dgm:t>
        <a:bodyPr/>
        <a:lstStyle/>
        <a:p>
          <a:endParaRPr lang="en-US"/>
        </a:p>
      </dgm:t>
    </dgm:pt>
    <dgm:pt modelId="{547B3CE1-F262-421C-880D-19F22719C367}">
      <dgm:prSet phldrT="[Text]"/>
      <dgm:spPr/>
      <dgm:t>
        <a:bodyPr/>
        <a:lstStyle/>
        <a:p>
          <a:r>
            <a:rPr lang="en-US" dirty="0" smtClean="0"/>
            <a:t>Source routing</a:t>
          </a:r>
          <a:endParaRPr lang="en-US" dirty="0"/>
        </a:p>
      </dgm:t>
    </dgm:pt>
    <dgm:pt modelId="{40EAE298-DB8B-4147-9A4C-63EACE18595D}" type="parTrans" cxnId="{D099E967-0761-4DF4-BF8F-5785A765FF23}">
      <dgm:prSet/>
      <dgm:spPr/>
      <dgm:t>
        <a:bodyPr/>
        <a:lstStyle/>
        <a:p>
          <a:endParaRPr lang="en-US"/>
        </a:p>
      </dgm:t>
    </dgm:pt>
    <dgm:pt modelId="{5D63E575-5786-4F76-8BBE-DA459D2797D7}" type="sibTrans" cxnId="{D099E967-0761-4DF4-BF8F-5785A765FF23}">
      <dgm:prSet/>
      <dgm:spPr/>
      <dgm:t>
        <a:bodyPr/>
        <a:lstStyle/>
        <a:p>
          <a:endParaRPr lang="en-US"/>
        </a:p>
      </dgm:t>
    </dgm:pt>
    <dgm:pt modelId="{6CBDA104-D66D-44CA-92DA-5C0232C74448}" type="pres">
      <dgm:prSet presAssocID="{7D1702FA-406A-4C83-A4FE-F58E4066027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F109EE-BA24-4576-A46A-C5C75B55E3FF}" type="pres">
      <dgm:prSet presAssocID="{4365F6C9-4494-4C60-85F9-49288F146954}" presName="root1" presStyleCnt="0"/>
      <dgm:spPr/>
    </dgm:pt>
    <dgm:pt modelId="{B8F11015-8E9A-4244-8B17-5574E1E17B47}" type="pres">
      <dgm:prSet presAssocID="{4365F6C9-4494-4C60-85F9-49288F146954}" presName="LevelOneTextNode" presStyleLbl="node0" presStyleIdx="0" presStyleCnt="1" custScaleX="33747" custScaleY="50000" custLinFactNeighborX="12500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04975-1289-4E4B-9BB0-7B4EAC7FA732}" type="pres">
      <dgm:prSet presAssocID="{4365F6C9-4494-4C60-85F9-49288F146954}" presName="level2hierChild" presStyleCnt="0"/>
      <dgm:spPr/>
    </dgm:pt>
    <dgm:pt modelId="{86F91543-CDBD-4C1E-9647-EE63256E337F}" type="pres">
      <dgm:prSet presAssocID="{C8A8B5E2-F350-4106-A4DA-101189554A07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A2327FDD-8224-40BF-80A8-B26AEC29A651}" type="pres">
      <dgm:prSet presAssocID="{C8A8B5E2-F350-4106-A4DA-101189554A07}" presName="connTx" presStyleLbl="parChTrans1D2" presStyleIdx="0" presStyleCnt="5"/>
      <dgm:spPr/>
      <dgm:t>
        <a:bodyPr/>
        <a:lstStyle/>
        <a:p>
          <a:endParaRPr lang="en-US"/>
        </a:p>
      </dgm:t>
    </dgm:pt>
    <dgm:pt modelId="{F34CEDEC-FAE9-4038-A090-B0E9C794B245}" type="pres">
      <dgm:prSet presAssocID="{D42843B7-C38F-418A-8534-83686F809B37}" presName="root2" presStyleCnt="0"/>
      <dgm:spPr/>
    </dgm:pt>
    <dgm:pt modelId="{A97312DD-0F8B-4CFA-A638-23DCD37F468E}" type="pres">
      <dgm:prSet presAssocID="{D42843B7-C38F-418A-8534-83686F809B37}" presName="LevelTwoTextNode" presStyleLbl="node2" presStyleIdx="0" presStyleCnt="5" custScaleX="89933" custScaleY="274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35643F-BA8C-4E65-B559-8429EB82678C}" type="pres">
      <dgm:prSet presAssocID="{D42843B7-C38F-418A-8534-83686F809B37}" presName="level3hierChild" presStyleCnt="0"/>
      <dgm:spPr/>
    </dgm:pt>
    <dgm:pt modelId="{9917C270-710C-4621-8646-00EB37130D5E}" type="pres">
      <dgm:prSet presAssocID="{1CA0183D-DE6E-40E2-93AA-FE1EACF984E5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47802CB3-8C95-45F6-9CB5-20CD578799EE}" type="pres">
      <dgm:prSet presAssocID="{1CA0183D-DE6E-40E2-93AA-FE1EACF984E5}" presName="connTx" presStyleLbl="parChTrans1D2" presStyleIdx="1" presStyleCnt="5"/>
      <dgm:spPr/>
      <dgm:t>
        <a:bodyPr/>
        <a:lstStyle/>
        <a:p>
          <a:endParaRPr lang="en-US"/>
        </a:p>
      </dgm:t>
    </dgm:pt>
    <dgm:pt modelId="{E828A71B-4038-48B7-9330-DA2CB2EC8B91}" type="pres">
      <dgm:prSet presAssocID="{1E85B27D-1A53-4764-8D65-4DDD8ADD758A}" presName="root2" presStyleCnt="0"/>
      <dgm:spPr/>
    </dgm:pt>
    <dgm:pt modelId="{87BC8AE3-1B31-4C9A-81F4-FB38A4BA4441}" type="pres">
      <dgm:prSet presAssocID="{1E85B27D-1A53-4764-8D65-4DDD8ADD758A}" presName="LevelTwoTextNode" presStyleLbl="node2" presStyleIdx="1" presStyleCnt="5" custScaleX="89933" custScaleY="274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26699-D5E4-4B31-852C-842AE7E5824A}" type="pres">
      <dgm:prSet presAssocID="{1E85B27D-1A53-4764-8D65-4DDD8ADD758A}" presName="level3hierChild" presStyleCnt="0"/>
      <dgm:spPr/>
    </dgm:pt>
    <dgm:pt modelId="{88314554-8CB0-4852-9464-B0224BEABC11}" type="pres">
      <dgm:prSet presAssocID="{2EF468ED-DCF0-47D0-9076-E4CB70DDA80D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FEE859AC-036A-4900-BAC1-561C31310393}" type="pres">
      <dgm:prSet presAssocID="{2EF468ED-DCF0-47D0-9076-E4CB70DDA80D}" presName="connTx" presStyleLbl="parChTrans1D2" presStyleIdx="2" presStyleCnt="5"/>
      <dgm:spPr/>
      <dgm:t>
        <a:bodyPr/>
        <a:lstStyle/>
        <a:p>
          <a:endParaRPr lang="en-US"/>
        </a:p>
      </dgm:t>
    </dgm:pt>
    <dgm:pt modelId="{D227CB1A-B54C-47F0-980A-66A825FC5822}" type="pres">
      <dgm:prSet presAssocID="{D39FDF35-8410-4252-8BD3-5E27B2685948}" presName="root2" presStyleCnt="0"/>
      <dgm:spPr/>
    </dgm:pt>
    <dgm:pt modelId="{111AF25E-8E52-49EB-AF3C-C0E7340680B4}" type="pres">
      <dgm:prSet presAssocID="{D39FDF35-8410-4252-8BD3-5E27B2685948}" presName="LevelTwoTextNode" presStyleLbl="node2" presStyleIdx="2" presStyleCnt="5" custScaleX="89933" custScaleY="274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EAA460-98B8-4E9E-8C52-01E1AE93AF3C}" type="pres">
      <dgm:prSet presAssocID="{D39FDF35-8410-4252-8BD3-5E27B2685948}" presName="level3hierChild" presStyleCnt="0"/>
      <dgm:spPr/>
    </dgm:pt>
    <dgm:pt modelId="{2928DC78-A48A-425D-8B3B-A183E00083EB}" type="pres">
      <dgm:prSet presAssocID="{ABBA2397-753A-492E-925C-4D5EC49A4DA4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7C4981B5-4E29-402F-A895-830D883320B7}" type="pres">
      <dgm:prSet presAssocID="{ABBA2397-753A-492E-925C-4D5EC49A4DA4}" presName="connTx" presStyleLbl="parChTrans1D2" presStyleIdx="3" presStyleCnt="5"/>
      <dgm:spPr/>
      <dgm:t>
        <a:bodyPr/>
        <a:lstStyle/>
        <a:p>
          <a:endParaRPr lang="en-US"/>
        </a:p>
      </dgm:t>
    </dgm:pt>
    <dgm:pt modelId="{7205BD46-8F57-44D3-933A-E406E2296847}" type="pres">
      <dgm:prSet presAssocID="{DA3A91FD-9182-4208-8886-E0A4EBB30EB7}" presName="root2" presStyleCnt="0"/>
      <dgm:spPr/>
    </dgm:pt>
    <dgm:pt modelId="{09AF6568-BBAD-491F-9F80-8229B3A31C4C}" type="pres">
      <dgm:prSet presAssocID="{DA3A91FD-9182-4208-8886-E0A4EBB30EB7}" presName="LevelTwoTextNode" presStyleLbl="node2" presStyleIdx="3" presStyleCnt="5" custScaleX="89933" custScaleY="274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0D2CAA-A9B9-4C0C-B1F3-823C80A829D2}" type="pres">
      <dgm:prSet presAssocID="{DA3A91FD-9182-4208-8886-E0A4EBB30EB7}" presName="level3hierChild" presStyleCnt="0"/>
      <dgm:spPr/>
    </dgm:pt>
    <dgm:pt modelId="{7917047D-9A71-4AC4-B379-010EEB9D55D9}" type="pres">
      <dgm:prSet presAssocID="{40EAE298-DB8B-4147-9A4C-63EACE18595D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D48A963B-3C94-4ABC-B002-EE1C1E5F5B73}" type="pres">
      <dgm:prSet presAssocID="{40EAE298-DB8B-4147-9A4C-63EACE18595D}" presName="connTx" presStyleLbl="parChTrans1D2" presStyleIdx="4" presStyleCnt="5"/>
      <dgm:spPr/>
      <dgm:t>
        <a:bodyPr/>
        <a:lstStyle/>
        <a:p>
          <a:endParaRPr lang="en-US"/>
        </a:p>
      </dgm:t>
    </dgm:pt>
    <dgm:pt modelId="{CF1B0DD2-E27F-421C-91D1-31A92AD1995C}" type="pres">
      <dgm:prSet presAssocID="{547B3CE1-F262-421C-880D-19F22719C367}" presName="root2" presStyleCnt="0"/>
      <dgm:spPr/>
    </dgm:pt>
    <dgm:pt modelId="{88D0D4EB-C4F6-46BA-878F-81956897F463}" type="pres">
      <dgm:prSet presAssocID="{547B3CE1-F262-421C-880D-19F22719C367}" presName="LevelTwoTextNode" presStyleLbl="node2" presStyleIdx="4" presStyleCnt="5" custScaleX="89933" custScaleY="274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4AD36B-B1DD-4284-97BC-7CD127C8D642}" type="pres">
      <dgm:prSet presAssocID="{547B3CE1-F262-421C-880D-19F22719C367}" presName="level3hierChild" presStyleCnt="0"/>
      <dgm:spPr/>
    </dgm:pt>
  </dgm:ptLst>
  <dgm:cxnLst>
    <dgm:cxn modelId="{77A3162C-A754-4B61-AA08-5488E3EC54D3}" type="presOf" srcId="{ABBA2397-753A-492E-925C-4D5EC49A4DA4}" destId="{2928DC78-A48A-425D-8B3B-A183E00083EB}" srcOrd="0" destOrd="0" presId="urn:microsoft.com/office/officeart/2005/8/layout/hierarchy2"/>
    <dgm:cxn modelId="{F98D7EA9-0023-45C7-8322-016395B07036}" srcId="{4365F6C9-4494-4C60-85F9-49288F146954}" destId="{DA3A91FD-9182-4208-8886-E0A4EBB30EB7}" srcOrd="3" destOrd="0" parTransId="{ABBA2397-753A-492E-925C-4D5EC49A4DA4}" sibTransId="{DDD08B11-D5BF-4044-A038-13504BD46710}"/>
    <dgm:cxn modelId="{0ED97ABB-DBA1-4C74-8F32-E3A1FDBCEFB2}" srcId="{4365F6C9-4494-4C60-85F9-49288F146954}" destId="{1E85B27D-1A53-4764-8D65-4DDD8ADD758A}" srcOrd="1" destOrd="0" parTransId="{1CA0183D-DE6E-40E2-93AA-FE1EACF984E5}" sibTransId="{6A37477B-A427-4C26-ABDC-F6CE1040743E}"/>
    <dgm:cxn modelId="{25FE2420-8B93-4E40-9407-8F06825D6568}" type="presOf" srcId="{2EF468ED-DCF0-47D0-9076-E4CB70DDA80D}" destId="{FEE859AC-036A-4900-BAC1-561C31310393}" srcOrd="1" destOrd="0" presId="urn:microsoft.com/office/officeart/2005/8/layout/hierarchy2"/>
    <dgm:cxn modelId="{1B3874C1-B120-45C2-9E7A-D4453670137B}" type="presOf" srcId="{D39FDF35-8410-4252-8BD3-5E27B2685948}" destId="{111AF25E-8E52-49EB-AF3C-C0E7340680B4}" srcOrd="0" destOrd="0" presId="urn:microsoft.com/office/officeart/2005/8/layout/hierarchy2"/>
    <dgm:cxn modelId="{7077D804-2D82-4211-BEF7-E6AF52B3AE66}" type="presOf" srcId="{547B3CE1-F262-421C-880D-19F22719C367}" destId="{88D0D4EB-C4F6-46BA-878F-81956897F463}" srcOrd="0" destOrd="0" presId="urn:microsoft.com/office/officeart/2005/8/layout/hierarchy2"/>
    <dgm:cxn modelId="{26526D40-4D7B-4C70-A1A1-C4AA09F6D1BD}" type="presOf" srcId="{40EAE298-DB8B-4147-9A4C-63EACE18595D}" destId="{D48A963B-3C94-4ABC-B002-EE1C1E5F5B73}" srcOrd="1" destOrd="0" presId="urn:microsoft.com/office/officeart/2005/8/layout/hierarchy2"/>
    <dgm:cxn modelId="{66E47EA5-A311-4587-A142-2AF7B8E84102}" srcId="{7D1702FA-406A-4C83-A4FE-F58E40660272}" destId="{4365F6C9-4494-4C60-85F9-49288F146954}" srcOrd="0" destOrd="0" parTransId="{02C17AD2-CD40-4181-8690-E8B47606742A}" sibTransId="{F6FA8DE4-44CF-4810-9371-601EA5260829}"/>
    <dgm:cxn modelId="{025A701E-1082-4D85-A15A-AEACE5D8BD5C}" type="presOf" srcId="{1CA0183D-DE6E-40E2-93AA-FE1EACF984E5}" destId="{47802CB3-8C95-45F6-9CB5-20CD578799EE}" srcOrd="1" destOrd="0" presId="urn:microsoft.com/office/officeart/2005/8/layout/hierarchy2"/>
    <dgm:cxn modelId="{9B73260F-7284-4DF0-8D5B-D5D4AAE7E1FC}" type="presOf" srcId="{2EF468ED-DCF0-47D0-9076-E4CB70DDA80D}" destId="{88314554-8CB0-4852-9464-B0224BEABC11}" srcOrd="0" destOrd="0" presId="urn:microsoft.com/office/officeart/2005/8/layout/hierarchy2"/>
    <dgm:cxn modelId="{A7244738-02F8-4F8A-B1BB-008A9DFEEECB}" type="presOf" srcId="{4365F6C9-4494-4C60-85F9-49288F146954}" destId="{B8F11015-8E9A-4244-8B17-5574E1E17B47}" srcOrd="0" destOrd="0" presId="urn:microsoft.com/office/officeart/2005/8/layout/hierarchy2"/>
    <dgm:cxn modelId="{FE85CCDA-FB06-46DA-9A7E-0D174398116E}" type="presOf" srcId="{C8A8B5E2-F350-4106-A4DA-101189554A07}" destId="{A2327FDD-8224-40BF-80A8-B26AEC29A651}" srcOrd="1" destOrd="0" presId="urn:microsoft.com/office/officeart/2005/8/layout/hierarchy2"/>
    <dgm:cxn modelId="{2068B68C-AD6B-4D1E-ABC0-B58DFAA19F60}" type="presOf" srcId="{C8A8B5E2-F350-4106-A4DA-101189554A07}" destId="{86F91543-CDBD-4C1E-9647-EE63256E337F}" srcOrd="0" destOrd="0" presId="urn:microsoft.com/office/officeart/2005/8/layout/hierarchy2"/>
    <dgm:cxn modelId="{2FA3204E-7EB8-4E01-A07E-361AFB3300D6}" type="presOf" srcId="{DA3A91FD-9182-4208-8886-E0A4EBB30EB7}" destId="{09AF6568-BBAD-491F-9F80-8229B3A31C4C}" srcOrd="0" destOrd="0" presId="urn:microsoft.com/office/officeart/2005/8/layout/hierarchy2"/>
    <dgm:cxn modelId="{FEEE6C3A-B7C9-4D25-91C0-4F99B68B7D0F}" srcId="{4365F6C9-4494-4C60-85F9-49288F146954}" destId="{D42843B7-C38F-418A-8534-83686F809B37}" srcOrd="0" destOrd="0" parTransId="{C8A8B5E2-F350-4106-A4DA-101189554A07}" sibTransId="{B481CF9C-97BC-4855-ADFD-445163AB772E}"/>
    <dgm:cxn modelId="{42D14D1C-06D0-4650-861E-6CEF8A38887C}" type="presOf" srcId="{7D1702FA-406A-4C83-A4FE-F58E40660272}" destId="{6CBDA104-D66D-44CA-92DA-5C0232C74448}" srcOrd="0" destOrd="0" presId="urn:microsoft.com/office/officeart/2005/8/layout/hierarchy2"/>
    <dgm:cxn modelId="{378E58FD-243A-438E-9A21-6015AEFBDA72}" type="presOf" srcId="{40EAE298-DB8B-4147-9A4C-63EACE18595D}" destId="{7917047D-9A71-4AC4-B379-010EEB9D55D9}" srcOrd="0" destOrd="0" presId="urn:microsoft.com/office/officeart/2005/8/layout/hierarchy2"/>
    <dgm:cxn modelId="{412992B9-6D61-4516-BD6B-A7E9A3373CB2}" type="presOf" srcId="{D42843B7-C38F-418A-8534-83686F809B37}" destId="{A97312DD-0F8B-4CFA-A638-23DCD37F468E}" srcOrd="0" destOrd="0" presId="urn:microsoft.com/office/officeart/2005/8/layout/hierarchy2"/>
    <dgm:cxn modelId="{2DBE6F3F-6BEC-4038-82B8-E16B6B6ABEBB}" srcId="{4365F6C9-4494-4C60-85F9-49288F146954}" destId="{D39FDF35-8410-4252-8BD3-5E27B2685948}" srcOrd="2" destOrd="0" parTransId="{2EF468ED-DCF0-47D0-9076-E4CB70DDA80D}" sibTransId="{0201C2AC-EC5B-48D9-A51D-3B716D74EB14}"/>
    <dgm:cxn modelId="{D099E967-0761-4DF4-BF8F-5785A765FF23}" srcId="{4365F6C9-4494-4C60-85F9-49288F146954}" destId="{547B3CE1-F262-421C-880D-19F22719C367}" srcOrd="4" destOrd="0" parTransId="{40EAE298-DB8B-4147-9A4C-63EACE18595D}" sibTransId="{5D63E575-5786-4F76-8BBE-DA459D2797D7}"/>
    <dgm:cxn modelId="{DDDA2F35-B49C-40A7-985E-F335860225B6}" type="presOf" srcId="{ABBA2397-753A-492E-925C-4D5EC49A4DA4}" destId="{7C4981B5-4E29-402F-A895-830D883320B7}" srcOrd="1" destOrd="0" presId="urn:microsoft.com/office/officeart/2005/8/layout/hierarchy2"/>
    <dgm:cxn modelId="{1BD9581F-B3F0-4BF1-A837-66DDB93D37D1}" type="presOf" srcId="{1E85B27D-1A53-4764-8D65-4DDD8ADD758A}" destId="{87BC8AE3-1B31-4C9A-81F4-FB38A4BA4441}" srcOrd="0" destOrd="0" presId="urn:microsoft.com/office/officeart/2005/8/layout/hierarchy2"/>
    <dgm:cxn modelId="{42DF4A82-1F4A-4E53-9CB3-C695A6566CD6}" type="presOf" srcId="{1CA0183D-DE6E-40E2-93AA-FE1EACF984E5}" destId="{9917C270-710C-4621-8646-00EB37130D5E}" srcOrd="0" destOrd="0" presId="urn:microsoft.com/office/officeart/2005/8/layout/hierarchy2"/>
    <dgm:cxn modelId="{86AA4F51-3348-4C8B-B272-77C718B155FD}" type="presParOf" srcId="{6CBDA104-D66D-44CA-92DA-5C0232C74448}" destId="{EDF109EE-BA24-4576-A46A-C5C75B55E3FF}" srcOrd="0" destOrd="0" presId="urn:microsoft.com/office/officeart/2005/8/layout/hierarchy2"/>
    <dgm:cxn modelId="{FA87E072-0013-435D-A455-1D2C92885AD8}" type="presParOf" srcId="{EDF109EE-BA24-4576-A46A-C5C75B55E3FF}" destId="{B8F11015-8E9A-4244-8B17-5574E1E17B47}" srcOrd="0" destOrd="0" presId="urn:microsoft.com/office/officeart/2005/8/layout/hierarchy2"/>
    <dgm:cxn modelId="{88EA2C1E-656E-4948-B2B1-BE629B118D85}" type="presParOf" srcId="{EDF109EE-BA24-4576-A46A-C5C75B55E3FF}" destId="{00104975-1289-4E4B-9BB0-7B4EAC7FA732}" srcOrd="1" destOrd="0" presId="urn:microsoft.com/office/officeart/2005/8/layout/hierarchy2"/>
    <dgm:cxn modelId="{D3C20379-BDC1-4C58-A68B-562D12A96EEF}" type="presParOf" srcId="{00104975-1289-4E4B-9BB0-7B4EAC7FA732}" destId="{86F91543-CDBD-4C1E-9647-EE63256E337F}" srcOrd="0" destOrd="0" presId="urn:microsoft.com/office/officeart/2005/8/layout/hierarchy2"/>
    <dgm:cxn modelId="{D810B64C-C8D1-473E-98AA-BA3E52A7C356}" type="presParOf" srcId="{86F91543-CDBD-4C1E-9647-EE63256E337F}" destId="{A2327FDD-8224-40BF-80A8-B26AEC29A651}" srcOrd="0" destOrd="0" presId="urn:microsoft.com/office/officeart/2005/8/layout/hierarchy2"/>
    <dgm:cxn modelId="{FD8AE537-866C-4FFB-823C-CD2BF39C738D}" type="presParOf" srcId="{00104975-1289-4E4B-9BB0-7B4EAC7FA732}" destId="{F34CEDEC-FAE9-4038-A090-B0E9C794B245}" srcOrd="1" destOrd="0" presId="urn:microsoft.com/office/officeart/2005/8/layout/hierarchy2"/>
    <dgm:cxn modelId="{6E162942-CAF7-4FDA-B864-3B7F4570E22F}" type="presParOf" srcId="{F34CEDEC-FAE9-4038-A090-B0E9C794B245}" destId="{A97312DD-0F8B-4CFA-A638-23DCD37F468E}" srcOrd="0" destOrd="0" presId="urn:microsoft.com/office/officeart/2005/8/layout/hierarchy2"/>
    <dgm:cxn modelId="{206CBA64-BAE9-481B-A790-DE53781B4ACC}" type="presParOf" srcId="{F34CEDEC-FAE9-4038-A090-B0E9C794B245}" destId="{2935643F-BA8C-4E65-B559-8429EB82678C}" srcOrd="1" destOrd="0" presId="urn:microsoft.com/office/officeart/2005/8/layout/hierarchy2"/>
    <dgm:cxn modelId="{6159467E-A328-4FB3-B8B5-053AB06D440E}" type="presParOf" srcId="{00104975-1289-4E4B-9BB0-7B4EAC7FA732}" destId="{9917C270-710C-4621-8646-00EB37130D5E}" srcOrd="2" destOrd="0" presId="urn:microsoft.com/office/officeart/2005/8/layout/hierarchy2"/>
    <dgm:cxn modelId="{83927994-493C-4E6B-8925-A86680D0A13C}" type="presParOf" srcId="{9917C270-710C-4621-8646-00EB37130D5E}" destId="{47802CB3-8C95-45F6-9CB5-20CD578799EE}" srcOrd="0" destOrd="0" presId="urn:microsoft.com/office/officeart/2005/8/layout/hierarchy2"/>
    <dgm:cxn modelId="{728BD3CC-09E6-4234-953C-136E0D353F72}" type="presParOf" srcId="{00104975-1289-4E4B-9BB0-7B4EAC7FA732}" destId="{E828A71B-4038-48B7-9330-DA2CB2EC8B91}" srcOrd="3" destOrd="0" presId="urn:microsoft.com/office/officeart/2005/8/layout/hierarchy2"/>
    <dgm:cxn modelId="{8D8F3279-DE0B-45F3-AA52-5EF8C016B554}" type="presParOf" srcId="{E828A71B-4038-48B7-9330-DA2CB2EC8B91}" destId="{87BC8AE3-1B31-4C9A-81F4-FB38A4BA4441}" srcOrd="0" destOrd="0" presId="urn:microsoft.com/office/officeart/2005/8/layout/hierarchy2"/>
    <dgm:cxn modelId="{7A6C6902-6878-4722-ADC0-AB3450C6A65E}" type="presParOf" srcId="{E828A71B-4038-48B7-9330-DA2CB2EC8B91}" destId="{82326699-D5E4-4B31-852C-842AE7E5824A}" srcOrd="1" destOrd="0" presId="urn:microsoft.com/office/officeart/2005/8/layout/hierarchy2"/>
    <dgm:cxn modelId="{FCC2B350-080D-4FA5-BE29-E0EDEA3804E6}" type="presParOf" srcId="{00104975-1289-4E4B-9BB0-7B4EAC7FA732}" destId="{88314554-8CB0-4852-9464-B0224BEABC11}" srcOrd="4" destOrd="0" presId="urn:microsoft.com/office/officeart/2005/8/layout/hierarchy2"/>
    <dgm:cxn modelId="{44A5A574-6733-4857-9FEC-D2B341468896}" type="presParOf" srcId="{88314554-8CB0-4852-9464-B0224BEABC11}" destId="{FEE859AC-036A-4900-BAC1-561C31310393}" srcOrd="0" destOrd="0" presId="urn:microsoft.com/office/officeart/2005/8/layout/hierarchy2"/>
    <dgm:cxn modelId="{0B604746-1FBC-4865-B65B-E0D2B01B121C}" type="presParOf" srcId="{00104975-1289-4E4B-9BB0-7B4EAC7FA732}" destId="{D227CB1A-B54C-47F0-980A-66A825FC5822}" srcOrd="5" destOrd="0" presId="urn:microsoft.com/office/officeart/2005/8/layout/hierarchy2"/>
    <dgm:cxn modelId="{0A2B01AE-4A29-4175-8094-AD07F249720A}" type="presParOf" srcId="{D227CB1A-B54C-47F0-980A-66A825FC5822}" destId="{111AF25E-8E52-49EB-AF3C-C0E7340680B4}" srcOrd="0" destOrd="0" presId="urn:microsoft.com/office/officeart/2005/8/layout/hierarchy2"/>
    <dgm:cxn modelId="{6B468C43-8B1E-45B6-A531-4B78468B2315}" type="presParOf" srcId="{D227CB1A-B54C-47F0-980A-66A825FC5822}" destId="{F8EAA460-98B8-4E9E-8C52-01E1AE93AF3C}" srcOrd="1" destOrd="0" presId="urn:microsoft.com/office/officeart/2005/8/layout/hierarchy2"/>
    <dgm:cxn modelId="{530A1CD4-EC07-43F9-990C-7178DB1DE864}" type="presParOf" srcId="{00104975-1289-4E4B-9BB0-7B4EAC7FA732}" destId="{2928DC78-A48A-425D-8B3B-A183E00083EB}" srcOrd="6" destOrd="0" presId="urn:microsoft.com/office/officeart/2005/8/layout/hierarchy2"/>
    <dgm:cxn modelId="{D6B50877-6DF4-4BFD-BCB7-04C3469A23F1}" type="presParOf" srcId="{2928DC78-A48A-425D-8B3B-A183E00083EB}" destId="{7C4981B5-4E29-402F-A895-830D883320B7}" srcOrd="0" destOrd="0" presId="urn:microsoft.com/office/officeart/2005/8/layout/hierarchy2"/>
    <dgm:cxn modelId="{20A67919-0635-4345-BF33-A5E763ED347A}" type="presParOf" srcId="{00104975-1289-4E4B-9BB0-7B4EAC7FA732}" destId="{7205BD46-8F57-44D3-933A-E406E2296847}" srcOrd="7" destOrd="0" presId="urn:microsoft.com/office/officeart/2005/8/layout/hierarchy2"/>
    <dgm:cxn modelId="{F58B4DE4-1777-4FFC-B931-8214A665B43E}" type="presParOf" srcId="{7205BD46-8F57-44D3-933A-E406E2296847}" destId="{09AF6568-BBAD-491F-9F80-8229B3A31C4C}" srcOrd="0" destOrd="0" presId="urn:microsoft.com/office/officeart/2005/8/layout/hierarchy2"/>
    <dgm:cxn modelId="{BAF6DBCC-5A31-4ADB-B909-36857DB15488}" type="presParOf" srcId="{7205BD46-8F57-44D3-933A-E406E2296847}" destId="{F90D2CAA-A9B9-4C0C-B1F3-823C80A829D2}" srcOrd="1" destOrd="0" presId="urn:microsoft.com/office/officeart/2005/8/layout/hierarchy2"/>
    <dgm:cxn modelId="{6017F60B-210F-4694-BC4F-931ECE7C4B1E}" type="presParOf" srcId="{00104975-1289-4E4B-9BB0-7B4EAC7FA732}" destId="{7917047D-9A71-4AC4-B379-010EEB9D55D9}" srcOrd="8" destOrd="0" presId="urn:microsoft.com/office/officeart/2005/8/layout/hierarchy2"/>
    <dgm:cxn modelId="{682B9DBB-BA4F-466C-B75F-9465D7586D55}" type="presParOf" srcId="{7917047D-9A71-4AC4-B379-010EEB9D55D9}" destId="{D48A963B-3C94-4ABC-B002-EE1C1E5F5B73}" srcOrd="0" destOrd="0" presId="urn:microsoft.com/office/officeart/2005/8/layout/hierarchy2"/>
    <dgm:cxn modelId="{778D8088-8225-4F7E-AF15-339ADE684644}" type="presParOf" srcId="{00104975-1289-4E4B-9BB0-7B4EAC7FA732}" destId="{CF1B0DD2-E27F-421C-91D1-31A92AD1995C}" srcOrd="9" destOrd="0" presId="urn:microsoft.com/office/officeart/2005/8/layout/hierarchy2"/>
    <dgm:cxn modelId="{1D7DC35A-0DED-4CD5-AA97-7D5AF1AEFCD5}" type="presParOf" srcId="{CF1B0DD2-E27F-421C-91D1-31A92AD1995C}" destId="{88D0D4EB-C4F6-46BA-878F-81956897F463}" srcOrd="0" destOrd="0" presId="urn:microsoft.com/office/officeart/2005/8/layout/hierarchy2"/>
    <dgm:cxn modelId="{9F006240-FA6D-4A1C-9E86-F5921EFCC9B1}" type="presParOf" srcId="{CF1B0DD2-E27F-421C-91D1-31A92AD1995C}" destId="{C04AD36B-B1DD-4284-97BC-7CD127C8D64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70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8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06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8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8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8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33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7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04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9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99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7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6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43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47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6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1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991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2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64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91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49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56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25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16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941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14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473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559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225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46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7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9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613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669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44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24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25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2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029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54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194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011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94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5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95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9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7: </a:t>
            </a:r>
            <a:r>
              <a:rPr lang="en-US" sz="1800" kern="12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Naming			</a:t>
            </a:r>
            <a:r>
              <a:rPr lang="en-US" sz="1800" kern="12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</a:t>
            </a:r>
            <a:fld id="{8611C215-0F0E-40C0-AF47-1B3AE49C8B3F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Dipak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Ramoliya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dipak.ramoliya@darshan.ac.in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610600" cy="1600200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Unit: 7 </a:t>
            </a:r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+mj-lt"/>
              </a:rPr>
              <a:t>Naming</a:t>
            </a:r>
            <a:r>
              <a:rPr lang="en-US" dirty="0"/>
              <a:t>	</a:t>
            </a:r>
            <a:endParaRPr lang="en-US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0"/>
            <a:ext cx="52578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Distributed Operating System (2160710)</a:t>
            </a:r>
            <a:endParaRPr lang="en-US" sz="24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8100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887" y="5562600"/>
            <a:ext cx="3279913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Human-oriented names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Human-oriented </a:t>
            </a:r>
            <a:r>
              <a:rPr lang="en-US" dirty="0"/>
              <a:t>name is a set of characters that is meaningful to users.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For example, </a:t>
            </a:r>
            <a:r>
              <a:rPr lang="en-US" dirty="0" smtClean="0"/>
              <a:t>/user/</a:t>
            </a:r>
            <a:r>
              <a:rPr lang="en-US" dirty="0" err="1" smtClean="0"/>
              <a:t>sinha</a:t>
            </a:r>
            <a:r>
              <a:rPr lang="en-US" dirty="0" smtClean="0"/>
              <a:t>/project-1/file-1 </a:t>
            </a:r>
            <a:r>
              <a:rPr lang="en-US" dirty="0"/>
              <a:t>is a human-oriented name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Human-oriented </a:t>
            </a:r>
            <a:r>
              <a:rPr lang="en-US" dirty="0"/>
              <a:t>names are defined by the users.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Human-oriented names are independent of the physical location of the object.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Human-oriented names are also called high-level names.</a:t>
            </a:r>
          </a:p>
        </p:txBody>
      </p:sp>
    </p:spTree>
    <p:extLst>
      <p:ext uri="{BB962C8B-B14F-4D97-AF65-F5344CB8AC3E}">
        <p14:creationId xmlns:p14="http://schemas.microsoft.com/office/powerpoint/2010/main" val="1083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System-oriented names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System-oriented </a:t>
            </a:r>
            <a:r>
              <a:rPr lang="en-US" dirty="0"/>
              <a:t>names are bit patterns of fixed size that can be easily manipulated and stored by machines.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System-oriented names</a:t>
            </a:r>
            <a:r>
              <a:rPr lang="en-US" dirty="0" smtClean="0"/>
              <a:t> </a:t>
            </a:r>
            <a:r>
              <a:rPr lang="en-US" dirty="0"/>
              <a:t>are automatically generated by the system.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These names can be easily manipulated and stored by machines.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These names are also called unique identifiers or low-level names.</a:t>
            </a:r>
          </a:p>
        </p:txBody>
      </p:sp>
    </p:spTree>
    <p:extLst>
      <p:ext uri="{BB962C8B-B14F-4D97-AF65-F5344CB8AC3E}">
        <p14:creationId xmlns:p14="http://schemas.microsoft.com/office/powerpoint/2010/main" val="322073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naming model based on the use of human-oriented and system-oriented names in a distributed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3733800"/>
            <a:ext cx="1219200" cy="9144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Human-oriented names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38500" y="3733800"/>
            <a:ext cx="1219200" cy="9144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System-oriented names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867400" y="2438400"/>
            <a:ext cx="1225463" cy="2819400"/>
            <a:chOff x="5867400" y="2514600"/>
            <a:chExt cx="1225463" cy="2819400"/>
          </a:xfrm>
        </p:grpSpPr>
        <p:sp>
          <p:nvSpPr>
            <p:cNvPr id="10" name="Rectangle 9"/>
            <p:cNvSpPr/>
            <p:nvPr/>
          </p:nvSpPr>
          <p:spPr>
            <a:xfrm>
              <a:off x="5867400" y="2514600"/>
              <a:ext cx="1219200" cy="457200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Replica 1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67400" y="3166997"/>
              <a:ext cx="1219200" cy="457200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Replica 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73663" y="4876800"/>
              <a:ext cx="1219200" cy="457200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Replica n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11" idx="2"/>
              <a:endCxn id="12" idx="0"/>
            </p:cNvCxnSpPr>
            <p:nvPr/>
          </p:nvCxnSpPr>
          <p:spPr>
            <a:xfrm>
              <a:off x="6477000" y="3624197"/>
              <a:ext cx="6263" cy="125260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38400" y="4191000"/>
            <a:ext cx="800100" cy="0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457700" y="2667000"/>
            <a:ext cx="1409700" cy="2362200"/>
            <a:chOff x="4457700" y="2667000"/>
            <a:chExt cx="1409700" cy="2362200"/>
          </a:xfrm>
        </p:grpSpPr>
        <p:cxnSp>
          <p:nvCxnSpPr>
            <p:cNvPr id="19" name="Straight Arrow Connector 18"/>
            <p:cNvCxnSpPr>
              <a:stCxn id="9" idx="3"/>
            </p:cNvCxnSpPr>
            <p:nvPr/>
          </p:nvCxnSpPr>
          <p:spPr>
            <a:xfrm>
              <a:off x="4457700" y="4191000"/>
              <a:ext cx="1409700" cy="0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61037" y="2667000"/>
              <a:ext cx="478" cy="2362200"/>
            </a:xfrm>
            <a:prstGeom prst="line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0" idx="1"/>
            </p:cNvCxnSpPr>
            <p:nvPr/>
          </p:nvCxnSpPr>
          <p:spPr>
            <a:xfrm>
              <a:off x="5061037" y="2667000"/>
              <a:ext cx="806363" cy="0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61037" y="3319397"/>
              <a:ext cx="806363" cy="0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61037" y="5029200"/>
              <a:ext cx="806363" cy="0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ular Callout 33"/>
          <p:cNvSpPr/>
          <p:nvPr/>
        </p:nvSpPr>
        <p:spPr>
          <a:xfrm>
            <a:off x="1975045" y="5219052"/>
            <a:ext cx="1263455" cy="609600"/>
          </a:xfrm>
          <a:prstGeom prst="wedgeRectCallout">
            <a:avLst>
              <a:gd name="adj1" fmla="val 19856"/>
              <a:gd name="adj2" fmla="val -208445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First-level</a:t>
            </a:r>
          </a:p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5" name="Rectangular Callout 34"/>
          <p:cNvSpPr/>
          <p:nvPr/>
        </p:nvSpPr>
        <p:spPr>
          <a:xfrm>
            <a:off x="3810000" y="5205492"/>
            <a:ext cx="1393727" cy="609600"/>
          </a:xfrm>
          <a:prstGeom prst="wedgeRectCallout">
            <a:avLst>
              <a:gd name="adj1" fmla="val 21736"/>
              <a:gd name="adj2" fmla="val -205902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Second-level</a:t>
            </a:r>
          </a:p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464218" y="2133600"/>
            <a:ext cx="2152890" cy="3390252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652680" y="5562600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address</a:t>
            </a:r>
          </a:p>
          <a:p>
            <a:r>
              <a:rPr lang="en-US" dirty="0" smtClean="0"/>
              <a:t>of named objects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18290" y="6096000"/>
            <a:ext cx="3706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Mapping names in a namespace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4386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4" grpId="0" animBg="1"/>
      <p:bldP spid="35" grpId="0" animBg="1"/>
      <p:bldP spid="36" grpId="0" animBg="1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Namespace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Namespace </a:t>
            </a:r>
            <a:r>
              <a:rPr lang="en-US" dirty="0"/>
              <a:t>is defined as the set of names within a distributed system that complies with the naming convention</a:t>
            </a:r>
            <a:r>
              <a:rPr lang="en-US" dirty="0" smtClean="0"/>
              <a:t>.</a:t>
            </a:r>
          </a:p>
          <a:p>
            <a:pPr lvl="1" algn="just">
              <a:lnSpc>
                <a:spcPct val="100000"/>
              </a:lnSpc>
            </a:pPr>
            <a:endParaRPr lang="en-US" sz="2400" dirty="0"/>
          </a:p>
          <a:p>
            <a:pPr lvl="1" algn="just">
              <a:lnSpc>
                <a:spcPct val="100000"/>
              </a:lnSpc>
            </a:pPr>
            <a:endParaRPr lang="en-US" sz="2400" dirty="0" smtClean="0"/>
          </a:p>
          <a:p>
            <a:pPr lvl="1" algn="just">
              <a:lnSpc>
                <a:spcPct val="100000"/>
              </a:lnSpc>
            </a:pPr>
            <a:endParaRPr lang="en-US" sz="2400" dirty="0"/>
          </a:p>
          <a:p>
            <a:pPr lvl="1" algn="just">
              <a:lnSpc>
                <a:spcPct val="100000"/>
              </a:lnSpc>
            </a:pPr>
            <a:endParaRPr lang="en-US" sz="2400" dirty="0" smtClean="0"/>
          </a:p>
          <a:p>
            <a:pPr lvl="1" algn="just">
              <a:lnSpc>
                <a:spcPct val="100000"/>
              </a:lnSpc>
            </a:pPr>
            <a:endParaRPr lang="en-US" sz="2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37267447"/>
              </p:ext>
            </p:extLst>
          </p:nvPr>
        </p:nvGraphicFramePr>
        <p:xfrm>
          <a:off x="381000" y="3048000"/>
          <a:ext cx="8153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88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F11015-8E9A-4244-8B17-5574E1E17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B8F11015-8E9A-4244-8B17-5574E1E17B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F91543-CDBD-4C1E-9647-EE63256E3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86F91543-CDBD-4C1E-9647-EE63256E33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7312DD-0F8B-4CFA-A638-23DCD37F4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A97312DD-0F8B-4CFA-A638-23DCD37F46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17C270-710C-4621-8646-00EB371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9917C270-710C-4621-8646-00EB37130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BC8AE3-1B31-4C9A-81F4-FB38A4BA4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87BC8AE3-1B31-4C9A-81F4-FB38A4BA44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Fundamental Terminologies &amp; Concepts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Flat namespace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Flat namespace is a simple name space with names as character strings.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Flat names do not have any structure and hence they are not suitable for large systems</a:t>
            </a:r>
            <a:r>
              <a:rPr lang="en-US" dirty="0" smtClean="0"/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Partitioned </a:t>
            </a:r>
            <a:r>
              <a:rPr lang="en-US" dirty="0" smtClean="0"/>
              <a:t>namespace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Partitioned namespaces are desirable in situations involving a large set of objects.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The partitioning is done syntactically and the name structure represents physical association.</a:t>
            </a:r>
          </a:p>
          <a:p>
            <a:pPr algn="just">
              <a:lnSpc>
                <a:spcPct val="100000"/>
              </a:lnSpc>
            </a:pPr>
            <a:r>
              <a:rPr lang="en-US" sz="2600" dirty="0" smtClean="0"/>
              <a:t>A </a:t>
            </a:r>
            <a:r>
              <a:rPr lang="en-US" sz="2600" dirty="0"/>
              <a:t>compound name is composed of one or more simple names </a:t>
            </a:r>
            <a:r>
              <a:rPr lang="en-US" sz="2600" dirty="0" smtClean="0"/>
              <a:t>separated </a:t>
            </a:r>
            <a:r>
              <a:rPr lang="en-US" sz="2600" dirty="0"/>
              <a:t>by a special </a:t>
            </a:r>
            <a:r>
              <a:rPr lang="en-US" sz="2600" dirty="0" smtClean="0"/>
              <a:t>characters </a:t>
            </a:r>
            <a:r>
              <a:rPr lang="en-US" sz="2600" dirty="0"/>
              <a:t>such as I, $, @, %.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For example, </a:t>
            </a:r>
            <a:r>
              <a:rPr lang="en-US" sz="2600" dirty="0" smtClean="0"/>
              <a:t>/a/b/c </a:t>
            </a:r>
            <a:r>
              <a:rPr lang="en-US" sz="2600" dirty="0"/>
              <a:t>is a compound name consisting of three simple names a, </a:t>
            </a:r>
            <a:r>
              <a:rPr lang="en-US" sz="2600" dirty="0" smtClean="0"/>
              <a:t>b </a:t>
            </a:r>
            <a:r>
              <a:rPr lang="en-US" sz="2600" dirty="0"/>
              <a:t>and c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9235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server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Name </a:t>
            </a:r>
            <a:r>
              <a:rPr lang="en-US" dirty="0"/>
              <a:t>server is used to maintain information about named objects and enable users to access that information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It also binds the object’s name to its </a:t>
            </a:r>
            <a:r>
              <a:rPr lang="en-US" dirty="0" smtClean="0"/>
              <a:t>property (such </a:t>
            </a:r>
            <a:r>
              <a:rPr lang="en-US" dirty="0"/>
              <a:t>as location</a:t>
            </a:r>
            <a:r>
              <a:rPr lang="en-US" dirty="0" smtClean="0"/>
              <a:t>).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Each name server will store information about a subset of objects in the distributed system.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authoritative name servers store the information about the object and the naming service maintains these names.</a:t>
            </a:r>
            <a:endParaRPr lang="en-US" dirty="0" smtClean="0"/>
          </a:p>
          <a:p>
            <a:pPr lvl="1" algn="just"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763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 </a:t>
            </a:r>
            <a:r>
              <a:rPr lang="en-US" dirty="0" smtClean="0"/>
              <a:t>server (cont.)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3872310"/>
            <a:ext cx="8763000" cy="245229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root node stores information only about the location of the name servers </a:t>
            </a:r>
            <a:r>
              <a:rPr lang="en-US" dirty="0" smtClean="0"/>
              <a:t>that are coming out from root such as D1</a:t>
            </a:r>
            <a:r>
              <a:rPr lang="en-US" dirty="0"/>
              <a:t>, </a:t>
            </a:r>
            <a:r>
              <a:rPr lang="en-US" dirty="0" smtClean="0"/>
              <a:t>D2 </a:t>
            </a:r>
            <a:r>
              <a:rPr lang="en-US" dirty="0"/>
              <a:t>and D3.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Domain D1 node stores information about domains D4 and D5.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Domain D1 node stores information about domains </a:t>
            </a:r>
            <a:r>
              <a:rPr lang="en-US" dirty="0" smtClean="0"/>
              <a:t>D6, </a:t>
            </a:r>
            <a:r>
              <a:rPr lang="en-US" dirty="0"/>
              <a:t>D7 and D8.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1143000"/>
            <a:ext cx="1143000" cy="57764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</a:p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2025444"/>
            <a:ext cx="1143000" cy="57764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</a:p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14800" y="2025444"/>
            <a:ext cx="1143000" cy="57764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</a:p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19800" y="2025443"/>
            <a:ext cx="1143000" cy="57764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</a:p>
          <a:p>
            <a:pPr algn="ctr"/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28800" y="2901745"/>
            <a:ext cx="533400" cy="4191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86100" y="2901745"/>
            <a:ext cx="533400" cy="4191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0" y="2981015"/>
            <a:ext cx="533400" cy="4191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2981015"/>
            <a:ext cx="533400" cy="4191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43750" y="2981015"/>
            <a:ext cx="533400" cy="4191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D8</a:t>
            </a:r>
            <a:endParaRPr lang="en-US" dirty="0"/>
          </a:p>
        </p:txBody>
      </p:sp>
      <p:cxnSp>
        <p:nvCxnSpPr>
          <p:cNvPr id="16" name="Straight Connector 15"/>
          <p:cNvCxnSpPr>
            <a:stCxn id="6" idx="2"/>
            <a:endCxn id="7" idx="0"/>
          </p:cNvCxnSpPr>
          <p:nvPr/>
        </p:nvCxnSpPr>
        <p:spPr>
          <a:xfrm flipH="1">
            <a:off x="2781300" y="1720643"/>
            <a:ext cx="1905000" cy="3048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9" idx="0"/>
          </p:cNvCxnSpPr>
          <p:nvPr/>
        </p:nvCxnSpPr>
        <p:spPr>
          <a:xfrm>
            <a:off x="4686300" y="1720643"/>
            <a:ext cx="190500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8" idx="0"/>
          </p:cNvCxnSpPr>
          <p:nvPr/>
        </p:nvCxnSpPr>
        <p:spPr>
          <a:xfrm>
            <a:off x="4686300" y="1720643"/>
            <a:ext cx="0" cy="3048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1" idx="0"/>
          </p:cNvCxnSpPr>
          <p:nvPr/>
        </p:nvCxnSpPr>
        <p:spPr>
          <a:xfrm>
            <a:off x="2781300" y="2603087"/>
            <a:ext cx="571500" cy="298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2"/>
            <a:endCxn id="10" idx="0"/>
          </p:cNvCxnSpPr>
          <p:nvPr/>
        </p:nvCxnSpPr>
        <p:spPr>
          <a:xfrm flipH="1">
            <a:off x="2095500" y="2603087"/>
            <a:ext cx="685800" cy="298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2"/>
            <a:endCxn id="12" idx="0"/>
          </p:cNvCxnSpPr>
          <p:nvPr/>
        </p:nvCxnSpPr>
        <p:spPr>
          <a:xfrm flipH="1">
            <a:off x="5753100" y="2603086"/>
            <a:ext cx="838200" cy="37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2"/>
            <a:endCxn id="13" idx="0"/>
          </p:cNvCxnSpPr>
          <p:nvPr/>
        </p:nvCxnSpPr>
        <p:spPr>
          <a:xfrm>
            <a:off x="6591300" y="2603086"/>
            <a:ext cx="0" cy="37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  <a:endCxn id="14" idx="0"/>
          </p:cNvCxnSpPr>
          <p:nvPr/>
        </p:nvCxnSpPr>
        <p:spPr>
          <a:xfrm>
            <a:off x="6591300" y="2603086"/>
            <a:ext cx="819150" cy="37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894284" y="2603085"/>
            <a:ext cx="5709056" cy="1200218"/>
            <a:chOff x="1894284" y="5149641"/>
            <a:chExt cx="5709056" cy="1200218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4457700" y="5149642"/>
              <a:ext cx="119062" cy="3779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727464" y="5149641"/>
              <a:ext cx="115997" cy="3985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517231" y="5410200"/>
              <a:ext cx="283369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151584" y="5893075"/>
              <a:ext cx="119062" cy="3779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421348" y="5893074"/>
              <a:ext cx="115997" cy="3985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11115" y="6153633"/>
              <a:ext cx="283369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894284" y="5890044"/>
              <a:ext cx="119062" cy="3779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164048" y="5890043"/>
              <a:ext cx="115997" cy="3985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953815" y="6150602"/>
              <a:ext cx="283369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551883" y="5934236"/>
              <a:ext cx="119062" cy="3779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821647" y="5934235"/>
              <a:ext cx="115997" cy="3985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611414" y="6194794"/>
              <a:ext cx="283369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397569" y="5951345"/>
              <a:ext cx="119062" cy="3779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67333" y="5951344"/>
              <a:ext cx="115997" cy="3985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457100" y="6211903"/>
              <a:ext cx="283369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217579" y="5947989"/>
              <a:ext cx="119062" cy="3779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487343" y="5947988"/>
              <a:ext cx="115997" cy="3985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277110" y="6208547"/>
              <a:ext cx="283369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014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agent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Name </a:t>
            </a:r>
            <a:r>
              <a:rPr lang="en-US" dirty="0"/>
              <a:t>agents act as an interface between the name servers and the </a:t>
            </a:r>
            <a:r>
              <a:rPr lang="en-US" dirty="0" smtClean="0"/>
              <a:t>clients.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The major function of a name agent is to maintain information about all the existing name servers in the system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1777"/>
              </p:ext>
            </p:extLst>
          </p:nvPr>
        </p:nvGraphicFramePr>
        <p:xfrm>
          <a:off x="304800" y="3048000"/>
          <a:ext cx="8572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xmlns="" val="270258203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xmlns="" val="155407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NAME 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 NAME AGENT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974447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70546"/>
              </p:ext>
            </p:extLst>
          </p:nvPr>
        </p:nvGraphicFramePr>
        <p:xfrm>
          <a:off x="304800" y="3404131"/>
          <a:ext cx="85725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xmlns="" val="270258203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xmlns="" val="155407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noProof="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Works for a single client.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noProof="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Works for several clients.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974447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9353"/>
              </p:ext>
            </p:extLst>
          </p:nvPr>
        </p:nvGraphicFramePr>
        <p:xfrm>
          <a:off x="304800" y="3861331"/>
          <a:ext cx="8572500" cy="1579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xmlns="" val="270258203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xmlns="" val="1554071963"/>
                    </a:ext>
                  </a:extLst>
                </a:gridCol>
              </a:tblGrid>
              <a:tr h="1579349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noProof="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 as a set of subroutines that are linked to the client program.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noProof="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 as a part of an operating system kernel, with system calls to invoke name service operations.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974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5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5219700" cy="5334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Names </a:t>
            </a:r>
            <a:r>
              <a:rPr lang="en-US" dirty="0"/>
              <a:t>are always associated with some context.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context can be thought of as </a:t>
            </a:r>
            <a:r>
              <a:rPr lang="en-US" dirty="0" smtClean="0"/>
              <a:t>the environment </a:t>
            </a:r>
            <a:r>
              <a:rPr lang="en-US" dirty="0"/>
              <a:t>in which a name is valid.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Contexts helps in partitioning the naming </a:t>
            </a:r>
            <a:r>
              <a:rPr lang="en-US" dirty="0"/>
              <a:t>information database </a:t>
            </a:r>
            <a:r>
              <a:rPr lang="en-US" dirty="0" smtClean="0"/>
              <a:t>to distribute </a:t>
            </a:r>
            <a:r>
              <a:rPr lang="en-US" dirty="0"/>
              <a:t>among multiple name </a:t>
            </a:r>
            <a:r>
              <a:rPr lang="en-US" dirty="0" smtClean="0"/>
              <a:t>servers.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 smtClean="0"/>
              <a:t>Example: The </a:t>
            </a:r>
            <a:r>
              <a:rPr lang="en-US" dirty="0"/>
              <a:t>qualified name for object O1 that is associated with context C3 will be </a:t>
            </a:r>
            <a:r>
              <a:rPr lang="en-US" dirty="0" smtClean="0"/>
              <a:t>C1/C2/C3/O1.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91451" y="1219200"/>
            <a:ext cx="990600" cy="6096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</a:t>
            </a:r>
          </a:p>
          <a:p>
            <a:pPr algn="ctr"/>
            <a:r>
              <a:rPr lang="en-US" dirty="0" smtClean="0"/>
              <a:t>(C1)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912568" y="2514600"/>
            <a:ext cx="990600" cy="6096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</a:t>
            </a:r>
          </a:p>
          <a:p>
            <a:pPr algn="ctr"/>
            <a:r>
              <a:rPr lang="en-US" dirty="0" smtClean="0"/>
              <a:t>(C2)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905502" y="3810000"/>
            <a:ext cx="990600" cy="6096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</a:t>
            </a:r>
          </a:p>
          <a:p>
            <a:pPr algn="ctr"/>
            <a:r>
              <a:rPr lang="en-US" dirty="0" smtClean="0"/>
              <a:t>(C3)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553451" y="1828800"/>
            <a:ext cx="49530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020051" y="2438400"/>
            <a:ext cx="7620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524751" y="1828800"/>
            <a:ext cx="495302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77151" y="3142281"/>
            <a:ext cx="49530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143751" y="3751881"/>
            <a:ext cx="7620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648451" y="3142281"/>
            <a:ext cx="495302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67500" y="4431869"/>
            <a:ext cx="49530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638800" y="4431869"/>
            <a:ext cx="495302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038851" y="4953000"/>
            <a:ext cx="7620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61087" y="5150965"/>
            <a:ext cx="8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(On)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30677" y="5150966"/>
            <a:ext cx="8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(O1)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resolution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8382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Name </a:t>
            </a:r>
            <a:r>
              <a:rPr lang="en-US" dirty="0"/>
              <a:t>resolution is the process of mapping an </a:t>
            </a:r>
            <a:r>
              <a:rPr lang="en-US" dirty="0" smtClean="0"/>
              <a:t>object’s </a:t>
            </a:r>
            <a:r>
              <a:rPr lang="en-US" dirty="0"/>
              <a:t>name to the </a:t>
            </a:r>
            <a:r>
              <a:rPr lang="en-US" dirty="0" smtClean="0"/>
              <a:t>object’s </a:t>
            </a:r>
            <a:r>
              <a:rPr lang="en-US" dirty="0"/>
              <a:t>properties, such as its location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83676" y="1828800"/>
            <a:ext cx="876982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 smtClean="0"/>
              <a:t>The name resolution process works as follows:</a:t>
            </a:r>
          </a:p>
          <a:p>
            <a:pPr marL="131445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A client contacts the name agent.</a:t>
            </a:r>
          </a:p>
          <a:p>
            <a:pPr marL="131445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The name agent contacts the name server to locate the object.</a:t>
            </a:r>
          </a:p>
          <a:p>
            <a:pPr marL="131445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If the object is not located, then known name server contacts other name servers.</a:t>
            </a:r>
          </a:p>
          <a:p>
            <a:pPr marL="131445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The name resolution process involves traversing the context chain till the specific authoritative name server is found.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807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Unit Outline &amp; Weightage %</a:t>
            </a:r>
            <a:endParaRPr lang="en-IN" dirty="0">
              <a:latin typeface="+mj-l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 smtClean="0"/>
              <a:t>Naming						   	     10%</a:t>
            </a:r>
            <a:r>
              <a:rPr lang="en-US" sz="2400" dirty="0" smtClean="0"/>
              <a:t> 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Overview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Features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Basic concepts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System </a:t>
            </a:r>
            <a:r>
              <a:rPr lang="en-US" sz="2400" dirty="0"/>
              <a:t>oriented </a:t>
            </a:r>
            <a:r>
              <a:rPr lang="en-US" sz="2400" dirty="0" smtClean="0"/>
              <a:t>names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Object </a:t>
            </a:r>
            <a:r>
              <a:rPr lang="en-US" sz="2400" dirty="0"/>
              <a:t>locating </a:t>
            </a:r>
            <a:r>
              <a:rPr lang="en-US" sz="2400" dirty="0" smtClean="0"/>
              <a:t>mechanisms 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Issues </a:t>
            </a:r>
            <a:r>
              <a:rPr lang="en-US" sz="2400" dirty="0"/>
              <a:t>in designing human oriented </a:t>
            </a:r>
            <a:r>
              <a:rPr lang="en-US" sz="2400" dirty="0" smtClean="0"/>
              <a:t>names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Name caches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Naming </a:t>
            </a:r>
            <a:r>
              <a:rPr lang="en-US" sz="2400" dirty="0"/>
              <a:t>and </a:t>
            </a:r>
            <a:r>
              <a:rPr lang="en-US" sz="2400" dirty="0" smtClean="0"/>
              <a:t>security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DNS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275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 </a:t>
            </a:r>
            <a:r>
              <a:rPr lang="en-US" dirty="0" smtClean="0"/>
              <a:t>resolution (cont.)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338302" y="1066800"/>
            <a:ext cx="1793109" cy="68580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(n)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38302" y="2684759"/>
            <a:ext cx="1793109" cy="68580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(p)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38302" y="4302718"/>
            <a:ext cx="1793109" cy="68580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(1)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>
            <a:off x="4234857" y="1752600"/>
            <a:ext cx="0" cy="932159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>
            <a:off x="4234857" y="3370559"/>
            <a:ext cx="0" cy="932159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081" y="1225034"/>
            <a:ext cx="12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(n)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96081" y="2842993"/>
            <a:ext cx="12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(p)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96081" y="4460952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(1)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6894" y="5597511"/>
            <a:ext cx="2731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Authoritative name servers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f the named object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61006" y="3581400"/>
            <a:ext cx="222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 to next level</a:t>
            </a:r>
            <a:endParaRPr lang="en-US" baseline="-25000" dirty="0"/>
          </a:p>
        </p:txBody>
      </p:sp>
      <p:cxnSp>
        <p:nvCxnSpPr>
          <p:cNvPr id="24" name="Straight Arrow Connector 23"/>
          <p:cNvCxnSpPr>
            <a:stCxn id="7" idx="4"/>
          </p:cNvCxnSpPr>
          <p:nvPr/>
        </p:nvCxnSpPr>
        <p:spPr>
          <a:xfrm flipH="1">
            <a:off x="4234856" y="4988518"/>
            <a:ext cx="1" cy="45243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19400" y="1752600"/>
            <a:ext cx="0" cy="335280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2064149" y="3071289"/>
            <a:ext cx="19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 Direction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506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objects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There </a:t>
            </a:r>
            <a:r>
              <a:rPr lang="en-US" dirty="0"/>
              <a:t>are multiple names used to name the same object and conversely the same name may mean different </a:t>
            </a:r>
            <a:r>
              <a:rPr lang="en-US" dirty="0" smtClean="0"/>
              <a:t>objects.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0801099"/>
              </p:ext>
            </p:extLst>
          </p:nvPr>
        </p:nvGraphicFramePr>
        <p:xfrm>
          <a:off x="196958" y="2133600"/>
          <a:ext cx="81534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10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F11015-8E9A-4244-8B17-5574E1E17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B8F11015-8E9A-4244-8B17-5574E1E17B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F91543-CDBD-4C1E-9647-EE63256E3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86F91543-CDBD-4C1E-9647-EE63256E33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7312DD-0F8B-4CFA-A638-23DCD37F4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A97312DD-0F8B-4CFA-A638-23DCD37F46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17C270-710C-4621-8646-00EB371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9917C270-710C-4621-8646-00EB37130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BC8AE3-1B31-4C9A-81F4-FB38A4BA4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87BC8AE3-1B31-4C9A-81F4-FB38A4BA44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314554-8CB0-4852-9464-B0224BEABC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88314554-8CB0-4852-9464-B0224BEABC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1AF25E-8E52-49EB-AF3C-C0E734068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111AF25E-8E52-49EB-AF3C-C0E7340680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28DC78-A48A-425D-8B3B-A183E0008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dgm id="{2928DC78-A48A-425D-8B3B-A183E00083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AF6568-BBAD-491F-9F80-8229B3A31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09AF6568-BBAD-491F-9F80-8229B3A31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17047D-9A71-4AC4-B379-010EEB9D5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7917047D-9A71-4AC4-B379-010EEB9D55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D0D4EB-C4F6-46BA-878F-81956897F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88D0D4EB-C4F6-46BA-878F-81956897F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Abbreviations/Aliases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a partitioned namespace, a qualified name may be a combination of several names and hence of long length.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To avoid inconvenience to the user, the naming convention may allow users to access these objects with user-defined short forms for qualified names called </a:t>
            </a:r>
            <a:r>
              <a:rPr lang="en-US" b="1" dirty="0"/>
              <a:t>aliases or abbreviations</a:t>
            </a:r>
            <a:r>
              <a:rPr lang="en-US" b="1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These names form the private context of the user and hence a separate mapping is maintained on this context basis.</a:t>
            </a:r>
          </a:p>
        </p:txBody>
      </p:sp>
    </p:spTree>
    <p:extLst>
      <p:ext uri="{BB962C8B-B14F-4D97-AF65-F5344CB8AC3E}">
        <p14:creationId xmlns:p14="http://schemas.microsoft.com/office/powerpoint/2010/main" val="302107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Abbreviations/Aliases (cont.)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02872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For example, two </a:t>
            </a:r>
            <a:r>
              <a:rPr lang="en-US" dirty="0" smtClean="0"/>
              <a:t>Users</a:t>
            </a:r>
            <a:r>
              <a:rPr lang="en-US" dirty="0"/>
              <a:t>, </a:t>
            </a:r>
            <a:r>
              <a:rPr lang="en-US" dirty="0" smtClean="0"/>
              <a:t>User-l </a:t>
            </a:r>
            <a:r>
              <a:rPr lang="en-US" dirty="0"/>
              <a:t>and </a:t>
            </a:r>
            <a:r>
              <a:rPr lang="en-US" dirty="0" smtClean="0"/>
              <a:t>User-2</a:t>
            </a:r>
            <a:r>
              <a:rPr lang="en-US" dirty="0"/>
              <a:t>, may use the same abbreviation </a:t>
            </a:r>
            <a:r>
              <a:rPr lang="en-US" dirty="0" smtClean="0"/>
              <a:t>my-object-1 </a:t>
            </a:r>
            <a:r>
              <a:rPr lang="en-US" dirty="0"/>
              <a:t>to identify their objects having </a:t>
            </a:r>
            <a:r>
              <a:rPr lang="en-US" dirty="0" smtClean="0"/>
              <a:t>the qualified names</a:t>
            </a:r>
          </a:p>
          <a:p>
            <a:pPr marL="2228850" lvl="5" indent="0">
              <a:buNone/>
            </a:pPr>
            <a:r>
              <a:rPr lang="en-US" dirty="0" smtClean="0"/>
              <a:t>/user-1/project-1/group-1/object-1 </a:t>
            </a:r>
          </a:p>
          <a:p>
            <a:pPr marL="2228850" lvl="5" indent="0">
              <a:buNone/>
            </a:pPr>
            <a:r>
              <a:rPr lang="en-US" dirty="0" smtClean="0"/>
              <a:t>/user-2/project-2/group-2/object-1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21641" y="3200400"/>
            <a:ext cx="952500" cy="376211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3" y="3898200"/>
            <a:ext cx="78105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867113"/>
            <a:ext cx="781050" cy="78105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413987" y="4317218"/>
            <a:ext cx="1496626" cy="483381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85174" y="4317218"/>
            <a:ext cx="1496626" cy="483381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66973" y="5089611"/>
            <a:ext cx="1390651" cy="406469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45003" y="5089611"/>
            <a:ext cx="1376964" cy="406469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047997" y="5685053"/>
            <a:ext cx="228601" cy="200078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19184" y="5689887"/>
            <a:ext cx="228601" cy="200078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8" y="3685306"/>
            <a:ext cx="342900" cy="342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84" y="3685306"/>
            <a:ext cx="342900" cy="342900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5" idx="2"/>
            <a:endCxn id="15" idx="3"/>
          </p:cNvCxnSpPr>
          <p:nvPr/>
        </p:nvCxnSpPr>
        <p:spPr>
          <a:xfrm flipH="1">
            <a:off x="3619498" y="3388506"/>
            <a:ext cx="502143" cy="4682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6" idx="1"/>
          </p:cNvCxnSpPr>
          <p:nvPr/>
        </p:nvCxnSpPr>
        <p:spPr>
          <a:xfrm>
            <a:off x="5074141" y="3388506"/>
            <a:ext cx="502143" cy="4682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2"/>
            <a:endCxn id="10" idx="0"/>
          </p:cNvCxnSpPr>
          <p:nvPr/>
        </p:nvCxnSpPr>
        <p:spPr>
          <a:xfrm>
            <a:off x="5747734" y="4028206"/>
            <a:ext cx="285753" cy="289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4"/>
            <a:endCxn id="12" idx="0"/>
          </p:cNvCxnSpPr>
          <p:nvPr/>
        </p:nvCxnSpPr>
        <p:spPr>
          <a:xfrm flipH="1">
            <a:off x="6033485" y="4800599"/>
            <a:ext cx="2" cy="289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4"/>
            <a:endCxn id="14" idx="0"/>
          </p:cNvCxnSpPr>
          <p:nvPr/>
        </p:nvCxnSpPr>
        <p:spPr>
          <a:xfrm>
            <a:off x="6033485" y="5496080"/>
            <a:ext cx="0" cy="1938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4"/>
            <a:endCxn id="11" idx="0"/>
          </p:cNvCxnSpPr>
          <p:nvPr/>
        </p:nvCxnSpPr>
        <p:spPr>
          <a:xfrm flipH="1">
            <a:off x="3162299" y="4800599"/>
            <a:ext cx="1" cy="289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4"/>
            <a:endCxn id="13" idx="0"/>
          </p:cNvCxnSpPr>
          <p:nvPr/>
        </p:nvCxnSpPr>
        <p:spPr>
          <a:xfrm flipH="1">
            <a:off x="3162298" y="5496080"/>
            <a:ext cx="1" cy="188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5" idx="2"/>
            <a:endCxn id="9" idx="0"/>
          </p:cNvCxnSpPr>
          <p:nvPr/>
        </p:nvCxnSpPr>
        <p:spPr>
          <a:xfrm flipH="1">
            <a:off x="3162300" y="4028206"/>
            <a:ext cx="285748" cy="289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5625" y="5885131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46812" y="586603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4053741" y="4551445"/>
            <a:ext cx="382480" cy="74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7865" y="4555176"/>
            <a:ext cx="382480" cy="74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930401" y="5285382"/>
            <a:ext cx="382480" cy="74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919834" y="5296576"/>
            <a:ext cx="382480" cy="74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3345418" y="5789926"/>
            <a:ext cx="382480" cy="74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486400" y="5777629"/>
            <a:ext cx="382480" cy="74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17779" y="360325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890610" y="360568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0612" y="4611469"/>
            <a:ext cx="1456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 1</a:t>
            </a:r>
          </a:p>
          <a:p>
            <a:pPr algn="ctr"/>
            <a:r>
              <a:rPr lang="en-US" dirty="0" smtClean="0"/>
              <a:t>(my-object-1)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47680" y="4579673"/>
            <a:ext cx="1456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 2</a:t>
            </a:r>
          </a:p>
          <a:p>
            <a:pPr algn="ctr"/>
            <a:r>
              <a:rPr lang="en-US" dirty="0" smtClean="0"/>
              <a:t>(my-object-1)</a:t>
            </a:r>
            <a:endParaRPr lang="en-US" dirty="0"/>
          </a:p>
        </p:txBody>
      </p:sp>
      <p:cxnSp>
        <p:nvCxnSpPr>
          <p:cNvPr id="59" name="Curved Connector 58"/>
          <p:cNvCxnSpPr>
            <a:stCxn id="56" idx="2"/>
            <a:endCxn id="13" idx="2"/>
          </p:cNvCxnSpPr>
          <p:nvPr/>
        </p:nvCxnSpPr>
        <p:spPr>
          <a:xfrm rot="16200000" flipH="1">
            <a:off x="1749749" y="4486844"/>
            <a:ext cx="527292" cy="206920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7" idx="2"/>
          </p:cNvCxnSpPr>
          <p:nvPr/>
        </p:nvCxnSpPr>
        <p:spPr>
          <a:xfrm rot="5400000">
            <a:off x="6986017" y="4387784"/>
            <a:ext cx="551625" cy="2228065"/>
          </a:xfrm>
          <a:prstGeom prst="curved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4" grpId="0"/>
      <p:bldP spid="45" grpId="0"/>
      <p:bldP spid="54" grpId="0"/>
      <p:bldP spid="55" grpId="0"/>
      <p:bldP spid="56" grpId="0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Absolute and r</a:t>
            </a:r>
            <a:r>
              <a:rPr lang="en-US" dirty="0" smtClean="0"/>
              <a:t>elative </a:t>
            </a:r>
            <a:r>
              <a:rPr lang="en-US" dirty="0"/>
              <a:t>names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45072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smtClean="0"/>
              <a:t>An </a:t>
            </a:r>
            <a:r>
              <a:rPr lang="en-US" sz="2000" dirty="0"/>
              <a:t>absolute name is specified from the root to the specified object.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A relative name is specified from the current context to the specified object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/>
              <a:t>The user’s context is context5 and the object to be located is object-1.</a:t>
            </a:r>
          </a:p>
          <a:p>
            <a:pPr algn="just">
              <a:lnSpc>
                <a:spcPct val="100000"/>
              </a:lnSpc>
            </a:pPr>
            <a:r>
              <a:rPr lang="en-US" sz="2000" dirty="0" smtClean="0"/>
              <a:t>Absolute name </a:t>
            </a:r>
            <a:r>
              <a:rPr lang="en-US" sz="2000" dirty="0"/>
              <a:t>of the object is: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/>
              <a:t>		</a:t>
            </a:r>
            <a:r>
              <a:rPr lang="en-US" sz="2000" b="1" dirty="0" smtClean="0"/>
              <a:t>Root </a:t>
            </a:r>
            <a:r>
              <a:rPr lang="en-US" sz="2000" b="1" dirty="0"/>
              <a:t>context/context1/context3/context5/object-1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Relative name of this same object in context 5 is: </a:t>
            </a:r>
            <a:endParaRPr lang="en-US" sz="20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context5/object-1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0" y="3505200"/>
            <a:ext cx="1524000" cy="3810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context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4150877"/>
            <a:ext cx="1143000" cy="3810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0" y="4150877"/>
            <a:ext cx="1143000" cy="3810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4720354"/>
            <a:ext cx="1143000" cy="3810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5334000"/>
            <a:ext cx="1143000" cy="3810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08176" y="4706296"/>
            <a:ext cx="1143000" cy="3810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52400" y="6019800"/>
            <a:ext cx="1447800" cy="38100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133600" y="6019800"/>
            <a:ext cx="1447800" cy="38100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572000" y="5480331"/>
            <a:ext cx="1447800" cy="38100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53200" y="5480331"/>
            <a:ext cx="1447800" cy="38100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N</a:t>
            </a:r>
            <a:endParaRPr lang="en-US" dirty="0"/>
          </a:p>
        </p:txBody>
      </p:sp>
      <p:cxnSp>
        <p:nvCxnSpPr>
          <p:cNvPr id="17" name="Straight Connector 16"/>
          <p:cNvCxnSpPr>
            <a:endCxn id="6" idx="0"/>
          </p:cNvCxnSpPr>
          <p:nvPr/>
        </p:nvCxnSpPr>
        <p:spPr>
          <a:xfrm flipH="1">
            <a:off x="3467100" y="3886200"/>
            <a:ext cx="529988" cy="2646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" idx="0"/>
          </p:cNvCxnSpPr>
          <p:nvPr/>
        </p:nvCxnSpPr>
        <p:spPr>
          <a:xfrm>
            <a:off x="5029200" y="3886200"/>
            <a:ext cx="495300" cy="2646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0"/>
          </p:cNvCxnSpPr>
          <p:nvPr/>
        </p:nvCxnSpPr>
        <p:spPr>
          <a:xfrm>
            <a:off x="5810250" y="4531877"/>
            <a:ext cx="469426" cy="1744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28118" y="4532683"/>
            <a:ext cx="469426" cy="1744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8" idx="0"/>
          </p:cNvCxnSpPr>
          <p:nvPr/>
        </p:nvCxnSpPr>
        <p:spPr>
          <a:xfrm flipH="1">
            <a:off x="2628900" y="4538906"/>
            <a:ext cx="571500" cy="181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718007" y="4528362"/>
            <a:ext cx="571500" cy="181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71800" y="5126421"/>
            <a:ext cx="381000" cy="2075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9" idx="0"/>
          </p:cNvCxnSpPr>
          <p:nvPr/>
        </p:nvCxnSpPr>
        <p:spPr>
          <a:xfrm flipH="1">
            <a:off x="1866900" y="5101354"/>
            <a:ext cx="419100" cy="2326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2" idx="0"/>
          </p:cNvCxnSpPr>
          <p:nvPr/>
        </p:nvCxnSpPr>
        <p:spPr>
          <a:xfrm flipH="1">
            <a:off x="876300" y="5715000"/>
            <a:ext cx="70485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4" idx="0"/>
          </p:cNvCxnSpPr>
          <p:nvPr/>
        </p:nvCxnSpPr>
        <p:spPr>
          <a:xfrm flipH="1">
            <a:off x="5295900" y="5109315"/>
            <a:ext cx="698457" cy="371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5" idx="0"/>
          </p:cNvCxnSpPr>
          <p:nvPr/>
        </p:nvCxnSpPr>
        <p:spPr>
          <a:xfrm>
            <a:off x="6553200" y="5087296"/>
            <a:ext cx="723900" cy="3930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13" idx="0"/>
          </p:cNvCxnSpPr>
          <p:nvPr/>
        </p:nvCxnSpPr>
        <p:spPr>
          <a:xfrm>
            <a:off x="2190750" y="5715000"/>
            <a:ext cx="66675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/>
          <p:cNvSpPr/>
          <p:nvPr/>
        </p:nvSpPr>
        <p:spPr>
          <a:xfrm rot="10800000">
            <a:off x="1285875" y="5719549"/>
            <a:ext cx="1143000" cy="277319"/>
          </a:xfrm>
          <a:prstGeom prst="arc">
            <a:avLst>
              <a:gd name="adj1" fmla="val 10633308"/>
              <a:gd name="adj2" fmla="val 86193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 rot="10800000">
            <a:off x="5721824" y="5151172"/>
            <a:ext cx="1143000" cy="277319"/>
          </a:xfrm>
          <a:prstGeom prst="arc">
            <a:avLst>
              <a:gd name="adj1" fmla="val 10633308"/>
              <a:gd name="adj2" fmla="val 86193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43000" y="5282801"/>
            <a:ext cx="1416524" cy="504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8988" y="5932861"/>
            <a:ext cx="1416524" cy="504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7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and </a:t>
            </a:r>
            <a:r>
              <a:rPr lang="en-US" dirty="0" smtClean="0"/>
              <a:t>multicast </a:t>
            </a:r>
            <a:r>
              <a:rPr lang="en-US" dirty="0"/>
              <a:t>names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26568"/>
              </p:ext>
            </p:extLst>
          </p:nvPr>
        </p:nvGraphicFramePr>
        <p:xfrm>
          <a:off x="342900" y="1371600"/>
          <a:ext cx="8572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xmlns="" val="270258203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xmlns="" val="155407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MULTICAST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974447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38990"/>
              </p:ext>
            </p:extLst>
          </p:nvPr>
        </p:nvGraphicFramePr>
        <p:xfrm>
          <a:off x="342900" y="1727731"/>
          <a:ext cx="85725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xmlns="" val="270258203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xmlns="" val="155407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noProof="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 is mapped to any one object of the set to which it is bound.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 is mapped to all object of the set to which it is bound.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974447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47197"/>
              </p:ext>
            </p:extLst>
          </p:nvPr>
        </p:nvGraphicFramePr>
        <p:xfrm>
          <a:off x="342900" y="2916450"/>
          <a:ext cx="85725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xmlns="" val="270258203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xmlns="" val="1554071963"/>
                    </a:ext>
                  </a:extLst>
                </a:gridCol>
              </a:tblGrid>
              <a:tr h="1899389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noProof="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 method is used in the scenario when a user wants a request to be serviced by any of the servers capable of servicing the request.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noProof="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 naming method is useful for broadcasting or multicasting.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974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6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Descriptive/Attribute-based names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naming system supports descriptive or attribute-based names and allows an object to </a:t>
            </a:r>
            <a:r>
              <a:rPr lang="en-US" dirty="0" smtClean="0"/>
              <a:t>be named </a:t>
            </a:r>
            <a:r>
              <a:rPr lang="en-US" dirty="0"/>
              <a:t>with a set of attributes.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/>
              <a:t>attribute has a type (indicating format and meaning) and a value.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Examples </a:t>
            </a:r>
            <a:r>
              <a:rPr lang="en-US" dirty="0"/>
              <a:t>of attributes are: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User: </a:t>
            </a:r>
            <a:r>
              <a:rPr lang="en-US" dirty="0" err="1" smtClean="0"/>
              <a:t>Darshan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/>
              <a:t>Creation date: </a:t>
            </a:r>
            <a:r>
              <a:rPr lang="en-US" dirty="0" smtClean="0"/>
              <a:t>01/01/2017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/>
              <a:t>File type: Source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Language: C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Name: Test1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To </a:t>
            </a:r>
            <a:r>
              <a:rPr lang="en-US" dirty="0"/>
              <a:t>identify an object, it is not necessary to specify all the attributes.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Multicast </a:t>
            </a:r>
            <a:r>
              <a:rPr lang="en-US" dirty="0"/>
              <a:t>naming facility can be easily provided with this naming method by </a:t>
            </a:r>
            <a:r>
              <a:rPr lang="en-US" dirty="0" smtClean="0"/>
              <a:t>constructing an </a:t>
            </a:r>
            <a:r>
              <a:rPr lang="en-US" dirty="0"/>
              <a:t>attribute for a list of names.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849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Source-routing names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the structure of a name space has the same form as the underlying network of a </a:t>
            </a:r>
            <a:r>
              <a:rPr lang="en-US" dirty="0" smtClean="0"/>
              <a:t>distributed system</a:t>
            </a:r>
            <a:r>
              <a:rPr lang="en-US" dirty="0"/>
              <a:t>, the name space defines </a:t>
            </a:r>
            <a:r>
              <a:rPr lang="en-US" b="1" dirty="0"/>
              <a:t>source-routing names.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typical example is the UNIX-to-UNIX Copy (UUCP) namespace that defines the names of the </a:t>
            </a:r>
            <a:r>
              <a:rPr lang="en-US" dirty="0" smtClean="0"/>
              <a:t>form:</a:t>
            </a:r>
          </a:p>
          <a:p>
            <a:pPr marL="57150" indent="0" algn="just">
              <a:lnSpc>
                <a:spcPct val="100000"/>
              </a:lnSpc>
              <a:buNone/>
            </a:pPr>
            <a:r>
              <a:rPr lang="en-US" dirty="0" smtClean="0"/>
              <a:t>			</a:t>
            </a:r>
            <a:r>
              <a:rPr lang="en-US" i="1" dirty="0" smtClean="0"/>
              <a:t>host-1!host-2!host-3!darshan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style is called as source routing namespace because the route through the network is specified at the source computer.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4432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System </a:t>
            </a:r>
            <a:r>
              <a:rPr lang="en-US" sz="4000" dirty="0" smtClean="0"/>
              <a:t>oriented names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 smtClean="0"/>
              <a:t>Characteristic features of </a:t>
            </a:r>
            <a:r>
              <a:rPr lang="en-US" b="1" dirty="0"/>
              <a:t>System-oriented </a:t>
            </a:r>
            <a:r>
              <a:rPr lang="en-US" b="1" dirty="0" smtClean="0"/>
              <a:t>names:</a:t>
            </a:r>
            <a:endParaRPr lang="en-US" dirty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Names are integers or bit </a:t>
            </a:r>
            <a:r>
              <a:rPr lang="en-US" sz="2400" dirty="0" smtClean="0"/>
              <a:t>strings.</a:t>
            </a:r>
            <a:endParaRPr lang="en-US" sz="2400" dirty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These names are also referred as unique identifiers, since they are guaranteed to be unique in both time and space.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These names are automatically generated by the system.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Names are of the same size irrespective of the type or location of the object identified by the names.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It is easy to perform operations like hashing, sorting, etc. on them.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These names are hard to crack and hence prove useful in case of security-related situations.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3689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Types of </a:t>
            </a:r>
            <a:r>
              <a:rPr lang="en-US" sz="4000" dirty="0" smtClean="0"/>
              <a:t>system oriented names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611813"/>
              </p:ext>
            </p:extLst>
          </p:nvPr>
        </p:nvGraphicFramePr>
        <p:xfrm>
          <a:off x="342900" y="1143000"/>
          <a:ext cx="8572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xmlns="" val="270258203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xmlns="" val="155407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UNSTRUCTURED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STRUCTURED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974447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0504"/>
              </p:ext>
            </p:extLst>
          </p:nvPr>
        </p:nvGraphicFramePr>
        <p:xfrm>
          <a:off x="342900" y="1499131"/>
          <a:ext cx="85725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xmlns="" val="270258203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xmlns="" val="155407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noProof="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 names have a single set of integers or a bit string which uniquely identifies the object.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noProof="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 names have additional component</a:t>
                      </a:r>
                      <a:r>
                        <a:rPr lang="en-US" sz="2400" b="0" kern="1200" baseline="0" noProof="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which provide information about the properties of the object.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974447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30349"/>
              </p:ext>
            </p:extLst>
          </p:nvPr>
        </p:nvGraphicFramePr>
        <p:xfrm>
          <a:off x="342900" y="3048000"/>
          <a:ext cx="85725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xmlns="" val="270258203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xmlns="" val="1554071963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noProof="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does not provide</a:t>
                      </a:r>
                      <a:r>
                        <a:rPr lang="en-US" sz="2400" b="0" kern="1200" baseline="0" noProof="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noProof="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any other information about the object.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noProof="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information about the properties of the object identified by its name.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974447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33500" y="4555926"/>
            <a:ext cx="2705100" cy="701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Set of integers or</a:t>
            </a:r>
          </a:p>
          <a:p>
            <a:pPr algn="ctr"/>
            <a:r>
              <a:rPr lang="en-US" sz="2000" dirty="0"/>
              <a:t>b</a:t>
            </a:r>
            <a:r>
              <a:rPr lang="en-US" sz="2000" dirty="0" smtClean="0"/>
              <a:t>it strings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486400" y="4555926"/>
            <a:ext cx="2705100" cy="701874"/>
            <a:chOff x="1333500" y="5565860"/>
            <a:chExt cx="2705100" cy="701874"/>
          </a:xfrm>
        </p:grpSpPr>
        <p:sp>
          <p:nvSpPr>
            <p:cNvPr id="8" name="Rectangle 7"/>
            <p:cNvSpPr/>
            <p:nvPr/>
          </p:nvSpPr>
          <p:spPr>
            <a:xfrm>
              <a:off x="2514600" y="5565860"/>
              <a:ext cx="1524000" cy="7018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Local unique</a:t>
              </a:r>
            </a:p>
            <a:p>
              <a:pPr algn="ctr"/>
              <a:r>
                <a:rPr lang="en-US" sz="2000" dirty="0" smtClean="0"/>
                <a:t>identifier</a:t>
              </a:r>
              <a:endParaRPr lang="en-US" sz="2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33500" y="5571547"/>
              <a:ext cx="1181100" cy="6961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Node</a:t>
              </a:r>
            </a:p>
            <a:p>
              <a:pPr algn="ctr"/>
              <a:r>
                <a:rPr lang="en-US" sz="2000" dirty="0" smtClean="0"/>
                <a:t>identifier</a:t>
              </a:r>
              <a:endParaRPr lang="en-US" sz="20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74944" y="5516687"/>
            <a:ext cx="222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Unstructured 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5512138"/>
            <a:ext cx="1942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Structured </a:t>
            </a:r>
            <a:r>
              <a:rPr lang="en-US" sz="20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78238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IN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distributed system supports several types of objects such as processes, files, I/O </a:t>
            </a:r>
            <a:r>
              <a:rPr lang="en-US" dirty="0" smtClean="0"/>
              <a:t>devices, mail </a:t>
            </a:r>
            <a:r>
              <a:rPr lang="en-US" dirty="0"/>
              <a:t>boxes, and nodes.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naming system comprises two important mechanisms:</a:t>
            </a:r>
          </a:p>
          <a:p>
            <a:pPr marL="85725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dirty="0" smtClean="0"/>
              <a:t>Naming mechanism</a:t>
            </a:r>
            <a:endParaRPr lang="en-US" sz="2400" dirty="0"/>
          </a:p>
          <a:p>
            <a:pPr lvl="2" algn="just">
              <a:lnSpc>
                <a:spcPct val="100000"/>
              </a:lnSpc>
            </a:pPr>
            <a:r>
              <a:rPr lang="en-US" sz="2000" dirty="0"/>
              <a:t>The naming facility enables users and programs to assign character-string </a:t>
            </a:r>
            <a:r>
              <a:rPr lang="en-US" sz="2000" dirty="0" smtClean="0"/>
              <a:t>names and use </a:t>
            </a:r>
            <a:r>
              <a:rPr lang="en-US" sz="2000" dirty="0"/>
              <a:t>these to refer those objects</a:t>
            </a:r>
            <a:r>
              <a:rPr lang="en-US" sz="2000" dirty="0" smtClean="0"/>
              <a:t>.</a:t>
            </a:r>
          </a:p>
          <a:p>
            <a:pPr marL="857250" lvl="1" indent="-457200" algn="just">
              <a:lnSpc>
                <a:spcPct val="100000"/>
              </a:lnSpc>
              <a:buFont typeface="+mj-lt"/>
              <a:buAutoNum type="arabicPeriod" startAt="2"/>
            </a:pPr>
            <a:r>
              <a:rPr lang="en-US" sz="2400" dirty="0" smtClean="0"/>
              <a:t>The Locating mechanism</a:t>
            </a:r>
            <a:endParaRPr lang="en-US" sz="2400" dirty="0"/>
          </a:p>
          <a:p>
            <a:pPr lvl="2" algn="just">
              <a:lnSpc>
                <a:spcPct val="100000"/>
              </a:lnSpc>
            </a:pPr>
            <a:r>
              <a:rPr lang="en-US" sz="2000" dirty="0"/>
              <a:t>The locating mechanism is responsible for mapping the object’s name to the object’s </a:t>
            </a:r>
            <a:r>
              <a:rPr lang="en-US" sz="2000" dirty="0" smtClean="0"/>
              <a:t>location in </a:t>
            </a:r>
            <a:r>
              <a:rPr lang="en-US" sz="2000" dirty="0"/>
              <a:t>the distributed system.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021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Approaches to </a:t>
            </a:r>
            <a:r>
              <a:rPr lang="en-US" sz="3200" dirty="0" smtClean="0"/>
              <a:t>generate </a:t>
            </a:r>
            <a:r>
              <a:rPr lang="en-US" sz="3200" dirty="0"/>
              <a:t>s</a:t>
            </a:r>
            <a:r>
              <a:rPr lang="en-US" sz="3200" dirty="0" smtClean="0"/>
              <a:t>ystem </a:t>
            </a:r>
            <a:r>
              <a:rPr lang="en-US" sz="3200" dirty="0"/>
              <a:t>o</a:t>
            </a:r>
            <a:r>
              <a:rPr lang="en-US" sz="3200" dirty="0" smtClean="0"/>
              <a:t>riented </a:t>
            </a:r>
            <a:r>
              <a:rPr lang="en-US" sz="3200" dirty="0"/>
              <a:t>n</a:t>
            </a:r>
            <a:r>
              <a:rPr lang="en-US" sz="3200" dirty="0" smtClean="0"/>
              <a:t>ames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3505200" y="1447800"/>
            <a:ext cx="2209800" cy="11430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Generation of System oriented names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162050" y="3810000"/>
            <a:ext cx="1600200" cy="12192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Centralized</a:t>
            </a:r>
          </a:p>
          <a:p>
            <a:pPr algn="ctr"/>
            <a:r>
              <a:rPr lang="en-US" sz="2000" dirty="0" smtClean="0"/>
              <a:t>approach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10000" y="3810000"/>
            <a:ext cx="1600200" cy="12192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Distributed</a:t>
            </a:r>
          </a:p>
          <a:p>
            <a:pPr algn="ctr"/>
            <a:r>
              <a:rPr lang="en-US" sz="2000" dirty="0" smtClean="0"/>
              <a:t>approach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4610100" y="2590800"/>
            <a:ext cx="0" cy="1219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6" idx="0"/>
          </p:cNvCxnSpPr>
          <p:nvPr/>
        </p:nvCxnSpPr>
        <p:spPr>
          <a:xfrm flipH="1">
            <a:off x="1962150" y="2590800"/>
            <a:ext cx="2647950" cy="1219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15100" y="3810000"/>
            <a:ext cx="1600200" cy="12192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Unique Identifier in the event of crashes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3" idx="2"/>
            <a:endCxn id="12" idx="0"/>
          </p:cNvCxnSpPr>
          <p:nvPr/>
        </p:nvCxnSpPr>
        <p:spPr>
          <a:xfrm>
            <a:off x="4610100" y="2590800"/>
            <a:ext cx="2705100" cy="1219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</a:t>
            </a:r>
            <a:r>
              <a:rPr lang="en-US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49318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/>
              <a:t>The centralized approach is basically used for generating unstructured names.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This system incorporates a centralized global unique identifier generator that generates a standard global unique identifier for each object in the system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Then, any method is used to partition this global namespace among local domains of each node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Each node may either bind or map the global identifier to the locally created object.</a:t>
            </a:r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564583" y="4011076"/>
            <a:ext cx="2050876" cy="129540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global unique identifier generator</a:t>
            </a:r>
          </a:p>
        </p:txBody>
      </p:sp>
      <p:sp>
        <p:nvSpPr>
          <p:cNvPr id="7" name="Oval 6"/>
          <p:cNvSpPr/>
          <p:nvPr/>
        </p:nvSpPr>
        <p:spPr>
          <a:xfrm>
            <a:off x="5145983" y="3194796"/>
            <a:ext cx="1066800" cy="81628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5504671" y="4740716"/>
            <a:ext cx="1066800" cy="81628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Oval 8"/>
          <p:cNvSpPr/>
          <p:nvPr/>
        </p:nvSpPr>
        <p:spPr>
          <a:xfrm>
            <a:off x="4419600" y="5562600"/>
            <a:ext cx="1066800" cy="81628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Oval 9"/>
          <p:cNvSpPr/>
          <p:nvPr/>
        </p:nvSpPr>
        <p:spPr>
          <a:xfrm>
            <a:off x="5679383" y="5084910"/>
            <a:ext cx="209938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Oval 10"/>
          <p:cNvSpPr/>
          <p:nvPr/>
        </p:nvSpPr>
        <p:spPr>
          <a:xfrm>
            <a:off x="5372105" y="3591976"/>
            <a:ext cx="209938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2" name="Straight Arrow Connector 11"/>
          <p:cNvCxnSpPr>
            <a:stCxn id="5" idx="7"/>
            <a:endCxn id="7" idx="2"/>
          </p:cNvCxnSpPr>
          <p:nvPr/>
        </p:nvCxnSpPr>
        <p:spPr>
          <a:xfrm flipV="1">
            <a:off x="3315115" y="3602936"/>
            <a:ext cx="1830868" cy="597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8" idx="2"/>
          </p:cNvCxnSpPr>
          <p:nvPr/>
        </p:nvCxnSpPr>
        <p:spPr>
          <a:xfrm>
            <a:off x="3615459" y="4658776"/>
            <a:ext cx="1889212" cy="49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590021" y="3608930"/>
            <a:ext cx="359167" cy="402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11" idx="4"/>
          </p:cNvCxnSpPr>
          <p:nvPr/>
        </p:nvCxnSpPr>
        <p:spPr>
          <a:xfrm rot="10800000">
            <a:off x="5477075" y="3820576"/>
            <a:ext cx="735709" cy="48069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70580" y="3235300"/>
            <a:ext cx="13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Central node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45138" y="342191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04863" y="496958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41922" y="60960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76898" y="4096625"/>
            <a:ext cx="125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object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871154">
            <a:off x="3826784" y="450125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identifier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20546704">
            <a:off x="3599948" y="3851592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identifier</a:t>
            </a:r>
            <a:endParaRPr lang="en-US" dirty="0"/>
          </a:p>
        </p:txBody>
      </p:sp>
      <p:cxnSp>
        <p:nvCxnSpPr>
          <p:cNvPr id="23" name="Straight Connector 22"/>
          <p:cNvCxnSpPr>
            <a:stCxn id="8" idx="3"/>
            <a:endCxn id="9" idx="7"/>
          </p:cNvCxnSpPr>
          <p:nvPr/>
        </p:nvCxnSpPr>
        <p:spPr>
          <a:xfrm flipH="1">
            <a:off x="5330171" y="5437455"/>
            <a:ext cx="330729" cy="24468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590662" y="5943600"/>
            <a:ext cx="209938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15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</a:t>
            </a:r>
            <a:r>
              <a:rPr lang="en-US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It forces the naming system to use structured object identifiers.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hierarchical concatenation strategy is used to create global unique identifiers.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First, each </a:t>
            </a:r>
            <a:r>
              <a:rPr lang="en-US" dirty="0"/>
              <a:t>domain is given a unique identifier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global unique identifier for an object is created by concatenating the unique identifier of the domain with an identifier used within the domain.</a:t>
            </a:r>
          </a:p>
          <a:p>
            <a:pPr algn="just">
              <a:lnSpc>
                <a:spcPct val="100000"/>
              </a:lnSpc>
            </a:pPr>
            <a:endParaRPr lang="en-US" sz="2000" dirty="0" smtClean="0"/>
          </a:p>
          <a:p>
            <a:pPr algn="just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38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</a:t>
            </a:r>
            <a:r>
              <a:rPr lang="en-US" dirty="0" smtClean="0"/>
              <a:t>approach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20805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000" b="1" dirty="0" smtClean="0"/>
              <a:t>Technique 1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Treat each node of the system as a domain of the name space.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Treat a reading from the real-time clock (called timestamp) of a node as a unique identifier within the node. 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Global </a:t>
            </a:r>
            <a:r>
              <a:rPr lang="en-US" dirty="0"/>
              <a:t>unique identifiers take the form of the </a:t>
            </a:r>
            <a:r>
              <a:rPr lang="en-US" dirty="0" smtClean="0"/>
              <a:t>pair of 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b="1" dirty="0" smtClean="0"/>
              <a:t>(Domain ID</a:t>
            </a:r>
            <a:r>
              <a:rPr lang="en-US" b="1" dirty="0"/>
              <a:t>, </a:t>
            </a:r>
            <a:r>
              <a:rPr lang="en-US" b="1" dirty="0" smtClean="0"/>
              <a:t>Identifier with in domain using timestamp)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562600" y="3172497"/>
            <a:ext cx="1295400" cy="68580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domain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57600" y="3973981"/>
            <a:ext cx="1905000" cy="1524000"/>
            <a:chOff x="819150" y="4114800"/>
            <a:chExt cx="1905000" cy="1524000"/>
          </a:xfrm>
        </p:grpSpPr>
        <p:sp>
          <p:nvSpPr>
            <p:cNvPr id="6" name="Oval 5"/>
            <p:cNvSpPr/>
            <p:nvPr/>
          </p:nvSpPr>
          <p:spPr>
            <a:xfrm>
              <a:off x="819150" y="4114800"/>
              <a:ext cx="1905000" cy="1524000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Domain 1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237862" y="4876800"/>
              <a:ext cx="209938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Oval 7"/>
            <p:cNvSpPr/>
            <p:nvPr/>
          </p:nvSpPr>
          <p:spPr>
            <a:xfrm>
              <a:off x="2057400" y="4876800"/>
              <a:ext cx="209938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1231" y="5068880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Obj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0769" y="5068880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Obj</a:t>
              </a:r>
              <a:r>
                <a:rPr lang="en-US" dirty="0" smtClean="0"/>
                <a:t> n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52700" y="5698926"/>
            <a:ext cx="3733800" cy="701874"/>
            <a:chOff x="1485900" y="5565860"/>
            <a:chExt cx="3733800" cy="701874"/>
          </a:xfrm>
        </p:grpSpPr>
        <p:sp>
          <p:nvSpPr>
            <p:cNvPr id="19" name="Rectangle 18"/>
            <p:cNvSpPr/>
            <p:nvPr/>
          </p:nvSpPr>
          <p:spPr>
            <a:xfrm>
              <a:off x="2514600" y="5565860"/>
              <a:ext cx="2705100" cy="7018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Object ID within domain using timestamp</a:t>
              </a:r>
              <a:endParaRPr lang="en-US" sz="2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85900" y="5571547"/>
              <a:ext cx="1028700" cy="6961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Domain ID</a:t>
              </a:r>
              <a:endParaRPr lang="en-US" sz="2000" dirty="0"/>
            </a:p>
          </p:txBody>
        </p:sp>
      </p:grpSp>
      <p:cxnSp>
        <p:nvCxnSpPr>
          <p:cNvPr id="25" name="Straight Arrow Connector 24"/>
          <p:cNvCxnSpPr>
            <a:stCxn id="4" idx="3"/>
            <a:endCxn id="6" idx="7"/>
          </p:cNvCxnSpPr>
          <p:nvPr/>
        </p:nvCxnSpPr>
        <p:spPr>
          <a:xfrm flipH="1">
            <a:off x="5283619" y="3757864"/>
            <a:ext cx="468688" cy="439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62300" y="4850281"/>
            <a:ext cx="973223" cy="1143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24100" y="4611469"/>
            <a:ext cx="104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</a:t>
            </a:r>
          </a:p>
          <a:p>
            <a:r>
              <a:rPr lang="en-US" dirty="0" smtClean="0"/>
              <a:t>Identifier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659219" y="5497981"/>
            <a:ext cx="0" cy="2161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1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</a:t>
            </a:r>
            <a:r>
              <a:rPr lang="en-US" dirty="0" smtClean="0"/>
              <a:t>approach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206621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1" dirty="0" smtClean="0"/>
              <a:t>Technique 2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Treat each server as a domain and then to allow a server to generate object identifiers for the objects it serves </a:t>
            </a:r>
            <a:r>
              <a:rPr lang="en-US" dirty="0" smtClean="0"/>
              <a:t>in a </a:t>
            </a:r>
            <a:r>
              <a:rPr lang="en-US" dirty="0"/>
              <a:t>server-specific manner. 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Global </a:t>
            </a:r>
            <a:r>
              <a:rPr lang="en-US" dirty="0"/>
              <a:t>unique identifiers take the form of the pair </a:t>
            </a:r>
            <a:r>
              <a:rPr lang="en-US" dirty="0" smtClean="0"/>
              <a:t>of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(server ID, server specific unique identifier)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2438400" y="3172497"/>
            <a:ext cx="1295400" cy="68580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domain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733800" y="3973981"/>
            <a:ext cx="1905000" cy="1524000"/>
            <a:chOff x="819150" y="4114800"/>
            <a:chExt cx="1905000" cy="1524000"/>
          </a:xfrm>
        </p:grpSpPr>
        <p:sp>
          <p:nvSpPr>
            <p:cNvPr id="13" name="Oval 12"/>
            <p:cNvSpPr/>
            <p:nvPr/>
          </p:nvSpPr>
          <p:spPr>
            <a:xfrm>
              <a:off x="819150" y="4114800"/>
              <a:ext cx="1905000" cy="1524000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Domain n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237862" y="4876800"/>
              <a:ext cx="209938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057400" y="4876800"/>
              <a:ext cx="209938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1231" y="5068880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Obj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0769" y="5068880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Obj</a:t>
              </a:r>
              <a:r>
                <a:rPr lang="en-US" dirty="0" smtClean="0"/>
                <a:t> 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33209" y="5698926"/>
            <a:ext cx="2963381" cy="701874"/>
            <a:chOff x="1333500" y="5565860"/>
            <a:chExt cx="3886200" cy="701874"/>
          </a:xfrm>
        </p:grpSpPr>
        <p:sp>
          <p:nvSpPr>
            <p:cNvPr id="23" name="Rectangle 22"/>
            <p:cNvSpPr/>
            <p:nvPr/>
          </p:nvSpPr>
          <p:spPr>
            <a:xfrm>
              <a:off x="2514600" y="5565860"/>
              <a:ext cx="2705100" cy="7018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Server specific Object ID</a:t>
              </a:r>
              <a:endParaRPr lang="en-US" sz="2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33500" y="5571547"/>
              <a:ext cx="1181100" cy="6961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Server ID</a:t>
              </a:r>
              <a:endParaRPr lang="en-US" sz="2000" dirty="0"/>
            </a:p>
          </p:txBody>
        </p:sp>
      </p:grpSp>
      <p:cxnSp>
        <p:nvCxnSpPr>
          <p:cNvPr id="28" name="Straight Arrow Connector 27"/>
          <p:cNvCxnSpPr>
            <a:stCxn id="4" idx="5"/>
            <a:endCxn id="13" idx="1"/>
          </p:cNvCxnSpPr>
          <p:nvPr/>
        </p:nvCxnSpPr>
        <p:spPr>
          <a:xfrm>
            <a:off x="3544093" y="3757864"/>
            <a:ext cx="468688" cy="439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4"/>
          </p:cNvCxnSpPr>
          <p:nvPr/>
        </p:nvCxnSpPr>
        <p:spPr>
          <a:xfrm>
            <a:off x="4686300" y="5497981"/>
            <a:ext cx="0" cy="2161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20228" y="3807933"/>
            <a:ext cx="138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Name server</a:t>
            </a:r>
          </a:p>
          <a:p>
            <a:pPr algn="ctr"/>
            <a:r>
              <a:rPr lang="en-US" dirty="0" smtClean="0"/>
              <a:t>as domain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1"/>
          </p:cNvCxnSpPr>
          <p:nvPr/>
        </p:nvCxnSpPr>
        <p:spPr>
          <a:xfrm flipH="1">
            <a:off x="5572324" y="4131099"/>
            <a:ext cx="547904" cy="2620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Generating Unique Identifiers in the </a:t>
            </a:r>
            <a:r>
              <a:rPr lang="en-US" sz="3200" dirty="0" smtClean="0"/>
              <a:t>event </a:t>
            </a:r>
            <a:r>
              <a:rPr lang="en-US" sz="3200" dirty="0"/>
              <a:t>of </a:t>
            </a:r>
            <a:r>
              <a:rPr lang="en-US" sz="3200" dirty="0" smtClean="0"/>
              <a:t>crashes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 crash may lead to loss of the state information of a unique identifier generator.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On recovery, the unique identifier generator </a:t>
            </a:r>
            <a:r>
              <a:rPr lang="en-US" dirty="0" smtClean="0"/>
              <a:t>may </a:t>
            </a:r>
            <a:r>
              <a:rPr lang="en-US" dirty="0"/>
              <a:t>not function correctly, which may </a:t>
            </a:r>
            <a:r>
              <a:rPr lang="en-US" dirty="0" smtClean="0"/>
              <a:t>result in generate of non unique </a:t>
            </a:r>
            <a:r>
              <a:rPr lang="en-US" dirty="0"/>
              <a:t>identifiers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This problem can be resolved by following methods: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Using </a:t>
            </a:r>
            <a:r>
              <a:rPr lang="en-US" sz="2400" dirty="0"/>
              <a:t>a clock that operates across failures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Using multiple levels of storage</a:t>
            </a:r>
          </a:p>
        </p:txBody>
      </p:sp>
    </p:spTree>
    <p:extLst>
      <p:ext uri="{BB962C8B-B14F-4D97-AF65-F5344CB8AC3E}">
        <p14:creationId xmlns:p14="http://schemas.microsoft.com/office/powerpoint/2010/main" val="37238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Distributed Approach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Using a clock that operates across </a:t>
            </a:r>
            <a:r>
              <a:rPr lang="en-US" dirty="0" smtClean="0"/>
              <a:t>failures</a:t>
            </a:r>
          </a:p>
          <a:p>
            <a:pPr marL="857250" lvl="1" indent="-457200" algn="just">
              <a:lnSpc>
                <a:spcPct val="100000"/>
              </a:lnSpc>
            </a:pPr>
            <a:r>
              <a:rPr lang="en-US" sz="2400" dirty="0"/>
              <a:t>Clock is used at the location of the unique identifier generator. </a:t>
            </a:r>
          </a:p>
          <a:p>
            <a:pPr marL="857250" lvl="1" indent="-457200" algn="just">
              <a:lnSpc>
                <a:spcPct val="100000"/>
              </a:lnSpc>
            </a:pPr>
            <a:r>
              <a:rPr lang="en-US" sz="2400" dirty="0" smtClean="0"/>
              <a:t>It will </a:t>
            </a:r>
            <a:r>
              <a:rPr lang="en-US" sz="2400" dirty="0"/>
              <a:t>not recycle during the period within which the needed identifiers must be unique. </a:t>
            </a:r>
          </a:p>
          <a:p>
            <a:pPr marL="857250" lvl="1" indent="-457200" algn="just">
              <a:lnSpc>
                <a:spcPct val="100000"/>
              </a:lnSpc>
            </a:pPr>
            <a:r>
              <a:rPr lang="en-US" sz="2400" dirty="0"/>
              <a:t>To implement this method, one may require rather long identifiers, depending on the granularity of the clock interval needed.</a:t>
            </a:r>
          </a:p>
        </p:txBody>
      </p:sp>
    </p:spTree>
    <p:extLst>
      <p:ext uri="{BB962C8B-B14F-4D97-AF65-F5344CB8AC3E}">
        <p14:creationId xmlns:p14="http://schemas.microsoft.com/office/powerpoint/2010/main" val="229090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Distributed Approach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Using multip</a:t>
            </a:r>
            <a:r>
              <a:rPr lang="en-US" dirty="0"/>
              <a:t>le levels of </a:t>
            </a:r>
            <a:r>
              <a:rPr lang="en-US" dirty="0" smtClean="0"/>
              <a:t>storage</a:t>
            </a:r>
          </a:p>
          <a:p>
            <a:pPr marL="857250" lvl="1" indent="-457200" algn="just">
              <a:lnSpc>
                <a:spcPct val="100000"/>
              </a:lnSpc>
            </a:pPr>
            <a:r>
              <a:rPr lang="en-US" sz="2400" dirty="0" smtClean="0"/>
              <a:t>The unique </a:t>
            </a:r>
            <a:r>
              <a:rPr lang="en-US" sz="2400" dirty="0"/>
              <a:t>identifiers are structured in a hierarchical </a:t>
            </a:r>
            <a:r>
              <a:rPr lang="en-US" sz="2400" dirty="0" smtClean="0"/>
              <a:t>fashion with </a:t>
            </a:r>
            <a:r>
              <a:rPr lang="en-US" sz="2400" dirty="0"/>
              <a:t>one field per level.</a:t>
            </a:r>
          </a:p>
          <a:p>
            <a:pPr marL="857250" lvl="1" indent="-457200" algn="just">
              <a:lnSpc>
                <a:spcPct val="100000"/>
              </a:lnSpc>
            </a:pPr>
            <a:r>
              <a:rPr lang="en-US" sz="2400" dirty="0"/>
              <a:t>A counter maintained at each level contains the highest value of the field </a:t>
            </a:r>
            <a:r>
              <a:rPr lang="en-US" sz="2400" dirty="0" smtClean="0"/>
              <a:t>assigned.</a:t>
            </a:r>
          </a:p>
          <a:p>
            <a:pPr marL="857250" lvl="1" indent="-457200" algn="just">
              <a:lnSpc>
                <a:spcPct val="100000"/>
              </a:lnSpc>
            </a:pPr>
            <a:r>
              <a:rPr lang="en-US" sz="2400" dirty="0" smtClean="0"/>
              <a:t>Current </a:t>
            </a:r>
            <a:r>
              <a:rPr lang="en-US" sz="2400" dirty="0"/>
              <a:t>value is cached in the main memory.</a:t>
            </a:r>
          </a:p>
          <a:p>
            <a:pPr marL="857250" lvl="1" indent="-457200" algn="just">
              <a:lnSpc>
                <a:spcPct val="100000"/>
              </a:lnSpc>
            </a:pPr>
            <a:r>
              <a:rPr lang="en-US" sz="2400" dirty="0"/>
              <a:t>In case of a crash at one level, the next higher level is incremented while the low-level counter is reset.</a:t>
            </a:r>
          </a:p>
          <a:p>
            <a:pPr marL="857250" lvl="1" indent="-457200" algn="just">
              <a:lnSpc>
                <a:spcPct val="100000"/>
              </a:lnSpc>
            </a:pPr>
            <a:r>
              <a:rPr lang="en-US" sz="2400" dirty="0"/>
              <a:t>Two levels with main memory and stable storage are sufficient for creating a safe and efficient unique identifier generator. </a:t>
            </a:r>
          </a:p>
        </p:txBody>
      </p:sp>
    </p:spTree>
    <p:extLst>
      <p:ext uri="{BB962C8B-B14F-4D97-AF65-F5344CB8AC3E}">
        <p14:creationId xmlns:p14="http://schemas.microsoft.com/office/powerpoint/2010/main" val="214727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Object-locating mechanisms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Object locating is the process of mapping an object's system-oriented unique identifier </a:t>
            </a:r>
            <a:r>
              <a:rPr lang="en-US" dirty="0" smtClean="0"/>
              <a:t>from </a:t>
            </a:r>
            <a:r>
              <a:rPr lang="en-US" dirty="0"/>
              <a:t>the replica locations of the object.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Different types of </a:t>
            </a:r>
            <a:r>
              <a:rPr lang="en-US" dirty="0"/>
              <a:t>object-locating mechanisms </a:t>
            </a:r>
            <a:r>
              <a:rPr lang="en-US" dirty="0" smtClean="0"/>
              <a:t>are as follows: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Broadcasting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Expanding ring broadcast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Encoding location of object within its UID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Searching </a:t>
            </a:r>
            <a:r>
              <a:rPr lang="en-US" sz="2400" dirty="0"/>
              <a:t>creator node first and then Broadcasting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Using forward location pointers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Using hint cache and broadcasting</a:t>
            </a:r>
          </a:p>
        </p:txBody>
      </p:sp>
    </p:spTree>
    <p:extLst>
      <p:ext uri="{BB962C8B-B14F-4D97-AF65-F5344CB8AC3E}">
        <p14:creationId xmlns:p14="http://schemas.microsoft.com/office/powerpoint/2010/main" val="41585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Broadcasting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5146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node with an object request broadcasts the request to all nodes in the system.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node currently having the requested object replies to the requesting </a:t>
            </a:r>
            <a:r>
              <a:rPr lang="en-US" dirty="0" smtClean="0"/>
              <a:t>node.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This method is suitable for small systems and those systems having a low frequency of object-locating requests</a:t>
            </a:r>
            <a:r>
              <a:rPr lang="en-US" dirty="0" smtClean="0"/>
              <a:t>.</a:t>
            </a:r>
          </a:p>
        </p:txBody>
      </p:sp>
      <p:sp>
        <p:nvSpPr>
          <p:cNvPr id="3" name="Oval 2"/>
          <p:cNvSpPr/>
          <p:nvPr/>
        </p:nvSpPr>
        <p:spPr>
          <a:xfrm>
            <a:off x="1706786" y="4495800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5" name="Oval 4"/>
          <p:cNvSpPr/>
          <p:nvPr/>
        </p:nvSpPr>
        <p:spPr>
          <a:xfrm>
            <a:off x="3941343" y="3546482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5180446" y="4508310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7" name="Oval 6"/>
          <p:cNvSpPr/>
          <p:nvPr/>
        </p:nvSpPr>
        <p:spPr>
          <a:xfrm>
            <a:off x="3941343" y="5634282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459069"/>
            <a:ext cx="140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Requesting </a:t>
            </a:r>
          </a:p>
          <a:p>
            <a:pPr algn="ctr"/>
            <a:r>
              <a:rPr lang="en-US" sz="2000" dirty="0" smtClean="0"/>
              <a:t>node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942832" y="4446657"/>
            <a:ext cx="102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Object </a:t>
            </a:r>
          </a:p>
          <a:p>
            <a:pPr algn="ctr"/>
            <a:r>
              <a:rPr lang="en-US" sz="2000" dirty="0" smtClean="0"/>
              <a:t>location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3" idx="7"/>
            <a:endCxn id="6" idx="1"/>
          </p:cNvCxnSpPr>
          <p:nvPr/>
        </p:nvCxnSpPr>
        <p:spPr>
          <a:xfrm>
            <a:off x="2292153" y="4585074"/>
            <a:ext cx="2988726" cy="12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  <a:endCxn id="5" idx="2"/>
          </p:cNvCxnSpPr>
          <p:nvPr/>
        </p:nvCxnSpPr>
        <p:spPr>
          <a:xfrm flipV="1">
            <a:off x="2049686" y="3851282"/>
            <a:ext cx="1891657" cy="644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4"/>
            <a:endCxn id="7" idx="2"/>
          </p:cNvCxnSpPr>
          <p:nvPr/>
        </p:nvCxnSpPr>
        <p:spPr>
          <a:xfrm>
            <a:off x="2049686" y="5105400"/>
            <a:ext cx="1891657" cy="8336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3" idx="5"/>
          </p:cNvCxnSpPr>
          <p:nvPr/>
        </p:nvCxnSpPr>
        <p:spPr>
          <a:xfrm flipH="1" flipV="1">
            <a:off x="2292153" y="5016126"/>
            <a:ext cx="2988726" cy="125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38260" y="381000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64186" y="423899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2995514" y="5154543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59759" y="4978584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1" name="Rectangular Callout 20"/>
          <p:cNvSpPr/>
          <p:nvPr/>
        </p:nvSpPr>
        <p:spPr>
          <a:xfrm>
            <a:off x="5372100" y="5354598"/>
            <a:ext cx="2400300" cy="886192"/>
          </a:xfrm>
          <a:prstGeom prst="wedgeRectCallout">
            <a:avLst>
              <a:gd name="adj1" fmla="val -78375"/>
              <a:gd name="adj2" fmla="val -7764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Reply from the node where object is located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32985" y="3548390"/>
            <a:ext cx="232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Broadcast </a:t>
            </a:r>
            <a:r>
              <a:rPr lang="en-US" dirty="0"/>
              <a:t>request </a:t>
            </a:r>
            <a:r>
              <a:rPr lang="en-US" dirty="0" smtClean="0"/>
              <a:t>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42" grpId="0"/>
      <p:bldP spid="43" grpId="0"/>
      <p:bldP spid="44" grpId="0"/>
      <p:bldP spid="45" grpId="0"/>
      <p:bldP spid="21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Desirable features of good naming system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Location transparency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Name of the object must not indicate &amp; dependent on the physical location of the object, directly or indirectly.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Location </a:t>
            </a:r>
            <a:r>
              <a:rPr lang="en-US" dirty="0" smtClean="0"/>
              <a:t>independency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/>
              <a:t>Name of the object need not be changed when the object’s location is changed.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User must be able to access the object irrespective of the node from where it is being accessed.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Scalability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Any changes in system scale should not require any change in naming or location mechanisms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Expanding ring broadcast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Expanding Ring Broadcast (ERB) is a modification of the pure broadcast </a:t>
            </a:r>
            <a:r>
              <a:rPr lang="en-US" dirty="0" smtClean="0"/>
              <a:t>method.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is used for Wide Area Networks (WAN).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this method, increasingly distant LANs are searched till the object is found or till every LAN searched is unsuccessful.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This increase is in terms of a hop, which corresponds to a gateway between two processors.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ring is a set of LANs at a specific distance from the requesting processor.</a:t>
            </a:r>
          </a:p>
        </p:txBody>
      </p:sp>
    </p:spTree>
    <p:extLst>
      <p:ext uri="{BB962C8B-B14F-4D97-AF65-F5344CB8AC3E}">
        <p14:creationId xmlns:p14="http://schemas.microsoft.com/office/powerpoint/2010/main" val="17383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381231" y="2620370"/>
            <a:ext cx="1637731" cy="1494430"/>
          </a:xfrm>
          <a:prstGeom prst="ellips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Expanding ring </a:t>
            </a:r>
            <a:r>
              <a:rPr lang="en-US" dirty="0" smtClean="0"/>
              <a:t>broadcast (cont.)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990832" y="3124200"/>
            <a:ext cx="457200" cy="4572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3516572" y="3762801"/>
            <a:ext cx="457200" cy="45720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4790362" y="3133725"/>
            <a:ext cx="457200" cy="45720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2698275" y="1972670"/>
            <a:ext cx="3033215" cy="278983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09632" y="1314450"/>
            <a:ext cx="4419600" cy="409575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30545" y="2371368"/>
            <a:ext cx="457200" cy="45720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4802304" y="4286250"/>
            <a:ext cx="457200" cy="457200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2469675" y="3305601"/>
            <a:ext cx="457200" cy="457200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14" name="Oval 13"/>
          <p:cNvSpPr/>
          <p:nvPr/>
        </p:nvSpPr>
        <p:spPr>
          <a:xfrm>
            <a:off x="5755979" y="1880272"/>
            <a:ext cx="457200" cy="457200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</a:t>
            </a:r>
            <a:endParaRPr lang="en-US" sz="2400" b="1" dirty="0"/>
          </a:p>
        </p:txBody>
      </p:sp>
      <p:sp>
        <p:nvSpPr>
          <p:cNvPr id="15" name="Oval 14"/>
          <p:cNvSpPr/>
          <p:nvPr/>
        </p:nvSpPr>
        <p:spPr>
          <a:xfrm>
            <a:off x="3971496" y="5107106"/>
            <a:ext cx="457200" cy="457200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</a:t>
            </a:r>
            <a:endParaRPr lang="en-US" sz="2400" b="1" dirty="0"/>
          </a:p>
        </p:txBody>
      </p:sp>
      <p:sp>
        <p:nvSpPr>
          <p:cNvPr id="16" name="Oval 15"/>
          <p:cNvSpPr/>
          <p:nvPr/>
        </p:nvSpPr>
        <p:spPr>
          <a:xfrm>
            <a:off x="2215981" y="1972670"/>
            <a:ext cx="457200" cy="457200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</a:t>
            </a:r>
            <a:endParaRPr lang="en-US" sz="2400" b="1" dirty="0"/>
          </a:p>
        </p:txBody>
      </p:sp>
      <p:cxnSp>
        <p:nvCxnSpPr>
          <p:cNvPr id="18" name="Straight Arrow Connector 17"/>
          <p:cNvCxnSpPr>
            <a:stCxn id="5" idx="3"/>
          </p:cNvCxnSpPr>
          <p:nvPr/>
        </p:nvCxnSpPr>
        <p:spPr>
          <a:xfrm flipH="1">
            <a:off x="3838433" y="3514445"/>
            <a:ext cx="219354" cy="295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4"/>
            <a:endCxn id="15" idx="0"/>
          </p:cNvCxnSpPr>
          <p:nvPr/>
        </p:nvCxnSpPr>
        <p:spPr>
          <a:xfrm flipH="1">
            <a:off x="4200096" y="3581400"/>
            <a:ext cx="19336" cy="152570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13" idx="1"/>
          </p:cNvCxnSpPr>
          <p:nvPr/>
        </p:nvCxnSpPr>
        <p:spPr>
          <a:xfrm>
            <a:off x="4381077" y="3514445"/>
            <a:ext cx="488182" cy="83876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9" idx="2"/>
          </p:cNvCxnSpPr>
          <p:nvPr/>
        </p:nvCxnSpPr>
        <p:spPr>
          <a:xfrm>
            <a:off x="4448032" y="3352800"/>
            <a:ext cx="342330" cy="9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7"/>
            <a:endCxn id="14" idx="3"/>
          </p:cNvCxnSpPr>
          <p:nvPr/>
        </p:nvCxnSpPr>
        <p:spPr>
          <a:xfrm flipV="1">
            <a:off x="4381077" y="2270517"/>
            <a:ext cx="1441857" cy="9206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4"/>
          </p:cNvCxnSpPr>
          <p:nvPr/>
        </p:nvCxnSpPr>
        <p:spPr>
          <a:xfrm flipH="1" flipV="1">
            <a:off x="4059145" y="2828568"/>
            <a:ext cx="84087" cy="309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1"/>
            <a:endCxn id="16" idx="5"/>
          </p:cNvCxnSpPr>
          <p:nvPr/>
        </p:nvCxnSpPr>
        <p:spPr>
          <a:xfrm flipH="1" flipV="1">
            <a:off x="2606226" y="2362915"/>
            <a:ext cx="1451561" cy="82824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2"/>
            <a:endCxn id="7" idx="6"/>
          </p:cNvCxnSpPr>
          <p:nvPr/>
        </p:nvCxnSpPr>
        <p:spPr>
          <a:xfrm flipH="1">
            <a:off x="2926875" y="3352800"/>
            <a:ext cx="1063957" cy="18140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ular Callout 56"/>
          <p:cNvSpPr/>
          <p:nvPr/>
        </p:nvSpPr>
        <p:spPr>
          <a:xfrm>
            <a:off x="457200" y="4133850"/>
            <a:ext cx="914400" cy="438150"/>
          </a:xfrm>
          <a:prstGeom prst="wedgeRectCallout">
            <a:avLst>
              <a:gd name="adj1" fmla="val 270212"/>
              <a:gd name="adj2" fmla="val -157682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Hope 1</a:t>
            </a:r>
            <a:endParaRPr lang="en-US" dirty="0"/>
          </a:p>
        </p:txBody>
      </p:sp>
      <p:sp>
        <p:nvSpPr>
          <p:cNvPr id="58" name="Rectangular Callout 57"/>
          <p:cNvSpPr/>
          <p:nvPr/>
        </p:nvSpPr>
        <p:spPr>
          <a:xfrm>
            <a:off x="457200" y="4668956"/>
            <a:ext cx="914400" cy="438150"/>
          </a:xfrm>
          <a:prstGeom prst="wedgeRectCallout">
            <a:avLst>
              <a:gd name="adj1" fmla="val 229913"/>
              <a:gd name="adj2" fmla="val -145223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Hope 2</a:t>
            </a:r>
            <a:endParaRPr lang="en-US" dirty="0"/>
          </a:p>
        </p:txBody>
      </p:sp>
      <p:sp>
        <p:nvSpPr>
          <p:cNvPr id="59" name="Rectangular Callout 58"/>
          <p:cNvSpPr/>
          <p:nvPr/>
        </p:nvSpPr>
        <p:spPr>
          <a:xfrm>
            <a:off x="467437" y="5204062"/>
            <a:ext cx="914400" cy="438150"/>
          </a:xfrm>
          <a:prstGeom prst="wedgeRectCallout">
            <a:avLst>
              <a:gd name="adj1" fmla="val 192600"/>
              <a:gd name="adj2" fmla="val -126534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Hope 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51093" y="1443312"/>
            <a:ext cx="2204706" cy="40011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Search at Hope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752522" y="2075927"/>
            <a:ext cx="2262414" cy="70788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2. Search at Hope 2 </a:t>
            </a:r>
          </a:p>
          <a:p>
            <a:pPr algn="ctr"/>
            <a:r>
              <a:rPr lang="en-US" sz="2000" dirty="0" smtClean="0"/>
              <a:t>if 1 Fails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51093" y="2951658"/>
            <a:ext cx="2204706" cy="70788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3. Search at Hope 3</a:t>
            </a:r>
          </a:p>
          <a:p>
            <a:pPr algn="ctr"/>
            <a:r>
              <a:rPr lang="en-US" sz="2000" dirty="0" smtClean="0"/>
              <a:t>if 2 Fails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94114" y="2748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575114" y="30427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581400" y="3384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365856" y="3114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69301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04970" y="2381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89753" y="2371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929991" y="4307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830545" y="5000905"/>
            <a:ext cx="738756" cy="717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404784" y="5699088"/>
            <a:ext cx="165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7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8" grpId="0" animBg="1"/>
      <p:bldP spid="9" grpId="0" animBg="1"/>
      <p:bldP spid="11" grpId="0" animBg="1"/>
      <p:bldP spid="12" grpId="0" animBg="1"/>
      <p:bldP spid="6" grpId="0" animBg="1"/>
      <p:bldP spid="13" grpId="0" animBg="1"/>
      <p:bldP spid="7" grpId="0" animBg="1"/>
      <p:bldP spid="14" grpId="0" animBg="1"/>
      <p:bldP spid="15" grpId="0" animBg="1"/>
      <p:bldP spid="1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 animBg="1"/>
      <p:bldP spid="7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location of object within its UID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5146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encoding mechanism of object location uses structured identifiers whose one </a:t>
            </a:r>
            <a:r>
              <a:rPr lang="en-US" dirty="0" smtClean="0"/>
              <a:t>field indicates </a:t>
            </a:r>
            <a:r>
              <a:rPr lang="en-US" dirty="0"/>
              <a:t>the location of the </a:t>
            </a:r>
            <a:r>
              <a:rPr lang="en-US" dirty="0" smtClean="0"/>
              <a:t>object.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From </a:t>
            </a:r>
            <a:r>
              <a:rPr lang="en-US" dirty="0"/>
              <a:t>the UID, the requesting node extracts the </a:t>
            </a:r>
            <a:r>
              <a:rPr lang="en-US" dirty="0" smtClean="0"/>
              <a:t>object location.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object </a:t>
            </a:r>
            <a:r>
              <a:rPr lang="en-US" dirty="0" smtClean="0"/>
              <a:t>will be </a:t>
            </a:r>
            <a:r>
              <a:rPr lang="en-US" dirty="0"/>
              <a:t>fixed to one node throughout its lifetime.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method of object location is limited to those distributed systems that do </a:t>
            </a:r>
            <a:r>
              <a:rPr lang="en-US" dirty="0" smtClean="0"/>
              <a:t>not support </a:t>
            </a:r>
            <a:r>
              <a:rPr lang="en-US" dirty="0"/>
              <a:t>object migration </a:t>
            </a:r>
            <a:r>
              <a:rPr lang="en-US" dirty="0" smtClean="0"/>
              <a:t>and replication</a:t>
            </a:r>
            <a:r>
              <a:rPr lang="en-US" dirty="0"/>
              <a:t>.</a:t>
            </a:r>
          </a:p>
        </p:txBody>
      </p:sp>
      <p:sp>
        <p:nvSpPr>
          <p:cNvPr id="5" name="Oval 4"/>
          <p:cNvSpPr/>
          <p:nvPr/>
        </p:nvSpPr>
        <p:spPr>
          <a:xfrm>
            <a:off x="4114800" y="4576518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5846343" y="3627200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7" name="Oval 6"/>
          <p:cNvSpPr/>
          <p:nvPr/>
        </p:nvSpPr>
        <p:spPr>
          <a:xfrm>
            <a:off x="7085446" y="4589028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8" name="Oval 7"/>
          <p:cNvSpPr/>
          <p:nvPr/>
        </p:nvSpPr>
        <p:spPr>
          <a:xfrm>
            <a:off x="5846343" y="5715000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47832" y="4527375"/>
            <a:ext cx="102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Object </a:t>
            </a:r>
          </a:p>
          <a:p>
            <a:pPr algn="ctr"/>
            <a:r>
              <a:rPr lang="en-US" sz="2000" dirty="0" smtClean="0"/>
              <a:t>location</a:t>
            </a:r>
            <a:endParaRPr lang="en-US" sz="2000" dirty="0"/>
          </a:p>
        </p:txBody>
      </p:sp>
      <p:sp>
        <p:nvSpPr>
          <p:cNvPr id="18" name="Rectangular Callout 17"/>
          <p:cNvSpPr/>
          <p:nvPr/>
        </p:nvSpPr>
        <p:spPr>
          <a:xfrm>
            <a:off x="476250" y="3875592"/>
            <a:ext cx="1752600" cy="886192"/>
          </a:xfrm>
          <a:prstGeom prst="wedgeRectCallout">
            <a:avLst>
              <a:gd name="adj1" fmla="val 175403"/>
              <a:gd name="adj2" fmla="val -641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Extract object</a:t>
            </a:r>
          </a:p>
          <a:p>
            <a:pPr algn="ctr"/>
            <a:r>
              <a:rPr lang="en-US" dirty="0"/>
              <a:t>Location from UID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9400" y="4495800"/>
            <a:ext cx="1344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Requesting</a:t>
            </a:r>
          </a:p>
          <a:p>
            <a:pPr algn="ctr"/>
            <a:r>
              <a:rPr lang="en-US" sz="2000" dirty="0" smtClean="0"/>
              <a:t>node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267200" y="4191000"/>
            <a:ext cx="914400" cy="33971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0"/>
            <a:endCxn id="22" idx="2"/>
          </p:cNvCxnSpPr>
          <p:nvPr/>
        </p:nvCxnSpPr>
        <p:spPr>
          <a:xfrm>
            <a:off x="4724400" y="4191000"/>
            <a:ext cx="0" cy="3397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78073" y="387559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8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8" grpId="0" animBg="1"/>
      <p:bldP spid="20" grpId="0"/>
      <p:bldP spid="22" grpId="0" animBg="1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Searching </a:t>
            </a:r>
            <a:r>
              <a:rPr lang="en-US" sz="3200" dirty="0"/>
              <a:t>creator node first and then Broadcasting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45686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This method is based on the principle of locality which states that an object is most </a:t>
            </a:r>
            <a:r>
              <a:rPr lang="en-US" dirty="0" smtClean="0"/>
              <a:t>likely to </a:t>
            </a:r>
            <a:r>
              <a:rPr lang="en-US" dirty="0"/>
              <a:t>remain on the node where it was created.</a:t>
            </a:r>
          </a:p>
        </p:txBody>
      </p:sp>
      <p:sp>
        <p:nvSpPr>
          <p:cNvPr id="5" name="Oval 4"/>
          <p:cNvSpPr/>
          <p:nvPr/>
        </p:nvSpPr>
        <p:spPr>
          <a:xfrm>
            <a:off x="680596" y="4043118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2433196" y="3093800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7" name="Oval 6"/>
          <p:cNvSpPr/>
          <p:nvPr/>
        </p:nvSpPr>
        <p:spPr>
          <a:xfrm>
            <a:off x="3672299" y="4055628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8" name="Oval 7"/>
          <p:cNvSpPr/>
          <p:nvPr/>
        </p:nvSpPr>
        <p:spPr>
          <a:xfrm>
            <a:off x="2433196" y="5181600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75996" y="2693690"/>
            <a:ext cx="1589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Creator node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4598413"/>
            <a:ext cx="182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Object location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251332" y="4006485"/>
            <a:ext cx="987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Client node</a:t>
            </a:r>
            <a:endParaRPr lang="en-US" sz="2000" dirty="0"/>
          </a:p>
        </p:txBody>
      </p:sp>
      <p:cxnSp>
        <p:nvCxnSpPr>
          <p:cNvPr id="15" name="Straight Arrow Connector 14"/>
          <p:cNvCxnSpPr>
            <a:stCxn id="7" idx="0"/>
            <a:endCxn id="6" idx="6"/>
          </p:cNvCxnSpPr>
          <p:nvPr/>
        </p:nvCxnSpPr>
        <p:spPr>
          <a:xfrm flipH="1" flipV="1">
            <a:off x="3118996" y="3398600"/>
            <a:ext cx="896203" cy="6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5" idx="6"/>
          </p:cNvCxnSpPr>
          <p:nvPr/>
        </p:nvCxnSpPr>
        <p:spPr>
          <a:xfrm flipH="1" flipV="1">
            <a:off x="1366396" y="4347918"/>
            <a:ext cx="2305903" cy="12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  <a:endCxn id="8" idx="7"/>
          </p:cNvCxnSpPr>
          <p:nvPr/>
        </p:nvCxnSpPr>
        <p:spPr>
          <a:xfrm flipH="1">
            <a:off x="3018563" y="4665228"/>
            <a:ext cx="996636" cy="605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394544" y="4464574"/>
            <a:ext cx="2277755" cy="286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5"/>
            <a:endCxn id="7" idx="1"/>
          </p:cNvCxnSpPr>
          <p:nvPr/>
        </p:nvCxnSpPr>
        <p:spPr>
          <a:xfrm>
            <a:off x="3018563" y="3614126"/>
            <a:ext cx="754169" cy="53077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62600" y="3291245"/>
            <a:ext cx="297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Searching creator node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5562600" y="3836313"/>
            <a:ext cx="2438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Negative reply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5562600" y="4369713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3. Broadcast request message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5562600" y="4930914"/>
            <a:ext cx="323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4. Reply from the node on</a:t>
            </a:r>
          </a:p>
          <a:p>
            <a:r>
              <a:rPr lang="en-US" sz="2000" dirty="0" smtClean="0"/>
              <a:t>    which the object is located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553520" y="344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72215" y="3805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66835" y="4021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478889" y="4429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16881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3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/>
      <p:bldP spid="13" grpId="0"/>
      <p:bldP spid="1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forward location pointers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96028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 forward location pointer is stored at a node when the object is migrated to a new location.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system contacts the creator node of the object and follows the forward chain </a:t>
            </a:r>
            <a:r>
              <a:rPr lang="en-US" dirty="0" smtClean="0"/>
              <a:t>of pointers </a:t>
            </a:r>
            <a:r>
              <a:rPr lang="en-US" dirty="0"/>
              <a:t>to the node where the object is currently located.</a:t>
            </a:r>
          </a:p>
        </p:txBody>
      </p:sp>
      <p:sp>
        <p:nvSpPr>
          <p:cNvPr id="5" name="Oval 4"/>
          <p:cNvSpPr/>
          <p:nvPr/>
        </p:nvSpPr>
        <p:spPr>
          <a:xfrm>
            <a:off x="680596" y="4043118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2433196" y="3093800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7" name="Oval 6"/>
          <p:cNvSpPr/>
          <p:nvPr/>
        </p:nvSpPr>
        <p:spPr>
          <a:xfrm>
            <a:off x="3962400" y="4055628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8" name="Oval 7"/>
          <p:cNvSpPr/>
          <p:nvPr/>
        </p:nvSpPr>
        <p:spPr>
          <a:xfrm>
            <a:off x="2433196" y="5181600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3881" y="4651003"/>
            <a:ext cx="1399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Requesting</a:t>
            </a:r>
          </a:p>
          <a:p>
            <a:pPr algn="ctr"/>
            <a:r>
              <a:rPr lang="en-US" sz="2000" dirty="0" smtClean="0"/>
              <a:t>node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02071" y="3993410"/>
            <a:ext cx="125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Object</a:t>
            </a:r>
          </a:p>
          <a:p>
            <a:pPr algn="ctr"/>
            <a:r>
              <a:rPr lang="en-US" sz="2000" dirty="0"/>
              <a:t> </a:t>
            </a:r>
            <a:r>
              <a:rPr lang="en-US" sz="2000" dirty="0" smtClean="0"/>
              <a:t>location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7"/>
          </p:cNvCxnSpPr>
          <p:nvPr/>
        </p:nvCxnSpPr>
        <p:spPr>
          <a:xfrm flipV="1">
            <a:off x="1265963" y="3526746"/>
            <a:ext cx="1208448" cy="605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7" idx="3"/>
          </p:cNvCxnSpPr>
          <p:nvPr/>
        </p:nvCxnSpPr>
        <p:spPr>
          <a:xfrm flipV="1">
            <a:off x="3018563" y="4575954"/>
            <a:ext cx="1044270" cy="694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5" idx="6"/>
          </p:cNvCxnSpPr>
          <p:nvPr/>
        </p:nvCxnSpPr>
        <p:spPr>
          <a:xfrm flipH="1" flipV="1">
            <a:off x="1366396" y="4347918"/>
            <a:ext cx="2596004" cy="1251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89793" y="3406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35523" y="38463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89901" y="4347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16881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6" idx="4"/>
            <a:endCxn id="8" idx="0"/>
          </p:cNvCxnSpPr>
          <p:nvPr/>
        </p:nvCxnSpPr>
        <p:spPr>
          <a:xfrm>
            <a:off x="2776096" y="3703400"/>
            <a:ext cx="0" cy="147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95270" y="4924538"/>
            <a:ext cx="416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1,2,3 : Message forwarding path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995378" y="5336693"/>
            <a:ext cx="3703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 : Reply from the node where</a:t>
            </a:r>
          </a:p>
          <a:p>
            <a:r>
              <a:rPr lang="en-US" sz="2000" dirty="0" smtClean="0"/>
              <a:t>      the object is located.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580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6" grpId="0"/>
      <p:bldP spid="17" grpId="0"/>
      <p:bldP spid="19" grpId="0"/>
      <p:bldP spid="20" grpId="0"/>
      <p:bldP spid="36" grpId="0"/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hint cache and broadcasting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/>
              <a:t>This method maintains a cache on each node that contains a UID and the last </a:t>
            </a:r>
            <a:r>
              <a:rPr lang="en-US" sz="2000" dirty="0" smtClean="0"/>
              <a:t>known location </a:t>
            </a:r>
            <a:r>
              <a:rPr lang="en-US" sz="2000" dirty="0"/>
              <a:t>of the recently accessed remote objects.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The requesting node first searches the local hint cache for the UID.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If the UID search is successful, the location information is extracted from the cache; else</a:t>
            </a:r>
          </a:p>
          <a:p>
            <a:pPr algn="just">
              <a:lnSpc>
                <a:spcPct val="10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request is sent to the node specified in the extracted location information.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In the worst case, if the object is not on that node, the request is </a:t>
            </a:r>
            <a:r>
              <a:rPr lang="en-US" sz="2000" dirty="0" smtClean="0"/>
              <a:t>returned.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028151" y="4495800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3262708" y="3546482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7" name="Oval 6"/>
          <p:cNvSpPr/>
          <p:nvPr/>
        </p:nvSpPr>
        <p:spPr>
          <a:xfrm>
            <a:off x="4501811" y="4508310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8" name="Oval 7"/>
          <p:cNvSpPr/>
          <p:nvPr/>
        </p:nvSpPr>
        <p:spPr>
          <a:xfrm>
            <a:off x="3262708" y="5634282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5091314"/>
            <a:ext cx="140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Requesting </a:t>
            </a:r>
          </a:p>
          <a:p>
            <a:pPr algn="ctr"/>
            <a:r>
              <a:rPr lang="en-US" sz="2000" dirty="0" smtClean="0"/>
              <a:t>node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404132" y="5110049"/>
            <a:ext cx="102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Object </a:t>
            </a:r>
          </a:p>
          <a:p>
            <a:pPr algn="ctr"/>
            <a:r>
              <a:rPr lang="en-US" sz="2000" dirty="0" smtClean="0"/>
              <a:t>location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7"/>
            <a:endCxn id="7" idx="1"/>
          </p:cNvCxnSpPr>
          <p:nvPr/>
        </p:nvCxnSpPr>
        <p:spPr>
          <a:xfrm>
            <a:off x="1613518" y="4585074"/>
            <a:ext cx="2988726" cy="12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6" idx="2"/>
          </p:cNvCxnSpPr>
          <p:nvPr/>
        </p:nvCxnSpPr>
        <p:spPr>
          <a:xfrm flipV="1">
            <a:off x="1371051" y="3851282"/>
            <a:ext cx="1891657" cy="644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8" idx="2"/>
          </p:cNvCxnSpPr>
          <p:nvPr/>
        </p:nvCxnSpPr>
        <p:spPr>
          <a:xfrm>
            <a:off x="1371051" y="5105400"/>
            <a:ext cx="1891657" cy="8336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5" idx="5"/>
          </p:cNvCxnSpPr>
          <p:nvPr/>
        </p:nvCxnSpPr>
        <p:spPr>
          <a:xfrm flipH="1" flipV="1">
            <a:off x="1613518" y="5016126"/>
            <a:ext cx="2988726" cy="125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59625" y="381000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85551" y="423899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316879" y="5154543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81124" y="4978584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4004706" y="3672548"/>
            <a:ext cx="334378" cy="34608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01911" y="4670044"/>
            <a:ext cx="334378" cy="34608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12604" y="5773998"/>
            <a:ext cx="334378" cy="34608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0473" y="4627559"/>
            <a:ext cx="334378" cy="34608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20473" y="423899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719907" y="3755972"/>
            <a:ext cx="297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Searching local cache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9907" y="42672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Broadcast request message  if local search fails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19907" y="5029200"/>
            <a:ext cx="323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3. Reply from the node where object is located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67200" y="3612828"/>
            <a:ext cx="128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Hint cache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71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5" grpId="0"/>
      <p:bldP spid="16" grpId="0"/>
      <p:bldP spid="17" grpId="0"/>
      <p:bldP spid="18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8" grpId="0"/>
      <p:bldP spid="29" grpId="0"/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Issues in designing human oriented names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Selecting </a:t>
            </a:r>
            <a:r>
              <a:rPr lang="en-US" dirty="0"/>
              <a:t>a proper scheme for global object </a:t>
            </a:r>
            <a:r>
              <a:rPr lang="en-US" dirty="0" smtClean="0"/>
              <a:t>naming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Combining an object’s local name with its host name.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Interlinking isolated namespaces into a single namespace.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Sharing remote namespaces on explicit request.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Providing a single global namespace of object naming</a:t>
            </a:r>
            <a:r>
              <a:rPr lang="en-US" sz="2200" dirty="0" smtClean="0"/>
              <a:t>.</a:t>
            </a:r>
            <a:endParaRPr lang="en-US" sz="2200" dirty="0"/>
          </a:p>
          <a:p>
            <a:pPr marL="51435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Selecting </a:t>
            </a:r>
            <a:r>
              <a:rPr lang="en-US" dirty="0"/>
              <a:t>a proper scheme for partitioning a name space into </a:t>
            </a:r>
            <a:r>
              <a:rPr lang="en-US" dirty="0" smtClean="0"/>
              <a:t>contexts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 smtClean="0"/>
              <a:t>Context </a:t>
            </a:r>
            <a:r>
              <a:rPr lang="en-US" sz="2200" dirty="0"/>
              <a:t>is used for partitioning a name space into smaller components.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Contexts represent indivisible units for storage and replication of information </a:t>
            </a:r>
            <a:r>
              <a:rPr lang="en-US" sz="2200" dirty="0" smtClean="0"/>
              <a:t>regarding named </a:t>
            </a:r>
            <a:r>
              <a:rPr lang="en-US" sz="2200" dirty="0"/>
              <a:t>objects. </a:t>
            </a:r>
            <a:endParaRPr lang="en-US" sz="2200" dirty="0" smtClean="0"/>
          </a:p>
          <a:p>
            <a:pPr lvl="1" algn="just">
              <a:lnSpc>
                <a:spcPct val="100000"/>
              </a:lnSpc>
            </a:pPr>
            <a:r>
              <a:rPr lang="en-US" sz="2200" dirty="0" smtClean="0"/>
              <a:t>A </a:t>
            </a:r>
            <a:r>
              <a:rPr lang="en-US" sz="2200" dirty="0"/>
              <a:t>name space is partitioned into contexts by using clustering conditions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33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Issues in designing human oriented names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 smtClean="0"/>
              <a:t>Selecting </a:t>
            </a:r>
            <a:r>
              <a:rPr lang="en-US" dirty="0"/>
              <a:t>a proper scheme for implementing context </a:t>
            </a:r>
            <a:r>
              <a:rPr lang="en-US" dirty="0" smtClean="0"/>
              <a:t>bindings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The context of a namespace is distributed among multiple name servers that manage the namespace.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A name server hence stores only a small subset of all the contexts of the namespace.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When a sure requests a name resolution, a name server looks into its local context for an authority attribute of an object.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If an authority attribute is not found in the local server, the name server searches for additional configuration data called context bindings.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A context binding associates the context within which it is stored to another context and the name server that stores that context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7504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Issues in designing human oriented names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 smtClean="0"/>
              <a:t>Selecting </a:t>
            </a:r>
            <a:r>
              <a:rPr lang="en-US" dirty="0"/>
              <a:t>a proper </a:t>
            </a:r>
            <a:r>
              <a:rPr lang="en-US" dirty="0" smtClean="0"/>
              <a:t>scheme </a:t>
            </a:r>
            <a:r>
              <a:rPr lang="en-US" dirty="0"/>
              <a:t>for name </a:t>
            </a:r>
            <a:r>
              <a:rPr lang="en-US" dirty="0" smtClean="0"/>
              <a:t>resolution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Name resolution is the process of mapping an object’s name to the authoritative name servers of the object.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This process is a traversal of the resolution chain of contexts till the authority attribute of the named object is reached.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Name resolution depends on the policy used for distributing the contexts of namespaces.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The commonly used name resolution mechanisms are.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/>
              <a:t>Centralized </a:t>
            </a:r>
            <a:r>
              <a:rPr lang="en-US" sz="2000" dirty="0"/>
              <a:t>Approach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/>
              <a:t>Fully </a:t>
            </a:r>
            <a:r>
              <a:rPr lang="en-US" sz="2000" dirty="0"/>
              <a:t>replicated approach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/>
              <a:t>Distribution </a:t>
            </a:r>
            <a:r>
              <a:rPr lang="en-US" sz="2000" dirty="0"/>
              <a:t>based on the physical structure of namespace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/>
              <a:t>Structure-free </a:t>
            </a:r>
            <a:r>
              <a:rPr lang="en-US" sz="2000" dirty="0"/>
              <a:t>distribution of contexts</a:t>
            </a:r>
          </a:p>
        </p:txBody>
      </p:sp>
    </p:spTree>
    <p:extLst>
      <p:ext uri="{BB962C8B-B14F-4D97-AF65-F5344CB8AC3E}">
        <p14:creationId xmlns:p14="http://schemas.microsoft.com/office/powerpoint/2010/main" val="264818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Name cache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Characteristics of Name Service Activities</a:t>
            </a:r>
          </a:p>
          <a:p>
            <a:pPr marL="85725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High </a:t>
            </a:r>
            <a:r>
              <a:rPr lang="en-US" dirty="0"/>
              <a:t>degree of locality of name lookup</a:t>
            </a:r>
          </a:p>
          <a:p>
            <a:pPr lvl="2" algn="just">
              <a:lnSpc>
                <a:spcPct val="10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high degree of locality exists in using pathnames for accessing objects.</a:t>
            </a:r>
          </a:p>
          <a:p>
            <a:pPr lvl="2" algn="just">
              <a:lnSpc>
                <a:spcPct val="10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hit ratio can be increased by providing a reasonable size name cache that </a:t>
            </a:r>
            <a:r>
              <a:rPr lang="en-US" sz="2000" dirty="0" smtClean="0"/>
              <a:t>caches recently </a:t>
            </a:r>
            <a:r>
              <a:rPr lang="en-US" sz="2000" dirty="0"/>
              <a:t>used naming information.</a:t>
            </a:r>
          </a:p>
          <a:p>
            <a:pPr marL="85725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Slow </a:t>
            </a:r>
            <a:r>
              <a:rPr lang="en-US" dirty="0"/>
              <a:t>update of name information database</a:t>
            </a:r>
          </a:p>
          <a:p>
            <a:pPr lvl="2" algn="just">
              <a:lnSpc>
                <a:spcPct val="100000"/>
              </a:lnSpc>
            </a:pPr>
            <a:r>
              <a:rPr lang="en-US" sz="2000" dirty="0" smtClean="0"/>
              <a:t>Users </a:t>
            </a:r>
            <a:r>
              <a:rPr lang="en-US" sz="2000" dirty="0"/>
              <a:t>are mostly confined to the namespace which is only a small subset of the </a:t>
            </a:r>
            <a:r>
              <a:rPr lang="en-US" sz="2000" dirty="0" smtClean="0"/>
              <a:t>slowly changing </a:t>
            </a:r>
            <a:r>
              <a:rPr lang="en-US" sz="2000" dirty="0"/>
              <a:t>name information database.</a:t>
            </a:r>
          </a:p>
          <a:p>
            <a:pPr lvl="2" algn="just">
              <a:lnSpc>
                <a:spcPct val="100000"/>
              </a:lnSpc>
            </a:pPr>
            <a:r>
              <a:rPr lang="en-US" sz="2000" dirty="0" smtClean="0"/>
              <a:t>This </a:t>
            </a:r>
            <a:r>
              <a:rPr lang="en-US" sz="2000" dirty="0"/>
              <a:t>means that the cost of maintaining the consistency of cached data is relatively low.</a:t>
            </a:r>
          </a:p>
          <a:p>
            <a:pPr marL="85725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On-use </a:t>
            </a:r>
            <a:r>
              <a:rPr lang="en-US" dirty="0"/>
              <a:t>consistency of cached information is possible</a:t>
            </a:r>
          </a:p>
          <a:p>
            <a:pPr lvl="2" algn="just">
              <a:lnSpc>
                <a:spcPct val="100000"/>
              </a:lnSpc>
            </a:pPr>
            <a:r>
              <a:rPr lang="en-US" sz="2000" dirty="0" smtClean="0"/>
              <a:t>Name consistency </a:t>
            </a:r>
            <a:r>
              <a:rPr lang="en-US" sz="2000" dirty="0"/>
              <a:t>can be maintained by detecting and discarding stale cache entries </a:t>
            </a:r>
            <a:r>
              <a:rPr lang="en-US" sz="2000" dirty="0" smtClean="0"/>
              <a:t>on use.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82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Desirable features of good naming system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/>
              <a:t>Uniform </a:t>
            </a:r>
            <a:r>
              <a:rPr lang="en-US" dirty="0" smtClean="0"/>
              <a:t>naming convention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/>
              <a:t>Use the same naming mechanism for all types of objects to reduce the complexity of designing.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/>
              <a:t>Meaningful names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Use the same naming convention for all types of objects in the system.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/>
              <a:t>Allow multiple user-defined names for the same object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Naming system must have the flexibility of assigning multiple user-defined names to the same object.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It should be possible for the user to either change or delete the user-defined name </a:t>
            </a:r>
            <a:r>
              <a:rPr lang="en-US" dirty="0" smtClean="0"/>
              <a:t>without </a:t>
            </a:r>
            <a:r>
              <a:rPr lang="en-US" dirty="0"/>
              <a:t>affecting the names given by other users</a:t>
            </a:r>
            <a:r>
              <a:rPr lang="en-US" dirty="0" smtClean="0"/>
              <a:t>.</a:t>
            </a:r>
          </a:p>
          <a:p>
            <a:pPr lvl="1" algn="just">
              <a:lnSpc>
                <a:spcPct val="100000"/>
              </a:lnSpc>
            </a:pPr>
            <a:endParaRPr lang="en-US" dirty="0" smtClean="0"/>
          </a:p>
          <a:p>
            <a:pPr lvl="1"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Issues in </a:t>
            </a:r>
            <a:r>
              <a:rPr lang="en-US" sz="4000" dirty="0" smtClean="0"/>
              <a:t>name cache design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Types of name caches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Directory </a:t>
            </a:r>
            <a:r>
              <a:rPr lang="en-US" dirty="0" smtClean="0"/>
              <a:t>cache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/>
              <a:t>Prefix cache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Full-name cache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Approaches </a:t>
            </a:r>
            <a:r>
              <a:rPr lang="en-US" dirty="0"/>
              <a:t>to name cache implementation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Cache-per-process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Single </a:t>
            </a:r>
            <a:r>
              <a:rPr lang="en-US" dirty="0"/>
              <a:t>cache for all processes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Multi-cache </a:t>
            </a:r>
            <a:r>
              <a:rPr lang="en-US" dirty="0"/>
              <a:t>consistency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Immediate invalidate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On-use update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446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Naming &amp; Security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lnSpc>
                <a:spcPct val="100000"/>
              </a:lnSpc>
            </a:pPr>
            <a:r>
              <a:rPr lang="en-US" dirty="0"/>
              <a:t>Various naming-related access control mechanisms are as follows: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Object names as protection </a:t>
            </a:r>
            <a:r>
              <a:rPr lang="en-US" sz="2400" dirty="0" smtClean="0"/>
              <a:t>keys</a:t>
            </a:r>
          </a:p>
          <a:p>
            <a:pPr marL="1314450" lvl="2" indent="-457200" algn="just">
              <a:lnSpc>
                <a:spcPct val="100000"/>
              </a:lnSpc>
            </a:pPr>
            <a:r>
              <a:rPr lang="en-US" sz="2000" dirty="0"/>
              <a:t>An object’s name is used as a protection key for the object.</a:t>
            </a:r>
          </a:p>
          <a:p>
            <a:pPr marL="1314450" lvl="2" indent="-457200" algn="just">
              <a:lnSpc>
                <a:spcPct val="10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user who knows the name of an object can access the object.</a:t>
            </a:r>
          </a:p>
          <a:p>
            <a:pPr marL="1314450" lvl="2" indent="-457200" algn="just">
              <a:lnSpc>
                <a:spcPct val="100000"/>
              </a:lnSpc>
            </a:pPr>
            <a:r>
              <a:rPr lang="en-US" sz="2000" dirty="0"/>
              <a:t>The users are not allowed to name the objects that they are not authorized to access. </a:t>
            </a:r>
          </a:p>
          <a:p>
            <a:pPr marL="1314450" lvl="2" indent="-457200" algn="just">
              <a:lnSpc>
                <a:spcPct val="100000"/>
              </a:lnSpc>
            </a:pPr>
            <a:r>
              <a:rPr lang="en-US" sz="2000" dirty="0" smtClean="0"/>
              <a:t>It is not possible for a user to access another user’s objects.</a:t>
            </a:r>
          </a:p>
        </p:txBody>
      </p:sp>
    </p:spTree>
    <p:extLst>
      <p:ext uri="{BB962C8B-B14F-4D97-AF65-F5344CB8AC3E}">
        <p14:creationId xmlns:p14="http://schemas.microsoft.com/office/powerpoint/2010/main" val="357197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Naming &amp; Security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lnSpc>
                <a:spcPct val="100000"/>
              </a:lnSpc>
            </a:pPr>
            <a:r>
              <a:rPr lang="en-US" dirty="0"/>
              <a:t>Various naming-related access control mechanisms are as follows: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2"/>
            </a:pPr>
            <a:r>
              <a:rPr lang="en-US" sz="2400" dirty="0" smtClean="0"/>
              <a:t>Capabilities</a:t>
            </a:r>
          </a:p>
          <a:p>
            <a:pPr marL="1314450" lvl="2" indent="-457200" algn="just">
              <a:lnSpc>
                <a:spcPct val="100000"/>
              </a:lnSpc>
            </a:pPr>
            <a:r>
              <a:rPr lang="en-US" sz="2000" dirty="0"/>
              <a:t>Capability is a special type of identifier that contains additional information for protection in one or more of the permission modes.</a:t>
            </a:r>
          </a:p>
          <a:p>
            <a:pPr marL="1314450" lvl="2" indent="-457200" algn="just">
              <a:lnSpc>
                <a:spcPct val="100000"/>
              </a:lnSpc>
            </a:pPr>
            <a:r>
              <a:rPr lang="en-US" sz="2000" dirty="0"/>
              <a:t>Capabilities are protected objects that are maintained by the OS and are indirectly accessed by the users.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2"/>
            </a:pPr>
            <a:r>
              <a:rPr lang="en-US" sz="2400" dirty="0"/>
              <a:t>Associating protection with name resolution </a:t>
            </a:r>
            <a:r>
              <a:rPr lang="en-US" sz="2400" dirty="0" smtClean="0"/>
              <a:t>path</a:t>
            </a:r>
          </a:p>
          <a:p>
            <a:pPr marL="1314450" lvl="2" indent="-457200" algn="just">
              <a:lnSpc>
                <a:spcPct val="100000"/>
              </a:lnSpc>
            </a:pPr>
            <a:r>
              <a:rPr lang="en-US" sz="2000" dirty="0"/>
              <a:t>The name resolution path method uses access control list (ACL) based protection that controls access based on user identity.</a:t>
            </a:r>
          </a:p>
          <a:p>
            <a:pPr marL="1314450" lvl="2" indent="-457200" algn="just">
              <a:lnSpc>
                <a:spcPct val="100000"/>
              </a:lnSpc>
            </a:pPr>
            <a:r>
              <a:rPr lang="en-US" sz="2000" dirty="0"/>
              <a:t>Trusted identifier must be a password, address, or any other identifier form that cannot be forged.</a:t>
            </a:r>
          </a:p>
        </p:txBody>
      </p:sp>
    </p:spTree>
    <p:extLst>
      <p:ext uri="{BB962C8B-B14F-4D97-AF65-F5344CB8AC3E}">
        <p14:creationId xmlns:p14="http://schemas.microsoft.com/office/powerpoint/2010/main" val="6417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Domain Name Service (DNS)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lnSpc>
                <a:spcPct val="100000"/>
              </a:lnSpc>
            </a:pPr>
            <a:r>
              <a:rPr lang="en-US" dirty="0"/>
              <a:t>Domain Name Service (DNS) is widely used to access the Internet.</a:t>
            </a:r>
          </a:p>
          <a:p>
            <a:pPr marL="514350" indent="-457200" algn="just">
              <a:lnSpc>
                <a:spcPct val="100000"/>
              </a:lnSpc>
            </a:pPr>
            <a:r>
              <a:rPr lang="en-US" dirty="0"/>
              <a:t>It is an Internet directory service that provides a way to map the user-friendly name of </a:t>
            </a:r>
            <a:r>
              <a:rPr lang="en-US" dirty="0" smtClean="0"/>
              <a:t>a computer </a:t>
            </a:r>
            <a:r>
              <a:rPr lang="en-US" dirty="0"/>
              <a:t>or service to its numeric address.</a:t>
            </a:r>
          </a:p>
          <a:p>
            <a:pPr marL="514350" indent="-457200" algn="just">
              <a:lnSpc>
                <a:spcPct val="100000"/>
              </a:lnSpc>
            </a:pPr>
            <a:r>
              <a:rPr lang="en-US" dirty="0"/>
              <a:t>The DNS system consists of three components: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DNS </a:t>
            </a:r>
            <a:r>
              <a:rPr lang="en-US" dirty="0"/>
              <a:t>data called resource records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Servers </a:t>
            </a:r>
            <a:r>
              <a:rPr lang="en-US" dirty="0"/>
              <a:t>called name servers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Internet </a:t>
            </a:r>
            <a:r>
              <a:rPr lang="en-US" dirty="0"/>
              <a:t>protocols for fetching data from the servers</a:t>
            </a:r>
          </a:p>
        </p:txBody>
      </p:sp>
    </p:spTree>
    <p:extLst>
      <p:ext uri="{BB962C8B-B14F-4D97-AF65-F5344CB8AC3E}">
        <p14:creationId xmlns:p14="http://schemas.microsoft.com/office/powerpoint/2010/main" val="130547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Domain Name Service (DNS)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49271"/>
            <a:ext cx="7010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2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s3.amazonaws.com/img.charteo.com/art_pictures/C0076/Contact-Thank-You-Slides_C0076_051_c01_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705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08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Desirable features of good naming system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7"/>
            </a:pPr>
            <a:r>
              <a:rPr lang="en-US" dirty="0"/>
              <a:t>Group </a:t>
            </a:r>
            <a:r>
              <a:rPr lang="en-US" dirty="0" smtClean="0"/>
              <a:t>naming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/>
              <a:t>Naming system must allow many different objects to be identified by the same name.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7"/>
            </a:pPr>
            <a:r>
              <a:rPr lang="en-US" dirty="0" smtClean="0"/>
              <a:t>Performance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Number </a:t>
            </a:r>
            <a:r>
              <a:rPr lang="en-US" dirty="0"/>
              <a:t>of messages exchanged in a </a:t>
            </a:r>
            <a:r>
              <a:rPr lang="en-US" dirty="0" smtClean="0"/>
              <a:t>name-mapping operation </a:t>
            </a:r>
            <a:r>
              <a:rPr lang="en-US" dirty="0"/>
              <a:t>should be as small as possible.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7"/>
            </a:pPr>
            <a:r>
              <a:rPr lang="en-US" dirty="0"/>
              <a:t>Fault tolerance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Naming system must be capable of tolerating faults such as the failure of a node or network congestion.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7"/>
            </a:pPr>
            <a:r>
              <a:rPr lang="en-US" dirty="0"/>
              <a:t>Replication transparency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A good naming system should support multiple copies of the same object in a user transparent manner.</a:t>
            </a:r>
          </a:p>
        </p:txBody>
      </p:sp>
    </p:spTree>
    <p:extLst>
      <p:ext uri="{BB962C8B-B14F-4D97-AF65-F5344CB8AC3E}">
        <p14:creationId xmlns:p14="http://schemas.microsoft.com/office/powerpoint/2010/main" val="65409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Desirable features of good naming system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11"/>
            </a:pPr>
            <a:r>
              <a:rPr lang="en-US" dirty="0"/>
              <a:t>Locating the nearest replica</a:t>
            </a:r>
          </a:p>
          <a:p>
            <a:pPr marL="857250" lvl="1" indent="-457200" algn="just">
              <a:lnSpc>
                <a:spcPct val="100000"/>
              </a:lnSpc>
            </a:pPr>
            <a:r>
              <a:rPr lang="en-US" dirty="0"/>
              <a:t>When a naming system supports replicas, the object location mechanism should locate the nearest replica of the requested object.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11"/>
            </a:pPr>
            <a:endParaRPr lang="en-US" dirty="0" smtClean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11"/>
            </a:pP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11"/>
            </a:pP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11"/>
            </a:pPr>
            <a:r>
              <a:rPr lang="en-US" dirty="0"/>
              <a:t>Locating all replicas</a:t>
            </a:r>
          </a:p>
          <a:p>
            <a:pPr marL="857250" lvl="1" indent="-457200" algn="just">
              <a:lnSpc>
                <a:spcPct val="100000"/>
              </a:lnSpc>
            </a:pPr>
            <a:r>
              <a:rPr lang="en-US" dirty="0"/>
              <a:t>From a reliability and consistency point of view, the object-locating mechanism must be able to locate all replicas.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099679" y="4944236"/>
            <a:ext cx="567321" cy="436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711186" y="4944236"/>
            <a:ext cx="567321" cy="436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322693" y="4944236"/>
            <a:ext cx="567321" cy="436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934200" y="4944236"/>
            <a:ext cx="567321" cy="436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N4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>
          <a:xfrm>
            <a:off x="2667000" y="5162551"/>
            <a:ext cx="10441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>
          <a:xfrm>
            <a:off x="4278507" y="5162551"/>
            <a:ext cx="10441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3"/>
            <a:endCxn id="63" idx="1"/>
          </p:cNvCxnSpPr>
          <p:nvPr/>
        </p:nvCxnSpPr>
        <p:spPr>
          <a:xfrm>
            <a:off x="5890014" y="5162551"/>
            <a:ext cx="10441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728740" y="5912720"/>
            <a:ext cx="567321" cy="436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N5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0" idx="2"/>
            <a:endCxn id="72" idx="1"/>
          </p:cNvCxnSpPr>
          <p:nvPr/>
        </p:nvCxnSpPr>
        <p:spPr>
          <a:xfrm>
            <a:off x="2383340" y="5380865"/>
            <a:ext cx="1345400" cy="750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015405" y="4574905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816147" y="45720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620083" y="556765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871079" y="2660650"/>
            <a:ext cx="5596521" cy="533400"/>
            <a:chOff x="1871079" y="2819400"/>
            <a:chExt cx="5596521" cy="533400"/>
          </a:xfrm>
        </p:grpSpPr>
        <p:sp>
          <p:nvSpPr>
            <p:cNvPr id="8" name="Rectangle 7"/>
            <p:cNvSpPr/>
            <p:nvPr/>
          </p:nvSpPr>
          <p:spPr>
            <a:xfrm>
              <a:off x="1871079" y="2819400"/>
              <a:ext cx="762000" cy="533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N1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82586" y="2819400"/>
              <a:ext cx="762000" cy="533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N2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94093" y="2819400"/>
              <a:ext cx="762000" cy="533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N3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05600" y="2819400"/>
              <a:ext cx="762000" cy="533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N4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8" idx="3"/>
              <a:endCxn id="9" idx="1"/>
            </p:cNvCxnSpPr>
            <p:nvPr/>
          </p:nvCxnSpPr>
          <p:spPr>
            <a:xfrm>
              <a:off x="2633079" y="3086100"/>
              <a:ext cx="84950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244586" y="3088710"/>
              <a:ext cx="84950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56093" y="3086100"/>
              <a:ext cx="84950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920257" y="2290891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591173" y="2091491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Object A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86508" y="2089342"/>
            <a:ext cx="1872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Replica of object A</a:t>
            </a:r>
            <a:endParaRPr lang="en-US" sz="1600" dirty="0"/>
          </a:p>
        </p:txBody>
      </p:sp>
      <p:sp>
        <p:nvSpPr>
          <p:cNvPr id="20" name="Oval 19"/>
          <p:cNvSpPr/>
          <p:nvPr/>
        </p:nvSpPr>
        <p:spPr>
          <a:xfrm>
            <a:off x="3962400" y="2725182"/>
            <a:ext cx="152400" cy="18895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8" idx="2"/>
            <a:endCxn id="20" idx="0"/>
          </p:cNvCxnSpPr>
          <p:nvPr/>
        </p:nvCxnSpPr>
        <p:spPr>
          <a:xfrm flipH="1">
            <a:off x="4038600" y="2430045"/>
            <a:ext cx="3178" cy="29513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13057" y="2726438"/>
            <a:ext cx="152400" cy="18895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9" idx="2"/>
            <a:endCxn id="30" idx="6"/>
          </p:cNvCxnSpPr>
          <p:nvPr/>
        </p:nvCxnSpPr>
        <p:spPr>
          <a:xfrm flipH="1">
            <a:off x="5765457" y="2427896"/>
            <a:ext cx="657357" cy="3930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219950" y="2743762"/>
            <a:ext cx="152400" cy="18895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9" idx="2"/>
            <a:endCxn id="32" idx="2"/>
          </p:cNvCxnSpPr>
          <p:nvPr/>
        </p:nvCxnSpPr>
        <p:spPr>
          <a:xfrm>
            <a:off x="6422814" y="2427896"/>
            <a:ext cx="797136" cy="41034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" idx="2"/>
            <a:endCxn id="11" idx="2"/>
          </p:cNvCxnSpPr>
          <p:nvPr/>
        </p:nvCxnSpPr>
        <p:spPr>
          <a:xfrm rot="16200000" flipH="1">
            <a:off x="4669339" y="776789"/>
            <a:ext cx="12700" cy="4834521"/>
          </a:xfrm>
          <a:prstGeom prst="curvedConnector3">
            <a:avLst>
              <a:gd name="adj1" fmla="val 18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7707">
            <a:off x="2953817" y="5653372"/>
            <a:ext cx="197888" cy="197888"/>
          </a:xfrm>
          <a:prstGeom prst="rect">
            <a:avLst/>
          </a:prstGeom>
        </p:spPr>
      </p:pic>
      <p:sp>
        <p:nvSpPr>
          <p:cNvPr id="95" name="Rectangular Callout 94"/>
          <p:cNvSpPr/>
          <p:nvPr/>
        </p:nvSpPr>
        <p:spPr>
          <a:xfrm>
            <a:off x="769554" y="5673665"/>
            <a:ext cx="1710006" cy="645077"/>
          </a:xfrm>
          <a:prstGeom prst="wedgeRectCallout">
            <a:avLst>
              <a:gd name="adj1" fmla="val 75126"/>
              <a:gd name="adj2" fmla="val -37361"/>
            </a:avLst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Inaccessible due </a:t>
            </a:r>
          </a:p>
          <a:p>
            <a:pPr algn="ctr"/>
            <a:r>
              <a:rPr lang="en-US" dirty="0"/>
              <a:t>to link failure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7707">
            <a:off x="4649211" y="3275030"/>
            <a:ext cx="303585" cy="3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72" grpId="0" animBg="1"/>
      <p:bldP spid="75" grpId="0"/>
      <p:bldP spid="76" grpId="0"/>
      <p:bldP spid="77" grpId="0"/>
      <p:bldP spid="17" grpId="0"/>
      <p:bldP spid="18" grpId="0"/>
      <p:bldP spid="19" grpId="0"/>
      <p:bldP spid="20" grpId="0" animBg="1"/>
      <p:bldP spid="30" grpId="0" animBg="1"/>
      <p:bldP spid="32" grpId="0" animBg="1"/>
      <p:bldP spid="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Fundamental Terminologies &amp; Concepts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4229100" cy="5334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 smtClean="0"/>
              <a:t>Name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Human-oriented </a:t>
            </a:r>
            <a:r>
              <a:rPr lang="en-US" sz="2400" dirty="0" smtClean="0"/>
              <a:t>names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System-oriented </a:t>
            </a:r>
            <a:r>
              <a:rPr lang="en-US" sz="2400" dirty="0" smtClean="0"/>
              <a:t>names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Namespace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Flat </a:t>
            </a:r>
            <a:r>
              <a:rPr lang="en-US" sz="2400" dirty="0" smtClean="0"/>
              <a:t>namespace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Partitioned </a:t>
            </a:r>
            <a:r>
              <a:rPr lang="en-US" sz="2400" dirty="0" smtClean="0"/>
              <a:t>namespace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Name </a:t>
            </a:r>
            <a:r>
              <a:rPr lang="en-US" b="1" dirty="0" smtClean="0"/>
              <a:t>Server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Name </a:t>
            </a:r>
            <a:r>
              <a:rPr lang="en-US" b="1" dirty="0" smtClean="0"/>
              <a:t>Agent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Context</a:t>
            </a:r>
          </a:p>
          <a:p>
            <a:pPr algn="just">
              <a:lnSpc>
                <a:spcPct val="100000"/>
              </a:lnSpc>
            </a:pPr>
            <a:endParaRPr lang="en-US" b="1" dirty="0"/>
          </a:p>
          <a:p>
            <a:pPr algn="just">
              <a:lnSpc>
                <a:spcPct val="100000"/>
              </a:lnSpc>
            </a:pPr>
            <a:endParaRPr lang="en-US" b="1" dirty="0"/>
          </a:p>
          <a:p>
            <a:pPr algn="just">
              <a:lnSpc>
                <a:spcPct val="100000"/>
              </a:lnSpc>
            </a:pPr>
            <a:endParaRPr lang="en-US" b="1" dirty="0"/>
          </a:p>
          <a:p>
            <a:pPr algn="just">
              <a:lnSpc>
                <a:spcPct val="100000"/>
              </a:lnSpc>
            </a:pPr>
            <a:endParaRPr lang="en-US" b="1" dirty="0"/>
          </a:p>
          <a:p>
            <a:pPr algn="just">
              <a:lnSpc>
                <a:spcPct val="100000"/>
              </a:lnSpc>
            </a:pPr>
            <a:endParaRPr lang="en-US" b="1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b="1" dirty="0"/>
          </a:p>
          <a:p>
            <a:pPr algn="just">
              <a:lnSpc>
                <a:spcPct val="100000"/>
              </a:lnSpc>
            </a:pPr>
            <a:endParaRPr lang="en-US" b="1" dirty="0"/>
          </a:p>
          <a:p>
            <a:pPr algn="just">
              <a:lnSpc>
                <a:spcPct val="100000"/>
              </a:lnSpc>
            </a:pPr>
            <a:endParaRPr lang="en-US" b="1" dirty="0"/>
          </a:p>
          <a:p>
            <a:pPr algn="just">
              <a:lnSpc>
                <a:spcPct val="100000"/>
              </a:lnSpc>
            </a:pPr>
            <a:endParaRPr lang="en-US" b="1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495800" y="1066800"/>
            <a:ext cx="45339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b="1" dirty="0" smtClean="0"/>
              <a:t>Name Resolution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Naming Objects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Abbreviations/Aliases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Absolute and Relative </a:t>
            </a:r>
            <a:r>
              <a:rPr lang="en-US" sz="2400" dirty="0" smtClean="0"/>
              <a:t>names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Generic and Multicast </a:t>
            </a:r>
            <a:r>
              <a:rPr lang="en-US" sz="2400" dirty="0" smtClean="0"/>
              <a:t>names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Descriptive/Attribute-based </a:t>
            </a:r>
            <a:r>
              <a:rPr lang="en-US" sz="2400" dirty="0" smtClean="0"/>
              <a:t>names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Source routing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b="1" dirty="0" smtClean="0"/>
          </a:p>
          <a:p>
            <a:pPr algn="just">
              <a:lnSpc>
                <a:spcPct val="100000"/>
              </a:lnSpc>
            </a:pPr>
            <a:endParaRPr lang="en-US" b="1" dirty="0" smtClean="0"/>
          </a:p>
          <a:p>
            <a:pPr algn="just">
              <a:lnSpc>
                <a:spcPct val="100000"/>
              </a:lnSpc>
            </a:pPr>
            <a:endParaRPr lang="en-US" b="1" dirty="0" smtClean="0"/>
          </a:p>
          <a:p>
            <a:pPr algn="just">
              <a:lnSpc>
                <a:spcPct val="100000"/>
              </a:lnSpc>
            </a:pPr>
            <a:endParaRPr lang="en-US" b="1" dirty="0" smtClean="0"/>
          </a:p>
          <a:p>
            <a:pPr algn="just">
              <a:lnSpc>
                <a:spcPct val="100000"/>
              </a:lnSpc>
            </a:pPr>
            <a:endParaRPr lang="en-US" b="1" dirty="0" smtClean="0"/>
          </a:p>
          <a:p>
            <a:pPr algn="just">
              <a:lnSpc>
                <a:spcPct val="100000"/>
              </a:lnSpc>
            </a:pPr>
            <a:endParaRPr lang="en-US" b="1" dirty="0" smtClean="0"/>
          </a:p>
          <a:p>
            <a:pPr algn="just">
              <a:lnSpc>
                <a:spcPct val="100000"/>
              </a:lnSpc>
            </a:pPr>
            <a:endParaRPr lang="en-US" b="1" dirty="0" smtClean="0"/>
          </a:p>
          <a:p>
            <a:pPr algn="just">
              <a:lnSpc>
                <a:spcPct val="100000"/>
              </a:lnSpc>
            </a:pPr>
            <a:endParaRPr lang="en-US" dirty="0" smtClean="0"/>
          </a:p>
          <a:p>
            <a:pPr algn="just">
              <a:lnSpc>
                <a:spcPct val="100000"/>
              </a:lnSpc>
            </a:pPr>
            <a:endParaRPr lang="en-US" dirty="0" smtClean="0"/>
          </a:p>
          <a:p>
            <a:pPr algn="just">
              <a:lnSpc>
                <a:spcPct val="100000"/>
              </a:lnSpc>
            </a:pPr>
            <a:endParaRPr lang="en-US" b="1" dirty="0" smtClean="0"/>
          </a:p>
          <a:p>
            <a:pPr algn="just">
              <a:lnSpc>
                <a:spcPct val="100000"/>
              </a:lnSpc>
            </a:pPr>
            <a:endParaRPr lang="en-US" b="1" dirty="0" smtClean="0"/>
          </a:p>
          <a:p>
            <a:pPr algn="just">
              <a:lnSpc>
                <a:spcPct val="100000"/>
              </a:lnSpc>
            </a:pPr>
            <a:endParaRPr lang="en-US" b="1" dirty="0" smtClean="0"/>
          </a:p>
          <a:p>
            <a:pPr algn="just">
              <a:lnSpc>
                <a:spcPct val="10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9708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Name </a:t>
            </a:r>
            <a:r>
              <a:rPr lang="en-US" dirty="0"/>
              <a:t>is a string composed of a set of symbols chosen from a finite alphabet.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It </a:t>
            </a:r>
            <a:r>
              <a:rPr lang="en-US" dirty="0" smtClean="0"/>
              <a:t>comprises of characters</a:t>
            </a:r>
            <a:r>
              <a:rPr lang="en-US" dirty="0"/>
              <a:t>, numerals, and punctuation symbols from the ASCII character set.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Name is also called an identifier because it is used to denote or identify an object.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Examples of names are: TEST, $asd123, node-1!, 234wer, etc</a:t>
            </a:r>
            <a:r>
              <a:rPr lang="en-US" dirty="0" smtClean="0"/>
              <a:t>.</a:t>
            </a:r>
          </a:p>
          <a:p>
            <a:pPr lvl="1" algn="just">
              <a:lnSpc>
                <a:spcPct val="100000"/>
              </a:lnSpc>
            </a:pPr>
            <a:endParaRPr lang="en-US" sz="24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96962817"/>
              </p:ext>
            </p:extLst>
          </p:nvPr>
        </p:nvGraphicFramePr>
        <p:xfrm>
          <a:off x="533400" y="4267200"/>
          <a:ext cx="8153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827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F11015-8E9A-4244-8B17-5574E1E17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B8F11015-8E9A-4244-8B17-5574E1E17B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F91543-CDBD-4C1E-9647-EE63256E3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86F91543-CDBD-4C1E-9647-EE63256E33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7312DD-0F8B-4CFA-A638-23DCD37F4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A97312DD-0F8B-4CFA-A638-23DCD37F46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17C270-710C-4621-8646-00EB371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9917C270-710C-4621-8646-00EB37130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BC8AE3-1B31-4C9A-81F4-FB38A4BA4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87BC8AE3-1B31-4C9A-81F4-FB38A4BA44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18642</TotalTime>
  <Words>3787</Words>
  <Application>Microsoft Office PowerPoint</Application>
  <PresentationFormat>On-screen Show (4:3)</PresentationFormat>
  <Paragraphs>651</Paragraphs>
  <Slides>55</Slides>
  <Notes>54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 Unit: 7  Naming </vt:lpstr>
      <vt:lpstr>Unit Outline &amp; Weightage %</vt:lpstr>
      <vt:lpstr>Overview</vt:lpstr>
      <vt:lpstr>Desirable features of good naming system</vt:lpstr>
      <vt:lpstr>Desirable features of good naming system</vt:lpstr>
      <vt:lpstr>Desirable features of good naming system</vt:lpstr>
      <vt:lpstr>Desirable features of good naming system</vt:lpstr>
      <vt:lpstr>Fundamental Terminologies &amp; Concepts</vt:lpstr>
      <vt:lpstr>Name</vt:lpstr>
      <vt:lpstr>Human-oriented names</vt:lpstr>
      <vt:lpstr>System-oriented names</vt:lpstr>
      <vt:lpstr>Naming model</vt:lpstr>
      <vt:lpstr>Namespace</vt:lpstr>
      <vt:lpstr>Fundamental Terminologies &amp; Concepts</vt:lpstr>
      <vt:lpstr>Name server</vt:lpstr>
      <vt:lpstr>Name server (cont.)</vt:lpstr>
      <vt:lpstr>Name agent</vt:lpstr>
      <vt:lpstr>Context</vt:lpstr>
      <vt:lpstr>Name resolution</vt:lpstr>
      <vt:lpstr>Name resolution (cont.)</vt:lpstr>
      <vt:lpstr>Naming objects</vt:lpstr>
      <vt:lpstr>Abbreviations/Aliases</vt:lpstr>
      <vt:lpstr>Abbreviations/Aliases (cont.)</vt:lpstr>
      <vt:lpstr>Absolute and relative names</vt:lpstr>
      <vt:lpstr>Generic and multicast names</vt:lpstr>
      <vt:lpstr>Descriptive/Attribute-based names</vt:lpstr>
      <vt:lpstr>Source-routing names</vt:lpstr>
      <vt:lpstr>System oriented names</vt:lpstr>
      <vt:lpstr>Types of system oriented names</vt:lpstr>
      <vt:lpstr>Approaches to generate system oriented names</vt:lpstr>
      <vt:lpstr>Centralized approach</vt:lpstr>
      <vt:lpstr>Distributed approach</vt:lpstr>
      <vt:lpstr>Distributed approach (cont.)</vt:lpstr>
      <vt:lpstr>Distributed approach (cont.)</vt:lpstr>
      <vt:lpstr>Generating Unique Identifiers in the event of crashes</vt:lpstr>
      <vt:lpstr>Distributed Approach</vt:lpstr>
      <vt:lpstr>Distributed Approach</vt:lpstr>
      <vt:lpstr>Object-locating mechanisms</vt:lpstr>
      <vt:lpstr>Broadcasting</vt:lpstr>
      <vt:lpstr>Expanding ring broadcast</vt:lpstr>
      <vt:lpstr>Expanding ring broadcast (cont.)</vt:lpstr>
      <vt:lpstr>Encoding location of object within its UID</vt:lpstr>
      <vt:lpstr>Searching creator node first and then Broadcasting</vt:lpstr>
      <vt:lpstr>Using forward location pointers</vt:lpstr>
      <vt:lpstr>Using hint cache and broadcasting</vt:lpstr>
      <vt:lpstr>Issues in designing human oriented names</vt:lpstr>
      <vt:lpstr>Issues in designing human oriented names</vt:lpstr>
      <vt:lpstr>Issues in designing human oriented names</vt:lpstr>
      <vt:lpstr>Name cache</vt:lpstr>
      <vt:lpstr>Issues in name cache design</vt:lpstr>
      <vt:lpstr>Naming &amp; Security</vt:lpstr>
      <vt:lpstr>Naming &amp; Security</vt:lpstr>
      <vt:lpstr>Domain Name Service (DNS)</vt:lpstr>
      <vt:lpstr>Domain Name Service (DNS)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2823</cp:revision>
  <dcterms:created xsi:type="dcterms:W3CDTF">2013-05-17T03:00:03Z</dcterms:created>
  <dcterms:modified xsi:type="dcterms:W3CDTF">2017-04-17T08:10:57Z</dcterms:modified>
</cp:coreProperties>
</file>