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21" r:id="rId3"/>
    <p:sldId id="667" r:id="rId4"/>
    <p:sldId id="672" r:id="rId5"/>
    <p:sldId id="749" r:id="rId6"/>
    <p:sldId id="750" r:id="rId7"/>
    <p:sldId id="752" r:id="rId8"/>
    <p:sldId id="753" r:id="rId9"/>
    <p:sldId id="719" r:id="rId10"/>
    <p:sldId id="754" r:id="rId11"/>
    <p:sldId id="755" r:id="rId12"/>
    <p:sldId id="757" r:id="rId13"/>
    <p:sldId id="756" r:id="rId14"/>
    <p:sldId id="758" r:id="rId15"/>
    <p:sldId id="759" r:id="rId16"/>
    <p:sldId id="760" r:id="rId17"/>
    <p:sldId id="763" r:id="rId18"/>
    <p:sldId id="764" r:id="rId19"/>
    <p:sldId id="766" r:id="rId20"/>
    <p:sldId id="767" r:id="rId21"/>
    <p:sldId id="768" r:id="rId22"/>
    <p:sldId id="779" r:id="rId23"/>
    <p:sldId id="769" r:id="rId24"/>
    <p:sldId id="770" r:id="rId25"/>
    <p:sldId id="771" r:id="rId26"/>
    <p:sldId id="772" r:id="rId27"/>
    <p:sldId id="774" r:id="rId28"/>
    <p:sldId id="775" r:id="rId29"/>
    <p:sldId id="776" r:id="rId30"/>
    <p:sldId id="777" r:id="rId31"/>
    <p:sldId id="778" r:id="rId32"/>
    <p:sldId id="3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S9QFAZ5gRsOX82V6WHQwhw==" hashData="kxSrSlZBprkMGciuThbm8us0hF0="/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256"/>
            <p14:sldId id="321"/>
            <p14:sldId id="667"/>
            <p14:sldId id="672"/>
            <p14:sldId id="749"/>
            <p14:sldId id="750"/>
            <p14:sldId id="752"/>
            <p14:sldId id="753"/>
            <p14:sldId id="719"/>
            <p14:sldId id="754"/>
            <p14:sldId id="755"/>
            <p14:sldId id="757"/>
            <p14:sldId id="756"/>
            <p14:sldId id="758"/>
            <p14:sldId id="759"/>
            <p14:sldId id="760"/>
            <p14:sldId id="763"/>
            <p14:sldId id="764"/>
            <p14:sldId id="766"/>
            <p14:sldId id="767"/>
            <p14:sldId id="768"/>
            <p14:sldId id="779"/>
            <p14:sldId id="769"/>
            <p14:sldId id="770"/>
            <p14:sldId id="771"/>
            <p14:sldId id="772"/>
            <p14:sldId id="774"/>
            <p14:sldId id="775"/>
            <p14:sldId id="776"/>
            <p14:sldId id="777"/>
            <p14:sldId id="778"/>
            <p14:sldId id="3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xmlns="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3273" autoAdjust="0"/>
  </p:normalViewPr>
  <p:slideViewPr>
    <p:cSldViewPr>
      <p:cViewPr varScale="1">
        <p:scale>
          <a:sx n="62" d="100"/>
          <a:sy n="62" d="100"/>
        </p:scale>
        <p:origin x="-103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4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3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9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7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29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02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2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8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7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0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4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3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0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0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9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9: </a:t>
            </a:r>
            <a:r>
              <a:rPr lang="en-US" sz="1800" kern="12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Security			</a:t>
            </a:r>
            <a:r>
              <a:rPr lang="en-US" sz="1800" kern="12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</a:t>
            </a:r>
            <a:fld id="{8611C215-0F0E-40C0-AF47-1B3AE49C8B3F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Dipak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Ramoliya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dipak.ramoliya@darshan.ac.in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	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610600" cy="1600200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Unit: 9 </a:t>
            </a:r>
            <a:br>
              <a:rPr lang="en-US" sz="3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+mj-lt"/>
              </a:rPr>
              <a:t>Security</a:t>
            </a:r>
            <a:endParaRPr lang="en-US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" y="0"/>
            <a:ext cx="52578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Distributed Operating System (2160710)</a:t>
            </a:r>
            <a:endParaRPr lang="en-US" sz="24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887" y="5562600"/>
            <a:ext cx="3279913" cy="75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attack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Virus: </a:t>
            </a:r>
            <a:r>
              <a:rPr lang="en-US" dirty="0"/>
              <a:t>is a small computer program that needs to be executed by either running it or having it loaded from boot sector of a disk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Worm: </a:t>
            </a:r>
            <a:r>
              <a:rPr lang="en-US" dirty="0" smtClean="0"/>
              <a:t>is </a:t>
            </a:r>
            <a:r>
              <a:rPr lang="en-US" dirty="0"/>
              <a:t>a small piece of software the uses computer network  and security holes to replicate it self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Logic bomb: </a:t>
            </a:r>
            <a:r>
              <a:rPr lang="en-US" dirty="0"/>
              <a:t>is a piece of code intentionally inserted into a software system that will set off a malicious function when specified conditions are met. </a:t>
            </a:r>
          </a:p>
        </p:txBody>
      </p:sp>
    </p:spTree>
    <p:extLst>
      <p:ext uri="{BB962C8B-B14F-4D97-AF65-F5344CB8AC3E}">
        <p14:creationId xmlns:p14="http://schemas.microsoft.com/office/powerpoint/2010/main" val="318006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smtClean="0"/>
              <a:t>attack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001909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b="1" dirty="0"/>
              <a:t>Integrity </a:t>
            </a:r>
            <a:r>
              <a:rPr lang="en-US" b="1" dirty="0" smtClean="0"/>
              <a:t>attack: 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intruder can change the message while it is traveling in the communication channel and the receiver may interpret it as original message</a:t>
            </a:r>
            <a:r>
              <a:rPr lang="en-US" sz="2400" dirty="0" smtClean="0"/>
              <a:t>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3429000"/>
            <a:ext cx="1066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362200" y="3429000"/>
            <a:ext cx="1143000" cy="533400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5924550" y="3429000"/>
            <a:ext cx="1143000" cy="533400"/>
          </a:xfrm>
          <a:prstGeom prst="clou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77" y="3371096"/>
            <a:ext cx="380846" cy="667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3371096"/>
            <a:ext cx="380846" cy="667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77" y="4925855"/>
            <a:ext cx="380846" cy="667504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10" idx="3"/>
            <a:endCxn id="7" idx="2"/>
          </p:cNvCxnSpPr>
          <p:nvPr/>
        </p:nvCxnSpPr>
        <p:spPr>
          <a:xfrm flipV="1">
            <a:off x="1562023" y="3695700"/>
            <a:ext cx="803722" cy="9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6" idx="1"/>
          </p:cNvCxnSpPr>
          <p:nvPr/>
        </p:nvCxnSpPr>
        <p:spPr>
          <a:xfrm>
            <a:off x="3504248" y="3695700"/>
            <a:ext cx="6867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  <a:endCxn id="6" idx="2"/>
          </p:cNvCxnSpPr>
          <p:nvPr/>
        </p:nvCxnSpPr>
        <p:spPr>
          <a:xfrm flipV="1">
            <a:off x="4724400" y="3962400"/>
            <a:ext cx="0" cy="9634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8" idx="2"/>
          </p:cNvCxnSpPr>
          <p:nvPr/>
        </p:nvCxnSpPr>
        <p:spPr>
          <a:xfrm>
            <a:off x="5257800" y="3695700"/>
            <a:ext cx="6702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11" idx="1"/>
          </p:cNvCxnSpPr>
          <p:nvPr/>
        </p:nvCxnSpPr>
        <p:spPr>
          <a:xfrm>
            <a:off x="7066598" y="3695700"/>
            <a:ext cx="743902" cy="9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84203" y="5071867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Intruder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09364" y="33262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1177" y="411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53439" y="411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smtClean="0"/>
              <a:t>attack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/>
              <a:t>Authenticity </a:t>
            </a:r>
            <a:r>
              <a:rPr lang="en-US" b="1" dirty="0" smtClean="0"/>
              <a:t>attack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intruder can illegally connect to computer </a:t>
            </a:r>
            <a:r>
              <a:rPr lang="en-US" sz="2400" dirty="0" smtClean="0"/>
              <a:t>network, </a:t>
            </a:r>
            <a:r>
              <a:rPr lang="en-US" sz="2400" dirty="0"/>
              <a:t>impersonate and insert bogus message with valid address in the </a:t>
            </a:r>
            <a:r>
              <a:rPr lang="en-US" sz="2400" dirty="0" smtClean="0"/>
              <a:t>system. 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will then be delivered as genuine </a:t>
            </a:r>
            <a:r>
              <a:rPr lang="en-US" sz="2400" dirty="0" smtClean="0"/>
              <a:t>message.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876800" y="3779319"/>
            <a:ext cx="1679932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 meet me at 5 pm - 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9" y="3712267"/>
            <a:ext cx="380846" cy="667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712267"/>
            <a:ext cx="380846" cy="667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6" y="5638703"/>
            <a:ext cx="380846" cy="667504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2" idx="0"/>
            <a:endCxn id="34" idx="2"/>
          </p:cNvCxnSpPr>
          <p:nvPr/>
        </p:nvCxnSpPr>
        <p:spPr>
          <a:xfrm flipV="1">
            <a:off x="4408929" y="5341418"/>
            <a:ext cx="0" cy="297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8476" y="5794645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Intruder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1177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4339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09811" y="3779319"/>
            <a:ext cx="1066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</a:t>
            </a:r>
            <a:endParaRPr lang="en-US" dirty="0"/>
          </a:p>
        </p:txBody>
      </p:sp>
      <p:cxnSp>
        <p:nvCxnSpPr>
          <p:cNvPr id="31" name="Straight Connector 30"/>
          <p:cNvCxnSpPr>
            <a:stCxn id="7" idx="3"/>
            <a:endCxn id="11" idx="1"/>
          </p:cNvCxnSpPr>
          <p:nvPr/>
        </p:nvCxnSpPr>
        <p:spPr>
          <a:xfrm>
            <a:off x="6556732" y="4046019"/>
            <a:ext cx="8346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810601" y="4808018"/>
            <a:ext cx="1196656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Meet me at 5 pm - R</a:t>
            </a:r>
            <a:endParaRPr lang="en-US" dirty="0"/>
          </a:p>
        </p:txBody>
      </p:sp>
      <p:cxnSp>
        <p:nvCxnSpPr>
          <p:cNvPr id="38" name="Straight Connector 37"/>
          <p:cNvCxnSpPr>
            <a:endCxn id="34" idx="0"/>
          </p:cNvCxnSpPr>
          <p:nvPr/>
        </p:nvCxnSpPr>
        <p:spPr>
          <a:xfrm>
            <a:off x="4408929" y="4046019"/>
            <a:ext cx="0" cy="761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3"/>
            <a:endCxn id="23" idx="1"/>
          </p:cNvCxnSpPr>
          <p:nvPr/>
        </p:nvCxnSpPr>
        <p:spPr>
          <a:xfrm>
            <a:off x="1559195" y="4046019"/>
            <a:ext cx="1050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3"/>
            <a:endCxn id="7" idx="1"/>
          </p:cNvCxnSpPr>
          <p:nvPr/>
        </p:nvCxnSpPr>
        <p:spPr>
          <a:xfrm>
            <a:off x="3676611" y="4046019"/>
            <a:ext cx="1200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0" grpId="0"/>
      <p:bldP spid="21" grpId="0"/>
      <p:bldP spid="2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smtClean="0"/>
              <a:t>attack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543737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en-US" b="1" dirty="0"/>
              <a:t>Denial </a:t>
            </a:r>
            <a:r>
              <a:rPr lang="en-US" b="1" dirty="0" smtClean="0"/>
              <a:t>attack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intruder might partly or completely block communication path between two processes.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6"/>
            </a:pP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029200" y="3200400"/>
            <a:ext cx="264448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49" y="3133348"/>
            <a:ext cx="380846" cy="66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33348"/>
            <a:ext cx="380846" cy="667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32" y="4510122"/>
            <a:ext cx="380846" cy="6675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45330" y="4730653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 Communication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3577" y="38770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24739" y="38770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62211" y="3200400"/>
            <a:ext cx="1066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  <a:endCxn id="16" idx="1"/>
          </p:cNvCxnSpPr>
          <p:nvPr/>
        </p:nvCxnSpPr>
        <p:spPr>
          <a:xfrm>
            <a:off x="1711595" y="3467100"/>
            <a:ext cx="1050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8" idx="1"/>
          </p:cNvCxnSpPr>
          <p:nvPr/>
        </p:nvCxnSpPr>
        <p:spPr>
          <a:xfrm>
            <a:off x="3829011" y="3467100"/>
            <a:ext cx="1200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293648" y="3467100"/>
            <a:ext cx="1385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8" idx="2"/>
          </p:cNvCxnSpPr>
          <p:nvPr/>
        </p:nvCxnSpPr>
        <p:spPr>
          <a:xfrm flipH="1" flipV="1">
            <a:off x="5161424" y="3733800"/>
            <a:ext cx="8231" cy="776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23758" y="5176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  <p:bldP spid="16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smtClean="0"/>
              <a:t>attack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r>
              <a:rPr lang="en-US" b="1" dirty="0"/>
              <a:t>Delay </a:t>
            </a:r>
            <a:r>
              <a:rPr lang="en-US" b="1" dirty="0" smtClean="0"/>
              <a:t>attack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intruder can delay the message delivery that can make it useless to receive if it is received late.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7"/>
            </a:pP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406668" y="3779319"/>
            <a:ext cx="1679932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 meet me at 5 PM - 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2267"/>
            <a:ext cx="380846" cy="66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54" y="3712267"/>
            <a:ext cx="380846" cy="66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025" y="4970159"/>
            <a:ext cx="380846" cy="667504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0"/>
            <a:endCxn id="17" idx="2"/>
          </p:cNvCxnSpPr>
          <p:nvPr/>
        </p:nvCxnSpPr>
        <p:spPr>
          <a:xfrm flipV="1">
            <a:off x="4449448" y="4312719"/>
            <a:ext cx="0" cy="657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5399" y="56117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72400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3779319"/>
            <a:ext cx="1783536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 Meet me at 5 PM - A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3"/>
            <a:endCxn id="9" idx="1"/>
          </p:cNvCxnSpPr>
          <p:nvPr/>
        </p:nvCxnSpPr>
        <p:spPr>
          <a:xfrm>
            <a:off x="7086600" y="4046019"/>
            <a:ext cx="6097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074" y="3779319"/>
            <a:ext cx="1152748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of </a:t>
            </a:r>
          </a:p>
          <a:p>
            <a:pPr algn="ctr"/>
            <a:r>
              <a:rPr lang="en-US" dirty="0" smtClean="0"/>
              <a:t>2 hours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8" idx="3"/>
            <a:endCxn id="15" idx="1"/>
          </p:cNvCxnSpPr>
          <p:nvPr/>
        </p:nvCxnSpPr>
        <p:spPr>
          <a:xfrm>
            <a:off x="1219046" y="4046019"/>
            <a:ext cx="5335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6" idx="1"/>
          </p:cNvCxnSpPr>
          <p:nvPr/>
        </p:nvCxnSpPr>
        <p:spPr>
          <a:xfrm>
            <a:off x="5025822" y="4046019"/>
            <a:ext cx="3808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7" idx="1"/>
          </p:cNvCxnSpPr>
          <p:nvPr/>
        </p:nvCxnSpPr>
        <p:spPr>
          <a:xfrm>
            <a:off x="3536136" y="4046019"/>
            <a:ext cx="3369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33377" y="4312719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 at 4 PM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35594" y="4312719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Received at 6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  <p:bldP spid="14" grpId="0"/>
      <p:bldP spid="15" grpId="0" animBg="1"/>
      <p:bldP spid="17" grpId="0" animBg="1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</a:t>
            </a:r>
            <a:r>
              <a:rPr lang="en-US" dirty="0" smtClean="0"/>
              <a:t>attack (cont.)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en-US" b="1" dirty="0"/>
              <a:t>Replay </a:t>
            </a:r>
            <a:r>
              <a:rPr lang="en-US" b="1" dirty="0" smtClean="0"/>
              <a:t>attack </a:t>
            </a:r>
          </a:p>
          <a:p>
            <a:pPr marL="857250" lvl="1" indent="-457200" algn="just">
              <a:lnSpc>
                <a:spcPct val="100000"/>
              </a:lnSpc>
            </a:pPr>
            <a:r>
              <a:rPr lang="en-US" sz="2400" dirty="0" smtClean="0"/>
              <a:t>An intruder retransmit </a:t>
            </a:r>
            <a:r>
              <a:rPr lang="en-US" sz="2400" dirty="0"/>
              <a:t>an old message that is accepted as new message by the receiver.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8"/>
            </a:pP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635268" y="3608732"/>
            <a:ext cx="1679932" cy="874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 B Meet me at 5 PM – A</a:t>
            </a:r>
          </a:p>
          <a:p>
            <a:pPr algn="ctr"/>
            <a:r>
              <a:rPr lang="en-US" dirty="0"/>
              <a:t>On 16 June 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12267"/>
            <a:ext cx="380846" cy="66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354" y="3712267"/>
            <a:ext cx="380846" cy="66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91" y="4944295"/>
            <a:ext cx="380846" cy="667504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10" idx="0"/>
            <a:endCxn id="17" idx="2"/>
          </p:cNvCxnSpPr>
          <p:nvPr/>
        </p:nvCxnSpPr>
        <p:spPr>
          <a:xfrm flipH="1" flipV="1">
            <a:off x="4471402" y="4483304"/>
            <a:ext cx="2312" cy="460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17353" y="5598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72400" y="445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3608733"/>
            <a:ext cx="1783536" cy="87457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B Meet me at 5 PM – A</a:t>
            </a:r>
          </a:p>
          <a:p>
            <a:pPr algn="ctr"/>
            <a:r>
              <a:rPr lang="en-US" dirty="0" smtClean="0"/>
              <a:t>On 16 June 16</a:t>
            </a:r>
            <a:endParaRPr lang="en-US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315200" y="4046018"/>
            <a:ext cx="381154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64736" y="3608734"/>
            <a:ext cx="1413332" cy="8745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same message on 20 June 16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1219046" y="4046019"/>
            <a:ext cx="304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7" idx="1"/>
          </p:cNvCxnSpPr>
          <p:nvPr/>
        </p:nvCxnSpPr>
        <p:spPr>
          <a:xfrm flipV="1">
            <a:off x="5178068" y="4046018"/>
            <a:ext cx="4572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7" idx="1"/>
          </p:cNvCxnSpPr>
          <p:nvPr/>
        </p:nvCxnSpPr>
        <p:spPr>
          <a:xfrm>
            <a:off x="3307536" y="4046019"/>
            <a:ext cx="457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35268" y="4517280"/>
            <a:ext cx="170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Repeat message</a:t>
            </a:r>
          </a:p>
          <a:p>
            <a:pPr algn="ctr"/>
            <a:r>
              <a:rPr lang="en-US" dirty="0" smtClean="0"/>
              <a:t>on 20</a:t>
            </a:r>
            <a:r>
              <a:rPr lang="en-US" baseline="30000" dirty="0" smtClean="0"/>
              <a:t>th</a:t>
            </a:r>
            <a:r>
              <a:rPr lang="en-US" dirty="0" smtClean="0"/>
              <a:t> June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4" grpId="0"/>
      <p:bldP spid="15" grpId="0" animBg="1"/>
      <p:bldP spid="17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Cryptography is defined as a means of protecting private information against unauthorized access in cases where physical security is difficult to achieve.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Cryptography is carried out using two basic operations: 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Encryption: The process of transforming intelligible information (plaintext) into unintelligible form (cipher text).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Decryption: The process of transforming the information from cipher text to plaintext.</a:t>
            </a:r>
          </a:p>
        </p:txBody>
      </p:sp>
    </p:spTree>
    <p:extLst>
      <p:ext uri="{BB962C8B-B14F-4D97-AF65-F5344CB8AC3E}">
        <p14:creationId xmlns:p14="http://schemas.microsoft.com/office/powerpoint/2010/main" val="196944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 system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86200" y="2362200"/>
            <a:ext cx="12192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4038600"/>
            <a:ext cx="12192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4038600"/>
            <a:ext cx="12192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Decrypt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819400" y="26289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105400" y="26289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200400" y="4305300"/>
            <a:ext cx="2667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4495800" y="2895600"/>
            <a:ext cx="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4400" y="43053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86600" y="4305300"/>
            <a:ext cx="1066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583426" y="4572000"/>
            <a:ext cx="2458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77000" y="4572000"/>
            <a:ext cx="2458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9766" y="20060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4766" y="36692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24554" y="36886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60780" y="1944468"/>
            <a:ext cx="129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Side </a:t>
            </a:r>
          </a:p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5868" y="1963518"/>
            <a:ext cx="1002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Plaintext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2083" y="4343400"/>
            <a:ext cx="13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Ciphertext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679" y="37396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Plaintext 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43754" y="3739634"/>
            <a:ext cx="125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Plaintext 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92657" y="5149334"/>
            <a:ext cx="119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Encryption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07517" y="5149334"/>
            <a:ext cx="119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Encryption</a:t>
            </a:r>
          </a:p>
          <a:p>
            <a:pPr algn="ctr"/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encryption algorithm has the following </a:t>
            </a:r>
            <a:r>
              <a:rPr lang="en-US" dirty="0" smtClean="0"/>
              <a:t>form: C </a:t>
            </a:r>
            <a:r>
              <a:rPr lang="en-US" dirty="0"/>
              <a:t>= E(</a:t>
            </a:r>
            <a:r>
              <a:rPr lang="en-US" dirty="0" err="1"/>
              <a:t>P,Ke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where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 </a:t>
            </a:r>
            <a:r>
              <a:rPr lang="en-US" sz="2400" dirty="0"/>
              <a:t>= plaintext to be encrypted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Ke</a:t>
            </a:r>
            <a:r>
              <a:rPr lang="en-US" sz="2400" dirty="0" smtClean="0"/>
              <a:t> = </a:t>
            </a:r>
            <a:r>
              <a:rPr lang="en-US" sz="2400" dirty="0"/>
              <a:t>encryption key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 </a:t>
            </a:r>
            <a:r>
              <a:rPr lang="en-US" sz="2400" dirty="0"/>
              <a:t>= resulting cipher text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decryption algorithm is performed by the same matching function which has the </a:t>
            </a:r>
            <a:r>
              <a:rPr lang="en-US" dirty="0" smtClean="0"/>
              <a:t>following form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P </a:t>
            </a:r>
            <a:r>
              <a:rPr lang="en-US" dirty="0" smtClean="0"/>
              <a:t>= D(</a:t>
            </a:r>
            <a:r>
              <a:rPr lang="en-US" dirty="0" err="1"/>
              <a:t>C</a:t>
            </a:r>
            <a:r>
              <a:rPr lang="en-US" dirty="0" err="1" smtClean="0"/>
              <a:t>,Kd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Where,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 </a:t>
            </a:r>
            <a:r>
              <a:rPr lang="en-US" sz="2400" dirty="0"/>
              <a:t>= cipher text to be decrypted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Kd</a:t>
            </a:r>
            <a:r>
              <a:rPr lang="en-US" sz="2400" dirty="0" smtClean="0"/>
              <a:t> </a:t>
            </a:r>
            <a:r>
              <a:rPr lang="en-US" sz="2400" dirty="0"/>
              <a:t>= decryption key 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P </a:t>
            </a:r>
            <a:r>
              <a:rPr lang="en-US" sz="2400" dirty="0"/>
              <a:t>= resulting plaintext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86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cryptosystem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symmetric cryptosystem uses the same key for both encryption and decryption.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is necessary that the key </a:t>
            </a:r>
            <a:r>
              <a:rPr lang="en-US" dirty="0" smtClean="0"/>
              <a:t>should be </a:t>
            </a:r>
            <a:r>
              <a:rPr lang="en-US" dirty="0"/>
              <a:t>easily alterable if required and is always kept secret.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implies that the key is known only to authorized users.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Symmetric cryptosystems are also called as shared key or private key cryptosystems since both sender and receiver share the same key.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P=</a:t>
            </a:r>
            <a:r>
              <a:rPr lang="en-US" dirty="0" err="1"/>
              <a:t>D</a:t>
            </a:r>
            <a:r>
              <a:rPr lang="en-US" sz="1800" dirty="0" err="1"/>
              <a:t>k</a:t>
            </a: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sz="1800" dirty="0" err="1"/>
              <a:t>k</a:t>
            </a:r>
            <a:r>
              <a:rPr lang="en-US" dirty="0"/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28432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Unit outline &amp; weightage %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 smtClean="0"/>
              <a:t>Security							</a:t>
            </a:r>
            <a:r>
              <a:rPr lang="en-US" sz="2800" b="1" dirty="0"/>
              <a:t> </a:t>
            </a:r>
            <a:r>
              <a:rPr lang="en-US" sz="2800" b="1" dirty="0" smtClean="0"/>
              <a:t>  10%</a:t>
            </a:r>
            <a:r>
              <a:rPr lang="en-US" sz="2400" dirty="0" smtClean="0"/>
              <a:t> 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Introduction </a:t>
            </a:r>
            <a:r>
              <a:rPr lang="en-US" sz="2400" dirty="0"/>
              <a:t>of Security in Distributed </a:t>
            </a:r>
            <a:r>
              <a:rPr lang="en-US" sz="2400" dirty="0" smtClean="0"/>
              <a:t>OS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Overview of </a:t>
            </a:r>
            <a:r>
              <a:rPr lang="en-US" sz="2400" dirty="0" smtClean="0"/>
              <a:t>security techniques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Features and need of security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Access control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Security </a:t>
            </a:r>
            <a:r>
              <a:rPr lang="en-US" sz="2400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</a:t>
            </a:r>
            <a:r>
              <a:rPr lang="en-US" dirty="0" smtClean="0"/>
              <a:t>cryptosystem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76503" y="1659924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Encryption</a:t>
            </a:r>
          </a:p>
          <a:p>
            <a:pPr algn="ctr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53603" y="1887840"/>
            <a:ext cx="596236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8356" y="1659924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Decryption method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800503" y="2002140"/>
            <a:ext cx="1453100" cy="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849839" y="2002140"/>
            <a:ext cx="1428517" cy="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7" idx="0"/>
            <a:endCxn id="7" idx="2"/>
          </p:cNvCxnSpPr>
          <p:nvPr/>
        </p:nvCxnSpPr>
        <p:spPr>
          <a:xfrm flipV="1">
            <a:off x="7040356" y="2345724"/>
            <a:ext cx="0" cy="1127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2213" y="2586478"/>
            <a:ext cx="1196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Encryption</a:t>
            </a:r>
          </a:p>
          <a:p>
            <a:pPr algn="ctr"/>
            <a:r>
              <a:rPr lang="en-US" dirty="0" smtClean="0"/>
              <a:t>Key, 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9895" y="2540347"/>
            <a:ext cx="11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02009" y="3259440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Symmetric</a:t>
            </a:r>
          </a:p>
          <a:p>
            <a:pPr algn="ctr"/>
            <a:r>
              <a:rPr lang="en-US" dirty="0" smtClean="0"/>
              <a:t>Key generator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40385" y="3473563"/>
            <a:ext cx="596236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2238" y="3473563"/>
            <a:ext cx="596236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/>
          <p:cNvCxnSpPr>
            <a:stCxn id="26" idx="0"/>
            <a:endCxn id="5" idx="2"/>
          </p:cNvCxnSpPr>
          <p:nvPr/>
        </p:nvCxnSpPr>
        <p:spPr>
          <a:xfrm flipV="1">
            <a:off x="2038503" y="2345724"/>
            <a:ext cx="0" cy="1127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159470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Plaintext, P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5" idx="1"/>
          </p:cNvCxnSpPr>
          <p:nvPr/>
        </p:nvCxnSpPr>
        <p:spPr>
          <a:xfrm>
            <a:off x="449210" y="2002140"/>
            <a:ext cx="827293" cy="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872929" y="159470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Plaintext, P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825841" y="2004598"/>
            <a:ext cx="827293" cy="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0"/>
            <a:endCxn id="6" idx="2"/>
          </p:cNvCxnSpPr>
          <p:nvPr/>
        </p:nvCxnSpPr>
        <p:spPr>
          <a:xfrm flipV="1">
            <a:off x="4551721" y="2116440"/>
            <a:ext cx="0" cy="423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55587" y="438286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Secure channels with</a:t>
            </a:r>
          </a:p>
          <a:p>
            <a:pPr algn="ctr"/>
            <a:r>
              <a:rPr lang="en-US" dirty="0" smtClean="0"/>
              <a:t>Confidentiality and authentication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052916" y="2611056"/>
            <a:ext cx="122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Decryption</a:t>
            </a:r>
          </a:p>
          <a:p>
            <a:pPr algn="ctr"/>
            <a:r>
              <a:rPr lang="en-US" dirty="0" smtClean="0"/>
              <a:t>Key, K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26" idx="2"/>
          </p:cNvCxnSpPr>
          <p:nvPr/>
        </p:nvCxnSpPr>
        <p:spPr>
          <a:xfrm flipH="1" flipV="1">
            <a:off x="2038503" y="3702163"/>
            <a:ext cx="1488551" cy="680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flipV="1">
            <a:off x="5564097" y="3702163"/>
            <a:ext cx="1476259" cy="680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1" idx="1"/>
            <a:endCxn id="26" idx="3"/>
          </p:cNvCxnSpPr>
          <p:nvPr/>
        </p:nvCxnSpPr>
        <p:spPr>
          <a:xfrm flipH="1" flipV="1">
            <a:off x="2336621" y="3587863"/>
            <a:ext cx="1465388" cy="14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1"/>
            <a:endCxn id="21" idx="3"/>
          </p:cNvCxnSpPr>
          <p:nvPr/>
        </p:nvCxnSpPr>
        <p:spPr>
          <a:xfrm flipH="1">
            <a:off x="5326009" y="3587863"/>
            <a:ext cx="1416229" cy="144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69534" y="5867400"/>
            <a:ext cx="25979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Secret key Distribution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551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21" grpId="0" animBg="1"/>
      <p:bldP spid="26" grpId="0" animBg="1"/>
      <p:bldP spid="27" grpId="0" animBg="1"/>
      <p:bldP spid="33" grpId="0"/>
      <p:bldP spid="39" grpId="0"/>
      <p:bldP spid="46" grpId="0"/>
      <p:bldP spid="47" grpId="0"/>
      <p:bldP spid="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cryptography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asymmetric cryptosystem, the keys used for encryption and decryption are different but they form a unique pair.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 are separate keys for encryption (</a:t>
            </a:r>
            <a:r>
              <a:rPr lang="en-US" dirty="0" err="1"/>
              <a:t>Ke</a:t>
            </a:r>
            <a:r>
              <a:rPr lang="en-US" dirty="0"/>
              <a:t>) and decryption (</a:t>
            </a:r>
            <a:r>
              <a:rPr lang="en-US" dirty="0" err="1"/>
              <a:t>Kd</a:t>
            </a:r>
            <a:r>
              <a:rPr lang="en-US" dirty="0"/>
              <a:t>).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P </a:t>
            </a:r>
            <a:r>
              <a:rPr lang="en-US" dirty="0"/>
              <a:t>= </a:t>
            </a:r>
            <a:r>
              <a:rPr lang="en-US" dirty="0" err="1" smtClean="0"/>
              <a:t>D</a:t>
            </a:r>
            <a:r>
              <a:rPr lang="en-US" sz="1800" dirty="0" err="1" smtClean="0"/>
              <a:t>Kd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sz="1800" dirty="0" err="1" smtClean="0"/>
              <a:t>Ke</a:t>
            </a:r>
            <a:r>
              <a:rPr lang="en-US" dirty="0" smtClean="0"/>
              <a:t>(P</a:t>
            </a:r>
            <a:r>
              <a:rPr lang="en-US" dirty="0"/>
              <a:t>))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One key in the asymmetric cryptosystem is kept private while the other one is made public.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Hence these types of cryptosystems are referred to as public key systems.</a:t>
            </a:r>
          </a:p>
        </p:txBody>
      </p:sp>
    </p:spTree>
    <p:extLst>
      <p:ext uri="{BB962C8B-B14F-4D97-AF65-F5344CB8AC3E}">
        <p14:creationId xmlns:p14="http://schemas.microsoft.com/office/powerpoint/2010/main" val="402032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Digital signatures are the public-key primitives of message authentication.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the physical world, it is common to use handwritten signatures on handwritten or typed messages.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are used to bind signatory to the message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Digital </a:t>
            </a:r>
            <a:r>
              <a:rPr lang="en-US" dirty="0"/>
              <a:t>signature is a technique that binds a person/entity to the digital data.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binding can be independently verified by receiver as well as any third party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Digital signature is a cryptographic value that is calculated from the data and a secret key known only by the signer.</a:t>
            </a:r>
          </a:p>
        </p:txBody>
      </p:sp>
    </p:spTree>
    <p:extLst>
      <p:ext uri="{BB962C8B-B14F-4D97-AF65-F5344CB8AC3E}">
        <p14:creationId xmlns:p14="http://schemas.microsoft.com/office/powerpoint/2010/main" val="35051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</a:t>
            </a:r>
            <a:r>
              <a:rPr lang="en-US" dirty="0" smtClean="0"/>
              <a:t>control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438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When a secure channel is set up between a client and a server, the client can issue requests to the server.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request can be carried out only if the client has sufficient access rights for that invocation.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Verifying access rights is called access control, while authorization is the process of granting access rights.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0347" y="4191000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5854" y="4191000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</a:p>
          <a:p>
            <a:pPr algn="ctr"/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2200" y="4191000"/>
            <a:ext cx="1524000" cy="685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2694347" y="4533900"/>
            <a:ext cx="1001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19854" y="4533900"/>
            <a:ext cx="9523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95100" y="4533900"/>
            <a:ext cx="0" cy="647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96027" y="4533900"/>
            <a:ext cx="0" cy="647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62683" y="5219700"/>
            <a:ext cx="126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 for</a:t>
            </a:r>
          </a:p>
          <a:p>
            <a:pPr algn="ctr"/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87719" y="5219699"/>
            <a:ext cx="1216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Authorized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</a:t>
            </a:r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Security is implemented using symmetric and asymmetric keys.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 are three main issues:</a:t>
            </a:r>
          </a:p>
          <a:p>
            <a:pPr marL="8572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to manage cryptographic keys.</a:t>
            </a:r>
          </a:p>
          <a:p>
            <a:pPr marL="8572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How to manage securely a group of servers such that a malicious process is not added to the group.</a:t>
            </a:r>
          </a:p>
          <a:p>
            <a:pPr marL="85725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200" dirty="0" smtClean="0"/>
              <a:t>Authorization management </a:t>
            </a:r>
            <a:r>
              <a:rPr lang="en-US" sz="2200" dirty="0"/>
              <a:t>by capabilities and attribute certificates.</a:t>
            </a:r>
          </a:p>
        </p:txBody>
      </p:sp>
    </p:spTree>
    <p:extLst>
      <p:ext uri="{BB962C8B-B14F-4D97-AF65-F5344CB8AC3E}">
        <p14:creationId xmlns:p14="http://schemas.microsoft.com/office/powerpoint/2010/main" val="41443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management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different cryptosystems keys were readily available.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the case of authentication, each party shares a key with the </a:t>
            </a:r>
            <a:r>
              <a:rPr lang="en-US" dirty="0" smtClean="0"/>
              <a:t>Key Distribution cryptosystem (KDC).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main problem </a:t>
            </a:r>
            <a:r>
              <a:rPr lang="en-US" dirty="0" smtClean="0"/>
              <a:t>are: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distribute the keys securely.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How to revoke </a:t>
            </a:r>
            <a:r>
              <a:rPr lang="en-US" sz="2400" dirty="0"/>
              <a:t>keys that are compromised or invalidated.</a:t>
            </a:r>
          </a:p>
        </p:txBody>
      </p:sp>
    </p:spTree>
    <p:extLst>
      <p:ext uri="{BB962C8B-B14F-4D97-AF65-F5344CB8AC3E}">
        <p14:creationId xmlns:p14="http://schemas.microsoft.com/office/powerpoint/2010/main" val="3689631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Key distribution in symmetric cryptosystem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In symmetric </a:t>
            </a:r>
            <a:r>
              <a:rPr lang="en-US" dirty="0"/>
              <a:t>cryptosystem, </a:t>
            </a:r>
            <a:r>
              <a:rPr lang="en-US" dirty="0" smtClean="0"/>
              <a:t>Users must share </a:t>
            </a:r>
            <a:r>
              <a:rPr lang="en-US" dirty="0"/>
              <a:t>the </a:t>
            </a:r>
            <a:r>
              <a:rPr lang="en-US" dirty="0" smtClean="0"/>
              <a:t>encryption/ </a:t>
            </a:r>
            <a:r>
              <a:rPr lang="en-US" dirty="0"/>
              <a:t>decryption key that needs to be transmitted over </a:t>
            </a:r>
            <a:r>
              <a:rPr lang="en-US" dirty="0" smtClean="0"/>
              <a:t>the physical </a:t>
            </a:r>
            <a:r>
              <a:rPr lang="en-US" dirty="0"/>
              <a:t>insecure medium.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Hence</a:t>
            </a:r>
            <a:r>
              <a:rPr lang="en-US" dirty="0"/>
              <a:t>, the key must be encrypted before transmission.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Usually</a:t>
            </a:r>
            <a:r>
              <a:rPr lang="en-US" dirty="0"/>
              <a:t>, a small number of keys are distributed earlier using a server process managed by </a:t>
            </a:r>
            <a:r>
              <a:rPr lang="en-US" dirty="0" smtClean="0"/>
              <a:t>a key </a:t>
            </a:r>
            <a:r>
              <a:rPr lang="en-US" dirty="0"/>
              <a:t>distribution </a:t>
            </a:r>
            <a:r>
              <a:rPr lang="en-US" dirty="0" smtClean="0"/>
              <a:t>center </a:t>
            </a:r>
            <a:r>
              <a:rPr lang="en-US" dirty="0"/>
              <a:t>(KDC).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is a trusted entity and shared by all communicating users.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8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approach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approach, a single KDC maintains a table of secret keys for each user.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user A makes a request to the KDC (in plaintext with its </a:t>
            </a:r>
            <a:r>
              <a:rPr lang="en-US" dirty="0" err="1"/>
              <a:t>userid</a:t>
            </a:r>
            <a:r>
              <a:rPr lang="en-US" dirty="0"/>
              <a:t>) indicating that it </a:t>
            </a:r>
            <a:r>
              <a:rPr lang="en-US" dirty="0" smtClean="0"/>
              <a:t>wants a </a:t>
            </a:r>
            <a:r>
              <a:rPr lang="en-US" dirty="0"/>
              <a:t>secure communicating channel with user B.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KDC extracts the key value corresponding to the </a:t>
            </a:r>
            <a:r>
              <a:rPr lang="en-US" dirty="0" err="1"/>
              <a:t>userid</a:t>
            </a:r>
            <a:r>
              <a:rPr lang="en-US" dirty="0"/>
              <a:t> and creates a secret key </a:t>
            </a:r>
            <a:r>
              <a:rPr lang="en-US" dirty="0" smtClean="0"/>
              <a:t>for secure </a:t>
            </a:r>
            <a:r>
              <a:rPr lang="en-US" dirty="0"/>
              <a:t>communication between user A and B and sends it to </a:t>
            </a:r>
            <a:r>
              <a:rPr lang="en-US" dirty="0" smtClean="0"/>
              <a:t>user.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On </a:t>
            </a:r>
            <a:r>
              <a:rPr lang="en-US" dirty="0"/>
              <a:t>receiving the message, user A decrypts the key after confirming that it is </a:t>
            </a:r>
            <a:r>
              <a:rPr lang="en-US" dirty="0" smtClean="0"/>
              <a:t>matching with </a:t>
            </a:r>
            <a:r>
              <a:rPr lang="en-US" dirty="0"/>
              <a:t>the original request.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the user uses this key and sends a message to user B who decrypts with its </a:t>
            </a:r>
            <a:r>
              <a:rPr lang="en-US" dirty="0" smtClean="0"/>
              <a:t>private key </a:t>
            </a:r>
            <a:r>
              <a:rPr lang="en-US" dirty="0"/>
              <a:t>and retrieves the secret key.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Now </a:t>
            </a:r>
            <a:r>
              <a:rPr lang="en-US" dirty="0"/>
              <a:t>both users A and B use the secret key for message transmission.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</a:t>
            </a:r>
            <a:r>
              <a:rPr lang="en-US" dirty="0" smtClean="0"/>
              <a:t>distribution </a:t>
            </a:r>
            <a:r>
              <a:rPr lang="en-US" dirty="0"/>
              <a:t>in </a:t>
            </a:r>
            <a:r>
              <a:rPr lang="en-US" dirty="0" smtClean="0"/>
              <a:t>asymmetric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Only public keys are distributed which in anyway need not be kept </a:t>
            </a:r>
            <a:r>
              <a:rPr lang="en-US" dirty="0" smtClean="0"/>
              <a:t>secret.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It can </a:t>
            </a:r>
            <a:r>
              <a:rPr lang="en-US" dirty="0"/>
              <a:t>be transmitted over an insecure channel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Public </a:t>
            </a:r>
            <a:r>
              <a:rPr lang="en-US" dirty="0"/>
              <a:t>key </a:t>
            </a:r>
            <a:r>
              <a:rPr lang="en-US" dirty="0" smtClean="0"/>
              <a:t>manager(PKM</a:t>
            </a:r>
            <a:r>
              <a:rPr lang="en-US" dirty="0"/>
              <a:t>) maintains a directory of public keys of all users in the system</a:t>
            </a:r>
            <a:r>
              <a:rPr lang="en-US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public key is known to all users, while the secret key is known only to the PKM.</a:t>
            </a:r>
          </a:p>
        </p:txBody>
      </p:sp>
    </p:spTree>
    <p:extLst>
      <p:ext uri="{BB962C8B-B14F-4D97-AF65-F5344CB8AC3E}">
        <p14:creationId xmlns:p14="http://schemas.microsoft.com/office/powerpoint/2010/main" val="42777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</a:t>
            </a:r>
            <a:r>
              <a:rPr lang="en-US" dirty="0" smtClean="0"/>
              <a:t>group 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security systems make use of key distribution </a:t>
            </a:r>
            <a:r>
              <a:rPr lang="en-US" dirty="0" smtClean="0"/>
              <a:t>centers </a:t>
            </a:r>
            <a:r>
              <a:rPr lang="en-US" dirty="0"/>
              <a:t>(KDCs) and </a:t>
            </a:r>
            <a:r>
              <a:rPr lang="en-US" dirty="0" smtClean="0"/>
              <a:t>certification authorities </a:t>
            </a:r>
            <a:r>
              <a:rPr lang="en-US" dirty="0"/>
              <a:t>(CAs</a:t>
            </a:r>
            <a:r>
              <a:rPr lang="en-US" dirty="0" smtClean="0"/>
              <a:t>).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To ensure complete trust in security services, there is a need to provide high </a:t>
            </a:r>
            <a:r>
              <a:rPr lang="en-US" dirty="0" smtClean="0"/>
              <a:t>protection against </a:t>
            </a:r>
            <a:r>
              <a:rPr lang="en-US" dirty="0"/>
              <a:t>all kinds of security threats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To set up a secure channel for communication between two processes, at least one of </a:t>
            </a:r>
            <a:r>
              <a:rPr lang="en-US" dirty="0" smtClean="0"/>
              <a:t>them needs </a:t>
            </a:r>
            <a:r>
              <a:rPr lang="en-US" dirty="0"/>
              <a:t>to contact the KDC for a shared secret 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51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of </a:t>
            </a:r>
            <a:r>
              <a:rPr lang="en-US" sz="4000" dirty="0" smtClean="0"/>
              <a:t>security </a:t>
            </a:r>
            <a:r>
              <a:rPr lang="en-US" sz="4000" dirty="0"/>
              <a:t>in </a:t>
            </a:r>
            <a:r>
              <a:rPr lang="en-US" sz="4000" dirty="0" smtClean="0"/>
              <a:t>distributed </a:t>
            </a:r>
            <a:r>
              <a:rPr lang="en-US" sz="4000" dirty="0"/>
              <a:t>OS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Security in distributed systems can </a:t>
            </a:r>
            <a:r>
              <a:rPr lang="en-US" dirty="0" smtClean="0"/>
              <a:t>be </a:t>
            </a:r>
            <a:r>
              <a:rPr lang="en-US" dirty="0"/>
              <a:t>divided into two parts.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One part concerns </a:t>
            </a:r>
            <a:r>
              <a:rPr lang="en-US" dirty="0"/>
              <a:t>the communication between users or processes, possibly residing </a:t>
            </a:r>
            <a:r>
              <a:rPr lang="en-US" dirty="0" smtClean="0"/>
              <a:t>on different </a:t>
            </a:r>
            <a:r>
              <a:rPr lang="en-US" dirty="0"/>
              <a:t>machines.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principal mechanism for ensuring secure communication is </a:t>
            </a:r>
            <a:endParaRPr lang="en-US" sz="2400" dirty="0" smtClean="0"/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Secure channels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Authentication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Message integrity</a:t>
            </a:r>
          </a:p>
          <a:p>
            <a:pPr lvl="2" algn="just">
              <a:lnSpc>
                <a:spcPct val="100000"/>
              </a:lnSpc>
            </a:pPr>
            <a:r>
              <a:rPr lang="en-US" sz="2400" dirty="0" smtClean="0"/>
              <a:t>Confidentiality</a:t>
            </a: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other part concerns authorization, which deals with ensuring that a process gets only </a:t>
            </a:r>
            <a:r>
              <a:rPr lang="en-US" dirty="0" smtClean="0"/>
              <a:t>those access </a:t>
            </a:r>
            <a:r>
              <a:rPr lang="en-US" dirty="0"/>
              <a:t>rights to the resources in a distributed system it is entitled to.</a:t>
            </a:r>
          </a:p>
        </p:txBody>
      </p:sp>
    </p:spTree>
    <p:extLst>
      <p:ext uri="{BB962C8B-B14F-4D97-AF65-F5344CB8AC3E}">
        <p14:creationId xmlns:p14="http://schemas.microsoft.com/office/powerpoint/2010/main" val="30392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distributed system has resources spread across the system and this makes access </a:t>
            </a:r>
            <a:r>
              <a:rPr lang="en-US" dirty="0" smtClean="0"/>
              <a:t>rights management difficult.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Authorization management depends on three factors: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/>
              <a:t>Access </a:t>
            </a:r>
            <a:r>
              <a:rPr lang="en-US" b="1" dirty="0"/>
              <a:t>validation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Capability is data structure for a particular resource, specifying the access rights </a:t>
            </a:r>
            <a:r>
              <a:rPr lang="en-US" sz="2400" dirty="0" smtClean="0"/>
              <a:t>which the </a:t>
            </a:r>
            <a:r>
              <a:rPr lang="en-US" sz="2400" dirty="0"/>
              <a:t>holder of the capability has for that resource</a:t>
            </a:r>
            <a:r>
              <a:rPr lang="en-US" sz="2400" dirty="0" smtClean="0"/>
              <a:t>.</a:t>
            </a:r>
            <a:endParaRPr 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Granting and Passing </a:t>
            </a:r>
            <a:r>
              <a:rPr lang="en-US" b="1" dirty="0" smtClean="0"/>
              <a:t>Rights</a:t>
            </a:r>
            <a:endParaRPr lang="en-US" b="1" dirty="0"/>
          </a:p>
          <a:p>
            <a:pPr lvl="1" algn="just">
              <a:lnSpc>
                <a:spcPct val="100000"/>
              </a:lnSpc>
            </a:pPr>
            <a:r>
              <a:rPr lang="en-US" sz="2400" dirty="0"/>
              <a:t>Each user maintains a list of capabilities that identifies all objects the user can </a:t>
            </a:r>
            <a:r>
              <a:rPr lang="en-US" sz="2400" dirty="0" smtClean="0"/>
              <a:t>access and </a:t>
            </a:r>
            <a:r>
              <a:rPr lang="en-US" sz="2400" dirty="0"/>
              <a:t>the associated access permissions.</a:t>
            </a:r>
          </a:p>
        </p:txBody>
      </p:sp>
    </p:spTree>
    <p:extLst>
      <p:ext uri="{BB962C8B-B14F-4D97-AF65-F5344CB8AC3E}">
        <p14:creationId xmlns:p14="http://schemas.microsoft.com/office/powerpoint/2010/main" val="214524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b="1" dirty="0"/>
              <a:t>Protecting capabilities against unauthorized access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A capability must uniquely identify an object in the entire system.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The capability must not be reused after the object is deleted.</a:t>
            </a:r>
          </a:p>
          <a:p>
            <a:pPr lvl="1" algn="just">
              <a:lnSpc>
                <a:spcPct val="100000"/>
              </a:lnSpc>
            </a:pPr>
            <a:r>
              <a:rPr lang="en-US" sz="2400" dirty="0"/>
              <a:t>Capabilities need to be protected from user tampering.</a:t>
            </a:r>
          </a:p>
        </p:txBody>
      </p:sp>
    </p:spTree>
    <p:extLst>
      <p:ext uri="{BB962C8B-B14F-4D97-AF65-F5344CB8AC3E}">
        <p14:creationId xmlns:p14="http://schemas.microsoft.com/office/powerpoint/2010/main" val="32062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s3.amazonaws.com/img.charteo.com/art_pictures/C0076/Contact-Thank-You-Slides_C0076_051_c01_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 of </a:t>
            </a:r>
            <a:r>
              <a:rPr lang="en-US" sz="3600" dirty="0" smtClean="0"/>
              <a:t>security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Secrecy: </a:t>
            </a:r>
            <a:r>
              <a:rPr lang="en-US" dirty="0"/>
              <a:t>Information within  the system must be accessible only to authorized users.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Privacy: </a:t>
            </a:r>
            <a:r>
              <a:rPr lang="en-US" dirty="0"/>
              <a:t>Information given to the users must be used only for the purpose for which was given.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Authenticity: </a:t>
            </a:r>
            <a:r>
              <a:rPr lang="en-US" dirty="0"/>
              <a:t>The user must be able to verify that the data obtained is from expected sender only.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Integrity: </a:t>
            </a:r>
            <a:r>
              <a:rPr lang="en-US" dirty="0" smtClean="0"/>
              <a:t>Information </a:t>
            </a:r>
            <a:r>
              <a:rPr lang="en-US" smtClean="0"/>
              <a:t>must be protected </a:t>
            </a:r>
            <a:r>
              <a:rPr lang="en-US" dirty="0"/>
              <a:t>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2118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Potential threat and </a:t>
            </a:r>
            <a:r>
              <a:rPr lang="en-US" sz="3600" dirty="0" smtClean="0"/>
              <a:t>attacks </a:t>
            </a:r>
            <a:r>
              <a:rPr lang="en-US" sz="3600" dirty="0"/>
              <a:t>on computer security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Threat:</a:t>
            </a:r>
            <a:r>
              <a:rPr lang="en-US" dirty="0"/>
              <a:t> is a possible danger that might exploit a vulnerability to breach security and thus cause possible harm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/>
              <a:t>Attack: </a:t>
            </a:r>
            <a:r>
              <a:rPr lang="en-US" dirty="0"/>
              <a:t>is any attempt to destroy, expose, alter, disable, steal or gain unauthorized access to or make unauthorized use of an asset.</a:t>
            </a:r>
          </a:p>
        </p:txBody>
      </p:sp>
    </p:spTree>
    <p:extLst>
      <p:ext uri="{BB962C8B-B14F-4D97-AF65-F5344CB8AC3E}">
        <p14:creationId xmlns:p14="http://schemas.microsoft.com/office/powerpoint/2010/main" val="1191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 of threats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/>
              <a:t>Interception: </a:t>
            </a:r>
            <a:r>
              <a:rPr lang="en-US" dirty="0" smtClean="0"/>
              <a:t>Unauthorized </a:t>
            </a:r>
            <a:r>
              <a:rPr lang="en-US" dirty="0"/>
              <a:t>user gaining access to a service or data. E.g. eavesdropping, illegal copying.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Interruption: </a:t>
            </a:r>
            <a:r>
              <a:rPr lang="en-US" dirty="0" smtClean="0"/>
              <a:t>Services </a:t>
            </a:r>
            <a:r>
              <a:rPr lang="en-US" dirty="0"/>
              <a:t>or data becoming unavailable, unusable, destroyed. E.g. intentional file corruption, denial of service attacks.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Modification: </a:t>
            </a:r>
            <a:r>
              <a:rPr lang="en-US" dirty="0" smtClean="0"/>
              <a:t>Unauthorized </a:t>
            </a:r>
            <a:r>
              <a:rPr lang="en-US" dirty="0"/>
              <a:t>changing of data or service so that it no longer adheres to its original specification.</a:t>
            </a:r>
          </a:p>
          <a:p>
            <a:pPr algn="just">
              <a:lnSpc>
                <a:spcPct val="100000"/>
              </a:lnSpc>
            </a:pPr>
            <a:r>
              <a:rPr lang="en-US" b="1" dirty="0" smtClean="0"/>
              <a:t>Fabrication: </a:t>
            </a:r>
            <a:r>
              <a:rPr lang="en-US" dirty="0" smtClean="0"/>
              <a:t>Additional </a:t>
            </a:r>
            <a:r>
              <a:rPr lang="en-US" dirty="0"/>
              <a:t>data or activity is generated that would normally not exist. E.g</a:t>
            </a:r>
            <a:r>
              <a:rPr lang="en-US" dirty="0" smtClean="0"/>
              <a:t>. </a:t>
            </a:r>
            <a:r>
              <a:rPr lang="en-US" dirty="0"/>
              <a:t>adding entry to password file or database, breaking into a system by replaying previously sent messages.</a:t>
            </a:r>
          </a:p>
        </p:txBody>
      </p:sp>
    </p:spTree>
    <p:extLst>
      <p:ext uri="{BB962C8B-B14F-4D97-AF65-F5344CB8AC3E}">
        <p14:creationId xmlns:p14="http://schemas.microsoft.com/office/powerpoint/2010/main" val="41447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</a:t>
            </a:r>
            <a:r>
              <a:rPr lang="en-US" sz="3600" dirty="0" smtClean="0"/>
              <a:t>policy </a:t>
            </a:r>
            <a:r>
              <a:rPr lang="en-US" sz="3600" dirty="0"/>
              <a:t>and </a:t>
            </a:r>
            <a:r>
              <a:rPr lang="en-US" sz="3600" dirty="0" smtClean="0"/>
              <a:t>mechanisms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Security policy describes what actions the entities in a system are allowed to take and which ones are prohibited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Security mechanisms implement security policies.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following techniques are used: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Encryption: </a:t>
            </a:r>
            <a:r>
              <a:rPr lang="en-US" dirty="0" smtClean="0"/>
              <a:t>Provides </a:t>
            </a:r>
            <a:r>
              <a:rPr lang="en-US" dirty="0"/>
              <a:t>a means to </a:t>
            </a:r>
            <a:r>
              <a:rPr lang="en-US" dirty="0" smtClean="0"/>
              <a:t>implement confidentiality, </a:t>
            </a:r>
            <a:r>
              <a:rPr lang="en-US" dirty="0"/>
              <a:t>since it transforms the data into </a:t>
            </a:r>
            <a:r>
              <a:rPr lang="en-US" dirty="0" smtClean="0"/>
              <a:t>cypher text which </a:t>
            </a:r>
            <a:r>
              <a:rPr lang="en-US" dirty="0"/>
              <a:t>attacker cannot understand.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Authentication: </a:t>
            </a:r>
            <a:r>
              <a:rPr lang="en-US" dirty="0" smtClean="0"/>
              <a:t>To verify </a:t>
            </a:r>
            <a:r>
              <a:rPr lang="en-US" dirty="0"/>
              <a:t>weather the user, </a:t>
            </a:r>
            <a:r>
              <a:rPr lang="en-US" dirty="0" smtClean="0"/>
              <a:t>client, </a:t>
            </a:r>
            <a:r>
              <a:rPr lang="en-US" dirty="0"/>
              <a:t>server </a:t>
            </a:r>
            <a:r>
              <a:rPr lang="en-US" dirty="0" smtClean="0"/>
              <a:t>etc</a:t>
            </a:r>
            <a:r>
              <a:rPr lang="en-US" dirty="0"/>
              <a:t>. </a:t>
            </a:r>
            <a:r>
              <a:rPr lang="en-US" dirty="0" smtClean="0"/>
              <a:t>are authentic or not. </a:t>
            </a:r>
            <a:r>
              <a:rPr lang="en-US" dirty="0"/>
              <a:t>User are authenticated by password.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Authorization: </a:t>
            </a:r>
            <a:r>
              <a:rPr lang="en-US" dirty="0" smtClean="0"/>
              <a:t>To </a:t>
            </a:r>
            <a:r>
              <a:rPr lang="en-US" dirty="0"/>
              <a:t>check as a weather the client is authorized to perform specific task.</a:t>
            </a:r>
          </a:p>
          <a:p>
            <a:pPr lvl="1" algn="just">
              <a:lnSpc>
                <a:spcPct val="100000"/>
              </a:lnSpc>
            </a:pPr>
            <a:r>
              <a:rPr lang="en-US" b="1" dirty="0"/>
              <a:t>Auditing: </a:t>
            </a:r>
            <a:r>
              <a:rPr lang="en-US" dirty="0" smtClean="0"/>
              <a:t>Tools </a:t>
            </a:r>
            <a:r>
              <a:rPr lang="en-US" dirty="0"/>
              <a:t>are used to trace which clients accessed what information and when they did so.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</a:t>
            </a:r>
            <a:r>
              <a:rPr lang="en-US" dirty="0" smtClean="0"/>
              <a:t>attacks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79923"/>
              </p:ext>
            </p:extLst>
          </p:nvPr>
        </p:nvGraphicFramePr>
        <p:xfrm>
          <a:off x="1066800" y="1219200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199677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Passive Attacks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28902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06879"/>
              </p:ext>
            </p:extLst>
          </p:nvPr>
        </p:nvGraphicFramePr>
        <p:xfrm>
          <a:off x="1066800" y="1669025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Browsing 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79154"/>
              </p:ext>
            </p:extLst>
          </p:nvPr>
        </p:nvGraphicFramePr>
        <p:xfrm>
          <a:off x="1066800" y="2126225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Inferencing 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15048"/>
              </p:ext>
            </p:extLst>
          </p:nvPr>
        </p:nvGraphicFramePr>
        <p:xfrm>
          <a:off x="1066800" y="2598173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Masquerading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01789"/>
              </p:ext>
            </p:extLst>
          </p:nvPr>
        </p:nvGraphicFramePr>
        <p:xfrm>
          <a:off x="5029200" y="1219200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199677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Active Attacks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728902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61796"/>
              </p:ext>
            </p:extLst>
          </p:nvPr>
        </p:nvGraphicFramePr>
        <p:xfrm>
          <a:off x="5029200" y="1669025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Virus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34403"/>
              </p:ext>
            </p:extLst>
          </p:nvPr>
        </p:nvGraphicFramePr>
        <p:xfrm>
          <a:off x="5029200" y="2126225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Worm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57428"/>
              </p:ext>
            </p:extLst>
          </p:nvPr>
        </p:nvGraphicFramePr>
        <p:xfrm>
          <a:off x="5029200" y="2598173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Logic bomb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54809"/>
              </p:ext>
            </p:extLst>
          </p:nvPr>
        </p:nvGraphicFramePr>
        <p:xfrm>
          <a:off x="5029200" y="3070121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Integrity attack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3963"/>
              </p:ext>
            </p:extLst>
          </p:nvPr>
        </p:nvGraphicFramePr>
        <p:xfrm>
          <a:off x="5029200" y="3527321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Authenticity attack 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04128"/>
              </p:ext>
            </p:extLst>
          </p:nvPr>
        </p:nvGraphicFramePr>
        <p:xfrm>
          <a:off x="5029200" y="3999269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Delay attack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13526"/>
              </p:ext>
            </p:extLst>
          </p:nvPr>
        </p:nvGraphicFramePr>
        <p:xfrm>
          <a:off x="5029200" y="4471217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Replay attack 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195"/>
              </p:ext>
            </p:extLst>
          </p:nvPr>
        </p:nvGraphicFramePr>
        <p:xfrm>
          <a:off x="5029200" y="4943165"/>
          <a:ext cx="2971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2084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ysClr val="windowText" lastClr="000000"/>
                          </a:solidFill>
                        </a:rPr>
                        <a:t>Denial attack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6931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attack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Intruder access unauthorized information from a computer system but </a:t>
            </a:r>
            <a:r>
              <a:rPr lang="en-US" dirty="0" smtClean="0"/>
              <a:t>cannot </a:t>
            </a:r>
            <a:r>
              <a:rPr lang="en-US" dirty="0"/>
              <a:t>cause harm to the system.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Browsing: </a:t>
            </a:r>
            <a:r>
              <a:rPr lang="en-US" dirty="0"/>
              <a:t>Intruders  here attempt to read stored files, traverse message packet on the network, access other process memory, etc.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Inferencing: </a:t>
            </a:r>
            <a:r>
              <a:rPr lang="en-US" dirty="0"/>
              <a:t>The intruder  records and analyzes past activities and access methods and uses this information to draw </a:t>
            </a:r>
            <a:r>
              <a:rPr lang="en-US" dirty="0" smtClean="0"/>
              <a:t>inferences.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b="1" dirty="0"/>
              <a:t>Masquerading: </a:t>
            </a:r>
            <a:r>
              <a:rPr lang="en-US" dirty="0" smtClean="0"/>
              <a:t>An </a:t>
            </a:r>
            <a:r>
              <a:rPr lang="en-US" dirty="0"/>
              <a:t>intruder Masquerades as an authorized user or a program to gain access to unauthorized data or resource.</a:t>
            </a:r>
          </a:p>
        </p:txBody>
      </p:sp>
    </p:spTree>
    <p:extLst>
      <p:ext uri="{BB962C8B-B14F-4D97-AF65-F5344CB8AC3E}">
        <p14:creationId xmlns:p14="http://schemas.microsoft.com/office/powerpoint/2010/main" val="114357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18453</TotalTime>
  <Words>1895</Words>
  <Application>Microsoft Office PowerPoint</Application>
  <PresentationFormat>On-screen Show (4:3)</PresentationFormat>
  <Paragraphs>276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Unit: 9  Security</vt:lpstr>
      <vt:lpstr>Unit outline &amp; weightage %</vt:lpstr>
      <vt:lpstr>Introduction of security in distributed OS</vt:lpstr>
      <vt:lpstr>Goals of security</vt:lpstr>
      <vt:lpstr>Potential threat and attacks on computer security</vt:lpstr>
      <vt:lpstr>Type of threats</vt:lpstr>
      <vt:lpstr>Security policy and mechanisms</vt:lpstr>
      <vt:lpstr>Type of attacks</vt:lpstr>
      <vt:lpstr>Passive attack</vt:lpstr>
      <vt:lpstr>Active attack</vt:lpstr>
      <vt:lpstr>Active attack (cont.)</vt:lpstr>
      <vt:lpstr>Active attack (cont.)</vt:lpstr>
      <vt:lpstr>Active attack (cont.)</vt:lpstr>
      <vt:lpstr>Active attack (cont.)</vt:lpstr>
      <vt:lpstr>Active attack (cont.)</vt:lpstr>
      <vt:lpstr>Cryptography</vt:lpstr>
      <vt:lpstr>Cryptography system</vt:lpstr>
      <vt:lpstr>Cryptography</vt:lpstr>
      <vt:lpstr>Symmetric cryptosystem</vt:lpstr>
      <vt:lpstr>Symmetric cryptosystem</vt:lpstr>
      <vt:lpstr>Asymmetric cryptography</vt:lpstr>
      <vt:lpstr>Digital signatures</vt:lpstr>
      <vt:lpstr>Access control</vt:lpstr>
      <vt:lpstr>Security management</vt:lpstr>
      <vt:lpstr>Key management</vt:lpstr>
      <vt:lpstr>Key distribution in symmetric cryptosystem</vt:lpstr>
      <vt:lpstr>Centralized approach</vt:lpstr>
      <vt:lpstr>Key distribution in asymmetric system</vt:lpstr>
      <vt:lpstr>Secure group management</vt:lpstr>
      <vt:lpstr>Authorization management</vt:lpstr>
      <vt:lpstr>Authorization management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3226</cp:revision>
  <dcterms:created xsi:type="dcterms:W3CDTF">2013-05-17T03:00:03Z</dcterms:created>
  <dcterms:modified xsi:type="dcterms:W3CDTF">2017-04-17T08:11:31Z</dcterms:modified>
</cp:coreProperties>
</file>