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43"/>
  </p:notesMasterIdLst>
  <p:sldIdLst>
    <p:sldId id="339" r:id="rId3"/>
    <p:sldId id="280" r:id="rId4"/>
    <p:sldId id="325" r:id="rId5"/>
    <p:sldId id="281" r:id="rId6"/>
    <p:sldId id="320" r:id="rId7"/>
    <p:sldId id="331" r:id="rId8"/>
    <p:sldId id="337" r:id="rId9"/>
    <p:sldId id="334" r:id="rId10"/>
    <p:sldId id="335" r:id="rId11"/>
    <p:sldId id="324" r:id="rId12"/>
    <p:sldId id="327" r:id="rId13"/>
    <p:sldId id="330" r:id="rId14"/>
    <p:sldId id="346" r:id="rId15"/>
    <p:sldId id="329" r:id="rId16"/>
    <p:sldId id="340" r:id="rId17"/>
    <p:sldId id="342" r:id="rId18"/>
    <p:sldId id="341" r:id="rId19"/>
    <p:sldId id="343" r:id="rId20"/>
    <p:sldId id="348" r:id="rId21"/>
    <p:sldId id="344" r:id="rId22"/>
    <p:sldId id="345" r:id="rId23"/>
    <p:sldId id="347"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QWj2z0y2AWQseMAgAFchCw==" hashData="1afW18thXeo9i/4mNzK7aXi1aN0="/>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FF6702"/>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89228" autoAdjust="0"/>
  </p:normalViewPr>
  <p:slideViewPr>
    <p:cSldViewPr>
      <p:cViewPr>
        <p:scale>
          <a:sx n="66" d="100"/>
          <a:sy n="66" d="100"/>
        </p:scale>
        <p:origin x="-1205" y="-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 </a:t>
            </a:r>
          </a:p>
          <a:p>
            <a:r>
              <a:rPr lang="en-US" dirty="0" smtClean="0"/>
              <a:t>1)https://www.google.co.in/url?sa=i&amp;rct=j&amp;q=&amp;esrc=s&amp;source=images&amp;cd=&amp;ved=0ahUKEwjGjrGxrs7QAhWBRo8KHeFhBX0QjhwIBQ&amp;url=http%3A%2F%2Fdaniloandrade.me%2F&amp;psig=AFQjCNFNM7SO0YmW_4Ac3oZC34DWst5VUA&amp;ust=1480522521544693&amp;cad=rja</a:t>
            </a:r>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1047905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1869819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1827078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1366907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Components of the CLR</a:t>
            </a:r>
            <a:endParaRPr lang="en-US" dirty="0" smtClean="0"/>
          </a:p>
          <a:p>
            <a:r>
              <a:rPr lang="en-US" dirty="0" smtClean="0"/>
              <a:t>Class Loader</a:t>
            </a:r>
            <a:br>
              <a:rPr lang="en-US" dirty="0" smtClean="0"/>
            </a:br>
            <a:r>
              <a:rPr lang="en-US" dirty="0" smtClean="0"/>
              <a:t>Used to load all classes at run time.</a:t>
            </a:r>
            <a:br>
              <a:rPr lang="en-US" dirty="0" smtClean="0"/>
            </a:br>
            <a:r>
              <a:rPr lang="en-US" dirty="0" smtClean="0"/>
              <a:t>  </a:t>
            </a:r>
          </a:p>
          <a:p>
            <a:r>
              <a:rPr lang="en-US" dirty="0" smtClean="0"/>
              <a:t>MSIL to Native code</a:t>
            </a:r>
            <a:br>
              <a:rPr lang="en-US" dirty="0" smtClean="0"/>
            </a:br>
            <a:r>
              <a:rPr lang="en-US" dirty="0" smtClean="0"/>
              <a:t>The Just In Time (JTI) compiler will convert MSIL code into native code.</a:t>
            </a:r>
            <a:br>
              <a:rPr lang="en-US" dirty="0" smtClean="0"/>
            </a:br>
            <a:r>
              <a:rPr lang="en-US" dirty="0" smtClean="0"/>
              <a:t>  </a:t>
            </a:r>
          </a:p>
          <a:p>
            <a:r>
              <a:rPr lang="en-US" dirty="0" smtClean="0"/>
              <a:t>Code Manager</a:t>
            </a:r>
            <a:br>
              <a:rPr lang="en-US" dirty="0" smtClean="0"/>
            </a:br>
            <a:r>
              <a:rPr lang="en-US" dirty="0" smtClean="0"/>
              <a:t>It manages the code at run time.</a:t>
            </a:r>
            <a:br>
              <a:rPr lang="en-US" dirty="0" smtClean="0"/>
            </a:br>
            <a:r>
              <a:rPr lang="en-US" dirty="0" smtClean="0"/>
              <a:t>  </a:t>
            </a:r>
          </a:p>
          <a:p>
            <a:r>
              <a:rPr lang="en-US" dirty="0" smtClean="0"/>
              <a:t>Garbage Collector</a:t>
            </a:r>
            <a:br>
              <a:rPr lang="en-US" dirty="0" smtClean="0"/>
            </a:br>
            <a:r>
              <a:rPr lang="en-US" dirty="0" smtClean="0"/>
              <a:t>It manages the memory. Collect all unused objects and deallocate them to reduce memory.</a:t>
            </a:r>
            <a:br>
              <a:rPr lang="en-US" dirty="0" smtClean="0"/>
            </a:br>
            <a:r>
              <a:rPr lang="en-US" dirty="0" smtClean="0"/>
              <a:t>  </a:t>
            </a:r>
          </a:p>
          <a:p>
            <a:r>
              <a:rPr lang="en-US" dirty="0" smtClean="0"/>
              <a:t>Thread Support</a:t>
            </a:r>
            <a:br>
              <a:rPr lang="en-US" dirty="0" smtClean="0"/>
            </a:br>
            <a:r>
              <a:rPr lang="en-US" dirty="0" smtClean="0"/>
              <a:t>It supports multithreading of our application.</a:t>
            </a:r>
            <a:br>
              <a:rPr lang="en-US" dirty="0" smtClean="0"/>
            </a:br>
            <a:r>
              <a:rPr lang="en-US" dirty="0" smtClean="0"/>
              <a:t>  </a:t>
            </a:r>
          </a:p>
          <a:p>
            <a:r>
              <a:rPr lang="en-US" dirty="0" smtClean="0"/>
              <a:t>Exception Handler</a:t>
            </a:r>
            <a:br>
              <a:rPr lang="en-US" dirty="0" smtClean="0"/>
            </a:br>
            <a:r>
              <a:rPr lang="en-US" dirty="0" smtClean="0"/>
              <a:t>It handles exceptions at run time.</a:t>
            </a:r>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3581224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3633228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34280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74760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65547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79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37678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0474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97709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59154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2199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15051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48308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6441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2853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Picture Credit</a:t>
            </a:r>
            <a:r>
              <a:rPr lang="en-IN" baseline="0" dirty="0" smtClean="0"/>
              <a:t> : http://i.msdn.microsoft.com/dynimg/IC125851.gif</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1765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1763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2064472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6201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Picture Credit : http://flylib.com/books/2/714/1/html/2/images/0596102070/figs/pnetcomp2_0402.gif</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96868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20308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39317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3224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76211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71654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989454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 : Microsoft Releases</a:t>
            </a:r>
            <a:r>
              <a:rPr lang="en-IN" baseline="0" dirty="0" smtClean="0"/>
              <a:t> Visual Studio 2017 RC on 17, Nov 2016. (Preview Release)</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31569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44923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Picture Credit : http://www.codeguru.com/csharp/sample_chapter/article.php/c8245/The-NET-Architecture.htm</a:t>
            </a:r>
          </a:p>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2126845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390644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3528422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599690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2355627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3986160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342900" algn="l"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rgbClr val="FFFFFF"/>
                </a:solidFill>
                <a:latin typeface="+mj-lt"/>
                <a:ea typeface="Open Sans" panose="020B0606030504020204" pitchFamily="34" charset="0"/>
                <a:cs typeface="Open Sans" panose="020B0606030504020204" pitchFamily="34" charset="0"/>
              </a:rPr>
              <a:t>Unit – 1 : Introduction to .NET Framework</a:t>
            </a:r>
            <a:r>
              <a:rPr lang="da-DK" sz="1400" b="1" kern="1200" baseline="0" noProof="1" smtClean="0">
                <a:solidFill>
                  <a:srgbClr val="FFFFFF"/>
                </a:solidFill>
                <a:latin typeface="+mj-lt"/>
                <a:ea typeface="Open Sans" panose="020B0606030504020204" pitchFamily="34" charset="0"/>
                <a:cs typeface="Open Sans" panose="020B0606030504020204" pitchFamily="34" charset="0"/>
              </a:rPr>
              <a:t>                                           </a:t>
            </a:r>
            <a:fld id="{1B700A95-F148-4848-AFFD-FC5477539660}" type="slidenum">
              <a:rPr lang="da-DK" sz="1400" b="1" kern="1200" baseline="0" noProof="1" smtClean="0">
                <a:solidFill>
                  <a:srgbClr val="FFFFFF"/>
                </a:solidFill>
                <a:latin typeface="+mj-lt"/>
                <a:ea typeface="Open Sans" panose="020B0606030504020204" pitchFamily="34" charset="0"/>
                <a:cs typeface="Open Sans" panose="020B0606030504020204" pitchFamily="34" charset="0"/>
              </a:rPr>
              <a:t>‹#›</a:t>
            </a:fld>
            <a:r>
              <a:rPr lang="da-DK" sz="1400" b="1" kern="1200" baseline="0" noProof="1" smtClean="0">
                <a:solidFill>
                  <a:srgbClr val="FFFFFF"/>
                </a:solidFill>
                <a:latin typeface="+mj-lt"/>
                <a:ea typeface="Open Sans" panose="020B0606030504020204" pitchFamily="34" charset="0"/>
                <a:cs typeface="Open Sans" panose="020B0606030504020204" pitchFamily="34" charset="0"/>
              </a:rPr>
              <a:t> </a:t>
            </a:r>
            <a:r>
              <a:rPr lang="da-DK" sz="1400" kern="1200" baseline="0" noProof="1" smtClean="0">
                <a:solidFill>
                  <a:srgbClr val="FFFFFF"/>
                </a:solidFill>
                <a:latin typeface="+mj-lt"/>
                <a:ea typeface="Open Sans" panose="020B0606030504020204" pitchFamily="34" charset="0"/>
                <a:cs typeface="Open Sans" panose="020B0606030504020204" pitchFamily="34" charset="0"/>
              </a:rPr>
              <a:t>            </a:t>
            </a:r>
            <a:r>
              <a:rPr lang="da-DK" sz="1400" b="1" noProof="1" smtClean="0">
                <a:solidFill>
                  <a:srgbClr val="FFFFFF"/>
                </a:solidFill>
                <a:latin typeface="+mj-lt"/>
                <a:ea typeface="Open Sans" panose="020B0606030504020204" pitchFamily="34" charset="0"/>
                <a:cs typeface="Open Sans" panose="020B0606030504020204" pitchFamily="34" charset="0"/>
              </a:rPr>
              <a:t>Darshan Institute of Engineering &amp; Technology</a:t>
            </a:r>
            <a:endParaRPr lang="da-DK" sz="1400" b="1"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2722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778684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319766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292301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852842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137015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414730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400" noProof="1" smtClean="0">
                <a:solidFill>
                  <a:srgbClr val="FFFFFF"/>
                </a:solidFill>
                <a:latin typeface="+mn-lt"/>
                <a:ea typeface="Open Sans" panose="020B0606030504020204" pitchFamily="34" charset="0"/>
                <a:cs typeface="Open Sans" panose="020B0606030504020204" pitchFamily="34" charset="0"/>
              </a:rPr>
              <a:t>Unit – 1 : Introduction to .NET Framework</a:t>
            </a:r>
            <a:r>
              <a:rPr lang="da-DK" sz="1800" noProof="1" smtClean="0">
                <a:solidFill>
                  <a:srgbClr val="FFFFFF"/>
                </a:solidFill>
                <a:latin typeface="+mj-lt"/>
                <a:ea typeface="Open Sans" panose="020B0606030504020204" pitchFamily="34" charset="0"/>
                <a:cs typeface="Open Sans" panose="020B0606030504020204" pitchFamily="34" charset="0"/>
              </a:rPr>
              <a:t>	                 </a:t>
            </a:r>
            <a:fld id="{71E06FAE-0266-48A0-9766-9F0857DA0B9A}" type="slidenum">
              <a:rPr lang="da-DK" sz="1400" noProof="1" smtClean="0">
                <a:solidFill>
                  <a:srgbClr val="FFFFFF"/>
                </a:solidFill>
                <a:latin typeface="+mj-lt"/>
                <a:ea typeface="Open Sans" panose="020B0606030504020204" pitchFamily="34" charset="0"/>
                <a:cs typeface="Open Sans" panose="020B0606030504020204" pitchFamily="34" charset="0"/>
              </a:rPr>
              <a:t>‹#›</a:t>
            </a:fld>
            <a:r>
              <a:rPr lang="da-DK" sz="1400"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               </a:t>
            </a:r>
            <a:r>
              <a:rPr lang="da-DK" sz="1400" noProof="1" smtClean="0">
                <a:solidFill>
                  <a:srgbClr val="FFFFFF"/>
                </a:solidFill>
                <a:latin typeface="+mn-lt"/>
                <a:ea typeface="Open Sans" panose="020B0606030504020204" pitchFamily="34" charset="0"/>
                <a:cs typeface="Open Sans" panose="020B0606030504020204" pitchFamily="34" charset="0"/>
              </a:rPr>
              <a:t>Darshan</a:t>
            </a:r>
            <a:r>
              <a:rPr lang="da-DK" sz="1400" baseline="0" noProof="1" smtClean="0">
                <a:solidFill>
                  <a:srgbClr val="FFFFFF"/>
                </a:solidFill>
                <a:latin typeface="+mn-lt"/>
                <a:ea typeface="Open Sans" panose="020B0606030504020204" pitchFamily="34" charset="0"/>
                <a:cs typeface="Open Sans" panose="020B0606030504020204" pitchFamily="34" charset="0"/>
              </a:rPr>
              <a:t> Institute of Engineering &amp; Technology</a:t>
            </a:r>
            <a:endParaRPr lang="da-DK" sz="1400" noProof="1">
              <a:solidFill>
                <a:srgbClr val="FFFFFF"/>
              </a:solidFill>
              <a:latin typeface="+mn-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715871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836437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66236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extLst>
      <p:ext uri="{BB962C8B-B14F-4D97-AF65-F5344CB8AC3E}">
        <p14:creationId xmlns:p14="http://schemas.microsoft.com/office/powerpoint/2010/main" val="3622156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03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12821" y="4207043"/>
            <a:ext cx="7162800" cy="1676400"/>
          </a:xfrm>
        </p:spPr>
        <p:txBody>
          <a:bodyPr>
            <a:noAutofit/>
          </a:bodyPr>
          <a:lstStyle/>
          <a:p>
            <a:pPr algn="l">
              <a:spcBef>
                <a:spcPts val="0"/>
              </a:spcBef>
            </a:pP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Naimish R. Vadodariya</a:t>
            </a: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naimish.vadodariya@darshan.ac.in</a:t>
            </a:r>
          </a:p>
          <a:p>
            <a:pPr algn="l">
              <a:spcBef>
                <a:spcPts val="0"/>
              </a:spcBef>
            </a:pPr>
            <a:r>
              <a:rPr lang="en-US" sz="2000" dirty="0">
                <a:solidFill>
                  <a:schemeClr val="tx1">
                    <a:lumMod val="75000"/>
                    <a:lumOff val="25000"/>
                  </a:schemeClr>
                </a:solidFill>
                <a:latin typeface="+mj-lt"/>
                <a:ea typeface="Open Sans" panose="020B0606030504020204" pitchFamily="34" charset="0"/>
                <a:cs typeface="Open Sans" panose="020B0606030504020204" pitchFamily="34" charset="0"/>
              </a:rPr>
              <a:t>+91-8866215253</a:t>
            </a:r>
          </a:p>
          <a:p>
            <a:pPr algn="l">
              <a:spcBef>
                <a:spcPts val="0"/>
              </a:spcBef>
            </a:pP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400" noProof="1" smtClean="0">
                <a:solidFill>
                  <a:srgbClr val="FFFFFF"/>
                </a:solidFill>
                <a:ea typeface="Open Sans" panose="020B0606030504020204" pitchFamily="34" charset="0"/>
                <a:cs typeface="Open Sans" panose="020B0606030504020204" pitchFamily="34" charset="0"/>
              </a:rPr>
              <a:t>Computer Engineering </a:t>
            </a:r>
            <a:r>
              <a:rPr lang="da-DK" noProof="1" smtClean="0">
                <a:solidFill>
                  <a:srgbClr val="FFFFFF"/>
                </a:solidFill>
                <a:latin typeface="+mj-lt"/>
                <a:ea typeface="Open Sans" panose="020B0606030504020204" pitchFamily="34" charset="0"/>
                <a:cs typeface="Open Sans" panose="020B0606030504020204" pitchFamily="34" charset="0"/>
              </a:rPr>
              <a:t>			 		  </a:t>
            </a:r>
            <a:r>
              <a:rPr lang="da-DK" sz="1400" noProof="1" smtClean="0">
                <a:solidFill>
                  <a:srgbClr val="FFFFFF"/>
                </a:solidFill>
                <a:ea typeface="Open Sans" panose="020B0606030504020204" pitchFamily="34" charset="0"/>
                <a:cs typeface="Open Sans" panose="020B0606030504020204" pitchFamily="34" charset="0"/>
              </a:rPr>
              <a:t>Darshan Institute of Engineering &amp; Technology</a:t>
            </a:r>
            <a:endParaRPr lang="da-DK" sz="1400" noProof="1">
              <a:solidFill>
                <a:srgbClr val="FFFFFF"/>
              </a:solidFill>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1295399"/>
            <a:ext cx="8839200" cy="2743201"/>
          </a:xfrm>
        </p:spPr>
        <p:txBody>
          <a:bodyPr anchor="b">
            <a:noAutofit/>
          </a:bodyPr>
          <a:lstStyle/>
          <a:p>
            <a:pPr algn="l"/>
            <a:r>
              <a:rPr lang="en-US" b="1" dirty="0" smtClean="0">
                <a:solidFill>
                  <a:schemeClr val="bg1"/>
                </a:solidFill>
                <a:latin typeface="+mj-lt"/>
                <a:ea typeface="Open Sans Semibold" panose="020B0706030804020204" pitchFamily="34" charset="0"/>
                <a:cs typeface="Open Sans Semibold" panose="020B0706030804020204" pitchFamily="34" charset="0"/>
              </a:rPr>
              <a:t>UNIT-1</a:t>
            </a:r>
            <a:r>
              <a:rPr lang="en-US" sz="7200" b="1" dirty="0" smtClean="0">
                <a:solidFill>
                  <a:schemeClr val="bg1"/>
                </a:solidFill>
                <a:latin typeface="+mj-lt"/>
                <a:ea typeface="Open Sans Semibold" panose="020B0706030804020204" pitchFamily="34" charset="0"/>
                <a:cs typeface="Open Sans Semibold" panose="020B0706030804020204" pitchFamily="34" charset="0"/>
              </a:rPr>
              <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3600" b="1" dirty="0" smtClean="0">
                <a:solidFill>
                  <a:schemeClr val="bg1"/>
                </a:solidFill>
                <a:latin typeface="+mj-lt"/>
                <a:ea typeface="Open Sans Semibold" panose="020B0706030804020204" pitchFamily="34" charset="0"/>
                <a:cs typeface="Open Sans Semibold" panose="020B0706030804020204" pitchFamily="34" charset="0"/>
              </a:rPr>
              <a:t>Introduction to .NET Framework</a:t>
            </a:r>
            <a:endParaRPr lang="en-US" sz="3600"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10" name="Rounded Rectangle 9"/>
          <p:cNvSpPr/>
          <p:nvPr/>
        </p:nvSpPr>
        <p:spPr>
          <a:xfrm>
            <a:off x="2971800" y="576262"/>
            <a:ext cx="1303259"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en-US" sz="2000" dirty="0" smtClean="0">
                <a:solidFill>
                  <a:prstClr val="white"/>
                </a:solidFill>
              </a:rPr>
              <a:t>2160711</a:t>
            </a:r>
            <a:endParaRPr lang="en-US" sz="2000" dirty="0">
              <a:solidFill>
                <a:prstClr val="white"/>
              </a:solidFill>
            </a:endParaRPr>
          </a:p>
        </p:txBody>
      </p:sp>
      <p:sp>
        <p:nvSpPr>
          <p:cNvPr id="11" name="Rounded Rectangle 10"/>
          <p:cNvSpPr/>
          <p:nvPr/>
        </p:nvSpPr>
        <p:spPr>
          <a:xfrm>
            <a:off x="103346" y="576262"/>
            <a:ext cx="2716054"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en-US" sz="2000" dirty="0" smtClean="0">
                <a:solidFill>
                  <a:prstClr val="white"/>
                </a:solidFill>
              </a:rPr>
              <a:t>DOT NET TECHNOLOGY</a:t>
            </a:r>
            <a:endParaRPr lang="en-US" sz="2000" dirty="0">
              <a:solidFill>
                <a:prstClr val="white"/>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155" y="5445241"/>
            <a:ext cx="3698588" cy="876404"/>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6428" y="222443"/>
            <a:ext cx="4024315" cy="1857376"/>
          </a:xfrm>
          <a:prstGeom prst="rect">
            <a:avLst/>
          </a:prstGeom>
        </p:spPr>
      </p:pic>
    </p:spTree>
    <p:extLst>
      <p:ext uri="{BB962C8B-B14F-4D97-AF65-F5344CB8AC3E}">
        <p14:creationId xmlns:p14="http://schemas.microsoft.com/office/powerpoint/2010/main" val="2284894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363"/>
            <a:ext cx="8953500" cy="884237"/>
          </a:xfrm>
        </p:spPr>
        <p:txBody>
          <a:bodyPr>
            <a:normAutofit/>
          </a:bodyPr>
          <a:lstStyle/>
          <a:p>
            <a:pPr marL="400050"/>
            <a:r>
              <a:rPr lang="en-US" dirty="0">
                <a:latin typeface="+mj-lt"/>
              </a:rPr>
              <a:t>.NET Framework Class Library (FCL)</a:t>
            </a:r>
          </a:p>
        </p:txBody>
      </p:sp>
      <p:sp>
        <p:nvSpPr>
          <p:cNvPr id="3" name="Content Placeholder 2"/>
          <p:cNvSpPr>
            <a:spLocks noGrp="1"/>
          </p:cNvSpPr>
          <p:nvPr>
            <p:ph idx="1"/>
          </p:nvPr>
        </p:nvSpPr>
        <p:spPr>
          <a:solidFill>
            <a:schemeClr val="bg1"/>
          </a:solidFill>
        </p:spPr>
        <p:txBody>
          <a:bodyPr>
            <a:normAutofit/>
          </a:bodyPr>
          <a:lstStyle/>
          <a:p>
            <a:pPr algn="just"/>
            <a:r>
              <a:rPr lang="en-US" dirty="0"/>
              <a:t>The </a:t>
            </a:r>
            <a:r>
              <a:rPr lang="en-US" dirty="0" smtClean="0"/>
              <a:t>.NET </a:t>
            </a:r>
            <a:r>
              <a:rPr lang="en-US" dirty="0"/>
              <a:t>Framework Class Library (FCL) includes a huge collection of reusable </a:t>
            </a:r>
            <a:r>
              <a:rPr lang="en-US" dirty="0" smtClean="0"/>
              <a:t>classes, </a:t>
            </a:r>
            <a:r>
              <a:rPr lang="en-US" dirty="0"/>
              <a:t>interfaces, and value types that easy and optimize </a:t>
            </a:r>
            <a:r>
              <a:rPr lang="en-US" dirty="0" smtClean="0"/>
              <a:t>and integrated </a:t>
            </a:r>
            <a:r>
              <a:rPr lang="en-US" dirty="0"/>
              <a:t>with the CLR. </a:t>
            </a:r>
            <a:endParaRPr lang="en-US" dirty="0" smtClean="0"/>
          </a:p>
          <a:p>
            <a:pPr algn="just"/>
            <a:r>
              <a:rPr lang="en-US" dirty="0"/>
              <a:t>It contains more than </a:t>
            </a:r>
            <a:r>
              <a:rPr lang="en-US" b="1" dirty="0" smtClean="0"/>
              <a:t>7000+</a:t>
            </a:r>
            <a:r>
              <a:rPr lang="en-US" dirty="0" smtClean="0"/>
              <a:t> </a:t>
            </a:r>
            <a:r>
              <a:rPr lang="en-US" dirty="0"/>
              <a:t>classes and data types to read and write files, access databases, process XML, display a graphical user interface, draw graphics, u</a:t>
            </a:r>
            <a:r>
              <a:rPr lang="en-US" dirty="0" smtClean="0"/>
              <a:t>se of web services etc.</a:t>
            </a:r>
          </a:p>
          <a:p>
            <a:pPr algn="just"/>
            <a:r>
              <a:rPr lang="en-US" dirty="0"/>
              <a:t>The .NET Framework Class Library (FCL)</a:t>
            </a:r>
            <a:r>
              <a:rPr lang="en-US" dirty="0" smtClean="0"/>
              <a:t> </a:t>
            </a:r>
            <a:r>
              <a:rPr lang="en-US" dirty="0"/>
              <a:t>contains code supporting all the .NET </a:t>
            </a:r>
            <a:r>
              <a:rPr lang="en-US" dirty="0" smtClean="0"/>
              <a:t>technologies.</a:t>
            </a:r>
          </a:p>
          <a:p>
            <a:pPr algn="just"/>
            <a:r>
              <a:rPr lang="en-US" dirty="0" smtClean="0"/>
              <a:t>Like </a:t>
            </a:r>
            <a:r>
              <a:rPr lang="en-US" dirty="0"/>
              <a:t>Windows Forms, Windows Presentation Foundation, ASP.NET, ADO.NET, Windows Workflow, and Windows Communication Foundation</a:t>
            </a:r>
            <a:r>
              <a:rPr lang="en-US" dirty="0" smtClean="0"/>
              <a:t>.</a:t>
            </a:r>
          </a:p>
          <a:p>
            <a:pPr algn="just"/>
            <a:endParaRPr lang="en-US" dirty="0" smtClean="0"/>
          </a:p>
        </p:txBody>
      </p:sp>
    </p:spTree>
    <p:extLst>
      <p:ext uri="{BB962C8B-B14F-4D97-AF65-F5344CB8AC3E}">
        <p14:creationId xmlns:p14="http://schemas.microsoft.com/office/powerpoint/2010/main" val="175472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Common Language Runtime (CLR)</a:t>
            </a:r>
            <a:endParaRPr lang="en-IN" dirty="0">
              <a:latin typeface="+mj-lt"/>
            </a:endParaRPr>
          </a:p>
        </p:txBody>
      </p:sp>
      <p:sp>
        <p:nvSpPr>
          <p:cNvPr id="3" name="Content Placeholder 2"/>
          <p:cNvSpPr>
            <a:spLocks noGrp="1"/>
          </p:cNvSpPr>
          <p:nvPr>
            <p:ph idx="1"/>
          </p:nvPr>
        </p:nvSpPr>
        <p:spPr/>
        <p:txBody>
          <a:bodyPr>
            <a:normAutofit lnSpcReduction="10000"/>
          </a:bodyPr>
          <a:lstStyle/>
          <a:p>
            <a:pPr marL="342900" lvl="1" indent="-342900" algn="just">
              <a:buFont typeface="Wingdings" panose="05000000000000000000" pitchFamily="2" charset="2"/>
              <a:buChar char="§"/>
            </a:pPr>
            <a:r>
              <a:rPr lang="en-US" sz="2400" dirty="0" smtClean="0"/>
              <a:t>The </a:t>
            </a:r>
            <a:r>
              <a:rPr lang="en-US" sz="2400" dirty="0"/>
              <a:t>CLR is the execution engine for .NET applications and serves as the interface between .NET applications and the operating system.</a:t>
            </a:r>
          </a:p>
          <a:p>
            <a:pPr marL="342900" lvl="1" indent="-342900" algn="just">
              <a:buFont typeface="Wingdings" panose="05000000000000000000" pitchFamily="2" charset="2"/>
              <a:buChar char="§"/>
            </a:pPr>
            <a:r>
              <a:rPr lang="en-US" sz="2400" dirty="0" smtClean="0"/>
              <a:t>The </a:t>
            </a:r>
            <a:r>
              <a:rPr lang="en-US" sz="2400" dirty="0"/>
              <a:t>CLR is somewhat comparable to the </a:t>
            </a:r>
            <a:r>
              <a:rPr lang="en-US" sz="2400" b="1" dirty="0"/>
              <a:t>Java Virtual </a:t>
            </a:r>
            <a:r>
              <a:rPr lang="en-US" sz="2400" b="1" dirty="0" smtClean="0"/>
              <a:t>Machine (JVM) </a:t>
            </a:r>
            <a:r>
              <a:rPr lang="en-US" sz="2400" dirty="0"/>
              <a:t>that Sun Microsystems furnishes for running programs compiled from the Java language</a:t>
            </a:r>
            <a:r>
              <a:rPr lang="en-US" sz="2400" dirty="0" smtClean="0"/>
              <a:t>.</a:t>
            </a:r>
          </a:p>
          <a:p>
            <a:pPr marL="342900" lvl="1" indent="-342900" algn="just">
              <a:buFont typeface="Wingdings" panose="05000000000000000000" pitchFamily="2" charset="2"/>
              <a:buChar char="§"/>
            </a:pPr>
            <a:r>
              <a:rPr lang="en-US" sz="2400" dirty="0" smtClean="0"/>
              <a:t>The </a:t>
            </a:r>
            <a:r>
              <a:rPr lang="en-US" sz="2400" dirty="0"/>
              <a:t>CLR is the platform on which applications are hosted and executed.</a:t>
            </a:r>
            <a:endParaRPr lang="en-US" sz="2400" dirty="0" smtClean="0"/>
          </a:p>
          <a:p>
            <a:pPr marL="342900" lvl="1" indent="-342900" algn="just"/>
            <a:r>
              <a:rPr lang="en-US" sz="2400" dirty="0" smtClean="0"/>
              <a:t>Programmers </a:t>
            </a:r>
            <a:r>
              <a:rPr lang="en-US" sz="2400" dirty="0"/>
              <a:t>write code in any language, including </a:t>
            </a:r>
            <a:r>
              <a:rPr lang="en-US" sz="2400" dirty="0" smtClean="0"/>
              <a:t>VB.NET, </a:t>
            </a:r>
            <a:r>
              <a:rPr lang="en-US" sz="2400" dirty="0"/>
              <a:t>C# and F# </a:t>
            </a:r>
            <a:r>
              <a:rPr lang="en-US" sz="2400" dirty="0" smtClean="0"/>
              <a:t>etc. </a:t>
            </a:r>
          </a:p>
          <a:p>
            <a:pPr marL="342900" lvl="1" indent="-342900" algn="just"/>
            <a:r>
              <a:rPr lang="en-US" sz="2400" dirty="0"/>
              <a:t>B</a:t>
            </a:r>
            <a:r>
              <a:rPr lang="en-US" sz="2400" dirty="0" smtClean="0"/>
              <a:t>ut when </a:t>
            </a:r>
            <a:r>
              <a:rPr lang="en-US" sz="2400" dirty="0"/>
              <a:t>they compile their programs into an intermediate </a:t>
            </a:r>
            <a:r>
              <a:rPr lang="en-US" sz="2400" dirty="0" smtClean="0"/>
              <a:t>code </a:t>
            </a:r>
            <a:r>
              <a:rPr lang="en-US" sz="2400" dirty="0"/>
              <a:t>called </a:t>
            </a:r>
            <a:r>
              <a:rPr lang="en-US" sz="2400" dirty="0" smtClean="0"/>
              <a:t>MSIL that </a:t>
            </a:r>
            <a:r>
              <a:rPr lang="en-US" sz="2400" dirty="0"/>
              <a:t>can be managed </a:t>
            </a:r>
            <a:r>
              <a:rPr lang="en-US" sz="2400" dirty="0" smtClean="0"/>
              <a:t>by </a:t>
            </a:r>
            <a:r>
              <a:rPr lang="en-US" sz="2400" dirty="0"/>
              <a:t>the CLR and then the CLR </a:t>
            </a:r>
            <a:r>
              <a:rPr lang="en-US" sz="2400" dirty="0" smtClean="0"/>
              <a:t>converts it </a:t>
            </a:r>
            <a:r>
              <a:rPr lang="en-US" sz="2400" dirty="0"/>
              <a:t>into machine code to be </a:t>
            </a:r>
            <a:r>
              <a:rPr lang="en-US" sz="2400" dirty="0" smtClean="0"/>
              <a:t>executed by </a:t>
            </a:r>
            <a:r>
              <a:rPr lang="en-US" sz="2400" dirty="0"/>
              <a:t>the processor. </a:t>
            </a:r>
            <a:endParaRPr lang="en-US" sz="2400" dirty="0" smtClean="0"/>
          </a:p>
        </p:txBody>
      </p:sp>
    </p:spTree>
    <p:extLst>
      <p:ext uri="{BB962C8B-B14F-4D97-AF65-F5344CB8AC3E}">
        <p14:creationId xmlns:p14="http://schemas.microsoft.com/office/powerpoint/2010/main" val="269222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smtClean="0">
                <a:latin typeface="+mj-lt"/>
              </a:rPr>
              <a:t>CLR - Example</a:t>
            </a:r>
            <a:endParaRPr lang="en-IN" dirty="0">
              <a:latin typeface="+mj-lt"/>
            </a:endParaRPr>
          </a:p>
        </p:txBody>
      </p:sp>
      <p:sp>
        <p:nvSpPr>
          <p:cNvPr id="4" name="Rectangle 3"/>
          <p:cNvSpPr/>
          <p:nvPr/>
        </p:nvSpPr>
        <p:spPr>
          <a:xfrm>
            <a:off x="381000" y="2712203"/>
            <a:ext cx="1981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 Code</a:t>
            </a:r>
            <a:endParaRPr lang="en-US" sz="2400" dirty="0">
              <a:solidFill>
                <a:schemeClr val="tx1"/>
              </a:solidFill>
            </a:endParaRPr>
          </a:p>
        </p:txBody>
      </p:sp>
      <p:sp>
        <p:nvSpPr>
          <p:cNvPr id="11" name="Rectangle 10"/>
          <p:cNvSpPr/>
          <p:nvPr/>
        </p:nvSpPr>
        <p:spPr>
          <a:xfrm>
            <a:off x="3581400" y="2712203"/>
            <a:ext cx="1981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MSIL Code</a:t>
            </a:r>
            <a:endParaRPr lang="en-US" sz="2400" dirty="0">
              <a:solidFill>
                <a:schemeClr val="tx1"/>
              </a:solidFill>
            </a:endParaRPr>
          </a:p>
        </p:txBody>
      </p:sp>
      <p:sp>
        <p:nvSpPr>
          <p:cNvPr id="12" name="Rectangle 11"/>
          <p:cNvSpPr/>
          <p:nvPr/>
        </p:nvSpPr>
        <p:spPr>
          <a:xfrm>
            <a:off x="6705600" y="2712203"/>
            <a:ext cx="1981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Native Code</a:t>
            </a:r>
            <a:endParaRPr lang="en-US" sz="2400" dirty="0">
              <a:solidFill>
                <a:schemeClr val="tx1"/>
              </a:solidFill>
            </a:endParaRPr>
          </a:p>
        </p:txBody>
      </p:sp>
      <p:sp>
        <p:nvSpPr>
          <p:cNvPr id="13" name="Rounded Rectangle 12"/>
          <p:cNvSpPr/>
          <p:nvPr/>
        </p:nvSpPr>
        <p:spPr>
          <a:xfrm>
            <a:off x="550485" y="1497517"/>
            <a:ext cx="1642230"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en-US" sz="2000" dirty="0" smtClean="0">
                <a:solidFill>
                  <a:prstClr val="white"/>
                </a:solidFill>
              </a:rPr>
              <a:t>Source Code</a:t>
            </a:r>
            <a:endParaRPr lang="en-US" sz="2000" dirty="0">
              <a:solidFill>
                <a:prstClr val="white"/>
              </a:solidFill>
            </a:endParaRPr>
          </a:p>
        </p:txBody>
      </p:sp>
      <p:sp>
        <p:nvSpPr>
          <p:cNvPr id="14" name="Rounded Rectangle 13"/>
          <p:cNvSpPr/>
          <p:nvPr/>
        </p:nvSpPr>
        <p:spPr>
          <a:xfrm>
            <a:off x="3733800" y="1497517"/>
            <a:ext cx="1489829"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en-US" sz="2000" dirty="0" smtClean="0">
                <a:solidFill>
                  <a:prstClr val="white"/>
                </a:solidFill>
              </a:rPr>
              <a:t>Byte Code</a:t>
            </a:r>
            <a:endParaRPr lang="en-US" sz="2000" dirty="0">
              <a:solidFill>
                <a:prstClr val="white"/>
              </a:solidFill>
            </a:endParaRPr>
          </a:p>
        </p:txBody>
      </p:sp>
      <p:sp>
        <p:nvSpPr>
          <p:cNvPr id="15" name="Rounded Rectangle 14"/>
          <p:cNvSpPr/>
          <p:nvPr/>
        </p:nvSpPr>
        <p:spPr>
          <a:xfrm>
            <a:off x="6798885" y="1504623"/>
            <a:ext cx="1794629"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en-US" sz="2000" dirty="0" smtClean="0">
                <a:solidFill>
                  <a:prstClr val="white"/>
                </a:solidFill>
              </a:rPr>
              <a:t>Machine Code</a:t>
            </a:r>
            <a:endParaRPr lang="en-US" sz="2000" dirty="0">
              <a:solidFill>
                <a:prstClr val="white"/>
              </a:solidFill>
            </a:endParaRPr>
          </a:p>
        </p:txBody>
      </p:sp>
      <p:cxnSp>
        <p:nvCxnSpPr>
          <p:cNvPr id="17" name="Straight Arrow Connector 16"/>
          <p:cNvCxnSpPr>
            <a:stCxn id="4" idx="3"/>
            <a:endCxn id="11" idx="1"/>
          </p:cNvCxnSpPr>
          <p:nvPr/>
        </p:nvCxnSpPr>
        <p:spPr>
          <a:xfrm>
            <a:off x="2362200" y="3169403"/>
            <a:ext cx="1219200" cy="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1"/>
          </p:cNvCxnSpPr>
          <p:nvPr/>
        </p:nvCxnSpPr>
        <p:spPr>
          <a:xfrm>
            <a:off x="5562600" y="3169403"/>
            <a:ext cx="1143000" cy="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1000" y="4914900"/>
            <a:ext cx="8305800"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64897" y="4648200"/>
            <a:ext cx="0" cy="53340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1405770" y="5180308"/>
            <a:ext cx="1642230"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en-US" sz="2000" dirty="0" smtClean="0">
                <a:solidFill>
                  <a:prstClr val="white"/>
                </a:solidFill>
              </a:rPr>
              <a:t>Compile Time</a:t>
            </a:r>
            <a:endParaRPr lang="en-US" sz="2000" dirty="0">
              <a:solidFill>
                <a:prstClr val="white"/>
              </a:solidFill>
            </a:endParaRPr>
          </a:p>
        </p:txBody>
      </p:sp>
      <p:sp>
        <p:nvSpPr>
          <p:cNvPr id="26" name="Rounded Rectangle 25"/>
          <p:cNvSpPr/>
          <p:nvPr/>
        </p:nvSpPr>
        <p:spPr>
          <a:xfrm>
            <a:off x="5884485" y="5180308"/>
            <a:ext cx="1642230"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en-US" sz="2000" dirty="0" smtClean="0">
                <a:solidFill>
                  <a:prstClr val="white"/>
                </a:solidFill>
              </a:rPr>
              <a:t>Run Time</a:t>
            </a:r>
            <a:endParaRPr lang="en-US" sz="2000" dirty="0">
              <a:solidFill>
                <a:prstClr val="white"/>
              </a:solidFill>
            </a:endParaRPr>
          </a:p>
        </p:txBody>
      </p:sp>
      <p:sp>
        <p:nvSpPr>
          <p:cNvPr id="27" name="TextBox 26"/>
          <p:cNvSpPr txBox="1"/>
          <p:nvPr/>
        </p:nvSpPr>
        <p:spPr>
          <a:xfrm>
            <a:off x="2743200" y="2819400"/>
            <a:ext cx="533400" cy="369332"/>
          </a:xfrm>
          <a:prstGeom prst="rect">
            <a:avLst/>
          </a:prstGeom>
          <a:noFill/>
        </p:spPr>
        <p:txBody>
          <a:bodyPr wrap="square" rtlCol="0">
            <a:spAutoFit/>
          </a:bodyPr>
          <a:lstStyle/>
          <a:p>
            <a:r>
              <a:rPr lang="en-US" dirty="0" smtClean="0"/>
              <a:t>C#</a:t>
            </a:r>
            <a:endParaRPr lang="en-US" dirty="0"/>
          </a:p>
        </p:txBody>
      </p:sp>
      <p:sp>
        <p:nvSpPr>
          <p:cNvPr id="28" name="TextBox 27"/>
          <p:cNvSpPr txBox="1"/>
          <p:nvPr/>
        </p:nvSpPr>
        <p:spPr>
          <a:xfrm>
            <a:off x="2426130" y="3169403"/>
            <a:ext cx="1079069" cy="369332"/>
          </a:xfrm>
          <a:prstGeom prst="rect">
            <a:avLst/>
          </a:prstGeom>
          <a:noFill/>
        </p:spPr>
        <p:txBody>
          <a:bodyPr wrap="square" rtlCol="0">
            <a:spAutoFit/>
          </a:bodyPr>
          <a:lstStyle/>
          <a:p>
            <a:r>
              <a:rPr lang="en-US" dirty="0" smtClean="0"/>
              <a:t>Compiler</a:t>
            </a:r>
            <a:endParaRPr lang="en-US" dirty="0"/>
          </a:p>
        </p:txBody>
      </p:sp>
      <p:sp>
        <p:nvSpPr>
          <p:cNvPr id="29" name="TextBox 28"/>
          <p:cNvSpPr txBox="1"/>
          <p:nvPr/>
        </p:nvSpPr>
        <p:spPr>
          <a:xfrm>
            <a:off x="5720960" y="2422662"/>
            <a:ext cx="826280" cy="584775"/>
          </a:xfrm>
          <a:prstGeom prst="rect">
            <a:avLst/>
          </a:prstGeom>
          <a:noFill/>
        </p:spPr>
        <p:txBody>
          <a:bodyPr wrap="square" rtlCol="0">
            <a:spAutoFit/>
          </a:bodyPr>
          <a:lstStyle/>
          <a:p>
            <a:r>
              <a:rPr lang="en-US" sz="3200" dirty="0" smtClean="0">
                <a:solidFill>
                  <a:srgbClr val="FF0000"/>
                </a:solidFill>
              </a:rPr>
              <a:t>CLR</a:t>
            </a:r>
            <a:endParaRPr lang="en-US" sz="3200" dirty="0">
              <a:solidFill>
                <a:srgbClr val="FF0000"/>
              </a:solidFill>
            </a:endParaRPr>
          </a:p>
        </p:txBody>
      </p:sp>
      <p:sp>
        <p:nvSpPr>
          <p:cNvPr id="30" name="Down Arrow 29"/>
          <p:cNvSpPr/>
          <p:nvPr/>
        </p:nvSpPr>
        <p:spPr>
          <a:xfrm>
            <a:off x="5943600" y="1628611"/>
            <a:ext cx="381000" cy="826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65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0-#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0-#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0-#ppt_w/2"/>
                                          </p:val>
                                        </p:tav>
                                        <p:tav tm="100000">
                                          <p:val>
                                            <p:strVal val="#ppt_x"/>
                                          </p:val>
                                        </p:tav>
                                      </p:tavLst>
                                    </p:anim>
                                    <p:anim calcmode="lin" valueType="num">
                                      <p:cBhvr additive="base">
                                        <p:cTn id="4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0-#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P spid="15" grpId="0" animBg="1"/>
      <p:bldP spid="27" grpId="0"/>
      <p:bldP spid="28" grpId="0"/>
      <p:bldP spid="29" grpId="0"/>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MSIL = CIL = IL</a:t>
            </a:r>
            <a:endParaRPr lang="en-IN" dirty="0">
              <a:latin typeface="+mj-lt"/>
            </a:endParaRPr>
          </a:p>
        </p:txBody>
      </p:sp>
      <p:sp>
        <p:nvSpPr>
          <p:cNvPr id="3" name="Content Placeholder 2"/>
          <p:cNvSpPr>
            <a:spLocks noGrp="1"/>
          </p:cNvSpPr>
          <p:nvPr>
            <p:ph idx="1"/>
          </p:nvPr>
        </p:nvSpPr>
        <p:spPr/>
        <p:txBody>
          <a:bodyPr>
            <a:normAutofit/>
          </a:bodyPr>
          <a:lstStyle/>
          <a:p>
            <a:pPr marL="342900" lvl="1" indent="-342900" algn="just"/>
            <a:r>
              <a:rPr lang="en-US" sz="2400" dirty="0"/>
              <a:t>Microsoft Intermediate Language (</a:t>
            </a:r>
            <a:r>
              <a:rPr lang="en-US" sz="2400" b="1" dirty="0"/>
              <a:t>MSIL</a:t>
            </a:r>
            <a:r>
              <a:rPr lang="en-US" sz="2400" dirty="0"/>
              <a:t>) is a language used as the output of a number of compilers (C#, VB, .NET, and so forth</a:t>
            </a:r>
            <a:r>
              <a:rPr lang="en-US" sz="2400" dirty="0" smtClean="0"/>
              <a:t>).</a:t>
            </a:r>
          </a:p>
          <a:p>
            <a:pPr marL="342900" lvl="1" indent="-342900" algn="just"/>
            <a:r>
              <a:rPr lang="en-US" sz="2400" dirty="0"/>
              <a:t>We </a:t>
            </a:r>
            <a:r>
              <a:rPr lang="en-US" sz="2400" dirty="0" smtClean="0"/>
              <a:t>can also </a:t>
            </a:r>
            <a:r>
              <a:rPr lang="en-US" sz="2400" dirty="0"/>
              <a:t>call it as Intermediate Language (IL) or Common Intermediate Language (CIL</a:t>
            </a:r>
            <a:r>
              <a:rPr lang="en-US" sz="2400" dirty="0" smtClean="0"/>
              <a:t>).</a:t>
            </a:r>
          </a:p>
          <a:p>
            <a:pPr marL="342900" lvl="1" indent="-342900" algn="just"/>
            <a:r>
              <a:rPr lang="en-US" sz="2400" dirty="0"/>
              <a:t>During the compile time , the compiler convert the source code into Microsoft Intermediate Language (MSIL</a:t>
            </a:r>
            <a:r>
              <a:rPr lang="en-US" sz="2400" dirty="0" smtClean="0"/>
              <a:t>).</a:t>
            </a:r>
          </a:p>
          <a:p>
            <a:pPr marL="342900" lvl="1" indent="-342900" algn="just"/>
            <a:r>
              <a:rPr lang="en-US" sz="2400" dirty="0"/>
              <a:t>Microsoft Intermediate Language (MSIL) is a CPU-independent set of instructions that can be efficiently converted to the native code.</a:t>
            </a:r>
            <a:endParaRPr lang="en-US" sz="2400" dirty="0" smtClean="0"/>
          </a:p>
          <a:p>
            <a:pPr marL="342900" lvl="1" indent="-342900"/>
            <a:endParaRPr lang="en-US" sz="2400" dirty="0" smtClean="0"/>
          </a:p>
        </p:txBody>
      </p:sp>
    </p:spTree>
    <p:extLst>
      <p:ext uri="{BB962C8B-B14F-4D97-AF65-F5344CB8AC3E}">
        <p14:creationId xmlns:p14="http://schemas.microsoft.com/office/powerpoint/2010/main" val="261251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j-lt"/>
              </a:rPr>
              <a:t>Functions of </a:t>
            </a:r>
            <a:r>
              <a:rPr lang="en-IN" dirty="0" smtClean="0">
                <a:latin typeface="+mj-lt"/>
              </a:rPr>
              <a:t>CLR</a:t>
            </a:r>
            <a:endParaRPr lang="en-IN" dirty="0">
              <a:latin typeface="+mj-lt"/>
            </a:endParaRPr>
          </a:p>
        </p:txBody>
      </p:sp>
      <p:sp>
        <p:nvSpPr>
          <p:cNvPr id="3" name="Content Placeholder 2"/>
          <p:cNvSpPr>
            <a:spLocks noGrp="1"/>
          </p:cNvSpPr>
          <p:nvPr>
            <p:ph idx="1"/>
          </p:nvPr>
        </p:nvSpPr>
        <p:spPr/>
        <p:txBody>
          <a:bodyPr>
            <a:normAutofit/>
          </a:bodyPr>
          <a:lstStyle/>
          <a:p>
            <a:r>
              <a:rPr lang="en-US" dirty="0" smtClean="0"/>
              <a:t>Convert </a:t>
            </a:r>
            <a:r>
              <a:rPr lang="en-US" dirty="0"/>
              <a:t>code into </a:t>
            </a:r>
            <a:r>
              <a:rPr lang="en-US" dirty="0" smtClean="0"/>
              <a:t>MSIL. </a:t>
            </a:r>
            <a:endParaRPr lang="en-US" dirty="0"/>
          </a:p>
          <a:p>
            <a:r>
              <a:rPr lang="en-US" dirty="0"/>
              <a:t>Exception handling </a:t>
            </a:r>
          </a:p>
          <a:p>
            <a:r>
              <a:rPr lang="en-US" dirty="0"/>
              <a:t>Type safety </a:t>
            </a:r>
          </a:p>
          <a:p>
            <a:r>
              <a:rPr lang="en-US" dirty="0"/>
              <a:t>Memory management (using the Garbage Collector) </a:t>
            </a:r>
          </a:p>
          <a:p>
            <a:r>
              <a:rPr lang="en-US" dirty="0"/>
              <a:t>Security </a:t>
            </a:r>
          </a:p>
          <a:p>
            <a:r>
              <a:rPr lang="en-US" dirty="0"/>
              <a:t>Improved performance </a:t>
            </a:r>
          </a:p>
          <a:p>
            <a:r>
              <a:rPr lang="en-US" dirty="0"/>
              <a:t>Language independency </a:t>
            </a:r>
          </a:p>
          <a:p>
            <a:r>
              <a:rPr lang="en-US" dirty="0"/>
              <a:t>Platform independency </a:t>
            </a:r>
          </a:p>
          <a:p>
            <a:r>
              <a:rPr lang="en-US" dirty="0"/>
              <a:t>Architecture independency</a:t>
            </a:r>
          </a:p>
        </p:txBody>
      </p:sp>
    </p:spTree>
    <p:extLst>
      <p:ext uri="{BB962C8B-B14F-4D97-AF65-F5344CB8AC3E}">
        <p14:creationId xmlns:p14="http://schemas.microsoft.com/office/powerpoint/2010/main" val="98450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r>
              <a:rPr lang="en-US" sz="4400" dirty="0" smtClean="0">
                <a:latin typeface="+mj-lt"/>
              </a:rPr>
              <a:t>Common Language Infrastructure(CLI)</a:t>
            </a:r>
          </a:p>
        </p:txBody>
      </p:sp>
      <p:sp>
        <p:nvSpPr>
          <p:cNvPr id="3" name="Content Placeholder 2"/>
          <p:cNvSpPr>
            <a:spLocks noGrp="1"/>
          </p:cNvSpPr>
          <p:nvPr>
            <p:ph idx="1"/>
          </p:nvPr>
        </p:nvSpPr>
        <p:spPr/>
        <p:txBody>
          <a:bodyPr>
            <a:normAutofit/>
          </a:bodyPr>
          <a:lstStyle/>
          <a:p>
            <a:pPr marL="514350" indent="-457200" algn="just"/>
            <a:r>
              <a:rPr lang="en-US" dirty="0" smtClean="0"/>
              <a:t>The </a:t>
            </a:r>
            <a:r>
              <a:rPr lang="en-US" b="1" dirty="0"/>
              <a:t>Common Language Infrastructure</a:t>
            </a:r>
            <a:r>
              <a:rPr lang="en-US" dirty="0"/>
              <a:t> (</a:t>
            </a:r>
            <a:r>
              <a:rPr lang="en-US" b="1" dirty="0"/>
              <a:t>CLI</a:t>
            </a:r>
            <a:r>
              <a:rPr lang="en-US" dirty="0"/>
              <a:t>) is an open specification (</a:t>
            </a:r>
            <a:r>
              <a:rPr lang="en-US" dirty="0" smtClean="0"/>
              <a:t>technical standard</a:t>
            </a:r>
            <a:r>
              <a:rPr lang="en-US" dirty="0"/>
              <a:t>) developed by Microsoft and standardized by </a:t>
            </a:r>
            <a:r>
              <a:rPr lang="en-US" dirty="0" smtClean="0"/>
              <a:t>ISO </a:t>
            </a:r>
            <a:r>
              <a:rPr lang="en-US" dirty="0"/>
              <a:t>and </a:t>
            </a:r>
            <a:r>
              <a:rPr lang="en-US" dirty="0" smtClean="0"/>
              <a:t>ECMA (</a:t>
            </a:r>
            <a:r>
              <a:rPr lang="en-US" b="1" dirty="0" smtClean="0"/>
              <a:t>European </a:t>
            </a:r>
            <a:r>
              <a:rPr lang="en-US" b="1" dirty="0"/>
              <a:t>Computer Manufacturers </a:t>
            </a:r>
            <a:r>
              <a:rPr lang="en-US" b="1" dirty="0" smtClean="0"/>
              <a:t>Association)</a:t>
            </a:r>
            <a:r>
              <a:rPr lang="en-US" dirty="0" smtClean="0"/>
              <a:t> . </a:t>
            </a:r>
          </a:p>
          <a:p>
            <a:pPr marL="514350" indent="-457200" algn="just"/>
            <a:r>
              <a:rPr lang="en-US" dirty="0"/>
              <a:t>T</a:t>
            </a:r>
            <a:r>
              <a:rPr lang="en-US" dirty="0" smtClean="0"/>
              <a:t>hat </a:t>
            </a:r>
            <a:r>
              <a:rPr lang="en-US" dirty="0"/>
              <a:t>describes executable code and a runtime environment that allows multiple high-level languages to be used on different </a:t>
            </a:r>
            <a:r>
              <a:rPr lang="en-US" dirty="0" smtClean="0"/>
              <a:t>platforms </a:t>
            </a:r>
            <a:r>
              <a:rPr lang="en-US" dirty="0"/>
              <a:t>without being rewritten for specific architectures. </a:t>
            </a:r>
            <a:endParaRPr lang="en-US" dirty="0" smtClean="0"/>
          </a:p>
          <a:p>
            <a:pPr marL="514350" indent="-457200" algn="just"/>
            <a:r>
              <a:rPr lang="en-US" dirty="0" smtClean="0"/>
              <a:t>This implies that </a:t>
            </a:r>
            <a:r>
              <a:rPr lang="en-US" dirty="0"/>
              <a:t>it is platform </a:t>
            </a:r>
            <a:r>
              <a:rPr lang="en-US" dirty="0" smtClean="0"/>
              <a:t>independent. </a:t>
            </a:r>
          </a:p>
          <a:p>
            <a:pPr marL="514350" indent="-457200" algn="just"/>
            <a:r>
              <a:rPr lang="en-US" dirty="0" smtClean="0"/>
              <a:t>The </a:t>
            </a:r>
            <a:r>
              <a:rPr lang="en-US" dirty="0"/>
              <a:t>.NET </a:t>
            </a:r>
            <a:r>
              <a:rPr lang="en-US" dirty="0" smtClean="0"/>
              <a:t>Framework, the free and open </a:t>
            </a:r>
            <a:r>
              <a:rPr lang="en-US" dirty="0"/>
              <a:t>source Mono and Portable.NET are implementations of the CLI</a:t>
            </a:r>
            <a:r>
              <a:rPr lang="en-US" dirty="0" smtClean="0"/>
              <a:t>.</a:t>
            </a:r>
            <a:endParaRPr lang="en-IN" dirty="0" smtClean="0"/>
          </a:p>
        </p:txBody>
      </p:sp>
    </p:spTree>
    <p:extLst>
      <p:ext uri="{BB962C8B-B14F-4D97-AF65-F5344CB8AC3E}">
        <p14:creationId xmlns:p14="http://schemas.microsoft.com/office/powerpoint/2010/main" val="73559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Managed </a:t>
            </a:r>
            <a:r>
              <a:rPr lang="en-US" dirty="0">
                <a:latin typeface="+mj-lt"/>
              </a:rPr>
              <a:t>Code</a:t>
            </a:r>
            <a:endParaRPr lang="en-US" sz="3600" dirty="0">
              <a:latin typeface="+mj-lt"/>
            </a:endParaRPr>
          </a:p>
        </p:txBody>
      </p:sp>
      <p:sp>
        <p:nvSpPr>
          <p:cNvPr id="3" name="Rectangle 1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960437"/>
            <a:ext cx="5178552" cy="5424461"/>
          </a:xfrm>
          <a:prstGeom prst="rect">
            <a:avLst/>
          </a:prstGeom>
        </p:spPr>
      </p:pic>
    </p:spTree>
    <p:extLst>
      <p:ext uri="{BB962C8B-B14F-4D97-AF65-F5344CB8AC3E}">
        <p14:creationId xmlns:p14="http://schemas.microsoft.com/office/powerpoint/2010/main" val="284693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Managed Code Cont..</a:t>
            </a:r>
            <a:endParaRPr lang="en-US" sz="3600" dirty="0">
              <a:latin typeface="+mj-lt"/>
            </a:endParaRPr>
          </a:p>
        </p:txBody>
      </p:sp>
      <p:sp>
        <p:nvSpPr>
          <p:cNvPr id="10" name="Content Placeholder 9"/>
          <p:cNvSpPr>
            <a:spLocks noGrp="1"/>
          </p:cNvSpPr>
          <p:nvPr>
            <p:ph idx="1"/>
          </p:nvPr>
        </p:nvSpPr>
        <p:spPr/>
        <p:txBody>
          <a:bodyPr>
            <a:noAutofit/>
          </a:bodyPr>
          <a:lstStyle/>
          <a:p>
            <a:pPr algn="just"/>
            <a:r>
              <a:rPr lang="en-US" dirty="0"/>
              <a:t>Managed code is the code that is executed directly by the </a:t>
            </a:r>
            <a:r>
              <a:rPr lang="en-US" dirty="0" smtClean="0"/>
              <a:t>CLR.</a:t>
            </a:r>
          </a:p>
          <a:p>
            <a:pPr algn="just"/>
            <a:r>
              <a:rPr lang="en-US" dirty="0" smtClean="0"/>
              <a:t>The </a:t>
            </a:r>
            <a:r>
              <a:rPr lang="en-US" dirty="0"/>
              <a:t>applications that are created using managed code automatically have CLR services, such as type checking, security and automatic garbage </a:t>
            </a:r>
            <a:r>
              <a:rPr lang="en-US" dirty="0" smtClean="0"/>
              <a:t>collection.</a:t>
            </a:r>
          </a:p>
          <a:p>
            <a:pPr algn="just"/>
            <a:r>
              <a:rPr lang="en-US" dirty="0" smtClean="0"/>
              <a:t>These CLR services </a:t>
            </a:r>
            <a:r>
              <a:rPr lang="en-US" dirty="0"/>
              <a:t>help to provide platform and language independence to managed code </a:t>
            </a:r>
            <a:r>
              <a:rPr lang="en-US" dirty="0" smtClean="0"/>
              <a:t>applications.</a:t>
            </a:r>
          </a:p>
          <a:p>
            <a:pPr algn="just"/>
            <a:r>
              <a:rPr lang="en-US" dirty="0" smtClean="0"/>
              <a:t>The </a:t>
            </a:r>
            <a:r>
              <a:rPr lang="en-US" dirty="0"/>
              <a:t>CLR compiles the applications to Microsoft Intermediate Language (MSIL) and not the machine </a:t>
            </a:r>
            <a:r>
              <a:rPr lang="en-US" dirty="0" smtClean="0"/>
              <a:t>code.</a:t>
            </a:r>
          </a:p>
          <a:p>
            <a:pPr algn="just"/>
            <a:r>
              <a:rPr lang="en-US" dirty="0" smtClean="0"/>
              <a:t>This </a:t>
            </a:r>
            <a:r>
              <a:rPr lang="en-US" dirty="0"/>
              <a:t>MSIL along with the metadata that describes the attributes, classes, and methods of the code reside in </a:t>
            </a:r>
            <a:r>
              <a:rPr lang="en-US" dirty="0" smtClean="0"/>
              <a:t>assembly.</a:t>
            </a:r>
          </a:p>
        </p:txBody>
      </p:sp>
    </p:spTree>
    <p:extLst>
      <p:ext uri="{BB962C8B-B14F-4D97-AF65-F5344CB8AC3E}">
        <p14:creationId xmlns:p14="http://schemas.microsoft.com/office/powerpoint/2010/main" val="211902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Managed Code Cont..</a:t>
            </a:r>
            <a:endParaRPr lang="en-US" sz="3600" dirty="0">
              <a:latin typeface="+mj-lt"/>
            </a:endParaRPr>
          </a:p>
        </p:txBody>
      </p:sp>
      <p:sp>
        <p:nvSpPr>
          <p:cNvPr id="10" name="Content Placeholder 9"/>
          <p:cNvSpPr>
            <a:spLocks noGrp="1"/>
          </p:cNvSpPr>
          <p:nvPr>
            <p:ph idx="1"/>
          </p:nvPr>
        </p:nvSpPr>
        <p:spPr/>
        <p:txBody>
          <a:bodyPr>
            <a:noAutofit/>
          </a:bodyPr>
          <a:lstStyle/>
          <a:p>
            <a:pPr algn="just"/>
            <a:r>
              <a:rPr lang="en-US" dirty="0"/>
              <a:t>The compilation takes place in managed execution environment, which assures the working of the code</a:t>
            </a:r>
            <a:r>
              <a:rPr lang="en-US" dirty="0" smtClean="0"/>
              <a:t>.</a:t>
            </a:r>
          </a:p>
          <a:p>
            <a:pPr algn="just"/>
            <a:r>
              <a:rPr lang="en-US" dirty="0" smtClean="0"/>
              <a:t>When </a:t>
            </a:r>
            <a:r>
              <a:rPr lang="en-US" dirty="0"/>
              <a:t>you compile the code into managed code, the compiler converts the source code into MSIL, which is CPU-independent.</a:t>
            </a:r>
          </a:p>
          <a:p>
            <a:pPr lvl="0" algn="just"/>
            <a:r>
              <a:rPr lang="en-US" dirty="0"/>
              <a:t>Compilation of source code into MSIL, generates </a:t>
            </a:r>
            <a:r>
              <a:rPr lang="en-US" b="1" dirty="0"/>
              <a:t>metadata</a:t>
            </a:r>
            <a:r>
              <a:rPr lang="en-US" dirty="0"/>
              <a:t>.</a:t>
            </a:r>
          </a:p>
          <a:p>
            <a:pPr lvl="0" algn="just"/>
            <a:r>
              <a:rPr lang="en-US" dirty="0" smtClean="0"/>
              <a:t>The metadata contains definition of types, member </a:t>
            </a:r>
            <a:r>
              <a:rPr lang="en-US" dirty="0"/>
              <a:t>signature, the members in the code, and other details that the code </a:t>
            </a:r>
            <a:r>
              <a:rPr lang="en-US" dirty="0" smtClean="0"/>
              <a:t>uses </a:t>
            </a:r>
            <a:r>
              <a:rPr lang="en-US" dirty="0"/>
              <a:t>at the time of execution</a:t>
            </a:r>
            <a:r>
              <a:rPr lang="en-US" dirty="0" smtClean="0"/>
              <a:t>.</a:t>
            </a:r>
          </a:p>
        </p:txBody>
      </p:sp>
    </p:spTree>
    <p:extLst>
      <p:ext uri="{BB962C8B-B14F-4D97-AF65-F5344CB8AC3E}">
        <p14:creationId xmlns:p14="http://schemas.microsoft.com/office/powerpoint/2010/main" val="366047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Managed Code Cont..</a:t>
            </a:r>
            <a:endParaRPr lang="en-US" sz="3600" dirty="0">
              <a:latin typeface="+mj-lt"/>
            </a:endParaRPr>
          </a:p>
        </p:txBody>
      </p:sp>
      <p:sp>
        <p:nvSpPr>
          <p:cNvPr id="10" name="Content Placeholder 9"/>
          <p:cNvSpPr>
            <a:spLocks noGrp="1"/>
          </p:cNvSpPr>
          <p:nvPr>
            <p:ph idx="1"/>
          </p:nvPr>
        </p:nvSpPr>
        <p:spPr/>
        <p:txBody>
          <a:bodyPr>
            <a:noAutofit/>
          </a:bodyPr>
          <a:lstStyle/>
          <a:p>
            <a:pPr algn="just"/>
            <a:r>
              <a:rPr lang="en-US" dirty="0"/>
              <a:t>While executing the application, a JIT compiler translates the MSIL into native code.</a:t>
            </a:r>
          </a:p>
          <a:p>
            <a:pPr algn="just"/>
            <a:r>
              <a:rPr lang="en-US" dirty="0"/>
              <a:t>After compiling the code is passed through a verification process that examines the MSIL and metadata to check whether the code is safe, such as it should be able to access only those memory, locations which it is authorized to access.</a:t>
            </a:r>
          </a:p>
        </p:txBody>
      </p:sp>
    </p:spTree>
    <p:extLst>
      <p:ext uri="{BB962C8B-B14F-4D97-AF65-F5344CB8AC3E}">
        <p14:creationId xmlns:p14="http://schemas.microsoft.com/office/powerpoint/2010/main" val="60349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4305300" cy="808037"/>
          </a:xfrm>
        </p:spPr>
        <p:txBody>
          <a:bodyPr/>
          <a:lstStyle/>
          <a:p>
            <a:r>
              <a:rPr lang="en-IN" dirty="0" smtClean="0">
                <a:latin typeface="+mj-lt"/>
              </a:rPr>
              <a:t>Outline</a:t>
            </a:r>
            <a:r>
              <a:rPr lang="en-IN" b="1" dirty="0" smtClean="0">
                <a:latin typeface="+mj-lt"/>
              </a:rPr>
              <a:t>               </a:t>
            </a:r>
            <a:endParaRPr lang="en-IN" b="1" dirty="0">
              <a:latin typeface="+mj-lt"/>
            </a:endParaRPr>
          </a:p>
        </p:txBody>
      </p:sp>
      <p:sp>
        <p:nvSpPr>
          <p:cNvPr id="3" name="Content Placeholder 2"/>
          <p:cNvSpPr>
            <a:spLocks noGrp="1"/>
          </p:cNvSpPr>
          <p:nvPr>
            <p:ph idx="1"/>
          </p:nvPr>
        </p:nvSpPr>
        <p:spPr/>
        <p:txBody>
          <a:bodyPr>
            <a:normAutofit/>
          </a:bodyPr>
          <a:lstStyle/>
          <a:p>
            <a:r>
              <a:rPr lang="en-US" dirty="0" smtClean="0"/>
              <a:t>Introduction to .NET Framework</a:t>
            </a:r>
          </a:p>
          <a:p>
            <a:r>
              <a:rPr lang="en-US" dirty="0"/>
              <a:t>.NET </a:t>
            </a:r>
            <a:r>
              <a:rPr lang="en-US" dirty="0" smtClean="0"/>
              <a:t>Framework Components</a:t>
            </a:r>
          </a:p>
          <a:p>
            <a:r>
              <a:rPr lang="en-US" dirty="0" smtClean="0"/>
              <a:t>Managed Code</a:t>
            </a:r>
          </a:p>
          <a:p>
            <a:r>
              <a:rPr lang="en-US" dirty="0" smtClean="0"/>
              <a:t>Unmanaged Code</a:t>
            </a:r>
          </a:p>
          <a:p>
            <a:r>
              <a:rPr lang="en-US" dirty="0"/>
              <a:t>Assemblies</a:t>
            </a:r>
          </a:p>
          <a:p>
            <a:r>
              <a:rPr lang="en-US" dirty="0"/>
              <a:t>Garbage Collection</a:t>
            </a:r>
          </a:p>
          <a:p>
            <a:r>
              <a:rPr lang="en-US" dirty="0"/>
              <a:t>The END to DLL Hell – Managed </a:t>
            </a:r>
            <a:r>
              <a:rPr lang="en-US" dirty="0" smtClean="0"/>
              <a:t>Execution</a:t>
            </a:r>
          </a:p>
          <a:p>
            <a:r>
              <a:rPr lang="en-US" dirty="0" smtClean="0"/>
              <a:t>.NET Framework Version History</a:t>
            </a:r>
          </a:p>
        </p:txBody>
      </p:sp>
      <p:sp>
        <p:nvSpPr>
          <p:cNvPr id="4" name="Title 1"/>
          <p:cNvSpPr txBox="1">
            <a:spLocks/>
          </p:cNvSpPr>
          <p:nvPr/>
        </p:nvSpPr>
        <p:spPr>
          <a:xfrm>
            <a:off x="6400800" y="106363"/>
            <a:ext cx="2438400" cy="80803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endParaRPr lang="en-IN" b="1" dirty="0">
              <a:latin typeface="+mj-lt"/>
            </a:endParaRPr>
          </a:p>
        </p:txBody>
      </p:sp>
    </p:spTree>
    <p:extLst>
      <p:ext uri="{BB962C8B-B14F-4D97-AF65-F5344CB8AC3E}">
        <p14:creationId xmlns:p14="http://schemas.microsoft.com/office/powerpoint/2010/main" val="3975442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Unmanaged </a:t>
            </a:r>
            <a:r>
              <a:rPr lang="en-US" dirty="0">
                <a:latin typeface="+mj-lt"/>
              </a:rPr>
              <a:t>Code</a:t>
            </a:r>
            <a:endParaRPr lang="en-US" sz="3600" dirty="0">
              <a:latin typeface="+mj-lt"/>
            </a:endParaRPr>
          </a:p>
        </p:txBody>
      </p:sp>
      <p:sp>
        <p:nvSpPr>
          <p:cNvPr id="10" name="Content Placeholder 9"/>
          <p:cNvSpPr>
            <a:spLocks noGrp="1"/>
          </p:cNvSpPr>
          <p:nvPr>
            <p:ph idx="1"/>
          </p:nvPr>
        </p:nvSpPr>
        <p:spPr/>
        <p:txBody>
          <a:bodyPr>
            <a:noAutofit/>
          </a:bodyPr>
          <a:lstStyle/>
          <a:p>
            <a:pPr algn="just"/>
            <a:r>
              <a:rPr lang="en-US" dirty="0"/>
              <a:t>Unmanaged code directly compiles to the machine code and runs on the machine where it has been compiled.</a:t>
            </a:r>
          </a:p>
          <a:p>
            <a:pPr algn="just"/>
            <a:r>
              <a:rPr lang="en-US" dirty="0"/>
              <a:t>It does not have services, such as security or memory management, which are provided by the runtime.</a:t>
            </a:r>
          </a:p>
          <a:p>
            <a:pPr algn="just"/>
            <a:r>
              <a:rPr lang="en-US" dirty="0"/>
              <a:t>If code is not security-prone, it can be directly interpreted by any user, which can prove harmful.</a:t>
            </a:r>
          </a:p>
          <a:p>
            <a:pPr algn="just"/>
            <a:r>
              <a:rPr lang="en-US" dirty="0"/>
              <a:t>Applications that do not run under the control of the CLR are said to be </a:t>
            </a:r>
            <a:r>
              <a:rPr lang="en-US" dirty="0" smtClean="0"/>
              <a:t>unmanaged</a:t>
            </a:r>
            <a:r>
              <a:rPr lang="en-US" dirty="0"/>
              <a:t>.</a:t>
            </a:r>
            <a:endParaRPr lang="en-US" sz="2100" dirty="0"/>
          </a:p>
        </p:txBody>
      </p:sp>
    </p:spTree>
    <p:extLst>
      <p:ext uri="{BB962C8B-B14F-4D97-AF65-F5344CB8AC3E}">
        <p14:creationId xmlns:p14="http://schemas.microsoft.com/office/powerpoint/2010/main" val="345371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Unmanaged Code Cont..</a:t>
            </a:r>
            <a:endParaRPr lang="en-US" sz="3600" dirty="0">
              <a:latin typeface="+mj-lt"/>
            </a:endParaRPr>
          </a:p>
        </p:txBody>
      </p:sp>
      <p:sp>
        <p:nvSpPr>
          <p:cNvPr id="10" name="Content Placeholder 9"/>
          <p:cNvSpPr>
            <a:spLocks noGrp="1"/>
          </p:cNvSpPr>
          <p:nvPr>
            <p:ph idx="1"/>
          </p:nvPr>
        </p:nvSpPr>
        <p:spPr/>
        <p:txBody>
          <a:bodyPr>
            <a:noAutofit/>
          </a:bodyPr>
          <a:lstStyle/>
          <a:p>
            <a:pPr lvl="0" algn="just"/>
            <a:r>
              <a:rPr lang="en-IN" dirty="0" smtClean="0"/>
              <a:t>Unmanaged </a:t>
            </a:r>
            <a:r>
              <a:rPr lang="en-IN" dirty="0"/>
              <a:t>code can be unmanaged source code and unmanaged compile code.</a:t>
            </a:r>
            <a:endParaRPr lang="en-US" dirty="0"/>
          </a:p>
          <a:p>
            <a:pPr lvl="0" algn="just"/>
            <a:r>
              <a:rPr lang="en-IN" dirty="0"/>
              <a:t>Unmanaged code is executed with help of wrapper classes.</a:t>
            </a:r>
            <a:endParaRPr lang="en-US" dirty="0"/>
          </a:p>
          <a:p>
            <a:pPr lvl="0" algn="just"/>
            <a:r>
              <a:rPr lang="en-IN" dirty="0"/>
              <a:t>Wrapper classes are of two types: CCW (COM Callable Wrapper) and RCW (Runtime Callable Wrapper).</a:t>
            </a:r>
            <a:endParaRPr lang="en-US" dirty="0"/>
          </a:p>
          <a:p>
            <a:pPr algn="just"/>
            <a:endParaRPr lang="en-US" sz="2100" dirty="0"/>
          </a:p>
        </p:txBody>
      </p:sp>
    </p:spTree>
    <p:extLst>
      <p:ext uri="{BB962C8B-B14F-4D97-AF65-F5344CB8AC3E}">
        <p14:creationId xmlns:p14="http://schemas.microsoft.com/office/powerpoint/2010/main" val="39037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Managed v/s Unmanaged </a:t>
            </a:r>
            <a:r>
              <a:rPr lang="en-US" dirty="0">
                <a:latin typeface="+mj-lt"/>
              </a:rPr>
              <a:t>Code</a:t>
            </a:r>
            <a:endParaRPr lang="en-US" sz="3600" dirty="0">
              <a:latin typeface="+mj-lt"/>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543305718"/>
              </p:ext>
            </p:extLst>
          </p:nvPr>
        </p:nvGraphicFramePr>
        <p:xfrm>
          <a:off x="190500" y="990600"/>
          <a:ext cx="8763000" cy="284988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xmlns="" val="1704753237"/>
                    </a:ext>
                  </a:extLst>
                </a:gridCol>
                <a:gridCol w="4381500">
                  <a:extLst>
                    <a:ext uri="{9D8B030D-6E8A-4147-A177-3AD203B41FA5}">
                      <a16:colId xmlns:a16="http://schemas.microsoft.com/office/drawing/2014/main" xmlns="" val="3469737308"/>
                    </a:ext>
                  </a:extLst>
                </a:gridCol>
              </a:tblGrid>
              <a:tr h="370840">
                <a:tc>
                  <a:txBody>
                    <a:bodyPr/>
                    <a:lstStyle/>
                    <a:p>
                      <a:pPr algn="ctr"/>
                      <a:r>
                        <a:rPr lang="en-US" sz="2300" dirty="0" smtClean="0"/>
                        <a:t>Managed Code</a:t>
                      </a:r>
                      <a:endParaRPr lang="en-US" sz="2300" dirty="0"/>
                    </a:p>
                  </a:txBody>
                  <a:tcPr/>
                </a:tc>
                <a:tc>
                  <a:txBody>
                    <a:bodyPr/>
                    <a:lstStyle/>
                    <a:p>
                      <a:pPr algn="ctr"/>
                      <a:r>
                        <a:rPr lang="en-US" sz="2300" dirty="0" smtClean="0"/>
                        <a:t>Unmanaged</a:t>
                      </a:r>
                      <a:r>
                        <a:rPr lang="en-US" sz="2300" baseline="0" dirty="0" smtClean="0"/>
                        <a:t> Code</a:t>
                      </a:r>
                      <a:endParaRPr lang="en-US" sz="2300" dirty="0"/>
                    </a:p>
                  </a:txBody>
                  <a:tcPr/>
                </a:tc>
                <a:extLst>
                  <a:ext uri="{0D108BD9-81ED-4DB2-BD59-A6C34878D82A}">
                    <a16:rowId xmlns:a16="http://schemas.microsoft.com/office/drawing/2014/main" xmlns="" val="1311914037"/>
                  </a:ext>
                </a:extLst>
              </a:tr>
              <a:tr h="370840">
                <a:tc>
                  <a:txBody>
                    <a:bodyPr/>
                    <a:lstStyle/>
                    <a:p>
                      <a:pPr algn="just"/>
                      <a:r>
                        <a:rPr lang="en-US" sz="2000" dirty="0" smtClean="0"/>
                        <a:t>Code Executed by CLR Instead of Operati</a:t>
                      </a:r>
                      <a:r>
                        <a:rPr lang="en-US" sz="2000" baseline="0" dirty="0" smtClean="0"/>
                        <a:t>ng System</a:t>
                      </a:r>
                      <a:endParaRPr lang="en-US" sz="2000" dirty="0"/>
                    </a:p>
                  </a:txBody>
                  <a:tcPr/>
                </a:tc>
                <a:tc>
                  <a:txBody>
                    <a:bodyPr/>
                    <a:lstStyle/>
                    <a:p>
                      <a:pPr algn="just"/>
                      <a:r>
                        <a:rPr lang="en-US" sz="2000" dirty="0" smtClean="0"/>
                        <a:t>Code which executed</a:t>
                      </a:r>
                      <a:r>
                        <a:rPr lang="en-US" sz="2000" baseline="0" dirty="0" smtClean="0"/>
                        <a:t> by operating system directly</a:t>
                      </a:r>
                      <a:endParaRPr lang="en-US" sz="2000" dirty="0"/>
                    </a:p>
                  </a:txBody>
                  <a:tcPr/>
                </a:tc>
                <a:extLst>
                  <a:ext uri="{0D108BD9-81ED-4DB2-BD59-A6C34878D82A}">
                    <a16:rowId xmlns:a16="http://schemas.microsoft.com/office/drawing/2014/main" xmlns="" val="3235943514"/>
                  </a:ext>
                </a:extLst>
              </a:tr>
              <a:tr h="370840">
                <a:tc>
                  <a:txBody>
                    <a:bodyPr/>
                    <a:lstStyle/>
                    <a:p>
                      <a:pPr algn="just"/>
                      <a:r>
                        <a:rPr lang="en-US" sz="2000" dirty="0" smtClean="0"/>
                        <a:t>Runtime</a:t>
                      </a:r>
                      <a:r>
                        <a:rPr lang="en-US" sz="2000" baseline="0" dirty="0" smtClean="0"/>
                        <a:t> provide services like GC, Type checking, Exception Handling.</a:t>
                      </a:r>
                      <a:endParaRPr lang="en-US" sz="2000" dirty="0"/>
                    </a:p>
                  </a:txBody>
                  <a:tcPr/>
                </a:tc>
                <a:tc>
                  <a:txBody>
                    <a:bodyPr/>
                    <a:lstStyle/>
                    <a:p>
                      <a:pPr algn="just"/>
                      <a:r>
                        <a:rPr lang="en-US" sz="2000" dirty="0" smtClean="0"/>
                        <a:t>Does not provide</a:t>
                      </a:r>
                      <a:r>
                        <a:rPr lang="en-US" sz="2000" baseline="0" dirty="0" smtClean="0"/>
                        <a:t> the services like GC, Type checking, Exception Handling taken care by the programmer</a:t>
                      </a:r>
                      <a:endParaRPr lang="en-US" sz="2000" dirty="0"/>
                    </a:p>
                  </a:txBody>
                  <a:tcPr/>
                </a:tc>
                <a:extLst>
                  <a:ext uri="{0D108BD9-81ED-4DB2-BD59-A6C34878D82A}">
                    <a16:rowId xmlns:a16="http://schemas.microsoft.com/office/drawing/2014/main" xmlns="" val="2404462458"/>
                  </a:ext>
                </a:extLst>
              </a:tr>
              <a:tr h="370840">
                <a:tc>
                  <a:txBody>
                    <a:bodyPr/>
                    <a:lstStyle/>
                    <a:p>
                      <a:pPr algn="just"/>
                      <a:r>
                        <a:rPr lang="en-US" sz="2000" dirty="0" smtClean="0"/>
                        <a:t>The code</a:t>
                      </a:r>
                      <a:r>
                        <a:rPr lang="en-US" sz="2000" baseline="0" dirty="0" smtClean="0"/>
                        <a:t> compiled by the language compiler into MSIL code</a:t>
                      </a:r>
                      <a:endParaRPr lang="en-US" sz="2000" dirty="0"/>
                    </a:p>
                  </a:txBody>
                  <a:tcPr/>
                </a:tc>
                <a:tc>
                  <a:txBody>
                    <a:bodyPr/>
                    <a:lstStyle/>
                    <a:p>
                      <a:pPr algn="just"/>
                      <a:r>
                        <a:rPr lang="en-US" sz="2000" dirty="0" smtClean="0"/>
                        <a:t>Code will be</a:t>
                      </a:r>
                      <a:r>
                        <a:rPr lang="en-US" sz="2000" baseline="0" dirty="0" smtClean="0"/>
                        <a:t> compiled into native code.</a:t>
                      </a:r>
                      <a:endParaRPr lang="en-US" sz="2000" dirty="0"/>
                    </a:p>
                  </a:txBody>
                  <a:tcPr/>
                </a:tc>
                <a:extLst>
                  <a:ext uri="{0D108BD9-81ED-4DB2-BD59-A6C34878D82A}">
                    <a16:rowId xmlns:a16="http://schemas.microsoft.com/office/drawing/2014/main" xmlns="" val="1447913693"/>
                  </a:ext>
                </a:extLst>
              </a:tr>
            </a:tbl>
          </a:graphicData>
        </a:graphic>
      </p:graphicFrame>
    </p:spTree>
    <p:extLst>
      <p:ext uri="{BB962C8B-B14F-4D97-AF65-F5344CB8AC3E}">
        <p14:creationId xmlns:p14="http://schemas.microsoft.com/office/powerpoint/2010/main" val="3524984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648700" cy="808037"/>
          </a:xfrm>
        </p:spPr>
        <p:txBody>
          <a:bodyPr/>
          <a:lstStyle/>
          <a:p>
            <a:r>
              <a:rPr lang="en-IN" dirty="0" smtClean="0">
                <a:latin typeface="+mj-lt"/>
              </a:rPr>
              <a:t>Assembly - Example               </a:t>
            </a:r>
            <a:endParaRPr lang="en-IN" dirty="0">
              <a:latin typeface="+mj-lt"/>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066800"/>
            <a:ext cx="7620000" cy="4781550"/>
          </a:xfrm>
        </p:spPr>
      </p:pic>
      <p:sp>
        <p:nvSpPr>
          <p:cNvPr id="6" name="TextBox 5"/>
          <p:cNvSpPr txBox="1"/>
          <p:nvPr/>
        </p:nvSpPr>
        <p:spPr>
          <a:xfrm>
            <a:off x="3657600" y="6000750"/>
            <a:ext cx="17145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prstClr val="black"/>
                </a:solidFill>
                <a:effectLst/>
                <a:uLnTx/>
                <a:uFillTx/>
                <a:latin typeface="Calibri"/>
                <a:ea typeface="+mn-ea"/>
                <a:cs typeface="+mn-cs"/>
              </a:rPr>
              <a:t>Mother Board</a:t>
            </a:r>
            <a:endParaRPr kumimoji="0" lang="en-US" sz="20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9533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What Is .NET Assembly?</a:t>
            </a:r>
            <a:endParaRPr lang="en-IN" dirty="0">
              <a:latin typeface="+mj-lt"/>
            </a:endParaRPr>
          </a:p>
        </p:txBody>
      </p:sp>
      <p:sp>
        <p:nvSpPr>
          <p:cNvPr id="3" name="Content Placeholder 2"/>
          <p:cNvSpPr>
            <a:spLocks noGrp="1"/>
          </p:cNvSpPr>
          <p:nvPr>
            <p:ph idx="1"/>
          </p:nvPr>
        </p:nvSpPr>
        <p:spPr/>
        <p:txBody>
          <a:bodyPr>
            <a:normAutofit/>
          </a:bodyPr>
          <a:lstStyle/>
          <a:p>
            <a:pPr marL="400050" algn="just"/>
            <a:r>
              <a:rPr lang="en-US" dirty="0"/>
              <a:t>An assembly is a collection of types and resources that are built to work together and form a logical unit of functionality.</a:t>
            </a:r>
          </a:p>
          <a:p>
            <a:pPr marL="400050" algn="just"/>
            <a:r>
              <a:rPr lang="en-US" dirty="0"/>
              <a:t>Assemblies are the building blocks of .NET Framework </a:t>
            </a:r>
            <a:r>
              <a:rPr lang="en-US" dirty="0" smtClean="0"/>
              <a:t>applications</a:t>
            </a:r>
            <a:r>
              <a:rPr lang="en-US" dirty="0"/>
              <a:t> </a:t>
            </a:r>
            <a:r>
              <a:rPr lang="en-US" dirty="0" smtClean="0"/>
              <a:t>&amp; it </a:t>
            </a:r>
            <a:r>
              <a:rPr lang="en-US" sz="2400" dirty="0" smtClean="0"/>
              <a:t>is compiled .NET dll or an exe.</a:t>
            </a:r>
          </a:p>
          <a:p>
            <a:pPr marL="400050" algn="just"/>
            <a:r>
              <a:rPr lang="en-US" dirty="0" smtClean="0"/>
              <a:t>Assembly </a:t>
            </a:r>
            <a:r>
              <a:rPr lang="en-US" dirty="0"/>
              <a:t>can include any file types like image files, text files etc. along with DLLs or EXEs</a:t>
            </a:r>
            <a:r>
              <a:rPr lang="en-US" dirty="0" smtClean="0"/>
              <a:t>.</a:t>
            </a:r>
          </a:p>
          <a:p>
            <a:pPr marL="400050" algn="just"/>
            <a:r>
              <a:rPr lang="en-US" dirty="0"/>
              <a:t>When you compile your source code, the EXE or DLL is generated and it is </a:t>
            </a:r>
            <a:r>
              <a:rPr lang="en-US" dirty="0" smtClean="0"/>
              <a:t>an </a:t>
            </a:r>
            <a:r>
              <a:rPr lang="en-US" dirty="0"/>
              <a:t>assembly</a:t>
            </a:r>
            <a:r>
              <a:rPr lang="en-US" dirty="0" smtClean="0"/>
              <a:t>.</a:t>
            </a:r>
            <a:endParaRPr lang="en-US" sz="2400" dirty="0" smtClean="0"/>
          </a:p>
          <a:p>
            <a:pPr marL="400050" algn="just"/>
            <a:r>
              <a:rPr lang="en-US" dirty="0"/>
              <a:t>One assembly may contain one or more files.</a:t>
            </a:r>
            <a:endParaRPr lang="en-US" sz="2400" dirty="0" smtClean="0"/>
          </a:p>
        </p:txBody>
      </p:sp>
    </p:spTree>
    <p:extLst>
      <p:ext uri="{BB962C8B-B14F-4D97-AF65-F5344CB8AC3E}">
        <p14:creationId xmlns:p14="http://schemas.microsoft.com/office/powerpoint/2010/main" val="360210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.NET Assembly</a:t>
            </a:r>
            <a:endParaRPr lang="en-IN" dirty="0">
              <a:latin typeface="+mj-lt"/>
            </a:endParaRPr>
          </a:p>
        </p:txBody>
      </p:sp>
      <p:sp>
        <p:nvSpPr>
          <p:cNvPr id="3" name="Content Placeholder 2"/>
          <p:cNvSpPr>
            <a:spLocks noGrp="1"/>
          </p:cNvSpPr>
          <p:nvPr>
            <p:ph idx="1"/>
          </p:nvPr>
        </p:nvSpPr>
        <p:spPr/>
        <p:txBody>
          <a:bodyPr>
            <a:normAutofit/>
          </a:bodyPr>
          <a:lstStyle/>
          <a:p>
            <a:r>
              <a:rPr lang="en-US" dirty="0" smtClean="0"/>
              <a:t>Assembly </a:t>
            </a:r>
            <a:r>
              <a:rPr lang="en-US" dirty="0"/>
              <a:t>contains four major </a:t>
            </a:r>
            <a:r>
              <a:rPr lang="en-US" dirty="0" smtClean="0"/>
              <a:t>parts.</a:t>
            </a:r>
          </a:p>
          <a:p>
            <a:pPr algn="just"/>
            <a:r>
              <a:rPr lang="en-US" sz="2600" b="1" dirty="0" smtClean="0"/>
              <a:t>Manifest</a:t>
            </a:r>
            <a:r>
              <a:rPr lang="en-US" sz="2600" b="1" dirty="0"/>
              <a:t>: </a:t>
            </a:r>
            <a:endParaRPr lang="en-US" sz="2600" b="1" dirty="0" smtClean="0"/>
          </a:p>
          <a:p>
            <a:pPr lvl="1" algn="just"/>
            <a:r>
              <a:rPr lang="en-US" sz="2200" dirty="0" smtClean="0"/>
              <a:t>An </a:t>
            </a:r>
            <a:r>
              <a:rPr lang="en-US" sz="2200" dirty="0"/>
              <a:t>assembly manifest is a text file containing metadata about CLI assemblies. </a:t>
            </a:r>
            <a:endParaRPr lang="en-US" sz="2200" dirty="0" smtClean="0"/>
          </a:p>
          <a:p>
            <a:pPr lvl="1" algn="just"/>
            <a:r>
              <a:rPr lang="en-US" sz="2200" dirty="0" smtClean="0"/>
              <a:t>It </a:t>
            </a:r>
            <a:r>
              <a:rPr lang="en-US" sz="2200" dirty="0"/>
              <a:t>describes the relationship and dependencies of the components in the assembly, versioning information, scope information and the security permissions required by the </a:t>
            </a:r>
            <a:r>
              <a:rPr lang="en-US" sz="2200" dirty="0" smtClean="0"/>
              <a:t>assembly.</a:t>
            </a:r>
            <a:endParaRPr lang="en-US" sz="2200" b="1" dirty="0" smtClean="0"/>
          </a:p>
          <a:p>
            <a:r>
              <a:rPr lang="en-US" sz="2600" b="1" dirty="0"/>
              <a:t>M</a:t>
            </a:r>
            <a:r>
              <a:rPr lang="en-US" sz="2600" b="1" dirty="0" smtClean="0"/>
              <a:t>etadata:</a:t>
            </a:r>
          </a:p>
          <a:p>
            <a:pPr lvl="1" algn="just"/>
            <a:r>
              <a:rPr lang="en-US" sz="2200" dirty="0"/>
              <a:t>Metadata is binary information describing your program that is stored either in a common language runtime portable executable (PE) file or in memory</a:t>
            </a:r>
            <a:r>
              <a:rPr lang="en-US" sz="2200" dirty="0" smtClean="0"/>
              <a:t>.</a:t>
            </a:r>
            <a:endParaRPr lang="en-US" sz="2200" b="1" dirty="0" smtClean="0"/>
          </a:p>
        </p:txBody>
      </p:sp>
    </p:spTree>
    <p:extLst>
      <p:ext uri="{BB962C8B-B14F-4D97-AF65-F5344CB8AC3E}">
        <p14:creationId xmlns:p14="http://schemas.microsoft.com/office/powerpoint/2010/main" val="188662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.NET Assembly Cont..</a:t>
            </a:r>
            <a:endParaRPr lang="en-IN" dirty="0">
              <a:latin typeface="+mj-lt"/>
            </a:endParaRPr>
          </a:p>
        </p:txBody>
      </p:sp>
      <p:sp>
        <p:nvSpPr>
          <p:cNvPr id="3" name="Content Placeholder 2"/>
          <p:cNvSpPr>
            <a:spLocks noGrp="1"/>
          </p:cNvSpPr>
          <p:nvPr>
            <p:ph idx="1"/>
          </p:nvPr>
        </p:nvSpPr>
        <p:spPr/>
        <p:txBody>
          <a:bodyPr>
            <a:normAutofit/>
          </a:bodyPr>
          <a:lstStyle/>
          <a:p>
            <a:r>
              <a:rPr lang="en-US" b="1" dirty="0" smtClean="0"/>
              <a:t>MSIL </a:t>
            </a:r>
            <a:r>
              <a:rPr lang="en-US" b="1" dirty="0"/>
              <a:t>code: -</a:t>
            </a:r>
            <a:r>
              <a:rPr lang="en-US" dirty="0"/>
              <a:t> Containing business logics </a:t>
            </a:r>
            <a:r>
              <a:rPr lang="en-US" dirty="0" smtClean="0"/>
              <a:t>and also an </a:t>
            </a:r>
            <a:r>
              <a:rPr lang="en-US" dirty="0"/>
              <a:t>Intermediate version of our </a:t>
            </a:r>
            <a:r>
              <a:rPr lang="en-US" dirty="0" smtClean="0"/>
              <a:t>program.</a:t>
            </a:r>
          </a:p>
          <a:p>
            <a:r>
              <a:rPr lang="en-US" b="1" dirty="0" smtClean="0"/>
              <a:t>Set </a:t>
            </a:r>
            <a:r>
              <a:rPr lang="en-US" b="1" dirty="0"/>
              <a:t>of Resource: -</a:t>
            </a:r>
            <a:r>
              <a:rPr lang="en-US" dirty="0"/>
              <a:t> </a:t>
            </a:r>
            <a:r>
              <a:rPr lang="en-US" dirty="0" smtClean="0"/>
              <a:t>Resources </a:t>
            </a:r>
            <a:r>
              <a:rPr lang="en-US" dirty="0"/>
              <a:t>of </a:t>
            </a:r>
            <a:r>
              <a:rPr lang="en-US" dirty="0" smtClean="0"/>
              <a:t>an assembly like icons, text files, image files etc.</a:t>
            </a:r>
            <a:endParaRPr lang="en-US" dirty="0"/>
          </a:p>
        </p:txBody>
      </p:sp>
    </p:spTree>
    <p:extLst>
      <p:ext uri="{BB962C8B-B14F-4D97-AF65-F5344CB8AC3E}">
        <p14:creationId xmlns:p14="http://schemas.microsoft.com/office/powerpoint/2010/main" val="333290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Manifest</a:t>
            </a:r>
            <a:endParaRPr lang="en-IN" dirty="0">
              <a:latin typeface="+mj-lt"/>
            </a:endParaRPr>
          </a:p>
        </p:txBody>
      </p:sp>
      <p:sp>
        <p:nvSpPr>
          <p:cNvPr id="3" name="Content Placeholder 2"/>
          <p:cNvSpPr>
            <a:spLocks noGrp="1"/>
          </p:cNvSpPr>
          <p:nvPr>
            <p:ph idx="1"/>
          </p:nvPr>
        </p:nvSpPr>
        <p:spPr/>
        <p:txBody>
          <a:bodyPr>
            <a:normAutofit/>
          </a:bodyPr>
          <a:lstStyle/>
          <a:p>
            <a:pPr marL="514350" indent="-457200" algn="just"/>
            <a:r>
              <a:rPr lang="en-US" dirty="0"/>
              <a:t>Every assembly file contains information about itself. This information is called as Assembly Manifest.</a:t>
            </a:r>
          </a:p>
          <a:p>
            <a:pPr marL="514350" indent="-457200" algn="just"/>
            <a:r>
              <a:rPr lang="en-US" dirty="0"/>
              <a:t>Assembly manifest is a </a:t>
            </a:r>
            <a:r>
              <a:rPr lang="en-US" dirty="0" smtClean="0"/>
              <a:t>file which </a:t>
            </a:r>
            <a:r>
              <a:rPr lang="en-US" dirty="0"/>
              <a:t>stores information about an assembly.</a:t>
            </a:r>
          </a:p>
          <a:p>
            <a:pPr marL="514350" indent="-457200"/>
            <a:r>
              <a:rPr lang="en-US" dirty="0"/>
              <a:t>The information includes version information, list of files packed, and definition of types, security permissions, version control </a:t>
            </a:r>
            <a:r>
              <a:rPr lang="en-US" dirty="0" smtClean="0"/>
              <a:t>and metadata</a:t>
            </a:r>
            <a:r>
              <a:rPr lang="en-US" dirty="0"/>
              <a:t>.</a:t>
            </a:r>
            <a:r>
              <a:rPr lang="en-US" sz="2600" dirty="0" smtClean="0"/>
              <a:t/>
            </a:r>
            <a:br>
              <a:rPr lang="en-US" sz="2600" dirty="0" smtClean="0"/>
            </a:br>
            <a:endParaRPr lang="en-US" dirty="0"/>
          </a:p>
        </p:txBody>
      </p:sp>
    </p:spTree>
    <p:extLst>
      <p:ext uri="{BB962C8B-B14F-4D97-AF65-F5344CB8AC3E}">
        <p14:creationId xmlns:p14="http://schemas.microsoft.com/office/powerpoint/2010/main" val="407368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Metadata</a:t>
            </a:r>
            <a:endParaRPr lang="en-IN" dirty="0">
              <a:latin typeface="+mj-lt"/>
            </a:endParaRPr>
          </a:p>
        </p:txBody>
      </p:sp>
      <p:sp>
        <p:nvSpPr>
          <p:cNvPr id="3" name="Content Placeholder 2"/>
          <p:cNvSpPr>
            <a:spLocks noGrp="1"/>
          </p:cNvSpPr>
          <p:nvPr>
            <p:ph idx="1"/>
          </p:nvPr>
        </p:nvSpPr>
        <p:spPr/>
        <p:txBody>
          <a:bodyPr>
            <a:normAutofit/>
          </a:bodyPr>
          <a:lstStyle/>
          <a:p>
            <a:pPr marL="342900" lvl="1" indent="-342900" algn="just">
              <a:buFont typeface="Wingdings" panose="05000000000000000000" pitchFamily="2" charset="2"/>
              <a:buChar char="§"/>
            </a:pPr>
            <a:r>
              <a:rPr lang="en-US" sz="2400" dirty="0"/>
              <a:t>Metadata is a binary code that contains the self-description of your program.</a:t>
            </a:r>
          </a:p>
          <a:p>
            <a:pPr marL="342900" lvl="1" indent="-342900" algn="just">
              <a:buFont typeface="Wingdings" panose="05000000000000000000" pitchFamily="2" charset="2"/>
              <a:buChar char="§"/>
            </a:pPr>
            <a:r>
              <a:rPr lang="en-US" sz="2400" dirty="0"/>
              <a:t>This binary code is stored in a portable executable (PE) file.</a:t>
            </a:r>
          </a:p>
          <a:p>
            <a:pPr marL="342900" lvl="1" indent="-342900" algn="just">
              <a:buFont typeface="Wingdings" panose="05000000000000000000" pitchFamily="2" charset="2"/>
              <a:buChar char="§"/>
            </a:pPr>
            <a:r>
              <a:rPr lang="en-US" sz="2400" dirty="0"/>
              <a:t>When you compile a .NET program, the metadata is inserted in the one portion of PE file, while the program’s code is converted to the IL code </a:t>
            </a:r>
            <a:r>
              <a:rPr lang="en-US" sz="2400" dirty="0" smtClean="0"/>
              <a:t>that is inserted </a:t>
            </a:r>
            <a:r>
              <a:rPr lang="en-US" sz="2400" dirty="0"/>
              <a:t>into other portion of file</a:t>
            </a:r>
            <a:r>
              <a:rPr lang="en-US" sz="2400" dirty="0" smtClean="0"/>
              <a:t>.</a:t>
            </a:r>
          </a:p>
          <a:p>
            <a:pPr marL="342900" lvl="1" indent="-342900" algn="just">
              <a:buFont typeface="Wingdings" panose="05000000000000000000" pitchFamily="2" charset="2"/>
              <a:buChar char="§"/>
            </a:pPr>
            <a:r>
              <a:rPr lang="en-US" sz="2400" dirty="0"/>
              <a:t>When the program is executed, the CLR loads the metadata into memory and reference it to discover the information of your code.</a:t>
            </a:r>
          </a:p>
          <a:p>
            <a:pPr lvl="0" algn="just"/>
            <a:r>
              <a:rPr lang="en-US" dirty="0"/>
              <a:t>Metadata is the information that describes the types used in your code</a:t>
            </a:r>
            <a:r>
              <a:rPr lang="en-US" dirty="0" smtClean="0"/>
              <a:t>.</a:t>
            </a:r>
            <a:endParaRPr lang="en-US" dirty="0"/>
          </a:p>
        </p:txBody>
      </p:sp>
    </p:spTree>
    <p:extLst>
      <p:ext uri="{BB962C8B-B14F-4D97-AF65-F5344CB8AC3E}">
        <p14:creationId xmlns:p14="http://schemas.microsoft.com/office/powerpoint/2010/main" val="408629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MSIL Code</a:t>
            </a:r>
            <a:endParaRPr lang="en-IN" dirty="0">
              <a:latin typeface="+mj-lt"/>
            </a:endParaRPr>
          </a:p>
        </p:txBody>
      </p:sp>
      <p:sp>
        <p:nvSpPr>
          <p:cNvPr id="3" name="Content Placeholder 2"/>
          <p:cNvSpPr>
            <a:spLocks noGrp="1"/>
          </p:cNvSpPr>
          <p:nvPr>
            <p:ph idx="1"/>
          </p:nvPr>
        </p:nvSpPr>
        <p:spPr/>
        <p:txBody>
          <a:bodyPr>
            <a:normAutofit/>
          </a:bodyPr>
          <a:lstStyle/>
          <a:p>
            <a:pPr marL="400050" algn="just"/>
            <a:r>
              <a:rPr lang="en-US" dirty="0"/>
              <a:t>An assembly is a file that contains MSIL code and corresponding metadata. </a:t>
            </a:r>
            <a:endParaRPr lang="en-US" dirty="0" smtClean="0"/>
          </a:p>
          <a:p>
            <a:pPr marL="514350" indent="-457200" algn="just"/>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514600"/>
            <a:ext cx="4988085" cy="2057400"/>
          </a:xfrm>
          <a:prstGeom prst="rect">
            <a:avLst/>
          </a:prstGeom>
        </p:spPr>
      </p:pic>
    </p:spTree>
    <p:extLst>
      <p:ext uri="{BB962C8B-B14F-4D97-AF65-F5344CB8AC3E}">
        <p14:creationId xmlns:p14="http://schemas.microsoft.com/office/powerpoint/2010/main" val="254809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j-lt"/>
              </a:rPr>
              <a:t>Introduction to .NET Framework</a:t>
            </a:r>
          </a:p>
        </p:txBody>
      </p:sp>
      <p:sp>
        <p:nvSpPr>
          <p:cNvPr id="3" name="Content Placeholder 2"/>
          <p:cNvSpPr>
            <a:spLocks noGrp="1"/>
          </p:cNvSpPr>
          <p:nvPr>
            <p:ph idx="1"/>
          </p:nvPr>
        </p:nvSpPr>
        <p:spPr/>
        <p:txBody>
          <a:bodyPr>
            <a:normAutofit/>
          </a:bodyPr>
          <a:lstStyle/>
          <a:p>
            <a:r>
              <a:rPr lang="en-US" dirty="0"/>
              <a:t>Why do we need a framework</a:t>
            </a:r>
            <a:r>
              <a:rPr lang="en-US" dirty="0" smtClean="0"/>
              <a:t>?</a:t>
            </a:r>
          </a:p>
          <a:p>
            <a:pPr marL="342900" lvl="1" indent="-342900">
              <a:buFont typeface="Wingdings" panose="05000000000000000000" pitchFamily="2" charset="2"/>
              <a:buChar char="§"/>
            </a:pPr>
            <a:r>
              <a:rPr lang="en-US" sz="2400" dirty="0" smtClean="0"/>
              <a:t> </a:t>
            </a:r>
            <a:r>
              <a:rPr lang="en-US" sz="2400" b="1" dirty="0"/>
              <a:t>Let us take an example</a:t>
            </a:r>
          </a:p>
          <a:p>
            <a:pPr marL="742950" lvl="2" indent="-342900" algn="just"/>
            <a:r>
              <a:rPr lang="en-US" sz="2000" dirty="0"/>
              <a:t>If I told you to cut a piece of paper with dimensions 5cm by 5cm then surely you would do that. </a:t>
            </a:r>
          </a:p>
          <a:p>
            <a:pPr marL="742950" lvl="2" indent="-342900" algn="just"/>
            <a:r>
              <a:rPr lang="en-US" sz="2000" dirty="0"/>
              <a:t>But then I ask you to cut 1000 pieces of paper of the same dimensions. </a:t>
            </a:r>
            <a:endParaRPr lang="en-US" sz="2000" dirty="0" smtClean="0"/>
          </a:p>
          <a:p>
            <a:pPr marL="742950" lvl="2" indent="-342900" algn="just"/>
            <a:r>
              <a:rPr lang="en-US" sz="2000" dirty="0" smtClean="0"/>
              <a:t>Then </a:t>
            </a:r>
            <a:r>
              <a:rPr lang="en-US" sz="2000" dirty="0"/>
              <a:t>you won't do the measuring 1000 times, obviously you would make a frame of </a:t>
            </a:r>
            <a:r>
              <a:rPr lang="en-US" sz="2000" dirty="0" smtClean="0"/>
              <a:t>5cm </a:t>
            </a:r>
            <a:r>
              <a:rPr lang="en-US" sz="2000" dirty="0"/>
              <a:t>by </a:t>
            </a:r>
            <a:r>
              <a:rPr lang="en-US" sz="2000" dirty="0" smtClean="0"/>
              <a:t>5cm </a:t>
            </a:r>
            <a:r>
              <a:rPr lang="en-US" sz="2000" dirty="0"/>
              <a:t>and then with the help of it you would be able to cut 1000 papers in less time. </a:t>
            </a:r>
          </a:p>
          <a:p>
            <a:pPr marL="742950" lvl="2" indent="-342900" algn="just"/>
            <a:r>
              <a:rPr lang="en-US" sz="2000" dirty="0"/>
              <a:t>So, what you did is made a framework which would do that type of </a:t>
            </a:r>
            <a:r>
              <a:rPr lang="en-US" sz="2000" dirty="0" smtClean="0"/>
              <a:t>task and </a:t>
            </a:r>
            <a:r>
              <a:rPr lang="en-US" sz="2000" dirty="0"/>
              <a:t>performing the same type of task again and again for the same type of applications.</a:t>
            </a:r>
            <a:endParaRPr lang="en-IN" sz="20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70597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4400" dirty="0" smtClean="0">
                <a:latin typeface="+mj-lt"/>
              </a:rPr>
              <a:t>Functions of .NET Assembly</a:t>
            </a:r>
          </a:p>
        </p:txBody>
      </p:sp>
      <p:sp>
        <p:nvSpPr>
          <p:cNvPr id="3" name="Content Placeholder 2"/>
          <p:cNvSpPr>
            <a:spLocks noGrp="1"/>
          </p:cNvSpPr>
          <p:nvPr>
            <p:ph idx="1"/>
          </p:nvPr>
        </p:nvSpPr>
        <p:spPr/>
        <p:txBody>
          <a:bodyPr>
            <a:normAutofit/>
          </a:bodyPr>
          <a:lstStyle/>
          <a:p>
            <a:pPr marL="400050" algn="just"/>
            <a:r>
              <a:rPr lang="en-US" b="1" dirty="0"/>
              <a:t>It contains code that the CLR executes</a:t>
            </a:r>
            <a:r>
              <a:rPr lang="en-US" b="1" dirty="0" smtClean="0"/>
              <a:t>.</a:t>
            </a:r>
          </a:p>
          <a:p>
            <a:pPr marL="400050" algn="just"/>
            <a:r>
              <a:rPr lang="en-US" b="1" dirty="0" smtClean="0"/>
              <a:t>It </a:t>
            </a:r>
            <a:r>
              <a:rPr lang="en-US" b="1" dirty="0"/>
              <a:t>forms a security boundary</a:t>
            </a:r>
            <a:r>
              <a:rPr lang="en-US" b="1" dirty="0" smtClean="0"/>
              <a:t>.</a:t>
            </a:r>
          </a:p>
          <a:p>
            <a:pPr marL="800100" lvl="1" algn="just"/>
            <a:r>
              <a:rPr lang="en-US" dirty="0"/>
              <a:t>An assembly is the unit at which permissions are requested and granted</a:t>
            </a:r>
            <a:r>
              <a:rPr lang="en-US" dirty="0" smtClean="0"/>
              <a:t>.</a:t>
            </a:r>
          </a:p>
          <a:p>
            <a:pPr marL="400050" algn="just"/>
            <a:r>
              <a:rPr lang="en-US" b="1" dirty="0"/>
              <a:t>It forms a type boundary.</a:t>
            </a:r>
            <a:endParaRPr lang="en-US" dirty="0"/>
          </a:p>
          <a:p>
            <a:pPr lvl="1" algn="just"/>
            <a:r>
              <a:rPr lang="en-US" dirty="0"/>
              <a:t>Every type's identity includes the name of the assembly in which it resides. </a:t>
            </a:r>
          </a:p>
          <a:p>
            <a:pPr lvl="1" algn="just"/>
            <a:r>
              <a:rPr lang="en-US" dirty="0"/>
              <a:t>A type called </a:t>
            </a:r>
            <a:r>
              <a:rPr lang="en-US" dirty="0" err="1"/>
              <a:t>MyType</a:t>
            </a:r>
            <a:r>
              <a:rPr lang="en-US" dirty="0"/>
              <a:t> loaded in the scope of one assembly is not the same as a type called </a:t>
            </a:r>
            <a:r>
              <a:rPr lang="en-US" dirty="0" err="1"/>
              <a:t>MyType</a:t>
            </a:r>
            <a:r>
              <a:rPr lang="en-US" dirty="0"/>
              <a:t> loaded in the scope of another assembly</a:t>
            </a:r>
            <a:r>
              <a:rPr lang="en-US" dirty="0" smtClean="0"/>
              <a:t>.</a:t>
            </a:r>
          </a:p>
          <a:p>
            <a:r>
              <a:rPr lang="en-US" b="1" dirty="0"/>
              <a:t>It forms a reference scope boundary.</a:t>
            </a:r>
            <a:r>
              <a:rPr lang="en-US" dirty="0"/>
              <a:t> </a:t>
            </a:r>
          </a:p>
          <a:p>
            <a:pPr lvl="1" algn="just"/>
            <a:r>
              <a:rPr lang="en-US" dirty="0"/>
              <a:t>The assembly's manifest contains assembly metadata that is used for resolving types and satisfying resource requests. </a:t>
            </a:r>
          </a:p>
          <a:p>
            <a:pPr lvl="1" algn="just"/>
            <a:r>
              <a:rPr lang="en-US" dirty="0"/>
              <a:t>It specifies the types and resources that are exposed outside the assembly.</a:t>
            </a:r>
          </a:p>
          <a:p>
            <a:pPr marL="457200" lvl="1" indent="0">
              <a:buNone/>
            </a:pPr>
            <a:endParaRPr lang="en-US" dirty="0"/>
          </a:p>
          <a:p>
            <a:pPr marL="800100" lvl="1" algn="just"/>
            <a:endParaRPr lang="en-US" dirty="0"/>
          </a:p>
          <a:p>
            <a:pPr marL="57150" indent="0" algn="just">
              <a:buNone/>
            </a:pPr>
            <a:endParaRPr lang="en-US" dirty="0"/>
          </a:p>
        </p:txBody>
      </p:sp>
    </p:spTree>
    <p:extLst>
      <p:ext uri="{BB962C8B-B14F-4D97-AF65-F5344CB8AC3E}">
        <p14:creationId xmlns:p14="http://schemas.microsoft.com/office/powerpoint/2010/main" val="23491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4400" dirty="0" smtClean="0">
                <a:latin typeface="+mj-lt"/>
              </a:rPr>
              <a:t>Functions of .NET Assembly Cont..</a:t>
            </a:r>
          </a:p>
        </p:txBody>
      </p:sp>
      <p:sp>
        <p:nvSpPr>
          <p:cNvPr id="3" name="Content Placeholder 2"/>
          <p:cNvSpPr>
            <a:spLocks noGrp="1"/>
          </p:cNvSpPr>
          <p:nvPr>
            <p:ph idx="1"/>
          </p:nvPr>
        </p:nvSpPr>
        <p:spPr/>
        <p:txBody>
          <a:bodyPr>
            <a:normAutofit/>
          </a:bodyPr>
          <a:lstStyle/>
          <a:p>
            <a:pPr marL="457200" algn="just"/>
            <a:r>
              <a:rPr lang="en-US" b="1" dirty="0"/>
              <a:t>It forms a version boundary</a:t>
            </a:r>
            <a:r>
              <a:rPr lang="en-US" b="1" dirty="0" smtClean="0"/>
              <a:t>.</a:t>
            </a:r>
          </a:p>
          <a:p>
            <a:pPr lvl="1" algn="just"/>
            <a:r>
              <a:rPr lang="en-US" dirty="0"/>
              <a:t>The assembly is the smallest </a:t>
            </a:r>
            <a:r>
              <a:rPr lang="en-US" dirty="0" err="1" smtClean="0"/>
              <a:t>versionable</a:t>
            </a:r>
            <a:r>
              <a:rPr lang="en-US" dirty="0" smtClean="0"/>
              <a:t> </a:t>
            </a:r>
            <a:r>
              <a:rPr lang="en-US" dirty="0"/>
              <a:t>unit in the CLR; all types and resources in the same assembly are versioned as a unit. </a:t>
            </a:r>
            <a:endParaRPr lang="en-US" dirty="0" smtClean="0"/>
          </a:p>
          <a:p>
            <a:pPr lvl="1" algn="just"/>
            <a:r>
              <a:rPr lang="en-US" dirty="0" smtClean="0"/>
              <a:t>The </a:t>
            </a:r>
            <a:r>
              <a:rPr lang="en-US" dirty="0"/>
              <a:t>assembly's manifest describes the version dependencies you specify for any dependent assemblies</a:t>
            </a:r>
            <a:r>
              <a:rPr lang="en-US" dirty="0" smtClean="0"/>
              <a:t>.</a:t>
            </a:r>
          </a:p>
          <a:p>
            <a:pPr algn="just"/>
            <a:r>
              <a:rPr lang="en-US" b="1" dirty="0"/>
              <a:t>It forms a deployment unit</a:t>
            </a:r>
            <a:r>
              <a:rPr lang="en-US" b="1" dirty="0" smtClean="0"/>
              <a:t>.</a:t>
            </a:r>
          </a:p>
          <a:p>
            <a:pPr lvl="1" algn="just"/>
            <a:r>
              <a:rPr lang="en-US" dirty="0" smtClean="0"/>
              <a:t>When </a:t>
            </a:r>
            <a:r>
              <a:rPr lang="en-US" dirty="0"/>
              <a:t>an application starts, only the assemblies that the application initially calls must be present.</a:t>
            </a:r>
          </a:p>
          <a:p>
            <a:pPr lvl="1" algn="just"/>
            <a:r>
              <a:rPr lang="en-US" dirty="0" smtClean="0"/>
              <a:t>Other </a:t>
            </a:r>
            <a:r>
              <a:rPr lang="en-US" dirty="0"/>
              <a:t>assemblies, such as localization resources or assemblies containing utility classes can be retrieved on demand. </a:t>
            </a:r>
          </a:p>
          <a:p>
            <a:pPr lvl="1" algn="just"/>
            <a:r>
              <a:rPr lang="en-US" dirty="0" smtClean="0"/>
              <a:t>This </a:t>
            </a:r>
            <a:r>
              <a:rPr lang="en-US" dirty="0"/>
              <a:t>allows applications to be kept simple and thin when first downloaded.</a:t>
            </a:r>
          </a:p>
          <a:p>
            <a:pPr lvl="1" algn="just"/>
            <a:r>
              <a:rPr lang="en-US" dirty="0" smtClean="0"/>
              <a:t>It </a:t>
            </a:r>
            <a:r>
              <a:rPr lang="en-US" dirty="0"/>
              <a:t>is the unit at which side-by-side execution is supported.</a:t>
            </a:r>
          </a:p>
          <a:p>
            <a:pPr lvl="1" algn="just"/>
            <a:endParaRPr lang="en-US" dirty="0" smtClean="0"/>
          </a:p>
          <a:p>
            <a:pPr marL="57150" indent="0" algn="just">
              <a:buNone/>
            </a:pPr>
            <a:endParaRPr lang="en-US" dirty="0"/>
          </a:p>
        </p:txBody>
      </p:sp>
    </p:spTree>
    <p:extLst>
      <p:ext uri="{BB962C8B-B14F-4D97-AF65-F5344CB8AC3E}">
        <p14:creationId xmlns:p14="http://schemas.microsoft.com/office/powerpoint/2010/main" val="56495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j-lt"/>
              </a:rPr>
              <a:t>Garbage </a:t>
            </a:r>
            <a:r>
              <a:rPr lang="en-IN" dirty="0" smtClean="0">
                <a:latin typeface="+mj-lt"/>
              </a:rPr>
              <a:t>Collection</a:t>
            </a:r>
            <a:endParaRPr lang="en-IN" dirty="0">
              <a:latin typeface="+mj-lt"/>
            </a:endParaRPr>
          </a:p>
        </p:txBody>
      </p:sp>
      <p:sp>
        <p:nvSpPr>
          <p:cNvPr id="3" name="Content Placeholder 2"/>
          <p:cNvSpPr>
            <a:spLocks noGrp="1"/>
          </p:cNvSpPr>
          <p:nvPr>
            <p:ph idx="1"/>
          </p:nvPr>
        </p:nvSpPr>
        <p:spPr/>
        <p:txBody>
          <a:bodyPr>
            <a:normAutofit/>
          </a:bodyPr>
          <a:lstStyle/>
          <a:p>
            <a:pPr marL="342900" lvl="1" indent="-342900" algn="just"/>
            <a:endParaRPr lang="en-US" sz="2400" dirty="0" smtClean="0"/>
          </a:p>
          <a:p>
            <a:pPr marL="342900" lvl="1" indent="-342900"/>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468" y="1447800"/>
            <a:ext cx="6581422" cy="4038600"/>
          </a:xfrm>
          <a:prstGeom prst="rect">
            <a:avLst/>
          </a:prstGeom>
        </p:spPr>
      </p:pic>
    </p:spTree>
    <p:extLst>
      <p:ext uri="{BB962C8B-B14F-4D97-AF65-F5344CB8AC3E}">
        <p14:creationId xmlns:p14="http://schemas.microsoft.com/office/powerpoint/2010/main" val="146613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Garbage Collection Cont..</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dirty="0"/>
              <a:t>The </a:t>
            </a:r>
            <a:r>
              <a:rPr lang="en-US" dirty="0" smtClean="0"/>
              <a:t>.NET </a:t>
            </a:r>
            <a:r>
              <a:rPr lang="en-US" dirty="0"/>
              <a:t>Framework provides a new mechanism for releasing unreferenced objects from the memory (that is </a:t>
            </a:r>
            <a:r>
              <a:rPr lang="en-US" dirty="0" smtClean="0"/>
              <a:t>no </a:t>
            </a:r>
            <a:r>
              <a:rPr lang="en-US" dirty="0"/>
              <a:t>longer needed </a:t>
            </a:r>
            <a:r>
              <a:rPr lang="en-US" dirty="0" smtClean="0"/>
              <a:t> </a:t>
            </a:r>
            <a:r>
              <a:rPr lang="en-US" dirty="0"/>
              <a:t>objects in the program), this process is called Garbage Collection (GC</a:t>
            </a:r>
            <a:r>
              <a:rPr lang="en-US" dirty="0" smtClean="0"/>
              <a:t>).</a:t>
            </a:r>
          </a:p>
          <a:p>
            <a:pPr algn="just"/>
            <a:r>
              <a:rPr lang="en-US" dirty="0"/>
              <a:t>When a program creates an Object, the Object takes up the memory</a:t>
            </a:r>
            <a:r>
              <a:rPr lang="en-US" dirty="0" smtClean="0"/>
              <a:t>.</a:t>
            </a:r>
          </a:p>
          <a:p>
            <a:pPr algn="just"/>
            <a:r>
              <a:rPr lang="en-US" dirty="0"/>
              <a:t>Later when the program has no more references to that Object, the Object's memory becomes unreachable, but it is not immediately freed.</a:t>
            </a:r>
          </a:p>
          <a:p>
            <a:pPr algn="just"/>
            <a:r>
              <a:rPr lang="en-US" dirty="0"/>
              <a:t>The Garbage Collection checks to see if there are any Objects in the heap that are no longer being used by the application. </a:t>
            </a:r>
          </a:p>
        </p:txBody>
      </p:sp>
    </p:spTree>
    <p:extLst>
      <p:ext uri="{BB962C8B-B14F-4D97-AF65-F5344CB8AC3E}">
        <p14:creationId xmlns:p14="http://schemas.microsoft.com/office/powerpoint/2010/main" val="303600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Garbage </a:t>
            </a:r>
            <a:r>
              <a:rPr lang="en-IN" dirty="0">
                <a:latin typeface="+mj-lt"/>
              </a:rPr>
              <a:t>Collection </a:t>
            </a:r>
            <a:r>
              <a:rPr lang="en-IN" dirty="0" smtClean="0">
                <a:latin typeface="+mj-lt"/>
              </a:rPr>
              <a:t>Cont..</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dirty="0"/>
              <a:t>If such Objects exist, then the memory used by these Objects can be reclaimed</a:t>
            </a:r>
            <a:r>
              <a:rPr lang="en-US" dirty="0" smtClean="0"/>
              <a:t>.</a:t>
            </a:r>
          </a:p>
          <a:p>
            <a:pPr algn="just"/>
            <a:r>
              <a:rPr lang="en-US" dirty="0"/>
              <a:t>So these unreferenced Objects should be removed from memory, then the other new Objects you create can find a place in the Heap</a:t>
            </a:r>
            <a:r>
              <a:rPr lang="en-US" dirty="0" smtClean="0"/>
              <a:t>.</a:t>
            </a:r>
          </a:p>
          <a:p>
            <a:pPr algn="just"/>
            <a:r>
              <a:rPr lang="en-US" dirty="0"/>
              <a:t>This releasing of unreferenced Objects is happening automatically in </a:t>
            </a:r>
            <a:r>
              <a:rPr lang="en-US" dirty="0" err="1"/>
              <a:t>.Net</a:t>
            </a:r>
            <a:r>
              <a:rPr lang="en-US" dirty="0"/>
              <a:t> languages by the Garbage Collector (GC).</a:t>
            </a:r>
          </a:p>
          <a:p>
            <a:pPr algn="just"/>
            <a:r>
              <a:rPr lang="en-US" dirty="0"/>
              <a:t>The programming languages like C++, programmers are responsible for allocating memory for Objects they created in the application and reclaiming the memory when that Object is no longer needed for the program.</a:t>
            </a:r>
          </a:p>
          <a:p>
            <a:pPr algn="just"/>
            <a:endParaRPr lang="en-US" dirty="0"/>
          </a:p>
        </p:txBody>
      </p:sp>
    </p:spTree>
    <p:extLst>
      <p:ext uri="{BB962C8B-B14F-4D97-AF65-F5344CB8AC3E}">
        <p14:creationId xmlns:p14="http://schemas.microsoft.com/office/powerpoint/2010/main" val="305416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Garbage Collection Cont.. </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dirty="0"/>
              <a:t>In </a:t>
            </a:r>
            <a:r>
              <a:rPr lang="en-US" dirty="0" smtClean="0"/>
              <a:t>.NET </a:t>
            </a:r>
            <a:r>
              <a:rPr lang="en-US" dirty="0"/>
              <a:t>languages there is a facility that we can call Garbage Collector (GC) explicitly in the program by calling </a:t>
            </a:r>
            <a:r>
              <a:rPr lang="en-US" b="1" dirty="0" err="1" smtClean="0"/>
              <a:t>System.GC.Collect</a:t>
            </a:r>
            <a:r>
              <a:rPr lang="en-US" b="1" dirty="0" smtClean="0"/>
              <a:t>()</a:t>
            </a:r>
            <a:r>
              <a:rPr lang="en-US" i="1" dirty="0" smtClean="0"/>
              <a:t>.</a:t>
            </a:r>
          </a:p>
          <a:p>
            <a:pPr algn="just"/>
            <a:r>
              <a:rPr lang="en-IN" dirty="0" smtClean="0"/>
              <a:t>Allow </a:t>
            </a:r>
            <a:r>
              <a:rPr lang="en-IN" dirty="0"/>
              <a:t>us to develop an application without having worry to free </a:t>
            </a:r>
            <a:r>
              <a:rPr lang="en-IN" dirty="0" smtClean="0"/>
              <a:t>memory.</a:t>
            </a:r>
            <a:endParaRPr lang="en-US" dirty="0"/>
          </a:p>
          <a:p>
            <a:pPr algn="just"/>
            <a:r>
              <a:rPr lang="en-IN" dirty="0" smtClean="0"/>
              <a:t>Allocates </a:t>
            </a:r>
            <a:r>
              <a:rPr lang="en-IN" dirty="0"/>
              <a:t>memory for objects efficiently on the managed </a:t>
            </a:r>
            <a:r>
              <a:rPr lang="en-IN" dirty="0" smtClean="0"/>
              <a:t>heap.</a:t>
            </a:r>
            <a:endParaRPr lang="en-US" dirty="0"/>
          </a:p>
          <a:p>
            <a:pPr algn="just"/>
            <a:r>
              <a:rPr lang="en-IN" dirty="0" smtClean="0"/>
              <a:t>Reclaims </a:t>
            </a:r>
            <a:r>
              <a:rPr lang="en-IN" dirty="0"/>
              <a:t>the memory for no longer used objects and keeps the free memory for future </a:t>
            </a:r>
            <a:r>
              <a:rPr lang="en-IN" dirty="0" smtClean="0"/>
              <a:t>allocations.</a:t>
            </a:r>
            <a:endParaRPr lang="en-US" dirty="0"/>
          </a:p>
          <a:p>
            <a:pPr algn="just"/>
            <a:r>
              <a:rPr lang="en-IN" dirty="0" smtClean="0"/>
              <a:t>Provides </a:t>
            </a:r>
            <a:r>
              <a:rPr lang="en-IN" dirty="0"/>
              <a:t>memory safety by making sure that an object cannot use the content of another object.</a:t>
            </a:r>
            <a:endParaRPr lang="en-US" dirty="0"/>
          </a:p>
        </p:txBody>
      </p:sp>
    </p:spTree>
    <p:extLst>
      <p:ext uri="{BB962C8B-B14F-4D97-AF65-F5344CB8AC3E}">
        <p14:creationId xmlns:p14="http://schemas.microsoft.com/office/powerpoint/2010/main" val="162163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Example - Garbage Collection</a:t>
            </a:r>
            <a:endParaRPr lang="en-IN" dirty="0">
              <a:latin typeface="+mj-lt"/>
            </a:endParaRPr>
          </a:p>
        </p:txBody>
      </p:sp>
      <p:sp>
        <p:nvSpPr>
          <p:cNvPr id="3" name="Content Placeholder 2"/>
          <p:cNvSpPr>
            <a:spLocks noGrp="1"/>
          </p:cNvSpPr>
          <p:nvPr>
            <p:ph idx="1"/>
          </p:nvPr>
        </p:nvSpPr>
        <p:spPr>
          <a:xfrm>
            <a:off x="190500" y="990600"/>
            <a:ext cx="4762500" cy="5334000"/>
          </a:xfrm>
          <a:ln>
            <a:solidFill>
              <a:schemeClr val="tx1"/>
            </a:solidFill>
          </a:ln>
        </p:spPr>
        <p:txBody>
          <a:bodyPr>
            <a:normAutofit fontScale="47500" lnSpcReduction="20000"/>
          </a:bodyPr>
          <a:lstStyle/>
          <a:p>
            <a:pPr marL="0" indent="0">
              <a:buNone/>
            </a:pPr>
            <a:r>
              <a:rPr lang="en-US" dirty="0" smtClean="0">
                <a:solidFill>
                  <a:srgbClr val="0000FF"/>
                </a:solidFill>
                <a:highlight>
                  <a:srgbClr val="FFFFFF"/>
                </a:highlight>
                <a:latin typeface="Consolas" panose="020B0609020204030204" pitchFamily="49" charset="0"/>
              </a:rPr>
              <a:t>using </a:t>
            </a:r>
            <a:r>
              <a:rPr lang="en-US" dirty="0" smtClean="0">
                <a:highlight>
                  <a:srgbClr val="FFFFFF"/>
                </a:highlight>
                <a:latin typeface="Consolas" panose="020B0609020204030204" pitchFamily="49" charset="0"/>
              </a:rPr>
              <a:t>System;</a:t>
            </a: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n</a:t>
            </a:r>
            <a:r>
              <a:rPr lang="en-US" dirty="0" smtClean="0">
                <a:solidFill>
                  <a:srgbClr val="0000FF"/>
                </a:solidFill>
                <a:highlight>
                  <a:srgbClr val="FFFFFF"/>
                </a:highlight>
                <a:latin typeface="Consolas" panose="020B0609020204030204" pitchFamily="49" charset="0"/>
              </a:rPr>
              <a:t>amespace </a:t>
            </a:r>
            <a:r>
              <a:rPr lang="en-US" dirty="0" smtClean="0">
                <a:highlight>
                  <a:srgbClr val="FFFFFF"/>
                </a:highlight>
                <a:latin typeface="Consolas" panose="020B0609020204030204" pitchFamily="49" charset="0"/>
              </a:rPr>
              <a:t>demo</a:t>
            </a:r>
          </a:p>
          <a:p>
            <a:pPr marL="0" indent="0">
              <a:buNone/>
            </a:pPr>
            <a:r>
              <a:rPr lang="en-US" dirty="0">
                <a:highlight>
                  <a:srgbClr val="FFFFFF"/>
                </a:highlight>
                <a:latin typeface="Consolas" panose="020B0609020204030204" pitchFamily="49" charset="0"/>
              </a:rPr>
              <a:t>{</a:t>
            </a:r>
            <a:endParaRPr lang="en-US" dirty="0" smtClean="0">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class</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Program</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Program</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jm</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Program</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"Max Generation "</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GC</a:t>
            </a:r>
            <a:r>
              <a:rPr lang="en-US" dirty="0" err="1" smtClean="0">
                <a:solidFill>
                  <a:srgbClr val="000000"/>
                </a:solidFill>
                <a:highlight>
                  <a:srgbClr val="FFFFFF"/>
                </a:highlight>
                <a:latin typeface="Consolas" panose="020B0609020204030204" pitchFamily="49" charset="0"/>
              </a:rPr>
              <a:t>.MaxGeneration</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"Generation "</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GC</a:t>
            </a:r>
            <a:r>
              <a:rPr lang="en-US" dirty="0" err="1" smtClean="0">
                <a:solidFill>
                  <a:srgbClr val="000000"/>
                </a:solidFill>
                <a:highlight>
                  <a:srgbClr val="FFFFFF"/>
                </a:highlight>
                <a:latin typeface="Consolas" panose="020B0609020204030204" pitchFamily="49" charset="0"/>
              </a:rPr>
              <a:t>.GetGeneration</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jm</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GC</a:t>
            </a:r>
            <a:r>
              <a:rPr lang="en-US" dirty="0" err="1">
                <a:solidFill>
                  <a:srgbClr val="000000"/>
                </a:solidFill>
                <a:highlight>
                  <a:srgbClr val="FFFFFF"/>
                </a:highlight>
                <a:latin typeface="Consolas" panose="020B0609020204030204" pitchFamily="49" charset="0"/>
              </a:rPr>
              <a:t>.Collect</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"Generation "</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GC</a:t>
            </a:r>
            <a:r>
              <a:rPr lang="en-US" dirty="0" err="1" smtClean="0">
                <a:solidFill>
                  <a:srgbClr val="000000"/>
                </a:solidFill>
                <a:highlight>
                  <a:srgbClr val="FFFFFF"/>
                </a:highlight>
                <a:latin typeface="Consolas" panose="020B0609020204030204" pitchFamily="49" charset="0"/>
              </a:rPr>
              <a:t>.GetGeneration</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jm</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GC</a:t>
            </a:r>
            <a:r>
              <a:rPr lang="en-US" dirty="0" err="1">
                <a:solidFill>
                  <a:srgbClr val="000000"/>
                </a:solidFill>
                <a:highlight>
                  <a:srgbClr val="FFFFFF"/>
                </a:highlight>
                <a:latin typeface="Consolas" panose="020B0609020204030204" pitchFamily="49" charset="0"/>
              </a:rPr>
              <a:t>.Collect</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"Generation "</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GC</a:t>
            </a:r>
            <a:r>
              <a:rPr lang="en-US" dirty="0" err="1" smtClean="0">
                <a:solidFill>
                  <a:srgbClr val="000000"/>
                </a:solidFill>
                <a:highlight>
                  <a:srgbClr val="FFFFFF"/>
                </a:highlight>
                <a:latin typeface="Consolas" panose="020B0609020204030204" pitchFamily="49" charset="0"/>
              </a:rPr>
              <a:t>.GetGeneration</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jm</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GC</a:t>
            </a:r>
            <a:r>
              <a:rPr lang="en-US" dirty="0" err="1">
                <a:solidFill>
                  <a:srgbClr val="000000"/>
                </a:solidFill>
                <a:highlight>
                  <a:srgbClr val="FFFFFF"/>
                </a:highlight>
                <a:latin typeface="Consolas" panose="020B0609020204030204" pitchFamily="49" charset="0"/>
              </a:rPr>
              <a:t>.Collect</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2B91AF"/>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Console</a:t>
            </a:r>
            <a:r>
              <a:rPr lang="en-US" dirty="0" err="1" smtClean="0">
                <a:solidFill>
                  <a:srgbClr val="000000"/>
                </a:solidFill>
                <a:highlight>
                  <a:srgbClr val="FFFFFF"/>
                </a:highlight>
                <a:latin typeface="Consolas" panose="020B0609020204030204" pitchFamily="49" charset="0"/>
              </a:rPr>
              <a:t>.ReadLine</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endParaRPr lang="en-US" dirty="0"/>
          </a:p>
        </p:txBody>
      </p:sp>
      <p:sp>
        <p:nvSpPr>
          <p:cNvPr id="5" name="Content Placeholder 2"/>
          <p:cNvSpPr txBox="1">
            <a:spLocks/>
          </p:cNvSpPr>
          <p:nvPr/>
        </p:nvSpPr>
        <p:spPr>
          <a:xfrm>
            <a:off x="4989163" y="990600"/>
            <a:ext cx="3964337" cy="5334000"/>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4000"/>
              </a:lnSpc>
              <a:spcBef>
                <a:spcPct val="20000"/>
              </a:spcBef>
              <a:spcAft>
                <a:spcPts val="0"/>
              </a:spcAft>
              <a:buClrTx/>
              <a:buSzTx/>
              <a:buFont typeface="Wingdings" panose="05000000000000000000" pitchFamily="2" charset="2"/>
              <a:buNone/>
              <a:tabLst/>
              <a:defRPr/>
            </a:pPr>
            <a:r>
              <a:rPr kumimoji="0" lang="en-US" sz="1500" b="1" i="0" u="none" strike="noStrike" kern="1200" cap="none" spc="0" normalizeH="0" baseline="0" noProof="0" dirty="0" smtClean="0">
                <a:ln>
                  <a:noFill/>
                </a:ln>
                <a:solidFill>
                  <a:prstClr val="black"/>
                </a:solidFill>
                <a:effectLst/>
                <a:uLnTx/>
                <a:uFillTx/>
                <a:latin typeface="Calibri"/>
                <a:cs typeface="Times New Roman" panose="02020603050405020304" pitchFamily="18" charset="0"/>
              </a:rPr>
              <a:t>Output:</a:t>
            </a:r>
          </a:p>
          <a:p>
            <a:pPr marL="0" marR="0" lvl="0" indent="0" algn="l" defTabSz="914400" rtl="0" eaLnBrk="1" fontAlgn="auto" latinLnBrk="0" hangingPunct="1">
              <a:lnSpc>
                <a:spcPct val="114000"/>
              </a:lnSpc>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prstClr val="black"/>
              </a:solidFill>
              <a:effectLst/>
              <a:uLnTx/>
              <a:uFillTx/>
              <a:latin typeface="Calibri"/>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4931" y="1524000"/>
            <a:ext cx="3352800" cy="4671935"/>
          </a:xfrm>
          <a:prstGeom prst="rect">
            <a:avLst/>
          </a:prstGeom>
        </p:spPr>
      </p:pic>
    </p:spTree>
    <p:extLst>
      <p:ext uri="{BB962C8B-B14F-4D97-AF65-F5344CB8AC3E}">
        <p14:creationId xmlns:p14="http://schemas.microsoft.com/office/powerpoint/2010/main" val="375461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9" end="1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20" end="2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1" end="2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2" end="2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End </a:t>
            </a:r>
            <a:r>
              <a:rPr lang="en-IN" dirty="0">
                <a:latin typeface="+mj-lt"/>
              </a:rPr>
              <a:t>to DLL Hell</a:t>
            </a:r>
          </a:p>
        </p:txBody>
      </p:sp>
      <p:sp>
        <p:nvSpPr>
          <p:cNvPr id="3" name="Content Placeholder 2"/>
          <p:cNvSpPr>
            <a:spLocks noGrp="1"/>
          </p:cNvSpPr>
          <p:nvPr>
            <p:ph idx="1"/>
          </p:nvPr>
        </p:nvSpPr>
        <p:spPr/>
        <p:txBody>
          <a:bodyPr>
            <a:normAutofit lnSpcReduction="10000"/>
          </a:bodyPr>
          <a:lstStyle/>
          <a:p>
            <a:pPr lvl="0" algn="just"/>
            <a:r>
              <a:rPr lang="en-IN" dirty="0"/>
              <a:t>Earlier, before the release of .NET, the term DLL Hell, has been common in the world of software.</a:t>
            </a:r>
            <a:endParaRPr lang="en-US" dirty="0"/>
          </a:p>
          <a:p>
            <a:pPr algn="just"/>
            <a:r>
              <a:rPr lang="en-IN" dirty="0"/>
              <a:t>DLL Hell refers to </a:t>
            </a:r>
            <a:r>
              <a:rPr lang="en-IN" b="1" dirty="0"/>
              <a:t>set of problems</a:t>
            </a:r>
            <a:r>
              <a:rPr lang="en-IN" dirty="0"/>
              <a:t>, which are caused when multiple applications try to share a common component, for instance a DLL file or a COM class</a:t>
            </a:r>
            <a:r>
              <a:rPr lang="en-IN" dirty="0" smtClean="0"/>
              <a:t>.</a:t>
            </a:r>
          </a:p>
          <a:p>
            <a:pPr lvl="0" algn="just"/>
            <a:r>
              <a:rPr lang="en-IN" dirty="0" smtClean="0"/>
              <a:t>Suppose </a:t>
            </a:r>
            <a:r>
              <a:rPr lang="en-IN" dirty="0"/>
              <a:t>you install an application on your system.</a:t>
            </a:r>
            <a:endParaRPr lang="en-US" dirty="0"/>
          </a:p>
          <a:p>
            <a:pPr lvl="0" algn="just"/>
            <a:r>
              <a:rPr lang="en-IN" dirty="0"/>
              <a:t>This application automatically updates a new version of the shared component that is not backward compatible with a version already on the machine.</a:t>
            </a:r>
            <a:endParaRPr lang="en-US" dirty="0"/>
          </a:p>
          <a:p>
            <a:pPr algn="just"/>
            <a:r>
              <a:rPr lang="en-IN" dirty="0"/>
              <a:t>Although your new application that has just been installed works well, but existing application that depended on previous version of the shared component might no longer work</a:t>
            </a:r>
            <a:r>
              <a:rPr lang="en-IN" dirty="0" smtClean="0"/>
              <a:t>.</a:t>
            </a:r>
          </a:p>
        </p:txBody>
      </p:sp>
    </p:spTree>
    <p:extLst>
      <p:ext uri="{BB962C8B-B14F-4D97-AF65-F5344CB8AC3E}">
        <p14:creationId xmlns:p14="http://schemas.microsoft.com/office/powerpoint/2010/main" val="190528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End </a:t>
            </a:r>
            <a:r>
              <a:rPr lang="en-IN" dirty="0">
                <a:latin typeface="+mj-lt"/>
              </a:rPr>
              <a:t>to DLL </a:t>
            </a:r>
            <a:r>
              <a:rPr lang="en-IN">
                <a:latin typeface="+mj-lt"/>
              </a:rPr>
              <a:t>Hell </a:t>
            </a:r>
            <a:r>
              <a:rPr lang="en-IN" smtClean="0">
                <a:latin typeface="+mj-lt"/>
              </a:rPr>
              <a:t>Cont..</a:t>
            </a:r>
            <a:endParaRPr lang="en-IN" dirty="0">
              <a:latin typeface="+mj-lt"/>
            </a:endParaRPr>
          </a:p>
        </p:txBody>
      </p:sp>
      <p:sp>
        <p:nvSpPr>
          <p:cNvPr id="3" name="Content Placeholder 2"/>
          <p:cNvSpPr>
            <a:spLocks noGrp="1"/>
          </p:cNvSpPr>
          <p:nvPr>
            <p:ph idx="1"/>
          </p:nvPr>
        </p:nvSpPr>
        <p:spPr/>
        <p:txBody>
          <a:bodyPr>
            <a:normAutofit/>
          </a:bodyPr>
          <a:lstStyle/>
          <a:p>
            <a:pPr algn="just"/>
            <a:r>
              <a:rPr lang="en-IN" dirty="0"/>
              <a:t>This is because the </a:t>
            </a:r>
            <a:r>
              <a:rPr lang="en-IN" b="1" dirty="0"/>
              <a:t>version information </a:t>
            </a:r>
            <a:r>
              <a:rPr lang="en-IN" dirty="0"/>
              <a:t>of different components of an application is not recorded by the system.</a:t>
            </a:r>
            <a:endParaRPr lang="en-US" dirty="0"/>
          </a:p>
          <a:p>
            <a:pPr algn="just"/>
            <a:r>
              <a:rPr lang="en-IN" dirty="0"/>
              <a:t>Therefore, changes made by an application on the system affect other applications of the machine</a:t>
            </a:r>
            <a:r>
              <a:rPr lang="en-IN" dirty="0" smtClean="0"/>
              <a:t>.</a:t>
            </a:r>
          </a:p>
          <a:p>
            <a:pPr lvl="0" algn="just"/>
            <a:r>
              <a:rPr lang="en-IN" dirty="0" smtClean="0"/>
              <a:t>To </a:t>
            </a:r>
            <a:r>
              <a:rPr lang="en-IN" dirty="0"/>
              <a:t>end the problems of DLL Hell, Microsoft has introduced .NET along the concept of </a:t>
            </a:r>
            <a:r>
              <a:rPr lang="en-IN" b="1" dirty="0"/>
              <a:t>run once – run forever</a:t>
            </a:r>
            <a:r>
              <a:rPr lang="en-IN" dirty="0"/>
              <a:t>.</a:t>
            </a:r>
            <a:endParaRPr lang="en-US" dirty="0"/>
          </a:p>
          <a:p>
            <a:pPr algn="just"/>
            <a:r>
              <a:rPr lang="en-IN" dirty="0"/>
              <a:t>This means that if a .NET application is installed and works then it will work forever, regardless of what other application, including .NET as well as non </a:t>
            </a:r>
            <a:r>
              <a:rPr lang="en-IN" dirty="0" smtClean="0"/>
              <a:t>.NET </a:t>
            </a:r>
            <a:r>
              <a:rPr lang="en-IN" dirty="0"/>
              <a:t>are installed on the system</a:t>
            </a:r>
            <a:r>
              <a:rPr lang="en-IN" dirty="0" smtClean="0"/>
              <a:t>.</a:t>
            </a:r>
          </a:p>
        </p:txBody>
      </p:sp>
    </p:spTree>
    <p:extLst>
      <p:ext uri="{BB962C8B-B14F-4D97-AF65-F5344CB8AC3E}">
        <p14:creationId xmlns:p14="http://schemas.microsoft.com/office/powerpoint/2010/main" val="77122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.NET Framework Version History</a:t>
            </a:r>
            <a:endParaRPr lang="en-US" dirty="0">
              <a:latin typeface="+mj-lt"/>
            </a:endParaRPr>
          </a:p>
        </p:txBody>
      </p:sp>
      <p:graphicFrame>
        <p:nvGraphicFramePr>
          <p:cNvPr id="4" name="Content Placeholder 3"/>
          <p:cNvGraphicFramePr>
            <a:graphicFrameLocks noGrp="1"/>
          </p:cNvGraphicFramePr>
          <p:nvPr>
            <p:ph idx="1"/>
            <p:extLst/>
          </p:nvPr>
        </p:nvGraphicFramePr>
        <p:xfrm>
          <a:off x="190500" y="990600"/>
          <a:ext cx="8763000" cy="495300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xmlns="" val="1963233839"/>
                    </a:ext>
                  </a:extLst>
                </a:gridCol>
                <a:gridCol w="1371600">
                  <a:extLst>
                    <a:ext uri="{9D8B030D-6E8A-4147-A177-3AD203B41FA5}">
                      <a16:colId xmlns:a16="http://schemas.microsoft.com/office/drawing/2014/main" xmlns="" val="1199178983"/>
                    </a:ext>
                  </a:extLst>
                </a:gridCol>
                <a:gridCol w="2133600">
                  <a:extLst>
                    <a:ext uri="{9D8B030D-6E8A-4147-A177-3AD203B41FA5}">
                      <a16:colId xmlns:a16="http://schemas.microsoft.com/office/drawing/2014/main" xmlns="" val="160059664"/>
                    </a:ext>
                  </a:extLst>
                </a:gridCol>
                <a:gridCol w="3771900">
                  <a:extLst>
                    <a:ext uri="{9D8B030D-6E8A-4147-A177-3AD203B41FA5}">
                      <a16:colId xmlns:a16="http://schemas.microsoft.com/office/drawing/2014/main" xmlns="" val="731279457"/>
                    </a:ext>
                  </a:extLst>
                </a:gridCol>
              </a:tblGrid>
              <a:tr h="381000">
                <a:tc>
                  <a:txBody>
                    <a:bodyPr/>
                    <a:lstStyle/>
                    <a:p>
                      <a:pPr lvl="0" algn="l"/>
                      <a:r>
                        <a:rPr lang="en-US" dirty="0" smtClean="0"/>
                        <a:t>Version No.</a:t>
                      </a:r>
                      <a:endParaRPr lang="en-US" dirty="0"/>
                    </a:p>
                  </a:txBody>
                  <a:tcPr/>
                </a:tc>
                <a:tc>
                  <a:txBody>
                    <a:bodyPr/>
                    <a:lstStyle/>
                    <a:p>
                      <a:pPr lvl="0" algn="l"/>
                      <a:r>
                        <a:rPr lang="en-US" dirty="0" smtClean="0"/>
                        <a:t>CLR Version</a:t>
                      </a:r>
                      <a:endParaRPr lang="en-US" dirty="0"/>
                    </a:p>
                  </a:txBody>
                  <a:tcPr/>
                </a:tc>
                <a:tc>
                  <a:txBody>
                    <a:bodyPr/>
                    <a:lstStyle/>
                    <a:p>
                      <a:pPr lvl="0"/>
                      <a:r>
                        <a:rPr lang="en-US" dirty="0" smtClean="0"/>
                        <a:t>Release</a:t>
                      </a:r>
                      <a:r>
                        <a:rPr lang="en-US" baseline="0" dirty="0" smtClean="0"/>
                        <a:t> Date</a:t>
                      </a:r>
                      <a:endParaRPr lang="en-US" dirty="0"/>
                    </a:p>
                  </a:txBody>
                  <a:tcPr/>
                </a:tc>
                <a:tc>
                  <a:txBody>
                    <a:bodyPr/>
                    <a:lstStyle/>
                    <a:p>
                      <a:pPr lvl="0"/>
                      <a:r>
                        <a:rPr lang="en-US" dirty="0" smtClean="0"/>
                        <a:t>Development Tools</a:t>
                      </a:r>
                      <a:endParaRPr lang="en-US" dirty="0"/>
                    </a:p>
                  </a:txBody>
                  <a:tcPr/>
                </a:tc>
                <a:extLst>
                  <a:ext uri="{0D108BD9-81ED-4DB2-BD59-A6C34878D82A}">
                    <a16:rowId xmlns:a16="http://schemas.microsoft.com/office/drawing/2014/main" xmlns="" val="3963889849"/>
                  </a:ext>
                </a:extLst>
              </a:tr>
              <a:tr h="381000">
                <a:tc>
                  <a:txBody>
                    <a:bodyPr/>
                    <a:lstStyle/>
                    <a:p>
                      <a:pPr lvl="1" algn="l" fontAlgn="b"/>
                      <a:r>
                        <a:rPr lang="en-US" sz="1800" u="none" strike="noStrike" dirty="0" smtClean="0">
                          <a:effectLst/>
                        </a:rPr>
                        <a:t>1.0</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l"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dirty="0">
                          <a:effectLst/>
                        </a:rPr>
                        <a:t>13-02-2002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dirty="0">
                          <a:effectLst/>
                        </a:rPr>
                        <a:t>Visual Studio .</a:t>
                      </a:r>
                      <a:r>
                        <a:rPr lang="en-US" sz="1800" u="none" strike="noStrike" dirty="0" smtClean="0">
                          <a:effectLst/>
                        </a:rPr>
                        <a:t>NET</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567330184"/>
                  </a:ext>
                </a:extLst>
              </a:tr>
              <a:tr h="381000">
                <a:tc>
                  <a:txBody>
                    <a:bodyPr/>
                    <a:lstStyle/>
                    <a:p>
                      <a:pPr lvl="1" algn="l" fontAlgn="b"/>
                      <a:r>
                        <a:rPr lang="en-US" sz="1800" u="none" strike="noStrike" dirty="0">
                          <a:effectLst/>
                        </a:rPr>
                        <a:t>1.1</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l"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a:effectLst/>
                        </a:rPr>
                        <a:t>24-04-2003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dirty="0">
                          <a:effectLst/>
                        </a:rPr>
                        <a:t>Visual Studio .NET </a:t>
                      </a:r>
                      <a:r>
                        <a:rPr lang="en-US" sz="1800" u="none" strike="noStrike" dirty="0" smtClean="0">
                          <a:effectLst/>
                        </a:rPr>
                        <a:t>2003</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862436060"/>
                  </a:ext>
                </a:extLst>
              </a:tr>
              <a:tr h="381000">
                <a:tc>
                  <a:txBody>
                    <a:bodyPr/>
                    <a:lstStyle/>
                    <a:p>
                      <a:pPr lvl="1" algn="l" fontAlgn="b"/>
                      <a:r>
                        <a:rPr lang="en-US" sz="1800" u="none" strike="noStrike" dirty="0" smtClean="0">
                          <a:effectLst/>
                        </a:rPr>
                        <a:t>2.0</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l"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a:effectLst/>
                        </a:rPr>
                        <a:t>07-11-2005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dirty="0">
                          <a:effectLst/>
                        </a:rPr>
                        <a:t>Visual Studio </a:t>
                      </a:r>
                      <a:r>
                        <a:rPr lang="en-US" sz="1800" u="none" strike="noStrike" dirty="0" smtClean="0">
                          <a:effectLst/>
                        </a:rPr>
                        <a:t>2005</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155357007"/>
                  </a:ext>
                </a:extLst>
              </a:tr>
              <a:tr h="381000">
                <a:tc>
                  <a:txBody>
                    <a:bodyPr/>
                    <a:lstStyle/>
                    <a:p>
                      <a:pPr lvl="1" algn="l" fontAlgn="b"/>
                      <a:r>
                        <a:rPr lang="en-US" sz="1800" u="none" strike="noStrike" dirty="0" smtClean="0">
                          <a:effectLst/>
                        </a:rPr>
                        <a:t>3.0</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l"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a:effectLst/>
                        </a:rPr>
                        <a:t>06-11-2006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dirty="0">
                          <a:effectLst/>
                        </a:rPr>
                        <a:t>Expression </a:t>
                      </a:r>
                      <a:r>
                        <a:rPr lang="en-US" sz="1800" u="none" strike="noStrike" dirty="0" smtClean="0">
                          <a:effectLst/>
                        </a:rPr>
                        <a:t>Blend</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890303152"/>
                  </a:ext>
                </a:extLst>
              </a:tr>
              <a:tr h="381000">
                <a:tc>
                  <a:txBody>
                    <a:bodyPr/>
                    <a:lstStyle/>
                    <a:p>
                      <a:pPr lvl="1" algn="l" fontAlgn="b"/>
                      <a:r>
                        <a:rPr lang="en-US" sz="1800" u="none" strike="noStrike" dirty="0">
                          <a:effectLst/>
                        </a:rPr>
                        <a:t>3.5</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l"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a:effectLst/>
                        </a:rPr>
                        <a:t>19-11-2007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dirty="0">
                          <a:effectLst/>
                        </a:rPr>
                        <a:t>Visual Studio </a:t>
                      </a:r>
                      <a:r>
                        <a:rPr lang="en-US" sz="1800" u="none" strike="noStrike" dirty="0" smtClean="0">
                          <a:effectLst/>
                        </a:rPr>
                        <a:t>2008</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582606289"/>
                  </a:ext>
                </a:extLst>
              </a:tr>
              <a:tr h="381000">
                <a:tc>
                  <a:txBody>
                    <a:bodyPr/>
                    <a:lstStyle/>
                    <a:p>
                      <a:pPr lvl="1" algn="l" fontAlgn="b"/>
                      <a:r>
                        <a:rPr lang="en-US" sz="1800" u="none" strike="noStrike" dirty="0" smtClean="0">
                          <a:effectLst/>
                        </a:rPr>
                        <a:t>4.0</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l"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a:effectLst/>
                        </a:rPr>
                        <a:t>12-04-2010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dirty="0">
                          <a:effectLst/>
                        </a:rPr>
                        <a:t>Visual Studio </a:t>
                      </a:r>
                      <a:r>
                        <a:rPr lang="en-US" sz="1800" u="none" strike="noStrike" dirty="0" smtClean="0">
                          <a:effectLst/>
                        </a:rPr>
                        <a:t>2010</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4102436223"/>
                  </a:ext>
                </a:extLst>
              </a:tr>
              <a:tr h="381000">
                <a:tc>
                  <a:txBody>
                    <a:bodyPr/>
                    <a:lstStyle/>
                    <a:p>
                      <a:pPr lvl="1" algn="l" fontAlgn="b"/>
                      <a:r>
                        <a:rPr lang="en-US" sz="1800" u="none" strike="noStrike" dirty="0">
                          <a:effectLst/>
                        </a:rPr>
                        <a:t>4.5</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l"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a:effectLst/>
                        </a:rPr>
                        <a:t>15-08-2012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dirty="0">
                          <a:effectLst/>
                        </a:rPr>
                        <a:t>Visual Studio </a:t>
                      </a:r>
                      <a:r>
                        <a:rPr lang="en-US" sz="1800" u="none" strike="noStrike" dirty="0" smtClean="0">
                          <a:effectLst/>
                        </a:rPr>
                        <a:t>2012</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134125757"/>
                  </a:ext>
                </a:extLst>
              </a:tr>
              <a:tr h="381000">
                <a:tc>
                  <a:txBody>
                    <a:bodyPr/>
                    <a:lstStyle/>
                    <a:p>
                      <a:pPr lvl="1" algn="l" fontAlgn="b"/>
                      <a:r>
                        <a:rPr lang="en-US" sz="1800" u="none" strike="noStrike" dirty="0">
                          <a:effectLst/>
                        </a:rPr>
                        <a:t>4.5.1</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l"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a:effectLst/>
                        </a:rPr>
                        <a:t>17-10-2013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dirty="0">
                          <a:effectLst/>
                        </a:rPr>
                        <a:t>Visual Studio </a:t>
                      </a:r>
                      <a:r>
                        <a:rPr lang="en-US" sz="1800" u="none" strike="noStrike" dirty="0" smtClean="0">
                          <a:effectLst/>
                        </a:rPr>
                        <a:t>2013</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888740492"/>
                  </a:ext>
                </a:extLst>
              </a:tr>
              <a:tr h="381000">
                <a:tc>
                  <a:txBody>
                    <a:bodyPr/>
                    <a:lstStyle/>
                    <a:p>
                      <a:pPr lvl="1" algn="l" fontAlgn="b"/>
                      <a:r>
                        <a:rPr lang="en-US" sz="1800" u="none" strike="noStrike" dirty="0">
                          <a:effectLst/>
                        </a:rPr>
                        <a:t>4.5.2</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l"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a:effectLst/>
                        </a:rPr>
                        <a:t>05-05-2014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dirty="0">
                          <a:effectLst/>
                        </a:rPr>
                        <a:t>N/A</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499861536"/>
                  </a:ext>
                </a:extLst>
              </a:tr>
              <a:tr h="381000">
                <a:tc>
                  <a:txBody>
                    <a:bodyPr/>
                    <a:lstStyle/>
                    <a:p>
                      <a:pPr lvl="1" algn="l" fontAlgn="b"/>
                      <a:r>
                        <a:rPr lang="en-US" sz="1800" u="none" strike="noStrike" dirty="0">
                          <a:effectLst/>
                        </a:rPr>
                        <a:t>4.6</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l"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a:effectLst/>
                        </a:rPr>
                        <a:t>20-07-2015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ctr"/>
                      <a:r>
                        <a:rPr lang="en-US" sz="1800" u="none" strike="noStrike" dirty="0">
                          <a:effectLst/>
                        </a:rPr>
                        <a:t>Visual Studio </a:t>
                      </a:r>
                      <a:r>
                        <a:rPr lang="en-US" sz="1800" u="none" strike="noStrike" dirty="0" smtClean="0">
                          <a:effectLst/>
                        </a:rPr>
                        <a:t>2015</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922539224"/>
                  </a:ext>
                </a:extLst>
              </a:tr>
              <a:tr h="381000">
                <a:tc>
                  <a:txBody>
                    <a:bodyPr/>
                    <a:lstStyle/>
                    <a:p>
                      <a:pPr lvl="1" algn="l" fontAlgn="b"/>
                      <a:r>
                        <a:rPr lang="en-US" sz="1800" u="none" strike="noStrike" dirty="0">
                          <a:effectLst/>
                        </a:rPr>
                        <a:t>4.6.1</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l"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lvl="1" algn="l" fontAlgn="b"/>
                      <a:r>
                        <a:rPr lang="en-US" sz="1800" u="none" strike="noStrike">
                          <a:effectLst/>
                        </a:rPr>
                        <a:t>30-11-2015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lvl="1" algn="l" fontAlgn="b"/>
                      <a:r>
                        <a:rPr lang="en-US" sz="1800" u="none" strike="noStrike" dirty="0">
                          <a:effectLst/>
                        </a:rPr>
                        <a:t>Visual Studio 2015 Update 1</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433416512"/>
                  </a:ext>
                </a:extLst>
              </a:tr>
              <a:tr h="381000">
                <a:tc>
                  <a:txBody>
                    <a:bodyPr/>
                    <a:lstStyle/>
                    <a:p>
                      <a:pPr lvl="1" algn="l" fontAlgn="b"/>
                      <a:r>
                        <a:rPr lang="en-US" sz="1800" u="none" strike="noStrike" dirty="0">
                          <a:effectLst/>
                        </a:rPr>
                        <a:t>4.6.2</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l" fontAlgn="ctr"/>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lvl="1" algn="l" fontAlgn="b"/>
                      <a:r>
                        <a:rPr lang="en-US" sz="1800" u="none" strike="noStrike" dirty="0">
                          <a:effectLst/>
                        </a:rPr>
                        <a:t>02-08-2016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lvl="1" algn="l" fontAlgn="ctr"/>
                      <a:r>
                        <a:rPr lang="en-US" sz="1800" u="none" strike="noStrike" dirty="0" smtClean="0">
                          <a:effectLst/>
                        </a:rPr>
                        <a:t>N/A</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247415511"/>
                  </a:ext>
                </a:extLst>
              </a:tr>
            </a:tbl>
          </a:graphicData>
        </a:graphic>
      </p:graphicFrame>
    </p:spTree>
    <p:extLst>
      <p:ext uri="{BB962C8B-B14F-4D97-AF65-F5344CB8AC3E}">
        <p14:creationId xmlns:p14="http://schemas.microsoft.com/office/powerpoint/2010/main" val="1543313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.NET Framework Cont..</a:t>
            </a:r>
            <a:endParaRPr lang="en-IN" dirty="0">
              <a:latin typeface="+mj-lt"/>
            </a:endParaRPr>
          </a:p>
        </p:txBody>
      </p:sp>
      <p:sp>
        <p:nvSpPr>
          <p:cNvPr id="3" name="Content Placeholder 2"/>
          <p:cNvSpPr>
            <a:spLocks noGrp="1"/>
          </p:cNvSpPr>
          <p:nvPr>
            <p:ph idx="1"/>
          </p:nvPr>
        </p:nvSpPr>
        <p:spPr/>
        <p:txBody>
          <a:bodyPr>
            <a:normAutofit/>
          </a:bodyPr>
          <a:lstStyle/>
          <a:p>
            <a:pPr marL="342900" lvl="1" indent="-342900">
              <a:buFont typeface="Wingdings" panose="05000000000000000000" pitchFamily="2" charset="2"/>
              <a:buChar char="§"/>
            </a:pPr>
            <a:r>
              <a:rPr lang="en-US" sz="2400" dirty="0" smtClean="0"/>
              <a:t>What is .NET framework? </a:t>
            </a:r>
          </a:p>
          <a:p>
            <a:pPr lvl="1" algn="just"/>
            <a:r>
              <a:rPr lang="en-US" dirty="0"/>
              <a:t>.NET is a programming framework created by </a:t>
            </a:r>
            <a:r>
              <a:rPr lang="en-US" dirty="0" smtClean="0"/>
              <a:t>Microsoft, for </a:t>
            </a:r>
            <a:r>
              <a:rPr lang="en-US" dirty="0"/>
              <a:t>developers can use to create applications more easily</a:t>
            </a:r>
            <a:r>
              <a:rPr lang="en-US" dirty="0" smtClean="0"/>
              <a:t>.</a:t>
            </a:r>
          </a:p>
          <a:p>
            <a:pPr lvl="1" algn="just"/>
            <a:r>
              <a:rPr lang="en-US" dirty="0" smtClean="0"/>
              <a:t>.</a:t>
            </a:r>
            <a:r>
              <a:rPr lang="en-US" dirty="0"/>
              <a:t>NET framework runs on different versions of windows operating system, starting from windows 98 to latest versions of windows 7 and windows </a:t>
            </a:r>
            <a:r>
              <a:rPr lang="en-US" dirty="0" smtClean="0"/>
              <a:t>8 &amp; 10.</a:t>
            </a:r>
            <a:endParaRPr lang="en-US" dirty="0"/>
          </a:p>
          <a:p>
            <a:pPr marL="457200" lvl="1" indent="0" algn="just">
              <a:buNone/>
            </a:pPr>
            <a:endParaRPr lang="en-US" sz="2400" dirty="0" smtClean="0"/>
          </a:p>
          <a:p>
            <a:pPr lvl="1" algn="just"/>
            <a:endParaRPr lang="en-US" sz="2400" dirty="0" smtClean="0"/>
          </a:p>
          <a:p>
            <a:pPr lvl="1" algn="just"/>
            <a:endParaRPr lang="en-IN" sz="2400" dirty="0"/>
          </a:p>
        </p:txBody>
      </p:sp>
    </p:spTree>
    <p:extLst>
      <p:ext uri="{BB962C8B-B14F-4D97-AF65-F5344CB8AC3E}">
        <p14:creationId xmlns:p14="http://schemas.microsoft.com/office/powerpoint/2010/main" val="324614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2209800"/>
            <a:ext cx="46482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smtClean="0">
                <a:ln>
                  <a:noFill/>
                </a:ln>
                <a:solidFill>
                  <a:prstClr val="black"/>
                </a:solidFill>
                <a:effectLst/>
                <a:uLnTx/>
                <a:uFillTx/>
                <a:latin typeface="Calibri"/>
                <a:ea typeface="+mn-ea"/>
                <a:cs typeface="+mn-cs"/>
              </a:rPr>
              <a:t>Thank you</a:t>
            </a:r>
          </a:p>
        </p:txBody>
      </p:sp>
    </p:spTree>
    <p:extLst>
      <p:ext uri="{BB962C8B-B14F-4D97-AF65-F5344CB8AC3E}">
        <p14:creationId xmlns:p14="http://schemas.microsoft.com/office/powerpoint/2010/main" val="290593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731837"/>
          </a:xfrm>
        </p:spPr>
        <p:txBody>
          <a:bodyPr>
            <a:noAutofit/>
          </a:bodyPr>
          <a:lstStyle/>
          <a:p>
            <a:r>
              <a:rPr lang="en-IN" dirty="0" smtClean="0">
                <a:solidFill>
                  <a:prstClr val="black"/>
                </a:solidFill>
                <a:latin typeface="Calibri"/>
              </a:rPr>
              <a:t>.NET Framework Cont..</a:t>
            </a:r>
            <a:endParaRPr lang="en-IN" dirty="0">
              <a:latin typeface="+mj-l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3200" y="990600"/>
            <a:ext cx="4800600" cy="5486400"/>
          </a:xfrm>
        </p:spPr>
      </p:pic>
      <p:sp>
        <p:nvSpPr>
          <p:cNvPr id="5" name="TextBox 4"/>
          <p:cNvSpPr txBox="1"/>
          <p:nvPr/>
        </p:nvSpPr>
        <p:spPr>
          <a:xfrm>
            <a:off x="-533400" y="2971800"/>
            <a:ext cx="3810000" cy="954107"/>
          </a:xfrm>
          <a:prstGeom prst="rect">
            <a:avLst/>
          </a:prstGeom>
          <a:noFill/>
        </p:spPr>
        <p:txBody>
          <a:bodyPr wrap="square" rtlCol="0">
            <a:spAutoFit/>
          </a:bodyPr>
          <a:lstStyle/>
          <a:p>
            <a:pPr algn="ctr"/>
            <a:r>
              <a:rPr lang="en-US" sz="2800" dirty="0" smtClean="0"/>
              <a:t>.NET Framework Architecture</a:t>
            </a:r>
            <a:endParaRPr lang="en-US" sz="2800" dirty="0"/>
          </a:p>
        </p:txBody>
      </p:sp>
    </p:spTree>
    <p:extLst>
      <p:ext uri="{BB962C8B-B14F-4D97-AF65-F5344CB8AC3E}">
        <p14:creationId xmlns:p14="http://schemas.microsoft.com/office/powerpoint/2010/main" val="176054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j-lt"/>
              </a:rPr>
              <a:t>.NET Framework Components</a:t>
            </a:r>
          </a:p>
        </p:txBody>
      </p:sp>
      <p:sp>
        <p:nvSpPr>
          <p:cNvPr id="3" name="Content Placeholder 2"/>
          <p:cNvSpPr>
            <a:spLocks noGrp="1"/>
          </p:cNvSpPr>
          <p:nvPr>
            <p:ph idx="1"/>
          </p:nvPr>
        </p:nvSpPr>
        <p:spPr/>
        <p:txBody>
          <a:bodyPr>
            <a:normAutofit/>
          </a:bodyPr>
          <a:lstStyle/>
          <a:p>
            <a:pPr marL="514350" indent="-457200"/>
            <a:r>
              <a:rPr lang="en-US" dirty="0"/>
              <a:t>Common Language Specification (CLS</a:t>
            </a:r>
            <a:r>
              <a:rPr lang="en-US" dirty="0" smtClean="0"/>
              <a:t>)</a:t>
            </a:r>
          </a:p>
          <a:p>
            <a:pPr marL="514350" indent="-457200"/>
            <a:r>
              <a:rPr lang="en-US" dirty="0"/>
              <a:t>Common Type System (CTS)</a:t>
            </a:r>
          </a:p>
          <a:p>
            <a:pPr marL="514350" indent="-457200"/>
            <a:r>
              <a:rPr lang="en-US" dirty="0" smtClean="0"/>
              <a:t>.</a:t>
            </a:r>
            <a:r>
              <a:rPr lang="en-US" dirty="0"/>
              <a:t>NET Framework Class Library (FCL)</a:t>
            </a:r>
          </a:p>
          <a:p>
            <a:pPr marL="514350" indent="-457200"/>
            <a:r>
              <a:rPr lang="en-US" dirty="0"/>
              <a:t>Common Language Runtime (CLR)</a:t>
            </a:r>
          </a:p>
          <a:p>
            <a:pPr marL="514350" indent="-457200"/>
            <a:r>
              <a:rPr lang="en-US" dirty="0"/>
              <a:t>Common Language Infrastructure(CLI</a:t>
            </a:r>
            <a:r>
              <a:rPr lang="en-US" dirty="0" smtClean="0"/>
              <a:t>)</a:t>
            </a:r>
            <a:endParaRPr lang="en-US" dirty="0"/>
          </a:p>
        </p:txBody>
      </p:sp>
    </p:spTree>
    <p:extLst>
      <p:ext uri="{BB962C8B-B14F-4D97-AF65-F5344CB8AC3E}">
        <p14:creationId xmlns:p14="http://schemas.microsoft.com/office/powerpoint/2010/main" val="40843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Common </a:t>
            </a:r>
            <a:r>
              <a:rPr lang="en-US" dirty="0" smtClean="0">
                <a:latin typeface="+mj-lt"/>
              </a:rPr>
              <a:t>Language Specification(CLS</a:t>
            </a:r>
            <a:r>
              <a:rPr lang="en-US" dirty="0">
                <a:latin typeface="+mj-lt"/>
              </a:rPr>
              <a:t>)</a:t>
            </a:r>
          </a:p>
        </p:txBody>
      </p:sp>
      <p:sp>
        <p:nvSpPr>
          <p:cNvPr id="10" name="Content Placeholder 9"/>
          <p:cNvSpPr>
            <a:spLocks noGrp="1"/>
          </p:cNvSpPr>
          <p:nvPr>
            <p:ph idx="1"/>
          </p:nvPr>
        </p:nvSpPr>
        <p:spPr/>
        <p:txBody>
          <a:bodyPr>
            <a:normAutofit/>
          </a:bodyPr>
          <a:lstStyle/>
          <a:p>
            <a:pPr algn="just"/>
            <a:r>
              <a:rPr lang="en-US" dirty="0" smtClean="0"/>
              <a:t>It </a:t>
            </a:r>
            <a:r>
              <a:rPr lang="en-US" dirty="0"/>
              <a:t>defines a set of rules and restrictions that every language must follow which runs under .NET framework</a:t>
            </a:r>
            <a:r>
              <a:rPr lang="en-US" dirty="0" smtClean="0"/>
              <a:t>.</a:t>
            </a:r>
          </a:p>
          <a:p>
            <a:pPr algn="just"/>
            <a:r>
              <a:rPr lang="en-US" dirty="0" smtClean="0"/>
              <a:t>This </a:t>
            </a:r>
            <a:r>
              <a:rPr lang="en-US" dirty="0"/>
              <a:t>is done in such a way, that programs written in any language (.NET compliant) can interoperate with other languages. </a:t>
            </a:r>
            <a:endParaRPr lang="en-US" dirty="0" smtClean="0"/>
          </a:p>
          <a:p>
            <a:pPr algn="just"/>
            <a:r>
              <a:rPr lang="en-US" dirty="0" smtClean="0"/>
              <a:t>This </a:t>
            </a:r>
            <a:r>
              <a:rPr lang="en-US" dirty="0"/>
              <a:t>also can take full advantage of inheritance, polymorphism, exceptions, and other features.</a:t>
            </a:r>
            <a:endParaRPr lang="en-US" dirty="0" smtClean="0"/>
          </a:p>
          <a:p>
            <a:pPr algn="just"/>
            <a:r>
              <a:rPr lang="en-US" dirty="0"/>
              <a:t>The languages which follows these set of rules are said to be CLS </a:t>
            </a:r>
            <a:r>
              <a:rPr lang="en-US" dirty="0" smtClean="0"/>
              <a:t>Compliant Languages. </a:t>
            </a:r>
            <a:r>
              <a:rPr lang="en-US" dirty="0"/>
              <a:t>In simple words, CLS enables </a:t>
            </a:r>
            <a:r>
              <a:rPr lang="en-US" b="1" dirty="0" smtClean="0"/>
              <a:t>Cross-Language Integration</a:t>
            </a:r>
            <a:r>
              <a:rPr lang="en-US" dirty="0" smtClean="0"/>
              <a:t>.</a:t>
            </a:r>
          </a:p>
        </p:txBody>
      </p:sp>
    </p:spTree>
    <p:extLst>
      <p:ext uri="{BB962C8B-B14F-4D97-AF65-F5344CB8AC3E}">
        <p14:creationId xmlns:p14="http://schemas.microsoft.com/office/powerpoint/2010/main" val="286545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Common Type System (CTS)</a:t>
            </a:r>
            <a:endParaRPr lang="en-US" dirty="0">
              <a:latin typeface="+mj-lt"/>
            </a:endParaRPr>
          </a:p>
        </p:txBody>
      </p:sp>
      <p:sp>
        <p:nvSpPr>
          <p:cNvPr id="10" name="Content Placeholder 9"/>
          <p:cNvSpPr>
            <a:spLocks noGrp="1"/>
          </p:cNvSpPr>
          <p:nvPr>
            <p:ph idx="1"/>
          </p:nvPr>
        </p:nvSpPr>
        <p:spPr/>
        <p:txBody>
          <a:bodyPr>
            <a:normAutofit fontScale="92500" lnSpcReduction="10000"/>
          </a:bodyPr>
          <a:lstStyle/>
          <a:p>
            <a:pPr algn="just"/>
            <a:r>
              <a:rPr lang="en-US" sz="2600" dirty="0" smtClean="0"/>
              <a:t>CTS </a:t>
            </a:r>
            <a:r>
              <a:rPr lang="en-US" sz="2600" dirty="0"/>
              <a:t>are the mechanism by which code written in one programming language can talk to code written in a different programming language.</a:t>
            </a:r>
          </a:p>
          <a:p>
            <a:pPr algn="just"/>
            <a:r>
              <a:rPr lang="en-US" sz="2600" dirty="0" smtClean="0"/>
              <a:t>It help </a:t>
            </a:r>
            <a:r>
              <a:rPr lang="en-US" sz="2600" dirty="0"/>
              <a:t>developers to develop applications in different languages.</a:t>
            </a:r>
          </a:p>
          <a:p>
            <a:pPr algn="just"/>
            <a:r>
              <a:rPr lang="en-US" sz="2600" dirty="0" smtClean="0"/>
              <a:t>It </a:t>
            </a:r>
            <a:r>
              <a:rPr lang="en-US" sz="2600" dirty="0"/>
              <a:t>also specifies the rules for type visibility and for access to the members of a type</a:t>
            </a:r>
            <a:r>
              <a:rPr lang="en-US" sz="2600" dirty="0" smtClean="0"/>
              <a:t>.</a:t>
            </a:r>
          </a:p>
          <a:p>
            <a:pPr algn="just"/>
            <a:r>
              <a:rPr lang="en-US" sz="2600" dirty="0" smtClean="0"/>
              <a:t>It </a:t>
            </a:r>
            <a:r>
              <a:rPr lang="en-US" sz="2600" dirty="0"/>
              <a:t>describes how types are declared, used and managed </a:t>
            </a:r>
            <a:r>
              <a:rPr lang="en-US" sz="2600" dirty="0" smtClean="0"/>
              <a:t>at </a:t>
            </a:r>
            <a:r>
              <a:rPr lang="en-US" sz="2600" dirty="0"/>
              <a:t>the runtime.</a:t>
            </a:r>
          </a:p>
          <a:p>
            <a:pPr algn="just"/>
            <a:r>
              <a:rPr lang="en-US" sz="2600" dirty="0" smtClean="0"/>
              <a:t>It </a:t>
            </a:r>
            <a:r>
              <a:rPr lang="en-US" sz="2600" dirty="0"/>
              <a:t>describes a set of types that can be used in different .NET languages in common.</a:t>
            </a:r>
          </a:p>
          <a:p>
            <a:pPr algn="just"/>
            <a:r>
              <a:rPr lang="en-US" sz="2600" dirty="0"/>
              <a:t>It facilitates cross-language integration, type safety, and high performance code execution.</a:t>
            </a:r>
          </a:p>
          <a:p>
            <a:pPr algn="just"/>
            <a:endParaRPr lang="en-US" sz="2800" dirty="0" smtClean="0"/>
          </a:p>
          <a:p>
            <a:pPr algn="just"/>
            <a:endParaRPr lang="en-US" dirty="0" smtClean="0"/>
          </a:p>
        </p:txBody>
      </p:sp>
    </p:spTree>
    <p:extLst>
      <p:ext uri="{BB962C8B-B14F-4D97-AF65-F5344CB8AC3E}">
        <p14:creationId xmlns:p14="http://schemas.microsoft.com/office/powerpoint/2010/main" val="180198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Common </a:t>
            </a:r>
            <a:r>
              <a:rPr lang="en-US" dirty="0">
                <a:latin typeface="+mj-lt"/>
              </a:rPr>
              <a:t>Type System (CTS</a:t>
            </a:r>
            <a:r>
              <a:rPr lang="en-US" dirty="0" smtClean="0">
                <a:latin typeface="+mj-lt"/>
              </a:rPr>
              <a:t>) Cont..</a:t>
            </a:r>
            <a:endParaRPr lang="en-US" dirty="0">
              <a:latin typeface="+mj-lt"/>
            </a:endParaRPr>
          </a:p>
        </p:txBody>
      </p:sp>
      <p:sp>
        <p:nvSpPr>
          <p:cNvPr id="10" name="Content Placeholder 9"/>
          <p:cNvSpPr>
            <a:spLocks noGrp="1"/>
          </p:cNvSpPr>
          <p:nvPr>
            <p:ph idx="1"/>
          </p:nvPr>
        </p:nvSpPr>
        <p:spPr/>
        <p:txBody>
          <a:bodyPr/>
          <a:lstStyle/>
          <a:p>
            <a:pPr algn="just"/>
            <a:r>
              <a:rPr lang="en-US" dirty="0" smtClean="0"/>
              <a:t>It </a:t>
            </a:r>
            <a:r>
              <a:rPr lang="en-US" dirty="0"/>
              <a:t>ensures that objects written in different .NET Languages like C#, VB.NET, F# etc. can interact with each other</a:t>
            </a:r>
            <a:r>
              <a:rPr lang="en-US" dirty="0" smtClean="0"/>
              <a:t>.</a:t>
            </a:r>
          </a:p>
          <a:p>
            <a:pPr algn="just"/>
            <a:endParaRPr lang="en-US" dirty="0"/>
          </a:p>
          <a:p>
            <a:pPr algn="just"/>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523" y="2438400"/>
            <a:ext cx="4324954" cy="2114845"/>
          </a:xfrm>
          <a:prstGeom prst="rect">
            <a:avLst/>
          </a:prstGeom>
        </p:spPr>
      </p:pic>
    </p:spTree>
    <p:extLst>
      <p:ext uri="{BB962C8B-B14F-4D97-AF65-F5344CB8AC3E}">
        <p14:creationId xmlns:p14="http://schemas.microsoft.com/office/powerpoint/2010/main" val="19650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4018</TotalTime>
  <Words>2613</Words>
  <Application>Microsoft Office PowerPoint</Application>
  <PresentationFormat>On-screen Show (4:3)</PresentationFormat>
  <Paragraphs>335</Paragraphs>
  <Slides>40</Slides>
  <Notes>38</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Office Theme</vt:lpstr>
      <vt:lpstr>1_Office Theme</vt:lpstr>
      <vt:lpstr>UNIT-1 Introduction to .NET Framework</vt:lpstr>
      <vt:lpstr>Outline               </vt:lpstr>
      <vt:lpstr>Introduction to .NET Framework</vt:lpstr>
      <vt:lpstr>.NET Framework Cont..</vt:lpstr>
      <vt:lpstr>.NET Framework Cont..</vt:lpstr>
      <vt:lpstr>.NET Framework Components</vt:lpstr>
      <vt:lpstr>Common Language Specification(CLS)</vt:lpstr>
      <vt:lpstr>Common Type System (CTS)</vt:lpstr>
      <vt:lpstr>Common Type System (CTS) Cont..</vt:lpstr>
      <vt:lpstr>.NET Framework Class Library (FCL)</vt:lpstr>
      <vt:lpstr>Common Language Runtime (CLR)</vt:lpstr>
      <vt:lpstr>CLR - Example</vt:lpstr>
      <vt:lpstr>MSIL = CIL = IL</vt:lpstr>
      <vt:lpstr>Functions of CLR</vt:lpstr>
      <vt:lpstr>Common Language Infrastructure(CLI)</vt:lpstr>
      <vt:lpstr>Managed Code</vt:lpstr>
      <vt:lpstr>Managed Code Cont..</vt:lpstr>
      <vt:lpstr>Managed Code Cont..</vt:lpstr>
      <vt:lpstr>Managed Code Cont..</vt:lpstr>
      <vt:lpstr>Unmanaged Code</vt:lpstr>
      <vt:lpstr>Unmanaged Code Cont..</vt:lpstr>
      <vt:lpstr>Managed v/s Unmanaged Code</vt:lpstr>
      <vt:lpstr>Assembly - Example               </vt:lpstr>
      <vt:lpstr>What Is .NET Assembly?</vt:lpstr>
      <vt:lpstr>.NET Assembly</vt:lpstr>
      <vt:lpstr>.NET Assembly Cont..</vt:lpstr>
      <vt:lpstr>Manifest</vt:lpstr>
      <vt:lpstr>Metadata</vt:lpstr>
      <vt:lpstr>MSIL Code</vt:lpstr>
      <vt:lpstr>Functions of .NET Assembly</vt:lpstr>
      <vt:lpstr>Functions of .NET Assembly Cont..</vt:lpstr>
      <vt:lpstr>Garbage Collection</vt:lpstr>
      <vt:lpstr>Garbage Collection Cont..</vt:lpstr>
      <vt:lpstr>Garbage Collection Cont..</vt:lpstr>
      <vt:lpstr>Garbage Collection Cont.. </vt:lpstr>
      <vt:lpstr>Example - Garbage Collection</vt:lpstr>
      <vt:lpstr>End to DLL Hell</vt:lpstr>
      <vt:lpstr>End to DLL Hell Cont..</vt:lpstr>
      <vt:lpstr>.NET Framework Version History</vt:lpstr>
      <vt:lpstr>PowerPoint Presentation</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833</cp:revision>
  <dcterms:created xsi:type="dcterms:W3CDTF">2013-05-17T03:00:03Z</dcterms:created>
  <dcterms:modified xsi:type="dcterms:W3CDTF">2017-04-19T05:24:04Z</dcterms:modified>
</cp:coreProperties>
</file>