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1"/>
  </p:notesMasterIdLst>
  <p:handoutMasterIdLst>
    <p:handoutMasterId r:id="rId32"/>
  </p:handoutMasterIdLst>
  <p:sldIdLst>
    <p:sldId id="482" r:id="rId3"/>
    <p:sldId id="379" r:id="rId4"/>
    <p:sldId id="460" r:id="rId5"/>
    <p:sldId id="483" r:id="rId6"/>
    <p:sldId id="503" r:id="rId7"/>
    <p:sldId id="485" r:id="rId8"/>
    <p:sldId id="525" r:id="rId9"/>
    <p:sldId id="506"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2" r:id="rId26"/>
    <p:sldId id="543" r:id="rId27"/>
    <p:sldId id="544" r:id="rId28"/>
    <p:sldId id="545" r:id="rId29"/>
    <p:sldId id="5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UYu3zYexrRJmFnZtkuT3cw==" hashData="mc/n1zsA0WIkjQXtR2pPfmiUGmk="/>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D"/>
    <a:srgbClr val="E7F2FF"/>
    <a:srgbClr val="FF6702"/>
    <a:srgbClr val="E40524"/>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43" autoAdjust="0"/>
  </p:normalViewPr>
  <p:slideViewPr>
    <p:cSldViewPr>
      <p:cViewPr>
        <p:scale>
          <a:sx n="70" d="100"/>
          <a:sy n="70" d="100"/>
        </p:scale>
        <p:origin x="-1104" y="5"/>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19-04-2017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8437245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l">
              <a:defRPr/>
            </a:pPr>
            <a:r>
              <a:rPr lang="da-DK" sz="1400" b="1" baseline="0" noProof="1" smtClean="0">
                <a:solidFill>
                  <a:srgbClr val="FFFFFF"/>
                </a:solidFill>
                <a:latin typeface="+mj-lt"/>
                <a:ea typeface="Open Sans" panose="020B0606030504020204" pitchFamily="34" charset="0"/>
                <a:cs typeface="Open Sans" panose="020B0606030504020204" pitchFamily="34" charset="0"/>
              </a:rPr>
              <a:t>Unit – 2 : The Basics and Console Applications in C#              </a:t>
            </a:r>
            <a:fld id="{31EA97D2-C5F8-4360-8283-F6AF9EF22D41}" type="slidenum">
              <a:rPr lang="da-DK" sz="1400" b="1" baseline="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Institute of engineering</a:t>
            </a:r>
            <a:r>
              <a:rPr lang="da-DK" sz="1400" b="1" baseline="0" noProof="1" smtClean="0">
                <a:solidFill>
                  <a:srgbClr val="FFFFFF"/>
                </a:solidFill>
                <a:latin typeface="+mj-lt"/>
                <a:ea typeface="Open Sans" panose="020B0606030504020204" pitchFamily="34" charset="0"/>
                <a:cs typeface="Open Sans" panose="020B0606030504020204" pitchFamily="34" charset="0"/>
              </a:rPr>
              <a:t>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9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285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91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24883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281166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2285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3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2854982084"/>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10 – </a:t>
                      </a:r>
                      <a:r>
                        <a:rPr lang="en-US" sz="1400" b="1" kern="1200" dirty="0" smtClean="0">
                          <a:solidFill>
                            <a:schemeClr val="bg1"/>
                          </a:solidFill>
                          <a:latin typeface="+mn-lt"/>
                          <a:ea typeface="Open Sans Semibold" panose="020B0706030804020204" pitchFamily="34" charset="0"/>
                          <a:cs typeface="Open Sans Semibold" panose="020B0706030804020204" pitchFamily="34" charset="0"/>
                        </a:rPr>
                        <a:t>Managing State</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2418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951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2601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21014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1 - Introduction to Computer Networks and Internet</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0391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Darshan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Institute of Engineering &amp;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Technology</a:t>
            </a:r>
            <a:endPar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 - 10</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3600" b="1" dirty="0">
                <a:solidFill>
                  <a:schemeClr val="bg1"/>
                </a:solidFill>
                <a:latin typeface="+mj-lt"/>
                <a:ea typeface="Open Sans Semibold" panose="020B0706030804020204" pitchFamily="34" charset="0"/>
                <a:cs typeface="Open Sans Semibold" panose="020B0706030804020204" pitchFamily="34" charset="0"/>
              </a:rPr>
              <a:t>Managing State</a:t>
            </a:r>
          </a:p>
        </p:txBody>
      </p:sp>
      <p:sp>
        <p:nvSpPr>
          <p:cNvPr id="10" name="Rounded Rectangle 9"/>
          <p:cNvSpPr/>
          <p:nvPr/>
        </p:nvSpPr>
        <p:spPr>
          <a:xfrm>
            <a:off x="2971800" y="576262"/>
            <a:ext cx="130325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2160711</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ounded Rectangle 10"/>
          <p:cNvSpPr/>
          <p:nvPr/>
        </p:nvSpPr>
        <p:spPr>
          <a:xfrm>
            <a:off x="103346" y="576262"/>
            <a:ext cx="2716054"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DOT NET TECHNOLOGY</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3349170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Field</a:t>
            </a:r>
          </a:p>
        </p:txBody>
      </p:sp>
      <p:sp>
        <p:nvSpPr>
          <p:cNvPr id="3" name="Content Placeholder 2"/>
          <p:cNvSpPr>
            <a:spLocks noGrp="1"/>
          </p:cNvSpPr>
          <p:nvPr>
            <p:ph idx="1"/>
          </p:nvPr>
        </p:nvSpPr>
        <p:spPr/>
        <p:txBody>
          <a:bodyPr>
            <a:normAutofit fontScale="92500" lnSpcReduction="10000"/>
          </a:bodyPr>
          <a:lstStyle/>
          <a:p>
            <a:pPr lvl="0" algn="just"/>
            <a:r>
              <a:rPr lang="en-US" dirty="0"/>
              <a:t>ASP.NET allows you to store information in a </a:t>
            </a:r>
            <a:r>
              <a:rPr lang="en-US" dirty="0" err="1"/>
              <a:t>HiddenField</a:t>
            </a:r>
            <a:r>
              <a:rPr lang="en-US" dirty="0"/>
              <a:t> control, which renders as a standard HTML hidden field.</a:t>
            </a:r>
          </a:p>
          <a:p>
            <a:pPr lvl="0" algn="just"/>
            <a:r>
              <a:rPr lang="en-US" dirty="0"/>
              <a:t>A hidden field does not render visibly in the browser, but you can set its properties just as you can with a standard control.</a:t>
            </a:r>
          </a:p>
          <a:p>
            <a:pPr lvl="0" algn="just"/>
            <a:r>
              <a:rPr lang="en-US" dirty="0"/>
              <a:t>When a page is submitted to the server, the content of a hidden field is sent in the HTTP form collection along with the values of other controls.</a:t>
            </a:r>
          </a:p>
          <a:p>
            <a:pPr lvl="0" algn="just"/>
            <a:r>
              <a:rPr lang="en-US" dirty="0"/>
              <a:t>A </a:t>
            </a:r>
            <a:r>
              <a:rPr lang="en-US" dirty="0" err="1"/>
              <a:t>HiddenField</a:t>
            </a:r>
            <a:r>
              <a:rPr lang="en-US" dirty="0"/>
              <a:t> </a:t>
            </a:r>
            <a:r>
              <a:rPr lang="en-US" dirty="0" smtClean="0"/>
              <a:t>acts </a:t>
            </a:r>
            <a:r>
              <a:rPr lang="en-US" dirty="0"/>
              <a:t>as a repository for any page-specific information that you want to store directly in the page.</a:t>
            </a:r>
          </a:p>
          <a:p>
            <a:pPr lvl="0" algn="just"/>
            <a:r>
              <a:rPr lang="en-US" dirty="0"/>
              <a:t>A </a:t>
            </a:r>
            <a:r>
              <a:rPr lang="en-US" dirty="0" err="1"/>
              <a:t>HiddenField</a:t>
            </a:r>
            <a:r>
              <a:rPr lang="en-US" dirty="0"/>
              <a:t> control stores a single variable in its Value property and must be explicitly added to the page.</a:t>
            </a:r>
          </a:p>
          <a:p>
            <a:pPr lvl="0"/>
            <a:r>
              <a:rPr lang="en-US" dirty="0"/>
              <a:t>Some features of hidden fields are:</a:t>
            </a:r>
          </a:p>
          <a:p>
            <a:pPr lvl="1">
              <a:buFont typeface="Arial" panose="020B0604020202020204" pitchFamily="34" charset="0"/>
              <a:buChar char="•"/>
            </a:pPr>
            <a:r>
              <a:rPr lang="en-US" dirty="0"/>
              <a:t>Contains a small amount of memory</a:t>
            </a:r>
          </a:p>
          <a:p>
            <a:pPr lvl="1">
              <a:buFont typeface="Arial" panose="020B0604020202020204" pitchFamily="34" charset="0"/>
              <a:buChar char="•"/>
            </a:pPr>
            <a:r>
              <a:rPr lang="en-US" dirty="0"/>
              <a:t>Direct functionality access</a:t>
            </a:r>
          </a:p>
          <a:p>
            <a:pPr lvl="0" algn="just"/>
            <a:endParaRPr lang="en-US" dirty="0" smtClean="0"/>
          </a:p>
          <a:p>
            <a:pPr algn="just"/>
            <a:endParaRPr lang="en-US" dirty="0"/>
          </a:p>
        </p:txBody>
      </p:sp>
    </p:spTree>
    <p:extLst>
      <p:ext uri="{BB962C8B-B14F-4D97-AF65-F5344CB8AC3E}">
        <p14:creationId xmlns:p14="http://schemas.microsoft.com/office/powerpoint/2010/main" val="19444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a:t>
            </a:r>
            <a:endParaRPr lang="en-US" dirty="0"/>
          </a:p>
        </p:txBody>
      </p:sp>
      <p:sp>
        <p:nvSpPr>
          <p:cNvPr id="3" name="Content Placeholder 2"/>
          <p:cNvSpPr>
            <a:spLocks noGrp="1"/>
          </p:cNvSpPr>
          <p:nvPr>
            <p:ph idx="1"/>
          </p:nvPr>
        </p:nvSpPr>
        <p:spPr/>
        <p:txBody>
          <a:bodyPr>
            <a:normAutofit fontScale="92500"/>
          </a:bodyPr>
          <a:lstStyle/>
          <a:p>
            <a:pPr lvl="0" algn="just"/>
            <a:r>
              <a:rPr lang="en-US" dirty="0"/>
              <a:t>A cookie is a small amount of data that is stored either in a text file on the client file system or in-memory in the client browser session. </a:t>
            </a:r>
          </a:p>
          <a:p>
            <a:pPr lvl="0" algn="just"/>
            <a:r>
              <a:rPr lang="en-US" dirty="0"/>
              <a:t>It contains site-specific information that the server sends to the client along with page output. </a:t>
            </a:r>
          </a:p>
          <a:p>
            <a:pPr lvl="0" algn="just"/>
            <a:r>
              <a:rPr lang="en-US" dirty="0"/>
              <a:t>Cookies can be temporary (with specific expiration times and dates) or persistent.</a:t>
            </a:r>
          </a:p>
          <a:p>
            <a:pPr lvl="0" algn="just"/>
            <a:r>
              <a:rPr lang="en-US" dirty="0"/>
              <a:t>You can use cookies to store information about a particular client, session, or application. </a:t>
            </a:r>
          </a:p>
          <a:p>
            <a:pPr lvl="0" algn="just"/>
            <a:r>
              <a:rPr lang="en-US" dirty="0"/>
              <a:t>The cookies are saved on the client device, and when the browser requests a page, the client sends the information in the cookie along with the request information. </a:t>
            </a:r>
          </a:p>
          <a:p>
            <a:pPr algn="just"/>
            <a:r>
              <a:rPr lang="en-US" dirty="0"/>
              <a:t>The server can read the cookie and extract its value. </a:t>
            </a:r>
            <a:endParaRPr lang="en-US" dirty="0" smtClean="0"/>
          </a:p>
          <a:p>
            <a:pPr algn="just"/>
            <a:endParaRPr lang="en-US" dirty="0"/>
          </a:p>
        </p:txBody>
      </p:sp>
    </p:spTree>
    <p:extLst>
      <p:ext uri="{BB962C8B-B14F-4D97-AF65-F5344CB8AC3E}">
        <p14:creationId xmlns:p14="http://schemas.microsoft.com/office/powerpoint/2010/main" val="131995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Cont..</a:t>
            </a:r>
            <a:endParaRPr lang="en-US" dirty="0"/>
          </a:p>
        </p:txBody>
      </p:sp>
      <p:sp>
        <p:nvSpPr>
          <p:cNvPr id="3" name="Content Placeholder 2"/>
          <p:cNvSpPr>
            <a:spLocks noGrp="1"/>
          </p:cNvSpPr>
          <p:nvPr>
            <p:ph idx="1"/>
          </p:nvPr>
        </p:nvSpPr>
        <p:spPr/>
        <p:txBody>
          <a:bodyPr>
            <a:normAutofit fontScale="92500"/>
          </a:bodyPr>
          <a:lstStyle/>
          <a:p>
            <a:pPr lvl="0" algn="just"/>
            <a:r>
              <a:rPr lang="en-US" dirty="0"/>
              <a:t>A cookie is a small amount of data that is stored either in a text file on the client file system or in-memory in the client browser session. </a:t>
            </a:r>
          </a:p>
          <a:p>
            <a:pPr lvl="0" algn="just"/>
            <a:r>
              <a:rPr lang="en-US" dirty="0"/>
              <a:t>It contains site-specific information that the server sends to the client along with page output. </a:t>
            </a:r>
          </a:p>
          <a:p>
            <a:pPr lvl="0" algn="just"/>
            <a:r>
              <a:rPr lang="en-US" dirty="0"/>
              <a:t>Cookies can be temporary (with specific expiration times and dates) or persistent.</a:t>
            </a:r>
          </a:p>
          <a:p>
            <a:pPr lvl="0" algn="just"/>
            <a:r>
              <a:rPr lang="en-US" dirty="0"/>
              <a:t>You can use cookies to store information about a particular client, session, or application. </a:t>
            </a:r>
          </a:p>
          <a:p>
            <a:pPr lvl="0" algn="just"/>
            <a:r>
              <a:rPr lang="en-US" dirty="0"/>
              <a:t>The cookies are saved on the client device, and when the browser requests a page, the client sends the information in the cookie along with the request information. </a:t>
            </a:r>
          </a:p>
          <a:p>
            <a:pPr algn="just"/>
            <a:r>
              <a:rPr lang="en-US" dirty="0"/>
              <a:t>The server can read the cookie and extract its value. </a:t>
            </a:r>
            <a:endParaRPr lang="en-US" dirty="0" smtClean="0"/>
          </a:p>
          <a:p>
            <a:pPr algn="just"/>
            <a:endParaRPr lang="en-US" dirty="0"/>
          </a:p>
        </p:txBody>
      </p:sp>
    </p:spTree>
    <p:extLst>
      <p:ext uri="{BB962C8B-B14F-4D97-AF65-F5344CB8AC3E}">
        <p14:creationId xmlns:p14="http://schemas.microsoft.com/office/powerpoint/2010/main" val="6730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Cont..</a:t>
            </a:r>
            <a:endParaRPr lang="en-US" dirty="0"/>
          </a:p>
        </p:txBody>
      </p:sp>
      <p:sp>
        <p:nvSpPr>
          <p:cNvPr id="3" name="Content Placeholder 2"/>
          <p:cNvSpPr>
            <a:spLocks noGrp="1"/>
          </p:cNvSpPr>
          <p:nvPr>
            <p:ph idx="1"/>
          </p:nvPr>
        </p:nvSpPr>
        <p:spPr/>
        <p:txBody>
          <a:bodyPr>
            <a:normAutofit/>
          </a:bodyPr>
          <a:lstStyle/>
          <a:p>
            <a:pPr lvl="0" algn="just"/>
            <a:r>
              <a:rPr lang="en-US" dirty="0"/>
              <a:t>A typical use is to store a token (perhaps encrypted) indicating that the user has already been authenticated in your application.</a:t>
            </a:r>
          </a:p>
          <a:p>
            <a:pPr algn="just"/>
            <a:r>
              <a:rPr lang="en-US" dirty="0" smtClean="0"/>
              <a:t>Some </a:t>
            </a:r>
            <a:r>
              <a:rPr lang="en-US" dirty="0"/>
              <a:t>features of cookies are:</a:t>
            </a:r>
          </a:p>
          <a:p>
            <a:pPr lvl="1" algn="just">
              <a:buFont typeface="Arial" panose="020B0604020202020204" pitchFamily="34" charset="0"/>
              <a:buChar char="•"/>
            </a:pPr>
            <a:r>
              <a:rPr lang="en-US" dirty="0"/>
              <a:t>Store information temporarily</a:t>
            </a:r>
          </a:p>
          <a:p>
            <a:pPr lvl="1" algn="just">
              <a:buFont typeface="Arial" panose="020B0604020202020204" pitchFamily="34" charset="0"/>
              <a:buChar char="•"/>
            </a:pPr>
            <a:r>
              <a:rPr lang="en-US" dirty="0"/>
              <a:t>It's just a simple small sized text file</a:t>
            </a:r>
          </a:p>
          <a:p>
            <a:pPr lvl="1" algn="just">
              <a:buFont typeface="Arial" panose="020B0604020202020204" pitchFamily="34" charset="0"/>
              <a:buChar char="•"/>
            </a:pPr>
            <a:r>
              <a:rPr lang="en-US" dirty="0"/>
              <a:t>Can be changed depending on requirements</a:t>
            </a:r>
          </a:p>
          <a:p>
            <a:pPr lvl="1" algn="just">
              <a:buFont typeface="Arial" panose="020B0604020202020204" pitchFamily="34" charset="0"/>
              <a:buChar char="•"/>
            </a:pPr>
            <a:r>
              <a:rPr lang="en-US" dirty="0"/>
              <a:t>User Preferred</a:t>
            </a:r>
          </a:p>
          <a:p>
            <a:pPr lvl="1" algn="just">
              <a:buFont typeface="Arial" panose="020B0604020202020204" pitchFamily="34" charset="0"/>
              <a:buChar char="•"/>
            </a:pPr>
            <a:r>
              <a:rPr lang="en-US" dirty="0"/>
              <a:t>Requires only a few bytes or KBs of space for creating </a:t>
            </a:r>
            <a:r>
              <a:rPr lang="en-US" dirty="0" smtClean="0"/>
              <a:t>cookies</a:t>
            </a:r>
            <a:endParaRPr lang="en-US" dirty="0"/>
          </a:p>
        </p:txBody>
      </p:sp>
    </p:spTree>
    <p:extLst>
      <p:ext uri="{BB962C8B-B14F-4D97-AF65-F5344CB8AC3E}">
        <p14:creationId xmlns:p14="http://schemas.microsoft.com/office/powerpoint/2010/main" val="400143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Cookie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800" dirty="0" smtClean="0">
                <a:solidFill>
                  <a:srgbClr val="0000FF"/>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postbacks</a:t>
            </a:r>
            <a:r>
              <a:rPr lang="en-US" sz="1800" dirty="0">
                <a:solidFill>
                  <a:srgbClr val="000000"/>
                </a:solidFill>
                <a:highlight>
                  <a:srgbClr val="FFFFFF"/>
                </a:highlight>
                <a:latin typeface="Consolas" panose="020B0609020204030204" pitchFamily="49" charset="0"/>
              </a:rPr>
              <a:t> = 0;</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Request.Cookies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"number"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null</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postbacks</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Convert</a:t>
            </a:r>
            <a:r>
              <a:rPr lang="en-US" sz="1800" dirty="0" smtClean="0">
                <a:solidFill>
                  <a:srgbClr val="000000"/>
                </a:solidFill>
                <a:highlight>
                  <a:srgbClr val="FFFFFF"/>
                </a:highlight>
                <a:latin typeface="Consolas" panose="020B0609020204030204" pitchFamily="49" charset="0"/>
              </a:rPr>
              <a:t>.ToInt32(</a:t>
            </a:r>
            <a:r>
              <a:rPr lang="en-US" sz="1800" dirty="0" err="1" smtClean="0">
                <a:solidFill>
                  <a:srgbClr val="000000"/>
                </a:solidFill>
                <a:highlight>
                  <a:srgbClr val="FFFFFF"/>
                </a:highlight>
                <a:latin typeface="Consolas" panose="020B0609020204030204" pitchFamily="49" charset="0"/>
              </a:rPr>
              <a:t>Request.Cookies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"number"</a:t>
            </a:r>
            <a:r>
              <a:rPr lang="en-US" sz="1800" dirty="0">
                <a:solidFill>
                  <a:srgbClr val="000000"/>
                </a:solidFill>
                <a:highlight>
                  <a:srgbClr val="FFFFFF"/>
                </a:highlight>
                <a:latin typeface="Consolas" panose="020B0609020204030204" pitchFamily="49" charset="0"/>
              </a:rPr>
              <a:t>].Value) + 1;</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Generating Response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else</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postbacks</a:t>
            </a:r>
            <a:r>
              <a:rPr lang="en-US" sz="1800" dirty="0">
                <a:solidFill>
                  <a:srgbClr val="000000"/>
                </a:solidFill>
                <a:highlight>
                  <a:srgbClr val="FFFFFF"/>
                </a:highlight>
                <a:latin typeface="Consolas" panose="020B0609020204030204" pitchFamily="49" charset="0"/>
              </a:rPr>
              <a:t> = 1;</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Response.Cookies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"number"</a:t>
            </a:r>
            <a:r>
              <a:rPr lang="en-US" sz="1800" dirty="0">
                <a:solidFill>
                  <a:srgbClr val="000000"/>
                </a:solidFill>
                <a:highlight>
                  <a:srgbClr val="FFFFFF"/>
                </a:highlight>
                <a:latin typeface="Consolas" panose="020B0609020204030204" pitchFamily="49" charset="0"/>
              </a:rPr>
              <a:t>].Value = </a:t>
            </a:r>
            <a:r>
              <a:rPr lang="en-US" sz="1800" dirty="0" err="1">
                <a:solidFill>
                  <a:srgbClr val="000000"/>
                </a:solidFill>
                <a:highlight>
                  <a:srgbClr val="FFFFFF"/>
                </a:highlight>
                <a:latin typeface="Consolas" panose="020B0609020204030204" pitchFamily="49" charset="0"/>
              </a:rPr>
              <a:t>postbacks.ToString</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Result.Text</a:t>
            </a:r>
            <a:r>
              <a:rPr lang="en-US" sz="1800" dirty="0">
                <a:solidFill>
                  <a:srgbClr val="000000"/>
                </a:solidFill>
                <a:highlight>
                  <a:srgbClr val="FFFFFF"/>
                </a:highlight>
                <a:latin typeface="Consolas" panose="020B0609020204030204" pitchFamily="49" charset="0"/>
              </a:rPr>
              <a:t> = </a:t>
            </a:r>
            <a:r>
              <a:rPr lang="en-US" sz="1800" dirty="0" err="1">
                <a:solidFill>
                  <a:srgbClr val="000000"/>
                </a:solidFill>
                <a:highlight>
                  <a:srgbClr val="FFFFFF"/>
                </a:highlight>
                <a:latin typeface="Consolas" panose="020B0609020204030204" pitchFamily="49" charset="0"/>
              </a:rPr>
              <a:t>Response.Cookies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"number"</a:t>
            </a:r>
            <a:r>
              <a:rPr lang="en-US" sz="1800" dirty="0">
                <a:solidFill>
                  <a:srgbClr val="000000"/>
                </a:solidFill>
                <a:highlight>
                  <a:srgbClr val="FFFFFF"/>
                </a:highlight>
                <a:latin typeface="Consolas" panose="020B0609020204030204" pitchFamily="49" charset="0"/>
              </a:rPr>
              <a:t>].Value;</a:t>
            </a:r>
            <a:endParaRPr lang="en-US" sz="1800" dirty="0"/>
          </a:p>
        </p:txBody>
      </p:sp>
    </p:spTree>
    <p:extLst>
      <p:ext uri="{BB962C8B-B14F-4D97-AF65-F5344CB8AC3E}">
        <p14:creationId xmlns:p14="http://schemas.microsoft.com/office/powerpoint/2010/main" val="50403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Cookies</a:t>
            </a:r>
            <a:endParaRPr lang="en-US" dirty="0"/>
          </a:p>
        </p:txBody>
      </p:sp>
      <p:sp>
        <p:nvSpPr>
          <p:cNvPr id="3" name="Content Placeholder 2"/>
          <p:cNvSpPr>
            <a:spLocks noGrp="1"/>
          </p:cNvSpPr>
          <p:nvPr>
            <p:ph idx="1"/>
          </p:nvPr>
        </p:nvSpPr>
        <p:spPr/>
        <p:txBody>
          <a:bodyPr>
            <a:normAutofit/>
          </a:bodyPr>
          <a:lstStyle/>
          <a:p>
            <a:pPr algn="just"/>
            <a:r>
              <a:rPr lang="en-US" b="1" dirty="0"/>
              <a:t>Persistent Cookie:</a:t>
            </a:r>
            <a:r>
              <a:rPr lang="en-US" dirty="0"/>
              <a:t> Cookies having an expiration date is called a persistent cookie. </a:t>
            </a:r>
            <a:endParaRPr lang="en-US" dirty="0" smtClean="0"/>
          </a:p>
          <a:p>
            <a:pPr algn="just"/>
            <a:r>
              <a:rPr lang="en-US" dirty="0" smtClean="0"/>
              <a:t>This </a:t>
            </a:r>
            <a:r>
              <a:rPr lang="en-US" dirty="0"/>
              <a:t>type of cookie reaches their end as their expiration dates comes to an end. In this cookie we set an expiration date</a:t>
            </a:r>
            <a:r>
              <a:rPr lang="en-US" dirty="0" smtClean="0"/>
              <a:t>.</a:t>
            </a:r>
          </a:p>
          <a:p>
            <a:pPr marL="0" indent="0">
              <a:buNone/>
            </a:pP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Response.Cookies</a:t>
            </a:r>
            <a:r>
              <a:rPr lang="en-US" sz="2000" dirty="0">
                <a:solidFill>
                  <a:srgbClr val="000000"/>
                </a:solidFill>
                <a:highlight>
                  <a:srgbClr val="FFFFFF"/>
                </a:highlight>
                <a:latin typeface="Consolas" panose="020B0609020204030204" pitchFamily="49" charset="0"/>
                <a:cs typeface="Consolas" panose="020B0609020204030204" pitchFamily="49" charset="0"/>
              </a:rPr>
              <a:t>[</a:t>
            </a:r>
            <a:r>
              <a:rPr lang="en-US" sz="2000" dirty="0">
                <a:solidFill>
                  <a:srgbClr val="A31515"/>
                </a:solidFill>
                <a:highlight>
                  <a:srgbClr val="FFFFFF"/>
                </a:highlight>
                <a:latin typeface="Consolas" panose="020B0609020204030204" pitchFamily="49" charset="0"/>
                <a:cs typeface="Consolas" panose="020B0609020204030204" pitchFamily="49" charset="0"/>
              </a:rPr>
              <a:t>"</a:t>
            </a:r>
            <a:r>
              <a:rPr lang="en-US" sz="2000" dirty="0" err="1">
                <a:solidFill>
                  <a:srgbClr val="A31515"/>
                </a:solidFill>
                <a:highlight>
                  <a:srgbClr val="FFFFFF"/>
                </a:highlight>
                <a:latin typeface="Consolas" panose="020B0609020204030204" pitchFamily="49" charset="0"/>
                <a:cs typeface="Consolas" panose="020B0609020204030204" pitchFamily="49" charset="0"/>
              </a:rPr>
              <a:t>UserName</a:t>
            </a:r>
            <a:r>
              <a:rPr lang="en-US" sz="2000" dirty="0">
                <a:solidFill>
                  <a:srgbClr val="A31515"/>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].Value = </a:t>
            </a:r>
            <a:r>
              <a:rPr lang="en-US" sz="2000" dirty="0">
                <a:solidFill>
                  <a:srgbClr val="A31515"/>
                </a:solidFill>
                <a:highlight>
                  <a:srgbClr val="FFFFFF"/>
                </a:highlight>
                <a:latin typeface="Consolas" panose="020B0609020204030204" pitchFamily="49" charset="0"/>
                <a:cs typeface="Consolas" panose="020B0609020204030204" pitchFamily="49" charset="0"/>
              </a:rPr>
              <a:t>"Abhishek"</a:t>
            </a:r>
            <a:r>
              <a:rPr lang="en-US" sz="2000" dirty="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Response.Cookies</a:t>
            </a:r>
            <a:r>
              <a:rPr lang="en-US" sz="2000" dirty="0">
                <a:solidFill>
                  <a:srgbClr val="000000"/>
                </a:solidFill>
                <a:highlight>
                  <a:srgbClr val="FFFFFF"/>
                </a:highlight>
                <a:latin typeface="Consolas" panose="020B0609020204030204" pitchFamily="49" charset="0"/>
                <a:cs typeface="Consolas" panose="020B0609020204030204" pitchFamily="49" charset="0"/>
              </a:rPr>
              <a:t>[</a:t>
            </a:r>
            <a:r>
              <a:rPr lang="en-US" sz="2000" dirty="0">
                <a:solidFill>
                  <a:srgbClr val="A31515"/>
                </a:solidFill>
                <a:highlight>
                  <a:srgbClr val="FFFFFF"/>
                </a:highlight>
                <a:latin typeface="Consolas" panose="020B0609020204030204" pitchFamily="49" charset="0"/>
                <a:cs typeface="Consolas" panose="020B0609020204030204" pitchFamily="49" charset="0"/>
              </a:rPr>
              <a:t>"</a:t>
            </a:r>
            <a:r>
              <a:rPr lang="en-US" sz="2000" dirty="0" err="1">
                <a:solidFill>
                  <a:srgbClr val="A31515"/>
                </a:solidFill>
                <a:highlight>
                  <a:srgbClr val="FFFFFF"/>
                </a:highlight>
                <a:latin typeface="Consolas" panose="020B0609020204030204" pitchFamily="49" charset="0"/>
                <a:cs typeface="Consolas" panose="020B0609020204030204" pitchFamily="49" charset="0"/>
              </a:rPr>
              <a:t>UserName</a:t>
            </a:r>
            <a:r>
              <a:rPr lang="en-US" sz="2000" dirty="0">
                <a:solidFill>
                  <a:srgbClr val="A31515"/>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].Expires = </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2B91AF"/>
                </a:solidFill>
                <a:highlight>
                  <a:srgbClr val="FFFFFF"/>
                </a:highlight>
                <a:latin typeface="Consolas" panose="020B0609020204030204" pitchFamily="49" charset="0"/>
                <a:cs typeface="Consolas" panose="020B0609020204030204" pitchFamily="49" charset="0"/>
              </a:rPr>
              <a:t>DateTime</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.Now.AddDays</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(1</a:t>
            </a:r>
            <a:r>
              <a:rPr lang="en-US" sz="2000" dirty="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pPr marL="0" indent="0">
              <a:buNone/>
            </a:pPr>
            <a:r>
              <a:rPr lang="en-US" sz="2000" dirty="0" smtClean="0">
                <a:solidFill>
                  <a:srgbClr val="2B91AF"/>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2B91AF"/>
                </a:solidFill>
                <a:highlight>
                  <a:srgbClr val="FFFFFF"/>
                </a:highlight>
                <a:latin typeface="Consolas" panose="020B0609020204030204" pitchFamily="49" charset="0"/>
                <a:cs typeface="Consolas" panose="020B0609020204030204" pitchFamily="49" charset="0"/>
              </a:rPr>
              <a:t>HttpCookie</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000000"/>
                </a:solidFill>
                <a:highlight>
                  <a:srgbClr val="FFFFFF"/>
                </a:highlight>
                <a:latin typeface="Consolas" panose="020B0609020204030204" pitchFamily="49" charset="0"/>
                <a:cs typeface="Consolas" panose="020B0609020204030204" pitchFamily="49" charset="0"/>
              </a:rPr>
              <a:t>aCookie</a:t>
            </a:r>
            <a:r>
              <a:rPr lang="en-US" sz="2000" dirty="0">
                <a:solidFill>
                  <a:srgbClr val="000000"/>
                </a:solidFill>
                <a:highlight>
                  <a:srgbClr val="FFFFFF"/>
                </a:highlight>
                <a:latin typeface="Consolas" panose="020B0609020204030204" pitchFamily="49" charset="0"/>
                <a:cs typeface="Consolas" panose="020B0609020204030204" pitchFamily="49" charset="0"/>
              </a:rPr>
              <a:t> = </a:t>
            </a:r>
            <a:r>
              <a:rPr lang="en-US" sz="2000" dirty="0">
                <a:solidFill>
                  <a:srgbClr val="0000FF"/>
                </a:solidFill>
                <a:highlight>
                  <a:srgbClr val="FFFFFF"/>
                </a:highlight>
                <a:latin typeface="Consolas" panose="020B0609020204030204" pitchFamily="49" charset="0"/>
                <a:cs typeface="Consolas" panose="020B0609020204030204" pitchFamily="49" charset="0"/>
              </a:rPr>
              <a:t>new</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2B91AF"/>
                </a:solidFill>
                <a:highlight>
                  <a:srgbClr val="FFFFFF"/>
                </a:highlight>
                <a:latin typeface="Consolas" panose="020B0609020204030204" pitchFamily="49" charset="0"/>
                <a:cs typeface="Consolas" panose="020B0609020204030204" pitchFamily="49" charset="0"/>
              </a:rPr>
              <a:t>HttpCookie</a:t>
            </a:r>
            <a:r>
              <a:rPr lang="en-US" sz="2000" dirty="0">
                <a:solidFill>
                  <a:srgbClr val="000000"/>
                </a:solidFill>
                <a:highlight>
                  <a:srgbClr val="FFFFFF"/>
                </a:highlight>
                <a:latin typeface="Consolas" panose="020B0609020204030204" pitchFamily="49" charset="0"/>
                <a:cs typeface="Consolas" panose="020B0609020204030204" pitchFamily="49" charset="0"/>
              </a:rPr>
              <a:t>(</a:t>
            </a:r>
            <a:r>
              <a:rPr lang="en-US" sz="2000" dirty="0">
                <a:solidFill>
                  <a:srgbClr val="A31515"/>
                </a:solidFill>
                <a:highlight>
                  <a:srgbClr val="FFFFFF"/>
                </a:highlight>
                <a:latin typeface="Consolas" panose="020B0609020204030204" pitchFamily="49" charset="0"/>
                <a:cs typeface="Consolas" panose="020B0609020204030204" pitchFamily="49" charset="0"/>
              </a:rPr>
              <a:t>"Session"</a:t>
            </a:r>
            <a:r>
              <a:rPr lang="en-US" sz="2000" dirty="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aCookie.Value</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2B91AF"/>
                </a:solidFill>
                <a:highlight>
                  <a:srgbClr val="FFFFFF"/>
                </a:highlight>
                <a:latin typeface="Consolas" panose="020B0609020204030204" pitchFamily="49" charset="0"/>
                <a:cs typeface="Consolas" panose="020B0609020204030204" pitchFamily="49" charset="0"/>
              </a:rPr>
              <a:t>DateTime</a:t>
            </a:r>
            <a:r>
              <a:rPr lang="en-US" sz="2000" dirty="0" err="1">
                <a:solidFill>
                  <a:srgbClr val="000000"/>
                </a:solidFill>
                <a:highlight>
                  <a:srgbClr val="FFFFFF"/>
                </a:highlight>
                <a:latin typeface="Consolas" panose="020B0609020204030204" pitchFamily="49" charset="0"/>
                <a:cs typeface="Consolas" panose="020B0609020204030204" pitchFamily="49" charset="0"/>
              </a:rPr>
              <a:t>.Now.ToString</a:t>
            </a:r>
            <a:r>
              <a:rPr lang="en-US" sz="2000" dirty="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aCookie.Expires</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err="1">
                <a:solidFill>
                  <a:srgbClr val="2B91AF"/>
                </a:solidFill>
                <a:highlight>
                  <a:srgbClr val="FFFFFF"/>
                </a:highlight>
                <a:latin typeface="Consolas" panose="020B0609020204030204" pitchFamily="49" charset="0"/>
                <a:cs typeface="Consolas" panose="020B0609020204030204" pitchFamily="49" charset="0"/>
              </a:rPr>
              <a:t>DateTime</a:t>
            </a:r>
            <a:r>
              <a:rPr lang="en-US" sz="2000" dirty="0" err="1">
                <a:solidFill>
                  <a:srgbClr val="000000"/>
                </a:solidFill>
                <a:highlight>
                  <a:srgbClr val="FFFFFF"/>
                </a:highlight>
                <a:latin typeface="Consolas" panose="020B0609020204030204" pitchFamily="49" charset="0"/>
                <a:cs typeface="Consolas" panose="020B0609020204030204" pitchFamily="49" charset="0"/>
              </a:rPr>
              <a:t>.Now.AddDays</a:t>
            </a:r>
            <a:r>
              <a:rPr lang="en-US" sz="2000" dirty="0">
                <a:solidFill>
                  <a:srgbClr val="000000"/>
                </a:solidFill>
                <a:highlight>
                  <a:srgbClr val="FFFFFF"/>
                </a:highlight>
                <a:latin typeface="Consolas" panose="020B0609020204030204" pitchFamily="49" charset="0"/>
                <a:cs typeface="Consolas" panose="020B0609020204030204" pitchFamily="49" charset="0"/>
              </a:rPr>
              <a:t>(1);</a:t>
            </a:r>
          </a:p>
          <a:p>
            <a:pPr marL="0" indent="0">
              <a:buNone/>
            </a:pPr>
            <a:r>
              <a:rPr lang="en-US" sz="20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Response.Cookies.Add</a:t>
            </a:r>
            <a:r>
              <a:rPr lang="en-US" sz="2000" dirty="0" smtClean="0">
                <a:solidFill>
                  <a:srgbClr val="000000"/>
                </a:solidFill>
                <a:highlight>
                  <a:srgbClr val="FFFFFF"/>
                </a:highlight>
                <a:latin typeface="Consolas" panose="020B0609020204030204" pitchFamily="49" charset="0"/>
                <a:cs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cs typeface="Consolas" panose="020B0609020204030204" pitchFamily="49" charset="0"/>
              </a:rPr>
              <a:t>aCookie</a:t>
            </a:r>
            <a:r>
              <a:rPr lang="en-US" sz="2000" dirty="0">
                <a:solidFill>
                  <a:srgbClr val="000000"/>
                </a:solidFill>
                <a:highlight>
                  <a:srgbClr val="FFFFFF"/>
                </a:highlight>
                <a:latin typeface="Consolas" panose="020B0609020204030204" pitchFamily="49" charset="0"/>
                <a:cs typeface="Consolas" panose="020B0609020204030204" pitchFamily="49" charset="0"/>
              </a:rPr>
              <a:t>);</a:t>
            </a:r>
            <a:endParaRPr lang="en-US" sz="2000" dirty="0" smtClean="0">
              <a:latin typeface="Consolas" panose="020B0609020204030204" pitchFamily="49" charset="0"/>
              <a:cs typeface="Consolas" panose="020B0609020204030204" pitchFamily="49" charset="0"/>
            </a:endParaRPr>
          </a:p>
          <a:p>
            <a:pPr lvl="0" algn="just"/>
            <a:endParaRPr lang="en-US" dirty="0"/>
          </a:p>
        </p:txBody>
      </p:sp>
      <p:sp>
        <p:nvSpPr>
          <p:cNvPr id="4" name="Rectangle 3"/>
          <p:cNvSpPr/>
          <p:nvPr/>
        </p:nvSpPr>
        <p:spPr>
          <a:xfrm>
            <a:off x="838200" y="2819400"/>
            <a:ext cx="7277100" cy="3352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687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Cookies Cont..</a:t>
            </a:r>
            <a:endParaRPr lang="en-US" dirty="0"/>
          </a:p>
        </p:txBody>
      </p:sp>
      <p:sp>
        <p:nvSpPr>
          <p:cNvPr id="3" name="Content Placeholder 2"/>
          <p:cNvSpPr>
            <a:spLocks noGrp="1"/>
          </p:cNvSpPr>
          <p:nvPr>
            <p:ph idx="1"/>
          </p:nvPr>
        </p:nvSpPr>
        <p:spPr>
          <a:xfrm>
            <a:off x="190500" y="990600"/>
            <a:ext cx="8763000" cy="5311254"/>
          </a:xfrm>
        </p:spPr>
        <p:txBody>
          <a:bodyPr>
            <a:normAutofit/>
          </a:bodyPr>
          <a:lstStyle/>
          <a:p>
            <a:pPr lvl="0" algn="just">
              <a:buFont typeface="Wingdings" panose="05000000000000000000" pitchFamily="2" charset="2"/>
              <a:buChar char="§"/>
            </a:pPr>
            <a:r>
              <a:rPr lang="en-US" b="1" dirty="0" smtClean="0"/>
              <a:t>Non-Persistent </a:t>
            </a:r>
            <a:r>
              <a:rPr lang="en-US" b="1" dirty="0"/>
              <a:t>Cookie:</a:t>
            </a:r>
            <a:r>
              <a:rPr lang="en-US" dirty="0"/>
              <a:t> Non-persistent types of cookies aren't stored in the client's hard drive permanently. </a:t>
            </a:r>
            <a:endParaRPr lang="en-US" dirty="0" smtClean="0"/>
          </a:p>
          <a:p>
            <a:pPr lvl="0" algn="just">
              <a:buFont typeface="Wingdings" panose="05000000000000000000" pitchFamily="2" charset="2"/>
              <a:buChar char="§"/>
            </a:pPr>
            <a:r>
              <a:rPr lang="en-US" dirty="0" smtClean="0"/>
              <a:t>It </a:t>
            </a:r>
            <a:r>
              <a:rPr lang="en-US" dirty="0"/>
              <a:t>maintains user information as long as the user access or uses the services. It’s simply the opposite procedure of a persistent cookie.</a:t>
            </a:r>
          </a:p>
          <a:p>
            <a:pPr marL="0" indent="0" algn="just">
              <a:buNone/>
            </a:pPr>
            <a:endParaRPr lang="en-US" dirty="0"/>
          </a:p>
        </p:txBody>
      </p:sp>
      <p:sp>
        <p:nvSpPr>
          <p:cNvPr id="4" name="Rectangle 3"/>
          <p:cNvSpPr/>
          <p:nvPr/>
        </p:nvSpPr>
        <p:spPr>
          <a:xfrm>
            <a:off x="685800" y="3330054"/>
            <a:ext cx="7620000" cy="162294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990600" y="3505200"/>
            <a:ext cx="7086600" cy="1200329"/>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HttpCookie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aCookie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HttpCookie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"Session"</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aCookie.Value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DateTime</a:t>
            </a:r>
            <a:r>
              <a:rPr lang="en-US" dirty="0" err="1">
                <a:solidFill>
                  <a:srgbClr val="000000"/>
                </a:solidFill>
                <a:highlight>
                  <a:srgbClr val="FFFFFF"/>
                </a:highlight>
                <a:latin typeface="Consolas" panose="020B0609020204030204" pitchFamily="49" charset="0"/>
              </a:rPr>
              <a:t>.Now.ToString</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aCookie.Expires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DateTime</a:t>
            </a:r>
            <a:r>
              <a:rPr lang="en-US" dirty="0" err="1">
                <a:solidFill>
                  <a:srgbClr val="000000"/>
                </a:solidFill>
                <a:highlight>
                  <a:srgbClr val="FFFFFF"/>
                </a:highlight>
                <a:latin typeface="Consolas" panose="020B0609020204030204" pitchFamily="49" charset="0"/>
              </a:rPr>
              <a:t>.Now.AddDays</a:t>
            </a:r>
            <a:r>
              <a:rPr lang="en-US" dirty="0">
                <a:solidFill>
                  <a:srgbClr val="000000"/>
                </a:solidFill>
                <a:highlight>
                  <a:srgbClr val="FFFFFF"/>
                </a:highlight>
                <a:latin typeface="Consolas" panose="020B0609020204030204" pitchFamily="49" charset="0"/>
              </a:rPr>
              <a:t>(1);</a:t>
            </a:r>
          </a:p>
          <a:p>
            <a:r>
              <a:rPr lang="en-US" dirty="0" err="1" smtClean="0">
                <a:solidFill>
                  <a:srgbClr val="000000"/>
                </a:solidFill>
                <a:highlight>
                  <a:srgbClr val="FFFFFF"/>
                </a:highlight>
                <a:latin typeface="Consolas" panose="020B0609020204030204" pitchFamily="49" charset="0"/>
              </a:rPr>
              <a:t>Response.Cookies.Add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aCookie</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309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Cookie</a:t>
            </a:r>
            <a:endParaRPr lang="en-US" dirty="0"/>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
            </a:pPr>
            <a:r>
              <a:rPr lang="en-US" dirty="0" smtClean="0"/>
              <a:t>Configurable </a:t>
            </a:r>
            <a:r>
              <a:rPr lang="en-US" dirty="0"/>
              <a:t>expiration rules:  The cookie can expire when the browser session ends, or it can exist indefinitely on the client computer, subject to the expiration rules on the client.</a:t>
            </a:r>
          </a:p>
          <a:p>
            <a:pPr lvl="0" algn="just">
              <a:buFont typeface="Wingdings" panose="05000000000000000000" pitchFamily="2" charset="2"/>
              <a:buChar char="§"/>
            </a:pPr>
            <a:r>
              <a:rPr lang="en-US" dirty="0" smtClean="0"/>
              <a:t>No </a:t>
            </a:r>
            <a:r>
              <a:rPr lang="en-US" dirty="0"/>
              <a:t>server resources are required: The cookie is stored on the client and read by the server after a post.</a:t>
            </a:r>
          </a:p>
          <a:p>
            <a:pPr lvl="0" algn="just">
              <a:buFont typeface="Wingdings" panose="05000000000000000000" pitchFamily="2" charset="2"/>
              <a:buChar char="§"/>
            </a:pPr>
            <a:r>
              <a:rPr lang="en-US" b="1" dirty="0" smtClean="0"/>
              <a:t>Simplicity</a:t>
            </a:r>
            <a:r>
              <a:rPr lang="en-US" dirty="0"/>
              <a:t>: The cookie is a lightweight, text-based structure with simple key-value pairs.</a:t>
            </a:r>
          </a:p>
          <a:p>
            <a:pPr lvl="0" algn="just">
              <a:buFont typeface="Wingdings" panose="05000000000000000000" pitchFamily="2" charset="2"/>
              <a:buChar char="§"/>
            </a:pPr>
            <a:r>
              <a:rPr lang="en-US" b="1" dirty="0" smtClean="0"/>
              <a:t>Data</a:t>
            </a:r>
            <a:r>
              <a:rPr lang="en-US" dirty="0" smtClean="0"/>
              <a:t> </a:t>
            </a:r>
            <a:r>
              <a:rPr lang="en-US" b="1" dirty="0"/>
              <a:t>persistence</a:t>
            </a:r>
            <a:r>
              <a:rPr lang="en-US" dirty="0"/>
              <a:t>:  Although the durability of the cookie on a client computer is subject to cookie expiration processes on the client and user intervention, cookies are generally the most durable form of data persistence on the client.</a:t>
            </a:r>
          </a:p>
          <a:p>
            <a:pPr lvl="0" algn="just"/>
            <a:endParaRPr lang="en-US" dirty="0"/>
          </a:p>
        </p:txBody>
      </p:sp>
    </p:spTree>
    <p:extLst>
      <p:ext uri="{BB962C8B-B14F-4D97-AF65-F5344CB8AC3E}">
        <p14:creationId xmlns:p14="http://schemas.microsoft.com/office/powerpoint/2010/main" val="14002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a:t>
            </a:r>
            <a:r>
              <a:rPr lang="en-US" dirty="0"/>
              <a:t>of </a:t>
            </a:r>
            <a:r>
              <a:rPr lang="en-US" dirty="0" smtClean="0"/>
              <a:t>using Cookies</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b="1" dirty="0" smtClean="0"/>
              <a:t>Size </a:t>
            </a:r>
            <a:r>
              <a:rPr lang="en-US" b="1" dirty="0"/>
              <a:t>limitations</a:t>
            </a:r>
            <a:r>
              <a:rPr lang="en-US" dirty="0"/>
              <a:t>: Most browsers place a 4096-byte limit on the size of a cookie, although support for 8192-byte cookies is becoming more common in newer browser and client-device versions.</a:t>
            </a:r>
          </a:p>
          <a:p>
            <a:pPr lvl="0" algn="just"/>
            <a:r>
              <a:rPr lang="en-US" b="1" dirty="0" smtClean="0"/>
              <a:t>User-configured </a:t>
            </a:r>
            <a:r>
              <a:rPr lang="en-US" b="1" dirty="0"/>
              <a:t>refusal</a:t>
            </a:r>
            <a:r>
              <a:rPr lang="en-US" dirty="0"/>
              <a:t>: Some users disable their browser or client device's ability to receive cookies, thereby limiting this functionality.</a:t>
            </a:r>
          </a:p>
          <a:p>
            <a:pPr lvl="0" algn="just"/>
            <a:r>
              <a:rPr lang="en-US" b="1" dirty="0" smtClean="0"/>
              <a:t>Potential </a:t>
            </a:r>
            <a:r>
              <a:rPr lang="en-US" b="1" dirty="0"/>
              <a:t>security </a:t>
            </a:r>
            <a:r>
              <a:rPr lang="en-US" b="1" dirty="0" smtClean="0"/>
              <a:t>risks</a:t>
            </a:r>
            <a:r>
              <a:rPr lang="en-US" dirty="0" smtClean="0"/>
              <a:t>: Users </a:t>
            </a:r>
            <a:r>
              <a:rPr lang="en-US" dirty="0"/>
              <a:t>can manipulate cookies on their computer, which can potentially cause a security risk or cause the application that is dependent on the cookie to fail. </a:t>
            </a:r>
            <a:endParaRPr lang="en-US" dirty="0" smtClean="0"/>
          </a:p>
          <a:p>
            <a:pPr lvl="0" algn="just"/>
            <a:r>
              <a:rPr lang="en-US" dirty="0" smtClean="0"/>
              <a:t>Also</a:t>
            </a:r>
            <a:r>
              <a:rPr lang="en-US" dirty="0"/>
              <a:t>, although cookies are only accessible by the domain that sent them to the client, hackers have historically found ways to access cookies from other domains on a user's computer. </a:t>
            </a:r>
            <a:endParaRPr lang="en-US" dirty="0" smtClean="0"/>
          </a:p>
          <a:p>
            <a:pPr lvl="0" algn="just"/>
            <a:r>
              <a:rPr lang="en-US" dirty="0" smtClean="0"/>
              <a:t>You </a:t>
            </a:r>
            <a:r>
              <a:rPr lang="en-US" dirty="0"/>
              <a:t>can manually encrypt and decrypt cookies, but it requires extra coding and can affect application performance because of the time that is required for encryption and decryption.</a:t>
            </a:r>
          </a:p>
          <a:p>
            <a:pPr lvl="0" algn="just"/>
            <a:endParaRPr lang="en-US" dirty="0"/>
          </a:p>
        </p:txBody>
      </p:sp>
    </p:spTree>
    <p:extLst>
      <p:ext uri="{BB962C8B-B14F-4D97-AF65-F5344CB8AC3E}">
        <p14:creationId xmlns:p14="http://schemas.microsoft.com/office/powerpoint/2010/main" val="169331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 String</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A query string is information that is appended to the end of a page URL. </a:t>
            </a:r>
          </a:p>
          <a:p>
            <a:pPr lvl="0" algn="just"/>
            <a:r>
              <a:rPr lang="en-US" dirty="0"/>
              <a:t>A typical query string might look like the following example:</a:t>
            </a:r>
          </a:p>
          <a:p>
            <a:pPr lvl="1" algn="just">
              <a:buFont typeface="Arial" panose="020B0604020202020204" pitchFamily="34" charset="0"/>
              <a:buChar char="•"/>
            </a:pPr>
            <a:r>
              <a:rPr lang="en-US" dirty="0"/>
              <a:t>http://www.gtu.ac.in/result.aspx?category=BE&amp;semester=7</a:t>
            </a:r>
          </a:p>
          <a:p>
            <a:pPr lvl="0" algn="just"/>
            <a:r>
              <a:rPr lang="en-US" dirty="0"/>
              <a:t>In the URL path above, the query string starts with a question mark (?) and includes two attribute/value pairs, one called "category" and the other called "semester"</a:t>
            </a:r>
          </a:p>
          <a:p>
            <a:pPr lvl="0" algn="just"/>
            <a:r>
              <a:rPr lang="en-US" dirty="0"/>
              <a:t>Query strings provide a simple but limited way to maintain state information</a:t>
            </a:r>
            <a:r>
              <a:rPr lang="en-US" dirty="0" smtClean="0"/>
              <a:t>.</a:t>
            </a:r>
          </a:p>
          <a:p>
            <a:pPr lvl="0" algn="just"/>
            <a:r>
              <a:rPr lang="en-US" dirty="0" smtClean="0"/>
              <a:t>For </a:t>
            </a:r>
            <a:r>
              <a:rPr lang="en-US" dirty="0"/>
              <a:t>example, they are an easy way to pass information from one page to another, such as passing a product number from one page to another page where it will be processed. </a:t>
            </a:r>
          </a:p>
        </p:txBody>
      </p:sp>
    </p:spTree>
    <p:extLst>
      <p:ext uri="{BB962C8B-B14F-4D97-AF65-F5344CB8AC3E}">
        <p14:creationId xmlns:p14="http://schemas.microsoft.com/office/powerpoint/2010/main" val="210769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a:t>State </a:t>
            </a:r>
            <a:r>
              <a:rPr lang="en-US" dirty="0" smtClean="0"/>
              <a:t>Overview</a:t>
            </a:r>
          </a:p>
          <a:p>
            <a:r>
              <a:rPr lang="en-US" dirty="0"/>
              <a:t>State Management </a:t>
            </a:r>
            <a:r>
              <a:rPr lang="en-US" dirty="0" smtClean="0"/>
              <a:t>Types</a:t>
            </a:r>
          </a:p>
          <a:p>
            <a:r>
              <a:rPr lang="en-US" dirty="0"/>
              <a:t>View State (Page Level State</a:t>
            </a:r>
            <a:r>
              <a:rPr lang="en-US" dirty="0" smtClean="0"/>
              <a:t>)</a:t>
            </a:r>
          </a:p>
          <a:p>
            <a:r>
              <a:rPr lang="en-US" dirty="0" smtClean="0"/>
              <a:t>Cookies</a:t>
            </a:r>
          </a:p>
          <a:p>
            <a:r>
              <a:rPr lang="en-US" dirty="0" smtClean="0"/>
              <a:t>Server Side State Management</a:t>
            </a:r>
          </a:p>
          <a:p>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230226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Query String</a:t>
            </a:r>
            <a:endParaRPr lang="en-US" dirty="0"/>
          </a:p>
        </p:txBody>
      </p:sp>
      <p:sp>
        <p:nvSpPr>
          <p:cNvPr id="3" name="Content Placeholder 2"/>
          <p:cNvSpPr>
            <a:spLocks noGrp="1"/>
          </p:cNvSpPr>
          <p:nvPr>
            <p:ph idx="1"/>
          </p:nvPr>
        </p:nvSpPr>
        <p:spPr/>
        <p:txBody>
          <a:bodyPr>
            <a:normAutofit/>
          </a:bodyPr>
          <a:lstStyle/>
          <a:p>
            <a:pPr lvl="0" algn="just"/>
            <a:r>
              <a:rPr lang="en-US" b="1" dirty="0" smtClean="0"/>
              <a:t>No </a:t>
            </a:r>
            <a:r>
              <a:rPr lang="en-US" b="1" dirty="0"/>
              <a:t>server resources are required</a:t>
            </a:r>
            <a:r>
              <a:rPr lang="en-US" dirty="0"/>
              <a:t>: The query string is contained in the HTTP request for a specific URL.</a:t>
            </a:r>
          </a:p>
          <a:p>
            <a:pPr lvl="0" algn="just"/>
            <a:r>
              <a:rPr lang="en-US" b="1" dirty="0" smtClean="0"/>
              <a:t>Widespread support</a:t>
            </a:r>
            <a:r>
              <a:rPr lang="en-US" dirty="0" smtClean="0"/>
              <a:t>: Almost all browsers and client devices support using query strings to pass values.</a:t>
            </a:r>
          </a:p>
          <a:p>
            <a:pPr lvl="0" algn="just"/>
            <a:r>
              <a:rPr lang="en-US" b="1" dirty="0" smtClean="0"/>
              <a:t>Simple </a:t>
            </a:r>
            <a:r>
              <a:rPr lang="en-US" b="1" dirty="0"/>
              <a:t>implementation</a:t>
            </a:r>
            <a:r>
              <a:rPr lang="en-US" dirty="0"/>
              <a:t>: ASP.NET provides full support for the query-string method, including methods of reading query strings using the </a:t>
            </a:r>
            <a:r>
              <a:rPr lang="en-US" dirty="0" err="1"/>
              <a:t>Params</a:t>
            </a:r>
            <a:r>
              <a:rPr lang="en-US" dirty="0"/>
              <a:t> property of the </a:t>
            </a:r>
            <a:r>
              <a:rPr lang="en-US" dirty="0" err="1"/>
              <a:t>HttpRequest</a:t>
            </a:r>
            <a:r>
              <a:rPr lang="en-US" dirty="0"/>
              <a:t> object.</a:t>
            </a:r>
          </a:p>
        </p:txBody>
      </p:sp>
    </p:spTree>
    <p:extLst>
      <p:ext uri="{BB962C8B-B14F-4D97-AF65-F5344CB8AC3E}">
        <p14:creationId xmlns:p14="http://schemas.microsoft.com/office/powerpoint/2010/main" val="21997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Query String</a:t>
            </a:r>
            <a:endParaRPr lang="en-US" dirty="0"/>
          </a:p>
        </p:txBody>
      </p:sp>
      <p:sp>
        <p:nvSpPr>
          <p:cNvPr id="3" name="Content Placeholder 2"/>
          <p:cNvSpPr>
            <a:spLocks noGrp="1"/>
          </p:cNvSpPr>
          <p:nvPr>
            <p:ph idx="1"/>
          </p:nvPr>
        </p:nvSpPr>
        <p:spPr/>
        <p:txBody>
          <a:bodyPr>
            <a:normAutofit/>
          </a:bodyPr>
          <a:lstStyle/>
          <a:p>
            <a:pPr lvl="0" algn="just"/>
            <a:r>
              <a:rPr lang="en-US" b="1" dirty="0" smtClean="0"/>
              <a:t>Potential </a:t>
            </a:r>
            <a:r>
              <a:rPr lang="en-US" b="1" dirty="0"/>
              <a:t>security risks</a:t>
            </a:r>
            <a:r>
              <a:rPr lang="en-US" dirty="0"/>
              <a:t>: The information in the query string is directly visible to the user via the browser's user interface. </a:t>
            </a:r>
            <a:endParaRPr lang="en-US" dirty="0" smtClean="0"/>
          </a:p>
          <a:p>
            <a:pPr lvl="0" algn="just"/>
            <a:r>
              <a:rPr lang="en-US" dirty="0" smtClean="0"/>
              <a:t>A </a:t>
            </a:r>
            <a:r>
              <a:rPr lang="en-US" dirty="0"/>
              <a:t>user can bookmark the URL or send the URL to other users, thereby passing the information in the query string along with it. </a:t>
            </a:r>
            <a:endParaRPr lang="en-US" dirty="0" smtClean="0"/>
          </a:p>
          <a:p>
            <a:pPr lvl="0" algn="just"/>
            <a:r>
              <a:rPr lang="en-US" dirty="0" smtClean="0"/>
              <a:t>If </a:t>
            </a:r>
            <a:r>
              <a:rPr lang="en-US" dirty="0"/>
              <a:t>you are concerned about any sensitive data in the query string, consider using hidden fields in a form that uses POST instead of using query strings</a:t>
            </a:r>
          </a:p>
          <a:p>
            <a:pPr lvl="0" algn="just"/>
            <a:r>
              <a:rPr lang="en-US" b="1" dirty="0" smtClean="0"/>
              <a:t>Limited </a:t>
            </a:r>
            <a:r>
              <a:rPr lang="en-US" b="1" dirty="0"/>
              <a:t>capacity</a:t>
            </a:r>
            <a:r>
              <a:rPr lang="en-US" dirty="0"/>
              <a:t>: Some browsers and client devices impose a 2083-character limit on the length of URLs.</a:t>
            </a:r>
          </a:p>
          <a:p>
            <a:pPr lvl="0" algn="just"/>
            <a:endParaRPr lang="en-US" dirty="0"/>
          </a:p>
        </p:txBody>
      </p:sp>
    </p:spTree>
    <p:extLst>
      <p:ext uri="{BB962C8B-B14F-4D97-AF65-F5344CB8AC3E}">
        <p14:creationId xmlns:p14="http://schemas.microsoft.com/office/powerpoint/2010/main" val="122064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 Query String</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0" indent="0">
              <a:buNone/>
            </a:pPr>
            <a:r>
              <a:rPr lang="en-US" dirty="0" smtClean="0">
                <a:solidFill>
                  <a:srgbClr val="008000"/>
                </a:solidFill>
                <a:latin typeface="Consolas" panose="020B0609020204030204" pitchFamily="49" charset="0"/>
              </a:rPr>
              <a:t>	// </a:t>
            </a:r>
            <a:r>
              <a:rPr lang="en-US" dirty="0">
                <a:solidFill>
                  <a:srgbClr val="008000"/>
                </a:solidFill>
                <a:latin typeface="Consolas" panose="020B0609020204030204" pitchFamily="49" charset="0"/>
              </a:rPr>
              <a:t>Getting data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Request.QueryString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"number"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View.Text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Request.QueryString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"number"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Setting query string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postbacks</a:t>
            </a:r>
            <a:r>
              <a:rPr lang="en-US" dirty="0">
                <a:solidFill>
                  <a:srgbClr val="000000"/>
                </a:solidFill>
                <a:latin typeface="Consolas" panose="020B0609020204030204" pitchFamily="49" charset="0"/>
              </a:rPr>
              <a:t> = 0;</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Request.QueryString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"number"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postbacks</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Convert</a:t>
            </a:r>
            <a:r>
              <a:rPr lang="en-US" dirty="0">
                <a:solidFill>
                  <a:srgbClr val="000000"/>
                </a:solidFill>
                <a:latin typeface="Consolas" panose="020B0609020204030204" pitchFamily="49" charset="0"/>
              </a:rPr>
              <a:t>.ToInt32(</a:t>
            </a:r>
            <a:r>
              <a:rPr lang="en-US" dirty="0" err="1">
                <a:solidFill>
                  <a:srgbClr val="000000"/>
                </a:solidFill>
                <a:latin typeface="Consolas" panose="020B0609020204030204" pitchFamily="49" charset="0"/>
              </a:rPr>
              <a:t>Request.QueryString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"number"</a:t>
            </a:r>
            <a:r>
              <a:rPr lang="en-US" dirty="0">
                <a:solidFill>
                  <a:srgbClr val="000000"/>
                </a:solidFill>
                <a:latin typeface="Consolas" panose="020B0609020204030204" pitchFamily="49" charset="0"/>
              </a:rPr>
              <a:t>]) + 1;</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postbacks</a:t>
            </a:r>
            <a:r>
              <a:rPr lang="en-US" dirty="0">
                <a:solidFill>
                  <a:srgbClr val="000000"/>
                </a:solidFill>
                <a:latin typeface="Consolas" panose="020B0609020204030204" pitchFamily="49" charset="0"/>
              </a:rPr>
              <a:t> = 1;</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Response.Redirect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default.aspx?number</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postbacks</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1722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Server Side State Management</a:t>
            </a:r>
          </a:p>
        </p:txBody>
      </p:sp>
      <p:sp>
        <p:nvSpPr>
          <p:cNvPr id="3" name="Content Placeholder 2"/>
          <p:cNvSpPr>
            <a:spLocks noGrp="1"/>
          </p:cNvSpPr>
          <p:nvPr>
            <p:ph idx="1"/>
          </p:nvPr>
        </p:nvSpPr>
        <p:spPr/>
        <p:txBody>
          <a:bodyPr>
            <a:normAutofit/>
          </a:bodyPr>
          <a:lstStyle/>
          <a:p>
            <a:pPr lvl="0" algn="just"/>
            <a:r>
              <a:rPr lang="en-US" dirty="0"/>
              <a:t>As name implies, state information will be maintained on the server. </a:t>
            </a:r>
          </a:p>
          <a:p>
            <a:pPr lvl="0" algn="just"/>
            <a:r>
              <a:rPr lang="en-US" dirty="0"/>
              <a:t>Application, Session, Cache and Database are different mechanisms for storing state on the server.</a:t>
            </a:r>
          </a:p>
          <a:p>
            <a:pPr lvl="0" algn="just"/>
            <a:r>
              <a:rPr lang="en-US" dirty="0"/>
              <a:t>Care must be taken to conserve server resources. </a:t>
            </a:r>
            <a:r>
              <a:rPr lang="en-US" dirty="0" smtClean="0"/>
              <a:t>For </a:t>
            </a:r>
            <a:r>
              <a:rPr lang="en-US" dirty="0"/>
              <a:t>a high traffic web site with large number of concurrent users, usage of sessions object for state management can create load on server causing performance </a:t>
            </a:r>
            <a:r>
              <a:rPr lang="en-US" dirty="0" smtClean="0"/>
              <a:t>degradation.</a:t>
            </a:r>
          </a:p>
          <a:p>
            <a:pPr lvl="1" algn="just">
              <a:buFont typeface="Arial" panose="020B0604020202020204" pitchFamily="34" charset="0"/>
              <a:buChar char="•"/>
            </a:pPr>
            <a:r>
              <a:rPr lang="en-US" dirty="0" smtClean="0"/>
              <a:t>Application Object</a:t>
            </a:r>
          </a:p>
          <a:p>
            <a:pPr lvl="1" algn="just">
              <a:buFont typeface="Arial" panose="020B0604020202020204" pitchFamily="34" charset="0"/>
              <a:buChar char="•"/>
            </a:pPr>
            <a:r>
              <a:rPr lang="en-US" dirty="0" smtClean="0"/>
              <a:t>Session Object</a:t>
            </a:r>
            <a:endParaRPr lang="en-US" dirty="0"/>
          </a:p>
          <a:p>
            <a:pPr lvl="0" algn="just"/>
            <a:endParaRPr lang="en-US" dirty="0"/>
          </a:p>
        </p:txBody>
      </p:sp>
    </p:spTree>
    <p:extLst>
      <p:ext uri="{BB962C8B-B14F-4D97-AF65-F5344CB8AC3E}">
        <p14:creationId xmlns:p14="http://schemas.microsoft.com/office/powerpoint/2010/main" val="6392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Object</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Application object is used to store data which is visible across entire application and shared across multiple user sessions. </a:t>
            </a:r>
          </a:p>
          <a:p>
            <a:pPr lvl="0" algn="just"/>
            <a:r>
              <a:rPr lang="en-US" dirty="0"/>
              <a:t>Data which needs to be persisted for entire life of application should be stored in application object.</a:t>
            </a:r>
          </a:p>
          <a:p>
            <a:pPr lvl="0" algn="just"/>
            <a:r>
              <a:rPr lang="en-US" dirty="0"/>
              <a:t>In classic ASP, application object is used to store connection strings. It's a great place to store data which changes infrequently. </a:t>
            </a:r>
          </a:p>
          <a:p>
            <a:pPr lvl="0" algn="just"/>
            <a:r>
              <a:rPr lang="en-US" dirty="0"/>
              <a:t>We should write to application variable only in </a:t>
            </a:r>
            <a:r>
              <a:rPr lang="en-US" dirty="0" err="1"/>
              <a:t>application_Onstart</a:t>
            </a:r>
            <a:r>
              <a:rPr lang="en-US" dirty="0"/>
              <a:t> event (</a:t>
            </a:r>
            <a:r>
              <a:rPr lang="en-US" dirty="0" err="1"/>
              <a:t>global.asax</a:t>
            </a:r>
            <a:r>
              <a:rPr lang="en-US" dirty="0"/>
              <a:t>) or </a:t>
            </a:r>
            <a:r>
              <a:rPr lang="en-US" dirty="0" err="1"/>
              <a:t>application.lock</a:t>
            </a:r>
            <a:r>
              <a:rPr lang="en-US" dirty="0"/>
              <a:t> event to avoid data conflicts</a:t>
            </a:r>
            <a:r>
              <a:rPr lang="en-US" dirty="0" smtClean="0"/>
              <a:t>.</a:t>
            </a:r>
          </a:p>
          <a:p>
            <a:pPr marL="0" indent="0">
              <a:buNone/>
            </a:pP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Application.Lock</a:t>
            </a:r>
            <a:r>
              <a:rPr lang="en-US" dirty="0" smtClean="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Application[</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mydata</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mydata</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Application.UnLock</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1862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Object</a:t>
            </a:r>
            <a:endParaRPr lang="en-US" dirty="0"/>
          </a:p>
        </p:txBody>
      </p:sp>
      <p:sp>
        <p:nvSpPr>
          <p:cNvPr id="3" name="Content Placeholder 2"/>
          <p:cNvSpPr>
            <a:spLocks noGrp="1"/>
          </p:cNvSpPr>
          <p:nvPr>
            <p:ph idx="1"/>
          </p:nvPr>
        </p:nvSpPr>
        <p:spPr/>
        <p:txBody>
          <a:bodyPr>
            <a:normAutofit/>
          </a:bodyPr>
          <a:lstStyle/>
          <a:p>
            <a:pPr lvl="0" algn="just"/>
            <a:r>
              <a:rPr lang="en-US" dirty="0"/>
              <a:t>Session object is used to store state specific information per client </a:t>
            </a:r>
            <a:r>
              <a:rPr lang="en-US" dirty="0" smtClean="0"/>
              <a:t>basis. It </a:t>
            </a:r>
            <a:r>
              <a:rPr lang="en-US" dirty="0"/>
              <a:t>is specific to particular user. </a:t>
            </a:r>
          </a:p>
          <a:p>
            <a:pPr lvl="0" algn="just"/>
            <a:r>
              <a:rPr lang="en-US" dirty="0"/>
              <a:t>Session data persists for the duration of user session you can store session's data on web server in different ways. </a:t>
            </a:r>
            <a:endParaRPr lang="en-US" dirty="0" smtClean="0"/>
          </a:p>
          <a:p>
            <a:pPr algn="just"/>
            <a:r>
              <a:rPr lang="en-US" dirty="0"/>
              <a:t>Session state can be configured using the &lt;session State&gt; section in the application's </a:t>
            </a:r>
            <a:r>
              <a:rPr lang="en-US" dirty="0" err="1"/>
              <a:t>web.config</a:t>
            </a:r>
            <a:r>
              <a:rPr lang="en-US" dirty="0"/>
              <a:t> file. </a:t>
            </a:r>
            <a:endParaRPr lang="en-US" dirty="0" smtClean="0"/>
          </a:p>
          <a:p>
            <a:r>
              <a:rPr lang="en-US" dirty="0" smtClean="0"/>
              <a:t>Configuration </a:t>
            </a:r>
            <a:r>
              <a:rPr lang="en-US" dirty="0"/>
              <a:t>information:</a:t>
            </a:r>
          </a:p>
          <a:p>
            <a:pPr marL="0" indent="0">
              <a:buNone/>
            </a:pPr>
            <a:endParaRPr lang="en-US" dirty="0"/>
          </a:p>
        </p:txBody>
      </p:sp>
      <p:sp>
        <p:nvSpPr>
          <p:cNvPr id="5" name="Text Box 3"/>
          <p:cNvSpPr txBox="1">
            <a:spLocks noChangeArrowheads="1"/>
          </p:cNvSpPr>
          <p:nvPr/>
        </p:nvSpPr>
        <p:spPr bwMode="auto">
          <a:xfrm>
            <a:off x="609600" y="4191000"/>
            <a:ext cx="8001000" cy="1828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&lt;</a:t>
            </a:r>
            <a:r>
              <a:rPr kumimoji="0" lang="en-US" altLang="en-US" sz="1600" b="0"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sessionState</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a:t>
            </a:r>
            <a:r>
              <a:rPr kumimoji="0" lang="en-US" altLang="en-US" sz="1600" b="1"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mode</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&lt;"</a:t>
            </a:r>
            <a:r>
              <a:rPr kumimoji="0" lang="en-US" altLang="en-US" sz="1600" b="0"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inproc</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a:t>
            </a:r>
            <a:r>
              <a:rPr kumimoji="0" lang="en-US" altLang="en-US" sz="1600" b="0"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sqlserver</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a:t>
            </a:r>
            <a:r>
              <a:rPr kumimoji="0" lang="en-US" altLang="en-US" sz="1600" b="0"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stateserver</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"&gt;</a:t>
            </a:r>
            <a:b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b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a:t>
            </a:r>
            <a:r>
              <a:rPr kumimoji="0" lang="en-US" altLang="en-US" sz="1600" b="1"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cookieless</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&lt;"true" | "false"&gt;</a:t>
            </a:r>
            <a:b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b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a:t>
            </a:r>
            <a:r>
              <a:rPr kumimoji="0" lang="en-US" altLang="en-US" sz="1600" b="1"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timeout</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&lt;positive integer indicating the session timeout in minutes&gt;</a:t>
            </a:r>
            <a:b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b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a:t>
            </a:r>
            <a:r>
              <a:rPr kumimoji="0" lang="en-US" altLang="en-US" sz="1600" b="1"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sqlconnectionstring</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&lt;SQL connection string that is only used in the </a:t>
            </a:r>
            <a:r>
              <a:rPr kumimoji="0" lang="en-US" altLang="en-US" sz="1600" b="0" i="0" u="none" strike="noStrike" cap="none" normalizeH="0" baseline="0" dirty="0" err="1" smtClean="0">
                <a:ln>
                  <a:noFill/>
                </a:ln>
                <a:solidFill>
                  <a:schemeClr val="tx1"/>
                </a:solidFill>
                <a:effectLst/>
                <a:latin typeface="Calibri" panose="020F0502020204030204" pitchFamily="34" charset="0"/>
                <a:ea typeface="Arial" panose="020B0604020202020204" pitchFamily="34" charset="0"/>
                <a:cs typeface="Latha"/>
              </a:rPr>
              <a:t>SQLServer</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mode&gt;</a:t>
            </a:r>
            <a:b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b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a:t>
            </a:r>
            <a:r>
              <a:rPr kumimoji="0" lang="en-US" altLang="en-US" sz="1600" b="1"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server</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&lt;The server name that is only required when the mode is State Server&gt;</a:t>
            </a:r>
            <a:b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b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a:t>
            </a:r>
            <a:r>
              <a:rPr kumimoji="0" lang="en-US" altLang="en-US" sz="1600" b="1"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port</a:t>
            </a:r>
            <a:r>
              <a:rPr kumimoji="0" lang="en-US" altLang="en-US" sz="1600" b="0" i="0" u="none" strike="noStrike" cap="none" normalizeH="0" baseline="0" dirty="0" smtClean="0">
                <a:ln>
                  <a:noFill/>
                </a:ln>
                <a:solidFill>
                  <a:schemeClr val="tx1"/>
                </a:solidFill>
                <a:effectLst/>
                <a:latin typeface="Calibri" panose="020F0502020204030204" pitchFamily="34" charset="0"/>
                <a:ea typeface="Arial" panose="020B0604020202020204" pitchFamily="34" charset="0"/>
                <a:cs typeface="Latha"/>
              </a:rPr>
              <a:t> = &lt;The port number that is only required when the mode is State Server&gt;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043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Object Cont..</a:t>
            </a:r>
            <a:endParaRPr lang="en-US" dirty="0"/>
          </a:p>
        </p:txBody>
      </p:sp>
      <p:sp>
        <p:nvSpPr>
          <p:cNvPr id="3" name="Content Placeholder 2"/>
          <p:cNvSpPr>
            <a:spLocks noGrp="1"/>
          </p:cNvSpPr>
          <p:nvPr>
            <p:ph idx="1"/>
          </p:nvPr>
        </p:nvSpPr>
        <p:spPr/>
        <p:txBody>
          <a:bodyPr>
            <a:normAutofit fontScale="92500"/>
          </a:bodyPr>
          <a:lstStyle/>
          <a:p>
            <a:pPr lvl="0" algn="just"/>
            <a:r>
              <a:rPr lang="en-US" b="1" dirty="0" smtClean="0"/>
              <a:t>Mode: </a:t>
            </a:r>
            <a:r>
              <a:rPr lang="en-US" dirty="0" smtClean="0"/>
              <a:t>This </a:t>
            </a:r>
            <a:r>
              <a:rPr lang="en-US" dirty="0"/>
              <a:t>setting supports three options. They are InProc, </a:t>
            </a:r>
            <a:r>
              <a:rPr lang="en-US" dirty="0" err="1"/>
              <a:t>SQLServer</a:t>
            </a:r>
            <a:r>
              <a:rPr lang="en-US" dirty="0"/>
              <a:t>, and State Server</a:t>
            </a:r>
          </a:p>
          <a:p>
            <a:pPr lvl="0" algn="just"/>
            <a:r>
              <a:rPr lang="en-US" b="1" dirty="0"/>
              <a:t>Cookie </a:t>
            </a:r>
            <a:r>
              <a:rPr lang="en-US" b="1" dirty="0" smtClean="0"/>
              <a:t>less: </a:t>
            </a:r>
            <a:r>
              <a:rPr lang="en-US" dirty="0" smtClean="0"/>
              <a:t>This </a:t>
            </a:r>
            <a:r>
              <a:rPr lang="en-US" dirty="0"/>
              <a:t>setting takes a Boolean value of either true or false to indicate whether the Session is a cookie less one.</a:t>
            </a:r>
          </a:p>
          <a:p>
            <a:pPr lvl="0" algn="just"/>
            <a:r>
              <a:rPr lang="en-US" b="1" dirty="0"/>
              <a:t>Timeout</a:t>
            </a:r>
            <a:r>
              <a:rPr lang="en-US" b="1" dirty="0" smtClean="0"/>
              <a:t>: </a:t>
            </a:r>
            <a:r>
              <a:rPr lang="en-US" dirty="0" smtClean="0"/>
              <a:t>This </a:t>
            </a:r>
            <a:r>
              <a:rPr lang="en-US" dirty="0"/>
              <a:t>indicates the Session timeout vale in minutes.  This is the duration for which a user's session is active.  </a:t>
            </a:r>
            <a:endParaRPr lang="en-US" dirty="0" smtClean="0"/>
          </a:p>
          <a:p>
            <a:pPr lvl="0" algn="just"/>
            <a:r>
              <a:rPr lang="en-US" dirty="0" smtClean="0"/>
              <a:t>Note </a:t>
            </a:r>
            <a:r>
              <a:rPr lang="en-US" dirty="0"/>
              <a:t>that the session timeout is a sliding value; Default session timeout value is 20 minutes</a:t>
            </a:r>
          </a:p>
          <a:p>
            <a:pPr lvl="0" algn="just"/>
            <a:r>
              <a:rPr lang="en-US" b="1" dirty="0" err="1" smtClean="0"/>
              <a:t>SqlConnectionString</a:t>
            </a:r>
            <a:r>
              <a:rPr lang="en-US" b="1" dirty="0" smtClean="0"/>
              <a:t>: </a:t>
            </a:r>
            <a:r>
              <a:rPr lang="en-US" dirty="0" smtClean="0"/>
              <a:t>This </a:t>
            </a:r>
            <a:r>
              <a:rPr lang="en-US" dirty="0"/>
              <a:t>identifies the database connection string that names the database used for mode </a:t>
            </a:r>
            <a:r>
              <a:rPr lang="en-US" dirty="0" err="1"/>
              <a:t>SQLServer</a:t>
            </a:r>
            <a:r>
              <a:rPr lang="en-US" dirty="0"/>
              <a:t>.</a:t>
            </a:r>
          </a:p>
          <a:p>
            <a:pPr lvl="0" algn="just"/>
            <a:r>
              <a:rPr lang="en-US" b="1" dirty="0" smtClean="0"/>
              <a:t>Server: </a:t>
            </a:r>
            <a:r>
              <a:rPr lang="en-US" dirty="0" smtClean="0"/>
              <a:t>In </a:t>
            </a:r>
            <a:r>
              <a:rPr lang="en-US" dirty="0"/>
              <a:t>the out-of-process mode State Server, it names the server that is running the required Windows NT service: </a:t>
            </a:r>
            <a:r>
              <a:rPr lang="en-US" dirty="0" err="1"/>
              <a:t>aspnet_state</a:t>
            </a:r>
            <a:r>
              <a:rPr lang="en-US" dirty="0"/>
              <a:t>.</a:t>
            </a:r>
          </a:p>
          <a:p>
            <a:pPr marL="0" indent="0">
              <a:buNone/>
            </a:pPr>
            <a:endParaRPr lang="en-US" dirty="0"/>
          </a:p>
        </p:txBody>
      </p:sp>
    </p:spTree>
    <p:extLst>
      <p:ext uri="{BB962C8B-B14F-4D97-AF65-F5344CB8AC3E}">
        <p14:creationId xmlns:p14="http://schemas.microsoft.com/office/powerpoint/2010/main" val="12153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Object Cont..</a:t>
            </a:r>
            <a:endParaRPr lang="en-US" dirty="0"/>
          </a:p>
        </p:txBody>
      </p:sp>
      <p:sp>
        <p:nvSpPr>
          <p:cNvPr id="3" name="Content Placeholder 2"/>
          <p:cNvSpPr>
            <a:spLocks noGrp="1"/>
          </p:cNvSpPr>
          <p:nvPr>
            <p:ph idx="1"/>
          </p:nvPr>
        </p:nvSpPr>
        <p:spPr/>
        <p:txBody>
          <a:bodyPr>
            <a:normAutofit/>
          </a:bodyPr>
          <a:lstStyle/>
          <a:p>
            <a:pPr lvl="0" algn="just"/>
            <a:r>
              <a:rPr lang="en-US" b="1" dirty="0"/>
              <a:t>Port:</a:t>
            </a:r>
            <a:endParaRPr lang="en-US" dirty="0"/>
          </a:p>
          <a:p>
            <a:pPr lvl="1" algn="just">
              <a:buFont typeface="Arial" panose="020B0604020202020204" pitchFamily="34" charset="0"/>
              <a:buChar char="•"/>
            </a:pPr>
            <a:r>
              <a:rPr lang="en-US" dirty="0"/>
              <a:t>This identifies the port number that corresponds to the server setting for mode State Server.  Note that a port is an unsigned integer that uniquely identifies a process running over a network.</a:t>
            </a:r>
          </a:p>
          <a:p>
            <a:pPr lvl="0" algn="just"/>
            <a:r>
              <a:rPr lang="en-US" dirty="0"/>
              <a:t>Session state in ASP.NET can be configured in different ways based on various parameters including scalability, maintainability and availability</a:t>
            </a:r>
          </a:p>
          <a:p>
            <a:pPr lvl="1" algn="just">
              <a:buFont typeface="Arial" panose="020B0604020202020204" pitchFamily="34" charset="0"/>
              <a:buChar char="•"/>
            </a:pPr>
            <a:r>
              <a:rPr lang="en-US" b="1" dirty="0"/>
              <a:t>In process mode (in-memory)</a:t>
            </a:r>
            <a:r>
              <a:rPr lang="en-US" dirty="0"/>
              <a:t>- State information is stored in memory of web server</a:t>
            </a:r>
          </a:p>
          <a:p>
            <a:pPr lvl="1" algn="just">
              <a:buFont typeface="Arial" panose="020B0604020202020204" pitchFamily="34" charset="0"/>
              <a:buChar char="•"/>
            </a:pPr>
            <a:r>
              <a:rPr lang="en-US" b="1" dirty="0"/>
              <a:t>Out-of-process mode-</a:t>
            </a:r>
            <a:r>
              <a:rPr lang="en-US" dirty="0"/>
              <a:t> Session state is held in a process called aspnet_state.exe that runs as a windows service.</a:t>
            </a:r>
          </a:p>
          <a:p>
            <a:pPr lvl="1" algn="just">
              <a:buFont typeface="Arial" panose="020B0604020202020204" pitchFamily="34" charset="0"/>
              <a:buChar char="•"/>
            </a:pPr>
            <a:r>
              <a:rPr lang="en-US" b="1" dirty="0"/>
              <a:t>Database mode- </a:t>
            </a:r>
            <a:r>
              <a:rPr lang="en-US" dirty="0"/>
              <a:t>Session state is maintained on a SQL Server database</a:t>
            </a:r>
            <a:r>
              <a:rPr lang="en-US" dirty="0" smtClean="0"/>
              <a:t>.</a:t>
            </a:r>
            <a:endParaRPr lang="en-US" dirty="0"/>
          </a:p>
        </p:txBody>
      </p:sp>
    </p:spTree>
    <p:extLst>
      <p:ext uri="{BB962C8B-B14F-4D97-AF65-F5344CB8AC3E}">
        <p14:creationId xmlns:p14="http://schemas.microsoft.com/office/powerpoint/2010/main" val="61922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209800"/>
            <a:ext cx="4648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smtClean="0">
                <a:ln>
                  <a:noFill/>
                </a:ln>
                <a:solidFill>
                  <a:prstClr val="black"/>
                </a:solidFill>
                <a:effectLst/>
                <a:uLnTx/>
                <a:uFillTx/>
                <a:latin typeface="Calibri"/>
                <a:ea typeface="+mn-ea"/>
                <a:cs typeface="+mn-cs"/>
              </a:rPr>
              <a:t>Thank you</a:t>
            </a:r>
          </a:p>
        </p:txBody>
      </p:sp>
    </p:spTree>
    <p:extLst>
      <p:ext uri="{BB962C8B-B14F-4D97-AF65-F5344CB8AC3E}">
        <p14:creationId xmlns:p14="http://schemas.microsoft.com/office/powerpoint/2010/main" val="1058369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Overview</a:t>
            </a:r>
            <a:endParaRPr lang="en-US" dirty="0"/>
          </a:p>
        </p:txBody>
      </p:sp>
      <p:sp>
        <p:nvSpPr>
          <p:cNvPr id="3" name="Content Placeholder 2"/>
          <p:cNvSpPr>
            <a:spLocks noGrp="1"/>
          </p:cNvSpPr>
          <p:nvPr>
            <p:ph idx="1"/>
          </p:nvPr>
        </p:nvSpPr>
        <p:spPr/>
        <p:txBody>
          <a:bodyPr>
            <a:normAutofit/>
          </a:bodyPr>
          <a:lstStyle/>
          <a:p>
            <a:pPr lvl="0" algn="just"/>
            <a:r>
              <a:rPr lang="en-US" dirty="0"/>
              <a:t>Whenever we visit a website, our browser communicates with the respective server using the HTTP or HTTPs protocol.</a:t>
            </a:r>
          </a:p>
          <a:p>
            <a:pPr lvl="0" algn="just"/>
            <a:r>
              <a:rPr lang="en-US" dirty="0"/>
              <a:t>As HTTP is a stateless protocol. It just cleans up or we can say removes all the resources/references that were serving a specific request in the past.</a:t>
            </a:r>
          </a:p>
          <a:p>
            <a:pPr algn="just"/>
            <a:r>
              <a:rPr lang="en-US" dirty="0"/>
              <a:t>These resources can be:</a:t>
            </a:r>
          </a:p>
          <a:p>
            <a:pPr lvl="1">
              <a:buFont typeface="Arial" panose="020B0604020202020204" pitchFamily="34" charset="0"/>
              <a:buChar char="•"/>
            </a:pPr>
            <a:r>
              <a:rPr lang="en-US" dirty="0"/>
              <a:t>Objects</a:t>
            </a:r>
          </a:p>
          <a:p>
            <a:pPr lvl="1">
              <a:buFont typeface="Arial" panose="020B0604020202020204" pitchFamily="34" charset="0"/>
              <a:buChar char="•"/>
            </a:pPr>
            <a:r>
              <a:rPr lang="en-US" dirty="0"/>
              <a:t>Allocated Memory</a:t>
            </a:r>
          </a:p>
          <a:p>
            <a:pPr lvl="1">
              <a:buFont typeface="Arial" panose="020B0604020202020204" pitchFamily="34" charset="0"/>
              <a:buChar char="•"/>
            </a:pPr>
            <a:r>
              <a:rPr lang="en-US" dirty="0"/>
              <a:t>Sessions ID's</a:t>
            </a:r>
          </a:p>
          <a:p>
            <a:pPr lvl="1">
              <a:buFont typeface="Arial" panose="020B0604020202020204" pitchFamily="34" charset="0"/>
              <a:buChar char="•"/>
            </a:pPr>
            <a:r>
              <a:rPr lang="en-US" dirty="0"/>
              <a:t>Some URL info</a:t>
            </a:r>
          </a:p>
          <a:p>
            <a:pPr lvl="1" algn="just"/>
            <a:endParaRPr lang="en-US" dirty="0"/>
          </a:p>
        </p:txBody>
      </p:sp>
    </p:spTree>
    <p:extLst>
      <p:ext uri="{BB962C8B-B14F-4D97-AF65-F5344CB8AC3E}">
        <p14:creationId xmlns:p14="http://schemas.microsoft.com/office/powerpoint/2010/main" val="12941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Overview Cont..</a:t>
            </a:r>
            <a:endParaRPr lang="en-US"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
            </a:pPr>
            <a:r>
              <a:rPr lang="en-US" dirty="0" smtClean="0"/>
              <a:t>In traditional Web programming, this would typically mean that all information associated with the page and the controls on the page would be lost with each round trip.</a:t>
            </a:r>
          </a:p>
          <a:p>
            <a:pPr algn="just">
              <a:buFont typeface="Wingdings" panose="05000000000000000000" pitchFamily="2" charset="2"/>
              <a:buChar char="§"/>
            </a:pPr>
            <a:r>
              <a:rPr lang="en-US" dirty="0" smtClean="0"/>
              <a:t>To overcome this inherent limitation of traditional Web programming, ASP.NET includes several options that help you preserve data on both a per-page basis and an application-wide basis.</a:t>
            </a:r>
          </a:p>
          <a:p>
            <a:pPr algn="just">
              <a:buFont typeface="Wingdings" panose="05000000000000000000" pitchFamily="2" charset="2"/>
              <a:buChar char="§"/>
            </a:pPr>
            <a:r>
              <a:rPr lang="en-US" dirty="0" smtClean="0"/>
              <a:t>The state of a web application helps you to store the runtime changes that have been made to the web application.</a:t>
            </a:r>
          </a:p>
          <a:p>
            <a:pPr algn="just">
              <a:buFont typeface="Wingdings" panose="05000000000000000000" pitchFamily="2" charset="2"/>
              <a:buChar char="§"/>
            </a:pPr>
            <a:r>
              <a:rPr lang="en-US" dirty="0" smtClean="0"/>
              <a:t>For example, a user selects and saves some products in the shopping cart of an online shopping websites.</a:t>
            </a:r>
          </a:p>
          <a:p>
            <a:pPr algn="just">
              <a:buFont typeface="Wingdings" panose="05000000000000000000" pitchFamily="2" charset="2"/>
              <a:buChar char="§"/>
            </a:pPr>
            <a:r>
              <a:rPr lang="en-US" dirty="0" smtClean="0"/>
              <a:t>For that you have to store it to state, otherwise the changes are discarded.</a:t>
            </a:r>
          </a:p>
          <a:p>
            <a:pPr lvl="1"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122396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Management Types</a:t>
            </a:r>
          </a:p>
        </p:txBody>
      </p:sp>
      <p:sp>
        <p:nvSpPr>
          <p:cNvPr id="60" name="Rectangle 110"/>
          <p:cNvSpPr>
            <a:spLocks noChangeArrowheads="1"/>
          </p:cNvSpPr>
          <p:nvPr/>
        </p:nvSpPr>
        <p:spPr bwMode="auto">
          <a:xfrm>
            <a:off x="53340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1" name="Group 83"/>
          <p:cNvGrpSpPr>
            <a:grpSpLocks noChangeAspect="1"/>
          </p:cNvGrpSpPr>
          <p:nvPr/>
        </p:nvGrpSpPr>
        <p:grpSpPr bwMode="auto">
          <a:xfrm>
            <a:off x="222741" y="1295400"/>
            <a:ext cx="8730759" cy="4251939"/>
            <a:chOff x="1162" y="1785"/>
            <a:chExt cx="10440" cy="4342"/>
          </a:xfrm>
        </p:grpSpPr>
        <p:sp>
          <p:nvSpPr>
            <p:cNvPr id="62" name="AutoShape 109"/>
            <p:cNvSpPr>
              <a:spLocks noChangeAspect="1" noChangeArrowheads="1" noTextEdit="1"/>
            </p:cNvSpPr>
            <p:nvPr/>
          </p:nvSpPr>
          <p:spPr bwMode="auto">
            <a:xfrm>
              <a:off x="1162" y="1785"/>
              <a:ext cx="10440" cy="43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AutoShape 108"/>
            <p:cNvSpPr>
              <a:spLocks noChangeArrowheads="1"/>
            </p:cNvSpPr>
            <p:nvPr/>
          </p:nvSpPr>
          <p:spPr bwMode="auto">
            <a:xfrm>
              <a:off x="4740" y="2161"/>
              <a:ext cx="3284" cy="40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State Management Techniques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AutoShape 107"/>
            <p:cNvSpPr>
              <a:spLocks noChangeArrowheads="1"/>
            </p:cNvSpPr>
            <p:nvPr/>
          </p:nvSpPr>
          <p:spPr bwMode="auto">
            <a:xfrm>
              <a:off x="3153" y="3092"/>
              <a:ext cx="1427"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Client Side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AutoShape 106"/>
            <p:cNvSpPr>
              <a:spLocks noChangeArrowheads="1"/>
            </p:cNvSpPr>
            <p:nvPr/>
          </p:nvSpPr>
          <p:spPr bwMode="auto">
            <a:xfrm>
              <a:off x="8176" y="3092"/>
              <a:ext cx="1334"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Server Side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AutoShape 105"/>
            <p:cNvSpPr>
              <a:spLocks noChangeShapeType="1"/>
            </p:cNvSpPr>
            <p:nvPr/>
          </p:nvSpPr>
          <p:spPr bwMode="auto">
            <a:xfrm flipH="1">
              <a:off x="3867" y="2565"/>
              <a:ext cx="2515" cy="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AutoShape 104"/>
            <p:cNvSpPr>
              <a:spLocks noChangeShapeType="1"/>
            </p:cNvSpPr>
            <p:nvPr/>
          </p:nvSpPr>
          <p:spPr bwMode="auto">
            <a:xfrm>
              <a:off x="6382" y="2565"/>
              <a:ext cx="2461" cy="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utoShape 103"/>
            <p:cNvSpPr>
              <a:spLocks noChangeArrowheads="1"/>
            </p:cNvSpPr>
            <p:nvPr/>
          </p:nvSpPr>
          <p:spPr bwMode="auto">
            <a:xfrm>
              <a:off x="1206" y="4187"/>
              <a:ext cx="849"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View </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AutoShape 102"/>
            <p:cNvSpPr>
              <a:spLocks noChangeArrowheads="1"/>
            </p:cNvSpPr>
            <p:nvPr/>
          </p:nvSpPr>
          <p:spPr bwMode="auto">
            <a:xfrm>
              <a:off x="2210" y="4187"/>
              <a:ext cx="1015"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Control </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AutoShape 101"/>
            <p:cNvSpPr>
              <a:spLocks noChangeArrowheads="1"/>
            </p:cNvSpPr>
            <p:nvPr/>
          </p:nvSpPr>
          <p:spPr bwMode="auto">
            <a:xfrm>
              <a:off x="3350" y="4187"/>
              <a:ext cx="1015"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Hidden</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Field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AutoShape 100"/>
            <p:cNvSpPr>
              <a:spLocks noChangeArrowheads="1"/>
            </p:cNvSpPr>
            <p:nvPr/>
          </p:nvSpPr>
          <p:spPr bwMode="auto">
            <a:xfrm>
              <a:off x="4505" y="4187"/>
              <a:ext cx="1015"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Cookie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AutoShape 99"/>
            <p:cNvSpPr>
              <a:spLocks noChangeArrowheads="1"/>
            </p:cNvSpPr>
            <p:nvPr/>
          </p:nvSpPr>
          <p:spPr bwMode="auto">
            <a:xfrm>
              <a:off x="5675" y="4187"/>
              <a:ext cx="1015" cy="40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Query</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String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AutoShape 98"/>
            <p:cNvSpPr>
              <a:spLocks noChangeShapeType="1"/>
            </p:cNvSpPr>
            <p:nvPr/>
          </p:nvSpPr>
          <p:spPr bwMode="auto">
            <a:xfrm flipH="1">
              <a:off x="3858" y="3495"/>
              <a:ext cx="9" cy="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AutoShape 97"/>
            <p:cNvSpPr>
              <a:spLocks noChangeShapeType="1"/>
            </p:cNvSpPr>
            <p:nvPr/>
          </p:nvSpPr>
          <p:spPr bwMode="auto">
            <a:xfrm flipH="1">
              <a:off x="1631" y="3495"/>
              <a:ext cx="2236" cy="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AutoShape 96"/>
            <p:cNvSpPr>
              <a:spLocks noChangeShapeType="1"/>
            </p:cNvSpPr>
            <p:nvPr/>
          </p:nvSpPr>
          <p:spPr bwMode="auto">
            <a:xfrm flipH="1">
              <a:off x="2718" y="3495"/>
              <a:ext cx="1149" cy="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AutoShape 95"/>
            <p:cNvSpPr>
              <a:spLocks noChangeShapeType="1"/>
            </p:cNvSpPr>
            <p:nvPr/>
          </p:nvSpPr>
          <p:spPr bwMode="auto">
            <a:xfrm>
              <a:off x="3867" y="3495"/>
              <a:ext cx="1146" cy="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AutoShape 94"/>
            <p:cNvSpPr>
              <a:spLocks noChangeShapeType="1"/>
            </p:cNvSpPr>
            <p:nvPr/>
          </p:nvSpPr>
          <p:spPr bwMode="auto">
            <a:xfrm>
              <a:off x="3867" y="3495"/>
              <a:ext cx="2316" cy="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AutoShape 93"/>
            <p:cNvSpPr>
              <a:spLocks noChangeArrowheads="1"/>
            </p:cNvSpPr>
            <p:nvPr/>
          </p:nvSpPr>
          <p:spPr bwMode="auto">
            <a:xfrm>
              <a:off x="7265" y="4110"/>
              <a:ext cx="1510" cy="48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Application</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9" name="AutoShape 92"/>
            <p:cNvSpPr>
              <a:spLocks noChangeArrowheads="1"/>
            </p:cNvSpPr>
            <p:nvPr/>
          </p:nvSpPr>
          <p:spPr bwMode="auto">
            <a:xfrm>
              <a:off x="8956" y="4110"/>
              <a:ext cx="1510" cy="48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Session</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AutoShape 91"/>
            <p:cNvSpPr>
              <a:spLocks noChangeShapeType="1"/>
            </p:cNvSpPr>
            <p:nvPr/>
          </p:nvSpPr>
          <p:spPr bwMode="auto">
            <a:xfrm flipH="1">
              <a:off x="8020" y="3495"/>
              <a:ext cx="823"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AutoShape 90"/>
            <p:cNvSpPr>
              <a:spLocks noChangeShapeType="1"/>
            </p:cNvSpPr>
            <p:nvPr/>
          </p:nvSpPr>
          <p:spPr bwMode="auto">
            <a:xfrm>
              <a:off x="8843" y="3495"/>
              <a:ext cx="868"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AutoShape 89"/>
            <p:cNvSpPr>
              <a:spLocks noChangeArrowheads="1"/>
            </p:cNvSpPr>
            <p:nvPr/>
          </p:nvSpPr>
          <p:spPr bwMode="auto">
            <a:xfrm>
              <a:off x="8120" y="5267"/>
              <a:ext cx="1015" cy="27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In-Proc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AutoShape 88"/>
            <p:cNvSpPr>
              <a:spLocks noChangeArrowheads="1"/>
            </p:cNvSpPr>
            <p:nvPr/>
          </p:nvSpPr>
          <p:spPr bwMode="auto">
            <a:xfrm>
              <a:off x="9206" y="5267"/>
              <a:ext cx="1015" cy="55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State</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AutoShape 87"/>
            <p:cNvSpPr>
              <a:spLocks noChangeArrowheads="1"/>
            </p:cNvSpPr>
            <p:nvPr/>
          </p:nvSpPr>
          <p:spPr bwMode="auto">
            <a:xfrm>
              <a:off x="10286" y="5267"/>
              <a:ext cx="1015" cy="55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SQL</a:t>
              </a:r>
              <a:b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br>
              <a:r>
                <a:rPr kumimoji="0" lang="en-US"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 name="AutoShape 86"/>
            <p:cNvSpPr>
              <a:spLocks noChangeShapeType="1"/>
            </p:cNvSpPr>
            <p:nvPr/>
          </p:nvSpPr>
          <p:spPr bwMode="auto">
            <a:xfrm>
              <a:off x="9711" y="4725"/>
              <a:ext cx="3" cy="4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AutoShape 85"/>
            <p:cNvSpPr>
              <a:spLocks noChangeShapeType="1"/>
            </p:cNvSpPr>
            <p:nvPr/>
          </p:nvSpPr>
          <p:spPr bwMode="auto">
            <a:xfrm flipH="1">
              <a:off x="8628" y="4737"/>
              <a:ext cx="1083" cy="4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AutoShape 84"/>
            <p:cNvSpPr>
              <a:spLocks noChangeShapeType="1"/>
            </p:cNvSpPr>
            <p:nvPr/>
          </p:nvSpPr>
          <p:spPr bwMode="auto">
            <a:xfrm>
              <a:off x="9711" y="4737"/>
              <a:ext cx="1083" cy="4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99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State (Page Level State) </a:t>
            </a:r>
          </a:p>
        </p:txBody>
      </p:sp>
      <p:sp>
        <p:nvSpPr>
          <p:cNvPr id="3" name="Content Placeholder 2"/>
          <p:cNvSpPr>
            <a:spLocks noGrp="1"/>
          </p:cNvSpPr>
          <p:nvPr>
            <p:ph idx="1"/>
          </p:nvPr>
        </p:nvSpPr>
        <p:spPr/>
        <p:txBody>
          <a:bodyPr>
            <a:normAutofit/>
          </a:bodyPr>
          <a:lstStyle/>
          <a:p>
            <a:pPr lvl="0" algn="just"/>
            <a:r>
              <a:rPr lang="en-US" dirty="0"/>
              <a:t>The </a:t>
            </a:r>
            <a:r>
              <a:rPr lang="en-US" dirty="0" err="1"/>
              <a:t>ViewState</a:t>
            </a:r>
            <a:r>
              <a:rPr lang="en-US" dirty="0"/>
              <a:t> property provides a dictionary object for retaining values between multiple requests for the same page. </a:t>
            </a:r>
          </a:p>
          <a:p>
            <a:pPr lvl="0" algn="just"/>
            <a:r>
              <a:rPr lang="en-US" dirty="0"/>
              <a:t>This is the default method that the page uses to preserve page and control property values between round trips.</a:t>
            </a:r>
          </a:p>
          <a:p>
            <a:pPr lvl="0" algn="just"/>
            <a:r>
              <a:rPr lang="en-US" dirty="0"/>
              <a:t>The page framework uses view state to persist control settings between </a:t>
            </a:r>
            <a:r>
              <a:rPr lang="en-US" dirty="0" err="1"/>
              <a:t>postbacks</a:t>
            </a:r>
            <a:r>
              <a:rPr lang="en-US" dirty="0"/>
              <a:t>.</a:t>
            </a:r>
          </a:p>
          <a:p>
            <a:pPr lvl="0"/>
            <a:r>
              <a:rPr lang="en-US" dirty="0"/>
              <a:t>You can use view to do the following:</a:t>
            </a:r>
          </a:p>
          <a:p>
            <a:pPr lvl="1">
              <a:buFont typeface="Arial" panose="020B0604020202020204" pitchFamily="34" charset="0"/>
              <a:buChar char="•"/>
            </a:pPr>
            <a:r>
              <a:rPr lang="en-US" dirty="0"/>
              <a:t>Keep values between </a:t>
            </a:r>
            <a:r>
              <a:rPr lang="en-US" dirty="0" err="1"/>
              <a:t>postbacks</a:t>
            </a:r>
            <a:r>
              <a:rPr lang="en-US" dirty="0"/>
              <a:t> without storing them in session state or in a user profile.</a:t>
            </a:r>
          </a:p>
          <a:p>
            <a:pPr lvl="1">
              <a:buFont typeface="Arial" panose="020B0604020202020204" pitchFamily="34" charset="0"/>
              <a:buChar char="•"/>
            </a:pPr>
            <a:r>
              <a:rPr lang="en-US" dirty="0"/>
              <a:t>Store the values of page or control properties that you define.</a:t>
            </a:r>
          </a:p>
          <a:p>
            <a:pPr lvl="1">
              <a:buFont typeface="Arial" panose="020B0604020202020204" pitchFamily="34" charset="0"/>
              <a:buChar char="•"/>
            </a:pPr>
            <a:r>
              <a:rPr lang="en-US" dirty="0"/>
              <a:t>Create a custom view state provider that lets you store view state information in a SQL Server database or in another data store.</a:t>
            </a:r>
          </a:p>
          <a:p>
            <a:pPr algn="just"/>
            <a:endParaRPr lang="en-US" dirty="0"/>
          </a:p>
        </p:txBody>
      </p:sp>
    </p:spTree>
    <p:extLst>
      <p:ext uri="{BB962C8B-B14F-4D97-AF65-F5344CB8AC3E}">
        <p14:creationId xmlns:p14="http://schemas.microsoft.com/office/powerpoint/2010/main" val="653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State (Page Level State) </a:t>
            </a:r>
          </a:p>
        </p:txBody>
      </p:sp>
      <p:sp>
        <p:nvSpPr>
          <p:cNvPr id="3" name="Content Placeholder 2"/>
          <p:cNvSpPr>
            <a:spLocks noGrp="1"/>
          </p:cNvSpPr>
          <p:nvPr>
            <p:ph idx="1"/>
          </p:nvPr>
        </p:nvSpPr>
        <p:spPr/>
        <p:txBody>
          <a:bodyPr>
            <a:normAutofit/>
          </a:bodyPr>
          <a:lstStyle/>
          <a:p>
            <a:pPr lvl="0"/>
            <a:r>
              <a:rPr lang="en-US" dirty="0"/>
              <a:t>Some of the features of view state are:</a:t>
            </a:r>
          </a:p>
          <a:p>
            <a:pPr lvl="1">
              <a:buFont typeface="Arial" panose="020B0604020202020204" pitchFamily="34" charset="0"/>
              <a:buChar char="•"/>
            </a:pPr>
            <a:r>
              <a:rPr lang="en-US" dirty="0"/>
              <a:t>It is page-level State Management</a:t>
            </a:r>
          </a:p>
          <a:p>
            <a:pPr lvl="1">
              <a:buFont typeface="Arial" panose="020B0604020202020204" pitchFamily="34" charset="0"/>
              <a:buChar char="•"/>
            </a:pPr>
            <a:r>
              <a:rPr lang="en-US" dirty="0"/>
              <a:t>Used for holding data temporarily</a:t>
            </a:r>
          </a:p>
          <a:p>
            <a:pPr lvl="1">
              <a:buFont typeface="Arial" panose="020B0604020202020204" pitchFamily="34" charset="0"/>
              <a:buChar char="•"/>
            </a:pPr>
            <a:r>
              <a:rPr lang="en-US" dirty="0"/>
              <a:t>Can store any type of data</a:t>
            </a:r>
          </a:p>
          <a:p>
            <a:pPr lvl="1">
              <a:buFont typeface="Arial" panose="020B0604020202020204" pitchFamily="34" charset="0"/>
              <a:buChar char="•"/>
            </a:pPr>
            <a:r>
              <a:rPr lang="en-US" dirty="0"/>
              <a:t>Property </a:t>
            </a:r>
            <a:r>
              <a:rPr lang="en-US" dirty="0" smtClean="0"/>
              <a:t>dependent</a:t>
            </a:r>
          </a:p>
          <a:p>
            <a:pPr lvl="1">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369513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View State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dirty="0">
                <a:solidFill>
                  <a:srgbClr val="008000"/>
                </a:solidFill>
                <a:highlight>
                  <a:srgbClr val="FFFFFF"/>
                </a:highlight>
                <a:latin typeface="Consolas" panose="020B0609020204030204" pitchFamily="49" charset="0"/>
              </a:rPr>
              <a:t>// Page Load Event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protected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Page_Load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2B91AF"/>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IsPostBack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ViewState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ViewstateVal</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Convert</a:t>
            </a:r>
            <a:r>
              <a:rPr lang="en-US" dirty="0">
                <a:solidFill>
                  <a:srgbClr val="000000"/>
                </a:solidFill>
                <a:highlight>
                  <a:srgbClr val="FFFFFF"/>
                </a:highlight>
                <a:latin typeface="Consolas" panose="020B0609020204030204" pitchFamily="49" charset="0"/>
              </a:rPr>
              <a:t>.ToInt32(</a:t>
            </a:r>
            <a:r>
              <a:rPr lang="en-US" dirty="0" err="1">
                <a:solidFill>
                  <a:srgbClr val="000000"/>
                </a:solidFill>
                <a:highlight>
                  <a:srgbClr val="FFFFFF"/>
                </a:highlight>
                <a:latin typeface="Consolas" panose="020B0609020204030204" pitchFamily="49" charset="0"/>
              </a:rPr>
              <a:t>ViewState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 + 1;</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View</a:t>
            </a:r>
            <a:r>
              <a:rPr lang="en-US" dirty="0" err="1">
                <a:solidFill>
                  <a:srgbClr val="000000"/>
                </a:solidFill>
                <a:highlight>
                  <a:srgbClr val="FFFFFF"/>
                </a:highlight>
                <a:latin typeface="Consolas" panose="020B0609020204030204" pitchFamily="49" charset="0"/>
              </a:rPr>
              <a:t>.Text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ViewstateVal.ToString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ViewState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ViewstateVal.ToString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ViewState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Click Event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protected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Submit(</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2B91AF"/>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View</a:t>
            </a:r>
            <a:r>
              <a:rPr lang="en-US" dirty="0" err="1">
                <a:solidFill>
                  <a:srgbClr val="000000"/>
                </a:solidFill>
                <a:highlight>
                  <a:srgbClr val="FFFFFF"/>
                </a:highlight>
                <a:latin typeface="Consolas" panose="020B0609020204030204" pitchFamily="49" charset="0"/>
              </a:rPr>
              <a:t>.Text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ViewState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endParaRPr lang="en-US" dirty="0"/>
          </a:p>
        </p:txBody>
      </p:sp>
    </p:spTree>
    <p:extLst>
      <p:ext uri="{BB962C8B-B14F-4D97-AF65-F5344CB8AC3E}">
        <p14:creationId xmlns:p14="http://schemas.microsoft.com/office/powerpoint/2010/main" val="34602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a:t>
            </a:r>
          </a:p>
        </p:txBody>
      </p:sp>
      <p:sp>
        <p:nvSpPr>
          <p:cNvPr id="3" name="Content Placeholder 2"/>
          <p:cNvSpPr>
            <a:spLocks noGrp="1"/>
          </p:cNvSpPr>
          <p:nvPr>
            <p:ph idx="1"/>
          </p:nvPr>
        </p:nvSpPr>
        <p:spPr/>
        <p:txBody>
          <a:bodyPr>
            <a:normAutofit fontScale="92500" lnSpcReduction="10000"/>
          </a:bodyPr>
          <a:lstStyle/>
          <a:p>
            <a:pPr lvl="0" algn="just"/>
            <a:r>
              <a:rPr lang="en-US" dirty="0"/>
              <a:t>Sometimes you need to store control-state data in order for a control to work properly. </a:t>
            </a:r>
            <a:endParaRPr lang="en-US" dirty="0" smtClean="0"/>
          </a:p>
          <a:p>
            <a:pPr lvl="0" algn="just"/>
            <a:r>
              <a:rPr lang="en-US" dirty="0" smtClean="0"/>
              <a:t>For </a:t>
            </a:r>
            <a:r>
              <a:rPr lang="en-US" dirty="0"/>
              <a:t>example, if you have written a custom control that has different tabs that show different information, in order for that control to work as expected, the control needs to know which tab is selected between round trips. </a:t>
            </a:r>
          </a:p>
          <a:p>
            <a:pPr lvl="0" algn="just"/>
            <a:r>
              <a:rPr lang="en-US" dirty="0"/>
              <a:t>The </a:t>
            </a:r>
            <a:r>
              <a:rPr lang="en-US" dirty="0" err="1"/>
              <a:t>ViewState</a:t>
            </a:r>
            <a:r>
              <a:rPr lang="en-US" dirty="0"/>
              <a:t> property can be used for this purpose, but view state can be turned off at a page level by developers, effectively breaking your control. </a:t>
            </a:r>
            <a:endParaRPr lang="en-US" dirty="0" smtClean="0"/>
          </a:p>
          <a:p>
            <a:pPr lvl="0" algn="just"/>
            <a:r>
              <a:rPr lang="en-US" dirty="0"/>
              <a:t>To solve this, the ASP.NET page framework exposes a feature in ASP.NET called control state.</a:t>
            </a:r>
          </a:p>
          <a:p>
            <a:pPr lvl="0" algn="just"/>
            <a:r>
              <a:rPr lang="en-US" dirty="0"/>
              <a:t>The </a:t>
            </a:r>
            <a:r>
              <a:rPr lang="en-US" dirty="0" err="1"/>
              <a:t>ControlState</a:t>
            </a:r>
            <a:r>
              <a:rPr lang="en-US" dirty="0"/>
              <a:t> property allows you to persist property information that is specific to a control and cannot be turned off like the </a:t>
            </a:r>
            <a:r>
              <a:rPr lang="en-US" dirty="0" err="1"/>
              <a:t>ViewState</a:t>
            </a:r>
            <a:r>
              <a:rPr lang="en-US" dirty="0"/>
              <a:t> property.</a:t>
            </a:r>
          </a:p>
          <a:p>
            <a:pPr lvl="0" algn="just"/>
            <a:endParaRPr lang="en-US" dirty="0"/>
          </a:p>
          <a:p>
            <a:pPr algn="just"/>
            <a:endParaRPr lang="en-US" dirty="0"/>
          </a:p>
        </p:txBody>
      </p:sp>
    </p:spTree>
    <p:extLst>
      <p:ext uri="{BB962C8B-B14F-4D97-AF65-F5344CB8AC3E}">
        <p14:creationId xmlns:p14="http://schemas.microsoft.com/office/powerpoint/2010/main" val="197445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13118</TotalTime>
  <Words>2156</Words>
  <Application>Microsoft Office PowerPoint</Application>
  <PresentationFormat>On-screen Show (4:3)</PresentationFormat>
  <Paragraphs>227</Paragraphs>
  <Slides>28</Slides>
  <Notes>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UNIT - 10 Managing State</vt:lpstr>
      <vt:lpstr>Outline</vt:lpstr>
      <vt:lpstr>State Overview</vt:lpstr>
      <vt:lpstr>State Overview Cont..</vt:lpstr>
      <vt:lpstr>State Management Types</vt:lpstr>
      <vt:lpstr>View State (Page Level State) </vt:lpstr>
      <vt:lpstr>View State (Page Level State) </vt:lpstr>
      <vt:lpstr>Example  - View State</vt:lpstr>
      <vt:lpstr>Control State</vt:lpstr>
      <vt:lpstr>Hidden Field</vt:lpstr>
      <vt:lpstr>Cookie</vt:lpstr>
      <vt:lpstr>Cookie Cont..</vt:lpstr>
      <vt:lpstr>Cookie Cont..</vt:lpstr>
      <vt:lpstr>Example - Cookie</vt:lpstr>
      <vt:lpstr>Types of Cookies</vt:lpstr>
      <vt:lpstr>Types of Cookies Cont..</vt:lpstr>
      <vt:lpstr>Advantages of Cookie</vt:lpstr>
      <vt:lpstr>Disadvantages of using Cookies</vt:lpstr>
      <vt:lpstr>Query String</vt:lpstr>
      <vt:lpstr>Advantages of Query String</vt:lpstr>
      <vt:lpstr>Disadvantages of Query String</vt:lpstr>
      <vt:lpstr>Example - Query String</vt:lpstr>
      <vt:lpstr>Server Side State Management</vt:lpstr>
      <vt:lpstr>Application Object</vt:lpstr>
      <vt:lpstr>Session Object</vt:lpstr>
      <vt:lpstr>Session Object Cont..</vt:lpstr>
      <vt:lpstr>Session Object Cont..</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1857</cp:revision>
  <dcterms:created xsi:type="dcterms:W3CDTF">2013-05-17T03:00:03Z</dcterms:created>
  <dcterms:modified xsi:type="dcterms:W3CDTF">2017-04-19T06:23:37Z</dcterms:modified>
</cp:coreProperties>
</file>