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26"/>
  </p:notesMasterIdLst>
  <p:handoutMasterIdLst>
    <p:handoutMasterId r:id="rId27"/>
  </p:handoutMasterIdLst>
  <p:sldIdLst>
    <p:sldId id="482" r:id="rId3"/>
    <p:sldId id="379" r:id="rId4"/>
    <p:sldId id="460" r:id="rId5"/>
    <p:sldId id="483" r:id="rId6"/>
    <p:sldId id="485" r:id="rId7"/>
    <p:sldId id="486" r:id="rId8"/>
    <p:sldId id="487" r:id="rId9"/>
    <p:sldId id="488" r:id="rId10"/>
    <p:sldId id="491" r:id="rId11"/>
    <p:sldId id="506" r:id="rId12"/>
    <p:sldId id="507" r:id="rId13"/>
    <p:sldId id="508" r:id="rId14"/>
    <p:sldId id="509" r:id="rId15"/>
    <p:sldId id="510" r:id="rId16"/>
    <p:sldId id="511" r:id="rId17"/>
    <p:sldId id="512" r:id="rId18"/>
    <p:sldId id="513" r:id="rId19"/>
    <p:sldId id="514" r:id="rId20"/>
    <p:sldId id="500" r:id="rId21"/>
    <p:sldId id="501" r:id="rId22"/>
    <p:sldId id="498" r:id="rId23"/>
    <p:sldId id="499" r:id="rId24"/>
    <p:sldId id="50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0BesxYjDv7g3nJrDSHhE7w==" hashData="vYzFRTpAs2yoraKEWmQAt5EiH1g="/>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DFD"/>
    <a:srgbClr val="E7F2FF"/>
    <a:srgbClr val="FF6702"/>
    <a:srgbClr val="E40524"/>
    <a:srgbClr val="34495E"/>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343" autoAdjust="0"/>
  </p:normalViewPr>
  <p:slideViewPr>
    <p:cSldViewPr>
      <p:cViewPr>
        <p:scale>
          <a:sx n="75" d="100"/>
          <a:sy n="75" d="100"/>
        </p:scale>
        <p:origin x="-845" y="29"/>
      </p:cViewPr>
      <p:guideLst>
        <p:guide orient="horz" pos="2160"/>
        <p:guide pos="2880"/>
      </p:guideLst>
    </p:cSldViewPr>
  </p:slideViewPr>
  <p:outlineViewPr>
    <p:cViewPr>
      <p:scale>
        <a:sx n="33" d="100"/>
        <a:sy n="33" d="100"/>
      </p:scale>
      <p:origin x="0" y="-2104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7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3CB0D8E-838E-4283-B286-E896AD2974B5}" type="datetimeFigureOut">
              <a:rPr lang="en-IN" smtClean="0"/>
              <a:t>19-04-2017</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5A2F12-AA09-4250-9B31-F34D1678D29F}" type="slidenum">
              <a:rPr lang="en-IN" smtClean="0"/>
              <a:t>‹#›</a:t>
            </a:fld>
            <a:endParaRPr lang="en-IN"/>
          </a:p>
        </p:txBody>
      </p:sp>
    </p:spTree>
    <p:extLst>
      <p:ext uri="{BB962C8B-B14F-4D97-AF65-F5344CB8AC3E}">
        <p14:creationId xmlns:p14="http://schemas.microsoft.com/office/powerpoint/2010/main" val="1973219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4/19/2017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7A3D7D-4DD0-4519-9573-665089B6687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95299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28437245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l">
              <a:defRPr/>
            </a:pPr>
            <a:r>
              <a:rPr lang="da-DK" sz="1400" b="1" baseline="0" noProof="1" smtClean="0">
                <a:solidFill>
                  <a:srgbClr val="FFFFFF"/>
                </a:solidFill>
                <a:latin typeface="+mj-lt"/>
                <a:ea typeface="Open Sans" panose="020B0606030504020204" pitchFamily="34" charset="0"/>
                <a:cs typeface="Open Sans" panose="020B0606030504020204" pitchFamily="34" charset="0"/>
              </a:rPr>
              <a:t>Unit – 2 : The Basics and Console Applications in C#              </a:t>
            </a:r>
            <a:fld id="{31EA97D2-C5F8-4360-8283-F6AF9EF22D41}" type="slidenum">
              <a:rPr lang="da-DK" sz="1400" b="1" baseline="0" noProof="1" smtClean="0">
                <a:solidFill>
                  <a:srgbClr val="FFFFFF"/>
                </a:solidFill>
                <a:latin typeface="+mj-lt"/>
                <a:ea typeface="Open Sans" panose="020B0606030504020204" pitchFamily="34" charset="0"/>
                <a:cs typeface="Open Sans" panose="020B0606030504020204" pitchFamily="34" charset="0"/>
              </a:rPr>
              <a:t>‹#›</a:t>
            </a:fld>
            <a:r>
              <a:rPr lang="da-DK" sz="1800" noProof="1" smtClean="0">
                <a:solidFill>
                  <a:srgbClr val="FFFFFF"/>
                </a:solidFill>
                <a:latin typeface="+mj-lt"/>
                <a:ea typeface="Open Sans" panose="020B0606030504020204" pitchFamily="34" charset="0"/>
                <a:cs typeface="Open Sans" panose="020B0606030504020204" pitchFamily="34" charset="0"/>
              </a:rPr>
              <a:t>	                  </a:t>
            </a:r>
            <a:r>
              <a:rPr lang="da-DK" sz="1400" b="1" noProof="1" smtClean="0">
                <a:solidFill>
                  <a:srgbClr val="FFFFFF"/>
                </a:solidFill>
                <a:latin typeface="+mj-lt"/>
                <a:ea typeface="Open Sans" panose="020B0606030504020204" pitchFamily="34" charset="0"/>
                <a:cs typeface="Open Sans" panose="020B0606030504020204" pitchFamily="34" charset="0"/>
              </a:rPr>
              <a:t>Darshan Institute of engineering</a:t>
            </a:r>
            <a:r>
              <a:rPr lang="da-DK" sz="1400" b="1" baseline="0" noProof="1" smtClean="0">
                <a:solidFill>
                  <a:srgbClr val="FFFFFF"/>
                </a:solidFill>
                <a:latin typeface="+mj-lt"/>
                <a:ea typeface="Open Sans" panose="020B0606030504020204" pitchFamily="34" charset="0"/>
                <a:cs typeface="Open Sans" panose="020B0606030504020204" pitchFamily="34" charset="0"/>
              </a:rPr>
              <a:t> &amp; Technology</a:t>
            </a:r>
            <a:endParaRPr lang="da-DK" sz="1400" b="1"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903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1128517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991872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4248839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22811669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8228531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183504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ZapfDingbatsITC" charset="0"/>
              <a:buChar char="✔"/>
              <a:defRPr sz="2000">
                <a:latin typeface="+mj-lt"/>
                <a:ea typeface="Times New Roman" panose="02020603050405020304" pitchFamily="18" charset="0"/>
                <a:cs typeface="Times New Roman" panose="02020603050405020304" pitchFamily="18" charset="0"/>
              </a:defRPr>
            </a:lvl2pPr>
            <a:lvl3pPr marL="1143000" indent="-228600">
              <a:lnSpc>
                <a:spcPct val="114000"/>
              </a:lnSpc>
              <a:buClrTx/>
              <a:buFont typeface="Wingdings" charset="2"/>
              <a:buChar char="§"/>
              <a:defRPr sz="1800">
                <a:latin typeface="+mj-lt"/>
                <a:ea typeface="Times New Roman" panose="02020603050405020304" pitchFamily="18" charset="0"/>
                <a:cs typeface="Times New Roman" panose="02020603050405020304" pitchFamily="18" charset="0"/>
              </a:defRPr>
            </a:lvl3pPr>
            <a:lvl4pPr marL="1600200" indent="-228600">
              <a:lnSpc>
                <a:spcPct val="114000"/>
              </a:lnSpc>
              <a:buClrTx/>
              <a:buFont typeface="Wingdings" charset="2"/>
              <a:buChar char="§"/>
              <a:defRPr sz="1600">
                <a:latin typeface="+mj-lt"/>
                <a:ea typeface="Times New Roman" panose="02020603050405020304" pitchFamily="18" charset="0"/>
                <a:cs typeface="Times New Roman" panose="02020603050405020304" pitchFamily="18" charset="0"/>
              </a:defRPr>
            </a:lvl4pPr>
            <a:lvl5pPr marL="2057400" indent="-228600">
              <a:lnSpc>
                <a:spcPct val="114000"/>
              </a:lnSpc>
              <a:buClrTx/>
              <a:buFont typeface="Wingdings" charset="2"/>
              <a:buChar char="§"/>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userDrawn="1">
            <p:extLst>
              <p:ext uri="{D42A27DB-BD31-4B8C-83A1-F6EECF244321}">
                <p14:modId xmlns:p14="http://schemas.microsoft.com/office/powerpoint/2010/main" val="3247627630"/>
              </p:ext>
            </p:extLst>
          </p:nvPr>
        </p:nvGraphicFramePr>
        <p:xfrm>
          <a:off x="0" y="6477000"/>
          <a:ext cx="9144000" cy="391954"/>
        </p:xfrm>
        <a:graphic>
          <a:graphicData uri="http://schemas.openxmlformats.org/drawingml/2006/table">
            <a:tbl>
              <a:tblPr firstRow="1" bandRow="1">
                <a:tableStyleId>{2D5ABB26-0587-4C30-8999-92F81FD0307C}</a:tableStyleId>
              </a:tblPr>
              <a:tblGrid>
                <a:gridCol w="4648200">
                  <a:extLst>
                    <a:ext uri="{9D8B030D-6E8A-4147-A177-3AD203B41FA5}">
                      <a16:colId xmlns:a16="http://schemas.microsoft.com/office/drawing/2014/main" xmlns="" val="20000"/>
                    </a:ext>
                  </a:extLst>
                </a:gridCol>
                <a:gridCol w="609600">
                  <a:extLst>
                    <a:ext uri="{9D8B030D-6E8A-4147-A177-3AD203B41FA5}">
                      <a16:colId xmlns:a16="http://schemas.microsoft.com/office/drawing/2014/main" xmlns="" val="20001"/>
                    </a:ext>
                  </a:extLst>
                </a:gridCol>
                <a:gridCol w="3886200">
                  <a:extLst>
                    <a:ext uri="{9D8B030D-6E8A-4147-A177-3AD203B41FA5}">
                      <a16:colId xmlns:a16="http://schemas.microsoft.com/office/drawing/2014/main" xmlns="" val="20002"/>
                    </a:ext>
                  </a:extLst>
                </a:gridCol>
              </a:tblGrid>
              <a:tr h="3919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kern="1200" dirty="0" smtClean="0">
                          <a:solidFill>
                            <a:schemeClr val="bg1"/>
                          </a:solidFill>
                          <a:latin typeface="+mn-lt"/>
                          <a:ea typeface="Open Sans Semibold" panose="020B0706030804020204" pitchFamily="34" charset="0"/>
                          <a:cs typeface="Open Sans Semibold" panose="020B0706030804020204" pitchFamily="34" charset="0"/>
                        </a:rPr>
                        <a:t>Unit: 11 – </a:t>
                      </a:r>
                      <a:r>
                        <a:rPr lang="en-US" sz="1400" b="1" kern="1200" dirty="0" smtClean="0">
                          <a:solidFill>
                            <a:schemeClr val="bg1"/>
                          </a:solidFill>
                          <a:latin typeface="+mn-lt"/>
                          <a:ea typeface="Open Sans Semibold" panose="020B0706030804020204" pitchFamily="34" charset="0"/>
                          <a:cs typeface="Open Sans Semibold" panose="020B0706030804020204" pitchFamily="34" charset="0"/>
                        </a:rPr>
                        <a:t>Creating and Consuming Web Services</a:t>
                      </a:r>
                      <a:endParaRPr lang="da-DK" sz="1400" b="1" kern="1200" noProof="1" smtClean="0">
                        <a:solidFill>
                          <a:srgbClr val="FFFFFF"/>
                        </a:solidFill>
                        <a:latin typeface="+mn-lt"/>
                        <a:ea typeface="Open Sans" panose="020B0606030504020204" pitchFamily="34" charset="0"/>
                        <a:cs typeface="Open Sans" panose="020B060603050402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da-DK" sz="1400" b="1" kern="1200" noProof="1" smtClean="0">
                        <a:solidFill>
                          <a:schemeClr val="bg1"/>
                        </a:solidFill>
                        <a:latin typeface="+mn-lt"/>
                        <a:ea typeface="Open Sans" panose="020B0606030504020204" pitchFamily="34" charset="0"/>
                        <a:cs typeface="Open Sans" panose="020B0606030504020204" pitchFamily="34"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a-DK" sz="1400" b="1" kern="1200" noProof="1" smtClean="0">
                          <a:solidFill>
                            <a:schemeClr val="bg1"/>
                          </a:solidFill>
                          <a:latin typeface="+mn-lt"/>
                          <a:ea typeface="Open Sans" panose="020B0606030504020204" pitchFamily="34" charset="0"/>
                          <a:cs typeface="Open Sans" panose="020B0606030504020204" pitchFamily="34" charset="0"/>
                        </a:rPr>
                        <a:t>Darshan Institute of Engineering &amp; Technology</a:t>
                      </a:r>
                    </a:p>
                  </a:txBody>
                  <a:tcPr anchor="ctr"/>
                </a:tc>
                <a:extLst>
                  <a:ext uri="{0D108BD9-81ED-4DB2-BD59-A6C34878D82A}">
                    <a16:rowId xmlns:a16="http://schemas.microsoft.com/office/drawing/2014/main" xmlns="" val="10000"/>
                  </a:ext>
                </a:extLst>
              </a:tr>
            </a:tbl>
          </a:graphicData>
        </a:graphic>
      </p:graphicFrame>
      <p:sp>
        <p:nvSpPr>
          <p:cNvPr id="7" name="TextBox 6"/>
          <p:cNvSpPr txBox="1"/>
          <p:nvPr userDrawn="1"/>
        </p:nvSpPr>
        <p:spPr>
          <a:xfrm>
            <a:off x="4724400" y="6513611"/>
            <a:ext cx="533400" cy="307777"/>
          </a:xfrm>
          <a:prstGeom prst="rect">
            <a:avLst/>
          </a:prstGeom>
          <a:noFill/>
        </p:spPr>
        <p:txBody>
          <a:bodyPr wrap="square" rtlCol="0">
            <a:spAutoFit/>
          </a:bodyPr>
          <a:lstStyle/>
          <a:p>
            <a:fld id="{8879C56B-9442-4A46-A8E3-D0BE8591F40A}" type="slidenum">
              <a:rPr lang="en-US" sz="1400" b="1" smtClean="0">
                <a:solidFill>
                  <a:schemeClr val="bg1"/>
                </a:solidFill>
              </a:rPr>
              <a:t>‹#›</a:t>
            </a:fld>
            <a:endParaRPr lang="en-US" b="1" dirty="0">
              <a:solidFill>
                <a:schemeClr val="bg1"/>
              </a:solidFill>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5241892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11951015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260103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2600" y="215182"/>
            <a:ext cx="8758800" cy="806400"/>
          </a:xfrm>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192600" y="1143000"/>
            <a:ext cx="4303200" cy="5181600"/>
          </a:xfrm>
        </p:spPr>
        <p:txBody>
          <a:bodyPr/>
          <a:lstStyle>
            <a:lvl1pPr marL="342900" indent="-342900">
              <a:buFont typeface="Wingdings" charset="2"/>
              <a:buChar char="§"/>
              <a:defRPr sz="2800"/>
            </a:lvl1pPr>
            <a:lvl2pPr marL="742950" indent="-285750">
              <a:buFont typeface="ZapfDingbatsITC" charset="0"/>
              <a:buChar cha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143000"/>
            <a:ext cx="4303200" cy="5181600"/>
          </a:xfrm>
        </p:spPr>
        <p:txBody>
          <a:bodyPr/>
          <a:lstStyle>
            <a:lvl1pPr marL="342900" indent="-342900">
              <a:buFont typeface="Wingdings" charset="2"/>
              <a:buChar char="§"/>
              <a:defRPr sz="2800"/>
            </a:lvl1pPr>
            <a:lvl2pPr marL="742950" indent="-285750">
              <a:buFont typeface="ZapfDingbatsITC" charset="0"/>
              <a:buChar cha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endParaRPr lang="da-DK" sz="1800" noProof="1">
              <a:solidFill>
                <a:srgbClr val="FFFFFF"/>
              </a:solidFill>
              <a:latin typeface="+mj-lt"/>
              <a:ea typeface="Open Sans" panose="020B0606030504020204" pitchFamily="34" charset="0"/>
              <a:cs typeface="Open Sans" panose="020B0606030504020204" pitchFamily="34" charset="0"/>
            </a:endParaRPr>
          </a:p>
        </p:txBody>
      </p:sp>
      <p:graphicFrame>
        <p:nvGraphicFramePr>
          <p:cNvPr id="9" name="Table 8"/>
          <p:cNvGraphicFramePr>
            <a:graphicFrameLocks noGrp="1"/>
          </p:cNvGraphicFramePr>
          <p:nvPr userDrawn="1">
            <p:extLst>
              <p:ext uri="{D42A27DB-BD31-4B8C-83A1-F6EECF244321}">
                <p14:modId xmlns:p14="http://schemas.microsoft.com/office/powerpoint/2010/main" val="1121014170"/>
              </p:ext>
            </p:extLst>
          </p:nvPr>
        </p:nvGraphicFramePr>
        <p:xfrm>
          <a:off x="0" y="6477000"/>
          <a:ext cx="9144000" cy="391954"/>
        </p:xfrm>
        <a:graphic>
          <a:graphicData uri="http://schemas.openxmlformats.org/drawingml/2006/table">
            <a:tbl>
              <a:tblPr firstRow="1" bandRow="1">
                <a:tableStyleId>{2D5ABB26-0587-4C30-8999-92F81FD0307C}</a:tableStyleId>
              </a:tblPr>
              <a:tblGrid>
                <a:gridCol w="4572000">
                  <a:extLst>
                    <a:ext uri="{9D8B030D-6E8A-4147-A177-3AD203B41FA5}">
                      <a16:colId xmlns:a16="http://schemas.microsoft.com/office/drawing/2014/main" xmlns="" val="20000"/>
                    </a:ext>
                  </a:extLst>
                </a:gridCol>
                <a:gridCol w="4572000">
                  <a:extLst>
                    <a:ext uri="{9D8B030D-6E8A-4147-A177-3AD203B41FA5}">
                      <a16:colId xmlns:a16="http://schemas.microsoft.com/office/drawing/2014/main" xmlns="" val="20001"/>
                    </a:ext>
                  </a:extLst>
                </a:gridCol>
              </a:tblGrid>
              <a:tr h="3919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kern="1200" dirty="0" smtClean="0">
                          <a:solidFill>
                            <a:schemeClr val="bg1"/>
                          </a:solidFill>
                          <a:latin typeface="+mn-lt"/>
                          <a:ea typeface="Open Sans Semibold" panose="020B0706030804020204" pitchFamily="34" charset="0"/>
                          <a:cs typeface="Open Sans Semibold" panose="020B0706030804020204" pitchFamily="34" charset="0"/>
                        </a:rPr>
                        <a:t>Unit: 1 - Introduction to Computer Networks and Internet</a:t>
                      </a:r>
                      <a:endParaRPr lang="da-DK" sz="1400" b="1" kern="1200" noProof="1" smtClean="0">
                        <a:solidFill>
                          <a:srgbClr val="FFFFFF"/>
                        </a:solidFill>
                        <a:latin typeface="+mn-lt"/>
                        <a:ea typeface="Open Sans" panose="020B0606030504020204" pitchFamily="34" charset="0"/>
                        <a:cs typeface="Open Sans" panose="020B0606030504020204" pitchFamily="34"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a-DK" sz="1400" b="1" kern="1200" noProof="1" smtClean="0">
                          <a:solidFill>
                            <a:schemeClr val="bg1"/>
                          </a:solidFill>
                          <a:latin typeface="+mn-lt"/>
                          <a:ea typeface="Open Sans" panose="020B0606030504020204" pitchFamily="34" charset="0"/>
                          <a:cs typeface="Open Sans" panose="020B0606030504020204" pitchFamily="34" charset="0"/>
                        </a:rPr>
                        <a:t>Darshan Institute of Engineering &amp; Technology</a:t>
                      </a:r>
                    </a:p>
                  </a:txBody>
                  <a:tcPr anchor="ctr"/>
                </a:tc>
                <a:extLst>
                  <a:ext uri="{0D108BD9-81ED-4DB2-BD59-A6C34878D82A}">
                    <a16:rowId xmlns:a16="http://schemas.microsoft.com/office/drawing/2014/main" xmlns="" val="10000"/>
                  </a:ext>
                </a:extLst>
              </a:tr>
            </a:tbl>
          </a:graphicData>
        </a:graphic>
      </p:graphicFrame>
      <p:cxnSp>
        <p:nvCxnSpPr>
          <p:cNvPr id="10" name="Straight Connector 9"/>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extLst>
      <p:ext uri="{BB962C8B-B14F-4D97-AF65-F5344CB8AC3E}">
        <p14:creationId xmlns:p14="http://schemas.microsoft.com/office/powerpoint/2010/main" val="10391513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038600"/>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Subtitle 2"/>
          <p:cNvSpPr>
            <a:spLocks noGrp="1"/>
          </p:cNvSpPr>
          <p:nvPr>
            <p:ph type="subTitle" idx="1"/>
          </p:nvPr>
        </p:nvSpPr>
        <p:spPr>
          <a:xfrm>
            <a:off x="312821" y="4207043"/>
            <a:ext cx="7162800" cy="1676400"/>
          </a:xfrm>
        </p:spPr>
        <p:txBody>
          <a:bodyPr>
            <a:noAutofit/>
          </a:bodyPr>
          <a:lstStyle/>
          <a:p>
            <a:pPr algn="l">
              <a:spcBef>
                <a:spcPts val="0"/>
              </a:spcBef>
            </a:pPr>
            <a:r>
              <a:rPr lang="en-US" sz="36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Prof. Naimish R. Vadodariya</a:t>
            </a:r>
          </a:p>
          <a:p>
            <a:pPr algn="l">
              <a:spcBef>
                <a:spcPts val="0"/>
              </a:spcBef>
            </a:pPr>
            <a:r>
              <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rPr>
              <a:t>naimish.vadodariya@darshan.ac.in</a:t>
            </a:r>
          </a:p>
          <a:p>
            <a:pPr algn="l">
              <a:spcBef>
                <a:spcPts val="0"/>
              </a:spcBef>
            </a:pPr>
            <a:r>
              <a:rPr lang="en-US" sz="2000" dirty="0">
                <a:solidFill>
                  <a:schemeClr val="tx1">
                    <a:lumMod val="75000"/>
                    <a:lumOff val="25000"/>
                  </a:schemeClr>
                </a:solidFill>
                <a:latin typeface="+mj-lt"/>
                <a:ea typeface="Open Sans" panose="020B0606030504020204" pitchFamily="34" charset="0"/>
                <a:cs typeface="Open Sans" panose="020B0606030504020204" pitchFamily="34" charset="0"/>
              </a:rPr>
              <a:t>+91-8866215253</a:t>
            </a:r>
          </a:p>
          <a:p>
            <a:pPr algn="l">
              <a:spcBef>
                <a:spcPts val="0"/>
              </a:spcBef>
            </a:pPr>
            <a:endPar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endParaRP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342900" algn="l" defTabSz="914400" rtl="0" eaLnBrk="1" fontAlgn="auto" latinLnBrk="0" hangingPunct="1">
              <a:lnSpc>
                <a:spcPct val="100000"/>
              </a:lnSpc>
              <a:spcBef>
                <a:spcPts val="0"/>
              </a:spcBef>
              <a:spcAft>
                <a:spcPts val="0"/>
              </a:spcAft>
              <a:buClrTx/>
              <a:buSzTx/>
              <a:buFontTx/>
              <a:buNone/>
              <a:tabLst/>
              <a:defRPr/>
            </a:pPr>
            <a:r>
              <a:rPr kumimoji="0" lang="da-DK" sz="1400" b="1" i="0" u="none" strike="noStrike" kern="1200" cap="none" spc="0" normalizeH="0" baseline="0" noProof="1" smtClean="0">
                <a:ln>
                  <a:noFill/>
                </a:ln>
                <a:solidFill>
                  <a:srgbClr val="FFFFFF"/>
                </a:solidFill>
                <a:effectLst/>
                <a:uLnTx/>
                <a:uFillTx/>
                <a:latin typeface="Calibri"/>
                <a:ea typeface="Open Sans" panose="020B0606030504020204" pitchFamily="34" charset="0"/>
                <a:cs typeface="Open Sans" panose="020B0606030504020204" pitchFamily="34" charset="0"/>
              </a:rPr>
              <a:t>Computer Engineering      </a:t>
            </a:r>
            <a:r>
              <a:rPr kumimoji="0" lang="da-DK" sz="1800" b="0" i="0" u="none" strike="noStrike" kern="1200" cap="none" spc="0" normalizeH="0" baseline="0" noProof="1" smtClean="0">
                <a:ln>
                  <a:noFill/>
                </a:ln>
                <a:solidFill>
                  <a:srgbClr val="FFFFFF"/>
                </a:solidFill>
                <a:effectLst/>
                <a:uLnTx/>
                <a:uFillTx/>
                <a:latin typeface="Calibri"/>
                <a:ea typeface="Open Sans" panose="020B0606030504020204" pitchFamily="34" charset="0"/>
                <a:cs typeface="Open Sans" panose="020B0606030504020204" pitchFamily="34" charset="0"/>
              </a:rPr>
              <a:t>	                                  	                  </a:t>
            </a:r>
            <a:r>
              <a:rPr kumimoji="0" lang="da-DK" sz="1400" b="1" i="0" u="none" strike="noStrike" kern="1200" cap="none" spc="0" normalizeH="0" baseline="0" noProof="1" smtClean="0">
                <a:ln>
                  <a:noFill/>
                </a:ln>
                <a:solidFill>
                  <a:srgbClr val="FFFFFF"/>
                </a:solidFill>
                <a:effectLst/>
                <a:uLnTx/>
                <a:uFillTx/>
                <a:latin typeface="Calibri"/>
                <a:ea typeface="Open Sans" panose="020B0606030504020204" pitchFamily="34" charset="0"/>
                <a:cs typeface="Open Sans" panose="020B0606030504020204" pitchFamily="34" charset="0"/>
              </a:rPr>
              <a:t>Darshan </a:t>
            </a:r>
            <a:r>
              <a:rPr kumimoji="0" lang="da-DK" sz="1400" b="1" i="0" u="none" strike="noStrike" kern="1200" cap="none" spc="0" normalizeH="0" baseline="0" noProof="1">
                <a:ln>
                  <a:noFill/>
                </a:ln>
                <a:solidFill>
                  <a:srgbClr val="FFFFFF"/>
                </a:solidFill>
                <a:effectLst/>
                <a:uLnTx/>
                <a:uFillTx/>
                <a:latin typeface="Calibri"/>
                <a:ea typeface="Open Sans" panose="020B0606030504020204" pitchFamily="34" charset="0"/>
                <a:cs typeface="Open Sans" panose="020B0606030504020204" pitchFamily="34" charset="0"/>
              </a:rPr>
              <a:t>Institute of Engineering &amp; </a:t>
            </a:r>
            <a:r>
              <a:rPr kumimoji="0" lang="da-DK" sz="1400" b="1" i="0" u="none" strike="noStrike" kern="1200" cap="none" spc="0" normalizeH="0" baseline="0" noProof="1" smtClean="0">
                <a:ln>
                  <a:noFill/>
                </a:ln>
                <a:solidFill>
                  <a:srgbClr val="FFFFFF"/>
                </a:solidFill>
                <a:effectLst/>
                <a:uLnTx/>
                <a:uFillTx/>
                <a:latin typeface="Calibri"/>
                <a:ea typeface="Open Sans" panose="020B0606030504020204" pitchFamily="34" charset="0"/>
                <a:cs typeface="Open Sans" panose="020B0606030504020204" pitchFamily="34" charset="0"/>
              </a:rPr>
              <a:t>Technology</a:t>
            </a:r>
            <a:endParaRPr kumimoji="0" lang="da-DK" sz="1400" b="1" i="0" u="none" strike="noStrike" kern="1200" cap="none" spc="0" normalizeH="0" baseline="0" noProof="1">
              <a:ln>
                <a:noFill/>
              </a:ln>
              <a:solidFill>
                <a:srgbClr val="FFFFFF"/>
              </a:solidFill>
              <a:effectLst/>
              <a:uLnTx/>
              <a:uFillTx/>
              <a:latin typeface="Calibri"/>
              <a:ea typeface="Open Sans" panose="020B0606030504020204" pitchFamily="34" charset="0"/>
              <a:cs typeface="Open Sans" panose="020B0606030504020204" pitchFamily="34" charset="0"/>
            </a:endParaRPr>
          </a:p>
        </p:txBody>
      </p:sp>
      <p:sp>
        <p:nvSpPr>
          <p:cNvPr id="2" name="Title 1"/>
          <p:cNvSpPr>
            <a:spLocks noGrp="1"/>
          </p:cNvSpPr>
          <p:nvPr>
            <p:ph type="ctrTitle"/>
          </p:nvPr>
        </p:nvSpPr>
        <p:spPr>
          <a:xfrm>
            <a:off x="304800" y="1295399"/>
            <a:ext cx="8839200" cy="2743201"/>
          </a:xfrm>
        </p:spPr>
        <p:txBody>
          <a:bodyPr anchor="b">
            <a:noAutofit/>
          </a:bodyPr>
          <a:lstStyle/>
          <a:p>
            <a:pPr algn="l"/>
            <a:r>
              <a:rPr lang="en-US" b="1" dirty="0" smtClean="0">
                <a:solidFill>
                  <a:schemeClr val="bg1"/>
                </a:solidFill>
                <a:latin typeface="+mj-lt"/>
                <a:ea typeface="Open Sans Semibold" panose="020B0706030804020204" pitchFamily="34" charset="0"/>
                <a:cs typeface="Open Sans Semibold" panose="020B0706030804020204" pitchFamily="34" charset="0"/>
              </a:rPr>
              <a:t>UNIT - 11</a:t>
            </a:r>
            <a:r>
              <a:rPr lang="en-US" sz="7200" b="1" dirty="0" smtClean="0">
                <a:solidFill>
                  <a:schemeClr val="bg1"/>
                </a:solidFill>
                <a:latin typeface="+mj-lt"/>
                <a:ea typeface="Open Sans Semibold" panose="020B0706030804020204" pitchFamily="34" charset="0"/>
                <a:cs typeface="Open Sans Semibold" panose="020B0706030804020204" pitchFamily="34" charset="0"/>
              </a:rPr>
              <a:t/>
            </a:r>
            <a:br>
              <a:rPr lang="en-US" sz="7200" b="1" dirty="0" smtClean="0">
                <a:solidFill>
                  <a:schemeClr val="bg1"/>
                </a:solidFill>
                <a:latin typeface="+mj-lt"/>
                <a:ea typeface="Open Sans Semibold" panose="020B0706030804020204" pitchFamily="34" charset="0"/>
                <a:cs typeface="Open Sans Semibold" panose="020B0706030804020204" pitchFamily="34" charset="0"/>
              </a:rPr>
            </a:br>
            <a:r>
              <a:rPr lang="en-US" sz="3600" b="1" dirty="0">
                <a:solidFill>
                  <a:schemeClr val="bg1"/>
                </a:solidFill>
                <a:latin typeface="+mj-lt"/>
                <a:ea typeface="Open Sans Semibold" panose="020B0706030804020204" pitchFamily="34" charset="0"/>
                <a:cs typeface="Open Sans Semibold" panose="020B0706030804020204" pitchFamily="34" charset="0"/>
              </a:rPr>
              <a:t>Creating and Consuming Web Services</a:t>
            </a:r>
          </a:p>
        </p:txBody>
      </p:sp>
      <p:sp>
        <p:nvSpPr>
          <p:cNvPr id="10" name="Rounded Rectangle 9"/>
          <p:cNvSpPr/>
          <p:nvPr/>
        </p:nvSpPr>
        <p:spPr>
          <a:xfrm>
            <a:off x="2971800" y="576262"/>
            <a:ext cx="1303259" cy="3810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solidFill>
                <a:effectLst/>
                <a:uLnTx/>
                <a:uFillTx/>
                <a:latin typeface="Calibri"/>
                <a:ea typeface="+mn-ea"/>
                <a:cs typeface="+mn-cs"/>
              </a:rPr>
              <a:t>2160711</a:t>
            </a:r>
            <a:endParaRPr kumimoji="0" lang="en-US" sz="20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 name="Rounded Rectangle 10"/>
          <p:cNvSpPr/>
          <p:nvPr/>
        </p:nvSpPr>
        <p:spPr>
          <a:xfrm>
            <a:off x="103346" y="576262"/>
            <a:ext cx="2716054" cy="3810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solidFill>
                <a:effectLst/>
                <a:uLnTx/>
                <a:uFillTx/>
                <a:latin typeface="Calibri"/>
                <a:ea typeface="+mn-ea"/>
                <a:cs typeface="+mn-cs"/>
              </a:rPr>
              <a:t>DOT NET TECHNOLOGY</a:t>
            </a:r>
            <a:endParaRPr kumimoji="0" lang="en-US" sz="20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2155" y="5445241"/>
            <a:ext cx="3698588" cy="876404"/>
          </a:xfrm>
          <a:prstGeom prst="rect">
            <a:avLst/>
          </a:prstGeom>
        </p:spPr>
      </p:pic>
    </p:spTree>
    <p:extLst>
      <p:ext uri="{BB962C8B-B14F-4D97-AF65-F5344CB8AC3E}">
        <p14:creationId xmlns:p14="http://schemas.microsoft.com/office/powerpoint/2010/main" val="33491707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 Web Service</a:t>
            </a:r>
            <a:endParaRPr lang="en-US" dirty="0"/>
          </a:p>
        </p:txBody>
      </p:sp>
      <p:cxnSp>
        <p:nvCxnSpPr>
          <p:cNvPr id="12" name="Elbow Connector 11"/>
          <p:cNvCxnSpPr/>
          <p:nvPr/>
        </p:nvCxnSpPr>
        <p:spPr>
          <a:xfrm>
            <a:off x="5638800" y="3301438"/>
            <a:ext cx="1094762" cy="1176523"/>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431" y="1066800"/>
            <a:ext cx="5390369" cy="3386140"/>
          </a:xfrm>
          <a:prstGeom prst="rect">
            <a:avLst/>
          </a:prstGeom>
          <a:ln>
            <a:solidFill>
              <a:schemeClr val="tx1"/>
            </a:solidFill>
          </a:ln>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4605340"/>
            <a:ext cx="5906324" cy="1724266"/>
          </a:xfrm>
          <a:prstGeom prst="rect">
            <a:avLst/>
          </a:prstGeom>
          <a:ln>
            <a:solidFill>
              <a:schemeClr val="tx1"/>
            </a:solidFill>
          </a:ln>
        </p:spPr>
      </p:pic>
      <p:sp>
        <p:nvSpPr>
          <p:cNvPr id="8" name="Left Arrow 7"/>
          <p:cNvSpPr/>
          <p:nvPr/>
        </p:nvSpPr>
        <p:spPr>
          <a:xfrm>
            <a:off x="3962400" y="3657600"/>
            <a:ext cx="457200" cy="232099"/>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5469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 Web Service</a:t>
            </a:r>
            <a:endParaRPr lang="en-US" dirty="0"/>
          </a:p>
        </p:txBody>
      </p:sp>
      <p:cxnSp>
        <p:nvCxnSpPr>
          <p:cNvPr id="12" name="Elbow Connector 11"/>
          <p:cNvCxnSpPr/>
          <p:nvPr/>
        </p:nvCxnSpPr>
        <p:spPr>
          <a:xfrm>
            <a:off x="4893658" y="3355044"/>
            <a:ext cx="1094762" cy="1176523"/>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757" y="1294034"/>
            <a:ext cx="4667901" cy="2857899"/>
          </a:xfrm>
          <a:prstGeom prst="rect">
            <a:avLst/>
          </a:prstGeom>
          <a:ln>
            <a:solidFill>
              <a:schemeClr val="tx1"/>
            </a:solid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7128" y="4724400"/>
            <a:ext cx="2562583" cy="476316"/>
          </a:xfrm>
          <a:prstGeom prst="rect">
            <a:avLst/>
          </a:prstGeom>
          <a:ln>
            <a:solidFill>
              <a:schemeClr val="tx1"/>
            </a:solidFill>
          </a:ln>
        </p:spPr>
      </p:pic>
    </p:spTree>
    <p:extLst>
      <p:ext uri="{BB962C8B-B14F-4D97-AF65-F5344CB8AC3E}">
        <p14:creationId xmlns:p14="http://schemas.microsoft.com/office/powerpoint/2010/main" val="293707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Consuming a Web Service</a:t>
            </a:r>
            <a:endParaRPr lang="en-US" dirty="0"/>
          </a:p>
        </p:txBody>
      </p:sp>
      <p:sp>
        <p:nvSpPr>
          <p:cNvPr id="4" name="Rectangle 3"/>
          <p:cNvSpPr/>
          <p:nvPr/>
        </p:nvSpPr>
        <p:spPr>
          <a:xfrm>
            <a:off x="190500" y="990600"/>
            <a:ext cx="2769220" cy="369332"/>
          </a:xfrm>
          <a:prstGeom prst="rect">
            <a:avLst/>
          </a:prstGeom>
        </p:spPr>
        <p:txBody>
          <a:bodyPr wrap="none">
            <a:spAutoFit/>
          </a:bodyPr>
          <a:lstStyle/>
          <a:p>
            <a:r>
              <a:rPr lang="en-US" b="1" dirty="0">
                <a:latin typeface="Segoe UI" panose="020B0502040204020203" pitchFamily="34" charset="0"/>
              </a:rPr>
              <a:t>Create </a:t>
            </a:r>
            <a:r>
              <a:rPr lang="en-US" b="1" dirty="0" smtClean="0">
                <a:latin typeface="Segoe UI" panose="020B0502040204020203" pitchFamily="34" charset="0"/>
              </a:rPr>
              <a:t>a </a:t>
            </a:r>
            <a:r>
              <a:rPr lang="en-US" b="1" dirty="0">
                <a:latin typeface="Segoe UI" panose="020B0502040204020203" pitchFamily="34" charset="0"/>
              </a:rPr>
              <a:t>Client Program</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 y="1359932"/>
            <a:ext cx="8305800" cy="5052255"/>
          </a:xfrm>
          <a:prstGeom prst="rect">
            <a:avLst/>
          </a:prstGeom>
          <a:ln>
            <a:solidFill>
              <a:schemeClr val="tx1"/>
            </a:solidFill>
          </a:ln>
        </p:spPr>
      </p:pic>
    </p:spTree>
    <p:extLst>
      <p:ext uri="{BB962C8B-B14F-4D97-AF65-F5344CB8AC3E}">
        <p14:creationId xmlns:p14="http://schemas.microsoft.com/office/powerpoint/2010/main" val="24748980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Consuming a Web Service Cont..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143000"/>
            <a:ext cx="5782482" cy="5172797"/>
          </a:xfrm>
          <a:prstGeom prst="rect">
            <a:avLst/>
          </a:prstGeom>
          <a:ln>
            <a:solidFill>
              <a:schemeClr val="tx1"/>
            </a:solidFill>
          </a:ln>
        </p:spPr>
      </p:pic>
      <p:sp>
        <p:nvSpPr>
          <p:cNvPr id="7" name="TextBox 6"/>
          <p:cNvSpPr txBox="1"/>
          <p:nvPr/>
        </p:nvSpPr>
        <p:spPr>
          <a:xfrm>
            <a:off x="6553200" y="2743200"/>
            <a:ext cx="1943100" cy="1200329"/>
          </a:xfrm>
          <a:prstGeom prst="rect">
            <a:avLst/>
          </a:prstGeom>
          <a:noFill/>
          <a:ln>
            <a:solidFill>
              <a:schemeClr val="tx1"/>
            </a:solidFill>
          </a:ln>
        </p:spPr>
        <p:txBody>
          <a:bodyPr wrap="square" rtlCol="0">
            <a:spAutoFit/>
          </a:bodyPr>
          <a:lstStyle/>
          <a:p>
            <a:pPr algn="ctr"/>
            <a:r>
              <a:rPr lang="en-US" dirty="0" smtClean="0"/>
              <a:t>Right Click On Project Name And go to Add </a:t>
            </a:r>
            <a:r>
              <a:rPr lang="en-US" dirty="0" smtClean="0">
                <a:sym typeface="Wingdings" panose="05000000000000000000" pitchFamily="2" charset="2"/>
              </a:rPr>
              <a:t> Service Reference</a:t>
            </a:r>
            <a:endParaRPr lang="en-US" dirty="0"/>
          </a:p>
        </p:txBody>
      </p:sp>
    </p:spTree>
    <p:extLst>
      <p:ext uri="{BB962C8B-B14F-4D97-AF65-F5344CB8AC3E}">
        <p14:creationId xmlns:p14="http://schemas.microsoft.com/office/powerpoint/2010/main" val="15170465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Consuming a Web Service Cont..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143000"/>
            <a:ext cx="6400800" cy="5228531"/>
          </a:xfrm>
          <a:prstGeom prst="rect">
            <a:avLst/>
          </a:prstGeom>
          <a:ln>
            <a:solidFill>
              <a:schemeClr val="tx1"/>
            </a:solidFill>
          </a:ln>
        </p:spPr>
      </p:pic>
      <p:sp>
        <p:nvSpPr>
          <p:cNvPr id="7" name="Left Arrow 6"/>
          <p:cNvSpPr/>
          <p:nvPr/>
        </p:nvSpPr>
        <p:spPr>
          <a:xfrm>
            <a:off x="2590800" y="5943600"/>
            <a:ext cx="457200" cy="228600"/>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76431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Consuming a Web Service Cont..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1" y="1008834"/>
            <a:ext cx="5638800" cy="5452320"/>
          </a:xfrm>
          <a:prstGeom prst="rect">
            <a:avLst/>
          </a:prstGeom>
          <a:ln>
            <a:solidFill>
              <a:schemeClr val="tx1"/>
            </a:solidFill>
          </a:ln>
        </p:spPr>
      </p:pic>
      <p:sp>
        <p:nvSpPr>
          <p:cNvPr id="6" name="Left Arrow 5"/>
          <p:cNvSpPr/>
          <p:nvPr/>
        </p:nvSpPr>
        <p:spPr>
          <a:xfrm>
            <a:off x="3581400" y="5867400"/>
            <a:ext cx="457200" cy="228600"/>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95245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Consuming a Web Service Cont..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74" y="1066800"/>
            <a:ext cx="7725853" cy="5401429"/>
          </a:xfrm>
          <a:prstGeom prst="rect">
            <a:avLst/>
          </a:prstGeom>
          <a:ln>
            <a:solidFill>
              <a:schemeClr val="tx1"/>
            </a:solidFill>
          </a:ln>
        </p:spPr>
      </p:pic>
      <p:sp>
        <p:nvSpPr>
          <p:cNvPr id="7" name="Up Arrow 6"/>
          <p:cNvSpPr/>
          <p:nvPr/>
        </p:nvSpPr>
        <p:spPr>
          <a:xfrm>
            <a:off x="7543800" y="4953000"/>
            <a:ext cx="228600" cy="381000"/>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57439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Consuming a Web Service Cont..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599" y="1066800"/>
            <a:ext cx="8430802" cy="3343742"/>
          </a:xfrm>
          <a:prstGeom prst="rect">
            <a:avLst/>
          </a:prstGeom>
          <a:ln>
            <a:solidFill>
              <a:schemeClr val="tx1"/>
            </a:solidFill>
          </a:ln>
        </p:spPr>
      </p:pic>
      <p:sp>
        <p:nvSpPr>
          <p:cNvPr id="4" name="Up Arrow 3"/>
          <p:cNvSpPr/>
          <p:nvPr/>
        </p:nvSpPr>
        <p:spPr>
          <a:xfrm>
            <a:off x="3886200" y="3653091"/>
            <a:ext cx="381000" cy="914400"/>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eft Arrow 5"/>
          <p:cNvSpPr/>
          <p:nvPr/>
        </p:nvSpPr>
        <p:spPr>
          <a:xfrm>
            <a:off x="8077200" y="2743200"/>
            <a:ext cx="609600" cy="304800"/>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543175" y="4724400"/>
            <a:ext cx="2943226" cy="1477328"/>
          </a:xfrm>
          <a:prstGeom prst="rect">
            <a:avLst/>
          </a:prstGeom>
          <a:noFill/>
          <a:ln>
            <a:solidFill>
              <a:schemeClr val="tx1"/>
            </a:solidFill>
          </a:ln>
        </p:spPr>
        <p:txBody>
          <a:bodyPr wrap="square" rtlCol="0">
            <a:spAutoFit/>
          </a:bodyPr>
          <a:lstStyle/>
          <a:p>
            <a:pPr algn="ctr"/>
            <a:r>
              <a:rPr lang="en-US" dirty="0" smtClean="0"/>
              <a:t>You Can call Methods of </a:t>
            </a:r>
            <a:r>
              <a:rPr lang="en-US" dirty="0" err="1" smtClean="0"/>
              <a:t>WebService</a:t>
            </a:r>
            <a:endParaRPr lang="en-US" dirty="0" smtClean="0"/>
          </a:p>
          <a:p>
            <a:pPr algn="ctr"/>
            <a:r>
              <a:rPr lang="en-US" b="1" dirty="0" smtClean="0"/>
              <a:t>Like</a:t>
            </a:r>
          </a:p>
          <a:p>
            <a:pPr algn="ctr"/>
            <a:r>
              <a:rPr lang="en-US" dirty="0" err="1" smtClean="0"/>
              <a:t>MyFood</a:t>
            </a:r>
            <a:r>
              <a:rPr lang="en-US" dirty="0" smtClean="0"/>
              <a:t>()</a:t>
            </a:r>
          </a:p>
          <a:p>
            <a:pPr algn="ctr"/>
            <a:r>
              <a:rPr lang="en-US" dirty="0" err="1" smtClean="0"/>
              <a:t>CheckOddandEvenMethods</a:t>
            </a:r>
            <a:r>
              <a:rPr lang="en-US" dirty="0" smtClean="0"/>
              <a:t>()</a:t>
            </a:r>
            <a:endParaRPr lang="en-US" dirty="0"/>
          </a:p>
        </p:txBody>
      </p:sp>
    </p:spTree>
    <p:extLst>
      <p:ext uri="{BB962C8B-B14F-4D97-AF65-F5344CB8AC3E}">
        <p14:creationId xmlns:p14="http://schemas.microsoft.com/office/powerpoint/2010/main" val="41291050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 Consuming a Web Service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4154" y="1295400"/>
            <a:ext cx="5315692" cy="4153480"/>
          </a:xfrm>
          <a:prstGeom prst="rect">
            <a:avLst/>
          </a:prstGeom>
          <a:ln>
            <a:solidFill>
              <a:schemeClr val="tx1"/>
            </a:solidFill>
          </a:ln>
        </p:spPr>
      </p:pic>
    </p:spTree>
    <p:extLst>
      <p:ext uri="{BB962C8B-B14F-4D97-AF65-F5344CB8AC3E}">
        <p14:creationId xmlns:p14="http://schemas.microsoft.com/office/powerpoint/2010/main" val="39501706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 Used for Web Service </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b="1" dirty="0" smtClean="0"/>
              <a:t>SOAP</a:t>
            </a:r>
          </a:p>
          <a:p>
            <a:pPr lvl="1" algn="just">
              <a:buFont typeface="Arial" panose="020B0604020202020204" pitchFamily="34" charset="0"/>
              <a:buChar char="•"/>
            </a:pPr>
            <a:r>
              <a:rPr lang="en-US" dirty="0" smtClean="0"/>
              <a:t>SOAP </a:t>
            </a:r>
            <a:r>
              <a:rPr lang="en-US" dirty="0"/>
              <a:t>(simple object access protocol) is a remote function calls that invokes method and execute them on Remote machine and translate the object communication into XML format</a:t>
            </a:r>
            <a:r>
              <a:rPr lang="en-US" dirty="0" smtClean="0"/>
              <a:t>.</a:t>
            </a:r>
          </a:p>
          <a:p>
            <a:pPr lvl="1" algn="just">
              <a:buFont typeface="Arial" panose="020B0604020202020204" pitchFamily="34" charset="0"/>
              <a:buChar char="•"/>
            </a:pPr>
            <a:r>
              <a:rPr lang="en-US" dirty="0" smtClean="0"/>
              <a:t>In </a:t>
            </a:r>
            <a:r>
              <a:rPr lang="en-US" dirty="0"/>
              <a:t>short, SOAP </a:t>
            </a:r>
            <a:r>
              <a:rPr lang="en-US" dirty="0" smtClean="0"/>
              <a:t>is the </a:t>
            </a:r>
            <a:r>
              <a:rPr lang="en-US" dirty="0"/>
              <a:t>way by which method calls are translate into XML format and </a:t>
            </a:r>
            <a:r>
              <a:rPr lang="en-US" dirty="0" smtClean="0"/>
              <a:t>sent it </a:t>
            </a:r>
            <a:r>
              <a:rPr lang="en-US" dirty="0"/>
              <a:t>via HTTP</a:t>
            </a:r>
            <a:r>
              <a:rPr lang="en-US" dirty="0" smtClean="0"/>
              <a:t>.</a:t>
            </a:r>
            <a:endParaRPr lang="en-US" dirty="0"/>
          </a:p>
          <a:p>
            <a:pPr algn="just">
              <a:buFont typeface="Arial" panose="020B0604020202020204" pitchFamily="34" charset="0"/>
              <a:buChar char="•"/>
            </a:pPr>
            <a:r>
              <a:rPr lang="en-US" b="1" dirty="0" smtClean="0"/>
              <a:t>WSDL</a:t>
            </a:r>
          </a:p>
          <a:p>
            <a:pPr lvl="1" algn="just">
              <a:buFont typeface="Arial" panose="020B0604020202020204" pitchFamily="34" charset="0"/>
              <a:buChar char="•"/>
            </a:pPr>
            <a:r>
              <a:rPr lang="en-US" dirty="0"/>
              <a:t>WSDL stands for Web Service Description Language, a standard by which a web service can tell clients what messages it accepts and which results it will return.</a:t>
            </a:r>
          </a:p>
          <a:p>
            <a:pPr lvl="1" algn="just">
              <a:buFont typeface="Arial" panose="020B0604020202020204" pitchFamily="34" charset="0"/>
              <a:buChar char="•"/>
            </a:pPr>
            <a:r>
              <a:rPr lang="en-US" dirty="0"/>
              <a:t>WSDL contains every detail regarding using web </a:t>
            </a:r>
            <a:r>
              <a:rPr lang="en-US" dirty="0" smtClean="0"/>
              <a:t>service, Method </a:t>
            </a:r>
            <a:r>
              <a:rPr lang="en-US" dirty="0"/>
              <a:t>and Properties provided by web service and URLs from which those methods can be accessed and </a:t>
            </a:r>
            <a:r>
              <a:rPr lang="en-US" dirty="0" smtClean="0"/>
              <a:t>also Data </a:t>
            </a:r>
            <a:r>
              <a:rPr lang="en-US" dirty="0"/>
              <a:t>Types </a:t>
            </a:r>
            <a:r>
              <a:rPr lang="en-US" dirty="0" smtClean="0"/>
              <a:t>used in it.</a:t>
            </a:r>
            <a:endParaRPr lang="en-US" dirty="0"/>
          </a:p>
          <a:p>
            <a:pPr lvl="1" algn="just">
              <a:buFont typeface="Arial" panose="020B0604020202020204" pitchFamily="34" charset="0"/>
              <a:buChar char="•"/>
            </a:pPr>
            <a:endParaRPr lang="en-US" dirty="0" smtClean="0"/>
          </a:p>
        </p:txBody>
      </p:sp>
    </p:spTree>
    <p:extLst>
      <p:ext uri="{BB962C8B-B14F-4D97-AF65-F5344CB8AC3E}">
        <p14:creationId xmlns:p14="http://schemas.microsoft.com/office/powerpoint/2010/main" val="233915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Introduction to Web Service</a:t>
            </a:r>
          </a:p>
          <a:p>
            <a:r>
              <a:rPr lang="en-US" dirty="0" smtClean="0"/>
              <a:t>Create &amp; Consume Web Service</a:t>
            </a:r>
          </a:p>
          <a:p>
            <a:r>
              <a:rPr lang="en-US" dirty="0" smtClean="0"/>
              <a:t>Terms Used For Web Service</a:t>
            </a:r>
          </a:p>
          <a:p>
            <a:r>
              <a:rPr lang="en-US" dirty="0" smtClean="0"/>
              <a:t>Advantages Of Web Service</a:t>
            </a:r>
          </a:p>
          <a:p>
            <a:r>
              <a:rPr lang="en-US" dirty="0" smtClean="0"/>
              <a:t>Examples Of Web Service</a:t>
            </a:r>
          </a:p>
          <a:p>
            <a:endParaRPr lang="en-US" dirty="0" smtClean="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12302263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 for Web Service Cont.. </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b="1" dirty="0" smtClean="0"/>
              <a:t>UDDI</a:t>
            </a:r>
          </a:p>
          <a:p>
            <a:pPr lvl="1" algn="just">
              <a:buFont typeface="Wingdings" panose="05000000000000000000" pitchFamily="2" charset="2"/>
              <a:buChar char="§"/>
            </a:pPr>
            <a:r>
              <a:rPr lang="en-US" dirty="0"/>
              <a:t>UDDI stands for </a:t>
            </a:r>
            <a:r>
              <a:rPr lang="en-US" b="1" dirty="0"/>
              <a:t>Universal Description, Discovery, and Integration</a:t>
            </a:r>
            <a:r>
              <a:rPr lang="en-US" b="1" dirty="0" smtClean="0"/>
              <a:t>.</a:t>
            </a:r>
          </a:p>
          <a:p>
            <a:pPr lvl="1" algn="just">
              <a:buFont typeface="Wingdings" panose="05000000000000000000" pitchFamily="2" charset="2"/>
              <a:buChar char="§"/>
            </a:pPr>
            <a:r>
              <a:rPr lang="en-US" dirty="0"/>
              <a:t>UDDI is an XML-based standard for describing, publishing, and finding web services.</a:t>
            </a:r>
            <a:endParaRPr lang="en-US" dirty="0" smtClean="0"/>
          </a:p>
          <a:p>
            <a:pPr lvl="1" algn="just">
              <a:buFont typeface="Wingdings" panose="05000000000000000000" pitchFamily="2" charset="2"/>
              <a:buChar char="§"/>
            </a:pPr>
            <a:r>
              <a:rPr lang="en-US" dirty="0" smtClean="0"/>
              <a:t>UDDI </a:t>
            </a:r>
            <a:r>
              <a:rPr lang="en-US" dirty="0"/>
              <a:t>allows you to find web services by connecting to a directory</a:t>
            </a:r>
            <a:r>
              <a:rPr lang="en-US" dirty="0" smtClean="0"/>
              <a:t>.</a:t>
            </a:r>
          </a:p>
          <a:p>
            <a:pPr lvl="1" algn="just">
              <a:buFont typeface="Wingdings" panose="05000000000000000000" pitchFamily="2" charset="2"/>
              <a:buChar char="§"/>
            </a:pPr>
            <a:r>
              <a:rPr lang="en-US" dirty="0"/>
              <a:t>UDDI is a platform-independent, open framework</a:t>
            </a:r>
            <a:r>
              <a:rPr lang="en-US" dirty="0" smtClean="0"/>
              <a:t>.</a:t>
            </a:r>
          </a:p>
          <a:p>
            <a:pPr lvl="1" algn="just">
              <a:buFont typeface="Wingdings" panose="05000000000000000000" pitchFamily="2" charset="2"/>
              <a:buChar char="§"/>
            </a:pPr>
            <a:r>
              <a:rPr lang="it-IT" dirty="0"/>
              <a:t>UDDI can communicate via SOAP, </a:t>
            </a:r>
            <a:r>
              <a:rPr lang="it-IT" dirty="0" smtClean="0"/>
              <a:t>Java </a:t>
            </a:r>
            <a:r>
              <a:rPr lang="it-IT" dirty="0"/>
              <a:t>RMI Protocol</a:t>
            </a:r>
            <a:r>
              <a:rPr lang="it-IT" dirty="0" smtClean="0"/>
              <a:t>.</a:t>
            </a:r>
          </a:p>
          <a:p>
            <a:pPr lvl="1">
              <a:buFont typeface="Wingdings" panose="05000000000000000000" pitchFamily="2" charset="2"/>
              <a:buChar char="§"/>
            </a:pPr>
            <a:endParaRPr lang="en-US" dirty="0" smtClean="0"/>
          </a:p>
          <a:p>
            <a:pPr lvl="1">
              <a:buFont typeface="Wingdings" panose="05000000000000000000" pitchFamily="2" charset="2"/>
              <a:buChar char="§"/>
            </a:pPr>
            <a:endParaRPr lang="en-US" b="1" dirty="0" smtClean="0"/>
          </a:p>
          <a:p>
            <a:pPr lvl="1" algn="just">
              <a:buFont typeface="Arial" panose="020B0604020202020204" pitchFamily="34" charset="0"/>
              <a:buChar char="•"/>
            </a:pPr>
            <a:endParaRPr lang="en-US" dirty="0" smtClean="0"/>
          </a:p>
        </p:txBody>
      </p:sp>
    </p:spTree>
    <p:extLst>
      <p:ext uri="{BB962C8B-B14F-4D97-AF65-F5344CB8AC3E}">
        <p14:creationId xmlns:p14="http://schemas.microsoft.com/office/powerpoint/2010/main" val="3427943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 Of Web Service</a:t>
            </a:r>
            <a:endParaRPr lang="en-US" dirty="0"/>
          </a:p>
        </p:txBody>
      </p:sp>
      <p:sp>
        <p:nvSpPr>
          <p:cNvPr id="3" name="Content Placeholder 2"/>
          <p:cNvSpPr>
            <a:spLocks noGrp="1"/>
          </p:cNvSpPr>
          <p:nvPr>
            <p:ph idx="1"/>
          </p:nvPr>
        </p:nvSpPr>
        <p:spPr/>
        <p:txBody>
          <a:bodyPr>
            <a:normAutofit lnSpcReduction="10000"/>
          </a:bodyPr>
          <a:lstStyle/>
          <a:p>
            <a:pPr marL="400050" algn="just">
              <a:buFont typeface="Wingdings" panose="05000000000000000000" pitchFamily="2" charset="2"/>
              <a:buChar char="§"/>
            </a:pPr>
            <a:r>
              <a:rPr lang="en-US" dirty="0"/>
              <a:t>Web Services are supported on a wide range of platforms</a:t>
            </a:r>
            <a:r>
              <a:rPr lang="en-US" dirty="0" smtClean="0"/>
              <a:t>.</a:t>
            </a:r>
          </a:p>
          <a:p>
            <a:pPr marL="400050" algn="just">
              <a:buFont typeface="Wingdings" panose="05000000000000000000" pitchFamily="2" charset="2"/>
              <a:buChar char="§"/>
            </a:pPr>
            <a:r>
              <a:rPr lang="en-US" dirty="0"/>
              <a:t>Web services may extend its interface and add new methods without affecting the clients as long as they still provide the old methods and parameters</a:t>
            </a:r>
            <a:r>
              <a:rPr lang="en-US" dirty="0" smtClean="0"/>
              <a:t>.</a:t>
            </a:r>
          </a:p>
          <a:p>
            <a:pPr marL="400050" algn="just">
              <a:buFont typeface="Wingdings" panose="05000000000000000000" pitchFamily="2" charset="2"/>
              <a:buChar char="§"/>
            </a:pPr>
            <a:r>
              <a:rPr lang="en-US" dirty="0"/>
              <a:t>A client makes a request to a web service, the web service returns the result, and the connection is closed. There is no permanent connection. This makes it easy to scale up and support many clients at a time.</a:t>
            </a:r>
          </a:p>
          <a:p>
            <a:pPr marL="400050" algn="just">
              <a:buFont typeface="Wingdings" panose="05000000000000000000" pitchFamily="2" charset="2"/>
              <a:buChar char="§"/>
            </a:pPr>
            <a:r>
              <a:rPr lang="en-US" dirty="0" smtClean="0"/>
              <a:t>Web </a:t>
            </a:r>
            <a:r>
              <a:rPr lang="en-US" dirty="0"/>
              <a:t>Service messages are formatted as XML, a standard way for communication between two incompatible system. </a:t>
            </a:r>
            <a:endParaRPr lang="en-US" dirty="0" smtClean="0"/>
          </a:p>
          <a:p>
            <a:pPr marL="400050" algn="just">
              <a:buFont typeface="Wingdings" panose="05000000000000000000" pitchFamily="2" charset="2"/>
              <a:buChar char="§"/>
            </a:pPr>
            <a:r>
              <a:rPr lang="en-US" dirty="0" smtClean="0"/>
              <a:t>This message </a:t>
            </a:r>
            <a:r>
              <a:rPr lang="en-US" dirty="0"/>
              <a:t>is sent via HTTP, so that they can reach to any machine on the internet without being blocked by firewall.</a:t>
            </a:r>
            <a:endParaRPr lang="en-US" dirty="0" smtClean="0"/>
          </a:p>
          <a:p>
            <a:pPr marL="400050" algn="just">
              <a:buFont typeface="Wingdings" panose="05000000000000000000" pitchFamily="2" charset="2"/>
              <a:buChar char="§"/>
            </a:pPr>
            <a:endParaRPr lang="en-US" dirty="0"/>
          </a:p>
        </p:txBody>
      </p:sp>
    </p:spTree>
    <p:extLst>
      <p:ext uri="{BB962C8B-B14F-4D97-AF65-F5344CB8AC3E}">
        <p14:creationId xmlns:p14="http://schemas.microsoft.com/office/powerpoint/2010/main" val="341699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Web Service</a:t>
            </a:r>
            <a:endParaRPr lang="en-US" dirty="0"/>
          </a:p>
        </p:txBody>
      </p:sp>
      <p:sp>
        <p:nvSpPr>
          <p:cNvPr id="3" name="Content Placeholder 2"/>
          <p:cNvSpPr>
            <a:spLocks noGrp="1"/>
          </p:cNvSpPr>
          <p:nvPr>
            <p:ph idx="1"/>
          </p:nvPr>
        </p:nvSpPr>
        <p:spPr/>
        <p:txBody>
          <a:bodyPr>
            <a:normAutofit/>
          </a:bodyPr>
          <a:lstStyle/>
          <a:p>
            <a:pPr algn="just"/>
            <a:r>
              <a:rPr lang="en-US" b="1" dirty="0"/>
              <a:t>Weather Reporting:</a:t>
            </a:r>
            <a:r>
              <a:rPr lang="en-US" dirty="0"/>
              <a:t> You can use Weather Reporting web service to display weather information in your personal website</a:t>
            </a:r>
            <a:r>
              <a:rPr lang="en-US" dirty="0" smtClean="0"/>
              <a:t>.</a:t>
            </a:r>
            <a:endParaRPr lang="en-US" dirty="0"/>
          </a:p>
          <a:p>
            <a:pPr algn="just"/>
            <a:r>
              <a:rPr lang="en-US" b="1" dirty="0"/>
              <a:t>Stock Quote:</a:t>
            </a:r>
            <a:r>
              <a:rPr lang="en-US" dirty="0"/>
              <a:t> You can display latest update of Share market with Stock Quote on your web site</a:t>
            </a:r>
            <a:r>
              <a:rPr lang="en-US" dirty="0" smtClean="0"/>
              <a:t>.</a:t>
            </a:r>
            <a:endParaRPr lang="en-US" dirty="0"/>
          </a:p>
          <a:p>
            <a:pPr algn="just"/>
            <a:r>
              <a:rPr lang="en-US" b="1" dirty="0"/>
              <a:t>News Headline:</a:t>
            </a:r>
            <a:r>
              <a:rPr lang="en-US" dirty="0"/>
              <a:t> You can display latest news update by using News Headline Web Service in your website</a:t>
            </a:r>
            <a:r>
              <a:rPr lang="en-US" dirty="0" smtClean="0"/>
              <a:t>.</a:t>
            </a:r>
          </a:p>
          <a:p>
            <a:pPr marL="0" indent="0" algn="just">
              <a:buNone/>
            </a:pPr>
            <a:r>
              <a:rPr lang="en-US" dirty="0"/>
              <a:t>  </a:t>
            </a:r>
            <a:r>
              <a:rPr lang="en-US" dirty="0" smtClean="0"/>
              <a:t>   &amp; Many More..</a:t>
            </a:r>
            <a:endParaRPr lang="en-US" dirty="0"/>
          </a:p>
        </p:txBody>
      </p:sp>
    </p:spTree>
    <p:extLst>
      <p:ext uri="{BB962C8B-B14F-4D97-AF65-F5344CB8AC3E}">
        <p14:creationId xmlns:p14="http://schemas.microsoft.com/office/powerpoint/2010/main" val="1575832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2200" y="2209800"/>
            <a:ext cx="4648200"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smtClean="0">
                <a:ln>
                  <a:noFill/>
                </a:ln>
                <a:solidFill>
                  <a:prstClr val="black"/>
                </a:solidFill>
                <a:effectLst/>
                <a:uLnTx/>
                <a:uFillTx/>
                <a:latin typeface="Calibri"/>
                <a:ea typeface="+mn-ea"/>
                <a:cs typeface="+mn-cs"/>
              </a:rPr>
              <a:t>Thank you</a:t>
            </a:r>
          </a:p>
        </p:txBody>
      </p:sp>
    </p:spTree>
    <p:extLst>
      <p:ext uri="{BB962C8B-B14F-4D97-AF65-F5344CB8AC3E}">
        <p14:creationId xmlns:p14="http://schemas.microsoft.com/office/powerpoint/2010/main" val="10583698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Web Service</a:t>
            </a:r>
            <a:endParaRPr lang="en-US" dirty="0"/>
          </a:p>
        </p:txBody>
      </p:sp>
      <p:sp>
        <p:nvSpPr>
          <p:cNvPr id="3" name="Content Placeholder 2"/>
          <p:cNvSpPr>
            <a:spLocks noGrp="1"/>
          </p:cNvSpPr>
          <p:nvPr>
            <p:ph idx="1"/>
          </p:nvPr>
        </p:nvSpPr>
        <p:spPr/>
        <p:txBody>
          <a:bodyPr>
            <a:normAutofit lnSpcReduction="10000"/>
          </a:bodyPr>
          <a:lstStyle/>
          <a:p>
            <a:pPr lvl="0" algn="just"/>
            <a:r>
              <a:rPr lang="en-US" dirty="0"/>
              <a:t>Web services are client and server applications that communicate over the World Wide Web's (WWW) </a:t>
            </a:r>
            <a:r>
              <a:rPr lang="en-US" dirty="0" smtClean="0"/>
              <a:t>Hypertext </a:t>
            </a:r>
            <a:r>
              <a:rPr lang="en-US" dirty="0"/>
              <a:t>Transfer Protocol (HTTP</a:t>
            </a:r>
            <a:r>
              <a:rPr lang="en-US" dirty="0" smtClean="0"/>
              <a:t>).</a:t>
            </a:r>
          </a:p>
          <a:p>
            <a:pPr lvl="0" algn="just"/>
            <a:r>
              <a:rPr lang="en-US" dirty="0"/>
              <a:t>A </a:t>
            </a:r>
            <a:r>
              <a:rPr lang="en-US" dirty="0" smtClean="0"/>
              <a:t>web </a:t>
            </a:r>
            <a:r>
              <a:rPr lang="en-US" dirty="0"/>
              <a:t>service is the communication platform between two different or  same platform  applications  that allows to use their </a:t>
            </a:r>
            <a:r>
              <a:rPr lang="en-US" b="1" dirty="0"/>
              <a:t>web method</a:t>
            </a:r>
            <a:r>
              <a:rPr lang="en-US" dirty="0" smtClean="0"/>
              <a:t>.</a:t>
            </a:r>
          </a:p>
          <a:p>
            <a:pPr lvl="0" algn="just"/>
            <a:r>
              <a:rPr lang="en-US" dirty="0" smtClean="0"/>
              <a:t>For </a:t>
            </a:r>
            <a:r>
              <a:rPr lang="en-US" dirty="0"/>
              <a:t>example weather information, live score of cricket, </a:t>
            </a:r>
            <a:r>
              <a:rPr lang="en-US" dirty="0" smtClean="0"/>
              <a:t>stock quote etc.</a:t>
            </a:r>
            <a:endParaRPr lang="en-US" dirty="0"/>
          </a:p>
          <a:p>
            <a:pPr lvl="0" algn="just"/>
            <a:r>
              <a:rPr lang="en-US" dirty="0"/>
              <a:t>For </a:t>
            </a:r>
            <a:r>
              <a:rPr lang="en-US" dirty="0" smtClean="0"/>
              <a:t>common </a:t>
            </a:r>
            <a:r>
              <a:rPr lang="en-US" dirty="0"/>
              <a:t>purposes </a:t>
            </a:r>
            <a:r>
              <a:rPr lang="en-US" dirty="0" smtClean="0"/>
              <a:t>you can create </a:t>
            </a:r>
            <a:r>
              <a:rPr lang="en-US" dirty="0"/>
              <a:t>a web service </a:t>
            </a:r>
            <a:r>
              <a:rPr lang="en-US" dirty="0" smtClean="0"/>
              <a:t>and It </a:t>
            </a:r>
            <a:r>
              <a:rPr lang="en-US" dirty="0"/>
              <a:t>will useful </a:t>
            </a:r>
            <a:r>
              <a:rPr lang="en-US" dirty="0" smtClean="0"/>
              <a:t>for not </a:t>
            </a:r>
            <a:r>
              <a:rPr lang="en-US" dirty="0"/>
              <a:t>only </a:t>
            </a:r>
            <a:r>
              <a:rPr lang="en-US" dirty="0" smtClean="0"/>
              <a:t>single website </a:t>
            </a:r>
            <a:r>
              <a:rPr lang="en-US" dirty="0"/>
              <a:t>but also for many other websites those are providing same facilities.</a:t>
            </a:r>
          </a:p>
          <a:p>
            <a:pPr lvl="0" algn="just"/>
            <a:r>
              <a:rPr lang="en-US" dirty="0"/>
              <a:t>Developer just needs to consume the web services and then its required function </a:t>
            </a:r>
            <a:r>
              <a:rPr lang="en-US" dirty="0" smtClean="0"/>
              <a:t>is calling.</a:t>
            </a:r>
            <a:endParaRPr lang="en-US" dirty="0"/>
          </a:p>
        </p:txBody>
      </p:sp>
    </p:spTree>
    <p:extLst>
      <p:ext uri="{BB962C8B-B14F-4D97-AF65-F5344CB8AC3E}">
        <p14:creationId xmlns:p14="http://schemas.microsoft.com/office/powerpoint/2010/main" val="129417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 Cont..</a:t>
            </a:r>
            <a:endParaRPr lang="en-US" dirty="0"/>
          </a:p>
        </p:txBody>
      </p:sp>
      <p:sp>
        <p:nvSpPr>
          <p:cNvPr id="3" name="Content Placeholder 2"/>
          <p:cNvSpPr>
            <a:spLocks noGrp="1"/>
          </p:cNvSpPr>
          <p:nvPr>
            <p:ph idx="1"/>
          </p:nvPr>
        </p:nvSpPr>
        <p:spPr/>
        <p:txBody>
          <a:bodyPr>
            <a:normAutofit/>
          </a:bodyPr>
          <a:lstStyle/>
          <a:p>
            <a:pPr algn="just"/>
            <a:r>
              <a:rPr lang="en-US" dirty="0"/>
              <a:t>So, it is better to develop a web service common to all instead of writing the same business logic for all websites</a:t>
            </a:r>
            <a:r>
              <a:rPr lang="en-US" dirty="0" smtClean="0"/>
              <a:t>.</a:t>
            </a:r>
          </a:p>
          <a:p>
            <a:pPr lvl="0" algn="just"/>
            <a:r>
              <a:rPr lang="en-US" dirty="0" smtClean="0"/>
              <a:t>Web </a:t>
            </a:r>
            <a:r>
              <a:rPr lang="en-US" dirty="0"/>
              <a:t>service provides common functionalities and results for all websites</a:t>
            </a:r>
            <a:r>
              <a:rPr lang="en-US" dirty="0" smtClean="0"/>
              <a:t>.</a:t>
            </a:r>
          </a:p>
          <a:p>
            <a:pPr algn="just"/>
            <a:r>
              <a:rPr lang="en-US" dirty="0"/>
              <a:t>Irrespective from any programming language as web service is based on XML so </a:t>
            </a:r>
            <a:r>
              <a:rPr lang="en-US" dirty="0" smtClean="0"/>
              <a:t>it can </a:t>
            </a:r>
            <a:r>
              <a:rPr lang="en-US" dirty="0"/>
              <a:t>be useful to all language based applications.</a:t>
            </a:r>
          </a:p>
          <a:p>
            <a:pPr lvl="0" algn="just"/>
            <a:r>
              <a:rPr lang="en-US" dirty="0"/>
              <a:t>Web Service messages are formatted as XML, a standard way for communication between two incompatible system, and this message is sent via HTTP, so that they can reach to any machine on the internet without being blocked by firewall</a:t>
            </a:r>
            <a:r>
              <a:rPr lang="en-US" dirty="0" smtClean="0"/>
              <a:t>.</a:t>
            </a:r>
          </a:p>
          <a:p>
            <a:pPr lvl="0" algn="just"/>
            <a:endParaRPr lang="en-US" dirty="0" smtClean="0"/>
          </a:p>
        </p:txBody>
      </p:sp>
    </p:spTree>
    <p:extLst>
      <p:ext uri="{BB962C8B-B14F-4D97-AF65-F5344CB8AC3E}">
        <p14:creationId xmlns:p14="http://schemas.microsoft.com/office/powerpoint/2010/main" val="1223960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Web Service</a:t>
            </a:r>
            <a:endParaRPr lang="en-US" dirty="0"/>
          </a:p>
        </p:txBody>
      </p:sp>
      <p:sp>
        <p:nvSpPr>
          <p:cNvPr id="3" name="Content Placeholder 2"/>
          <p:cNvSpPr>
            <a:spLocks noGrp="1"/>
          </p:cNvSpPr>
          <p:nvPr>
            <p:ph idx="1"/>
          </p:nvPr>
        </p:nvSpPr>
        <p:spPr/>
        <p:txBody>
          <a:bodyPr>
            <a:normAutofit/>
          </a:bodyPr>
          <a:lstStyle/>
          <a:p>
            <a:pPr lvl="0" algn="just"/>
            <a:r>
              <a:rPr lang="en-US" u="sng" dirty="0" smtClean="0"/>
              <a:t>Example</a:t>
            </a:r>
          </a:p>
          <a:p>
            <a:pPr lvl="1" algn="just">
              <a:buFont typeface="Arial" panose="020B0604020202020204" pitchFamily="34" charset="0"/>
              <a:buChar char="•"/>
            </a:pPr>
            <a:r>
              <a:rPr lang="en-US" dirty="0" smtClean="0"/>
              <a:t>Creating a Simple </a:t>
            </a:r>
            <a:r>
              <a:rPr lang="en-US" dirty="0"/>
              <a:t>module that will provide basic arithmetic operations to other </a:t>
            </a:r>
            <a:r>
              <a:rPr lang="en-US" dirty="0" smtClean="0"/>
              <a:t>applications.</a:t>
            </a:r>
          </a:p>
          <a:p>
            <a:pPr lvl="1" algn="just">
              <a:buFont typeface="Arial" panose="020B0604020202020204" pitchFamily="34" charset="0"/>
              <a:buChar char="•"/>
            </a:pPr>
            <a:r>
              <a:rPr lang="en-US" dirty="0" smtClean="0"/>
              <a:t>The </a:t>
            </a:r>
            <a:r>
              <a:rPr lang="en-US" dirty="0"/>
              <a:t>user of this </a:t>
            </a:r>
            <a:r>
              <a:rPr lang="en-US" dirty="0" smtClean="0"/>
              <a:t>application provides two </a:t>
            </a:r>
            <a:r>
              <a:rPr lang="en-US" dirty="0"/>
              <a:t>numbers and it will perform the requested operation like </a:t>
            </a:r>
            <a:r>
              <a:rPr lang="en-US" dirty="0" smtClean="0"/>
              <a:t>Addition, Multiplication, </a:t>
            </a:r>
            <a:r>
              <a:rPr lang="en-US" dirty="0"/>
              <a:t>and </a:t>
            </a:r>
            <a:r>
              <a:rPr lang="en-US" dirty="0" smtClean="0"/>
              <a:t>Subtraction</a:t>
            </a:r>
            <a:r>
              <a:rPr lang="en-US" dirty="0"/>
              <a:t>.</a:t>
            </a:r>
            <a:endParaRPr lang="en-US" dirty="0" smtClean="0"/>
          </a:p>
        </p:txBody>
      </p:sp>
    </p:spTree>
    <p:extLst>
      <p:ext uri="{BB962C8B-B14F-4D97-AF65-F5344CB8AC3E}">
        <p14:creationId xmlns:p14="http://schemas.microsoft.com/office/powerpoint/2010/main" val="65306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Web Service Cont..</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smtClean="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890" y="1447801"/>
            <a:ext cx="6798732" cy="3352800"/>
          </a:xfrm>
          <a:prstGeom prst="rect">
            <a:avLst/>
          </a:prstGeom>
          <a:ln w="28575">
            <a:solidFill>
              <a:schemeClr val="tx1"/>
            </a:solidFill>
          </a:ln>
        </p:spPr>
      </p:pic>
      <p:sp>
        <p:nvSpPr>
          <p:cNvPr id="5" name="Rectangle 4"/>
          <p:cNvSpPr/>
          <p:nvPr/>
        </p:nvSpPr>
        <p:spPr>
          <a:xfrm>
            <a:off x="6064822" y="3124201"/>
            <a:ext cx="1828800" cy="914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Right Click on Website </a:t>
            </a:r>
            <a:r>
              <a:rPr lang="en-US" dirty="0" smtClean="0">
                <a:sym typeface="Wingdings" panose="05000000000000000000" pitchFamily="2" charset="2"/>
              </a:rPr>
              <a:t></a:t>
            </a:r>
            <a:r>
              <a:rPr lang="en-US" dirty="0" smtClean="0"/>
              <a:t> Add </a:t>
            </a:r>
            <a:r>
              <a:rPr lang="en-US" dirty="0" smtClean="0">
                <a:sym typeface="Wingdings" panose="05000000000000000000" pitchFamily="2" charset="2"/>
              </a:rPr>
              <a:t> Add New Item </a:t>
            </a:r>
            <a:endParaRPr lang="en-US" dirty="0"/>
          </a:p>
        </p:txBody>
      </p:sp>
    </p:spTree>
    <p:extLst>
      <p:ext uri="{BB962C8B-B14F-4D97-AF65-F5344CB8AC3E}">
        <p14:creationId xmlns:p14="http://schemas.microsoft.com/office/powerpoint/2010/main" val="299730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Web Service Cont..</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smtClean="0"/>
          </a:p>
          <a:p>
            <a:endParaRPr lang="en-US" dirty="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434" y="1088515"/>
            <a:ext cx="7087132" cy="5138170"/>
          </a:xfrm>
          <a:prstGeom prst="rect">
            <a:avLst/>
          </a:prstGeom>
          <a:ln w="28575">
            <a:solidFill>
              <a:schemeClr val="tx1"/>
            </a:solidFill>
          </a:ln>
        </p:spPr>
      </p:pic>
      <p:sp>
        <p:nvSpPr>
          <p:cNvPr id="7" name="Rectangle 6"/>
          <p:cNvSpPr/>
          <p:nvPr/>
        </p:nvSpPr>
        <p:spPr>
          <a:xfrm>
            <a:off x="1295400" y="2057400"/>
            <a:ext cx="1295400" cy="914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Select Language</a:t>
            </a:r>
            <a:endParaRPr lang="en-US" dirty="0"/>
          </a:p>
        </p:txBody>
      </p:sp>
      <p:sp>
        <p:nvSpPr>
          <p:cNvPr id="8" name="Rectangle 7"/>
          <p:cNvSpPr/>
          <p:nvPr/>
        </p:nvSpPr>
        <p:spPr>
          <a:xfrm>
            <a:off x="5791200" y="2971800"/>
            <a:ext cx="1295400" cy="914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Select Web Service</a:t>
            </a:r>
            <a:endParaRPr lang="en-US" dirty="0"/>
          </a:p>
        </p:txBody>
      </p:sp>
      <p:sp>
        <p:nvSpPr>
          <p:cNvPr id="9" name="Rectangle 8"/>
          <p:cNvSpPr/>
          <p:nvPr/>
        </p:nvSpPr>
        <p:spPr>
          <a:xfrm>
            <a:off x="1600200" y="4495800"/>
            <a:ext cx="1295400" cy="914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Give Web Service Name</a:t>
            </a:r>
            <a:endParaRPr lang="en-US" dirty="0"/>
          </a:p>
        </p:txBody>
      </p:sp>
      <p:sp>
        <p:nvSpPr>
          <p:cNvPr id="10" name="Rectangle 9"/>
          <p:cNvSpPr/>
          <p:nvPr/>
        </p:nvSpPr>
        <p:spPr>
          <a:xfrm>
            <a:off x="5791200" y="4902970"/>
            <a:ext cx="1295400" cy="914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Press Add</a:t>
            </a:r>
            <a:endParaRPr lang="en-US" dirty="0"/>
          </a:p>
        </p:txBody>
      </p:sp>
    </p:spTree>
    <p:extLst>
      <p:ext uri="{BB962C8B-B14F-4D97-AF65-F5344CB8AC3E}">
        <p14:creationId xmlns:p14="http://schemas.microsoft.com/office/powerpoint/2010/main" val="4063093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Web Service Cont..</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smtClean="0"/>
          </a:p>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409563"/>
            <a:ext cx="3541025" cy="4496074"/>
          </a:xfrm>
          <a:prstGeom prst="rect">
            <a:avLst/>
          </a:prstGeom>
          <a:ln>
            <a:solidFill>
              <a:schemeClr val="tx1"/>
            </a:solidFill>
          </a:ln>
        </p:spPr>
      </p:pic>
      <p:sp>
        <p:nvSpPr>
          <p:cNvPr id="8" name="Left Arrow 7"/>
          <p:cNvSpPr/>
          <p:nvPr/>
        </p:nvSpPr>
        <p:spPr>
          <a:xfrm>
            <a:off x="3505200" y="3429000"/>
            <a:ext cx="533400" cy="228600"/>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p:cNvSpPr/>
          <p:nvPr/>
        </p:nvSpPr>
        <p:spPr>
          <a:xfrm>
            <a:off x="3501788" y="4724400"/>
            <a:ext cx="533400" cy="228600"/>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070712" y="3425588"/>
            <a:ext cx="1981200" cy="12192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You Can See Two Files .</a:t>
            </a:r>
            <a:r>
              <a:rPr lang="en-US" dirty="0" err="1" smtClean="0"/>
              <a:t>asmx</a:t>
            </a:r>
            <a:r>
              <a:rPr lang="en-US" dirty="0" smtClean="0"/>
              <a:t> &amp; .</a:t>
            </a:r>
            <a:r>
              <a:rPr lang="en-US" dirty="0" err="1" smtClean="0"/>
              <a:t>cs</a:t>
            </a:r>
            <a:r>
              <a:rPr lang="en-US" dirty="0" smtClean="0"/>
              <a:t> under </a:t>
            </a:r>
            <a:r>
              <a:rPr lang="en-US" dirty="0" err="1" smtClean="0"/>
              <a:t>App_Code</a:t>
            </a:r>
            <a:endParaRPr lang="en-US" dirty="0"/>
          </a:p>
        </p:txBody>
      </p:sp>
    </p:spTree>
    <p:extLst>
      <p:ext uri="{BB962C8B-B14F-4D97-AF65-F5344CB8AC3E}">
        <p14:creationId xmlns:p14="http://schemas.microsoft.com/office/powerpoint/2010/main" val="3876558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a:t>
            </a:r>
            <a:r>
              <a:rPr lang="en-US" dirty="0" err="1" smtClean="0"/>
              <a:t>WebService</a:t>
            </a:r>
            <a:endParaRPr lang="en-US" dirty="0"/>
          </a:p>
        </p:txBody>
      </p:sp>
      <p:sp>
        <p:nvSpPr>
          <p:cNvPr id="3" name="Content Placeholder 2"/>
          <p:cNvSpPr>
            <a:spLocks noGrp="1"/>
          </p:cNvSpPr>
          <p:nvPr>
            <p:ph idx="1"/>
          </p:nvPr>
        </p:nvSpPr>
        <p:spPr>
          <a:xfrm>
            <a:off x="190500" y="990600"/>
            <a:ext cx="8763000" cy="5410200"/>
          </a:xfrm>
          <a:ln>
            <a:solidFill>
              <a:schemeClr val="tx1"/>
            </a:solidFill>
          </a:ln>
        </p:spPr>
        <p:txBody>
          <a:bodyPr>
            <a:noAutofit/>
          </a:bodyPr>
          <a:lstStyle/>
          <a:p>
            <a:pPr marL="0" indent="0">
              <a:buNone/>
            </a:pPr>
            <a:r>
              <a:rPr lang="en-US" sz="1100" dirty="0">
                <a:solidFill>
                  <a:srgbClr val="0000FF"/>
                </a:solidFill>
                <a:latin typeface="Consolas" panose="020B0609020204030204" pitchFamily="49" charset="0"/>
              </a:rPr>
              <a:t>using</a:t>
            </a:r>
            <a:r>
              <a:rPr lang="en-US" sz="1100" dirty="0">
                <a:solidFill>
                  <a:srgbClr val="000000"/>
                </a:solidFill>
                <a:latin typeface="Consolas" panose="020B0609020204030204" pitchFamily="49" charset="0"/>
              </a:rPr>
              <a:t> System;</a:t>
            </a:r>
          </a:p>
          <a:p>
            <a:pPr marL="0" indent="0">
              <a:buNone/>
            </a:pPr>
            <a:r>
              <a:rPr lang="en-US" sz="1100" dirty="0">
                <a:solidFill>
                  <a:srgbClr val="0000FF"/>
                </a:solidFill>
                <a:latin typeface="Consolas" panose="020B0609020204030204" pitchFamily="49" charset="0"/>
              </a:rPr>
              <a:t>using</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System.Web.Services</a:t>
            </a:r>
            <a:r>
              <a:rPr lang="en-US" sz="1100" dirty="0">
                <a:solidFill>
                  <a:srgbClr val="000000"/>
                </a:solidFill>
                <a:latin typeface="Consolas" panose="020B0609020204030204" pitchFamily="49" charset="0"/>
              </a:rPr>
              <a:t>;</a:t>
            </a:r>
          </a:p>
          <a:p>
            <a:pPr marL="0" indent="0">
              <a:buNone/>
            </a:pPr>
            <a:endParaRPr lang="en-US" sz="1100" dirty="0">
              <a:solidFill>
                <a:srgbClr val="000000"/>
              </a:solidFill>
              <a:latin typeface="Consolas" panose="020B0609020204030204" pitchFamily="49" charset="0"/>
            </a:endParaRPr>
          </a:p>
          <a:p>
            <a:pPr marL="0" indent="0">
              <a:buNone/>
            </a:pPr>
            <a:r>
              <a:rPr lang="en-US" sz="1100" dirty="0" smtClean="0">
                <a:solidFill>
                  <a:srgbClr val="000000"/>
                </a:solidFill>
                <a:latin typeface="Consolas" panose="020B0609020204030204" pitchFamily="49" charset="0"/>
              </a:rPr>
              <a:t>[</a:t>
            </a:r>
            <a:r>
              <a:rPr lang="en-US" sz="1100" dirty="0" err="1">
                <a:solidFill>
                  <a:srgbClr val="000000"/>
                </a:solidFill>
                <a:latin typeface="Consolas" panose="020B0609020204030204" pitchFamily="49" charset="0"/>
              </a:rPr>
              <a:t>WebService</a:t>
            </a:r>
            <a:r>
              <a:rPr lang="en-US" sz="1100" dirty="0">
                <a:solidFill>
                  <a:srgbClr val="000000"/>
                </a:solidFill>
                <a:latin typeface="Consolas" panose="020B0609020204030204" pitchFamily="49" charset="0"/>
              </a:rPr>
              <a:t>(Namespace = </a:t>
            </a:r>
            <a:r>
              <a:rPr lang="en-US" sz="1100" dirty="0">
                <a:solidFill>
                  <a:srgbClr val="A31515"/>
                </a:solidFill>
                <a:latin typeface="Consolas" panose="020B0609020204030204" pitchFamily="49" charset="0"/>
              </a:rPr>
              <a:t>"http://tempuri.org/"</a:t>
            </a:r>
            <a:r>
              <a:rPr lang="en-US" sz="1100" dirty="0">
                <a:solidFill>
                  <a:srgbClr val="000000"/>
                </a:solidFill>
                <a:latin typeface="Consolas" panose="020B0609020204030204" pitchFamily="49" charset="0"/>
              </a:rPr>
              <a:t>)]</a:t>
            </a:r>
          </a:p>
          <a:p>
            <a:pPr marL="0" indent="0">
              <a:buNone/>
            </a:pPr>
            <a:r>
              <a:rPr lang="en-US" sz="1100" dirty="0">
                <a:solidFill>
                  <a:srgbClr val="000000"/>
                </a:solidFill>
                <a:latin typeface="Consolas" panose="020B0609020204030204" pitchFamily="49" charset="0"/>
              </a:rPr>
              <a:t>[</a:t>
            </a:r>
            <a:r>
              <a:rPr lang="en-US" sz="1100" dirty="0" err="1">
                <a:solidFill>
                  <a:srgbClr val="000000"/>
                </a:solidFill>
                <a:latin typeface="Consolas" panose="020B0609020204030204" pitchFamily="49" charset="0"/>
              </a:rPr>
              <a:t>WebServiceBinding</a:t>
            </a:r>
            <a:r>
              <a:rPr lang="en-US" sz="1100" dirty="0">
                <a:solidFill>
                  <a:srgbClr val="000000"/>
                </a:solidFill>
                <a:latin typeface="Consolas" panose="020B0609020204030204" pitchFamily="49" charset="0"/>
              </a:rPr>
              <a:t>(</a:t>
            </a:r>
            <a:r>
              <a:rPr lang="en-US" sz="1100" dirty="0" err="1">
                <a:solidFill>
                  <a:srgbClr val="000000"/>
                </a:solidFill>
                <a:latin typeface="Consolas" panose="020B0609020204030204" pitchFamily="49" charset="0"/>
              </a:rPr>
              <a:t>ConformsTo</a:t>
            </a:r>
            <a:r>
              <a:rPr lang="en-US" sz="1100" dirty="0">
                <a:solidFill>
                  <a:srgbClr val="000000"/>
                </a:solidFill>
                <a:latin typeface="Consolas" panose="020B0609020204030204" pitchFamily="49" charset="0"/>
              </a:rPr>
              <a:t> = WsiProfiles.BasicProfile1_1)]</a:t>
            </a:r>
          </a:p>
          <a:p>
            <a:pPr marL="0" indent="0">
              <a:buNone/>
            </a:pPr>
            <a:r>
              <a:rPr lang="en-US" sz="1100" dirty="0" smtClean="0">
                <a:solidFill>
                  <a:srgbClr val="0000FF"/>
                </a:solidFill>
                <a:latin typeface="Consolas" panose="020B0609020204030204" pitchFamily="49" charset="0"/>
              </a:rPr>
              <a:t>public</a:t>
            </a:r>
            <a:r>
              <a:rPr lang="en-US" sz="1100" dirty="0" smtClean="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class</a:t>
            </a:r>
            <a:r>
              <a:rPr lang="en-US" sz="1100" dirty="0">
                <a:solidFill>
                  <a:srgbClr val="000000"/>
                </a:solidFill>
                <a:latin typeface="Consolas" panose="020B0609020204030204" pitchFamily="49" charset="0"/>
              </a:rPr>
              <a:t> </a:t>
            </a:r>
            <a:r>
              <a:rPr lang="en-US" sz="1100" dirty="0">
                <a:solidFill>
                  <a:srgbClr val="2B91AF"/>
                </a:solidFill>
                <a:latin typeface="Consolas" panose="020B0609020204030204" pitchFamily="49" charset="0"/>
              </a:rPr>
              <a:t>Service</a:t>
            </a:r>
            <a:r>
              <a:rPr lang="en-US" sz="1100" dirty="0">
                <a:solidFill>
                  <a:srgbClr val="000000"/>
                </a:solidFill>
                <a:latin typeface="Consolas" panose="020B0609020204030204" pitchFamily="49" charset="0"/>
              </a:rPr>
              <a:t> : </a:t>
            </a:r>
            <a:r>
              <a:rPr lang="en-US" sz="1100" dirty="0" err="1">
                <a:solidFill>
                  <a:srgbClr val="000000"/>
                </a:solidFill>
                <a:latin typeface="Consolas" panose="020B0609020204030204" pitchFamily="49" charset="0"/>
              </a:rPr>
              <a:t>System.Web.Services.WebService</a:t>
            </a:r>
            <a:endParaRPr lang="en-US" sz="1100" dirty="0">
              <a:solidFill>
                <a:srgbClr val="000000"/>
              </a:solidFill>
              <a:latin typeface="Consolas" panose="020B0609020204030204" pitchFamily="49" charset="0"/>
            </a:endParaRPr>
          </a:p>
          <a:p>
            <a:pPr marL="0" indent="0">
              <a:buNone/>
            </a:pPr>
            <a:r>
              <a:rPr lang="en-US" sz="1100" dirty="0">
                <a:solidFill>
                  <a:srgbClr val="000000"/>
                </a:solidFill>
                <a:latin typeface="Consolas" panose="020B0609020204030204" pitchFamily="49" charset="0"/>
              </a:rPr>
              <a:t>{</a:t>
            </a:r>
          </a:p>
          <a:p>
            <a:pPr marL="0" indent="0">
              <a:buNone/>
            </a:pP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public</a:t>
            </a:r>
            <a:r>
              <a:rPr lang="en-US" sz="1100" dirty="0">
                <a:solidFill>
                  <a:srgbClr val="000000"/>
                </a:solidFill>
                <a:latin typeface="Consolas" panose="020B0609020204030204" pitchFamily="49" charset="0"/>
              </a:rPr>
              <a:t> Service() </a:t>
            </a:r>
            <a:r>
              <a:rPr lang="en-US" sz="1100" dirty="0" smtClean="0">
                <a:solidFill>
                  <a:srgbClr val="000000"/>
                </a:solidFill>
                <a:latin typeface="Consolas" panose="020B0609020204030204" pitchFamily="49" charset="0"/>
              </a:rPr>
              <a:t>{</a:t>
            </a:r>
            <a:endParaRPr lang="en-US" sz="1100" dirty="0">
              <a:solidFill>
                <a:srgbClr val="000000"/>
              </a:solidFill>
              <a:latin typeface="Consolas" panose="020B0609020204030204" pitchFamily="49" charset="0"/>
            </a:endParaRPr>
          </a:p>
          <a:p>
            <a:pPr marL="0" indent="0">
              <a:buNone/>
            </a:pPr>
            <a:r>
              <a:rPr lang="en-US" sz="1100" dirty="0">
                <a:solidFill>
                  <a:srgbClr val="000000"/>
                </a:solidFill>
                <a:latin typeface="Consolas" panose="020B0609020204030204" pitchFamily="49" charset="0"/>
              </a:rPr>
              <a:t>    </a:t>
            </a:r>
            <a:r>
              <a:rPr lang="en-US" sz="1100" dirty="0" smtClean="0">
                <a:solidFill>
                  <a:srgbClr val="000000"/>
                </a:solidFill>
                <a:latin typeface="Consolas" panose="020B0609020204030204" pitchFamily="49" charset="0"/>
              </a:rPr>
              <a:t>}</a:t>
            </a:r>
            <a:endParaRPr lang="en-US" sz="1100" dirty="0">
              <a:solidFill>
                <a:srgbClr val="000000"/>
              </a:solidFill>
              <a:latin typeface="Consolas" panose="020B0609020204030204" pitchFamily="49" charset="0"/>
            </a:endParaRPr>
          </a:p>
          <a:p>
            <a:pPr marL="0" indent="0">
              <a:buNone/>
            </a:pPr>
            <a:r>
              <a:rPr lang="en-US" sz="1100" dirty="0">
                <a:solidFill>
                  <a:srgbClr val="000000"/>
                </a:solidFill>
                <a:latin typeface="Consolas" panose="020B0609020204030204" pitchFamily="49" charset="0"/>
              </a:rPr>
              <a:t>    [</a:t>
            </a:r>
            <a:r>
              <a:rPr lang="en-US" sz="1100" dirty="0" err="1">
                <a:solidFill>
                  <a:srgbClr val="2B91AF"/>
                </a:solidFill>
                <a:latin typeface="Consolas" panose="020B0609020204030204" pitchFamily="49" charset="0"/>
              </a:rPr>
              <a:t>WebMethod</a:t>
            </a:r>
            <a:r>
              <a:rPr lang="en-US" sz="1100" dirty="0">
                <a:solidFill>
                  <a:srgbClr val="000000"/>
                </a:solidFill>
                <a:latin typeface="Consolas" panose="020B0609020204030204" pitchFamily="49" charset="0"/>
              </a:rPr>
              <a:t>]</a:t>
            </a:r>
          </a:p>
          <a:p>
            <a:pPr marL="0" indent="0">
              <a:buNone/>
            </a:pP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public</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string</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MyFood</a:t>
            </a:r>
            <a:r>
              <a:rPr lang="en-US" sz="1100" dirty="0">
                <a:solidFill>
                  <a:srgbClr val="000000"/>
                </a:solidFill>
                <a:latin typeface="Consolas" panose="020B0609020204030204" pitchFamily="49" charset="0"/>
              </a:rPr>
              <a:t>(</a:t>
            </a:r>
            <a:r>
              <a:rPr lang="en-US" sz="1100" dirty="0">
                <a:solidFill>
                  <a:srgbClr val="0000FF"/>
                </a:solidFill>
                <a:latin typeface="Consolas" panose="020B0609020204030204" pitchFamily="49" charset="0"/>
              </a:rPr>
              <a:t>string</a:t>
            </a:r>
            <a:r>
              <a:rPr lang="en-US" sz="1100" dirty="0">
                <a:solidFill>
                  <a:srgbClr val="000000"/>
                </a:solidFill>
                <a:latin typeface="Consolas" panose="020B0609020204030204" pitchFamily="49" charset="0"/>
              </a:rPr>
              <a:t> items)</a:t>
            </a:r>
          </a:p>
          <a:p>
            <a:pPr marL="0" indent="0">
              <a:buNone/>
            </a:pPr>
            <a:r>
              <a:rPr lang="en-US" sz="1100" dirty="0">
                <a:solidFill>
                  <a:srgbClr val="000000"/>
                </a:solidFill>
                <a:latin typeface="Consolas" panose="020B0609020204030204" pitchFamily="49" charset="0"/>
              </a:rPr>
              <a:t>    {</a:t>
            </a:r>
          </a:p>
          <a:p>
            <a:pPr marL="0" indent="0">
              <a:buNone/>
            </a:pP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return</a:t>
            </a:r>
            <a:r>
              <a:rPr lang="en-US" sz="1100" dirty="0">
                <a:solidFill>
                  <a:srgbClr val="000000"/>
                </a:solidFill>
                <a:latin typeface="Consolas" panose="020B0609020204030204" pitchFamily="49" charset="0"/>
              </a:rPr>
              <a:t> </a:t>
            </a:r>
            <a:r>
              <a:rPr lang="en-US" sz="1100" dirty="0">
                <a:solidFill>
                  <a:srgbClr val="A31515"/>
                </a:solidFill>
                <a:latin typeface="Consolas" panose="020B0609020204030204" pitchFamily="49" charset="0"/>
              </a:rPr>
              <a:t>"I like to eat"</a:t>
            </a:r>
            <a:r>
              <a:rPr lang="en-US" sz="1100" dirty="0">
                <a:solidFill>
                  <a:srgbClr val="000000"/>
                </a:solidFill>
                <a:latin typeface="Consolas" panose="020B0609020204030204" pitchFamily="49" charset="0"/>
              </a:rPr>
              <a:t> + items;</a:t>
            </a:r>
          </a:p>
          <a:p>
            <a:pPr marL="0" indent="0">
              <a:buNone/>
            </a:pPr>
            <a:r>
              <a:rPr lang="en-US" sz="1100" dirty="0">
                <a:solidFill>
                  <a:srgbClr val="000000"/>
                </a:solidFill>
                <a:latin typeface="Consolas" panose="020B0609020204030204" pitchFamily="49" charset="0"/>
              </a:rPr>
              <a:t>    </a:t>
            </a:r>
            <a:r>
              <a:rPr lang="en-US" sz="1100" dirty="0" smtClean="0">
                <a:solidFill>
                  <a:srgbClr val="000000"/>
                </a:solidFill>
                <a:latin typeface="Consolas" panose="020B0609020204030204" pitchFamily="49" charset="0"/>
              </a:rPr>
              <a:t>}</a:t>
            </a:r>
            <a:endParaRPr lang="en-US" sz="1100" dirty="0">
              <a:solidFill>
                <a:srgbClr val="000000"/>
              </a:solidFill>
              <a:latin typeface="Consolas" panose="020B0609020204030204" pitchFamily="49" charset="0"/>
            </a:endParaRPr>
          </a:p>
          <a:p>
            <a:pPr marL="0" indent="0">
              <a:buNone/>
            </a:pPr>
            <a:r>
              <a:rPr lang="en-US" sz="1100" dirty="0">
                <a:solidFill>
                  <a:srgbClr val="000000"/>
                </a:solidFill>
                <a:latin typeface="Consolas" panose="020B0609020204030204" pitchFamily="49" charset="0"/>
              </a:rPr>
              <a:t>    [</a:t>
            </a:r>
            <a:r>
              <a:rPr lang="en-US" sz="1100" dirty="0" err="1">
                <a:solidFill>
                  <a:srgbClr val="2B91AF"/>
                </a:solidFill>
                <a:latin typeface="Consolas" panose="020B0609020204030204" pitchFamily="49" charset="0"/>
              </a:rPr>
              <a:t>WebMethod</a:t>
            </a:r>
            <a:r>
              <a:rPr lang="en-US" sz="1100" dirty="0">
                <a:solidFill>
                  <a:srgbClr val="000000"/>
                </a:solidFill>
                <a:latin typeface="Consolas" panose="020B0609020204030204" pitchFamily="49" charset="0"/>
              </a:rPr>
              <a:t>]</a:t>
            </a:r>
          </a:p>
          <a:p>
            <a:pPr marL="0" indent="0">
              <a:buNone/>
            </a:pP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public</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string</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CheckOddandEvenMethods</a:t>
            </a:r>
            <a:r>
              <a:rPr lang="en-US" sz="1100" dirty="0">
                <a:solidFill>
                  <a:srgbClr val="000000"/>
                </a:solidFill>
                <a:latin typeface="Consolas" panose="020B0609020204030204" pitchFamily="49" charset="0"/>
              </a:rPr>
              <a:t>(</a:t>
            </a:r>
            <a:r>
              <a:rPr lang="en-US" sz="1100" dirty="0" err="1">
                <a:solidFill>
                  <a:srgbClr val="0000FF"/>
                </a:solidFill>
                <a:latin typeface="Consolas" panose="020B0609020204030204" pitchFamily="49" charset="0"/>
              </a:rPr>
              <a:t>int</a:t>
            </a:r>
            <a:r>
              <a:rPr lang="en-US" sz="1100" dirty="0">
                <a:solidFill>
                  <a:srgbClr val="000000"/>
                </a:solidFill>
                <a:latin typeface="Consolas" panose="020B0609020204030204" pitchFamily="49" charset="0"/>
              </a:rPr>
              <a:t> a)</a:t>
            </a:r>
          </a:p>
          <a:p>
            <a:pPr marL="0" indent="0">
              <a:buNone/>
            </a:pPr>
            <a:r>
              <a:rPr lang="en-US" sz="1100" dirty="0">
                <a:solidFill>
                  <a:srgbClr val="000000"/>
                </a:solidFill>
                <a:latin typeface="Consolas" panose="020B0609020204030204" pitchFamily="49" charset="0"/>
              </a:rPr>
              <a:t>    {</a:t>
            </a:r>
          </a:p>
          <a:p>
            <a:pPr marL="0" indent="0">
              <a:buNone/>
            </a:pP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string</a:t>
            </a:r>
            <a:r>
              <a:rPr lang="en-US" sz="1100" dirty="0">
                <a:solidFill>
                  <a:srgbClr val="000000"/>
                </a:solidFill>
                <a:latin typeface="Consolas" panose="020B0609020204030204" pitchFamily="49" charset="0"/>
              </a:rPr>
              <a:t> results;</a:t>
            </a:r>
          </a:p>
          <a:p>
            <a:pPr marL="0" indent="0">
              <a:buNone/>
            </a:pP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if</a:t>
            </a:r>
            <a:r>
              <a:rPr lang="en-US" sz="1100" dirty="0">
                <a:solidFill>
                  <a:srgbClr val="000000"/>
                </a:solidFill>
                <a:latin typeface="Consolas" panose="020B0609020204030204" pitchFamily="49" charset="0"/>
              </a:rPr>
              <a:t> (a % 2 == 0</a:t>
            </a:r>
            <a:r>
              <a:rPr lang="en-US" sz="1100" dirty="0" smtClean="0">
                <a:solidFill>
                  <a:srgbClr val="000000"/>
                </a:solidFill>
                <a:latin typeface="Consolas" panose="020B0609020204030204" pitchFamily="49" charset="0"/>
              </a:rPr>
              <a:t>) </a:t>
            </a:r>
            <a:r>
              <a:rPr lang="en-US" sz="1100" dirty="0">
                <a:solidFill>
                  <a:srgbClr val="000000"/>
                </a:solidFill>
                <a:latin typeface="Consolas" panose="020B0609020204030204" pitchFamily="49" charset="0"/>
              </a:rPr>
              <a:t>{</a:t>
            </a:r>
          </a:p>
          <a:p>
            <a:pPr marL="0" indent="0">
              <a:buNone/>
            </a:pP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return</a:t>
            </a:r>
            <a:r>
              <a:rPr lang="en-US" sz="1100" dirty="0">
                <a:solidFill>
                  <a:srgbClr val="000000"/>
                </a:solidFill>
                <a:latin typeface="Consolas" panose="020B0609020204030204" pitchFamily="49" charset="0"/>
              </a:rPr>
              <a:t> results = a + </a:t>
            </a:r>
            <a:r>
              <a:rPr lang="en-US" sz="1100" dirty="0">
                <a:solidFill>
                  <a:srgbClr val="A31515"/>
                </a:solidFill>
                <a:latin typeface="Consolas" panose="020B0609020204030204" pitchFamily="49" charset="0"/>
              </a:rPr>
              <a:t>"_"</a:t>
            </a:r>
            <a:r>
              <a:rPr lang="en-US" sz="1100" dirty="0">
                <a:solidFill>
                  <a:srgbClr val="000000"/>
                </a:solidFill>
                <a:latin typeface="Consolas" panose="020B0609020204030204" pitchFamily="49" charset="0"/>
              </a:rPr>
              <a:t> + </a:t>
            </a:r>
            <a:r>
              <a:rPr lang="en-US" sz="1100" dirty="0">
                <a:solidFill>
                  <a:srgbClr val="A31515"/>
                </a:solidFill>
                <a:latin typeface="Consolas" panose="020B0609020204030204" pitchFamily="49" charset="0"/>
              </a:rPr>
              <a:t>"Is a Even Number</a:t>
            </a:r>
            <a:r>
              <a:rPr lang="en-US" sz="1100" dirty="0" smtClean="0">
                <a:solidFill>
                  <a:srgbClr val="A31515"/>
                </a:solidFill>
                <a:latin typeface="Consolas" panose="020B0609020204030204" pitchFamily="49" charset="0"/>
              </a:rPr>
              <a:t>"</a:t>
            </a:r>
            <a:r>
              <a:rPr lang="en-US" sz="1100" dirty="0" smtClean="0">
                <a:solidFill>
                  <a:srgbClr val="000000"/>
                </a:solidFill>
                <a:latin typeface="Consolas" panose="020B0609020204030204" pitchFamily="49" charset="0"/>
              </a:rPr>
              <a:t>; }</a:t>
            </a:r>
            <a:endParaRPr lang="en-US" sz="1100" dirty="0">
              <a:solidFill>
                <a:srgbClr val="000000"/>
              </a:solidFill>
              <a:latin typeface="Consolas" panose="020B0609020204030204" pitchFamily="49" charset="0"/>
            </a:endParaRPr>
          </a:p>
          <a:p>
            <a:pPr marL="0" indent="0">
              <a:buNone/>
            </a:pPr>
            <a:r>
              <a:rPr lang="en-US" sz="1100" dirty="0">
                <a:solidFill>
                  <a:srgbClr val="000000"/>
                </a:solidFill>
                <a:latin typeface="Consolas" panose="020B0609020204030204" pitchFamily="49" charset="0"/>
              </a:rPr>
              <a:t>        </a:t>
            </a:r>
            <a:r>
              <a:rPr lang="en-US" sz="1100" dirty="0" smtClean="0">
                <a:solidFill>
                  <a:srgbClr val="0000FF"/>
                </a:solidFill>
                <a:latin typeface="Consolas" panose="020B0609020204030204" pitchFamily="49" charset="0"/>
              </a:rPr>
              <a:t>else</a:t>
            </a:r>
            <a:r>
              <a:rPr lang="en-US" sz="1100" dirty="0" smtClean="0">
                <a:solidFill>
                  <a:srgbClr val="000000"/>
                </a:solidFill>
                <a:latin typeface="Consolas" panose="020B0609020204030204" pitchFamily="49" charset="0"/>
              </a:rPr>
              <a:t> </a:t>
            </a:r>
            <a:r>
              <a:rPr lang="en-US" sz="1100" dirty="0">
                <a:solidFill>
                  <a:srgbClr val="000000"/>
                </a:solidFill>
                <a:latin typeface="Consolas" panose="020B0609020204030204" pitchFamily="49" charset="0"/>
              </a:rPr>
              <a:t>{</a:t>
            </a:r>
          </a:p>
          <a:p>
            <a:pPr marL="0" indent="0">
              <a:buNone/>
            </a:pP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return</a:t>
            </a:r>
            <a:r>
              <a:rPr lang="en-US" sz="1100" dirty="0">
                <a:solidFill>
                  <a:srgbClr val="000000"/>
                </a:solidFill>
                <a:latin typeface="Consolas" panose="020B0609020204030204" pitchFamily="49" charset="0"/>
              </a:rPr>
              <a:t> results = a + </a:t>
            </a:r>
            <a:r>
              <a:rPr lang="en-US" sz="1100" dirty="0">
                <a:solidFill>
                  <a:srgbClr val="A31515"/>
                </a:solidFill>
                <a:latin typeface="Consolas" panose="020B0609020204030204" pitchFamily="49" charset="0"/>
              </a:rPr>
              <a:t>"_"</a:t>
            </a:r>
            <a:r>
              <a:rPr lang="en-US" sz="1100" dirty="0">
                <a:solidFill>
                  <a:srgbClr val="000000"/>
                </a:solidFill>
                <a:latin typeface="Consolas" panose="020B0609020204030204" pitchFamily="49" charset="0"/>
              </a:rPr>
              <a:t> + </a:t>
            </a:r>
            <a:r>
              <a:rPr lang="en-US" sz="1100" dirty="0">
                <a:solidFill>
                  <a:srgbClr val="A31515"/>
                </a:solidFill>
                <a:latin typeface="Consolas" panose="020B0609020204030204" pitchFamily="49" charset="0"/>
              </a:rPr>
              <a:t>"Is a odd Number</a:t>
            </a:r>
            <a:r>
              <a:rPr lang="en-US" sz="1100" dirty="0" smtClean="0">
                <a:solidFill>
                  <a:srgbClr val="A31515"/>
                </a:solidFill>
                <a:latin typeface="Consolas" panose="020B0609020204030204" pitchFamily="49" charset="0"/>
              </a:rPr>
              <a:t>"</a:t>
            </a:r>
            <a:r>
              <a:rPr lang="en-US" sz="1100" dirty="0" smtClean="0">
                <a:solidFill>
                  <a:srgbClr val="000000"/>
                </a:solidFill>
                <a:latin typeface="Consolas" panose="020B0609020204030204" pitchFamily="49" charset="0"/>
              </a:rPr>
              <a:t>;  </a:t>
            </a:r>
            <a:r>
              <a:rPr lang="en-US" sz="1100" dirty="0">
                <a:solidFill>
                  <a:srgbClr val="000000"/>
                </a:solidFill>
                <a:latin typeface="Consolas" panose="020B0609020204030204" pitchFamily="49" charset="0"/>
              </a:rPr>
              <a:t>}</a:t>
            </a:r>
          </a:p>
          <a:p>
            <a:pPr marL="0" indent="0">
              <a:buNone/>
            </a:pPr>
            <a:r>
              <a:rPr lang="en-US" sz="1100" dirty="0">
                <a:solidFill>
                  <a:srgbClr val="000000"/>
                </a:solidFill>
                <a:latin typeface="Consolas" panose="020B0609020204030204" pitchFamily="49" charset="0"/>
              </a:rPr>
              <a:t>    }</a:t>
            </a:r>
          </a:p>
          <a:p>
            <a:pPr marL="0" indent="0">
              <a:buNone/>
            </a:pPr>
            <a:r>
              <a:rPr lang="en-US" sz="1100" dirty="0">
                <a:solidFill>
                  <a:srgbClr val="000000"/>
                </a:solidFill>
                <a:latin typeface="Consolas" panose="020B0609020204030204" pitchFamily="49" charset="0"/>
              </a:rPr>
              <a:t>}</a:t>
            </a:r>
          </a:p>
          <a:p>
            <a:pPr marL="0" indent="0">
              <a:buNone/>
            </a:pPr>
            <a:endParaRPr lang="en-US" sz="1100" dirty="0"/>
          </a:p>
        </p:txBody>
      </p:sp>
      <p:sp>
        <p:nvSpPr>
          <p:cNvPr id="6" name="Right Brace 5"/>
          <p:cNvSpPr/>
          <p:nvPr/>
        </p:nvSpPr>
        <p:spPr>
          <a:xfrm>
            <a:off x="4953000" y="3276600"/>
            <a:ext cx="762000" cy="2971800"/>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 name="TextBox 6"/>
          <p:cNvSpPr txBox="1"/>
          <p:nvPr/>
        </p:nvSpPr>
        <p:spPr>
          <a:xfrm>
            <a:off x="5872518" y="3608338"/>
            <a:ext cx="2857500" cy="2031325"/>
          </a:xfrm>
          <a:prstGeom prst="rect">
            <a:avLst/>
          </a:prstGeom>
          <a:noFill/>
          <a:ln>
            <a:solidFill>
              <a:schemeClr val="tx1"/>
            </a:solidFill>
          </a:ln>
        </p:spPr>
        <p:txBody>
          <a:bodyPr wrap="square" rtlCol="0">
            <a:spAutoFit/>
          </a:bodyPr>
          <a:lstStyle/>
          <a:p>
            <a:pPr algn="ctr"/>
            <a:r>
              <a:rPr lang="en-US" b="1" dirty="0" smtClean="0"/>
              <a:t>[</a:t>
            </a:r>
            <a:r>
              <a:rPr lang="en-US" b="1" dirty="0" err="1" smtClean="0"/>
              <a:t>WebMethod</a:t>
            </a:r>
            <a:r>
              <a:rPr lang="en-US" b="1" dirty="0" smtClean="0"/>
              <a:t>] </a:t>
            </a:r>
            <a:r>
              <a:rPr lang="en-US" dirty="0" smtClean="0"/>
              <a:t>Is Compulsory in Web Service.</a:t>
            </a:r>
          </a:p>
          <a:p>
            <a:pPr algn="ctr"/>
            <a:r>
              <a:rPr lang="en-US" dirty="0" smtClean="0"/>
              <a:t>if you do not write </a:t>
            </a:r>
            <a:r>
              <a:rPr lang="en-US" dirty="0"/>
              <a:t>[</a:t>
            </a:r>
            <a:r>
              <a:rPr lang="en-US" dirty="0" err="1"/>
              <a:t>WebMethod</a:t>
            </a:r>
            <a:r>
              <a:rPr lang="en-US" dirty="0" smtClean="0"/>
              <a:t>] Above any  Function or Method, method or function will not appear in output.</a:t>
            </a:r>
            <a:endParaRPr lang="en-US" dirty="0"/>
          </a:p>
        </p:txBody>
      </p:sp>
    </p:spTree>
    <p:extLst>
      <p:ext uri="{BB962C8B-B14F-4D97-AF65-F5344CB8AC3E}">
        <p14:creationId xmlns:p14="http://schemas.microsoft.com/office/powerpoint/2010/main" val="203171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5" end="1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6" end="1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7" end="1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8" end="1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9" end="1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20" end="2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21" end="2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22" end="2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23" end="2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10339</TotalTime>
  <Words>884</Words>
  <Application>Microsoft Office PowerPoint</Application>
  <PresentationFormat>On-screen Show (4:3)</PresentationFormat>
  <Paragraphs>116</Paragraphs>
  <Slides>23</Slides>
  <Notes>1</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Office Theme</vt:lpstr>
      <vt:lpstr>1_Office Theme</vt:lpstr>
      <vt:lpstr>UNIT - 11 Creating and Consuming Web Services</vt:lpstr>
      <vt:lpstr>Outline</vt:lpstr>
      <vt:lpstr>Introduction to Web Service</vt:lpstr>
      <vt:lpstr>Web Service Cont..</vt:lpstr>
      <vt:lpstr>Creating a Web Service</vt:lpstr>
      <vt:lpstr>Create Web Service Cont..</vt:lpstr>
      <vt:lpstr>Create Web Service Cont..</vt:lpstr>
      <vt:lpstr>Create Web Service Cont..</vt:lpstr>
      <vt:lpstr>Example – WebService</vt:lpstr>
      <vt:lpstr>Output – Web Service</vt:lpstr>
      <vt:lpstr>Output – Web Service</vt:lpstr>
      <vt:lpstr>Consuming a Web Service</vt:lpstr>
      <vt:lpstr>Consuming a Web Service Cont..</vt:lpstr>
      <vt:lpstr>Consuming a Web Service Cont..</vt:lpstr>
      <vt:lpstr>Consuming a Web Service Cont..</vt:lpstr>
      <vt:lpstr>Consuming a Web Service Cont..</vt:lpstr>
      <vt:lpstr>Consuming a Web Service Cont..</vt:lpstr>
      <vt:lpstr>Output - Consuming a Web Service</vt:lpstr>
      <vt:lpstr>Terms Used for Web Service </vt:lpstr>
      <vt:lpstr>Terms for Web Service Cont.. </vt:lpstr>
      <vt:lpstr>Advantage Of Web Service</vt:lpstr>
      <vt:lpstr>Examples Of Web Service</vt:lpstr>
      <vt:lpstr>PowerPoint Presentation</vt:lpstr>
    </vt:vector>
  </TitlesOfParts>
  <Company>Darshan Institute of Engg. &amp;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RUPESH-PC</cp:lastModifiedBy>
  <cp:revision>1784</cp:revision>
  <dcterms:created xsi:type="dcterms:W3CDTF">2013-05-17T03:00:03Z</dcterms:created>
  <dcterms:modified xsi:type="dcterms:W3CDTF">2017-04-19T06:23:54Z</dcterms:modified>
</cp:coreProperties>
</file>