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8"/>
  </p:notesMasterIdLst>
  <p:handoutMasterIdLst>
    <p:handoutMasterId r:id="rId19"/>
  </p:handoutMasterIdLst>
  <p:sldIdLst>
    <p:sldId id="482" r:id="rId3"/>
    <p:sldId id="379" r:id="rId4"/>
    <p:sldId id="460" r:id="rId5"/>
    <p:sldId id="503" r:id="rId6"/>
    <p:sldId id="504" r:id="rId7"/>
    <p:sldId id="506" r:id="rId8"/>
    <p:sldId id="505" r:id="rId9"/>
    <p:sldId id="507" r:id="rId10"/>
    <p:sldId id="509" r:id="rId11"/>
    <p:sldId id="508" r:id="rId12"/>
    <p:sldId id="510" r:id="rId13"/>
    <p:sldId id="511" r:id="rId14"/>
    <p:sldId id="512" r:id="rId15"/>
    <p:sldId id="513" r:id="rId16"/>
    <p:sldId id="50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FVS8uPexrdfrk/ieXKZ5IQ==" hashData="jAFDDA+/dzU23uZDqDAZQqju+s0="/>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DFD"/>
    <a:srgbClr val="E7F2FF"/>
    <a:srgbClr val="FF6702"/>
    <a:srgbClr val="E40524"/>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343" autoAdjust="0"/>
  </p:normalViewPr>
  <p:slideViewPr>
    <p:cSldViewPr>
      <p:cViewPr varScale="1">
        <p:scale>
          <a:sx n="67" d="100"/>
          <a:sy n="67" d="100"/>
        </p:scale>
        <p:origin x="-1073" y="-46"/>
      </p:cViewPr>
      <p:guideLst>
        <p:guide orient="horz" pos="2160"/>
        <p:guide pos="2880"/>
      </p:guideLst>
    </p:cSldViewPr>
  </p:slideViewPr>
  <p:outlineViewPr>
    <p:cViewPr>
      <p:scale>
        <a:sx n="33" d="100"/>
        <a:sy n="33" d="100"/>
      </p:scale>
      <p:origin x="0" y="-210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CB0D8E-838E-4283-B286-E896AD2974B5}" type="datetimeFigureOut">
              <a:rPr lang="en-IN" smtClean="0"/>
              <a:t>19-04-2017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A2F12-AA09-4250-9B31-F34D1678D29F}" type="slidenum">
              <a:rPr lang="en-IN" smtClean="0"/>
              <a:t>‹#›</a:t>
            </a:fld>
            <a:endParaRPr lang="en-IN"/>
          </a:p>
        </p:txBody>
      </p:sp>
    </p:spTree>
    <p:extLst>
      <p:ext uri="{BB962C8B-B14F-4D97-AF65-F5344CB8AC3E}">
        <p14:creationId xmlns:p14="http://schemas.microsoft.com/office/powerpoint/2010/main" val="197321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9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8437245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l">
              <a:defRPr/>
            </a:pPr>
            <a:r>
              <a:rPr lang="da-DK" sz="1400" b="1" baseline="0" noProof="1" smtClean="0">
                <a:solidFill>
                  <a:srgbClr val="FFFFFF"/>
                </a:solidFill>
                <a:latin typeface="+mj-lt"/>
                <a:ea typeface="Open Sans" panose="020B0606030504020204" pitchFamily="34" charset="0"/>
                <a:cs typeface="Open Sans" panose="020B0606030504020204" pitchFamily="34" charset="0"/>
              </a:rPr>
              <a:t>Unit – 2 : The Basics and Console Applications in C#              </a:t>
            </a:r>
            <a:fld id="{31EA97D2-C5F8-4360-8283-F6AF9EF22D41}" type="slidenum">
              <a:rPr lang="da-DK" sz="1400" b="1" baseline="0" noProof="1" smtClean="0">
                <a:solidFill>
                  <a:srgbClr val="FFFFFF"/>
                </a:solidFill>
                <a:latin typeface="+mj-lt"/>
                <a:ea typeface="Open Sans" panose="020B0606030504020204" pitchFamily="34" charset="0"/>
                <a:cs typeface="Open Sans" panose="020B0606030504020204" pitchFamily="34" charset="0"/>
              </a:rPr>
              <a:t>‹#›</a:t>
            </a:fld>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400" b="1" noProof="1" smtClean="0">
                <a:solidFill>
                  <a:srgbClr val="FFFFFF"/>
                </a:solidFill>
                <a:latin typeface="+mj-lt"/>
                <a:ea typeface="Open Sans" panose="020B0606030504020204" pitchFamily="34" charset="0"/>
                <a:cs typeface="Open Sans" panose="020B0606030504020204" pitchFamily="34" charset="0"/>
              </a:rPr>
              <a:t>Darshan Institute of engineering</a:t>
            </a:r>
            <a:r>
              <a:rPr lang="da-DK" sz="1400" b="1" baseline="0" noProof="1" smtClean="0">
                <a:solidFill>
                  <a:srgbClr val="FFFFFF"/>
                </a:solidFill>
                <a:latin typeface="+mj-lt"/>
                <a:ea typeface="Open Sans" panose="020B0606030504020204" pitchFamily="34" charset="0"/>
                <a:cs typeface="Open Sans" panose="020B0606030504020204" pitchFamily="34" charset="0"/>
              </a:rPr>
              <a:t> &amp; Technology</a:t>
            </a:r>
            <a:endParaRPr lang="da-DK" sz="1400" b="1"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90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28517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991872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24883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281166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822853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8350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Tx/>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195830912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12 – </a:t>
                      </a:r>
                      <a:r>
                        <a:rPr lang="en-US" sz="1400" b="1" kern="1200" dirty="0" smtClean="0">
                          <a:solidFill>
                            <a:schemeClr val="bg1"/>
                          </a:solidFill>
                          <a:latin typeface="+mn-lt"/>
                          <a:ea typeface="Open Sans Semibold" panose="020B0706030804020204" pitchFamily="34" charset="0"/>
                          <a:cs typeface="Open Sans Semibold" panose="020B0706030804020204" pitchFamily="34" charset="0"/>
                        </a:rPr>
                        <a:t>Advanced In</a:t>
                      </a:r>
                      <a:r>
                        <a:rPr lang="en-US" sz="1400" b="1" kern="1200" baseline="0" dirty="0" smtClean="0">
                          <a:solidFill>
                            <a:schemeClr val="bg1"/>
                          </a:solidFill>
                          <a:latin typeface="+mn-lt"/>
                          <a:ea typeface="Open Sans Semibold" panose="020B0706030804020204" pitchFamily="34" charset="0"/>
                          <a:cs typeface="Open Sans Semibold" panose="020B0706030804020204" pitchFamily="34" charset="0"/>
                        </a:rPr>
                        <a:t> .NET</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smtClean="0">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2418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95101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26010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112101417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1 - Introduction to Computer Networks and Internet</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1039151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Subtitle 2"/>
          <p:cNvSpPr>
            <a:spLocks noGrp="1"/>
          </p:cNvSpPr>
          <p:nvPr>
            <p:ph type="subTitle" idx="1"/>
          </p:nvPr>
        </p:nvSpPr>
        <p:spPr>
          <a:xfrm>
            <a:off x="312821" y="4207043"/>
            <a:ext cx="7162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Naimish R. Vadodariya</a:t>
            </a: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naimish.vadodariya@darshan.ac.in</a:t>
            </a:r>
          </a:p>
          <a:p>
            <a:pPr algn="l">
              <a:spcBef>
                <a:spcPts val="0"/>
              </a:spcBef>
            </a:pPr>
            <a:r>
              <a:rPr lang="en-US" sz="2000" dirty="0">
                <a:solidFill>
                  <a:schemeClr val="tx1">
                    <a:lumMod val="75000"/>
                    <a:lumOff val="25000"/>
                  </a:schemeClr>
                </a:solidFill>
                <a:latin typeface="+mj-lt"/>
                <a:ea typeface="Open Sans" panose="020B0606030504020204" pitchFamily="34" charset="0"/>
                <a:cs typeface="Open Sans" panose="020B0606030504020204" pitchFamily="34" charset="0"/>
              </a:rPr>
              <a:t>+91-8866215253</a:t>
            </a:r>
          </a:p>
          <a:p>
            <a:pPr algn="l">
              <a:spcBef>
                <a:spcPts val="0"/>
              </a:spcBef>
            </a:pP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34290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Computer Engineering      </a:t>
            </a:r>
            <a:r>
              <a:rPr kumimoji="0" lang="da-DK" sz="1800" b="0"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Darshan </a:t>
            </a:r>
            <a:r>
              <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rPr>
              <a:t>Institute of Engineering &amp;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Technology</a:t>
            </a:r>
            <a:endPar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1295399"/>
            <a:ext cx="8839200" cy="2743201"/>
          </a:xfrm>
        </p:spPr>
        <p:txBody>
          <a:bodyPr anchor="b">
            <a:noAutofit/>
          </a:bodyPr>
          <a:lstStyle/>
          <a:p>
            <a:pPr algn="l"/>
            <a:r>
              <a:rPr lang="en-US" b="1" dirty="0" smtClean="0">
                <a:solidFill>
                  <a:schemeClr val="bg1"/>
                </a:solidFill>
                <a:latin typeface="+mj-lt"/>
                <a:ea typeface="Open Sans Semibold" panose="020B0706030804020204" pitchFamily="34" charset="0"/>
                <a:cs typeface="Open Sans Semibold" panose="020B0706030804020204" pitchFamily="34" charset="0"/>
              </a:rPr>
              <a:t>UNIT - 12</a:t>
            </a:r>
            <a:r>
              <a:rPr lang="en-US" sz="7200" b="1" dirty="0" smtClean="0">
                <a:solidFill>
                  <a:schemeClr val="bg1"/>
                </a:solidFill>
                <a:latin typeface="+mj-lt"/>
                <a:ea typeface="Open Sans Semibold" panose="020B0706030804020204" pitchFamily="34" charset="0"/>
                <a:cs typeface="Open Sans Semibold" panose="020B0706030804020204" pitchFamily="34" charset="0"/>
              </a:rPr>
              <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3600" b="1" dirty="0" smtClean="0">
                <a:solidFill>
                  <a:schemeClr val="bg1"/>
                </a:solidFill>
                <a:latin typeface="+mj-lt"/>
                <a:ea typeface="Open Sans Semibold" panose="020B0706030804020204" pitchFamily="34" charset="0"/>
                <a:cs typeface="Open Sans Semibold" panose="020B0706030804020204" pitchFamily="34" charset="0"/>
              </a:rPr>
              <a:t>Advanced In .NET</a:t>
            </a:r>
            <a:endParaRPr lang="en-US" sz="36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10" name="Rounded Rectangle 9"/>
          <p:cNvSpPr/>
          <p:nvPr/>
        </p:nvSpPr>
        <p:spPr>
          <a:xfrm>
            <a:off x="2971800" y="576262"/>
            <a:ext cx="1303259"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a:ea typeface="+mn-ea"/>
                <a:cs typeface="+mn-cs"/>
              </a:rPr>
              <a:t>2160711</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Rounded Rectangle 10"/>
          <p:cNvSpPr/>
          <p:nvPr/>
        </p:nvSpPr>
        <p:spPr>
          <a:xfrm>
            <a:off x="103346" y="576262"/>
            <a:ext cx="2716054"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a:ea typeface="+mn-ea"/>
                <a:cs typeface="+mn-cs"/>
              </a:rPr>
              <a:t>DOT NET TECHNOLOGY</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155" y="5445241"/>
            <a:ext cx="3698588" cy="876404"/>
          </a:xfrm>
          <a:prstGeom prst="rect">
            <a:avLst/>
          </a:prstGeom>
        </p:spPr>
      </p:pic>
    </p:spTree>
    <p:extLst>
      <p:ext uri="{BB962C8B-B14F-4D97-AF65-F5344CB8AC3E}">
        <p14:creationId xmlns:p14="http://schemas.microsoft.com/office/powerpoint/2010/main" val="3349170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Core </a:t>
            </a:r>
            <a:r>
              <a:rPr lang="en-US" dirty="0"/>
              <a:t>API Layer</a:t>
            </a:r>
          </a:p>
        </p:txBody>
      </p:sp>
      <p:sp>
        <p:nvSpPr>
          <p:cNvPr id="3" name="Content Placeholder 2"/>
          <p:cNvSpPr>
            <a:spLocks noGrp="1"/>
          </p:cNvSpPr>
          <p:nvPr>
            <p:ph idx="1"/>
          </p:nvPr>
        </p:nvSpPr>
        <p:spPr/>
        <p:txBody>
          <a:bodyPr>
            <a:normAutofit/>
          </a:bodyPr>
          <a:lstStyle/>
          <a:p>
            <a:pPr marL="400050" algn="just">
              <a:buFont typeface="Wingdings" panose="05000000000000000000" pitchFamily="2" charset="2"/>
              <a:buChar char="§"/>
            </a:pPr>
            <a:r>
              <a:rPr lang="en-US" dirty="0"/>
              <a:t>This layer has OS core components like Kernel, User32, GDI, Device Drivers, Graphic cards etc</a:t>
            </a:r>
            <a:r>
              <a:rPr lang="en-US" dirty="0" smtClean="0"/>
              <a:t>.</a:t>
            </a:r>
          </a:p>
          <a:p>
            <a:pPr marL="400050" algn="just">
              <a:buFont typeface="Wingdings" panose="05000000000000000000" pitchFamily="2" charset="2"/>
              <a:buChar char="§"/>
            </a:pPr>
            <a:r>
              <a:rPr lang="en-US" dirty="0"/>
              <a:t>These components are used by the application to access low level APIs</a:t>
            </a:r>
            <a:r>
              <a:rPr lang="en-US" dirty="0" smtClean="0"/>
              <a:t>.</a:t>
            </a:r>
          </a:p>
          <a:p>
            <a:pPr marL="400050" algn="just">
              <a:buFont typeface="Wingdings" panose="05000000000000000000" pitchFamily="2" charset="2"/>
              <a:buChar char="§"/>
            </a:pPr>
            <a:r>
              <a:rPr lang="en-US" dirty="0"/>
              <a:t>User32 manages memory and process separation</a:t>
            </a:r>
            <a:r>
              <a:rPr lang="en-US" dirty="0" smtClean="0"/>
              <a:t>.</a:t>
            </a:r>
            <a:endParaRPr lang="en-US" dirty="0"/>
          </a:p>
        </p:txBody>
      </p:sp>
    </p:spTree>
    <p:extLst>
      <p:ext uri="{BB962C8B-B14F-4D97-AF65-F5344CB8AC3E}">
        <p14:creationId xmlns:p14="http://schemas.microsoft.com/office/powerpoint/2010/main" val="27027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WCF</a:t>
            </a:r>
            <a:endParaRPr lang="en-US" dirty="0"/>
          </a:p>
        </p:txBody>
      </p:sp>
      <p:sp>
        <p:nvSpPr>
          <p:cNvPr id="3" name="Content Placeholder 2"/>
          <p:cNvSpPr>
            <a:spLocks noGrp="1"/>
          </p:cNvSpPr>
          <p:nvPr>
            <p:ph idx="1"/>
          </p:nvPr>
        </p:nvSpPr>
        <p:spPr/>
        <p:txBody>
          <a:bodyPr>
            <a:normAutofit/>
          </a:bodyPr>
          <a:lstStyle/>
          <a:p>
            <a:pPr marL="400050" algn="just">
              <a:buFont typeface="Wingdings" panose="05000000000000000000" pitchFamily="2" charset="2"/>
              <a:buChar char="§"/>
            </a:pPr>
            <a:r>
              <a:rPr lang="en-US" b="1" dirty="0"/>
              <a:t>Windows Communication Foundation</a:t>
            </a:r>
            <a:r>
              <a:rPr lang="en-US" dirty="0"/>
              <a:t> </a:t>
            </a:r>
            <a:r>
              <a:rPr lang="en-US" b="1" dirty="0"/>
              <a:t>- </a:t>
            </a:r>
            <a:r>
              <a:rPr lang="en-US" b="1" dirty="0" smtClean="0"/>
              <a:t>WCF</a:t>
            </a:r>
            <a:r>
              <a:rPr lang="en-US" dirty="0" smtClean="0"/>
              <a:t> </a:t>
            </a:r>
            <a:r>
              <a:rPr lang="en-US" dirty="0"/>
              <a:t>is a programming platform and runtime system for building, configuring and deploying network-distributed services</a:t>
            </a:r>
            <a:r>
              <a:rPr lang="en-US" dirty="0" smtClean="0"/>
              <a:t>.</a:t>
            </a:r>
          </a:p>
          <a:p>
            <a:pPr marL="400050" algn="just">
              <a:buFont typeface="Wingdings" panose="05000000000000000000" pitchFamily="2" charset="2"/>
              <a:buChar char="§"/>
            </a:pPr>
            <a:r>
              <a:rPr lang="en-US" dirty="0"/>
              <a:t>It is the latest service oriented </a:t>
            </a:r>
            <a:r>
              <a:rPr lang="en-US" dirty="0" smtClean="0"/>
              <a:t>technology, </a:t>
            </a:r>
            <a:r>
              <a:rPr lang="en-US" dirty="0"/>
              <a:t>Interoperability is the fundamental characteristics of WCF</a:t>
            </a:r>
            <a:r>
              <a:rPr lang="en-US" dirty="0" smtClean="0"/>
              <a:t>.</a:t>
            </a:r>
          </a:p>
          <a:p>
            <a:pPr marL="400050" algn="just">
              <a:buFont typeface="Wingdings" panose="05000000000000000000" pitchFamily="2" charset="2"/>
              <a:buChar char="§"/>
            </a:pPr>
            <a:r>
              <a:rPr lang="en-US" dirty="0"/>
              <a:t>It is unified programming model provided in </a:t>
            </a:r>
            <a:r>
              <a:rPr lang="en-US" dirty="0" err="1"/>
              <a:t>.Net</a:t>
            </a:r>
            <a:r>
              <a:rPr lang="en-US" dirty="0"/>
              <a:t> </a:t>
            </a:r>
            <a:r>
              <a:rPr lang="en-US" dirty="0" smtClean="0"/>
              <a:t>Framework.</a:t>
            </a:r>
          </a:p>
          <a:p>
            <a:pPr marL="400050" algn="just">
              <a:buFont typeface="Wingdings" panose="05000000000000000000" pitchFamily="2" charset="2"/>
              <a:buChar char="§"/>
            </a:pPr>
            <a:r>
              <a:rPr lang="en-US" dirty="0"/>
              <a:t>WCF is a combined feature of Web Service, Remoting, </a:t>
            </a:r>
            <a:r>
              <a:rPr lang="en-US" dirty="0" smtClean="0"/>
              <a:t>MSMQ(</a:t>
            </a:r>
            <a:r>
              <a:rPr lang="en-US" b="1" dirty="0"/>
              <a:t>Microsoft Message </a:t>
            </a:r>
            <a:r>
              <a:rPr lang="en-US" b="1" dirty="0" smtClean="0"/>
              <a:t>Queuing</a:t>
            </a:r>
            <a:r>
              <a:rPr lang="en-US" dirty="0" smtClean="0"/>
              <a:t>) </a:t>
            </a:r>
            <a:r>
              <a:rPr lang="en-US" dirty="0"/>
              <a:t>and COM</a:t>
            </a:r>
            <a:r>
              <a:rPr lang="en-US" dirty="0" smtClean="0"/>
              <a:t>+.</a:t>
            </a:r>
          </a:p>
          <a:p>
            <a:pPr marL="400050" algn="just">
              <a:buFont typeface="Wingdings" panose="05000000000000000000" pitchFamily="2" charset="2"/>
              <a:buChar char="§"/>
            </a:pPr>
            <a:r>
              <a:rPr lang="en-US" dirty="0"/>
              <a:t>WCF provides a common platform for all .NET communication.</a:t>
            </a:r>
            <a:endParaRPr lang="en-US" dirty="0" smtClean="0"/>
          </a:p>
          <a:p>
            <a:pPr marL="400050" algn="just">
              <a:buFont typeface="Wingdings" panose="05000000000000000000" pitchFamily="2" charset="2"/>
              <a:buChar char="§"/>
            </a:pPr>
            <a:endParaRPr lang="en-US" dirty="0"/>
          </a:p>
        </p:txBody>
      </p:sp>
    </p:spTree>
    <p:extLst>
      <p:ext uri="{BB962C8B-B14F-4D97-AF65-F5344CB8AC3E}">
        <p14:creationId xmlns:p14="http://schemas.microsoft.com/office/powerpoint/2010/main" val="98011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WCF</a:t>
            </a:r>
          </a:p>
        </p:txBody>
      </p:sp>
      <p:sp>
        <p:nvSpPr>
          <p:cNvPr id="3" name="Content Placeholder 2"/>
          <p:cNvSpPr>
            <a:spLocks noGrp="1"/>
          </p:cNvSpPr>
          <p:nvPr>
            <p:ph idx="1"/>
          </p:nvPr>
        </p:nvSpPr>
        <p:spPr/>
        <p:txBody>
          <a:bodyPr>
            <a:normAutofit/>
          </a:bodyPr>
          <a:lstStyle/>
          <a:p>
            <a:pPr marL="400050" algn="just">
              <a:buFont typeface="Wingdings" panose="05000000000000000000" pitchFamily="2" charset="2"/>
              <a:buChar char="§"/>
            </a:pPr>
            <a:r>
              <a:rPr lang="en-US" dirty="0"/>
              <a:t>WCF can be hosted under the Windows environment, but it can be utilized by clients of different languages and different platforms</a:t>
            </a:r>
            <a:r>
              <a:rPr lang="en-US" dirty="0" smtClean="0"/>
              <a:t>.</a:t>
            </a:r>
            <a:endParaRPr lang="en-US" dirty="0"/>
          </a:p>
          <a:p>
            <a:pPr marL="400050" algn="just">
              <a:buFont typeface="Wingdings" panose="05000000000000000000" pitchFamily="2" charset="2"/>
              <a:buChar char="§"/>
            </a:pPr>
            <a:r>
              <a:rPr lang="en-US" dirty="0" smtClean="0"/>
              <a:t>WCF </a:t>
            </a:r>
            <a:r>
              <a:rPr lang="en-US" dirty="0"/>
              <a:t>services provide better reliability and security in compared to ASMX web services</a:t>
            </a:r>
            <a:r>
              <a:rPr lang="en-US" dirty="0" smtClean="0"/>
              <a:t>.</a:t>
            </a:r>
            <a:endParaRPr lang="en-US" dirty="0"/>
          </a:p>
          <a:p>
            <a:pPr marL="400050" algn="just">
              <a:buFont typeface="Wingdings" panose="05000000000000000000" pitchFamily="2" charset="2"/>
              <a:buChar char="§"/>
            </a:pPr>
            <a:r>
              <a:rPr lang="en-US" dirty="0"/>
              <a:t>In WCF, there is no need to make much change in code for implementing the security model and changing the binding. Small changes in the configuration will make your requirements.</a:t>
            </a:r>
          </a:p>
          <a:p>
            <a:pPr marL="400050" algn="just">
              <a:buFont typeface="Wingdings" panose="05000000000000000000" pitchFamily="2" charset="2"/>
              <a:buChar char="§"/>
            </a:pPr>
            <a:r>
              <a:rPr lang="en-US" dirty="0"/>
              <a:t>WCF has integrated logging mechanism, changing the configuration file settings will provide this functionality. In other technology developer has to write the </a:t>
            </a:r>
            <a:r>
              <a:rPr lang="en-US" dirty="0" smtClean="0"/>
              <a:t>code for it.</a:t>
            </a:r>
            <a:endParaRPr lang="en-US" dirty="0"/>
          </a:p>
        </p:txBody>
      </p:sp>
    </p:spTree>
    <p:extLst>
      <p:ext uri="{BB962C8B-B14F-4D97-AF65-F5344CB8AC3E}">
        <p14:creationId xmlns:p14="http://schemas.microsoft.com/office/powerpoint/2010/main" val="31520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WCF Service C</a:t>
            </a:r>
            <a:r>
              <a:rPr lang="en-US" dirty="0" smtClean="0"/>
              <a:t>omponents </a:t>
            </a:r>
            <a:endParaRPr lang="en-US" dirty="0"/>
          </a:p>
        </p:txBody>
      </p:sp>
      <p:sp>
        <p:nvSpPr>
          <p:cNvPr id="3" name="Content Placeholder 2"/>
          <p:cNvSpPr>
            <a:spLocks noGrp="1"/>
          </p:cNvSpPr>
          <p:nvPr>
            <p:ph idx="1"/>
          </p:nvPr>
        </p:nvSpPr>
        <p:spPr/>
        <p:txBody>
          <a:bodyPr>
            <a:normAutofit/>
          </a:bodyPr>
          <a:lstStyle/>
          <a:p>
            <a:pPr marL="400050" algn="just">
              <a:buFont typeface="Wingdings" panose="05000000000000000000" pitchFamily="2" charset="2"/>
              <a:buChar char="§"/>
            </a:pPr>
            <a:r>
              <a:rPr lang="en-US" b="1" dirty="0"/>
              <a:t>Service Class -</a:t>
            </a:r>
            <a:r>
              <a:rPr lang="en-US" dirty="0"/>
              <a:t> A WCF service class implements some service as a set of methods.</a:t>
            </a:r>
          </a:p>
          <a:p>
            <a:pPr marL="400050" algn="just">
              <a:buFont typeface="Wingdings" panose="05000000000000000000" pitchFamily="2" charset="2"/>
              <a:buChar char="§"/>
            </a:pPr>
            <a:r>
              <a:rPr lang="en-US" b="1" dirty="0"/>
              <a:t>Host Environment -</a:t>
            </a:r>
            <a:r>
              <a:rPr lang="en-US" dirty="0"/>
              <a:t> A Host environment can be a Console application or a Windows Service or a Windows Forms application or IIS as in case of the normal </a:t>
            </a:r>
            <a:r>
              <a:rPr lang="en-US" dirty="0" err="1"/>
              <a:t>asmx</a:t>
            </a:r>
            <a:r>
              <a:rPr lang="en-US" dirty="0"/>
              <a:t> web service in .NET</a:t>
            </a:r>
            <a:r>
              <a:rPr lang="en-US" dirty="0" smtClean="0"/>
              <a:t>.</a:t>
            </a:r>
          </a:p>
          <a:p>
            <a:pPr marL="400050" algn="just">
              <a:buFont typeface="Wingdings" panose="05000000000000000000" pitchFamily="2" charset="2"/>
              <a:buChar char="§"/>
            </a:pPr>
            <a:r>
              <a:rPr lang="en-US" b="1" dirty="0"/>
              <a:t>Endpoints -</a:t>
            </a:r>
            <a:r>
              <a:rPr lang="en-US" dirty="0"/>
              <a:t> All communications with the WCF service will happen via the endpoints. The endpoint is composed of 3 parts (collectively called as ABC's of endpoint) as defines below</a:t>
            </a:r>
            <a:r>
              <a:rPr lang="en-US" dirty="0" smtClean="0"/>
              <a:t>:</a:t>
            </a:r>
          </a:p>
          <a:p>
            <a:pPr marL="800100" lvl="1" algn="just">
              <a:buFont typeface="Wingdings" panose="05000000000000000000" pitchFamily="2" charset="2"/>
              <a:buChar char="§"/>
            </a:pPr>
            <a:r>
              <a:rPr lang="en-US" dirty="0" smtClean="0"/>
              <a:t>Address</a:t>
            </a:r>
          </a:p>
          <a:p>
            <a:pPr marL="800100" lvl="1" algn="just">
              <a:buFont typeface="Wingdings" panose="05000000000000000000" pitchFamily="2" charset="2"/>
              <a:buChar char="§"/>
            </a:pPr>
            <a:r>
              <a:rPr lang="en-US" dirty="0" smtClean="0"/>
              <a:t>Binding</a:t>
            </a:r>
          </a:p>
          <a:p>
            <a:pPr marL="800100" lvl="1" algn="just">
              <a:buFont typeface="Wingdings" panose="05000000000000000000" pitchFamily="2" charset="2"/>
              <a:buChar char="§"/>
            </a:pPr>
            <a:r>
              <a:rPr lang="en-US" dirty="0" smtClean="0"/>
              <a:t>Contract</a:t>
            </a:r>
            <a:endParaRPr lang="en-US" dirty="0"/>
          </a:p>
        </p:txBody>
      </p:sp>
    </p:spTree>
    <p:extLst>
      <p:ext uri="{BB962C8B-B14F-4D97-AF65-F5344CB8AC3E}">
        <p14:creationId xmlns:p14="http://schemas.microsoft.com/office/powerpoint/2010/main" val="184737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WCF Service </a:t>
            </a:r>
            <a:r>
              <a:rPr lang="en-US" dirty="0" smtClean="0"/>
              <a:t>Components Cont.. </a:t>
            </a:r>
            <a:endParaRPr lang="en-US" dirty="0"/>
          </a:p>
        </p:txBody>
      </p:sp>
      <p:sp>
        <p:nvSpPr>
          <p:cNvPr id="3" name="Content Placeholder 2"/>
          <p:cNvSpPr>
            <a:spLocks noGrp="1"/>
          </p:cNvSpPr>
          <p:nvPr>
            <p:ph idx="1"/>
          </p:nvPr>
        </p:nvSpPr>
        <p:spPr/>
        <p:txBody>
          <a:bodyPr>
            <a:normAutofit/>
          </a:bodyPr>
          <a:lstStyle/>
          <a:p>
            <a:pPr marL="400050" algn="just">
              <a:buFont typeface="Wingdings" panose="05000000000000000000" pitchFamily="2" charset="2"/>
              <a:buChar char="§"/>
            </a:pPr>
            <a:r>
              <a:rPr lang="en-US" b="1" dirty="0" smtClean="0"/>
              <a:t>Address</a:t>
            </a:r>
            <a:r>
              <a:rPr lang="en-US" b="1" dirty="0"/>
              <a:t>:</a:t>
            </a:r>
            <a:r>
              <a:rPr lang="en-US" dirty="0"/>
              <a:t> The endpoints specify an Address that defines where the endpoint is hosted. It’s basically </a:t>
            </a:r>
            <a:r>
              <a:rPr lang="en-US" dirty="0" smtClean="0"/>
              <a:t>URL.</a:t>
            </a:r>
            <a:endParaRPr lang="en-US" dirty="0"/>
          </a:p>
          <a:p>
            <a:pPr marL="400050" algn="just">
              <a:buFont typeface="Wingdings" panose="05000000000000000000" pitchFamily="2" charset="2"/>
              <a:buChar char="§"/>
            </a:pPr>
            <a:r>
              <a:rPr lang="en-US" b="1" dirty="0"/>
              <a:t>Binding:</a:t>
            </a:r>
            <a:r>
              <a:rPr lang="en-US" dirty="0"/>
              <a:t> The endpoints also define a binding that specifies how a client will communicate with the service and the address where the endpoint is hosted</a:t>
            </a:r>
            <a:r>
              <a:rPr lang="en-US" dirty="0" smtClean="0"/>
              <a:t>.</a:t>
            </a:r>
            <a:r>
              <a:rPr lang="en-US" b="1" dirty="0"/>
              <a:t> </a:t>
            </a:r>
            <a:endParaRPr lang="en-US" b="1" dirty="0" smtClean="0"/>
          </a:p>
          <a:p>
            <a:pPr marL="400050" algn="just">
              <a:buFont typeface="Wingdings" panose="05000000000000000000" pitchFamily="2" charset="2"/>
              <a:buChar char="§"/>
            </a:pPr>
            <a:r>
              <a:rPr lang="en-US" b="1" dirty="0" smtClean="0"/>
              <a:t>Contract</a:t>
            </a:r>
            <a:r>
              <a:rPr lang="en-US" b="1" dirty="0"/>
              <a:t>:</a:t>
            </a:r>
            <a:r>
              <a:rPr lang="en-US" dirty="0"/>
              <a:t> The endpoints specify a Contract that defines which methods of the Service class will be accessible via the endpoint; each endpoint may expose a different set of methods.</a:t>
            </a:r>
          </a:p>
        </p:txBody>
      </p:sp>
    </p:spTree>
    <p:extLst>
      <p:ext uri="{BB962C8B-B14F-4D97-AF65-F5344CB8AC3E}">
        <p14:creationId xmlns:p14="http://schemas.microsoft.com/office/powerpoint/2010/main" val="153775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2209800"/>
            <a:ext cx="46482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smtClean="0">
                <a:ln>
                  <a:noFill/>
                </a:ln>
                <a:solidFill>
                  <a:prstClr val="black"/>
                </a:solidFill>
                <a:effectLst/>
                <a:uLnTx/>
                <a:uFillTx/>
                <a:latin typeface="Calibri"/>
                <a:ea typeface="+mn-ea"/>
                <a:cs typeface="+mn-cs"/>
              </a:rPr>
              <a:t>Thank you</a:t>
            </a:r>
          </a:p>
        </p:txBody>
      </p:sp>
    </p:spTree>
    <p:extLst>
      <p:ext uri="{BB962C8B-B14F-4D97-AF65-F5344CB8AC3E}">
        <p14:creationId xmlns:p14="http://schemas.microsoft.com/office/powerpoint/2010/main" val="1058369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Introduction to WPF (</a:t>
            </a:r>
            <a:r>
              <a:rPr lang="en-US" b="1" dirty="0" smtClean="0"/>
              <a:t>Windows Presentation Foundation</a:t>
            </a:r>
            <a:r>
              <a:rPr lang="en-US" dirty="0" smtClean="0"/>
              <a:t>)</a:t>
            </a:r>
          </a:p>
          <a:p>
            <a:r>
              <a:rPr lang="en-US" dirty="0"/>
              <a:t>Features of </a:t>
            </a:r>
            <a:r>
              <a:rPr lang="en-US" dirty="0" smtClean="0"/>
              <a:t>WPF</a:t>
            </a:r>
          </a:p>
          <a:p>
            <a:r>
              <a:rPr lang="en-US" dirty="0" smtClean="0"/>
              <a:t>Architecture of WPF</a:t>
            </a:r>
          </a:p>
          <a:p>
            <a:r>
              <a:rPr lang="en-US" dirty="0" smtClean="0"/>
              <a:t>Introduction to WCF (</a:t>
            </a:r>
            <a:r>
              <a:rPr lang="en-US" b="1" dirty="0" smtClean="0"/>
              <a:t>Windows Communication Foundation</a:t>
            </a:r>
            <a:r>
              <a:rPr lang="en-US" dirty="0" smtClean="0"/>
              <a:t>)</a:t>
            </a:r>
          </a:p>
          <a:p>
            <a:r>
              <a:rPr lang="en-US" dirty="0" smtClean="0"/>
              <a:t>Advantages of WCF</a:t>
            </a:r>
          </a:p>
          <a:p>
            <a:r>
              <a:rPr lang="en-US" dirty="0" smtClean="0"/>
              <a:t>WCF Service Components</a:t>
            </a:r>
          </a:p>
          <a:p>
            <a:endParaRPr lang="en-US" dirty="0" smtClean="0"/>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230226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WPF</a:t>
            </a:r>
            <a:endParaRPr lang="en-US" dirty="0"/>
          </a:p>
        </p:txBody>
      </p:sp>
      <p:sp>
        <p:nvSpPr>
          <p:cNvPr id="3" name="Content Placeholder 2"/>
          <p:cNvSpPr>
            <a:spLocks noGrp="1"/>
          </p:cNvSpPr>
          <p:nvPr>
            <p:ph idx="1"/>
          </p:nvPr>
        </p:nvSpPr>
        <p:spPr/>
        <p:txBody>
          <a:bodyPr>
            <a:normAutofit lnSpcReduction="10000"/>
          </a:bodyPr>
          <a:lstStyle/>
          <a:p>
            <a:pPr lvl="0" algn="just"/>
            <a:r>
              <a:rPr lang="en-US" b="1" dirty="0"/>
              <a:t>Windows Presentation Foundation (WPF)</a:t>
            </a:r>
            <a:r>
              <a:rPr lang="en-US" dirty="0"/>
              <a:t> is a next-generation presentation system for building Windows client applications with visually stunning user experiences</a:t>
            </a:r>
            <a:r>
              <a:rPr lang="en-US" dirty="0" smtClean="0"/>
              <a:t>.</a:t>
            </a:r>
            <a:endParaRPr lang="en-US" dirty="0"/>
          </a:p>
          <a:p>
            <a:pPr lvl="0" algn="just"/>
            <a:r>
              <a:rPr lang="en-US" dirty="0"/>
              <a:t>With WPF, we can create a wide range of both standalone and browser-hosted applications.</a:t>
            </a:r>
          </a:p>
          <a:p>
            <a:pPr algn="just"/>
            <a:r>
              <a:rPr lang="en-US" dirty="0"/>
              <a:t>The core of WPF is a resolution-independent and vector-based rendering engine that is built to take advantage of modern graphics hardware</a:t>
            </a:r>
            <a:r>
              <a:rPr lang="en-US" dirty="0" smtClean="0"/>
              <a:t>.</a:t>
            </a:r>
          </a:p>
          <a:p>
            <a:pPr algn="just"/>
            <a:r>
              <a:rPr lang="en-US" dirty="0"/>
              <a:t>WPF extends the core with a comprehensive set of application-development features that </a:t>
            </a:r>
            <a:r>
              <a:rPr lang="en-US" dirty="0" smtClean="0"/>
              <a:t>includes </a:t>
            </a:r>
            <a:r>
              <a:rPr lang="en-US" dirty="0"/>
              <a:t>Extensible Application Markup </a:t>
            </a:r>
            <a:r>
              <a:rPr lang="en-US" dirty="0" smtClean="0"/>
              <a:t>Language (XAML</a:t>
            </a:r>
            <a:r>
              <a:rPr lang="en-US" dirty="0"/>
              <a:t>), controls, data binding, layout, 2-D and 3-D graphics, animation, styles, templates, documents, media, text, and typography.</a:t>
            </a:r>
          </a:p>
        </p:txBody>
      </p:sp>
    </p:spTree>
    <p:extLst>
      <p:ext uri="{BB962C8B-B14F-4D97-AF65-F5344CB8AC3E}">
        <p14:creationId xmlns:p14="http://schemas.microsoft.com/office/powerpoint/2010/main" val="129417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WPF</a:t>
            </a:r>
          </a:p>
        </p:txBody>
      </p:sp>
      <p:sp>
        <p:nvSpPr>
          <p:cNvPr id="3" name="Content Placeholder 2"/>
          <p:cNvSpPr>
            <a:spLocks noGrp="1"/>
          </p:cNvSpPr>
          <p:nvPr>
            <p:ph idx="1"/>
          </p:nvPr>
        </p:nvSpPr>
        <p:spPr/>
        <p:txBody>
          <a:bodyPr>
            <a:normAutofit lnSpcReduction="10000"/>
          </a:bodyPr>
          <a:lstStyle/>
          <a:p>
            <a:pPr algn="just"/>
            <a:r>
              <a:rPr lang="en-US" b="1" dirty="0"/>
              <a:t>Resolution </a:t>
            </a:r>
            <a:r>
              <a:rPr lang="en-US" b="1" dirty="0" smtClean="0"/>
              <a:t>Independence</a:t>
            </a:r>
            <a:endParaRPr lang="en-US" dirty="0"/>
          </a:p>
          <a:p>
            <a:pPr lvl="1" algn="just">
              <a:buFont typeface="Arial" panose="020B0604020202020204" pitchFamily="34" charset="0"/>
              <a:buChar char="•"/>
            </a:pPr>
            <a:r>
              <a:rPr lang="en-US" dirty="0"/>
              <a:t>WPF is resolution independence since all measures in WPF are logical units not </a:t>
            </a:r>
            <a:r>
              <a:rPr lang="en-US" dirty="0" smtClean="0"/>
              <a:t>pixels. A </a:t>
            </a:r>
            <a:r>
              <a:rPr lang="en-US" dirty="0"/>
              <a:t>logical unit is a 1/96 of an inch</a:t>
            </a:r>
            <a:r>
              <a:rPr lang="en-US" dirty="0" smtClean="0"/>
              <a:t>.</a:t>
            </a:r>
          </a:p>
          <a:p>
            <a:pPr lvl="1" algn="just">
              <a:buFont typeface="Arial" panose="020B0604020202020204" pitchFamily="34" charset="0"/>
              <a:buChar char="•"/>
            </a:pPr>
            <a:r>
              <a:rPr lang="en-US" dirty="0" smtClean="0"/>
              <a:t>So</a:t>
            </a:r>
            <a:r>
              <a:rPr lang="en-US" dirty="0"/>
              <a:t>, with changing the screen resolution setting in WPF each control will look same for each resolution</a:t>
            </a:r>
            <a:r>
              <a:rPr lang="en-US" dirty="0" smtClean="0"/>
              <a:t>.</a:t>
            </a:r>
          </a:p>
          <a:p>
            <a:pPr algn="just">
              <a:buFont typeface="Arial" panose="020B0604020202020204" pitchFamily="34" charset="0"/>
              <a:buChar char="•"/>
            </a:pPr>
            <a:r>
              <a:rPr lang="en-US" b="1" dirty="0"/>
              <a:t>Separation of appearance and behaviors</a:t>
            </a:r>
            <a:endParaRPr lang="en-US" dirty="0"/>
          </a:p>
          <a:p>
            <a:pPr lvl="1" algn="just">
              <a:buFont typeface="Arial" panose="020B0604020202020204" pitchFamily="34" charset="0"/>
              <a:buChar char="•"/>
            </a:pPr>
            <a:r>
              <a:rPr lang="en-US" dirty="0"/>
              <a:t>WPF separates the appearance of an UI from its behavior</a:t>
            </a:r>
            <a:r>
              <a:rPr lang="en-US" dirty="0" smtClean="0"/>
              <a:t>.</a:t>
            </a:r>
          </a:p>
          <a:p>
            <a:pPr lvl="1" algn="just">
              <a:buFont typeface="Arial" panose="020B0604020202020204" pitchFamily="34" charset="0"/>
              <a:buChar char="•"/>
            </a:pPr>
            <a:r>
              <a:rPr lang="en-US" dirty="0"/>
              <a:t>The appearance is specified by XAML and behavior is specified by a managed programming </a:t>
            </a:r>
            <a:r>
              <a:rPr lang="en-US" dirty="0" smtClean="0"/>
              <a:t>language </a:t>
            </a:r>
            <a:r>
              <a:rPr lang="en-US" dirty="0"/>
              <a:t>like C# or VB</a:t>
            </a:r>
            <a:r>
              <a:rPr lang="en-US" dirty="0" smtClean="0"/>
              <a:t>.</a:t>
            </a:r>
          </a:p>
          <a:p>
            <a:pPr algn="just">
              <a:buFont typeface="Arial" panose="020B0604020202020204" pitchFamily="34" charset="0"/>
              <a:buChar char="•"/>
            </a:pPr>
            <a:r>
              <a:rPr lang="en-US" b="1" dirty="0"/>
              <a:t>Built-In support for graphics and </a:t>
            </a:r>
            <a:r>
              <a:rPr lang="en-US" b="1" dirty="0" smtClean="0"/>
              <a:t>animation</a:t>
            </a:r>
          </a:p>
          <a:p>
            <a:pPr lvl="1" algn="just">
              <a:buFont typeface="Arial" panose="020B0604020202020204" pitchFamily="34" charset="0"/>
              <a:buChar char="•"/>
            </a:pPr>
            <a:r>
              <a:rPr lang="en-US" dirty="0"/>
              <a:t>WPF applications run within DirectX environment, hence it has major support of graphics and animation capabilities.</a:t>
            </a:r>
          </a:p>
          <a:p>
            <a:pPr lvl="1" algn="just">
              <a:buFont typeface="Arial" panose="020B0604020202020204" pitchFamily="34" charset="0"/>
              <a:buChar char="•"/>
            </a:pPr>
            <a:r>
              <a:rPr lang="en-US" dirty="0"/>
              <a:t>WPF has a separate set of classes that are specifically deal with animation effects and graphics.</a:t>
            </a:r>
          </a:p>
        </p:txBody>
      </p:sp>
    </p:spTree>
    <p:extLst>
      <p:ext uri="{BB962C8B-B14F-4D97-AF65-F5344CB8AC3E}">
        <p14:creationId xmlns:p14="http://schemas.microsoft.com/office/powerpoint/2010/main" val="82640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smtClean="0"/>
              <a:t>WPF Cont..</a:t>
            </a:r>
            <a:endParaRPr lang="en-US" dirty="0"/>
          </a:p>
        </p:txBody>
      </p:sp>
      <p:sp>
        <p:nvSpPr>
          <p:cNvPr id="3" name="Content Placeholder 2"/>
          <p:cNvSpPr>
            <a:spLocks noGrp="1"/>
          </p:cNvSpPr>
          <p:nvPr>
            <p:ph idx="1"/>
          </p:nvPr>
        </p:nvSpPr>
        <p:spPr/>
        <p:txBody>
          <a:bodyPr>
            <a:normAutofit/>
          </a:bodyPr>
          <a:lstStyle/>
          <a:p>
            <a:pPr algn="just"/>
            <a:r>
              <a:rPr lang="en-US" b="1" dirty="0"/>
              <a:t>Supports for Audio and Video</a:t>
            </a:r>
            <a:endParaRPr lang="en-US" dirty="0"/>
          </a:p>
          <a:p>
            <a:pPr lvl="1" algn="just">
              <a:buFont typeface="Arial" panose="020B0604020202020204" pitchFamily="34" charset="0"/>
              <a:buChar char="•"/>
            </a:pPr>
            <a:r>
              <a:rPr lang="en-US" dirty="0"/>
              <a:t>WPF has support for playing any audio or video file supported by Windows Media Player</a:t>
            </a:r>
            <a:r>
              <a:rPr lang="en-US" dirty="0" smtClean="0"/>
              <a:t>.</a:t>
            </a:r>
          </a:p>
          <a:p>
            <a:pPr lvl="1" algn="just">
              <a:buFont typeface="Arial" panose="020B0604020202020204" pitchFamily="34" charset="0"/>
              <a:buChar char="•"/>
            </a:pPr>
            <a:r>
              <a:rPr lang="en-US" dirty="0"/>
              <a:t>It also gives you the tools to integrate video content into your rich UI such as placing a video window on a spinning 3-D cube.</a:t>
            </a:r>
          </a:p>
          <a:p>
            <a:pPr algn="just"/>
            <a:r>
              <a:rPr lang="en-US" b="1" dirty="0"/>
              <a:t>Highly </a:t>
            </a:r>
            <a:r>
              <a:rPr lang="en-US" b="1" dirty="0" smtClean="0"/>
              <a:t>customizable</a:t>
            </a:r>
            <a:endParaRPr lang="en-US" dirty="0"/>
          </a:p>
          <a:p>
            <a:pPr lvl="1" algn="just">
              <a:buFont typeface="Arial" panose="020B0604020202020204" pitchFamily="34" charset="0"/>
              <a:buChar char="•"/>
            </a:pPr>
            <a:r>
              <a:rPr lang="en-US" dirty="0"/>
              <a:t>WPF supports separation of appearance and behaviors; hence we can easily change the look of a control or a set of controls.</a:t>
            </a:r>
          </a:p>
          <a:p>
            <a:pPr lvl="1" algn="just">
              <a:buFont typeface="Arial" panose="020B0604020202020204" pitchFamily="34" charset="0"/>
              <a:buChar char="•"/>
            </a:pPr>
            <a:r>
              <a:rPr lang="en-US" dirty="0"/>
              <a:t>This concept of styling controls in WPF is almost like CSS in HTML.</a:t>
            </a:r>
          </a:p>
          <a:p>
            <a:pPr lvl="1" algn="just">
              <a:buFont typeface="Arial" panose="020B0604020202020204" pitchFamily="34" charset="0"/>
              <a:buChar char="•"/>
            </a:pPr>
            <a:r>
              <a:rPr lang="en-US" dirty="0"/>
              <a:t>In WPF, </a:t>
            </a:r>
            <a:r>
              <a:rPr lang="en-US" dirty="0" smtClean="0"/>
              <a:t>you can store </a:t>
            </a:r>
            <a:r>
              <a:rPr lang="en-US" dirty="0"/>
              <a:t>styles, controls, animations, and even any object as a resource and </a:t>
            </a:r>
            <a:r>
              <a:rPr lang="en-US" dirty="0" smtClean="0"/>
              <a:t>you may </a:t>
            </a:r>
            <a:r>
              <a:rPr lang="en-US" dirty="0"/>
              <a:t>associate that resource to the controls</a:t>
            </a:r>
            <a:r>
              <a:rPr lang="en-US" dirty="0" smtClean="0"/>
              <a:t>.</a:t>
            </a:r>
          </a:p>
          <a:p>
            <a:pPr lvl="1" algn="just">
              <a:buFont typeface="Arial" panose="020B0604020202020204" pitchFamily="34" charset="0"/>
              <a:buChar char="•"/>
            </a:pPr>
            <a:r>
              <a:rPr lang="en-US" dirty="0"/>
              <a:t>Each resource is declared once when the form loads itself.</a:t>
            </a:r>
          </a:p>
        </p:txBody>
      </p:sp>
    </p:spTree>
    <p:extLst>
      <p:ext uri="{BB962C8B-B14F-4D97-AF65-F5344CB8AC3E}">
        <p14:creationId xmlns:p14="http://schemas.microsoft.com/office/powerpoint/2010/main" val="110575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WPF</a:t>
            </a:r>
          </a:p>
        </p:txBody>
      </p:sp>
      <p:sp>
        <p:nvSpPr>
          <p:cNvPr id="3" name="Content Placeholder 2"/>
          <p:cNvSpPr>
            <a:spLocks noGrp="1"/>
          </p:cNvSpPr>
          <p:nvPr>
            <p:ph idx="1"/>
          </p:nvPr>
        </p:nvSpPr>
        <p:spPr/>
        <p:txBody>
          <a:bodyPr>
            <a:normAutofit/>
          </a:bodyPr>
          <a:lstStyle/>
          <a:p>
            <a:pPr algn="just"/>
            <a:r>
              <a:rPr lang="en-US" dirty="0"/>
              <a:t>WPF is actually a set of assemblies that build up the entire framework. </a:t>
            </a:r>
            <a:endParaRPr lang="en-US" dirty="0" smtClean="0"/>
          </a:p>
          <a:p>
            <a:pPr algn="just"/>
            <a:r>
              <a:rPr lang="en-US" dirty="0" smtClean="0"/>
              <a:t>These </a:t>
            </a:r>
            <a:r>
              <a:rPr lang="en-US" dirty="0"/>
              <a:t>assemblies can be categorized as</a:t>
            </a:r>
            <a:r>
              <a:rPr lang="en-US" dirty="0" smtClean="0"/>
              <a:t>:</a:t>
            </a:r>
          </a:p>
          <a:p>
            <a:pPr lvl="1">
              <a:buFont typeface="Arial" panose="020B0604020202020204" pitchFamily="34" charset="0"/>
              <a:buChar char="•"/>
            </a:pPr>
            <a:r>
              <a:rPr lang="en-US" dirty="0"/>
              <a:t>Managed Layer</a:t>
            </a:r>
          </a:p>
          <a:p>
            <a:pPr lvl="1">
              <a:buFont typeface="Arial" panose="020B0604020202020204" pitchFamily="34" charset="0"/>
              <a:buChar char="•"/>
            </a:pPr>
            <a:r>
              <a:rPr lang="en-US" dirty="0" smtClean="0"/>
              <a:t>Unmanaged </a:t>
            </a:r>
            <a:r>
              <a:rPr lang="en-US" dirty="0"/>
              <a:t>Layer</a:t>
            </a:r>
          </a:p>
          <a:p>
            <a:pPr lvl="1">
              <a:buFont typeface="Arial" panose="020B0604020202020204" pitchFamily="34" charset="0"/>
              <a:buChar char="•"/>
            </a:pPr>
            <a:r>
              <a:rPr lang="en-US" dirty="0"/>
              <a:t>Core API</a:t>
            </a:r>
            <a:endParaRPr lang="en-US" dirty="0" smtClean="0"/>
          </a:p>
          <a:p>
            <a:pPr lvl="1" algn="just"/>
            <a:endParaRPr lang="en-US" dirty="0"/>
          </a:p>
        </p:txBody>
      </p:sp>
    </p:spTree>
    <p:extLst>
      <p:ext uri="{BB962C8B-B14F-4D97-AF65-F5344CB8AC3E}">
        <p14:creationId xmlns:p14="http://schemas.microsoft.com/office/powerpoint/2010/main" val="351744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WPF Cont..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406" y="1143000"/>
            <a:ext cx="5945188" cy="512762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21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Managed Layer</a:t>
            </a:r>
            <a:endParaRPr lang="en-US" dirty="0"/>
          </a:p>
        </p:txBody>
      </p:sp>
      <p:sp>
        <p:nvSpPr>
          <p:cNvPr id="3" name="Content Placeholder 2"/>
          <p:cNvSpPr>
            <a:spLocks noGrp="1"/>
          </p:cNvSpPr>
          <p:nvPr>
            <p:ph idx="1"/>
          </p:nvPr>
        </p:nvSpPr>
        <p:spPr/>
        <p:txBody>
          <a:bodyPr>
            <a:normAutofit/>
          </a:bodyPr>
          <a:lstStyle/>
          <a:p>
            <a:pPr marL="400050" algn="just">
              <a:buFont typeface="Wingdings" panose="05000000000000000000" pitchFamily="2" charset="2"/>
              <a:buChar char="§"/>
            </a:pPr>
            <a:r>
              <a:rPr lang="en-US" dirty="0"/>
              <a:t>Managed layer has two main components – </a:t>
            </a:r>
            <a:r>
              <a:rPr lang="en-US" b="1" dirty="0" smtClean="0"/>
              <a:t>Presentation </a:t>
            </a:r>
            <a:r>
              <a:rPr lang="en-US" b="1" dirty="0"/>
              <a:t>Framework </a:t>
            </a:r>
            <a:r>
              <a:rPr lang="en-US" dirty="0"/>
              <a:t>and </a:t>
            </a:r>
            <a:r>
              <a:rPr lang="en-US" b="1" dirty="0"/>
              <a:t>Presentation Core</a:t>
            </a:r>
            <a:r>
              <a:rPr lang="en-US" dirty="0" smtClean="0"/>
              <a:t>.</a:t>
            </a:r>
          </a:p>
          <a:p>
            <a:pPr marL="400050" algn="just">
              <a:buFont typeface="Wingdings" panose="05000000000000000000" pitchFamily="2" charset="2"/>
              <a:buChar char="§"/>
            </a:pPr>
            <a:r>
              <a:rPr lang="en-US" b="1" dirty="0"/>
              <a:t>Presentation Framework</a:t>
            </a:r>
            <a:r>
              <a:rPr lang="en-US" dirty="0"/>
              <a:t> provides the required functionalities that we need to build the WPF applications such as controls, data bindings, styling, shapes, media, documents, annotations, animation and more. PresentationFamework.dll is responsible for this purpose.</a:t>
            </a:r>
          </a:p>
          <a:p>
            <a:pPr marL="400050" algn="just">
              <a:buFont typeface="Wingdings" panose="05000000000000000000" pitchFamily="2" charset="2"/>
              <a:buChar char="§"/>
            </a:pPr>
            <a:r>
              <a:rPr lang="en-US" b="1" dirty="0"/>
              <a:t>Presentation Core</a:t>
            </a:r>
            <a:r>
              <a:rPr lang="en-US" dirty="0"/>
              <a:t> acts as a managed wrapper around </a:t>
            </a:r>
            <a:r>
              <a:rPr lang="en-US" dirty="0" err="1"/>
              <a:t>MILCore</a:t>
            </a:r>
            <a:r>
              <a:rPr lang="en-US" dirty="0"/>
              <a:t> and provides public interface for </a:t>
            </a:r>
            <a:r>
              <a:rPr lang="en-US" dirty="0" smtClean="0"/>
              <a:t>MIL</a:t>
            </a:r>
            <a:r>
              <a:rPr lang="en-US" dirty="0"/>
              <a:t> </a:t>
            </a:r>
            <a:r>
              <a:rPr lang="en-US" dirty="0" smtClean="0"/>
              <a:t>(Media </a:t>
            </a:r>
            <a:r>
              <a:rPr lang="en-US" dirty="0"/>
              <a:t>Integration </a:t>
            </a:r>
            <a:r>
              <a:rPr lang="en-US" dirty="0" smtClean="0"/>
              <a:t>Layer). </a:t>
            </a:r>
            <a:r>
              <a:rPr lang="en-US" dirty="0"/>
              <a:t>Presentation Core is the home for WPF Visual System and provides classes for creating application visual tree.</a:t>
            </a:r>
          </a:p>
          <a:p>
            <a:pPr marL="457200" lvl="1" indent="0" algn="just">
              <a:buNone/>
            </a:pPr>
            <a:endParaRPr lang="en-US" dirty="0"/>
          </a:p>
        </p:txBody>
      </p:sp>
    </p:spTree>
    <p:extLst>
      <p:ext uri="{BB962C8B-B14F-4D97-AF65-F5344CB8AC3E}">
        <p14:creationId xmlns:p14="http://schemas.microsoft.com/office/powerpoint/2010/main" val="233241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Unmanaged Layer</a:t>
            </a:r>
            <a:endParaRPr lang="en-US" dirty="0"/>
          </a:p>
        </p:txBody>
      </p:sp>
      <p:sp>
        <p:nvSpPr>
          <p:cNvPr id="3" name="Content Placeholder 2"/>
          <p:cNvSpPr>
            <a:spLocks noGrp="1"/>
          </p:cNvSpPr>
          <p:nvPr>
            <p:ph idx="1"/>
          </p:nvPr>
        </p:nvSpPr>
        <p:spPr/>
        <p:txBody>
          <a:bodyPr>
            <a:normAutofit/>
          </a:bodyPr>
          <a:lstStyle/>
          <a:p>
            <a:pPr marL="400050" algn="just">
              <a:buFont typeface="Wingdings" panose="05000000000000000000" pitchFamily="2" charset="2"/>
              <a:buChar char="§"/>
            </a:pPr>
            <a:r>
              <a:rPr lang="en-US" dirty="0"/>
              <a:t>This layer is also called </a:t>
            </a:r>
            <a:r>
              <a:rPr lang="en-US" dirty="0" err="1"/>
              <a:t>MilCore</a:t>
            </a:r>
            <a:r>
              <a:rPr lang="en-US" dirty="0"/>
              <a:t> </a:t>
            </a:r>
            <a:r>
              <a:rPr lang="en-US" dirty="0" smtClean="0"/>
              <a:t>(Media </a:t>
            </a:r>
            <a:r>
              <a:rPr lang="en-US" dirty="0"/>
              <a:t>Integration Library </a:t>
            </a:r>
            <a:r>
              <a:rPr lang="en-US" dirty="0" smtClean="0"/>
              <a:t>Core).</a:t>
            </a:r>
          </a:p>
          <a:p>
            <a:pPr marL="400050" algn="just">
              <a:buFont typeface="Wingdings" panose="05000000000000000000" pitchFamily="2" charset="2"/>
              <a:buChar char="§"/>
            </a:pPr>
            <a:r>
              <a:rPr lang="en-US" dirty="0" err="1"/>
              <a:t>MilCore</a:t>
            </a:r>
            <a:r>
              <a:rPr lang="en-US" dirty="0"/>
              <a:t> is written in unmanaged code in order to enable tight integration with DirectX</a:t>
            </a:r>
            <a:r>
              <a:rPr lang="en-US" dirty="0" smtClean="0"/>
              <a:t>.</a:t>
            </a:r>
          </a:p>
          <a:p>
            <a:pPr marL="400050" algn="just">
              <a:buFont typeface="Wingdings" panose="05000000000000000000" pitchFamily="2" charset="2"/>
              <a:buChar char="§"/>
            </a:pPr>
            <a:r>
              <a:rPr lang="en-US" dirty="0"/>
              <a:t>DirectX engine is underlying technology used in WPF to display all graphics, allowing for efficient hardware and software rendering</a:t>
            </a:r>
            <a:r>
              <a:rPr lang="en-US" dirty="0" smtClean="0"/>
              <a:t>.</a:t>
            </a:r>
          </a:p>
          <a:p>
            <a:pPr marL="400050" algn="just">
              <a:buFont typeface="Wingdings" panose="05000000000000000000" pitchFamily="2" charset="2"/>
              <a:buChar char="§"/>
            </a:pPr>
            <a:r>
              <a:rPr lang="en-US" dirty="0"/>
              <a:t>MIL has c</a:t>
            </a:r>
            <a:r>
              <a:rPr lang="en-US" dirty="0" smtClean="0"/>
              <a:t>omposition system </a:t>
            </a:r>
            <a:r>
              <a:rPr lang="en-US" dirty="0"/>
              <a:t>that receives rendering instructions from </a:t>
            </a:r>
            <a:r>
              <a:rPr lang="en-US" dirty="0" smtClean="0"/>
              <a:t>visual </a:t>
            </a:r>
            <a:r>
              <a:rPr lang="en-US" dirty="0"/>
              <a:t>s</a:t>
            </a:r>
            <a:r>
              <a:rPr lang="en-US" dirty="0" smtClean="0"/>
              <a:t>ystem </a:t>
            </a:r>
            <a:r>
              <a:rPr lang="en-US" dirty="0"/>
              <a:t>and translates into </a:t>
            </a:r>
            <a:r>
              <a:rPr lang="en-US" dirty="0" smtClean="0"/>
              <a:t>data, </a:t>
            </a:r>
            <a:r>
              <a:rPr lang="en-US" dirty="0"/>
              <a:t>that can be understood by DirectX to render user interface.</a:t>
            </a:r>
          </a:p>
        </p:txBody>
      </p:sp>
    </p:spTree>
    <p:extLst>
      <p:ext uri="{BB962C8B-B14F-4D97-AF65-F5344CB8AC3E}">
        <p14:creationId xmlns:p14="http://schemas.microsoft.com/office/powerpoint/2010/main" val="27642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10338</TotalTime>
  <Words>1029</Words>
  <Application>Microsoft Office PowerPoint</Application>
  <PresentationFormat>On-screen Show (4:3)</PresentationFormat>
  <Paragraphs>86</Paragraphs>
  <Slides>15</Slides>
  <Notes>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1_Office Theme</vt:lpstr>
      <vt:lpstr>UNIT - 12 Advanced In .NET</vt:lpstr>
      <vt:lpstr>Outline</vt:lpstr>
      <vt:lpstr>Introduction to WPF</vt:lpstr>
      <vt:lpstr>Features of WPF</vt:lpstr>
      <vt:lpstr>Features of WPF Cont..</vt:lpstr>
      <vt:lpstr>Architecture Of WPF</vt:lpstr>
      <vt:lpstr>Architecture Of WPF Cont..</vt:lpstr>
      <vt:lpstr>1) Managed Layer</vt:lpstr>
      <vt:lpstr>2) Unmanaged Layer</vt:lpstr>
      <vt:lpstr>3) Core API Layer</vt:lpstr>
      <vt:lpstr>Introduction to WCF</vt:lpstr>
      <vt:lpstr>Advantages of WCF</vt:lpstr>
      <vt:lpstr>WCF Service Components </vt:lpstr>
      <vt:lpstr>WCF Service Components Cont.. </vt:lpstr>
      <vt:lpstr>PowerPoint Presentation</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1769</cp:revision>
  <dcterms:created xsi:type="dcterms:W3CDTF">2013-05-17T03:00:03Z</dcterms:created>
  <dcterms:modified xsi:type="dcterms:W3CDTF">2017-04-19T06:24:07Z</dcterms:modified>
</cp:coreProperties>
</file>