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42" r:id="rId3"/>
    <p:sldId id="343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39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oERIckDc4Lim+Tun3oKy3A==" hashData="EA3BHJQo1mmS+jZNX1yiuW8C2q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3" autoAdjust="0"/>
  </p:normalViewPr>
  <p:slideViewPr>
    <p:cSldViewPr>
      <p:cViewPr>
        <p:scale>
          <a:sx n="70" d="100"/>
          <a:sy n="70" d="100"/>
        </p:scale>
        <p:origin x="-1080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5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Picture Credit</a:t>
            </a:r>
            <a:r>
              <a:rPr lang="en-IN" baseline="0" dirty="0" smtClean="0"/>
              <a:t> : https://www.google.co.in/search?q=Function+Overloading&amp;biw=1366&amp;bih=653&amp;noj=1&amp;source=lnms&amp;tbm=isch&amp;sa=X&amp;ved=0ahUKEwi2vcKzspTRAhWLPI8KHck6B7QQ_AUICigD#imgrc=KSXxCq42_dmKwM%3A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3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7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4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0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9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4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3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0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1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2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4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6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7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3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1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55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7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5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749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58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94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813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Picture Credit : http://www.tutorialsteacher.com/csharp/csharp-environment-setup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920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940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Picture Credit</a:t>
            </a:r>
            <a:r>
              <a:rPr lang="en-IN" baseline="0" dirty="0" smtClean="0"/>
              <a:t> : http://www.tutorialsteacher.com/Content/images/csharp/csharp-code-structure.png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578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11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400" b="1" kern="1200" dirty="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</a:t>
            </a:r>
            <a:r>
              <a:rPr lang="en-US" sz="1400" b="1" kern="1200" baseline="0" dirty="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 2 : </a:t>
            </a:r>
            <a:r>
              <a:rPr lang="en-US" sz="1400" b="1" kern="1200" dirty="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The Basics and Console Applications in C#               </a:t>
            </a:r>
            <a:fld id="{A4D48EBC-ABCD-4886-BC02-68657E7335D2}" type="slidenum">
              <a:rPr lang="en-US" sz="1400" b="0" kern="120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‹#›</a:t>
            </a:fld>
            <a:r>
              <a:rPr lang="da-DK" sz="1400" b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4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9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1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2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3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 Basics and Console Applications in C#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2160711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DOT NET TECHNOLOGY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Function Overloading Cont..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dirty="0"/>
              <a:t>In case of </a:t>
            </a:r>
            <a:r>
              <a:rPr lang="en-US" dirty="0" smtClean="0"/>
              <a:t>function or method </a:t>
            </a:r>
            <a:r>
              <a:rPr lang="en-US" dirty="0"/>
              <a:t>overloading, compiler identifies which overloaded method to execute based on number of arguments and their data types during compilation itself. </a:t>
            </a:r>
            <a:endParaRPr lang="en-US" dirty="0" smtClean="0"/>
          </a:p>
          <a:p>
            <a:pPr lvl="0" algn="just"/>
            <a:r>
              <a:rPr lang="en-US" dirty="0" smtClean="0"/>
              <a:t>Hence </a:t>
            </a:r>
            <a:r>
              <a:rPr lang="en-US" dirty="0"/>
              <a:t>method overloading is an example for compile time polymorphism.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24841"/>
            <a:ext cx="6924264" cy="31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 </a:t>
            </a:r>
            <a:r>
              <a:rPr lang="en-IN" dirty="0" smtClean="0">
                <a:latin typeface="+mj-lt"/>
              </a:rPr>
              <a:t> - Function Overloading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05300" cy="2743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a;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2997" y="990600"/>
            <a:ext cx="4305300" cy="548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500" b="1" dirty="0" smtClean="0"/>
              <a:t>Output :</a:t>
            </a:r>
          </a:p>
          <a:p>
            <a:pPr marL="57150" indent="0">
              <a:buNone/>
            </a:pPr>
            <a:r>
              <a:rPr lang="en-US" sz="1300" dirty="0" smtClean="0"/>
              <a:t> </a:t>
            </a:r>
          </a:p>
          <a:p>
            <a:pPr marL="57150" indent="0">
              <a:buNone/>
            </a:pPr>
            <a:endParaRPr lang="en-US" sz="13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" y="3780656"/>
            <a:ext cx="4305300" cy="2696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sum.ad(2, 3);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Addtion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{0}"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sum.ad(2);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Addtion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{0}"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9700"/>
            <a:ext cx="386220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Operator Overloading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+mn-lt"/>
              </a:rPr>
              <a:t>Each operator has predefined meaning most of them are given additional meaning through the concept of Operator Overloading.</a:t>
            </a:r>
            <a:endParaRPr lang="en-US" sz="2600" dirty="0">
              <a:latin typeface="+mn-lt"/>
            </a:endParaRPr>
          </a:p>
          <a:p>
            <a:pPr algn="just"/>
            <a:r>
              <a:rPr lang="en-US" sz="2600" dirty="0" smtClean="0">
                <a:latin typeface="+mn-lt"/>
              </a:rPr>
              <a:t>‘+’ is used for addition</a:t>
            </a:r>
          </a:p>
          <a:p>
            <a:pPr algn="just"/>
            <a:r>
              <a:rPr lang="en-US" sz="2600" dirty="0" smtClean="0">
                <a:latin typeface="+mn-lt"/>
              </a:rPr>
              <a:t>‘+’ can not use for concatenation?</a:t>
            </a:r>
          </a:p>
          <a:p>
            <a:pPr lvl="1" algn="just"/>
            <a:r>
              <a:rPr lang="en-US" sz="2200" dirty="0" smtClean="0"/>
              <a:t>String 1 = Ram &amp; String 2 = Rahim</a:t>
            </a:r>
          </a:p>
          <a:p>
            <a:pPr lvl="1" algn="just"/>
            <a:r>
              <a:rPr lang="en-US" sz="2200" dirty="0" smtClean="0"/>
              <a:t>We can not </a:t>
            </a:r>
            <a:r>
              <a:rPr lang="en-US" sz="2200" dirty="0" err="1" smtClean="0"/>
              <a:t>concat</a:t>
            </a:r>
            <a:r>
              <a:rPr lang="en-US" sz="2200" dirty="0" smtClean="0"/>
              <a:t> two strings using + operator like </a:t>
            </a:r>
            <a:r>
              <a:rPr lang="en-US" sz="2200" b="1" dirty="0" smtClean="0"/>
              <a:t>‘Ram Rahim’??</a:t>
            </a:r>
            <a:endParaRPr lang="en-US" sz="2200" dirty="0"/>
          </a:p>
          <a:p>
            <a:pPr marL="0" indent="0" algn="just">
              <a:buNone/>
            </a:pPr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0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Operator </a:t>
            </a:r>
            <a:r>
              <a:rPr lang="en-IN" dirty="0">
                <a:latin typeface="+mj-lt"/>
              </a:rPr>
              <a:t>Overloading Cont</a:t>
            </a:r>
            <a:r>
              <a:rPr lang="en-IN" dirty="0" smtClean="0">
                <a:latin typeface="+mj-lt"/>
              </a:rPr>
              <a:t>..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+mn-lt"/>
              </a:rPr>
              <a:t>Overloaded operators are functions with special names the keyword </a:t>
            </a:r>
            <a:r>
              <a:rPr lang="en-US" b="1" dirty="0" smtClean="0">
                <a:latin typeface="+mn-lt"/>
              </a:rPr>
              <a:t>operator</a:t>
            </a:r>
            <a:r>
              <a:rPr lang="en-US" dirty="0" smtClean="0">
                <a:latin typeface="+mn-lt"/>
              </a:rPr>
              <a:t> followed by the </a:t>
            </a:r>
            <a:r>
              <a:rPr lang="en-US" b="1" dirty="0" smtClean="0">
                <a:latin typeface="+mn-lt"/>
              </a:rPr>
              <a:t>symbol</a:t>
            </a:r>
            <a:r>
              <a:rPr lang="en-US" dirty="0" smtClean="0">
                <a:latin typeface="+mn-lt"/>
              </a:rPr>
              <a:t> for the operator being defined.</a:t>
            </a:r>
          </a:p>
          <a:p>
            <a:pPr algn="just"/>
            <a:r>
              <a:rPr lang="en-US" u="sng" dirty="0" smtClean="0"/>
              <a:t>Syntax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2B91AF"/>
                </a:solidFill>
              </a:rPr>
              <a:t> </a:t>
            </a:r>
            <a:r>
              <a:rPr lang="en-US" dirty="0" smtClean="0">
                <a:solidFill>
                  <a:srgbClr val="2B91AF"/>
                </a:solidFill>
              </a:rPr>
              <a:t>return-type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operator</a:t>
            </a:r>
            <a:r>
              <a:rPr lang="en-US" dirty="0"/>
              <a:t>  </a:t>
            </a:r>
            <a:r>
              <a:rPr lang="en-US" dirty="0" smtClean="0"/>
              <a:t>op(arguments)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algn="just"/>
            <a:r>
              <a:rPr lang="en-US" dirty="0" smtClean="0"/>
              <a:t>When any operator is overloaded, its original meaning is not lost.</a:t>
            </a:r>
          </a:p>
          <a:p>
            <a:pPr algn="just"/>
            <a:r>
              <a:rPr lang="en-US" dirty="0"/>
              <a:t>Similar to any other function, an overloaded operator has a return type and a parameter list.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9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 </a:t>
            </a:r>
            <a:r>
              <a:rPr lang="en-IN" dirty="0" smtClean="0">
                <a:latin typeface="+mj-lt"/>
              </a:rPr>
              <a:t> - Operator Overloading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008097"/>
            <a:ext cx="4305300" cy="53927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calculation()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b = c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y;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z;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++(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op1.a++;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op1.b++;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op1.c++;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06412" y="1023355"/>
            <a:ext cx="427088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+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606412" y="2495182"/>
            <a:ext cx="427088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i.ShowResult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606411" y="4890338"/>
            <a:ext cx="427088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highlight>
                  <a:srgbClr val="FFFFFF"/>
                </a:highlight>
                <a:latin typeface="+mj-lt"/>
              </a:rPr>
              <a:t>Output :</a:t>
            </a:r>
          </a:p>
          <a:p>
            <a:endParaRPr lang="en-US" sz="1500" b="1" dirty="0">
              <a:highlight>
                <a:srgbClr val="FFFFFF"/>
              </a:highlight>
              <a:latin typeface="+mj-lt"/>
            </a:endParaRPr>
          </a:p>
          <a:p>
            <a:endParaRPr lang="en-US" sz="1500" b="1" dirty="0" smtClean="0">
              <a:highlight>
                <a:srgbClr val="FFFFFF"/>
              </a:highlight>
              <a:latin typeface="+mj-lt"/>
            </a:endParaRPr>
          </a:p>
          <a:p>
            <a:endParaRPr lang="en-US" sz="1500" b="1" dirty="0">
              <a:highlight>
                <a:srgbClr val="FFFFFF"/>
              </a:highlight>
              <a:latin typeface="+mj-lt"/>
            </a:endParaRPr>
          </a:p>
          <a:p>
            <a:endParaRPr lang="en-US" sz="1500" b="1" dirty="0" smtClean="0">
              <a:highlight>
                <a:srgbClr val="FFFFFF"/>
              </a:highlight>
              <a:latin typeface="+mj-lt"/>
            </a:endParaRPr>
          </a:p>
          <a:p>
            <a:endParaRPr lang="en-US" sz="1500" b="1" dirty="0">
              <a:highlight>
                <a:srgbClr val="FFFFFF"/>
              </a:highlight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54" y="5262238"/>
            <a:ext cx="2552622" cy="9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Modifiers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Access modifiers are keywords used to specify the declared accessibility of a member or a type</a:t>
            </a:r>
            <a:r>
              <a:rPr lang="en-US" sz="22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Why to use access modifiers</a:t>
            </a:r>
            <a:r>
              <a:rPr lang="en-US" sz="2400" b="1" dirty="0" smtClean="0"/>
              <a:t>?</a:t>
            </a:r>
          </a:p>
          <a:p>
            <a:pPr marL="742950" lvl="2" indent="-342900" algn="just"/>
            <a:r>
              <a:rPr lang="en-US" sz="2200" dirty="0"/>
              <a:t>Access modifiers are an integral part of object-oriented programming. </a:t>
            </a:r>
            <a:endParaRPr lang="en-US" sz="2200" dirty="0" smtClean="0"/>
          </a:p>
          <a:p>
            <a:pPr marL="742950" lvl="2" indent="-342900" algn="just"/>
            <a:r>
              <a:rPr lang="en-US" sz="2200" dirty="0" smtClean="0"/>
              <a:t>They </a:t>
            </a:r>
            <a:r>
              <a:rPr lang="en-US" sz="2200" dirty="0"/>
              <a:t>support the concept of encapsulation, which promotes the idea of hiding functionality. </a:t>
            </a:r>
            <a:endParaRPr lang="en-US" sz="2200" dirty="0" smtClean="0"/>
          </a:p>
          <a:p>
            <a:pPr marL="742950" lvl="2" indent="-342900" algn="just"/>
            <a:r>
              <a:rPr lang="en-US" sz="2200" dirty="0" smtClean="0"/>
              <a:t>Access </a:t>
            </a:r>
            <a:r>
              <a:rPr lang="en-US" sz="2200" dirty="0"/>
              <a:t>modifiers allow you to define who does or doesn't have access to certain features</a:t>
            </a:r>
            <a:r>
              <a:rPr lang="en-US" sz="2200" dirty="0" smtClean="0"/>
              <a:t>.</a:t>
            </a:r>
          </a:p>
          <a:p>
            <a:pPr marL="400050" lvl="2" indent="0" algn="just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587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Modifiers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In C# Modifiers can be divided in five categories.</a:t>
            </a:r>
          </a:p>
          <a:p>
            <a:pPr marL="742950" lvl="2" indent="-342900" algn="just"/>
            <a:r>
              <a:rPr lang="en-US" sz="2000" dirty="0" smtClean="0">
                <a:latin typeface="+mn-lt"/>
              </a:rPr>
              <a:t>Public</a:t>
            </a:r>
          </a:p>
          <a:p>
            <a:pPr marL="742950" lvl="2" indent="-342900" algn="just"/>
            <a:r>
              <a:rPr lang="en-US" sz="2000" dirty="0" smtClean="0">
                <a:latin typeface="+mn-lt"/>
              </a:rPr>
              <a:t>Private</a:t>
            </a:r>
          </a:p>
          <a:p>
            <a:pPr marL="742950" lvl="2" indent="-342900" algn="just"/>
            <a:r>
              <a:rPr lang="en-US" sz="2000" dirty="0" smtClean="0">
                <a:latin typeface="+mn-lt"/>
              </a:rPr>
              <a:t>Protected</a:t>
            </a:r>
          </a:p>
          <a:p>
            <a:pPr marL="742950" lvl="2" indent="-342900" algn="just"/>
            <a:r>
              <a:rPr lang="en-US" sz="2000" dirty="0" smtClean="0">
                <a:latin typeface="+mn-lt"/>
              </a:rPr>
              <a:t>Internal</a:t>
            </a:r>
          </a:p>
          <a:p>
            <a:pPr marL="742950" lvl="2" indent="-342900" algn="just"/>
            <a:r>
              <a:rPr lang="en-US" sz="2000" dirty="0" smtClean="0">
                <a:latin typeface="+mn-lt"/>
              </a:rPr>
              <a:t>Protected </a:t>
            </a:r>
            <a:r>
              <a:rPr lang="en-US" sz="2000" dirty="0">
                <a:latin typeface="+mn-lt"/>
              </a:rPr>
              <a:t>internal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2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Public Modifier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Public </a:t>
            </a:r>
            <a:r>
              <a:rPr lang="en-US" dirty="0"/>
              <a:t>members are accessible anywhere in program or </a:t>
            </a:r>
            <a:r>
              <a:rPr lang="en-US" dirty="0" smtClean="0"/>
              <a:t>application.</a:t>
            </a:r>
          </a:p>
          <a:p>
            <a:pPr algn="just"/>
            <a:r>
              <a:rPr lang="en-US" dirty="0"/>
              <a:t>Public access is the most permissive access level. </a:t>
            </a:r>
          </a:p>
          <a:p>
            <a:pPr algn="just"/>
            <a:r>
              <a:rPr lang="en-US" dirty="0"/>
              <a:t>There are no restrictions on accessing public members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public</a:t>
            </a:r>
            <a:r>
              <a:rPr lang="en-US" dirty="0"/>
              <a:t> keyword is </a:t>
            </a:r>
            <a:r>
              <a:rPr lang="en-US" dirty="0" smtClean="0"/>
              <a:t>used for it.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Accessibility: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/>
              <a:t>Can be accessed by objects of the </a:t>
            </a:r>
            <a:r>
              <a:rPr lang="en-US" dirty="0" smtClean="0"/>
              <a:t>class</a:t>
            </a:r>
          </a:p>
          <a:p>
            <a:pPr lvl="1" algn="just"/>
            <a:r>
              <a:rPr lang="en-US" dirty="0"/>
              <a:t>Can be accessed by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2169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Public  Modifier</a:t>
            </a:r>
            <a:r>
              <a:rPr lang="en-IN" dirty="0">
                <a:latin typeface="+mj-lt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" y="1066800"/>
            <a:ext cx="5486400" cy="4953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 </a:t>
            </a:r>
            <a:r>
              <a:rPr lang="en-US" sz="1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//Direct access to public members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ob1.num1 = 100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one value in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main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ob1.num1);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1066800"/>
            <a:ext cx="3086100" cy="49532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00" y="1752600"/>
            <a:ext cx="2629699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5600" y="1295400"/>
            <a:ext cx="144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Output :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758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Private Modifier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Private members are accessible only within the body or scope of the class or the </a:t>
            </a:r>
            <a:r>
              <a:rPr lang="en-US" dirty="0" smtClean="0"/>
              <a:t>structure </a:t>
            </a:r>
            <a:r>
              <a:rPr lang="en-US" dirty="0"/>
              <a:t>in which they are declared.</a:t>
            </a:r>
          </a:p>
          <a:p>
            <a:pPr algn="just"/>
            <a:r>
              <a:rPr lang="en-US" dirty="0"/>
              <a:t>Private access is the least permissive access </a:t>
            </a:r>
            <a:r>
              <a:rPr lang="en-US" dirty="0" smtClean="0"/>
              <a:t>level.</a:t>
            </a:r>
          </a:p>
          <a:p>
            <a:pPr algn="just"/>
            <a:r>
              <a:rPr lang="en-US" dirty="0"/>
              <a:t>The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keyword is used for it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Accessibility: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/>
              <a:t>Cannot be accessed by </a:t>
            </a:r>
            <a:r>
              <a:rPr lang="en-US" dirty="0" smtClean="0"/>
              <a:t>object</a:t>
            </a:r>
          </a:p>
          <a:p>
            <a:pPr lvl="1" algn="just"/>
            <a:r>
              <a:rPr lang="en-US" dirty="0"/>
              <a:t>Cannot be accessed by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5847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Outline</a:t>
            </a:r>
            <a:r>
              <a:rPr lang="en-IN" dirty="0" smtClean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              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  <a:p>
            <a:r>
              <a:rPr lang="en-US" dirty="0"/>
              <a:t>Destructor</a:t>
            </a:r>
          </a:p>
          <a:p>
            <a:r>
              <a:rPr lang="en-US" dirty="0"/>
              <a:t>Function Overloading</a:t>
            </a:r>
          </a:p>
          <a:p>
            <a:r>
              <a:rPr lang="en-US" dirty="0"/>
              <a:t>Operator </a:t>
            </a:r>
            <a:r>
              <a:rPr lang="en-US" dirty="0" smtClean="0"/>
              <a:t>Overloading</a:t>
            </a:r>
          </a:p>
          <a:p>
            <a:r>
              <a:rPr lang="en-US" dirty="0" smtClean="0"/>
              <a:t>Modifiers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Indexers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Console Application</a:t>
            </a:r>
          </a:p>
          <a:p>
            <a:r>
              <a:rPr lang="en-US" dirty="0" smtClean="0"/>
              <a:t>Namespaces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228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Private Modifier</a:t>
            </a:r>
            <a:endParaRPr lang="en-IN" dirty="0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0500" y="960204"/>
            <a:ext cx="8763000" cy="5485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 </a:t>
            </a:r>
            <a:r>
              <a:rPr lang="en-US" sz="1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System;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//Direct access to public members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ob1.num1 = 100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//Access to private member is not permitted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ob1.num2 = 10;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one value in main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ob1.num1);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181600" y="4876800"/>
            <a:ext cx="914400" cy="228600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Protected - Modifier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protected member is accessible from within the class in which it is </a:t>
            </a:r>
            <a:r>
              <a:rPr lang="en-US" dirty="0" smtClean="0"/>
              <a:t>declared and from </a:t>
            </a:r>
            <a:r>
              <a:rPr lang="en-US" dirty="0"/>
              <a:t>within any class derived from the class that declared this member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A protected member of a base class is accessible in a derived class only if the access takes place through the derived class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 smtClean="0"/>
              <a:t>protected</a:t>
            </a:r>
            <a:r>
              <a:rPr lang="en-US" dirty="0" smtClean="0"/>
              <a:t> </a:t>
            </a:r>
            <a:r>
              <a:rPr lang="en-US" dirty="0"/>
              <a:t>keyword is used for it</a:t>
            </a:r>
            <a:r>
              <a:rPr lang="en-US" dirty="0" smtClean="0"/>
              <a:t>. </a:t>
            </a:r>
          </a:p>
          <a:p>
            <a:pPr marL="0" lv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Accessibility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/>
              <a:t>Cannot be accessed by </a:t>
            </a:r>
            <a:r>
              <a:rPr lang="en-US" dirty="0" smtClean="0"/>
              <a:t>object</a:t>
            </a:r>
          </a:p>
          <a:p>
            <a:pPr lvl="1" algn="just"/>
            <a:r>
              <a:rPr lang="en-US" dirty="0"/>
              <a:t>By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29938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</a:t>
            </a:r>
            <a:r>
              <a:rPr lang="en-IN" dirty="0" smtClean="0"/>
              <a:t> - </a:t>
            </a:r>
            <a:r>
              <a:rPr lang="en-IN" dirty="0" smtClean="0">
                <a:latin typeface="+mj-lt"/>
              </a:rPr>
              <a:t>Protected Modifier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 </a:t>
            </a:r>
            <a:r>
              <a:rPr lang="en-US" sz="95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System;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num1;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num2;</a:t>
            </a:r>
          </a:p>
          <a:p>
            <a:pPr marL="0" indent="0">
              <a:buNone/>
            </a:pP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9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9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ob1 = 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ob2 = </a:t>
            </a:r>
            <a:r>
              <a:rPr lang="en-US" sz="9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ob2.num1 = 20;</a:t>
            </a:r>
          </a:p>
          <a:p>
            <a:pPr marL="0" indent="0">
              <a:buNone/>
            </a:pPr>
            <a:endParaRPr lang="en-US" sz="9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Access to protected member as it is inherited by the Derived class </a:t>
            </a:r>
            <a:endParaRPr lang="en-US" sz="9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ob2.num2 = 90;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"Number2 value {0}"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ob2.num2);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"Number1 value which is protected {0}"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ob2.num1);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50" dirty="0"/>
          </a:p>
        </p:txBody>
      </p:sp>
      <p:sp>
        <p:nvSpPr>
          <p:cNvPr id="6" name="Left Arrow 5"/>
          <p:cNvSpPr/>
          <p:nvPr/>
        </p:nvSpPr>
        <p:spPr>
          <a:xfrm>
            <a:off x="3352800" y="4876800"/>
            <a:ext cx="9906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Protected Modifier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066800"/>
            <a:ext cx="6924675" cy="512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>
          <a:xfrm>
            <a:off x="3733800" y="4876800"/>
            <a:ext cx="914400" cy="228600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Internal Modifier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We </a:t>
            </a:r>
            <a:r>
              <a:rPr lang="en-US" dirty="0"/>
              <a:t>can declare a class as internal or its member as </a:t>
            </a:r>
            <a:r>
              <a:rPr lang="en-US" dirty="0" smtClean="0"/>
              <a:t>internal.</a:t>
            </a:r>
          </a:p>
          <a:p>
            <a:pPr lvl="0" algn="just"/>
            <a:r>
              <a:rPr lang="en-US" dirty="0" smtClean="0"/>
              <a:t>Internal </a:t>
            </a:r>
            <a:r>
              <a:rPr lang="en-US" dirty="0"/>
              <a:t>members are accessible only within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assembly. </a:t>
            </a:r>
          </a:p>
          <a:p>
            <a:pPr lvl="0" algn="just"/>
            <a:r>
              <a:rPr lang="en-US" dirty="0"/>
              <a:t>In other words, access is limited exclusively to classes defined within the </a:t>
            </a:r>
            <a:r>
              <a:rPr lang="en-US" b="1" dirty="0"/>
              <a:t>current project </a:t>
            </a:r>
            <a:r>
              <a:rPr lang="en-US" dirty="0"/>
              <a:t>assembly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 smtClean="0"/>
              <a:t>internal</a:t>
            </a:r>
            <a:r>
              <a:rPr lang="en-US" dirty="0" smtClean="0"/>
              <a:t> </a:t>
            </a:r>
            <a:r>
              <a:rPr lang="en-US" dirty="0"/>
              <a:t>keyword is used for it</a:t>
            </a:r>
            <a:r>
              <a:rPr lang="en-US" dirty="0" smtClean="0"/>
              <a:t>.</a:t>
            </a:r>
          </a:p>
          <a:p>
            <a:pPr lvl="0" algn="just"/>
            <a:r>
              <a:rPr lang="en-US" b="1" dirty="0"/>
              <a:t>Accessibility</a:t>
            </a:r>
            <a:r>
              <a:rPr lang="en-US" b="1" dirty="0" smtClean="0"/>
              <a:t>:</a:t>
            </a:r>
          </a:p>
          <a:p>
            <a:pPr lvl="1" algn="just"/>
            <a:r>
              <a:rPr lang="en-US" dirty="0"/>
              <a:t>The variable or classes that are declared with </a:t>
            </a:r>
            <a:r>
              <a:rPr lang="en-US" b="1" dirty="0"/>
              <a:t>internal</a:t>
            </a:r>
            <a:r>
              <a:rPr lang="en-US" dirty="0"/>
              <a:t> can be access by any member within application.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the default access specifiers for a class in C# programming.</a:t>
            </a:r>
          </a:p>
        </p:txBody>
      </p:sp>
    </p:spTree>
    <p:extLst>
      <p:ext uri="{BB962C8B-B14F-4D97-AF65-F5344CB8AC3E}">
        <p14:creationId xmlns:p14="http://schemas.microsoft.com/office/powerpoint/2010/main" val="30546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</a:t>
            </a:r>
            <a:r>
              <a:rPr lang="en-IN" dirty="0" smtClean="0"/>
              <a:t> - </a:t>
            </a:r>
            <a:r>
              <a:rPr lang="en-IN" dirty="0">
                <a:latin typeface="+mj-lt"/>
              </a:rPr>
              <a:t>I</a:t>
            </a:r>
            <a:r>
              <a:rPr lang="en-IN" dirty="0" smtClean="0">
                <a:latin typeface="+mj-lt"/>
              </a:rPr>
              <a:t>nternal Modifier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29100" cy="5410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String Variable declared as internal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is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your name:\t"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Accepting value in internal variable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ac.name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ac.print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57368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b="1" dirty="0" smtClean="0"/>
              <a:t>Output :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354159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Protected Internal Modifier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protected internal accessibility means protected </a:t>
            </a:r>
            <a:r>
              <a:rPr lang="en-US" b="1" dirty="0"/>
              <a:t>OR</a:t>
            </a:r>
            <a:r>
              <a:rPr lang="en-US" dirty="0"/>
              <a:t> internal, </a:t>
            </a:r>
            <a:r>
              <a:rPr lang="en-US" b="1" dirty="0"/>
              <a:t>not</a:t>
            </a:r>
            <a:r>
              <a:rPr lang="en-US" dirty="0"/>
              <a:t> protected AND internal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In other words, a protected internal member is accessible from any class in the same assembly, including derived classes. </a:t>
            </a:r>
            <a:endParaRPr lang="en-US" dirty="0" smtClean="0"/>
          </a:p>
          <a:p>
            <a:pPr lvl="0" algn="just"/>
            <a:r>
              <a:rPr lang="en-US" dirty="0"/>
              <a:t>The protected internal access specifier allows its members to be accessed in derived class, </a:t>
            </a:r>
            <a:r>
              <a:rPr lang="en-US" dirty="0" smtClean="0"/>
              <a:t>containing classes </a:t>
            </a:r>
            <a:r>
              <a:rPr lang="en-US" dirty="0"/>
              <a:t>within same application.</a:t>
            </a:r>
            <a:endParaRPr lang="en-US" dirty="0" smtClean="0"/>
          </a:p>
          <a:p>
            <a:pPr lvl="0" algn="just"/>
            <a:r>
              <a:rPr lang="en-US" b="1" dirty="0" smtClean="0"/>
              <a:t>Accessibility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Within the class in which they are declared</a:t>
            </a:r>
          </a:p>
          <a:p>
            <a:pPr lvl="1" algn="just"/>
            <a:r>
              <a:rPr lang="en-US" dirty="0"/>
              <a:t>Within the derived classes of that class available within the same </a:t>
            </a:r>
            <a:r>
              <a:rPr lang="en-US" dirty="0" smtClean="0"/>
              <a:t>assembly</a:t>
            </a:r>
            <a:endParaRPr lang="en-US" dirty="0"/>
          </a:p>
          <a:p>
            <a:pPr lvl="1" algn="just"/>
            <a:r>
              <a:rPr lang="en-US" dirty="0"/>
              <a:t>Outside the class within the same </a:t>
            </a:r>
            <a:r>
              <a:rPr lang="en-US" dirty="0" smtClean="0"/>
              <a:t>assembly</a:t>
            </a:r>
          </a:p>
          <a:p>
            <a:pPr lvl="1" algn="just"/>
            <a:r>
              <a:rPr lang="en-US" dirty="0"/>
              <a:t>Within the derived classes of that class </a:t>
            </a:r>
            <a:r>
              <a:rPr lang="en-US" dirty="0" smtClean="0"/>
              <a:t>available outside </a:t>
            </a:r>
            <a:r>
              <a:rPr lang="en-US" dirty="0"/>
              <a:t>the </a:t>
            </a:r>
            <a:r>
              <a:rPr lang="en-US" dirty="0" smtClean="0"/>
              <a:t>assembly</a:t>
            </a:r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4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</a:t>
            </a:r>
            <a:r>
              <a:rPr lang="en-IN" dirty="0" smtClean="0"/>
              <a:t> – </a:t>
            </a:r>
            <a:r>
              <a:rPr lang="en-IN" dirty="0">
                <a:latin typeface="+mj-lt"/>
              </a:rPr>
              <a:t>P</a:t>
            </a:r>
            <a:r>
              <a:rPr lang="en-IN" dirty="0" smtClean="0">
                <a:latin typeface="+mj-lt"/>
              </a:rPr>
              <a:t>rotected</a:t>
            </a:r>
            <a:r>
              <a:rPr lang="en-IN" dirty="0" smtClean="0"/>
              <a:t> </a:t>
            </a:r>
            <a:r>
              <a:rPr lang="en-IN" dirty="0">
                <a:latin typeface="+mj-lt"/>
              </a:rPr>
              <a:t>I</a:t>
            </a:r>
            <a:r>
              <a:rPr lang="en-IN" dirty="0" smtClean="0">
                <a:latin typeface="+mj-lt"/>
              </a:rPr>
              <a:t>nternal Modifier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29100" cy="5410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Variable declared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protected internal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is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your name:\t"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Accepting value in internal variable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ac.name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ac.print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57368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b="1" dirty="0" smtClean="0"/>
              <a:t>Output :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354159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Default  Access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default access level is used if no access modifier is specified in a member declaration.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following list defines the default access modifier for certain C# types</a:t>
            </a:r>
            <a:r>
              <a:rPr lang="en-US" dirty="0" smtClean="0"/>
              <a:t>:</a:t>
            </a:r>
          </a:p>
          <a:p>
            <a:pPr lvl="0" algn="just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00" y="291592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xmlns="" val="1677394446"/>
                    </a:ext>
                  </a:extLst>
                </a:gridCol>
                <a:gridCol w="6275070">
                  <a:extLst>
                    <a:ext uri="{9D8B030D-6E8A-4147-A177-3AD203B41FA5}">
                      <a16:colId xmlns:a16="http://schemas.microsoft.com/office/drawing/2014/main" xmlns="" val="386075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2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and only access modifier supported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access for a class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may be explicitly defined using any of the access modifiers.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11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and only access modifier supported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32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access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public and internal supported as well.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797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rgbClr val="3449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smtClean="0">
                          <a:solidFill>
                            <a:srgbClr val="3449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members are always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no access modifiers are allowed.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93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4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Properties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In C#, properties are nothing but natural extension of data fields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They are usually known as </a:t>
            </a:r>
            <a:r>
              <a:rPr lang="en-US" b="1" dirty="0"/>
              <a:t>'smart fields' </a:t>
            </a:r>
            <a:r>
              <a:rPr lang="en-US" dirty="0"/>
              <a:t>in C# community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We know that data encapsulation and hiding are the two fundamental characteristics of any object oriented programming language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C#, data encapsulation is possible through either classes or structures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Usually inside a class, we declare a data field as </a:t>
            </a:r>
            <a:r>
              <a:rPr lang="en-US" b="1" dirty="0"/>
              <a:t>private</a:t>
            </a:r>
            <a:r>
              <a:rPr lang="en-US" dirty="0"/>
              <a:t> and will provide a set of public SET and GET methods to access the data fields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2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Constructor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Constructor?</a:t>
            </a:r>
          </a:p>
          <a:p>
            <a:pPr lvl="1" algn="just"/>
            <a:r>
              <a:rPr lang="en-US" dirty="0"/>
              <a:t>A </a:t>
            </a:r>
            <a:r>
              <a:rPr lang="en-US" b="1" dirty="0" smtClean="0"/>
              <a:t>constructor</a:t>
            </a:r>
            <a:r>
              <a:rPr lang="en-US" dirty="0" smtClean="0"/>
              <a:t> </a:t>
            </a:r>
            <a:r>
              <a:rPr lang="en-US" dirty="0"/>
              <a:t>is a special member function of a class that is executed whenever we create new objects of that class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special </a:t>
            </a:r>
            <a:r>
              <a:rPr lang="en-US" dirty="0"/>
              <a:t>m</a:t>
            </a:r>
            <a:r>
              <a:rPr lang="en-US" dirty="0" smtClean="0"/>
              <a:t>ethod of the class that will be automatically invoked when an instance of the class is created is called as constructor.</a:t>
            </a:r>
            <a:endParaRPr lang="en-US" dirty="0"/>
          </a:p>
          <a:p>
            <a:pPr lvl="1" algn="just"/>
            <a:r>
              <a:rPr lang="en-US" dirty="0"/>
              <a:t>A constructor will have exact same name as the class and it does not have any return </a:t>
            </a:r>
            <a:r>
              <a:rPr lang="en-US" dirty="0" smtClean="0"/>
              <a:t>type.</a:t>
            </a:r>
            <a:endParaRPr lang="en-US" dirty="0"/>
          </a:p>
          <a:p>
            <a:pPr lvl="1" algn="just"/>
            <a:r>
              <a:rPr lang="en-US" dirty="0"/>
              <a:t>By default, C# creates default constructor internally.</a:t>
            </a:r>
          </a:p>
          <a:p>
            <a:pPr lvl="1" algn="just"/>
            <a:r>
              <a:rPr lang="en-US" dirty="0"/>
              <a:t>A default constructor does not have any parameter.</a:t>
            </a:r>
          </a:p>
          <a:p>
            <a:pPr lvl="1" algn="just"/>
            <a:r>
              <a:rPr lang="en-US" dirty="0"/>
              <a:t>A class can have any number of constructors.</a:t>
            </a:r>
          </a:p>
          <a:p>
            <a:pPr lvl="1" algn="just"/>
            <a:r>
              <a:rPr lang="en-US" dirty="0"/>
              <a:t>A constructor doesn’t have any return type even void.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Properties Cont..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Properties</a:t>
            </a:r>
            <a:r>
              <a:rPr lang="en-US" dirty="0" smtClean="0"/>
              <a:t> </a:t>
            </a:r>
            <a:r>
              <a:rPr lang="en-US" dirty="0"/>
              <a:t>are special kind of class member, In </a:t>
            </a:r>
            <a:r>
              <a:rPr lang="en-US" dirty="0" smtClean="0"/>
              <a:t>properties </a:t>
            </a:r>
            <a:r>
              <a:rPr lang="en-US" dirty="0"/>
              <a:t>we use predefined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Get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use </a:t>
            </a:r>
            <a:r>
              <a:rPr lang="en-US" dirty="0" smtClean="0"/>
              <a:t>assessors </a:t>
            </a:r>
            <a:r>
              <a:rPr lang="en-US" dirty="0"/>
              <a:t>through which we can </a:t>
            </a:r>
            <a:r>
              <a:rPr lang="en-US" b="1" dirty="0"/>
              <a:t>read, written or change </a:t>
            </a:r>
            <a:r>
              <a:rPr lang="en-US" dirty="0"/>
              <a:t>the </a:t>
            </a:r>
            <a:r>
              <a:rPr lang="en-US" b="1" dirty="0"/>
              <a:t>values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00"/>
                </a:solidFill>
              </a:rPr>
              <a:t>private fields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cannot access these fields from outside the class , but </a:t>
            </a:r>
            <a:r>
              <a:rPr lang="en-US" b="1" dirty="0"/>
              <a:t>we</a:t>
            </a:r>
            <a:r>
              <a:rPr lang="en-US" dirty="0"/>
              <a:t> can accessing these private fields </a:t>
            </a:r>
            <a:r>
              <a:rPr lang="en-US" dirty="0" smtClean="0"/>
              <a:t>through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3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Properties Cont..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property is a combination of variable and a method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A property is used to provide a flexible way to read, write, or </a:t>
            </a:r>
            <a:r>
              <a:rPr lang="en-US" dirty="0" smtClean="0"/>
              <a:t>change </a:t>
            </a:r>
            <a:r>
              <a:rPr lang="en-US" dirty="0"/>
              <a:t>values of a private field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The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dirty="0" smtClean="0"/>
              <a:t>method is </a:t>
            </a:r>
            <a:r>
              <a:rPr lang="en-US" dirty="0"/>
              <a:t>used to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property value to the user.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b="1" dirty="0" smtClean="0"/>
              <a:t>set</a:t>
            </a:r>
            <a:r>
              <a:rPr lang="en-US" dirty="0" smtClean="0"/>
              <a:t> method  is </a:t>
            </a:r>
            <a:r>
              <a:rPr lang="en-US" dirty="0"/>
              <a:t>used to </a:t>
            </a:r>
            <a:r>
              <a:rPr lang="en-US" b="1" dirty="0"/>
              <a:t>assign</a:t>
            </a:r>
            <a:r>
              <a:rPr lang="en-US" dirty="0"/>
              <a:t> a new value to the property</a:t>
            </a:r>
            <a:r>
              <a:rPr lang="en-US" dirty="0" smtClean="0"/>
              <a:t>.</a:t>
            </a:r>
          </a:p>
          <a:p>
            <a:pPr algn="just"/>
            <a:r>
              <a:rPr lang="en-US" sz="2000" u="sng" dirty="0" smtClean="0"/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787877"/>
            <a:ext cx="63246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= value;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94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Properties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4152900" cy="518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6502" y="1066800"/>
            <a:ext cx="41529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{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example.Number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 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.WriteLine(example.Number);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6502" y="5334000"/>
            <a:ext cx="41529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Output : </a:t>
            </a:r>
          </a:p>
          <a:p>
            <a:pPr marL="0" indent="0">
              <a:buNone/>
            </a:pPr>
            <a:r>
              <a:rPr lang="en-US" sz="2500" b="1" dirty="0"/>
              <a:t>5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285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Indexers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Indexer is a new concept introduced by C#.</a:t>
            </a:r>
          </a:p>
          <a:p>
            <a:pPr algn="just"/>
            <a:r>
              <a:rPr lang="en-US" dirty="0"/>
              <a:t>An Indexer is a special type of property that allows a class or structure to be accessed the same way as array for its internal collection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same as property except that it defined with </a:t>
            </a:r>
            <a:r>
              <a:rPr lang="en-US" b="1" dirty="0"/>
              <a:t>this</a:t>
            </a:r>
            <a:r>
              <a:rPr lang="en-US" dirty="0"/>
              <a:t> keyword with square bracket and </a:t>
            </a:r>
            <a:r>
              <a:rPr lang="en-US" dirty="0" smtClean="0"/>
              <a:t>parameters.</a:t>
            </a:r>
          </a:p>
          <a:p>
            <a:pPr algn="just"/>
            <a:r>
              <a:rPr lang="en-US" dirty="0" smtClean="0"/>
              <a:t>It can be used for overloading a [] operator.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Indexers Cont..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790" y="990600"/>
            <a:ext cx="8750710" cy="2813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u="sng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u="sng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Syntax :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type&gt;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[argument list]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//code for 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//code for 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  <a:p>
            <a:pPr algn="ctr"/>
            <a:r>
              <a:rPr lang="en-US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3886201"/>
            <a:ext cx="8763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alibri (Headings)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alibri (Headings)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access modifiers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used for an indexer is Public.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Return 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can be any valid C# data type, such as string or integer.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keyword shows that the object is of the current class.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argument 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specifies the parameter of the indexer. C# indexer must have one parameter otherwise compiler gives an error.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portions of the syntax are known as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accessors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 The visibility or access level for these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accessors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is the same as that of the indexer to which they belong.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alibri (Headings)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Indexers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4229100" cy="5181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name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index]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&lt; 0 || index &gt;=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name.Length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name[index];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name[index]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6502" y="1066800"/>
            <a:ext cx="4152900" cy="3429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s[0]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Darshan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s[1]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"Institute"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s[2]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"Of 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Engg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&amp; Tech."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2; i++)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endParaRPr lang="en-US" sz="1050" dirty="0" smtClean="0">
              <a:latin typeface="Calibri" panose="020F0502020204030204" pitchFamily="34" charset="0"/>
              <a:cs typeface="Shruti"/>
            </a:endParaRPr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6502" y="4572000"/>
            <a:ext cx="4152900" cy="167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Output :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Darshan</a:t>
            </a:r>
            <a:endParaRPr lang="en-US" sz="1400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Institute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Of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Engg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. &amp; Tech.</a:t>
            </a:r>
            <a:endParaRPr lang="en-US" sz="1500" b="1" dirty="0" smtClean="0"/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288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Properties v/s Indexers</a:t>
            </a:r>
            <a:endParaRPr lang="en-IN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2"/>
          <a:ext cx="8763000" cy="320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1635932948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511362168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7365592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Properties </a:t>
                      </a:r>
                      <a:r>
                        <a:rPr lang="en-US" b="1" dirty="0" smtClean="0"/>
                        <a:t>don't</a:t>
                      </a:r>
                      <a:r>
                        <a:rPr lang="en-US" dirty="0" smtClean="0"/>
                        <a:t> require </a:t>
                      </a:r>
                      <a:r>
                        <a:rPr lang="en-US" b="1" dirty="0" smtClean="0"/>
                        <a:t>this</a:t>
                      </a:r>
                      <a:r>
                        <a:rPr lang="en-US" dirty="0" smtClean="0"/>
                        <a:t> 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Indexers are created with </a:t>
                      </a:r>
                      <a:r>
                        <a:rPr lang="en-US" b="1" dirty="0" smtClean="0"/>
                        <a:t>this</a:t>
                      </a:r>
                      <a:r>
                        <a:rPr lang="en-US" dirty="0" smtClean="0"/>
                        <a:t> keyword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977855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Properties are identified by their </a:t>
                      </a:r>
                      <a:r>
                        <a:rPr lang="en-US" b="1" dirty="0" smtClean="0"/>
                        <a:t>names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Indexers are identified by </a:t>
                      </a:r>
                      <a:r>
                        <a:rPr lang="en-US" b="1" dirty="0" smtClean="0"/>
                        <a:t>signature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029783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Properties are accessed by their </a:t>
                      </a:r>
                      <a:r>
                        <a:rPr lang="en-US" b="1" dirty="0" smtClean="0">
                          <a:effectLst/>
                        </a:rPr>
                        <a:t>names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Indexers are accessed using </a:t>
                      </a:r>
                      <a:r>
                        <a:rPr lang="en-US" b="1" dirty="0" smtClean="0"/>
                        <a:t>indexes</a:t>
                      </a:r>
                      <a:endParaRPr lang="en-US" b="1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008812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Properties are also known as the </a:t>
                      </a:r>
                      <a:r>
                        <a:rPr lang="en-US" sz="1800" b="1" dirty="0" smtClean="0">
                          <a:effectLst/>
                        </a:rPr>
                        <a:t>smart fields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Indexers are also known as </a:t>
                      </a:r>
                      <a:r>
                        <a:rPr lang="en-US" b="1" dirty="0" smtClean="0"/>
                        <a:t>smart arrays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98779"/>
                  </a:ext>
                </a:extLst>
              </a:tr>
              <a:tr h="110358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 get </a:t>
                      </a:r>
                      <a:r>
                        <a:rPr lang="en-US" dirty="0" err="1" smtClean="0"/>
                        <a:t>accessor</a:t>
                      </a:r>
                      <a:r>
                        <a:rPr lang="en-US" dirty="0" smtClean="0"/>
                        <a:t> of a property has no parameters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property contains the implicit value parameter.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Indexers in C# must have </a:t>
                      </a:r>
                      <a:r>
                        <a:rPr lang="en-US" b="1" dirty="0" err="1" smtClean="0"/>
                        <a:t>atleast</a:t>
                      </a:r>
                      <a:r>
                        <a:rPr lang="en-US" dirty="0" smtClean="0"/>
                        <a:t> one </a:t>
                      </a:r>
                      <a:r>
                        <a:rPr lang="en-US" b="1" dirty="0" smtClean="0"/>
                        <a:t>parameter &amp; </a:t>
                      </a:r>
                      <a:r>
                        <a:rPr lang="en-US" b="0" dirty="0" smtClean="0"/>
                        <a:t>it also supports more than one different</a:t>
                      </a:r>
                      <a:r>
                        <a:rPr lang="en-US" b="0" baseline="0" dirty="0" smtClean="0"/>
                        <a:t> types of </a:t>
                      </a:r>
                      <a:r>
                        <a:rPr lang="en-US" b="0" dirty="0" smtClean="0"/>
                        <a:t>parameters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69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Properties v/s </a:t>
            </a:r>
            <a:r>
              <a:rPr lang="en-IN" dirty="0" smtClean="0">
                <a:latin typeface="+mj-lt"/>
              </a:rPr>
              <a:t>Indexers Cont..</a:t>
            </a:r>
            <a:endParaRPr lang="en-IN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1"/>
          <a:ext cx="8763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1635932948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511362168"/>
                    </a:ext>
                  </a:extLst>
                </a:gridCol>
              </a:tblGrid>
              <a:tr h="238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7365592"/>
                  </a:ext>
                </a:extLst>
              </a:tr>
              <a:tr h="238539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Syntax of Properties</a:t>
                      </a:r>
                    </a:p>
                    <a:p>
                      <a:r>
                        <a:rPr lang="en-US" sz="1800" dirty="0" smtClean="0">
                          <a:effectLst/>
                        </a:rPr>
                        <a:t>&lt;</a:t>
                      </a:r>
                      <a:r>
                        <a:rPr lang="en-US" sz="1800" dirty="0" err="1" smtClean="0">
                          <a:effectLst/>
                        </a:rPr>
                        <a:t>access_modifier</a:t>
                      </a:r>
                      <a:r>
                        <a:rPr lang="en-US" sz="1800" dirty="0" smtClean="0">
                          <a:effectLst/>
                        </a:rPr>
                        <a:t>&gt; &lt;</a:t>
                      </a:r>
                      <a:r>
                        <a:rPr lang="en-US" sz="1800" dirty="0" err="1" smtClean="0">
                          <a:effectLst/>
                        </a:rPr>
                        <a:t>return_type</a:t>
                      </a:r>
                      <a:r>
                        <a:rPr lang="en-US" sz="1800" dirty="0" smtClean="0">
                          <a:effectLst/>
                        </a:rPr>
                        <a:t>&gt; &lt;</a:t>
                      </a:r>
                      <a:r>
                        <a:rPr lang="en-US" sz="1800" dirty="0" err="1" smtClean="0">
                          <a:effectLst/>
                        </a:rPr>
                        <a:t>property_name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{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 get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 {</a:t>
                      </a:r>
                    </a:p>
                    <a:p>
                      <a:r>
                        <a:rPr lang="en-US" dirty="0" smtClean="0"/>
                        <a:t>       // Get codes goes here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  }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 set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 {</a:t>
                      </a:r>
                    </a:p>
                    <a:p>
                      <a:r>
                        <a:rPr lang="en-US" dirty="0" smtClean="0"/>
                        <a:t>       // Set codes goes here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       }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Syntax of Indexers</a:t>
                      </a:r>
                    </a:p>
                    <a:p>
                      <a:r>
                        <a:rPr lang="en-US" sz="1800" dirty="0" smtClean="0">
                          <a:effectLst/>
                        </a:rPr>
                        <a:t>&lt;</a:t>
                      </a:r>
                      <a:r>
                        <a:rPr lang="en-US" sz="1800" dirty="0" err="1" smtClean="0">
                          <a:effectLst/>
                        </a:rPr>
                        <a:t>access_modifier</a:t>
                      </a:r>
                      <a:r>
                        <a:rPr lang="en-US" sz="1800" dirty="0" smtClean="0">
                          <a:effectLst/>
                        </a:rPr>
                        <a:t>&gt; </a:t>
                      </a:r>
                      <a:r>
                        <a:rPr lang="en-US" dirty="0" smtClean="0"/>
                        <a:t>&lt;return type&gt; this [argument list]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get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 // Get codes goes here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set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 // Set codes goes here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 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877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Introduction to Console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Console Application?</a:t>
            </a:r>
          </a:p>
          <a:p>
            <a:pPr lvl="1" algn="just"/>
            <a:r>
              <a:rPr lang="en-US" dirty="0"/>
              <a:t>A console application is an application that runs in a </a:t>
            </a:r>
            <a:r>
              <a:rPr lang="en-US" b="1" dirty="0"/>
              <a:t>console window</a:t>
            </a:r>
            <a:r>
              <a:rPr lang="en-US" dirty="0"/>
              <a:t> same as a </a:t>
            </a:r>
            <a:r>
              <a:rPr lang="en-US" dirty="0" smtClean="0"/>
              <a:t>C, C++ etc.</a:t>
            </a:r>
          </a:p>
          <a:p>
            <a:pPr lvl="1" algn="just"/>
            <a:r>
              <a:rPr lang="en-US" dirty="0" smtClean="0"/>
              <a:t>It doesn’t </a:t>
            </a:r>
            <a:r>
              <a:rPr lang="en-US" dirty="0"/>
              <a:t>have any graphical user interface. </a:t>
            </a:r>
            <a:r>
              <a:rPr lang="en-US" dirty="0" smtClean="0"/>
              <a:t>console </a:t>
            </a:r>
            <a:r>
              <a:rPr lang="en-US" dirty="0"/>
              <a:t>a</a:t>
            </a:r>
            <a:r>
              <a:rPr lang="en-US" dirty="0" smtClean="0"/>
              <a:t>pplications will </a:t>
            </a:r>
            <a:r>
              <a:rPr lang="en-US" dirty="0"/>
              <a:t>have character based interface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To work with console applications in .NET you have to use a class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dirty="0"/>
              <a:t> that is available within the namespace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dirty="0" smtClean="0"/>
              <a:t>, </a:t>
            </a:r>
            <a:r>
              <a:rPr lang="en-US" dirty="0"/>
              <a:t>which is the root </a:t>
            </a:r>
            <a:r>
              <a:rPr lang="en-US" dirty="0" smtClean="0"/>
              <a:t>namespace.</a:t>
            </a:r>
            <a:endParaRPr lang="en-US" dirty="0"/>
          </a:p>
          <a:p>
            <a:pPr lvl="1" algn="just"/>
            <a:r>
              <a:rPr lang="en-US" dirty="0" smtClean="0"/>
              <a:t>But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b="1" dirty="0" smtClean="0"/>
              <a:t>Namespace</a:t>
            </a:r>
            <a:r>
              <a:rPr lang="en-US" dirty="0" smtClean="0"/>
              <a:t>? Let’s see…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0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Namespace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In C </a:t>
            </a:r>
            <a:r>
              <a:rPr lang="en-US" sz="2400" dirty="0" err="1"/>
              <a:t>Langugage</a:t>
            </a:r>
            <a:r>
              <a:rPr lang="en-US" sz="2400" dirty="0"/>
              <a:t> we write </a:t>
            </a:r>
            <a:r>
              <a:rPr lang="en-US" sz="2400" b="1" dirty="0" err="1"/>
              <a:t>printf</a:t>
            </a:r>
            <a:r>
              <a:rPr lang="en-US" sz="2400" b="1" dirty="0"/>
              <a:t> </a:t>
            </a:r>
            <a:r>
              <a:rPr lang="en-US" sz="2400" dirty="0"/>
              <a:t>it belongs to </a:t>
            </a:r>
            <a:r>
              <a:rPr lang="en-US" sz="2400" dirty="0" smtClean="0"/>
              <a:t>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  <a:r>
              <a:rPr lang="en-US" sz="2400" dirty="0"/>
              <a:t>h</a:t>
            </a:r>
            <a:r>
              <a:rPr lang="en-US" sz="2400" dirty="0" smtClean="0"/>
              <a:t>eader </a:t>
            </a:r>
            <a:r>
              <a:rPr lang="en-US" sz="2400" dirty="0"/>
              <a:t>f</a:t>
            </a:r>
            <a:r>
              <a:rPr lang="en-US" sz="2400" dirty="0" smtClean="0"/>
              <a:t>ile</a:t>
            </a:r>
            <a:r>
              <a:rPr lang="en-US" sz="2400" dirty="0"/>
              <a:t>.</a:t>
            </a:r>
          </a:p>
          <a:p>
            <a:pPr marL="1200150" lvl="3" indent="-342900" algn="just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“Hello Everyone!!!!"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42950" lvl="2" indent="-342900" algn="just"/>
            <a:r>
              <a:rPr lang="en-US" sz="2000" b="1" dirty="0"/>
              <a:t>System</a:t>
            </a:r>
            <a:r>
              <a:rPr lang="en-US" sz="2000" dirty="0"/>
              <a:t> is a </a:t>
            </a:r>
            <a:r>
              <a:rPr lang="en-US" sz="2000" dirty="0" smtClean="0"/>
              <a:t>namespace.</a:t>
            </a:r>
            <a:endParaRPr lang="en-US" sz="2000" dirty="0"/>
          </a:p>
          <a:p>
            <a:pPr marL="742950" lvl="2" indent="-342900" algn="just"/>
            <a:r>
              <a:rPr lang="en-US" sz="2000" b="1" dirty="0"/>
              <a:t>Console</a:t>
            </a:r>
            <a:r>
              <a:rPr lang="en-US" sz="2000" dirty="0"/>
              <a:t> is a class in that namespace.</a:t>
            </a:r>
          </a:p>
          <a:p>
            <a:pPr marL="742950" lvl="2" indent="-342900" algn="just"/>
            <a:r>
              <a:rPr lang="en-US" sz="2000" b="1" dirty="0" err="1"/>
              <a:t>WriteLine</a:t>
            </a:r>
            <a:r>
              <a:rPr lang="en-US" sz="2000" b="1" dirty="0"/>
              <a:t>() </a:t>
            </a:r>
            <a:r>
              <a:rPr lang="en-US" sz="2000" dirty="0"/>
              <a:t>is a method to print on screen or </a:t>
            </a:r>
            <a:r>
              <a:rPr lang="en-US" sz="2000" dirty="0" smtClean="0"/>
              <a:t>console.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namespace definition begins with the keyword </a:t>
            </a:r>
            <a:r>
              <a:rPr lang="en-US" sz="2400" b="1" dirty="0">
                <a:latin typeface="+mn-lt"/>
              </a:rPr>
              <a:t>namespace</a:t>
            </a:r>
            <a:r>
              <a:rPr lang="en-US" sz="2400" dirty="0">
                <a:latin typeface="+mn-lt"/>
              </a:rPr>
              <a:t> followed by the namespace name as follows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</a:rPr>
              <a:t>Syntax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FirstProgram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72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Type of Constructor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Constructors can be classified as follows.</a:t>
            </a:r>
          </a:p>
          <a:p>
            <a:pPr lvl="1" algn="just"/>
            <a:r>
              <a:rPr lang="en-US" dirty="0" smtClean="0"/>
              <a:t>Default Constructor</a:t>
            </a:r>
          </a:p>
          <a:p>
            <a:pPr lvl="2" algn="just"/>
            <a:r>
              <a:rPr lang="en-US" dirty="0"/>
              <a:t>By default, C# creates default constructor internally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Parameterized Constructor</a:t>
            </a:r>
          </a:p>
          <a:p>
            <a:pPr lvl="2" algn="just"/>
            <a:r>
              <a:rPr lang="en-US" dirty="0"/>
              <a:t>When an object is declared in a </a:t>
            </a:r>
            <a:r>
              <a:rPr lang="en-US" b="1" dirty="0"/>
              <a:t>parameterized constructor</a:t>
            </a:r>
            <a:r>
              <a:rPr lang="en-US" dirty="0"/>
              <a:t>, the initial values have to be passed as arguments to the </a:t>
            </a:r>
            <a:r>
              <a:rPr lang="en-US" b="1" dirty="0"/>
              <a:t>constructor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lvl="1" algn="just"/>
            <a:r>
              <a:rPr lang="en-US" dirty="0" smtClean="0"/>
              <a:t>Copy Constructor</a:t>
            </a:r>
          </a:p>
          <a:p>
            <a:pPr lvl="2" algn="just"/>
            <a:r>
              <a:rPr lang="en-US" dirty="0"/>
              <a:t>The </a:t>
            </a:r>
            <a:r>
              <a:rPr lang="en-US" b="1" dirty="0"/>
              <a:t>copy constructor</a:t>
            </a:r>
            <a:r>
              <a:rPr lang="en-US" dirty="0"/>
              <a:t> is a </a:t>
            </a:r>
            <a:r>
              <a:rPr lang="en-US" b="1" dirty="0"/>
              <a:t>constructor</a:t>
            </a:r>
            <a:r>
              <a:rPr lang="en-US" dirty="0"/>
              <a:t> which creates an object by initializing it with an object of the same class, which has been created previously. </a:t>
            </a:r>
            <a:endParaRPr lang="en-US" dirty="0" smtClean="0"/>
          </a:p>
          <a:p>
            <a:pPr lvl="2" algn="just"/>
            <a:r>
              <a:rPr lang="en-US" dirty="0" smtClean="0"/>
              <a:t>The </a:t>
            </a:r>
            <a:r>
              <a:rPr lang="en-US" b="1" dirty="0"/>
              <a:t>copy constructor</a:t>
            </a:r>
            <a:r>
              <a:rPr lang="en-US" dirty="0"/>
              <a:t> is used to: Initialize one object from another of the same type. </a:t>
            </a:r>
            <a:endParaRPr lang="en-US" dirty="0" smtClean="0"/>
          </a:p>
          <a:p>
            <a:pPr lvl="2" algn="just"/>
            <a:r>
              <a:rPr lang="en-US" b="1" dirty="0" smtClean="0"/>
              <a:t>Copy</a:t>
            </a:r>
            <a:r>
              <a:rPr lang="en-US" dirty="0" smtClean="0"/>
              <a:t> </a:t>
            </a:r>
            <a:r>
              <a:rPr lang="en-US" dirty="0"/>
              <a:t>an object to pass it as an argument to a function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0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Namespace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05" y="1343648"/>
            <a:ext cx="4915586" cy="2086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05" y="3810000"/>
            <a:ext cx="491157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n-lt"/>
              </a:rPr>
              <a:t>Cont..</a:t>
            </a:r>
            <a:endParaRPr lang="en-IN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85459"/>
            <a:ext cx="6201640" cy="280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71" y="4876800"/>
            <a:ext cx="6218069" cy="129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419600"/>
            <a:ext cx="152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: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0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n-lt"/>
              </a:rPr>
              <a:t>Namespace Cont..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Namespace </a:t>
            </a:r>
            <a:r>
              <a:rPr lang="en-US" sz="2400" dirty="0"/>
              <a:t>is a grouping of logically related identifiers, classes, types </a:t>
            </a:r>
            <a:r>
              <a:rPr lang="en-US" sz="2400" dirty="0" smtClean="0"/>
              <a:t>etc.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Namespace </a:t>
            </a:r>
            <a:r>
              <a:rPr lang="en-US" sz="2400" dirty="0"/>
              <a:t>is used to avoid conflicts with the elements of an unrelated code which have the same names</a:t>
            </a:r>
            <a:r>
              <a:rPr lang="en-US" sz="24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namespace acts as a container—like a disk folder—for classes organized into groups usually based on functionality</a:t>
            </a:r>
            <a:r>
              <a:rPr lang="en-US" sz="2400" dirty="0" smtClean="0"/>
              <a:t>.</a:t>
            </a:r>
          </a:p>
          <a:p>
            <a:pPr lvl="0" algn="just"/>
            <a:r>
              <a:rPr lang="en-US" dirty="0"/>
              <a:t>All classes and types of .NET FCL are organized in namespaces.</a:t>
            </a:r>
            <a:endParaRPr lang="en-US" sz="2000" dirty="0"/>
          </a:p>
          <a:p>
            <a:pPr lvl="0" algn="just"/>
            <a:r>
              <a:rPr lang="en-US" dirty="0"/>
              <a:t>Implementing Namespaces in your own code is a good habit because it is likely to save you from problems later when you want to reuse some of your code.</a:t>
            </a:r>
            <a:endParaRPr lang="en-US" sz="2000" dirty="0"/>
          </a:p>
          <a:p>
            <a:pPr lvl="0" algn="just"/>
            <a:r>
              <a:rPr lang="en-US" dirty="0"/>
              <a:t>Namespaces don't correspond to file or directory names.</a:t>
            </a:r>
            <a:endParaRPr lang="en-US" sz="2000" dirty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2" indent="-342900" algn="just"/>
            <a:endParaRPr lang="en-US" sz="2400" dirty="0"/>
          </a:p>
          <a:p>
            <a:pPr marL="742950" lvl="2" indent="-342900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3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Namespace Cont..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2" indent="-342900" algn="just"/>
            <a:endParaRPr lang="en-US" sz="2400" dirty="0"/>
          </a:p>
          <a:p>
            <a:pPr marL="742950" lvl="2" indent="-342900" algn="just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" y="1219200"/>
          <a:ext cx="8648701" cy="408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667919898"/>
                    </a:ext>
                  </a:extLst>
                </a:gridCol>
                <a:gridCol w="5905501">
                  <a:extLst>
                    <a:ext uri="{9D8B030D-6E8A-4147-A177-3AD203B41FA5}">
                      <a16:colId xmlns:a16="http://schemas.microsoft.com/office/drawing/2014/main" xmlns="" val="1274715568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63621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classes which lets us handle data from data sources.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97406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System.Drawing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access to drawing methods.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59267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classes for data access with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4767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interface to protocols used on the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691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System.Security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classes to support the structure of common language runtime security 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03691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System.Web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classes and interfaces that support browser-server communication.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024210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System.XML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classes for XML support.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20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6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73183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How To Create Console Application?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Create </a:t>
            </a:r>
            <a:r>
              <a:rPr lang="en-US" dirty="0"/>
              <a:t>C# console </a:t>
            </a:r>
            <a:r>
              <a:rPr lang="en-US" dirty="0" smtClean="0"/>
              <a:t>program,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 smtClean="0"/>
              <a:t>By </a:t>
            </a:r>
            <a:r>
              <a:rPr lang="en-US" dirty="0"/>
              <a:t>clicking </a:t>
            </a:r>
            <a:r>
              <a:rPr lang="en-US" dirty="0" smtClean="0"/>
              <a:t>Visual Studio </a:t>
            </a:r>
            <a:r>
              <a:rPr lang="en-US" dirty="0"/>
              <a:t>-&gt; File -&gt; New Project... 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 smtClean="0"/>
          </a:p>
          <a:p>
            <a:pPr lvl="1" algn="just"/>
            <a:r>
              <a:rPr lang="en-US" dirty="0"/>
              <a:t>From the popup, select Visual C# under Templates (in the </a:t>
            </a:r>
            <a:r>
              <a:rPr lang="en-US" dirty="0" smtClean="0"/>
              <a:t>left </a:t>
            </a:r>
            <a:r>
              <a:rPr lang="en-US" dirty="0"/>
              <a:t>column) and select Console Application from the middle </a:t>
            </a:r>
            <a:r>
              <a:rPr lang="en-US" dirty="0" smtClean="0"/>
              <a:t>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92" y="2083413"/>
            <a:ext cx="6058299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6154"/>
            <a:ext cx="6058299" cy="37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Create Console Application Cont..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In the name section, give any appropriate project name, location where you want to create all the project files and solution name. </a:t>
            </a: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Click OK to create the console </a:t>
            </a:r>
            <a:r>
              <a:rPr lang="en-US" sz="2400" dirty="0" smtClean="0"/>
              <a:t>project </a:t>
            </a:r>
            <a:r>
              <a:rPr lang="en-US" sz="2400" dirty="0" err="1"/>
              <a:t>Program.cs</a:t>
            </a:r>
            <a:r>
              <a:rPr lang="en-US" sz="2400" dirty="0"/>
              <a:t> will be created as default .</a:t>
            </a:r>
            <a:r>
              <a:rPr lang="en-US" sz="2400" dirty="0" err="1"/>
              <a:t>cs</a:t>
            </a:r>
            <a:r>
              <a:rPr lang="en-US" sz="2400" dirty="0"/>
              <a:t> file in Visual Studio where you can write your C# code in Program class as shown below. </a:t>
            </a: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52800"/>
            <a:ext cx="70572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Understanding A Program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IN" sz="2200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2" y="1026695"/>
            <a:ext cx="834511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Compile and Run C# Program</a:t>
            </a:r>
            <a:endParaRPr lang="en-IN" dirty="0"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see the output of the above C# program, we have to compile it and run it by pressing Ctrl + F5, or clicking Run </a:t>
            </a:r>
            <a:r>
              <a:rPr lang="en-US" dirty="0" smtClean="0">
                <a:latin typeface="+mn-lt"/>
              </a:rPr>
              <a:t>button.</a:t>
            </a:r>
          </a:p>
          <a:p>
            <a:pPr algn="just"/>
            <a:r>
              <a:rPr lang="en-US" dirty="0" smtClean="0">
                <a:latin typeface="+mn-lt"/>
              </a:rPr>
              <a:t>By </a:t>
            </a:r>
            <a:r>
              <a:rPr lang="en-US" dirty="0">
                <a:latin typeface="+mn-lt"/>
              </a:rPr>
              <a:t>clicking the "Debug" menu and clicking "Start Without Debugging". You will see following output in the console: </a:t>
            </a:r>
            <a:endParaRPr lang="en-US" dirty="0" smtClean="0">
              <a:latin typeface="+mn-lt"/>
            </a:endParaRPr>
          </a:p>
          <a:p>
            <a:pPr marL="0" indent="0" algn="just">
              <a:buNone/>
            </a:pPr>
            <a:endParaRPr lang="en-US" dirty="0"/>
          </a:p>
          <a:p>
            <a:pPr marL="342900" lvl="1" indent="-342900" algn="just"/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7" y="3076536"/>
            <a:ext cx="8280766" cy="6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4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</a:t>
            </a:r>
            <a:r>
              <a:rPr lang="en-IN" dirty="0"/>
              <a:t> </a:t>
            </a:r>
            <a:r>
              <a:rPr lang="en-IN" dirty="0" smtClean="0"/>
              <a:t> - </a:t>
            </a:r>
            <a:r>
              <a:rPr lang="en-IN" dirty="0" smtClean="0">
                <a:latin typeface="+mj-lt"/>
              </a:rPr>
              <a:t>Constructor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05300" cy="53340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System;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Side;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//Default Constructor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Square()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.Side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Paramerized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Constructor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Square(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side)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 Constructor is used to </a:t>
            </a:r>
            <a:r>
              <a:rPr lang="en-US" sz="3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initilize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private fields of a class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.Side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side;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Area()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.Side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.Side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3200" dirty="0">
              <a:latin typeface="Calibri" panose="020F0502020204030204" pitchFamily="34" charset="0"/>
              <a:cs typeface="Shruti"/>
            </a:endParaRP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2997" y="990600"/>
            <a:ext cx="4305300" cy="449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//Calling Default Constructor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squreobject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Area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squreobject.Area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(Area);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//Calling Parametrized Constructor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MySquare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myarea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MySquare.Area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myarea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alibri" panose="020F0502020204030204" pitchFamily="34" charset="0"/>
              <a:cs typeface="Shruti"/>
            </a:endParaRPr>
          </a:p>
          <a:p>
            <a:pPr marL="57150" indent="0">
              <a:buNone/>
            </a:pPr>
            <a:endParaRPr lang="en-US" sz="13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2997" y="5574224"/>
            <a:ext cx="4305300" cy="7503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b="1" dirty="0" smtClean="0"/>
              <a:t>Output :</a:t>
            </a:r>
          </a:p>
          <a:p>
            <a:pPr marL="57150" indent="0">
              <a:buNone/>
            </a:pPr>
            <a:r>
              <a:rPr lang="en-US" sz="1600" b="1" dirty="0" smtClean="0"/>
              <a:t>1</a:t>
            </a:r>
          </a:p>
          <a:p>
            <a:pPr marL="57150" indent="0">
              <a:buNone/>
            </a:pPr>
            <a:r>
              <a:rPr lang="en-US" sz="1600" b="1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4111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Destructor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member function of a class that is executed whenever an object of its class goes out of scope.</a:t>
            </a:r>
          </a:p>
          <a:p>
            <a:pPr lvl="0" algn="just"/>
            <a:r>
              <a:rPr lang="en-US" dirty="0"/>
              <a:t>A destructor will have exact same name as the class prefixed with a tilde (~) and it can neither return a value nor can it take any parameters.</a:t>
            </a:r>
          </a:p>
          <a:p>
            <a:pPr lvl="0" algn="just"/>
            <a:r>
              <a:rPr lang="en-US" dirty="0"/>
              <a:t>Destructor can be very useful for releasing resources before coming out of the program like closing files, releasing memories etc. </a:t>
            </a:r>
            <a:endParaRPr lang="en-US" dirty="0" smtClean="0"/>
          </a:p>
          <a:p>
            <a:pPr lvl="0" algn="just"/>
            <a:r>
              <a:rPr lang="en-US" dirty="0" smtClean="0"/>
              <a:t>A </a:t>
            </a:r>
            <a:r>
              <a:rPr lang="en-US" dirty="0"/>
              <a:t>class can </a:t>
            </a:r>
            <a:r>
              <a:rPr lang="en-US" dirty="0" smtClean="0"/>
              <a:t>have only one </a:t>
            </a:r>
            <a:r>
              <a:rPr lang="en-US" dirty="0"/>
              <a:t>destructor.</a:t>
            </a:r>
          </a:p>
          <a:p>
            <a:pPr lvl="0" algn="just"/>
            <a:r>
              <a:rPr lang="en-US" dirty="0"/>
              <a:t>Destructors cannot be inherited or overloaded.</a:t>
            </a:r>
          </a:p>
          <a:p>
            <a:pPr algn="just"/>
            <a:r>
              <a:rPr lang="en-US" dirty="0"/>
              <a:t>A destructor does not take </a:t>
            </a:r>
            <a:r>
              <a:rPr lang="en-US" dirty="0" smtClean="0"/>
              <a:t>modifiers.</a:t>
            </a:r>
          </a:p>
        </p:txBody>
      </p:sp>
    </p:spTree>
    <p:extLst>
      <p:ext uri="{BB962C8B-B14F-4D97-AF65-F5344CB8AC3E}">
        <p14:creationId xmlns:p14="http://schemas.microsoft.com/office/powerpoint/2010/main" val="32265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Destructor - Example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053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Destructor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Example()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"Constructor"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~Example()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"Destructor"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2997" y="990600"/>
            <a:ext cx="43053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500" b="1" dirty="0" smtClean="0"/>
              <a:t>Output :</a:t>
            </a:r>
          </a:p>
          <a:p>
            <a:pPr marL="57150" indent="0">
              <a:buNone/>
            </a:pPr>
            <a:r>
              <a:rPr lang="en-US" sz="1300" dirty="0" smtClean="0"/>
              <a:t> </a:t>
            </a:r>
          </a:p>
          <a:p>
            <a:pPr marL="57150" indent="0">
              <a:buNone/>
            </a:pPr>
            <a:endParaRPr lang="en-US" sz="13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3733800" cy="4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Constructor </a:t>
            </a:r>
            <a:r>
              <a:rPr lang="en-IN" dirty="0" smtClean="0">
                <a:latin typeface="+mj-lt"/>
              </a:rPr>
              <a:t>v/s </a:t>
            </a:r>
            <a:r>
              <a:rPr lang="en-IN" dirty="0">
                <a:latin typeface="+mj-lt"/>
              </a:rPr>
              <a:t>Destructor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533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96307135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68349001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xmlns="" val="103291297"/>
                    </a:ext>
                  </a:extLst>
                </a:gridCol>
              </a:tblGrid>
              <a:tr h="413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486741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Purpose</a:t>
                      </a:r>
                      <a:br>
                        <a:rPr lang="en-US" sz="1500" b="1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Constructor is used to </a:t>
                      </a:r>
                      <a:r>
                        <a:rPr lang="en-US" sz="1500" b="1" dirty="0"/>
                        <a:t>initialize the instance of a class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Destructor </a:t>
                      </a:r>
                      <a:r>
                        <a:rPr lang="en-US" sz="1500" b="1" dirty="0"/>
                        <a:t>destroys the objects</a:t>
                      </a:r>
                      <a:r>
                        <a:rPr lang="en-US" sz="1500" dirty="0"/>
                        <a:t> when they are no longer needed.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2146761331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When Called</a:t>
                      </a:r>
                      <a:br>
                        <a:rPr lang="en-US" sz="1500" b="1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Constructor is Called when new instance of a class is created.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/>
                        <a:t>Destructor is called when instance of a class is deleted or released.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3811312205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Memory Management</a:t>
                      </a:r>
                      <a:br>
                        <a:rPr lang="en-US" sz="1500" b="1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Constructor </a:t>
                      </a:r>
                      <a:r>
                        <a:rPr lang="en-US" sz="1500" b="1" dirty="0"/>
                        <a:t>allocates the memory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Destructor </a:t>
                      </a:r>
                      <a:r>
                        <a:rPr lang="en-US" sz="1500" b="1" dirty="0"/>
                        <a:t>releases the memory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3780366770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Arguments</a:t>
                      </a:r>
                      <a:br>
                        <a:rPr lang="en-US" sz="1500" b="1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Constructors can have arguments.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Destructor can not have any </a:t>
                      </a:r>
                      <a:r>
                        <a:rPr lang="en-US" sz="1500" b="1" dirty="0"/>
                        <a:t>arguments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3655384552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Overloading</a:t>
                      </a: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/>
                        <a:t>Overloading</a:t>
                      </a:r>
                      <a:r>
                        <a:rPr lang="en-US" sz="1500" dirty="0"/>
                        <a:t> of constructor is possible.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Overloading of Destructor is not possible.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3926156094"/>
                  </a:ext>
                </a:extLst>
              </a:tr>
              <a:tr h="84859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Name</a:t>
                      </a: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Constructor has the same name as class name.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Destructor also has the same name as class name but with </a:t>
                      </a:r>
                      <a:r>
                        <a:rPr lang="en-US" sz="1500" b="1" dirty="0"/>
                        <a:t>(~) tiled operator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3118688104"/>
                  </a:ext>
                </a:extLst>
              </a:tr>
              <a:tr h="110353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effectLst/>
                        </a:rPr>
                        <a:t>Syntex</a:t>
                      </a:r>
                      <a:endParaRPr lang="en-US" sz="1500" dirty="0">
                        <a:effectLst/>
                      </a:endParaRPr>
                    </a:p>
                  </a:txBody>
                  <a:tcPr marL="75127" marR="75127" marT="37563" marB="3756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ClassName</a:t>
                      </a:r>
                      <a:r>
                        <a:rPr lang="en-US" sz="1500" dirty="0"/>
                        <a:t>(Arguments)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{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//Body of Constructor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}</a:t>
                      </a:r>
                    </a:p>
                  </a:txBody>
                  <a:tcPr marL="75127" marR="75127" marT="37563" marB="37563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~ </a:t>
                      </a:r>
                      <a:r>
                        <a:rPr lang="en-US" sz="1500" dirty="0" err="1"/>
                        <a:t>ClassName</a:t>
                      </a:r>
                      <a:r>
                        <a:rPr lang="en-US" sz="1500" dirty="0"/>
                        <a:t>()</a:t>
                      </a:r>
                      <a:br>
                        <a:rPr lang="en-US" sz="1500" dirty="0"/>
                      </a:br>
                      <a:r>
                        <a:rPr lang="en-US" sz="1500" dirty="0" smtClean="0"/>
                        <a:t>{</a:t>
                      </a:r>
                    </a:p>
                    <a:p>
                      <a:r>
                        <a:rPr lang="en-US" sz="1500" dirty="0"/>
                        <a:t/>
                      </a:r>
                      <a:br>
                        <a:rPr lang="en-US" sz="1500" dirty="0"/>
                      </a:br>
                      <a:r>
                        <a:rPr lang="en-US" sz="1500" dirty="0"/>
                        <a:t>}</a:t>
                      </a:r>
                    </a:p>
                  </a:txBody>
                  <a:tcPr marL="75127" marR="75127" marT="37563" marB="37563" anchor="ctr"/>
                </a:tc>
                <a:extLst>
                  <a:ext uri="{0D108BD9-81ED-4DB2-BD59-A6C34878D82A}">
                    <a16:rowId xmlns:a16="http://schemas.microsoft.com/office/drawing/2014/main" xmlns="" val="14145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Function (Method) Overloading </a:t>
            </a:r>
            <a:r>
              <a:rPr lang="en-IN" b="1" dirty="0" smtClean="0">
                <a:latin typeface="Open Sans Semibold" panose="020B0706030804020204"/>
              </a:rPr>
              <a:t>	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b="1" dirty="0"/>
              <a:t>Function overloading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method </a:t>
            </a:r>
            <a:r>
              <a:rPr lang="en-US" b="1" dirty="0"/>
              <a:t>overloading</a:t>
            </a:r>
            <a:r>
              <a:rPr lang="en-US" dirty="0"/>
              <a:t>) is a programming concept that allows programmers to define two or more </a:t>
            </a:r>
            <a:r>
              <a:rPr lang="en-US" b="1" dirty="0"/>
              <a:t>functions</a:t>
            </a:r>
            <a:r>
              <a:rPr lang="en-US" dirty="0"/>
              <a:t> with the same name.</a:t>
            </a:r>
          </a:p>
          <a:p>
            <a:pPr lvl="0" algn="just"/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also allows </a:t>
            </a:r>
            <a:r>
              <a:rPr lang="en-US" dirty="0"/>
              <a:t>us to define multiple functions with the same name differing in the </a:t>
            </a:r>
            <a:r>
              <a:rPr lang="en-US" dirty="0" smtClean="0"/>
              <a:t>argument </a:t>
            </a:r>
            <a:r>
              <a:rPr lang="en-US" dirty="0"/>
              <a:t>type and order of arguments. This is termed as </a:t>
            </a:r>
            <a:r>
              <a:rPr lang="en-US" b="1" dirty="0"/>
              <a:t>function overloading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There is no need to use any keyword while overloading a </a:t>
            </a:r>
            <a:r>
              <a:rPr lang="en-US" dirty="0" smtClean="0"/>
              <a:t>function or method </a:t>
            </a:r>
            <a:r>
              <a:rPr lang="en-US" dirty="0"/>
              <a:t>either in same class or in derived class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While overloading </a:t>
            </a:r>
            <a:r>
              <a:rPr lang="en-US" dirty="0" smtClean="0"/>
              <a:t>functions or methods</a:t>
            </a:r>
            <a:r>
              <a:rPr lang="en-US" dirty="0"/>
              <a:t>, </a:t>
            </a:r>
            <a:r>
              <a:rPr lang="en-US" dirty="0" smtClean="0"/>
              <a:t>you have to follow the rules that </a:t>
            </a:r>
            <a:r>
              <a:rPr lang="en-US" dirty="0"/>
              <a:t>overloaded methods must differ either in number of arguments </a:t>
            </a:r>
            <a:r>
              <a:rPr lang="en-US" dirty="0" smtClean="0"/>
              <a:t>or </a:t>
            </a:r>
            <a:r>
              <a:rPr lang="en-US" dirty="0"/>
              <a:t>the data type of at least one argument.</a:t>
            </a:r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6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3458</Words>
  <Application>Microsoft Office PowerPoint</Application>
  <PresentationFormat>On-screen Show (4:3)</PresentationFormat>
  <Paragraphs>700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1_Office Theme</vt:lpstr>
      <vt:lpstr>UNIT-2 The Basics and Console Applications in C#</vt:lpstr>
      <vt:lpstr>Outline                </vt:lpstr>
      <vt:lpstr>Constructor </vt:lpstr>
      <vt:lpstr>Type of Constructor </vt:lpstr>
      <vt:lpstr>Example  - Constructor </vt:lpstr>
      <vt:lpstr>Destructor </vt:lpstr>
      <vt:lpstr>Destructor - Example </vt:lpstr>
      <vt:lpstr>Constructor v/s Destructor</vt:lpstr>
      <vt:lpstr>Function (Method) Overloading  </vt:lpstr>
      <vt:lpstr>Function Overloading Cont.. </vt:lpstr>
      <vt:lpstr>Example  - Function Overloading </vt:lpstr>
      <vt:lpstr>Operator Overloading </vt:lpstr>
      <vt:lpstr>Operator Overloading Cont.. </vt:lpstr>
      <vt:lpstr>Example  - Operator Overloading </vt:lpstr>
      <vt:lpstr>Modifiers</vt:lpstr>
      <vt:lpstr>Modifiers</vt:lpstr>
      <vt:lpstr>Public Modifier </vt:lpstr>
      <vt:lpstr>Example - Public  Modifier </vt:lpstr>
      <vt:lpstr>Private Modifier </vt:lpstr>
      <vt:lpstr>Example - Private Modifier</vt:lpstr>
      <vt:lpstr>Protected - Modifier </vt:lpstr>
      <vt:lpstr>Example - Protected Modifier</vt:lpstr>
      <vt:lpstr>Example - Protected Modifier</vt:lpstr>
      <vt:lpstr>Internal Modifier </vt:lpstr>
      <vt:lpstr>Example - Internal Modifier</vt:lpstr>
      <vt:lpstr>Protected Internal Modifier </vt:lpstr>
      <vt:lpstr>Example – Protected Internal Modifier</vt:lpstr>
      <vt:lpstr>Default  Access </vt:lpstr>
      <vt:lpstr>Properties</vt:lpstr>
      <vt:lpstr>Properties Cont..</vt:lpstr>
      <vt:lpstr>Properties Cont..</vt:lpstr>
      <vt:lpstr>Example - Properties</vt:lpstr>
      <vt:lpstr>Indexers</vt:lpstr>
      <vt:lpstr>Indexers Cont..</vt:lpstr>
      <vt:lpstr>Example - Indexers</vt:lpstr>
      <vt:lpstr>Properties v/s Indexers</vt:lpstr>
      <vt:lpstr>Properties v/s Indexers Cont..</vt:lpstr>
      <vt:lpstr>Introduction to Console Application</vt:lpstr>
      <vt:lpstr>Namespace</vt:lpstr>
      <vt:lpstr>Example - Namespace</vt:lpstr>
      <vt:lpstr>Cont..</vt:lpstr>
      <vt:lpstr>Namespace Cont..</vt:lpstr>
      <vt:lpstr>Namespace Cont..</vt:lpstr>
      <vt:lpstr>How To Create Console Application?</vt:lpstr>
      <vt:lpstr>Create Console Application Cont..</vt:lpstr>
      <vt:lpstr>Understanding A Program</vt:lpstr>
      <vt:lpstr>Compile and Run C# Program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1131</cp:revision>
  <dcterms:created xsi:type="dcterms:W3CDTF">2013-05-17T03:00:03Z</dcterms:created>
  <dcterms:modified xsi:type="dcterms:W3CDTF">2017-04-19T05:24:37Z</dcterms:modified>
</cp:coreProperties>
</file>