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sldIdLst>
    <p:sldId id="342" r:id="rId2"/>
    <p:sldId id="343" r:id="rId3"/>
    <p:sldId id="326" r:id="rId4"/>
    <p:sldId id="341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401" r:id="rId23"/>
    <p:sldId id="402" r:id="rId24"/>
    <p:sldId id="403" r:id="rId25"/>
    <p:sldId id="405" r:id="rId26"/>
    <p:sldId id="404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2" r:id="rId54"/>
    <p:sldId id="433" r:id="rId55"/>
    <p:sldId id="434" r:id="rId56"/>
    <p:sldId id="435" r:id="rId57"/>
    <p:sldId id="436" r:id="rId58"/>
    <p:sldId id="437" r:id="rId59"/>
    <p:sldId id="439" r:id="rId60"/>
    <p:sldId id="440" r:id="rId61"/>
    <p:sldId id="441" r:id="rId62"/>
    <p:sldId id="443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  <p:sldId id="452" r:id="rId72"/>
    <p:sldId id="400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r3VtiINgROKlyEoC3yT+RA==" hashData="i9Pl4/8tGKXZ8p0Wcv3Twp9Ok20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1" autoAdjust="0"/>
    <p:restoredTop sz="94343" autoAdjust="0"/>
  </p:normalViewPr>
  <p:slideViewPr>
    <p:cSldViewPr>
      <p:cViewPr>
        <p:scale>
          <a:sx n="75" d="100"/>
          <a:sy n="75" d="100"/>
        </p:scale>
        <p:origin x="-941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F8144-EA65-47B8-9E1C-CB2846CCEC3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D3B2D0-4F64-4903-A9C1-811C0A89D67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500" baseline="0" dirty="0" smtClean="0"/>
            <a:t>Single Inheritance</a:t>
          </a:r>
          <a:endParaRPr lang="en-US" b="1" kern="1500" baseline="0" dirty="0"/>
        </a:p>
      </dgm:t>
    </dgm:pt>
    <dgm:pt modelId="{E7B9E76B-5029-434B-A0FF-ECAF13A765B3}" type="parTrans" cxnId="{5199FA3E-DDCE-4E9E-914B-A51403DCD4AA}">
      <dgm:prSet/>
      <dgm:spPr/>
      <dgm:t>
        <a:bodyPr/>
        <a:lstStyle/>
        <a:p>
          <a:endParaRPr lang="en-US"/>
        </a:p>
      </dgm:t>
    </dgm:pt>
    <dgm:pt modelId="{D481E33A-03E9-40F1-9B60-353C3D5682BD}" type="sibTrans" cxnId="{5199FA3E-DDCE-4E9E-914B-A51403DCD4AA}">
      <dgm:prSet/>
      <dgm:spPr/>
      <dgm:t>
        <a:bodyPr/>
        <a:lstStyle/>
        <a:p>
          <a:endParaRPr lang="en-US"/>
        </a:p>
      </dgm:t>
    </dgm:pt>
    <dgm:pt modelId="{B97F1023-CE6F-4B42-B9D7-47D431781FB9}">
      <dgm:prSet phldrT="[Text]"/>
      <dgm:spPr>
        <a:solidFill>
          <a:schemeClr val="accent3"/>
        </a:solidFill>
      </dgm:spPr>
      <dgm:t>
        <a:bodyPr/>
        <a:lstStyle/>
        <a:p>
          <a:r>
            <a:rPr lang="en-US" b="1" kern="1500" baseline="0" dirty="0" smtClean="0"/>
            <a:t>Multi-level Inheritance</a:t>
          </a:r>
          <a:endParaRPr lang="en-US" kern="1500" baseline="0" dirty="0"/>
        </a:p>
      </dgm:t>
    </dgm:pt>
    <dgm:pt modelId="{AFE48987-3C28-4F21-B605-71BBEA7412F3}" type="parTrans" cxnId="{159FAB66-E4D0-4F4E-A73D-518F730C0589}">
      <dgm:prSet/>
      <dgm:spPr/>
      <dgm:t>
        <a:bodyPr/>
        <a:lstStyle/>
        <a:p>
          <a:endParaRPr lang="en-US"/>
        </a:p>
      </dgm:t>
    </dgm:pt>
    <dgm:pt modelId="{0EEF420D-7FF9-40E5-93DC-18382B512F6E}" type="sibTrans" cxnId="{159FAB66-E4D0-4F4E-A73D-518F730C0589}">
      <dgm:prSet/>
      <dgm:spPr/>
      <dgm:t>
        <a:bodyPr/>
        <a:lstStyle/>
        <a:p>
          <a:endParaRPr lang="en-US"/>
        </a:p>
      </dgm:t>
    </dgm:pt>
    <dgm:pt modelId="{04A28AB2-A3D0-4227-848E-F3ECF461A157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kern="1500" baseline="0" dirty="0" smtClean="0"/>
            <a:t>Multiple Inheritance</a:t>
          </a:r>
          <a:endParaRPr lang="en-US" kern="1500" baseline="0" dirty="0"/>
        </a:p>
      </dgm:t>
    </dgm:pt>
    <dgm:pt modelId="{DC7D117D-DC4D-4863-80AE-5E5E310DF3B1}" type="parTrans" cxnId="{8670138F-B8D1-4460-8DB4-7CB1D557288F}">
      <dgm:prSet/>
      <dgm:spPr/>
      <dgm:t>
        <a:bodyPr/>
        <a:lstStyle/>
        <a:p>
          <a:endParaRPr lang="en-US"/>
        </a:p>
      </dgm:t>
    </dgm:pt>
    <dgm:pt modelId="{AFAE6F38-6098-471F-BBCE-8FFDB73892CB}" type="sibTrans" cxnId="{8670138F-B8D1-4460-8DB4-7CB1D557288F}">
      <dgm:prSet/>
      <dgm:spPr/>
      <dgm:t>
        <a:bodyPr/>
        <a:lstStyle/>
        <a:p>
          <a:endParaRPr lang="en-US"/>
        </a:p>
      </dgm:t>
    </dgm:pt>
    <dgm:pt modelId="{A8A9576E-DD22-4C6A-8F9F-C6BA1E91679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b="1" kern="1500" baseline="0" dirty="0" smtClean="0"/>
            <a:t>Multipath Inheritance</a:t>
          </a:r>
          <a:endParaRPr lang="en-US" kern="1500" baseline="0" dirty="0"/>
        </a:p>
      </dgm:t>
    </dgm:pt>
    <dgm:pt modelId="{30766F1F-F9CF-4B00-B7A3-C648AADA15F4}" type="parTrans" cxnId="{077857C7-2833-4B4D-B827-A6199C920545}">
      <dgm:prSet/>
      <dgm:spPr/>
      <dgm:t>
        <a:bodyPr/>
        <a:lstStyle/>
        <a:p>
          <a:endParaRPr lang="en-US"/>
        </a:p>
      </dgm:t>
    </dgm:pt>
    <dgm:pt modelId="{27EDA2D8-99B4-4B6A-BB9D-A0DC086B4A28}" type="sibTrans" cxnId="{077857C7-2833-4B4D-B827-A6199C920545}">
      <dgm:prSet/>
      <dgm:spPr/>
      <dgm:t>
        <a:bodyPr/>
        <a:lstStyle/>
        <a:p>
          <a:endParaRPr lang="en-US"/>
        </a:p>
      </dgm:t>
    </dgm:pt>
    <dgm:pt modelId="{4DB24A5D-F2C9-4ED8-BE74-D62880358DA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kern="1500" baseline="0" dirty="0" smtClean="0"/>
            <a:t>Hierarchical Inheritance</a:t>
          </a:r>
          <a:endParaRPr lang="en-US" b="1" kern="1500" baseline="0" dirty="0"/>
        </a:p>
      </dgm:t>
    </dgm:pt>
    <dgm:pt modelId="{64D3AC9C-5A0D-43BF-B5F0-26A1D04CF298}" type="parTrans" cxnId="{34FBC34B-24B8-4D1E-A817-1F7997EF8792}">
      <dgm:prSet/>
      <dgm:spPr/>
      <dgm:t>
        <a:bodyPr/>
        <a:lstStyle/>
        <a:p>
          <a:endParaRPr lang="en-US"/>
        </a:p>
      </dgm:t>
    </dgm:pt>
    <dgm:pt modelId="{347F1B80-4801-4E0A-9AF0-D5B61EEF1053}" type="sibTrans" cxnId="{34FBC34B-24B8-4D1E-A817-1F7997EF8792}">
      <dgm:prSet/>
      <dgm:spPr/>
      <dgm:t>
        <a:bodyPr/>
        <a:lstStyle/>
        <a:p>
          <a:endParaRPr lang="en-US"/>
        </a:p>
      </dgm:t>
    </dgm:pt>
    <dgm:pt modelId="{1B5A8DF4-9C09-43F2-876A-91F5196D11C4}">
      <dgm:prSet/>
      <dgm:spPr/>
      <dgm:t>
        <a:bodyPr/>
        <a:lstStyle/>
        <a:p>
          <a:r>
            <a:rPr lang="en-US" b="1" kern="1500" baseline="0" dirty="0" smtClean="0"/>
            <a:t>Hybrid Inheritance</a:t>
          </a:r>
          <a:endParaRPr lang="en-US" b="1" kern="1500" baseline="0" dirty="0"/>
        </a:p>
      </dgm:t>
    </dgm:pt>
    <dgm:pt modelId="{6C6E3B57-15C2-4AE2-BA82-FB122FAAEE6D}" type="parTrans" cxnId="{81CD13DC-42CA-4E30-8553-D8B79A18C03B}">
      <dgm:prSet/>
      <dgm:spPr/>
      <dgm:t>
        <a:bodyPr/>
        <a:lstStyle/>
        <a:p>
          <a:endParaRPr lang="en-US"/>
        </a:p>
      </dgm:t>
    </dgm:pt>
    <dgm:pt modelId="{1D26E934-8BFC-4623-99B2-1A74B8E17E41}" type="sibTrans" cxnId="{81CD13DC-42CA-4E30-8553-D8B79A18C03B}">
      <dgm:prSet/>
      <dgm:spPr/>
      <dgm:t>
        <a:bodyPr/>
        <a:lstStyle/>
        <a:p>
          <a:endParaRPr lang="en-US"/>
        </a:p>
      </dgm:t>
    </dgm:pt>
    <dgm:pt modelId="{0143C2AC-F007-46EB-8612-0D093E152A50}" type="pres">
      <dgm:prSet presAssocID="{C70F8144-EA65-47B8-9E1C-CB2846CCEC3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B71410-0C42-4739-BBFD-49FAF7864894}" type="pres">
      <dgm:prSet presAssocID="{F2D3B2D0-4F64-4903-A9C1-811C0A89D673}" presName="composite" presStyleCnt="0"/>
      <dgm:spPr/>
    </dgm:pt>
    <dgm:pt modelId="{34364E8F-19B0-4159-9AC5-46DCAE158F20}" type="pres">
      <dgm:prSet presAssocID="{F2D3B2D0-4F64-4903-A9C1-811C0A89D673}" presName="imgShp" presStyleLbl="fgImgPlace1" presStyleIdx="0" presStyleCnt="6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65517893-6BAB-405A-BB74-33A52A7FEA6A}" type="pres">
      <dgm:prSet presAssocID="{F2D3B2D0-4F64-4903-A9C1-811C0A89D673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8B2F3-7B79-4E63-9D25-98C50D296CBC}" type="pres">
      <dgm:prSet presAssocID="{D481E33A-03E9-40F1-9B60-353C3D5682BD}" presName="spacing" presStyleCnt="0"/>
      <dgm:spPr/>
    </dgm:pt>
    <dgm:pt modelId="{9C5CEE79-EE9C-4FE5-A3A4-69B70D5801F2}" type="pres">
      <dgm:prSet presAssocID="{B97F1023-CE6F-4B42-B9D7-47D431781FB9}" presName="composite" presStyleCnt="0"/>
      <dgm:spPr/>
    </dgm:pt>
    <dgm:pt modelId="{FA7535ED-DBBC-420A-91B8-6C82570D2B1B}" type="pres">
      <dgm:prSet presAssocID="{B97F1023-CE6F-4B42-B9D7-47D431781FB9}" presName="imgShp" presStyleLbl="fgImgPlace1" presStyleIdx="1" presStyleCnt="6"/>
      <dgm:spPr>
        <a:solidFill>
          <a:schemeClr val="accent3"/>
        </a:solidFill>
      </dgm:spPr>
    </dgm:pt>
    <dgm:pt modelId="{961B2E35-283C-4D43-B158-3955AF193631}" type="pres">
      <dgm:prSet presAssocID="{B97F1023-CE6F-4B42-B9D7-47D431781FB9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37D73-01D1-4984-B900-D149564B7069}" type="pres">
      <dgm:prSet presAssocID="{0EEF420D-7FF9-40E5-93DC-18382B512F6E}" presName="spacing" presStyleCnt="0"/>
      <dgm:spPr/>
    </dgm:pt>
    <dgm:pt modelId="{D1961714-4EA6-487B-A0A3-0882F19A701B}" type="pres">
      <dgm:prSet presAssocID="{04A28AB2-A3D0-4227-848E-F3ECF461A157}" presName="composite" presStyleCnt="0"/>
      <dgm:spPr/>
    </dgm:pt>
    <dgm:pt modelId="{7A2F13C7-60A7-4730-B47E-DB94BE352E23}" type="pres">
      <dgm:prSet presAssocID="{04A28AB2-A3D0-4227-848E-F3ECF461A157}" presName="imgShp" presStyleLbl="fgImgPlace1" presStyleIdx="2" presStyleCnt="6"/>
      <dgm:spPr>
        <a:solidFill>
          <a:schemeClr val="bg2">
            <a:lumMod val="50000"/>
          </a:schemeClr>
        </a:solidFill>
      </dgm:spPr>
    </dgm:pt>
    <dgm:pt modelId="{C5C65CEC-913B-4C34-AF40-51100EAD1A9F}" type="pres">
      <dgm:prSet presAssocID="{04A28AB2-A3D0-4227-848E-F3ECF461A157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385E1-482F-4DB0-8C1B-97F969F983DE}" type="pres">
      <dgm:prSet presAssocID="{AFAE6F38-6098-471F-BBCE-8FFDB73892CB}" presName="spacing" presStyleCnt="0"/>
      <dgm:spPr/>
    </dgm:pt>
    <dgm:pt modelId="{82E72B3E-C063-49C2-89E6-E1B44FC1B64D}" type="pres">
      <dgm:prSet presAssocID="{A8A9576E-DD22-4C6A-8F9F-C6BA1E916793}" presName="composite" presStyleCnt="0"/>
      <dgm:spPr/>
    </dgm:pt>
    <dgm:pt modelId="{2113F841-F3EC-45FF-B12F-220400013CF9}" type="pres">
      <dgm:prSet presAssocID="{A8A9576E-DD22-4C6A-8F9F-C6BA1E916793}" presName="imgShp" presStyleLbl="fgImgPlace1" presStyleIdx="3" presStyleCnt="6"/>
      <dgm:spPr>
        <a:solidFill>
          <a:schemeClr val="accent4">
            <a:lumMod val="75000"/>
          </a:schemeClr>
        </a:solidFill>
      </dgm:spPr>
    </dgm:pt>
    <dgm:pt modelId="{E9E0AAFE-12D6-463F-8296-8E03DBAC36AD}" type="pres">
      <dgm:prSet presAssocID="{A8A9576E-DD22-4C6A-8F9F-C6BA1E916793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76912-4230-4161-88D6-903BFCBFBA98}" type="pres">
      <dgm:prSet presAssocID="{27EDA2D8-99B4-4B6A-BB9D-A0DC086B4A28}" presName="spacing" presStyleCnt="0"/>
      <dgm:spPr/>
    </dgm:pt>
    <dgm:pt modelId="{B53813AF-FA56-418D-B1C5-0BE40D6B795D}" type="pres">
      <dgm:prSet presAssocID="{4DB24A5D-F2C9-4ED8-BE74-D62880358DA2}" presName="composite" presStyleCnt="0"/>
      <dgm:spPr/>
    </dgm:pt>
    <dgm:pt modelId="{AFEE404D-E7CD-436D-A1BC-79DC45F3D201}" type="pres">
      <dgm:prSet presAssocID="{4DB24A5D-F2C9-4ED8-BE74-D62880358DA2}" presName="imgShp" presStyleLbl="fgImgPlace1" presStyleIdx="4" presStyleCnt="6"/>
      <dgm:spPr>
        <a:solidFill>
          <a:schemeClr val="accent5">
            <a:lumMod val="75000"/>
          </a:schemeClr>
        </a:solidFill>
      </dgm:spPr>
    </dgm:pt>
    <dgm:pt modelId="{91A34CC1-A795-42C3-8A99-59F3B30AEF29}" type="pres">
      <dgm:prSet presAssocID="{4DB24A5D-F2C9-4ED8-BE74-D62880358DA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D17F6-7E10-4F69-A24C-8E8483B19E7C}" type="pres">
      <dgm:prSet presAssocID="{347F1B80-4801-4E0A-9AF0-D5B61EEF1053}" presName="spacing" presStyleCnt="0"/>
      <dgm:spPr/>
    </dgm:pt>
    <dgm:pt modelId="{9B8F490F-4A78-44CD-A49A-8BEED16578C4}" type="pres">
      <dgm:prSet presAssocID="{1B5A8DF4-9C09-43F2-876A-91F5196D11C4}" presName="composite" presStyleCnt="0"/>
      <dgm:spPr/>
    </dgm:pt>
    <dgm:pt modelId="{3F27ABC6-81F6-414F-A8C8-D10E3BDE3DCA}" type="pres">
      <dgm:prSet presAssocID="{1B5A8DF4-9C09-43F2-876A-91F5196D11C4}" presName="imgShp" presStyleLbl="fgImgPlace1" presStyleIdx="5" presStyleCnt="6"/>
      <dgm:spPr>
        <a:solidFill>
          <a:schemeClr val="accent1"/>
        </a:solidFill>
      </dgm:spPr>
    </dgm:pt>
    <dgm:pt modelId="{59606175-9E7F-4B99-989A-6E4E87514607}" type="pres">
      <dgm:prSet presAssocID="{1B5A8DF4-9C09-43F2-876A-91F5196D11C4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F13963-4AE2-412F-A966-915BF5C61352}" type="presOf" srcId="{1B5A8DF4-9C09-43F2-876A-91F5196D11C4}" destId="{59606175-9E7F-4B99-989A-6E4E87514607}" srcOrd="0" destOrd="0" presId="urn:microsoft.com/office/officeart/2005/8/layout/vList3"/>
    <dgm:cxn modelId="{05CD8CED-D0FE-4F72-8855-7E4BF13A039C}" type="presOf" srcId="{B97F1023-CE6F-4B42-B9D7-47D431781FB9}" destId="{961B2E35-283C-4D43-B158-3955AF193631}" srcOrd="0" destOrd="0" presId="urn:microsoft.com/office/officeart/2005/8/layout/vList3"/>
    <dgm:cxn modelId="{81CD13DC-42CA-4E30-8553-D8B79A18C03B}" srcId="{C70F8144-EA65-47B8-9E1C-CB2846CCEC35}" destId="{1B5A8DF4-9C09-43F2-876A-91F5196D11C4}" srcOrd="5" destOrd="0" parTransId="{6C6E3B57-15C2-4AE2-BA82-FB122FAAEE6D}" sibTransId="{1D26E934-8BFC-4623-99B2-1A74B8E17E41}"/>
    <dgm:cxn modelId="{4B662B4C-5CF3-4A18-9698-FBEFEC46E31E}" type="presOf" srcId="{04A28AB2-A3D0-4227-848E-F3ECF461A157}" destId="{C5C65CEC-913B-4C34-AF40-51100EAD1A9F}" srcOrd="0" destOrd="0" presId="urn:microsoft.com/office/officeart/2005/8/layout/vList3"/>
    <dgm:cxn modelId="{159FAB66-E4D0-4F4E-A73D-518F730C0589}" srcId="{C70F8144-EA65-47B8-9E1C-CB2846CCEC35}" destId="{B97F1023-CE6F-4B42-B9D7-47D431781FB9}" srcOrd="1" destOrd="0" parTransId="{AFE48987-3C28-4F21-B605-71BBEA7412F3}" sibTransId="{0EEF420D-7FF9-40E5-93DC-18382B512F6E}"/>
    <dgm:cxn modelId="{34FBC34B-24B8-4D1E-A817-1F7997EF8792}" srcId="{C70F8144-EA65-47B8-9E1C-CB2846CCEC35}" destId="{4DB24A5D-F2C9-4ED8-BE74-D62880358DA2}" srcOrd="4" destOrd="0" parTransId="{64D3AC9C-5A0D-43BF-B5F0-26A1D04CF298}" sibTransId="{347F1B80-4801-4E0A-9AF0-D5B61EEF1053}"/>
    <dgm:cxn modelId="{077857C7-2833-4B4D-B827-A6199C920545}" srcId="{C70F8144-EA65-47B8-9E1C-CB2846CCEC35}" destId="{A8A9576E-DD22-4C6A-8F9F-C6BA1E916793}" srcOrd="3" destOrd="0" parTransId="{30766F1F-F9CF-4B00-B7A3-C648AADA15F4}" sibTransId="{27EDA2D8-99B4-4B6A-BB9D-A0DC086B4A28}"/>
    <dgm:cxn modelId="{4A28F3FA-7892-460E-87C2-3896E8D67339}" type="presOf" srcId="{F2D3B2D0-4F64-4903-A9C1-811C0A89D673}" destId="{65517893-6BAB-405A-BB74-33A52A7FEA6A}" srcOrd="0" destOrd="0" presId="urn:microsoft.com/office/officeart/2005/8/layout/vList3"/>
    <dgm:cxn modelId="{80430E26-212A-4682-9211-5505800D8FED}" type="presOf" srcId="{4DB24A5D-F2C9-4ED8-BE74-D62880358DA2}" destId="{91A34CC1-A795-42C3-8A99-59F3B30AEF29}" srcOrd="0" destOrd="0" presId="urn:microsoft.com/office/officeart/2005/8/layout/vList3"/>
    <dgm:cxn modelId="{341C7DC8-2B0C-457C-AFFD-CCD06A402A8B}" type="presOf" srcId="{A8A9576E-DD22-4C6A-8F9F-C6BA1E916793}" destId="{E9E0AAFE-12D6-463F-8296-8E03DBAC36AD}" srcOrd="0" destOrd="0" presId="urn:microsoft.com/office/officeart/2005/8/layout/vList3"/>
    <dgm:cxn modelId="{5705D3BA-F6E5-4890-975E-9529F16F5D64}" type="presOf" srcId="{C70F8144-EA65-47B8-9E1C-CB2846CCEC35}" destId="{0143C2AC-F007-46EB-8612-0D093E152A50}" srcOrd="0" destOrd="0" presId="urn:microsoft.com/office/officeart/2005/8/layout/vList3"/>
    <dgm:cxn modelId="{8670138F-B8D1-4460-8DB4-7CB1D557288F}" srcId="{C70F8144-EA65-47B8-9E1C-CB2846CCEC35}" destId="{04A28AB2-A3D0-4227-848E-F3ECF461A157}" srcOrd="2" destOrd="0" parTransId="{DC7D117D-DC4D-4863-80AE-5E5E310DF3B1}" sibTransId="{AFAE6F38-6098-471F-BBCE-8FFDB73892CB}"/>
    <dgm:cxn modelId="{5199FA3E-DDCE-4E9E-914B-A51403DCD4AA}" srcId="{C70F8144-EA65-47B8-9E1C-CB2846CCEC35}" destId="{F2D3B2D0-4F64-4903-A9C1-811C0A89D673}" srcOrd="0" destOrd="0" parTransId="{E7B9E76B-5029-434B-A0FF-ECAF13A765B3}" sibTransId="{D481E33A-03E9-40F1-9B60-353C3D5682BD}"/>
    <dgm:cxn modelId="{D67EE182-9938-4781-A067-8B5DBBBEF5E8}" type="presParOf" srcId="{0143C2AC-F007-46EB-8612-0D093E152A50}" destId="{F2B71410-0C42-4739-BBFD-49FAF7864894}" srcOrd="0" destOrd="0" presId="urn:microsoft.com/office/officeart/2005/8/layout/vList3"/>
    <dgm:cxn modelId="{D4BB1B08-2A83-461D-B30E-A782B4B874FC}" type="presParOf" srcId="{F2B71410-0C42-4739-BBFD-49FAF7864894}" destId="{34364E8F-19B0-4159-9AC5-46DCAE158F20}" srcOrd="0" destOrd="0" presId="urn:microsoft.com/office/officeart/2005/8/layout/vList3"/>
    <dgm:cxn modelId="{E621BC12-A028-49BA-B536-D360685105F6}" type="presParOf" srcId="{F2B71410-0C42-4739-BBFD-49FAF7864894}" destId="{65517893-6BAB-405A-BB74-33A52A7FEA6A}" srcOrd="1" destOrd="0" presId="urn:microsoft.com/office/officeart/2005/8/layout/vList3"/>
    <dgm:cxn modelId="{14C7699E-130F-43AD-8B86-7A01DD7CCDFA}" type="presParOf" srcId="{0143C2AC-F007-46EB-8612-0D093E152A50}" destId="{3DC8B2F3-7B79-4E63-9D25-98C50D296CBC}" srcOrd="1" destOrd="0" presId="urn:microsoft.com/office/officeart/2005/8/layout/vList3"/>
    <dgm:cxn modelId="{00008866-7112-4F7A-A1F5-0C88CD9909A9}" type="presParOf" srcId="{0143C2AC-F007-46EB-8612-0D093E152A50}" destId="{9C5CEE79-EE9C-4FE5-A3A4-69B70D5801F2}" srcOrd="2" destOrd="0" presId="urn:microsoft.com/office/officeart/2005/8/layout/vList3"/>
    <dgm:cxn modelId="{8EC2E303-3D93-4D0F-B42C-362B5ECEAEF1}" type="presParOf" srcId="{9C5CEE79-EE9C-4FE5-A3A4-69B70D5801F2}" destId="{FA7535ED-DBBC-420A-91B8-6C82570D2B1B}" srcOrd="0" destOrd="0" presId="urn:microsoft.com/office/officeart/2005/8/layout/vList3"/>
    <dgm:cxn modelId="{17B5E21C-3CF3-45A3-9C66-205827CCEAD4}" type="presParOf" srcId="{9C5CEE79-EE9C-4FE5-A3A4-69B70D5801F2}" destId="{961B2E35-283C-4D43-B158-3955AF193631}" srcOrd="1" destOrd="0" presId="urn:microsoft.com/office/officeart/2005/8/layout/vList3"/>
    <dgm:cxn modelId="{34E527E4-3D5B-474D-B620-F922BDCB14F8}" type="presParOf" srcId="{0143C2AC-F007-46EB-8612-0D093E152A50}" destId="{82737D73-01D1-4984-B900-D149564B7069}" srcOrd="3" destOrd="0" presId="urn:microsoft.com/office/officeart/2005/8/layout/vList3"/>
    <dgm:cxn modelId="{0884E4C6-03C7-4A52-8EFC-7BE6720AAFD6}" type="presParOf" srcId="{0143C2AC-F007-46EB-8612-0D093E152A50}" destId="{D1961714-4EA6-487B-A0A3-0882F19A701B}" srcOrd="4" destOrd="0" presId="urn:microsoft.com/office/officeart/2005/8/layout/vList3"/>
    <dgm:cxn modelId="{4AC2D30E-31A5-4262-9DB7-8876BCEB4A0A}" type="presParOf" srcId="{D1961714-4EA6-487B-A0A3-0882F19A701B}" destId="{7A2F13C7-60A7-4730-B47E-DB94BE352E23}" srcOrd="0" destOrd="0" presId="urn:microsoft.com/office/officeart/2005/8/layout/vList3"/>
    <dgm:cxn modelId="{0C3321D6-2B7B-4529-B256-C4F80000813D}" type="presParOf" srcId="{D1961714-4EA6-487B-A0A3-0882F19A701B}" destId="{C5C65CEC-913B-4C34-AF40-51100EAD1A9F}" srcOrd="1" destOrd="0" presId="urn:microsoft.com/office/officeart/2005/8/layout/vList3"/>
    <dgm:cxn modelId="{92A8D930-DD76-42BC-8BFD-D88DA4C58B9D}" type="presParOf" srcId="{0143C2AC-F007-46EB-8612-0D093E152A50}" destId="{96C385E1-482F-4DB0-8C1B-97F969F983DE}" srcOrd="5" destOrd="0" presId="urn:microsoft.com/office/officeart/2005/8/layout/vList3"/>
    <dgm:cxn modelId="{87ADF99A-9CFD-4CD0-999A-A6529C54BB90}" type="presParOf" srcId="{0143C2AC-F007-46EB-8612-0D093E152A50}" destId="{82E72B3E-C063-49C2-89E6-E1B44FC1B64D}" srcOrd="6" destOrd="0" presId="urn:microsoft.com/office/officeart/2005/8/layout/vList3"/>
    <dgm:cxn modelId="{A8F85783-5018-4772-92B5-989DBBD7447E}" type="presParOf" srcId="{82E72B3E-C063-49C2-89E6-E1B44FC1B64D}" destId="{2113F841-F3EC-45FF-B12F-220400013CF9}" srcOrd="0" destOrd="0" presId="urn:microsoft.com/office/officeart/2005/8/layout/vList3"/>
    <dgm:cxn modelId="{B917BC68-781B-4802-9D23-4228777C2624}" type="presParOf" srcId="{82E72B3E-C063-49C2-89E6-E1B44FC1B64D}" destId="{E9E0AAFE-12D6-463F-8296-8E03DBAC36AD}" srcOrd="1" destOrd="0" presId="urn:microsoft.com/office/officeart/2005/8/layout/vList3"/>
    <dgm:cxn modelId="{003BD83A-6074-4F34-94EC-6DD0C98E8B27}" type="presParOf" srcId="{0143C2AC-F007-46EB-8612-0D093E152A50}" destId="{84E76912-4230-4161-88D6-903BFCBFBA98}" srcOrd="7" destOrd="0" presId="urn:microsoft.com/office/officeart/2005/8/layout/vList3"/>
    <dgm:cxn modelId="{5CA3B3B1-0B72-46E0-8CC7-3647B462CE94}" type="presParOf" srcId="{0143C2AC-F007-46EB-8612-0D093E152A50}" destId="{B53813AF-FA56-418D-B1C5-0BE40D6B795D}" srcOrd="8" destOrd="0" presId="urn:microsoft.com/office/officeart/2005/8/layout/vList3"/>
    <dgm:cxn modelId="{F06CB2C9-2BD8-4F15-B7C5-75E5AAB3977C}" type="presParOf" srcId="{B53813AF-FA56-418D-B1C5-0BE40D6B795D}" destId="{AFEE404D-E7CD-436D-A1BC-79DC45F3D201}" srcOrd="0" destOrd="0" presId="urn:microsoft.com/office/officeart/2005/8/layout/vList3"/>
    <dgm:cxn modelId="{5B300A81-AEBC-43F2-B35D-E1A6D98D6296}" type="presParOf" srcId="{B53813AF-FA56-418D-B1C5-0BE40D6B795D}" destId="{91A34CC1-A795-42C3-8A99-59F3B30AEF29}" srcOrd="1" destOrd="0" presId="urn:microsoft.com/office/officeart/2005/8/layout/vList3"/>
    <dgm:cxn modelId="{5A4AE61F-0614-4762-A219-B29DE4DE0DFF}" type="presParOf" srcId="{0143C2AC-F007-46EB-8612-0D093E152A50}" destId="{031D17F6-7E10-4F69-A24C-8E8483B19E7C}" srcOrd="9" destOrd="0" presId="urn:microsoft.com/office/officeart/2005/8/layout/vList3"/>
    <dgm:cxn modelId="{381691FD-F313-4290-A810-81583AB8B60F}" type="presParOf" srcId="{0143C2AC-F007-46EB-8612-0D093E152A50}" destId="{9B8F490F-4A78-44CD-A49A-8BEED16578C4}" srcOrd="10" destOrd="0" presId="urn:microsoft.com/office/officeart/2005/8/layout/vList3"/>
    <dgm:cxn modelId="{48CF3BC7-31AE-47FE-99BC-07626B9CF820}" type="presParOf" srcId="{9B8F490F-4A78-44CD-A49A-8BEED16578C4}" destId="{3F27ABC6-81F6-414F-A8C8-D10E3BDE3DCA}" srcOrd="0" destOrd="0" presId="urn:microsoft.com/office/officeart/2005/8/layout/vList3"/>
    <dgm:cxn modelId="{B0AEF80B-82A4-44C5-802F-32358BC95D42}" type="presParOf" srcId="{9B8F490F-4A78-44CD-A49A-8BEED16578C4}" destId="{59606175-9E7F-4B99-989A-6E4E875146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17893-6BAB-405A-BB74-33A52A7FEA6A}">
      <dsp:nvSpPr>
        <dsp:cNvPr id="0" name=""/>
        <dsp:cNvSpPr/>
      </dsp:nvSpPr>
      <dsp:spPr>
        <a:xfrm rot="10800000">
          <a:off x="1560630" y="2151"/>
          <a:ext cx="5574030" cy="626583"/>
        </a:xfrm>
        <a:prstGeom prst="homePlat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306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500" baseline="0" dirty="0" smtClean="0"/>
            <a:t>Single Inheritance</a:t>
          </a:r>
          <a:endParaRPr lang="en-US" sz="2900" b="1" kern="1500" baseline="0" dirty="0"/>
        </a:p>
      </dsp:txBody>
      <dsp:txXfrm rot="10800000">
        <a:off x="1717276" y="2151"/>
        <a:ext cx="5417384" cy="626583"/>
      </dsp:txXfrm>
    </dsp:sp>
    <dsp:sp modelId="{34364E8F-19B0-4159-9AC5-46DCAE158F20}">
      <dsp:nvSpPr>
        <dsp:cNvPr id="0" name=""/>
        <dsp:cNvSpPr/>
      </dsp:nvSpPr>
      <dsp:spPr>
        <a:xfrm>
          <a:off x="1247339" y="2151"/>
          <a:ext cx="626583" cy="62658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B2E35-283C-4D43-B158-3955AF193631}">
      <dsp:nvSpPr>
        <dsp:cNvPr id="0" name=""/>
        <dsp:cNvSpPr/>
      </dsp:nvSpPr>
      <dsp:spPr>
        <a:xfrm rot="10800000">
          <a:off x="1560630" y="815774"/>
          <a:ext cx="5574030" cy="626583"/>
        </a:xfrm>
        <a:prstGeom prst="homePlat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306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500" baseline="0" dirty="0" smtClean="0"/>
            <a:t>Multi-level Inheritance</a:t>
          </a:r>
          <a:endParaRPr lang="en-US" sz="2900" kern="1500" baseline="0" dirty="0"/>
        </a:p>
      </dsp:txBody>
      <dsp:txXfrm rot="10800000">
        <a:off x="1717276" y="815774"/>
        <a:ext cx="5417384" cy="626583"/>
      </dsp:txXfrm>
    </dsp:sp>
    <dsp:sp modelId="{FA7535ED-DBBC-420A-91B8-6C82570D2B1B}">
      <dsp:nvSpPr>
        <dsp:cNvPr id="0" name=""/>
        <dsp:cNvSpPr/>
      </dsp:nvSpPr>
      <dsp:spPr>
        <a:xfrm>
          <a:off x="1247339" y="815774"/>
          <a:ext cx="626583" cy="62658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65CEC-913B-4C34-AF40-51100EAD1A9F}">
      <dsp:nvSpPr>
        <dsp:cNvPr id="0" name=""/>
        <dsp:cNvSpPr/>
      </dsp:nvSpPr>
      <dsp:spPr>
        <a:xfrm rot="10800000">
          <a:off x="1560630" y="1629396"/>
          <a:ext cx="5574030" cy="626583"/>
        </a:xfrm>
        <a:prstGeom prst="homePlat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306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500" baseline="0" dirty="0" smtClean="0"/>
            <a:t>Multiple Inheritance</a:t>
          </a:r>
          <a:endParaRPr lang="en-US" sz="2900" kern="1500" baseline="0" dirty="0"/>
        </a:p>
      </dsp:txBody>
      <dsp:txXfrm rot="10800000">
        <a:off x="1717276" y="1629396"/>
        <a:ext cx="5417384" cy="626583"/>
      </dsp:txXfrm>
    </dsp:sp>
    <dsp:sp modelId="{7A2F13C7-60A7-4730-B47E-DB94BE352E23}">
      <dsp:nvSpPr>
        <dsp:cNvPr id="0" name=""/>
        <dsp:cNvSpPr/>
      </dsp:nvSpPr>
      <dsp:spPr>
        <a:xfrm>
          <a:off x="1247339" y="1629396"/>
          <a:ext cx="626583" cy="626583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0AAFE-12D6-463F-8296-8E03DBAC36AD}">
      <dsp:nvSpPr>
        <dsp:cNvPr id="0" name=""/>
        <dsp:cNvSpPr/>
      </dsp:nvSpPr>
      <dsp:spPr>
        <a:xfrm rot="10800000">
          <a:off x="1560630" y="2443019"/>
          <a:ext cx="5574030" cy="626583"/>
        </a:xfrm>
        <a:prstGeom prst="homePlat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306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500" baseline="0" dirty="0" smtClean="0"/>
            <a:t>Multipath Inheritance</a:t>
          </a:r>
          <a:endParaRPr lang="en-US" sz="2900" kern="1500" baseline="0" dirty="0"/>
        </a:p>
      </dsp:txBody>
      <dsp:txXfrm rot="10800000">
        <a:off x="1717276" y="2443019"/>
        <a:ext cx="5417384" cy="626583"/>
      </dsp:txXfrm>
    </dsp:sp>
    <dsp:sp modelId="{2113F841-F3EC-45FF-B12F-220400013CF9}">
      <dsp:nvSpPr>
        <dsp:cNvPr id="0" name=""/>
        <dsp:cNvSpPr/>
      </dsp:nvSpPr>
      <dsp:spPr>
        <a:xfrm>
          <a:off x="1247339" y="2443019"/>
          <a:ext cx="626583" cy="626583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34CC1-A795-42C3-8A99-59F3B30AEF29}">
      <dsp:nvSpPr>
        <dsp:cNvPr id="0" name=""/>
        <dsp:cNvSpPr/>
      </dsp:nvSpPr>
      <dsp:spPr>
        <a:xfrm rot="10800000">
          <a:off x="1560630" y="3256642"/>
          <a:ext cx="5574030" cy="626583"/>
        </a:xfrm>
        <a:prstGeom prst="homePlat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306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500" baseline="0" dirty="0" smtClean="0"/>
            <a:t>Hierarchical Inheritance</a:t>
          </a:r>
          <a:endParaRPr lang="en-US" sz="2900" b="1" kern="1500" baseline="0" dirty="0"/>
        </a:p>
      </dsp:txBody>
      <dsp:txXfrm rot="10800000">
        <a:off x="1717276" y="3256642"/>
        <a:ext cx="5417384" cy="626583"/>
      </dsp:txXfrm>
    </dsp:sp>
    <dsp:sp modelId="{AFEE404D-E7CD-436D-A1BC-79DC45F3D201}">
      <dsp:nvSpPr>
        <dsp:cNvPr id="0" name=""/>
        <dsp:cNvSpPr/>
      </dsp:nvSpPr>
      <dsp:spPr>
        <a:xfrm>
          <a:off x="1247339" y="3256642"/>
          <a:ext cx="626583" cy="626583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06175-9E7F-4B99-989A-6E4E87514607}">
      <dsp:nvSpPr>
        <dsp:cNvPr id="0" name=""/>
        <dsp:cNvSpPr/>
      </dsp:nvSpPr>
      <dsp:spPr>
        <a:xfrm rot="10800000">
          <a:off x="1560630" y="4070265"/>
          <a:ext cx="5574030" cy="6265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306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500" baseline="0" dirty="0" smtClean="0"/>
            <a:t>Hybrid Inheritance</a:t>
          </a:r>
          <a:endParaRPr lang="en-US" sz="2900" b="1" kern="1500" baseline="0" dirty="0"/>
        </a:p>
      </dsp:txBody>
      <dsp:txXfrm rot="10800000">
        <a:off x="1717276" y="4070265"/>
        <a:ext cx="5417384" cy="626583"/>
      </dsp:txXfrm>
    </dsp:sp>
    <dsp:sp modelId="{3F27ABC6-81F6-414F-A8C8-D10E3BDE3DCA}">
      <dsp:nvSpPr>
        <dsp:cNvPr id="0" name=""/>
        <dsp:cNvSpPr/>
      </dsp:nvSpPr>
      <dsp:spPr>
        <a:xfrm>
          <a:off x="1247339" y="4070265"/>
          <a:ext cx="626583" cy="626583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r>
              <a:rPr lang="en-US" baseline="0" dirty="0" smtClean="0"/>
              <a:t> credit :  1</a:t>
            </a:r>
            <a:r>
              <a:rPr lang="en-US" dirty="0" smtClean="0"/>
              <a:t>)https://www.google.co.in/url?sa=i&amp;rct=j&amp;q=&amp;esrc=s&amp;source=images&amp;cd=&amp;ved=0ahUKEwjGjrGxrs7QAhWBRo8KHeFhBX0QjhwIBQ&amp;url=http%3A%2F%2Fdaniloandrade.me%2F&amp;psig=AFQjCNFNM7SO0YmW_4Ac3oZC34DWst5VUA&amp;ust=1480522521544693&amp;cad=rja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5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9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39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0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8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73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14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65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2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14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6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8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91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8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6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53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3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Credit :https://www.google.co.in/search?q=try+catch+finally+c%23&amp;espv=2&amp;biw=1366&amp;bih=662&amp;source=lnms&amp;tbm=isch&amp;sa=X&amp;sqi=2&amp;ved=0ahUKEwjxvvCMqdzRAhULQo8KHeJmBqQQ_AUIBygC#imgrc=nPgVZyOKsi8ZOM%3A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48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Credit :https://www.google.co.in/search?q=try+catch+finally+c%23&amp;espv=2&amp;biw=1366&amp;bih=662&amp;source=lnms&amp;tbm=isch&amp;sa=X&amp;sqi=2&amp;ved=0ahUKEwjxvvCMqdzRAhULQo8KHeJmBqQQ_AUIBygC#imgrc=nPgVZyOKsi8ZOM%3A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6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51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Credit :https://www.google.co.in/search?q=try+catch+finally+c%23&amp;espv=2&amp;biw=1366&amp;bih=662&amp;source=lnms&amp;tbm=isch&amp;sa=X&amp;sqi=2&amp;ved=0ahUKEwjxvvCMqdzRAhULQo8KHeJmBqQQ_AUIBygC#imgrc=nPgVZyOKsi8ZOM%3A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74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52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2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48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Credit :https://www.google.co.in/search?q=try+catch+finally+c%23&amp;espv=2&amp;biw=1366&amp;bih=662&amp;source=lnms&amp;tbm=isch&amp;sa=X&amp;sqi=2&amp;ved=0ahUKEwjxvvCMqdzRAhULQo8KHeJmBqQQ_AUIBygC#imgrc=nPgVZyOKsi8ZOM%3A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3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77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94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Credit :https://www.google.co.in/search?q=try+catch+finally+c%23&amp;espv=2&amp;biw=1366&amp;bih=662&amp;source=lnms&amp;tbm=isch&amp;sa=X&amp;sqi=2&amp;ved=0ahUKEwjxvvCMqdzRAhULQo8KHeJmBqQQ_AUIBygC#imgrc=nPgVZyOKsi8ZOM%3A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13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Credit :https://www.google.co.in/search?q=try+catch+finally+c%23&amp;espv=2&amp;biw=1366&amp;bih=662&amp;source=lnms&amp;tbm=isch&amp;sa=X&amp;sqi=2&amp;ved=0ahUKEwjxvvCMqdzRAhULQo8KHeJmBqQQ_AUIBygC#imgrc=nPgVZyOKsi8ZOM%3A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7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Credit :https://www.google.co.in/search?q=try+catch+finally+c%23&amp;espv=2&amp;biw=1366&amp;bih=662&amp;source=lnms&amp;tbm=isch&amp;sa=X&amp;sqi=2&amp;ved=0ahUKEwjxvvCMqdzRAhULQo8KHeJmBqQQ_AUIBygC#imgrc=nPgVZyOKsi8ZOM%3A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6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073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35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6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7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2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2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3 : C#.NET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                                    </a:t>
            </a:r>
            <a:fld id="{2127AEE3-B04D-4BDC-AA78-0E9B0A97D8CE}" type="slidenum"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	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4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400" b="1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207043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Naimish R. Vadodariya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naimish.vadodariya@darshan.ac.in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+91-8866215253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400" b="1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400" b="1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Darshan </a:t>
            </a:r>
            <a:r>
              <a:rPr lang="da-DK" sz="1400" b="1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400" b="1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400" b="1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- 3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C#.NET</a:t>
            </a:r>
            <a:endParaRPr lang="en-US" sz="36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576262"/>
            <a:ext cx="1303259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2160711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3346" y="576262"/>
            <a:ext cx="27160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DOT NET TECHNOLOGY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55" y="5445241"/>
            <a:ext cx="3698588" cy="876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9575"/>
            <a:ext cx="3714750" cy="1114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70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- Single Inheritance</a:t>
            </a:r>
            <a:endParaRPr lang="en-IN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42672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//Base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Teach()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"Teach"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4686300" y="1066800"/>
            <a:ext cx="42672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//Derived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Learn()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"Learn"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304800" y="3498673"/>
            <a:ext cx="4267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d.Teach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s.Learn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s.Teach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4686300" y="3498673"/>
            <a:ext cx="4267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dirty="0" smtClean="0">
              <a:solidFill>
                <a:schemeClr val="tx1"/>
              </a:solidFill>
            </a:endParaRPr>
          </a:p>
          <a:p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657600"/>
            <a:ext cx="3048000" cy="25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Multi-level </a:t>
            </a:r>
            <a:r>
              <a:rPr lang="en-US" dirty="0" smtClean="0">
                <a:latin typeface="+mj-lt"/>
              </a:rPr>
              <a:t>Inheritance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42672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4686300" y="1066800"/>
            <a:ext cx="42672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 smtClean="0">
                <a:solidFill>
                  <a:schemeClr val="accent1"/>
                </a:solidFill>
                <a:latin typeface="+mj-lt"/>
              </a:rPr>
              <a:t>Multi-level Inheritance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dirty="0" smtClean="0">
                <a:solidFill>
                  <a:schemeClr val="tx1"/>
                </a:solidFill>
              </a:rPr>
              <a:t>Multi-level </a:t>
            </a:r>
            <a:r>
              <a:rPr lang="en-US" sz="2400" dirty="0">
                <a:solidFill>
                  <a:schemeClr val="tx1"/>
                </a:solidFill>
              </a:rPr>
              <a:t>inheritance, a derived class is created from another derived class.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7300" y="2356757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A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(Base)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3810000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B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2438400" y="2966357"/>
            <a:ext cx="0" cy="843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08314" y="5263243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C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00300" y="4419600"/>
            <a:ext cx="0" cy="843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2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 animBg="1"/>
      <p:bldP spid="10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– Multi-Level Inheritance</a:t>
            </a:r>
            <a:endParaRPr lang="en-IN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42672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//Base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Teach()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"Teach"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4686300" y="1066800"/>
            <a:ext cx="42672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Base,Derived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Learn()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"Learn"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304800" y="3498673"/>
            <a:ext cx="4267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//Derived Class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SemFour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FourthSem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"Semester </a:t>
            </a:r>
            <a:r>
              <a:rPr lang="en-US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Four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Students"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4689929" y="3476902"/>
            <a:ext cx="4267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9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d.Teach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9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</a:t>
            </a:r>
            <a:r>
              <a:rPr lang="en-US" sz="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s.Learn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s.Teach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9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SemFour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SemFour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Sem.Learn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Sem.Teach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Sem.FourthSem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9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9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9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9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Cont..</a:t>
            </a:r>
            <a:endParaRPr lang="en-IN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82535" y="1143000"/>
            <a:ext cx="5578929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endParaRPr lang="en-US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10631"/>
            <a:ext cx="3505200" cy="30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1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Multiple </a:t>
            </a:r>
            <a:r>
              <a:rPr lang="en-US" dirty="0" smtClean="0">
                <a:latin typeface="+mj-lt"/>
              </a:rPr>
              <a:t>Inheritance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6487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304800" y="3933372"/>
            <a:ext cx="86487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 smtClean="0">
                <a:solidFill>
                  <a:schemeClr val="accent1"/>
                </a:solidFill>
                <a:latin typeface="+mj-lt"/>
              </a:rPr>
              <a:t>Multiple Inheritance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In Multiple inheritance, a derived class is created from more than one base class.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This </a:t>
            </a:r>
            <a:r>
              <a:rPr lang="en-US" sz="2400" b="1" dirty="0">
                <a:solidFill>
                  <a:srgbClr val="FF0000"/>
                </a:solidFill>
              </a:rPr>
              <a:t>inheritance is not supported by .NET Languages like C#, F# etc.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447800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A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(Base)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1447800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Class B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(Base)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53986" y="2057400"/>
            <a:ext cx="1676400" cy="776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90900" y="2951843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C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00700" y="2057400"/>
            <a:ext cx="1709057" cy="776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 animBg="1"/>
      <p:bldP spid="10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– Multiple Inheritance</a:t>
            </a:r>
            <a:endParaRPr lang="en-IN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" y="1066800"/>
            <a:ext cx="42672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//Base Class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Teach()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"Teach"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4572000" y="1066800"/>
            <a:ext cx="42672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Base,Derived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Learn()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"Learn"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729" y="3810000"/>
            <a:ext cx="42672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//Derived Class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SemFour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 Teacher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FourthSem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5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"Semester </a:t>
            </a:r>
            <a:r>
              <a:rPr lang="en-US" sz="15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Four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Students"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48200"/>
            <a:ext cx="7848600" cy="5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Multipath Inheritance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6487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304800" y="3933372"/>
            <a:ext cx="86487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 smtClean="0">
                <a:solidFill>
                  <a:schemeClr val="accent1"/>
                </a:solidFill>
                <a:latin typeface="+mj-lt"/>
              </a:rPr>
              <a:t>Multipath Inheritance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dirty="0" smtClean="0">
                <a:solidFill>
                  <a:schemeClr val="tx1"/>
                </a:solidFill>
              </a:rPr>
              <a:t>Multipath </a:t>
            </a:r>
            <a:r>
              <a:rPr lang="en-US" sz="2400" dirty="0">
                <a:solidFill>
                  <a:schemeClr val="tx1"/>
                </a:solidFill>
              </a:rPr>
              <a:t>inheritance, a derived class is created from another derived classes and the same base class of another derived classes.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This </a:t>
            </a:r>
            <a:r>
              <a:rPr lang="en-US" sz="2400" b="1" dirty="0">
                <a:solidFill>
                  <a:srgbClr val="FF0000"/>
                </a:solidFill>
              </a:rPr>
              <a:t>inheritance is not supported by .NET Languages like C#, F# etc.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50" y="1143000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A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944" y="1911458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Class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B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51990" y="2349131"/>
            <a:ext cx="1243785" cy="484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13618" y="1905000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C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81114" y="2349131"/>
            <a:ext cx="1132504" cy="484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86150" y="2945662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D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4663374" y="1752600"/>
            <a:ext cx="3876" cy="1193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20478" y="1447800"/>
            <a:ext cx="1361796" cy="466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48350" y="1427367"/>
            <a:ext cx="1162050" cy="448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 animBg="1"/>
      <p:bldP spid="10" grpId="0" animBg="1"/>
      <p:bldP spid="9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– Multipath Inheritance</a:t>
            </a:r>
            <a:endParaRPr lang="en-IN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" y="1066800"/>
            <a:ext cx="4267200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4572000" y="1066800"/>
            <a:ext cx="4267200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3930724" cy="495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95400"/>
            <a:ext cx="368692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0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Hierarchical </a:t>
            </a:r>
            <a:r>
              <a:rPr lang="en-US" dirty="0" smtClean="0">
                <a:latin typeface="+mj-lt"/>
              </a:rPr>
              <a:t>Inheritance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6487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/>
          </a:p>
        </p:txBody>
      </p:sp>
      <p:sp>
        <p:nvSpPr>
          <p:cNvPr id="3" name="Rectangle 2"/>
          <p:cNvSpPr/>
          <p:nvPr/>
        </p:nvSpPr>
        <p:spPr>
          <a:xfrm>
            <a:off x="3486150" y="1143000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A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7300" y="3335703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Class C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71868" y="1764531"/>
            <a:ext cx="1530772" cy="1506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82201" y="3348618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B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37314" y="1752600"/>
            <a:ext cx="1725987" cy="158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" y="5257800"/>
            <a:ext cx="1600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D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57300" y="3957234"/>
            <a:ext cx="619125" cy="1267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57475" y="5257800"/>
            <a:ext cx="1600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E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82101" y="5238427"/>
            <a:ext cx="1600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F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62800" y="5238427"/>
            <a:ext cx="1600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G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79869" y="3955265"/>
            <a:ext cx="795075" cy="1257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58851" y="3967259"/>
            <a:ext cx="795075" cy="1257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790744" y="3971133"/>
            <a:ext cx="619125" cy="1267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0" grpId="0" animBg="1"/>
      <p:bldP spid="9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– </a:t>
            </a:r>
            <a:r>
              <a:rPr lang="en-US" dirty="0">
                <a:latin typeface="+mj-lt"/>
              </a:rPr>
              <a:t>Hierarchical</a:t>
            </a:r>
            <a:r>
              <a:rPr lang="en-IN" dirty="0" smtClean="0">
                <a:latin typeface="+mj-lt"/>
              </a:rPr>
              <a:t> Inheritance</a:t>
            </a:r>
            <a:endParaRPr lang="en-IN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" y="1066800"/>
            <a:ext cx="4267200" cy="5287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4572000" y="1066800"/>
            <a:ext cx="42672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3136"/>
            <a:ext cx="3048598" cy="51352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0" y="3790468"/>
            <a:ext cx="4267200" cy="2563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75" y="1113136"/>
            <a:ext cx="2129725" cy="2521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976437"/>
            <a:ext cx="1989009" cy="2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0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4305300" cy="808037"/>
          </a:xfrm>
        </p:spPr>
        <p:txBody>
          <a:bodyPr/>
          <a:lstStyle/>
          <a:p>
            <a:r>
              <a:rPr lang="en-IN" dirty="0">
                <a:latin typeface="+mj-lt"/>
              </a:rPr>
              <a:t>Outline</a:t>
            </a:r>
            <a:r>
              <a:rPr lang="en-IN" dirty="0" smtClean="0">
                <a:latin typeface="+mj-lt"/>
              </a:rPr>
              <a:t> </a:t>
            </a:r>
            <a:r>
              <a:rPr lang="en-IN" b="1" dirty="0" smtClean="0">
                <a:latin typeface="+mj-lt"/>
              </a:rPr>
              <a:t>               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C#.NET</a:t>
            </a:r>
          </a:p>
          <a:p>
            <a:r>
              <a:rPr lang="en-US" dirty="0"/>
              <a:t>C#.</a:t>
            </a:r>
            <a:r>
              <a:rPr lang="en-US" dirty="0" smtClean="0"/>
              <a:t>NET Features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Delegates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Debugging and Error Handling</a:t>
            </a:r>
          </a:p>
          <a:p>
            <a:r>
              <a:rPr lang="en-US" dirty="0" smtClean="0"/>
              <a:t>String Manipulation</a:t>
            </a:r>
          </a:p>
          <a:p>
            <a:r>
              <a:rPr lang="en-US" dirty="0" smtClean="0"/>
              <a:t>Files &amp; I/O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10200" y="106363"/>
            <a:ext cx="3429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8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Hybrid </a:t>
            </a:r>
            <a:r>
              <a:rPr lang="en-US" dirty="0" smtClean="0">
                <a:latin typeface="+mj-lt"/>
              </a:rPr>
              <a:t>Inheritance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6487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/>
          </a:p>
        </p:txBody>
      </p:sp>
      <p:sp>
        <p:nvSpPr>
          <p:cNvPr id="3" name="Rectangle 2"/>
          <p:cNvSpPr/>
          <p:nvPr/>
        </p:nvSpPr>
        <p:spPr>
          <a:xfrm>
            <a:off x="3486150" y="1143000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A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7300" y="3335703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Class C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39595" y="1762562"/>
            <a:ext cx="1530772" cy="1506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82201" y="3348618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B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37314" y="1752600"/>
            <a:ext cx="1725987" cy="158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" y="5257800"/>
            <a:ext cx="1600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D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57300" y="3957234"/>
            <a:ext cx="619125" cy="1267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57475" y="5257800"/>
            <a:ext cx="1600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E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00825" y="1143000"/>
            <a:ext cx="1600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F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79869" y="3955265"/>
            <a:ext cx="795075" cy="1257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93990" y="1752599"/>
            <a:ext cx="6935" cy="1596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48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0" grpId="0" animBg="1"/>
      <p:bldP spid="9" grpId="0" animBg="1"/>
      <p:bldP spid="13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– </a:t>
            </a:r>
            <a:r>
              <a:rPr lang="en-US" dirty="0">
                <a:latin typeface="+mj-lt"/>
              </a:rPr>
              <a:t>Hybrid</a:t>
            </a:r>
            <a:r>
              <a:rPr lang="en-IN" dirty="0" smtClean="0">
                <a:latin typeface="+mj-lt"/>
              </a:rPr>
              <a:t> Inheritance</a:t>
            </a:r>
            <a:endParaRPr lang="en-IN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" y="1066800"/>
            <a:ext cx="4267200" cy="5287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4572000" y="1066800"/>
            <a:ext cx="4267200" cy="5287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6" y="1219199"/>
            <a:ext cx="2878714" cy="50794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71865"/>
            <a:ext cx="3067478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2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Delegates</a:t>
            </a:r>
            <a:endParaRPr lang="en-IN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function can have one or more parameters of different data types, but what if you want to pass a function itself as a parameter</a:t>
            </a:r>
            <a:r>
              <a:rPr lang="en-US" dirty="0" smtClean="0"/>
              <a:t>?</a:t>
            </a:r>
          </a:p>
          <a:p>
            <a:pPr algn="just"/>
            <a:r>
              <a:rPr lang="en-US" dirty="0"/>
              <a:t>How does C# handle the callback functions or event handler</a:t>
            </a:r>
            <a:r>
              <a:rPr lang="en-US" dirty="0" smtClean="0"/>
              <a:t>?</a:t>
            </a:r>
          </a:p>
          <a:p>
            <a:pPr algn="just"/>
            <a:r>
              <a:rPr lang="en-US" dirty="0"/>
              <a:t>The answer is - </a:t>
            </a:r>
            <a:r>
              <a:rPr lang="en-US" b="1" dirty="0"/>
              <a:t>delegate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delegate is like a pointer to a function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is a reference type data type and it holds the reference of a method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All the delegates are implicitly derived </a:t>
            </a:r>
            <a:r>
              <a:rPr lang="en-US" dirty="0" smtClean="0"/>
              <a:t>from </a:t>
            </a:r>
            <a:r>
              <a:rPr lang="en-US" b="1" dirty="0" err="1" smtClean="0"/>
              <a:t>System.Delegate</a:t>
            </a:r>
            <a:r>
              <a:rPr lang="en-US" dirty="0" smtClean="0"/>
              <a:t>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Delegates Cont..</a:t>
            </a:r>
            <a:endParaRPr lang="en-IN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delegate can be declared using </a:t>
            </a:r>
            <a:r>
              <a:rPr lang="en-US" b="1" dirty="0"/>
              <a:t>delegate</a:t>
            </a:r>
            <a:r>
              <a:rPr lang="en-US" dirty="0"/>
              <a:t> keyword followed by a function signature as shown below. </a:t>
            </a:r>
            <a:endParaRPr lang="en-US" dirty="0" smtClean="0"/>
          </a:p>
          <a:p>
            <a:pPr marL="400050" algn="just"/>
            <a:r>
              <a:rPr lang="en-US" u="sng" dirty="0" smtClean="0"/>
              <a:t>Syntax</a:t>
            </a:r>
          </a:p>
          <a:p>
            <a:pPr marL="457200" lvl="1" indent="0" algn="just">
              <a:buNone/>
            </a:pPr>
            <a:r>
              <a:rPr lang="en-US" dirty="0"/>
              <a:t>&lt;access modifier&gt; delegate &lt;return type&gt; &lt;</a:t>
            </a:r>
            <a:r>
              <a:rPr lang="en-US" dirty="0" err="1"/>
              <a:t>delegate_name</a:t>
            </a:r>
            <a:r>
              <a:rPr lang="en-US" dirty="0"/>
              <a:t>&gt;(&lt;parameters</a:t>
            </a:r>
            <a:r>
              <a:rPr lang="en-US" dirty="0" smtClean="0"/>
              <a:t>&gt;)</a:t>
            </a:r>
          </a:p>
          <a:p>
            <a:pPr marL="400050" algn="just"/>
            <a:r>
              <a:rPr lang="en-US" dirty="0"/>
              <a:t>The following example declares a </a:t>
            </a:r>
            <a:r>
              <a:rPr lang="en-US" b="1" dirty="0"/>
              <a:t>Print</a:t>
            </a:r>
            <a:r>
              <a:rPr lang="en-US" dirty="0"/>
              <a:t> delegate</a:t>
            </a:r>
            <a:r>
              <a:rPr lang="en-US" dirty="0" smtClean="0"/>
              <a:t>.</a:t>
            </a:r>
          </a:p>
          <a:p>
            <a:pPr marL="514350" lvl="1" indent="0" algn="just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algn="just"/>
            <a:r>
              <a:rPr lang="en-US" dirty="0"/>
              <a:t>The Print delegate shown above, can be used to point to any method that has same return type &amp; parameters declared with Print.</a:t>
            </a:r>
          </a:p>
        </p:txBody>
      </p:sp>
    </p:spTree>
    <p:extLst>
      <p:ext uri="{BB962C8B-B14F-4D97-AF65-F5344CB8AC3E}">
        <p14:creationId xmlns:p14="http://schemas.microsoft.com/office/powerpoint/2010/main" val="155675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Example - Delegates</a:t>
            </a:r>
            <a:endParaRPr lang="en-IN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4076700" cy="5334000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Demo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declare delegate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value);</a:t>
            </a:r>
          </a:p>
          <a:p>
            <a:pPr marL="0" indent="0">
              <a:buNone/>
            </a:pP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2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// </a:t>
            </a:r>
            <a:r>
              <a:rPr lang="en-US" sz="2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 delegate points to </a:t>
            </a:r>
            <a:r>
              <a:rPr lang="en-US" sz="25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PrintNumber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printDel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PrintNumber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printDel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(100000);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printDel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(200);</a:t>
            </a:r>
          </a:p>
          <a:p>
            <a:pPr marL="0" indent="0">
              <a:buNone/>
            </a:pP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</a:t>
            </a:r>
            <a:r>
              <a:rPr lang="en-US" sz="25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 delegate points to </a:t>
            </a:r>
            <a:r>
              <a:rPr lang="en-US" sz="25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PrintMoney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printDel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PrintMoney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printDel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(10000);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printDel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</a:t>
            </a:r>
            <a:r>
              <a:rPr lang="en-US" sz="2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78594" y="1007806"/>
            <a:ext cx="4076700" cy="30307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PrintNumber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"Number: {0,-12:N0}"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num);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PrintMoney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money)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"Money: {0:C}"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money);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478594" y="4132006"/>
            <a:ext cx="4076700" cy="21925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400" b="1" dirty="0" smtClean="0">
                <a:highlight>
                  <a:srgbClr val="FFFFFF"/>
                </a:highlight>
              </a:rPr>
              <a:t>Output :</a:t>
            </a:r>
            <a:endParaRPr lang="en-US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95800"/>
            <a:ext cx="2210937" cy="1371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305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Delegates Cont..</a:t>
            </a:r>
            <a:endParaRPr lang="en-IN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02" y="1295400"/>
            <a:ext cx="7473595" cy="4419600"/>
          </a:xfrm>
        </p:spPr>
      </p:pic>
    </p:spTree>
    <p:extLst>
      <p:ext uri="{BB962C8B-B14F-4D97-AF65-F5344CB8AC3E}">
        <p14:creationId xmlns:p14="http://schemas.microsoft.com/office/powerpoint/2010/main" val="4248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Delegates Cont..</a:t>
            </a:r>
            <a:endParaRPr lang="en-IN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the above example, we have declared Print delegate that accepts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type parameter and returns void.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Main() method, a variable of Print type is declared and assigned a </a:t>
            </a:r>
            <a:r>
              <a:rPr lang="en-US" dirty="0" err="1"/>
              <a:t>PrintNumber</a:t>
            </a:r>
            <a:r>
              <a:rPr lang="en-US" dirty="0"/>
              <a:t> method name. </a:t>
            </a:r>
            <a:endParaRPr lang="en-US" dirty="0" smtClean="0"/>
          </a:p>
          <a:p>
            <a:pPr algn="just"/>
            <a:r>
              <a:rPr lang="en-US" dirty="0" smtClean="0"/>
              <a:t>Now</a:t>
            </a:r>
            <a:r>
              <a:rPr lang="en-US" dirty="0"/>
              <a:t>, invoking Print delegate will in-turn invoke </a:t>
            </a:r>
            <a:r>
              <a:rPr lang="en-US" dirty="0" err="1"/>
              <a:t>PrintNumber</a:t>
            </a:r>
            <a:r>
              <a:rPr lang="en-US" dirty="0"/>
              <a:t> method.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same way, if the Print delegate variable is assigned to the </a:t>
            </a:r>
            <a:r>
              <a:rPr lang="en-US" dirty="0" err="1"/>
              <a:t>PrintMoney</a:t>
            </a:r>
            <a:r>
              <a:rPr lang="en-US" dirty="0"/>
              <a:t> method, then it will invoke the </a:t>
            </a:r>
            <a:r>
              <a:rPr lang="en-US" dirty="0" err="1"/>
              <a:t>PrintMoney</a:t>
            </a:r>
            <a:r>
              <a:rPr lang="en-US" dirty="0"/>
              <a:t> method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Invoking </a:t>
            </a:r>
            <a:r>
              <a:rPr lang="en-IN" dirty="0" smtClean="0">
                <a:latin typeface="+mj-lt"/>
              </a:rPr>
              <a:t>Delegate</a:t>
            </a:r>
            <a:endParaRPr lang="en-IN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/>
            <a:r>
              <a:rPr lang="en-US" dirty="0">
                <a:latin typeface="+mn-lt"/>
              </a:rPr>
              <a:t>The delegate can be invoked like a method because it is a reference to a method. </a:t>
            </a:r>
            <a:endParaRPr lang="en-US" dirty="0" smtClean="0">
              <a:latin typeface="+mn-lt"/>
            </a:endParaRPr>
          </a:p>
          <a:p>
            <a:pPr marL="514350" indent="-457200" algn="just"/>
            <a:r>
              <a:rPr lang="en-US" dirty="0" smtClean="0">
                <a:latin typeface="+mn-lt"/>
              </a:rPr>
              <a:t>Invoking </a:t>
            </a:r>
            <a:r>
              <a:rPr lang="en-US" dirty="0">
                <a:latin typeface="+mn-lt"/>
              </a:rPr>
              <a:t>a delegate will in-turn invoke a method which id </a:t>
            </a:r>
            <a:r>
              <a:rPr lang="en-US" dirty="0" err="1">
                <a:latin typeface="+mn-lt"/>
              </a:rPr>
              <a:t>refered</a:t>
            </a:r>
            <a:r>
              <a:rPr lang="en-US" dirty="0">
                <a:latin typeface="+mn-lt"/>
              </a:rPr>
              <a:t> to. </a:t>
            </a:r>
            <a:endParaRPr lang="en-US" dirty="0" smtClean="0">
              <a:latin typeface="+mn-lt"/>
            </a:endParaRPr>
          </a:p>
          <a:p>
            <a:pPr marL="514350" indent="-457200" algn="just"/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delegate can be invoked by two ways: using () operator or using the </a:t>
            </a:r>
            <a:r>
              <a:rPr lang="en-US" dirty="0" smtClean="0">
                <a:latin typeface="+mn-lt"/>
              </a:rPr>
              <a:t>Invoke</a:t>
            </a:r>
            <a:r>
              <a:rPr lang="en-US" dirty="0">
                <a:latin typeface="+mn-lt"/>
              </a:rPr>
              <a:t>() method of delegate as shown below.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5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3886200"/>
            <a:ext cx="40386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printDel.Invoke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(10000);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Collections?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We mostly use arrays to store and manage data.</a:t>
            </a:r>
          </a:p>
          <a:p>
            <a:pPr algn="just"/>
            <a:r>
              <a:rPr lang="en-US" dirty="0" smtClean="0"/>
              <a:t>However, arrays can store a particular type of data, such </a:t>
            </a:r>
            <a:r>
              <a:rPr lang="en-US" dirty="0"/>
              <a:t>as integer and </a:t>
            </a:r>
            <a:r>
              <a:rPr lang="en-US" dirty="0" smtClean="0"/>
              <a:t>characters.</a:t>
            </a:r>
          </a:p>
          <a:p>
            <a:pPr algn="just"/>
            <a:r>
              <a:rPr lang="en-US" dirty="0" smtClean="0"/>
              <a:t>To resolve this issue, the .NET framework introduces the concept of </a:t>
            </a:r>
            <a:r>
              <a:rPr lang="en-US" b="1" dirty="0" smtClean="0"/>
              <a:t>collections</a:t>
            </a:r>
            <a:r>
              <a:rPr lang="en-US" dirty="0" smtClean="0"/>
              <a:t> for data storage and retrieval, where collection means a group of different types of data.</a:t>
            </a:r>
          </a:p>
          <a:p>
            <a:pPr algn="just"/>
            <a:r>
              <a:rPr lang="en-US" dirty="0" smtClean="0"/>
              <a:t>Collections </a:t>
            </a:r>
            <a:r>
              <a:rPr lang="en-US" dirty="0"/>
              <a:t>are similar to </a:t>
            </a:r>
            <a:r>
              <a:rPr lang="en-US" dirty="0" smtClean="0"/>
              <a:t>arrays</a:t>
            </a:r>
            <a:r>
              <a:rPr lang="en-US" dirty="0"/>
              <a:t>, it provide a more flexible way of working with a group of objects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In arrays, </a:t>
            </a:r>
            <a:r>
              <a:rPr lang="en-US" dirty="0" smtClean="0"/>
              <a:t>you </a:t>
            </a:r>
            <a:r>
              <a:rPr lang="en-US" dirty="0"/>
              <a:t>need to define the number of elements </a:t>
            </a:r>
            <a:r>
              <a:rPr lang="en-US" dirty="0" smtClean="0"/>
              <a:t>at declaration time. </a:t>
            </a:r>
          </a:p>
          <a:p>
            <a:pPr algn="just"/>
            <a:r>
              <a:rPr lang="en-US" dirty="0" smtClean="0"/>
              <a:t>But </a:t>
            </a:r>
            <a:r>
              <a:rPr lang="en-US" dirty="0"/>
              <a:t>in a collection, you don't need to define the size of the collection </a:t>
            </a:r>
            <a:r>
              <a:rPr lang="en-US" dirty="0" smtClean="0"/>
              <a:t>in advance. </a:t>
            </a:r>
            <a:r>
              <a:rPr lang="en-US" dirty="0"/>
              <a:t>You can add elements or even remove elements from the collection at any point of </a:t>
            </a:r>
            <a:r>
              <a:rPr lang="en-US" dirty="0" smtClean="0"/>
              <a:t>time.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.NET Framework provides you a variety of collection classes, which are available in the </a:t>
            </a:r>
            <a:r>
              <a:rPr lang="en-US" b="1" dirty="0" err="1" smtClean="0"/>
              <a:t>System.Collections</a:t>
            </a:r>
            <a:r>
              <a:rPr lang="en-US" b="1" dirty="0" smtClean="0"/>
              <a:t> </a:t>
            </a:r>
            <a:r>
              <a:rPr lang="en-US" dirty="0" smtClean="0"/>
              <a:t>namespace.</a:t>
            </a:r>
          </a:p>
          <a:p>
            <a:pPr algn="just"/>
            <a:r>
              <a:rPr lang="en-US" dirty="0" smtClean="0"/>
              <a:t>Most useful collection classes defined are as follows.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 smtClean="0"/>
              <a:t>ArrayList</a:t>
            </a:r>
            <a:r>
              <a:rPr lang="en-US" dirty="0" smtClean="0"/>
              <a:t> Class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Stack Class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Queue Class 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 smtClean="0"/>
              <a:t>Hashtable</a:t>
            </a:r>
            <a:r>
              <a:rPr lang="en-US" dirty="0" smtClean="0"/>
              <a:t> Class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 smtClean="0"/>
              <a:t>SortedList</a:t>
            </a:r>
            <a:r>
              <a:rPr lang="en-US" dirty="0" smtClean="0"/>
              <a:t> Class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 smtClean="0"/>
              <a:t>BitArray</a:t>
            </a:r>
            <a:r>
              <a:rPr lang="en-US" dirty="0" smtClean="0"/>
              <a:t> Class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8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Introduction to C#.NET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/>
            <a:r>
              <a:rPr lang="en-US" sz="2400" b="1" dirty="0" smtClean="0"/>
              <a:t>C</a:t>
            </a:r>
            <a:r>
              <a:rPr lang="en-US" sz="2400" b="1" dirty="0"/>
              <a:t>#</a:t>
            </a:r>
            <a:r>
              <a:rPr lang="en-US" sz="2400" dirty="0"/>
              <a:t> (pronounced </a:t>
            </a:r>
            <a:r>
              <a:rPr lang="en-US" sz="2400" dirty="0" smtClean="0"/>
              <a:t>“see-sharp</a:t>
            </a:r>
            <a:r>
              <a:rPr lang="en-US" sz="2400" dirty="0"/>
              <a:t>") is an object-oriented programming language from Microsoft that aims to combine the computing power of C++ with the programming ease of Visual Basic</a:t>
            </a:r>
            <a:r>
              <a:rPr lang="en-US" sz="2400" dirty="0" smtClean="0"/>
              <a:t>.</a:t>
            </a:r>
          </a:p>
          <a:p>
            <a:pPr marL="342900" lvl="1" indent="-342900" algn="just"/>
            <a:r>
              <a:rPr lang="en-US" sz="2400" b="1" dirty="0"/>
              <a:t>C#</a:t>
            </a:r>
            <a:r>
              <a:rPr lang="en-US" sz="2400" dirty="0"/>
              <a:t> is based on C++ and contains features similar to </a:t>
            </a:r>
            <a:r>
              <a:rPr lang="en-US" sz="2400" dirty="0" smtClean="0"/>
              <a:t>Java.</a:t>
            </a:r>
          </a:p>
          <a:p>
            <a:pPr marL="342900" lvl="1" indent="-342900" algn="just"/>
            <a:r>
              <a:rPr lang="en-US" sz="2400" b="1" dirty="0" smtClean="0"/>
              <a:t>C</a:t>
            </a:r>
            <a:r>
              <a:rPr lang="en-US" sz="2400" b="1" dirty="0"/>
              <a:t>#</a:t>
            </a:r>
            <a:r>
              <a:rPr lang="en-US" sz="2400" dirty="0"/>
              <a:t> is designed to work with Microsoft's </a:t>
            </a:r>
            <a:r>
              <a:rPr lang="en-US" sz="2400" dirty="0" smtClean="0"/>
              <a:t>.NET </a:t>
            </a:r>
            <a:r>
              <a:rPr lang="en-US" sz="2400" dirty="0"/>
              <a:t>platform</a:t>
            </a:r>
            <a:r>
              <a:rPr lang="en-US" sz="2400" dirty="0" smtClean="0"/>
              <a:t>.</a:t>
            </a:r>
          </a:p>
          <a:p>
            <a:pPr marL="342900" lvl="1" indent="-342900" algn="just"/>
            <a:r>
              <a:rPr lang="en-US" sz="2400" b="1" dirty="0"/>
              <a:t>C# </a:t>
            </a:r>
            <a:r>
              <a:rPr lang="en-US" sz="2400" dirty="0"/>
              <a:t>is a simple, modern, general-purpose, object-oriented programming language developed by Microsoft within its .NET initiative led by </a:t>
            </a:r>
            <a:r>
              <a:rPr lang="en-US" sz="2400" b="1" dirty="0"/>
              <a:t>Anders Hejlsberg</a:t>
            </a:r>
            <a:r>
              <a:rPr lang="en-US" sz="2400" dirty="0"/>
              <a:t>.</a:t>
            </a:r>
            <a:endParaRPr lang="en-US" sz="2400" dirty="0" smtClean="0"/>
          </a:p>
          <a:p>
            <a:pPr marL="342900" lvl="1" indent="-342900"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5849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ArrayList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Using an arrays, the main problem arises is that their size always remain fixed by the number that you specify when declaring an arrays.</a:t>
            </a:r>
          </a:p>
          <a:p>
            <a:pPr algn="just"/>
            <a:r>
              <a:rPr lang="en-US" dirty="0" smtClean="0"/>
              <a:t>In addition, you cannot add items in the middle of array.</a:t>
            </a:r>
          </a:p>
          <a:p>
            <a:pPr algn="just"/>
            <a:r>
              <a:rPr lang="en-US" dirty="0" smtClean="0"/>
              <a:t>Also you can not deal with different data types.</a:t>
            </a:r>
          </a:p>
          <a:p>
            <a:pPr algn="just"/>
            <a:r>
              <a:rPr lang="en-US" dirty="0" smtClean="0"/>
              <a:t>The solution to these problems is the use of </a:t>
            </a:r>
            <a:r>
              <a:rPr lang="en-US" b="1" dirty="0" smtClean="0"/>
              <a:t>ArrayList</a:t>
            </a:r>
            <a:r>
              <a:rPr lang="en-US" dirty="0" smtClean="0"/>
              <a:t> Class.</a:t>
            </a:r>
          </a:p>
          <a:p>
            <a:pPr algn="just"/>
            <a:r>
              <a:rPr lang="en-US" dirty="0" smtClean="0"/>
              <a:t>Similar to an array, the ArrayList class allows you to store and manage multiple elements.</a:t>
            </a:r>
          </a:p>
          <a:p>
            <a:pPr algn="just"/>
            <a:r>
              <a:rPr lang="en-US" dirty="0" smtClean="0"/>
              <a:t>With the ArrayList class, you can add and remove items from a list of array items from a specified position, and then the array items list automatically resizes itself accordingly.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34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Capacity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the number of elements that the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 can contain.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Count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the number of elements actually contained in the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IsFixedSize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a value indicating whether the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 has a fixed size.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IsReadOnly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a value indicating whether the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 is read-only.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Gets or sets the element at the specified index.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3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9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virtual </a:t>
                      </a:r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Add(object value);</a:t>
                      </a:r>
                    </a:p>
                    <a:p>
                      <a:r>
                        <a:rPr lang="en-US" dirty="0" smtClean="0"/>
                        <a:t> Adds an object to the end of the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public virtual void Clear();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Removes all elements from the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virtual </a:t>
                      </a:r>
                      <a:r>
                        <a:rPr lang="en-US" b="1" dirty="0" err="1" smtClean="0"/>
                        <a:t>bool</a:t>
                      </a:r>
                      <a:r>
                        <a:rPr lang="en-US" b="1" dirty="0" smtClean="0"/>
                        <a:t> Contains(object item);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Determines whether an element is in the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virtual void Remove(object </a:t>
                      </a:r>
                      <a:r>
                        <a:rPr lang="en-US" b="1" dirty="0" err="1" smtClean="0"/>
                        <a:t>obj</a:t>
                      </a:r>
                      <a:r>
                        <a:rPr lang="en-US" b="1" dirty="0" smtClean="0"/>
                        <a:t>);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Removes the first occurrence of a specific object from the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public virtual void </a:t>
                      </a:r>
                      <a:r>
                        <a:rPr lang="en-US" b="1" dirty="0" err="1" smtClean="0"/>
                        <a:t>RemoveAt</a:t>
                      </a:r>
                      <a:r>
                        <a:rPr lang="en-US" b="1" dirty="0" smtClean="0"/>
                        <a:t>(</a:t>
                      </a:r>
                      <a:r>
                        <a:rPr lang="en-US" b="1" dirty="0" err="1" smtClean="0"/>
                        <a:t>int</a:t>
                      </a:r>
                      <a:r>
                        <a:rPr lang="en-US" b="1" dirty="0" smtClean="0"/>
                        <a:t> index);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Removes the element at the specified index of the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9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</a:t>
            </a:r>
            <a:r>
              <a:rPr lang="en-IN" dirty="0" err="1" smtClean="0"/>
              <a:t>ArrayList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991100" cy="5334000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First_Prg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A1.Add(10);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A1.Add(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A1.Add(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(A1[0]);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(A1[1]);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(A1[2]);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1877" y="985684"/>
            <a:ext cx="3619500" cy="533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06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17248"/>
            <a:ext cx="2438400" cy="32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 – </a:t>
            </a:r>
            <a:r>
              <a:rPr lang="en-IN" dirty="0" err="1" smtClean="0"/>
              <a:t>ArrayList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9911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First_Prg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MainClass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A1.Add(10);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A1.Add(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A1.Add(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(A1.Count);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(A1.Contains(10));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"-------------------"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(A1[1]);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A1.RemoveAt(1);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(A1[1]);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1877" y="985684"/>
            <a:ext cx="3619500" cy="533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06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5" y="1507416"/>
            <a:ext cx="2875935" cy="31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stack </a:t>
            </a:r>
            <a:r>
              <a:rPr lang="en-US" dirty="0"/>
              <a:t>class represents a last in first out (LIFO) </a:t>
            </a:r>
            <a:r>
              <a:rPr lang="en-US" dirty="0" smtClean="0"/>
              <a:t>concept.</a:t>
            </a:r>
          </a:p>
          <a:p>
            <a:pPr algn="just"/>
            <a:r>
              <a:rPr lang="en-US" dirty="0"/>
              <a:t>let's take an example. Imagine a stack of books with each book kept on top of each other. </a:t>
            </a:r>
            <a:endParaRPr lang="en-US" dirty="0" smtClean="0"/>
          </a:p>
          <a:p>
            <a:pPr algn="just"/>
            <a:r>
              <a:rPr lang="en-US" dirty="0"/>
              <a:t>The concept of last in first out in the case of books means that only the top most book can be removed from the stack of books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is not possible to remove a book from between, because then that would disturb the setting of the stack. </a:t>
            </a:r>
            <a:endParaRPr lang="en-US" dirty="0" smtClean="0"/>
          </a:p>
          <a:p>
            <a:pPr algn="just"/>
            <a:r>
              <a:rPr lang="en-US" dirty="0"/>
              <a:t>Hence in C#, the stack also works in the same way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0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Elements are added to the stack, one on the top of each other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process of adding an element to the stack is called a </a:t>
            </a:r>
            <a:r>
              <a:rPr lang="en-US" b="1" dirty="0"/>
              <a:t>push</a:t>
            </a:r>
            <a:r>
              <a:rPr lang="en-US" dirty="0"/>
              <a:t> operation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process of removing an element from the stack is called a </a:t>
            </a:r>
            <a:r>
              <a:rPr lang="en-US" b="1" dirty="0" smtClean="0"/>
              <a:t>pop</a:t>
            </a:r>
            <a:r>
              <a:rPr lang="en-US" dirty="0" smtClean="0"/>
              <a:t> operation.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  <a:r>
              <a:rPr lang="en-US" dirty="0" smtClean="0"/>
              <a:t>&amp; Methods of Stack </a:t>
            </a:r>
            <a:r>
              <a:rPr lang="en-US" dirty="0"/>
              <a:t>Class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23959" y="1466910"/>
          <a:ext cx="8763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34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number of elements contained in the Stack.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500" y="1066800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Properties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0500" y="2438400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Methods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7088" y="2828274"/>
          <a:ext cx="8763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9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virtual void Push(object </a:t>
                      </a:r>
                      <a:r>
                        <a:rPr lang="en-US" b="1" dirty="0" err="1" smtClean="0"/>
                        <a:t>obj</a:t>
                      </a:r>
                      <a:r>
                        <a:rPr lang="en-US" b="1" dirty="0" smtClean="0"/>
                        <a:t>);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Inserts an object at the top of the Stack.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public virtual object Pop();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Removes and returns the object at the top of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public virtual </a:t>
                      </a:r>
                      <a:r>
                        <a:rPr lang="en-US" b="1" dirty="0" err="1" smtClean="0"/>
                        <a:t>bool</a:t>
                      </a:r>
                      <a:r>
                        <a:rPr lang="en-US" b="1" dirty="0" smtClean="0"/>
                        <a:t> Contains(object </a:t>
                      </a:r>
                      <a:r>
                        <a:rPr lang="en-US" b="1" dirty="0" err="1" smtClean="0"/>
                        <a:t>obj</a:t>
                      </a:r>
                      <a:r>
                        <a:rPr lang="en-US" b="1" dirty="0" smtClean="0"/>
                        <a:t>);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Determines whether an element is in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public virtual void Clear();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Removes all elements from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7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Stack Class (push)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991100" cy="5334000"/>
          </a:xfrm>
          <a:ln>
            <a:solidFill>
              <a:schemeClr val="tx1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First_Prg</a:t>
            </a:r>
            <a:endParaRPr lang="en-US" sz="3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MainClass</a:t>
            </a:r>
            <a:endParaRPr lang="en-US" sz="3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3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3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st.Push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st.Push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st.Push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endParaRPr lang="en-US" sz="3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3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"Total elements in the stack "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3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3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st.Count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3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fr-FR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3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3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fr-FR" sz="3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3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</a:t>
            </a:r>
            <a:r>
              <a:rPr lang="fr-FR" sz="3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3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fr-FR" sz="3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3? "</a:t>
            </a:r>
            <a:r>
              <a:rPr lang="fr-FR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sz="3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fr-FR" sz="3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st.Contains</a:t>
            </a:r>
            <a:r>
              <a:rPr lang="fr-FR" sz="3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</a:t>
            </a:r>
            <a:r>
              <a:rPr lang="fr-FR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1877" y="985684"/>
            <a:ext cx="3619500" cy="533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06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97" y="1517248"/>
            <a:ext cx="339950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Stack Class (pop)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991100" cy="5334000"/>
          </a:xfrm>
          <a:ln>
            <a:solidFill>
              <a:schemeClr val="tx1"/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First_Prg</a:t>
            </a: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MainClass</a:t>
            </a: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st.Push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st.Push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st.Push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st.Pop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3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1877" y="985684"/>
            <a:ext cx="3619500" cy="533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06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92" y="1507415"/>
            <a:ext cx="2410108" cy="26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5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C</a:t>
            </a:r>
            <a:r>
              <a:rPr lang="en-IN" dirty="0">
                <a:latin typeface="+mj-lt"/>
              </a:rPr>
              <a:t>#.</a:t>
            </a:r>
            <a:r>
              <a:rPr lang="en-IN" dirty="0" smtClean="0">
                <a:latin typeface="+mj-lt"/>
              </a:rPr>
              <a:t>NET Features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It </a:t>
            </a:r>
            <a:r>
              <a:rPr lang="en-US" dirty="0">
                <a:latin typeface="+mn-lt"/>
              </a:rPr>
              <a:t>is a modern, general-purpose programming </a:t>
            </a:r>
            <a:r>
              <a:rPr lang="en-US" dirty="0" smtClean="0">
                <a:latin typeface="+mn-lt"/>
              </a:rPr>
              <a:t>language.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It is object oriented.</a:t>
            </a:r>
          </a:p>
          <a:p>
            <a:r>
              <a:rPr lang="en-US" dirty="0">
                <a:latin typeface="+mn-lt"/>
              </a:rPr>
              <a:t>It is component oriented.</a:t>
            </a:r>
          </a:p>
          <a:p>
            <a:r>
              <a:rPr lang="en-US" dirty="0">
                <a:latin typeface="+mn-lt"/>
              </a:rPr>
              <a:t>It is easy to learn.</a:t>
            </a:r>
          </a:p>
          <a:p>
            <a:r>
              <a:rPr lang="en-US" dirty="0">
                <a:latin typeface="+mn-lt"/>
              </a:rPr>
              <a:t>It is a structured language.</a:t>
            </a:r>
          </a:p>
          <a:p>
            <a:r>
              <a:rPr lang="en-US" dirty="0">
                <a:latin typeface="+mn-lt"/>
              </a:rPr>
              <a:t>It produces efficient programs.</a:t>
            </a:r>
          </a:p>
          <a:p>
            <a:r>
              <a:rPr lang="en-US" dirty="0">
                <a:latin typeface="+mn-lt"/>
              </a:rPr>
              <a:t>It can be compiled on a variety of computer platforms.</a:t>
            </a:r>
          </a:p>
          <a:p>
            <a:r>
              <a:rPr lang="en-US" dirty="0">
                <a:latin typeface="+mn-lt"/>
              </a:rPr>
              <a:t>It is a part of </a:t>
            </a:r>
            <a:r>
              <a:rPr lang="en-US" dirty="0" smtClean="0">
                <a:latin typeface="+mn-lt"/>
              </a:rPr>
              <a:t>.NET </a:t>
            </a:r>
            <a:r>
              <a:rPr lang="en-US" dirty="0">
                <a:latin typeface="+mn-lt"/>
              </a:rPr>
              <a:t>Framework.</a:t>
            </a:r>
          </a:p>
          <a:p>
            <a:pPr marL="342900" lvl="1" indent="-342900"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6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Queue class represents a </a:t>
            </a:r>
            <a:r>
              <a:rPr lang="en-US" dirty="0" smtClean="0"/>
              <a:t>first </a:t>
            </a:r>
            <a:r>
              <a:rPr lang="en-US" dirty="0"/>
              <a:t>in </a:t>
            </a:r>
            <a:r>
              <a:rPr lang="en-US" dirty="0" smtClean="0"/>
              <a:t>first out (FIFO</a:t>
            </a:r>
            <a:r>
              <a:rPr lang="en-US" dirty="0"/>
              <a:t>) </a:t>
            </a:r>
            <a:r>
              <a:rPr lang="en-US" dirty="0" smtClean="0"/>
              <a:t>concept.</a:t>
            </a:r>
          </a:p>
          <a:p>
            <a:pPr algn="just"/>
            <a:r>
              <a:rPr lang="en-US" dirty="0"/>
              <a:t>let's take an example. Imagine a queue of people waiting for the bus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Normally, the first person who enters the queue will be the first person to enter the bus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Similarly, the last person to enter the queue will be the last person to enter into the bus.</a:t>
            </a:r>
            <a:endParaRPr lang="en-US" dirty="0" smtClean="0"/>
          </a:p>
          <a:p>
            <a:pPr algn="just"/>
            <a:r>
              <a:rPr lang="en-US" dirty="0"/>
              <a:t>The process of adding an element to the queue is the </a:t>
            </a:r>
            <a:r>
              <a:rPr lang="en-US" b="1" dirty="0" err="1" smtClean="0"/>
              <a:t>Enqueue</a:t>
            </a:r>
            <a:r>
              <a:rPr lang="en-US" dirty="0" smtClean="0"/>
              <a:t> </a:t>
            </a:r>
            <a:r>
              <a:rPr lang="en-US" dirty="0"/>
              <a:t>operation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process of removing an element from the queue is the  </a:t>
            </a:r>
            <a:r>
              <a:rPr lang="en-US" b="1" dirty="0" err="1" smtClean="0"/>
              <a:t>Dequeue</a:t>
            </a:r>
            <a:r>
              <a:rPr lang="en-US" dirty="0" smtClean="0"/>
              <a:t> </a:t>
            </a:r>
            <a:r>
              <a:rPr lang="en-US" dirty="0"/>
              <a:t>operation.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8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  <a:r>
              <a:rPr lang="en-US" dirty="0" smtClean="0"/>
              <a:t>&amp; Methods of Queue Class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7088" y="1466910"/>
          <a:ext cx="8763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34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number of elements contained in the </a:t>
                      </a:r>
                      <a:r>
                        <a:rPr lang="en-US" dirty="0" smtClean="0"/>
                        <a:t>Queue.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500" y="1066800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Properties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0500" y="2438400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Methods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7088" y="2828274"/>
          <a:ext cx="8763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9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virtual void </a:t>
                      </a:r>
                      <a:r>
                        <a:rPr lang="en-US" b="1" dirty="0" err="1" smtClean="0"/>
                        <a:t>Enqueue</a:t>
                      </a:r>
                      <a:r>
                        <a:rPr lang="en-US" b="1" dirty="0" smtClean="0"/>
                        <a:t>(object </a:t>
                      </a:r>
                      <a:r>
                        <a:rPr lang="en-US" b="1" dirty="0" err="1" smtClean="0"/>
                        <a:t>obj</a:t>
                      </a:r>
                      <a:r>
                        <a:rPr lang="en-US" b="1" dirty="0" smtClean="0"/>
                        <a:t>);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Adds an object to the end of the Queue.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virtual object </a:t>
                      </a:r>
                      <a:r>
                        <a:rPr lang="en-US" b="1" dirty="0" err="1" smtClean="0"/>
                        <a:t>Dequeue</a:t>
                      </a:r>
                      <a:r>
                        <a:rPr lang="en-US" b="1" dirty="0" smtClean="0"/>
                        <a:t>();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Removes and returns the object at the beginning of the Queue.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 virtual </a:t>
                      </a:r>
                      <a:r>
                        <a:rPr lang="en-US" b="1" dirty="0" err="1" smtClean="0"/>
                        <a:t>bool</a:t>
                      </a:r>
                      <a:r>
                        <a:rPr lang="en-US" b="1" dirty="0" smtClean="0"/>
                        <a:t> Contains(object </a:t>
                      </a:r>
                      <a:r>
                        <a:rPr lang="en-US" b="1" dirty="0" err="1" smtClean="0"/>
                        <a:t>obj</a:t>
                      </a:r>
                      <a:r>
                        <a:rPr lang="en-US" b="1" dirty="0" smtClean="0"/>
                        <a:t>);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Determines whether an element is in the Queue.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public virtual void Clear();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Removes all elements from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2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Queue Class (</a:t>
            </a:r>
            <a:r>
              <a:rPr lang="en-IN" dirty="0" err="1" smtClean="0"/>
              <a:t>Enqueue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991100" cy="5334000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First_Prg</a:t>
            </a:r>
            <a:endParaRPr lang="en-US" sz="4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MainClass</a:t>
            </a:r>
            <a:endParaRPr lang="en-US" sz="4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qt.Enqueue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qt.Enqueue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qt.Enqueue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"Total elements in the queue ="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4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qt.Count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fr-FR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4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"Queue </a:t>
            </a:r>
            <a:r>
              <a:rPr lang="fr-FR" sz="4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</a:t>
            </a:r>
            <a:r>
              <a:rPr lang="fr-FR" sz="4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4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fr-FR" sz="4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3? "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fr-FR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fr-FR" sz="4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qt.Contains</a:t>
            </a:r>
            <a:r>
              <a:rPr lang="fr-FR" sz="4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1877" y="985684"/>
            <a:ext cx="3619500" cy="533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06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507416"/>
            <a:ext cx="342900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Queue Class (</a:t>
            </a:r>
            <a:r>
              <a:rPr lang="en-IN" dirty="0" err="1" smtClean="0"/>
              <a:t>Dequeue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9911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First_Prg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MainClass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qt.Enqueue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qt.Enqueue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qt.Enqueue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qt.Dequeue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1877" y="985684"/>
            <a:ext cx="3619500" cy="533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06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92" y="1507416"/>
            <a:ext cx="2545608" cy="25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Hashtable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Hashtable class is similar to the ArrayList class, but it allows you to access the items by a </a:t>
            </a:r>
            <a:r>
              <a:rPr lang="en-US" b="1" dirty="0" smtClean="0"/>
              <a:t>key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Each item in a Hashtable object has a </a:t>
            </a:r>
            <a:r>
              <a:rPr lang="en-US" b="1" dirty="0"/>
              <a:t>key/value pair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So instead of storing just one value like the stack, array list and queue, the H</a:t>
            </a:r>
            <a:r>
              <a:rPr lang="en-US" dirty="0" smtClean="0"/>
              <a:t>ashtable </a:t>
            </a:r>
            <a:r>
              <a:rPr lang="en-US" dirty="0"/>
              <a:t>stores 2 </a:t>
            </a:r>
            <a:r>
              <a:rPr lang="en-US" dirty="0" smtClean="0"/>
              <a:t>values that is key and value.</a:t>
            </a:r>
          </a:p>
          <a:p>
            <a:pPr algn="just"/>
            <a:r>
              <a:rPr lang="en-US" dirty="0" smtClean="0"/>
              <a:t>The key is used to access the items in a collection and each key must be unique, whereas the value is stored in an array.</a:t>
            </a:r>
          </a:p>
          <a:p>
            <a:pPr algn="just"/>
            <a:r>
              <a:rPr lang="en-US" dirty="0" smtClean="0"/>
              <a:t>The keys are short strings or integers.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9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There is no direct way to display the elements of a H</a:t>
            </a:r>
            <a:r>
              <a:rPr lang="en-US" dirty="0" smtClean="0"/>
              <a:t>ashtable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{ </a:t>
            </a:r>
            <a:r>
              <a:rPr lang="en-US" dirty="0" smtClean="0"/>
              <a:t>"1</a:t>
            </a:r>
            <a:r>
              <a:rPr lang="en-US" dirty="0"/>
              <a:t>" , </a:t>
            </a:r>
            <a:r>
              <a:rPr lang="en-US" dirty="0" smtClean="0"/>
              <a:t>“</a:t>
            </a:r>
            <a:r>
              <a:rPr lang="en-US" dirty="0" err="1" smtClean="0"/>
              <a:t>Darshan</a:t>
            </a:r>
            <a:r>
              <a:rPr lang="en-US" dirty="0" smtClean="0"/>
              <a:t>" </a:t>
            </a:r>
            <a:r>
              <a:rPr lang="en-US" dirty="0"/>
              <a:t>}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{ </a:t>
            </a:r>
            <a:r>
              <a:rPr lang="en-US" dirty="0" smtClean="0"/>
              <a:t>"2</a:t>
            </a:r>
            <a:r>
              <a:rPr lang="en-US" dirty="0"/>
              <a:t>" , </a:t>
            </a:r>
            <a:r>
              <a:rPr lang="en-US" dirty="0" smtClean="0"/>
              <a:t>“Institute " </a:t>
            </a:r>
            <a:r>
              <a:rPr lang="en-US" dirty="0"/>
              <a:t>}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{ </a:t>
            </a:r>
            <a:r>
              <a:rPr lang="en-US" dirty="0" smtClean="0"/>
              <a:t>"3</a:t>
            </a:r>
            <a:r>
              <a:rPr lang="en-US" dirty="0"/>
              <a:t>" , </a:t>
            </a:r>
            <a:r>
              <a:rPr lang="en-US" dirty="0" smtClean="0"/>
              <a:t>"</a:t>
            </a:r>
            <a:r>
              <a:rPr lang="en-US" dirty="0"/>
              <a:t>of </a:t>
            </a:r>
            <a:r>
              <a:rPr lang="en-US" dirty="0" err="1"/>
              <a:t>Engg</a:t>
            </a:r>
            <a:r>
              <a:rPr lang="en-US" dirty="0"/>
              <a:t>. &amp; Technology</a:t>
            </a:r>
            <a:r>
              <a:rPr lang="en-US" dirty="0" smtClean="0"/>
              <a:t>" </a:t>
            </a:r>
            <a:r>
              <a:rPr lang="en-US" dirty="0"/>
              <a:t>} </a:t>
            </a:r>
            <a:endParaRPr lang="en-US" dirty="0" smtClean="0"/>
          </a:p>
          <a:p>
            <a:pPr algn="just"/>
            <a:r>
              <a:rPr lang="en-US" dirty="0"/>
              <a:t>In order to display the </a:t>
            </a:r>
            <a:r>
              <a:rPr lang="en-US" dirty="0" smtClean="0"/>
              <a:t>Hashtable </a:t>
            </a:r>
            <a:r>
              <a:rPr lang="en-US" dirty="0"/>
              <a:t>, we first need to get the list of keys </a:t>
            </a:r>
            <a:r>
              <a:rPr lang="en-US" dirty="0" smtClean="0"/>
              <a:t>(1</a:t>
            </a:r>
            <a:r>
              <a:rPr lang="en-US" dirty="0"/>
              <a:t>, </a:t>
            </a:r>
            <a:r>
              <a:rPr lang="en-US" dirty="0" smtClean="0"/>
              <a:t>2 </a:t>
            </a:r>
            <a:r>
              <a:rPr lang="en-US" dirty="0"/>
              <a:t>and </a:t>
            </a:r>
            <a:r>
              <a:rPr lang="en-US" dirty="0" smtClean="0"/>
              <a:t>3) from </a:t>
            </a:r>
            <a:r>
              <a:rPr lang="en-US" dirty="0"/>
              <a:t>the hash table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is done via the </a:t>
            </a:r>
            <a:r>
              <a:rPr lang="en-US" b="1" dirty="0" err="1"/>
              <a:t>ICollection</a:t>
            </a:r>
            <a:r>
              <a:rPr lang="en-US" dirty="0"/>
              <a:t> interface.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a special data type which can be used to store the keys of a </a:t>
            </a:r>
            <a:r>
              <a:rPr lang="en-US" dirty="0" smtClean="0"/>
              <a:t>Hashtable </a:t>
            </a:r>
            <a:r>
              <a:rPr lang="en-US" dirty="0"/>
              <a:t>collections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197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 smtClean="0"/>
              <a:t>Hashtable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34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Gets the number of key-and-value pairs contained in the Hashtable.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IsFixedSize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Gets a value indicating whether the Hashtable has a fixed size.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IsReadOnly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Gets a value indicating whether the Hashtable is read-only.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Gets or sets the value associated with the specified key.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Gets an </a:t>
                      </a:r>
                      <a:r>
                        <a:rPr lang="en-US" dirty="0" err="1"/>
                        <a:t>ICollection</a:t>
                      </a:r>
                      <a:r>
                        <a:rPr lang="en-US" dirty="0"/>
                        <a:t> containing the keys in the </a:t>
                      </a:r>
                      <a:r>
                        <a:rPr lang="en-US" dirty="0" err="1"/>
                        <a:t>Hashtable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8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err="1" smtClean="0"/>
              <a:t>Hashtable</a:t>
            </a:r>
            <a:r>
              <a:rPr lang="en-US" dirty="0" smtClean="0"/>
              <a:t> Class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9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public virtual void Add(object key, object value);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Adds an element with the specified key and value into the </a:t>
                      </a:r>
                      <a:r>
                        <a:rPr lang="en-US" dirty="0" err="1" smtClean="0"/>
                        <a:t>Hashtable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public virtual void Clear();</a:t>
                      </a:r>
                      <a:r>
                        <a:rPr lang="en-US" dirty="0"/>
                        <a:t>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Removes </a:t>
                      </a:r>
                      <a:r>
                        <a:rPr lang="en-US" dirty="0"/>
                        <a:t>all elements from the </a:t>
                      </a:r>
                      <a:r>
                        <a:rPr lang="en-US" dirty="0" err="1"/>
                        <a:t>Hashtable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public virtual </a:t>
                      </a:r>
                      <a:r>
                        <a:rPr lang="en-US" b="1" dirty="0" err="1"/>
                        <a:t>bool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ContainsKey</a:t>
                      </a:r>
                      <a:r>
                        <a:rPr lang="en-US" b="1" dirty="0"/>
                        <a:t>(object key);</a:t>
                      </a:r>
                      <a:r>
                        <a:rPr lang="en-US" dirty="0"/>
                        <a:t>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Determines </a:t>
                      </a:r>
                      <a:r>
                        <a:rPr lang="en-US" dirty="0"/>
                        <a:t>whether the </a:t>
                      </a:r>
                      <a:r>
                        <a:rPr lang="en-US" dirty="0" err="1"/>
                        <a:t>Hashtable</a:t>
                      </a:r>
                      <a:r>
                        <a:rPr lang="en-US" dirty="0"/>
                        <a:t> contains a specific key.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public virtual </a:t>
                      </a:r>
                      <a:r>
                        <a:rPr lang="en-US" b="1" dirty="0" err="1"/>
                        <a:t>bool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ContainsValue</a:t>
                      </a:r>
                      <a:r>
                        <a:rPr lang="en-US" b="1" dirty="0"/>
                        <a:t>(object value);</a:t>
                      </a:r>
                      <a:r>
                        <a:rPr lang="en-US" dirty="0"/>
                        <a:t>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Determines </a:t>
                      </a:r>
                      <a:r>
                        <a:rPr lang="en-US" dirty="0"/>
                        <a:t>whether the </a:t>
                      </a:r>
                      <a:r>
                        <a:rPr lang="en-US" dirty="0" err="1"/>
                        <a:t>Hashtable</a:t>
                      </a:r>
                      <a:r>
                        <a:rPr lang="en-US" dirty="0"/>
                        <a:t> contains a specific value.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public virtual void Remove(object key);</a:t>
                      </a:r>
                      <a:r>
                        <a:rPr lang="en-US" dirty="0"/>
                        <a:t>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Removes </a:t>
                      </a:r>
                      <a:r>
                        <a:rPr lang="en-US" dirty="0"/>
                        <a:t>the element with the specified key from the </a:t>
                      </a:r>
                      <a:r>
                        <a:rPr lang="en-US" dirty="0" err="1"/>
                        <a:t>Hashtable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2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</a:t>
            </a:r>
            <a:r>
              <a:rPr lang="en-IN" dirty="0" err="1" smtClean="0"/>
              <a:t>Hashtable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9911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First_Prg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MainClass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Hashtable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Hashtable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"Darshan"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"Institute"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"of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Engg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&amp; Technology"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ht.Keys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keys)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1877" y="985684"/>
            <a:ext cx="3619500" cy="533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06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38" y="1507415"/>
            <a:ext cx="3325761" cy="20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SortedList</a:t>
            </a:r>
            <a:r>
              <a:rPr lang="en-US" dirty="0" smtClean="0"/>
              <a:t> class is a combination of the array and </a:t>
            </a:r>
            <a:r>
              <a:rPr lang="en-US" dirty="0" err="1" smtClean="0"/>
              <a:t>hashtable</a:t>
            </a:r>
            <a:r>
              <a:rPr lang="en-US" dirty="0" smtClean="0"/>
              <a:t> classes.</a:t>
            </a:r>
          </a:p>
          <a:p>
            <a:pPr algn="just"/>
            <a:r>
              <a:rPr lang="en-US" dirty="0" smtClean="0"/>
              <a:t>It contains a list of items that can be accessed by using index or a key.</a:t>
            </a:r>
          </a:p>
          <a:p>
            <a:pPr algn="just"/>
            <a:r>
              <a:rPr lang="en-US" dirty="0" smtClean="0"/>
              <a:t>When you access items using indexes, the </a:t>
            </a:r>
            <a:r>
              <a:rPr lang="en-US" dirty="0" err="1" smtClean="0"/>
              <a:t>SortedList</a:t>
            </a:r>
            <a:r>
              <a:rPr lang="en-US" dirty="0" smtClean="0"/>
              <a:t> objects acts as an </a:t>
            </a:r>
            <a:r>
              <a:rPr lang="en-US" dirty="0" err="1" smtClean="0"/>
              <a:t>ArrayList</a:t>
            </a:r>
            <a:r>
              <a:rPr lang="en-US" dirty="0" smtClean="0"/>
              <a:t> object, whereas when you access items using keys, it acts as a </a:t>
            </a:r>
            <a:r>
              <a:rPr lang="en-US" dirty="0" err="1" smtClean="0"/>
              <a:t>Hashtable</a:t>
            </a:r>
            <a:r>
              <a:rPr lang="en-US" dirty="0" smtClean="0"/>
              <a:t> object.</a:t>
            </a:r>
          </a:p>
          <a:p>
            <a:pPr algn="just"/>
            <a:r>
              <a:rPr lang="en-US" dirty="0" smtClean="0"/>
              <a:t>The striking feature about the </a:t>
            </a:r>
            <a:r>
              <a:rPr lang="en-US" dirty="0" err="1" smtClean="0"/>
              <a:t>SortedList</a:t>
            </a:r>
            <a:r>
              <a:rPr lang="en-US" dirty="0" smtClean="0"/>
              <a:t> class is the </a:t>
            </a:r>
            <a:r>
              <a:rPr lang="en-US" dirty="0"/>
              <a:t>collection of items </a:t>
            </a:r>
            <a:r>
              <a:rPr lang="en-US" dirty="0" smtClean="0"/>
              <a:t>are </a:t>
            </a:r>
            <a:r>
              <a:rPr lang="en-US" dirty="0"/>
              <a:t>always sorted by the key value.</a:t>
            </a:r>
          </a:p>
        </p:txBody>
      </p:sp>
    </p:spTree>
    <p:extLst>
      <p:ext uri="{BB962C8B-B14F-4D97-AF65-F5344CB8AC3E}">
        <p14:creationId xmlns:p14="http://schemas.microsoft.com/office/powerpoint/2010/main" val="51902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Inheritance</a:t>
            </a:r>
            <a:endParaRPr lang="en-IN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300" dirty="0"/>
              <a:t>Inheritance is where one class (child class) inherits the </a:t>
            </a:r>
            <a:r>
              <a:rPr lang="en-US" sz="2300" dirty="0" smtClean="0"/>
              <a:t>properties of </a:t>
            </a:r>
            <a:r>
              <a:rPr lang="en-US" sz="2300" dirty="0"/>
              <a:t>another class (parent class</a:t>
            </a:r>
            <a:r>
              <a:rPr lang="en-US" sz="2300" dirty="0" smtClean="0"/>
              <a:t>).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300" dirty="0"/>
              <a:t>Inheritance is a mechanism of acquiring the features and behaviors of a class by another class</a:t>
            </a:r>
            <a:r>
              <a:rPr lang="en-US" sz="2300" dirty="0" smtClean="0"/>
              <a:t>.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300" dirty="0" smtClean="0"/>
              <a:t>The </a:t>
            </a:r>
            <a:r>
              <a:rPr lang="en-US" sz="2300" dirty="0"/>
              <a:t>class whose members are inherited is called the base class, and the class that inherits those members is called the derived class</a:t>
            </a:r>
            <a:r>
              <a:rPr lang="en-US" sz="2300" dirty="0" smtClean="0"/>
              <a:t>.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300" dirty="0"/>
              <a:t>Inheritance implements the </a:t>
            </a:r>
            <a:r>
              <a:rPr lang="en-US" sz="2300" b="1" dirty="0"/>
              <a:t>IS-A</a:t>
            </a:r>
            <a:r>
              <a:rPr lang="en-US" sz="2300" dirty="0"/>
              <a:t> relationship</a:t>
            </a:r>
            <a:r>
              <a:rPr lang="en-US" sz="2300" dirty="0" smtClean="0"/>
              <a:t>.</a:t>
            </a:r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sz="2200" b="1" u="sng" dirty="0" smtClean="0"/>
              <a:t>Example</a:t>
            </a:r>
          </a:p>
          <a:p>
            <a:pPr marL="742950" lvl="2" indent="-342900" algn="just"/>
            <a:r>
              <a:rPr lang="en-US" sz="2000" dirty="0" smtClean="0"/>
              <a:t>“She </a:t>
            </a:r>
            <a:r>
              <a:rPr lang="en-US" sz="2000" dirty="0"/>
              <a:t>had inherited the </a:t>
            </a:r>
            <a:r>
              <a:rPr lang="en-US" sz="2000" b="1" dirty="0"/>
              <a:t>beauty</a:t>
            </a:r>
            <a:r>
              <a:rPr lang="en-US" sz="2000" dirty="0"/>
              <a:t> of her </a:t>
            </a:r>
            <a:r>
              <a:rPr lang="en-US" sz="2000" dirty="0" smtClean="0"/>
              <a:t>mother”</a:t>
            </a:r>
          </a:p>
        </p:txBody>
      </p:sp>
    </p:spTree>
    <p:extLst>
      <p:ext uri="{BB962C8B-B14F-4D97-AF65-F5344CB8AC3E}">
        <p14:creationId xmlns:p14="http://schemas.microsoft.com/office/powerpoint/2010/main" val="176698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BitArray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BitArray</a:t>
            </a:r>
            <a:r>
              <a:rPr lang="en-US" dirty="0" smtClean="0"/>
              <a:t> class is used to manage an array of the binary representation using the value 1 and 0, where 1 stands for true and 0 stands for false.</a:t>
            </a:r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BitArray</a:t>
            </a:r>
            <a:r>
              <a:rPr lang="en-US" dirty="0" smtClean="0"/>
              <a:t> object is resizable, which is helpful in case if you do not know the number of bits in advance.</a:t>
            </a:r>
          </a:p>
          <a:p>
            <a:pPr algn="just"/>
            <a:r>
              <a:rPr lang="en-US" dirty="0" smtClean="0"/>
              <a:t>You can access items from the </a:t>
            </a:r>
            <a:r>
              <a:rPr lang="en-US" dirty="0" err="1" smtClean="0"/>
              <a:t>BitArray</a:t>
            </a:r>
            <a:r>
              <a:rPr lang="en-US" dirty="0" smtClean="0"/>
              <a:t> collection class by using an integer index.</a:t>
            </a:r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BitArray</a:t>
            </a:r>
            <a:r>
              <a:rPr lang="en-US" dirty="0" smtClean="0"/>
              <a:t> can be used to perform Logical AND, XOR, OR operations.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7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and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Exception is a runtime error that arises because of some abnormal conditions, such as division of a number by zero and passing a string to a variable that holds an integer value.</a:t>
            </a:r>
          </a:p>
          <a:p>
            <a:pPr algn="just"/>
            <a:r>
              <a:rPr lang="en-US" dirty="0" smtClean="0"/>
              <a:t>Capturing and handling of runtime error is one of the important and crucial tasks for any programmer.</a:t>
            </a:r>
          </a:p>
          <a:p>
            <a:pPr algn="just"/>
            <a:r>
              <a:rPr lang="en-US" dirty="0" smtClean="0"/>
              <a:t>Compile time errors are those errors that occur during the compilation of a program.</a:t>
            </a:r>
          </a:p>
          <a:p>
            <a:pPr algn="just"/>
            <a:r>
              <a:rPr lang="en-US" dirty="0" smtClean="0"/>
              <a:t>It can happen due to bad coding or incorrect syntax.</a:t>
            </a:r>
          </a:p>
          <a:p>
            <a:pPr algn="just"/>
            <a:r>
              <a:rPr lang="en-US" dirty="0" smtClean="0"/>
              <a:t>We can correct these compile time errors after looking at the error message that the compiler generates.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and Error </a:t>
            </a:r>
            <a:r>
              <a:rPr lang="en-US" dirty="0" smtClean="0"/>
              <a:t>Handling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On the other hand, runtime errors are those errors that occur during the execution of a program, and thus, they cannot be corrected at that time.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So necessary actions need to be taken beforehand to prevent such types of errors.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To do so, you should first identify the following two aspects.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Find out those parts of a program which can cause runtime errors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How to handle those errors when they occur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800" y="99060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SystemException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a base class for other exception classes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DivideByZeroException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if you try to divide a number by zero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IndexOutOfRangeException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if the</a:t>
                      </a:r>
                      <a:r>
                        <a:rPr lang="en-US" baseline="0" dirty="0" smtClean="0"/>
                        <a:t> index of an array is out of bound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Format</a:t>
                      </a:r>
                      <a:r>
                        <a:rPr lang="en-US" b="1" baseline="0" dirty="0" err="1" smtClean="0"/>
                        <a:t>Exception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if there is an</a:t>
                      </a:r>
                      <a:r>
                        <a:rPr lang="en-US" baseline="0" dirty="0" smtClean="0"/>
                        <a:t> incorrect format of argument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OutOfMemoryException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if an execution</a:t>
                      </a:r>
                      <a:r>
                        <a:rPr lang="en-US" baseline="0" dirty="0" smtClean="0"/>
                        <a:t> stops due to lake of 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StackOverflowException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if a stack overflows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00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 smtClean="0"/>
              <a:t>Exceptions can be handled by using the following two statements.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try…catch…finally statement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throw statement</a:t>
            </a:r>
          </a:p>
          <a:p>
            <a:pPr marL="514350" lvl="1" indent="0" algn="just">
              <a:buNone/>
            </a:pPr>
            <a:endParaRPr lang="en-US" dirty="0" smtClean="0"/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14350" lvl="1" indent="0" algn="just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2183" y="2710787"/>
            <a:ext cx="1676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ry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5764" y="3848100"/>
            <a:ext cx="1676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atch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5029200"/>
            <a:ext cx="1676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finally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3352800" y="3505200"/>
            <a:ext cx="1742364" cy="1143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Code throws an exception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4223982" y="4648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23982" y="316798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>
            <a:off x="5095164" y="4076700"/>
            <a:ext cx="924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20837" y="370964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5682" y="46159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9" name="Elbow Connector 18"/>
          <p:cNvCxnSpPr>
            <a:stCxn id="6" idx="2"/>
            <a:endCxn id="7" idx="3"/>
          </p:cNvCxnSpPr>
          <p:nvPr/>
        </p:nvCxnSpPr>
        <p:spPr>
          <a:xfrm rot="5400000">
            <a:off x="5538432" y="3872268"/>
            <a:ext cx="952500" cy="1818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5000" y="4844534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Errors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22961" y="526121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Handling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try:</a:t>
            </a:r>
            <a:r>
              <a:rPr lang="en-US" dirty="0"/>
              <a:t> 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try block encloses the statements that might throw an exception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catch:</a:t>
            </a:r>
            <a:r>
              <a:rPr lang="en-US" dirty="0"/>
              <a:t> 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catch block handles the exceptions thrown by the try block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In a program, a try block can contain one or multiple catch blocks.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finally:</a:t>
            </a:r>
            <a:r>
              <a:rPr lang="en-US" dirty="0"/>
              <a:t> 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an optional block and is always executed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If no exception occurs inside the try block, the program control is transferred directly to the finally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9911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0;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div = 0;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div = 100 / number;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"Exception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Occured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 is : 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div);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1877" y="985684"/>
            <a:ext cx="3619500" cy="533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06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07416"/>
            <a:ext cx="2594618" cy="230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8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throw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algn="just">
              <a:buFont typeface="Wingdings" panose="05000000000000000000" pitchFamily="2" charset="2"/>
              <a:buChar char="§"/>
            </a:pPr>
            <a:r>
              <a:rPr lang="en-US" dirty="0" smtClean="0"/>
              <a:t>The throw statement is used to raise an exception in case an error occurs in a program.</a:t>
            </a:r>
          </a:p>
          <a:p>
            <a:pPr marL="457200" algn="just">
              <a:buFont typeface="Wingdings" panose="05000000000000000000" pitchFamily="2" charset="2"/>
              <a:buChar char="§"/>
            </a:pPr>
            <a:r>
              <a:rPr lang="en-US" dirty="0" smtClean="0"/>
              <a:t>It is also possible to throw an exception programmatically.</a:t>
            </a:r>
            <a:endParaRPr lang="en-US" dirty="0"/>
          </a:p>
          <a:p>
            <a:pPr marL="457200" algn="just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70866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"Exception :"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e);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991100" cy="5334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a Number"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number =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(number &gt; 10)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"Maximum Limit is 10"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"Exception has been 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occured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the last statement"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1877" y="985684"/>
            <a:ext cx="3619500" cy="533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06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87678"/>
            <a:ext cx="2772162" cy="1209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87" y="2928683"/>
            <a:ext cx="278168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4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algn="just"/>
            <a:r>
              <a:rPr lang="en-US" dirty="0">
                <a:latin typeface="+mn-lt"/>
              </a:rPr>
              <a:t>In C</a:t>
            </a:r>
            <a:r>
              <a:rPr lang="en-US" dirty="0" smtClean="0">
                <a:latin typeface="+mn-lt"/>
              </a:rPr>
              <a:t>#, string </a:t>
            </a:r>
            <a:r>
              <a:rPr lang="en-US" altLang="en-US" dirty="0">
                <a:latin typeface="+mn-lt"/>
              </a:rPr>
              <a:t>is another kind of data type that represents Unicode Characters. </a:t>
            </a:r>
          </a:p>
          <a:p>
            <a:pPr marL="457200" algn="just"/>
            <a:r>
              <a:rPr lang="en-US" dirty="0"/>
              <a:t>It is the alias of </a:t>
            </a:r>
            <a:r>
              <a:rPr lang="en-US" dirty="0" err="1"/>
              <a:t>System.String</a:t>
            </a:r>
            <a:r>
              <a:rPr lang="en-US" dirty="0"/>
              <a:t> however, you can also write </a:t>
            </a:r>
            <a:r>
              <a:rPr lang="en-US" dirty="0" err="1"/>
              <a:t>System.String</a:t>
            </a:r>
            <a:r>
              <a:rPr lang="en-US" dirty="0"/>
              <a:t> instead of string</a:t>
            </a:r>
            <a:r>
              <a:rPr lang="en-US" dirty="0" smtClean="0"/>
              <a:t>.</a:t>
            </a:r>
          </a:p>
          <a:p>
            <a:pPr marL="457200" algn="just"/>
            <a:r>
              <a:rPr lang="en-US" dirty="0" smtClean="0"/>
              <a:t>Technically </a:t>
            </a:r>
            <a:r>
              <a:rPr lang="en-US" dirty="0"/>
              <a:t>there is no difference between them and </a:t>
            </a:r>
            <a:r>
              <a:rPr lang="en-US" dirty="0" smtClean="0"/>
              <a:t>you </a:t>
            </a:r>
            <a:r>
              <a:rPr lang="en-US" dirty="0"/>
              <a:t>can use any of them</a:t>
            </a:r>
            <a:r>
              <a:rPr lang="en-US" dirty="0" smtClean="0"/>
              <a:t>.</a:t>
            </a:r>
          </a:p>
          <a:p>
            <a:pPr marL="457200" algn="just"/>
            <a:r>
              <a:rPr lang="en-US" dirty="0"/>
              <a:t>String is a class name whereas string is a reserved keyword. You should always use string instead of String</a:t>
            </a:r>
            <a:r>
              <a:rPr lang="en-US" dirty="0" smtClean="0"/>
              <a:t>.</a:t>
            </a:r>
          </a:p>
          <a:p>
            <a:pPr marL="457200" algn="just"/>
            <a:r>
              <a:rPr lang="en-US" dirty="0"/>
              <a:t>It is the sequence of character in which each character is a Unicode character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Why Inheritance?</a:t>
            </a:r>
            <a:endParaRPr lang="en-IN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300" b="1" dirty="0" smtClean="0"/>
              <a:t>Advantages of Inheritance</a:t>
            </a:r>
          </a:p>
          <a:p>
            <a:pPr lvl="1" algn="just"/>
            <a:r>
              <a:rPr lang="en-US" dirty="0" smtClean="0"/>
              <a:t>Reduce </a:t>
            </a:r>
            <a:r>
              <a:rPr lang="en-US" dirty="0"/>
              <a:t>code </a:t>
            </a:r>
            <a:r>
              <a:rPr lang="en-US" dirty="0" smtClean="0"/>
              <a:t>redundancy</a:t>
            </a:r>
            <a:endParaRPr lang="en-US" dirty="0"/>
          </a:p>
          <a:p>
            <a:pPr lvl="1" algn="just"/>
            <a:r>
              <a:rPr lang="en-US" dirty="0"/>
              <a:t>Provides code </a:t>
            </a:r>
            <a:r>
              <a:rPr lang="en-US" dirty="0" smtClean="0"/>
              <a:t>reusability</a:t>
            </a:r>
            <a:endParaRPr lang="en-US" dirty="0"/>
          </a:p>
          <a:p>
            <a:pPr lvl="1" algn="just"/>
            <a:r>
              <a:rPr lang="en-US" dirty="0"/>
              <a:t>Reduces source code size and improves code </a:t>
            </a:r>
            <a:r>
              <a:rPr lang="en-US" dirty="0" smtClean="0"/>
              <a:t>readability </a:t>
            </a:r>
            <a:endParaRPr lang="en-US" dirty="0"/>
          </a:p>
          <a:p>
            <a:pPr lvl="1" algn="just"/>
            <a:r>
              <a:rPr lang="en-US" dirty="0"/>
              <a:t>Code is easy to manage and divided into parent and child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String </a:t>
            </a:r>
            <a:r>
              <a:rPr lang="en-IN" dirty="0" smtClean="0">
                <a:latin typeface="+mn-lt"/>
              </a:rPr>
              <a:t>Manipulation</a:t>
            </a:r>
            <a:r>
              <a:rPr lang="en-IN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IN" dirty="0">
                <a:latin typeface="+mn-lt"/>
              </a:rPr>
              <a:t>Functions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522722"/>
              </p:ext>
            </p:extLst>
          </p:nvPr>
        </p:nvGraphicFramePr>
        <p:xfrm>
          <a:off x="190500" y="990600"/>
          <a:ext cx="87630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Clone()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Make String Clone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(str1.Clone());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CompareTo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//Compare two string value and returns 0 for true and 1 for false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(str1.CompareTo(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Contains()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//Check whether specified value exists or not in string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</a:t>
                      </a:r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(str1.Contains(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ven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EndsWith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//Check whether specified value is the last character of string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(str1.EndsWith(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Equals()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//Compare two string and returns true and false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(str1.Equals(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lastname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234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IndexOf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//Returns the first index position of specified value the first index position of specified value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(str1.IndexOf(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992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String Manipulation</a:t>
            </a:r>
            <a:r>
              <a:rPr lang="en-IN" dirty="0" smtClean="0">
                <a:solidFill>
                  <a:schemeClr val="accent3"/>
                </a:solidFill>
              </a:rPr>
              <a:t> </a:t>
            </a:r>
            <a:r>
              <a:rPr lang="en-IN" dirty="0" smtClean="0"/>
              <a:t>Functions 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31183"/>
              </p:ext>
            </p:extLst>
          </p:nvPr>
        </p:nvGraphicFramePr>
        <p:xfrm>
          <a:off x="190500" y="990600"/>
          <a:ext cx="8763000" cy="5385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939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/>
                        <a:t>ToLower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//Covert string into lower case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(str1.ToLower());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err="1"/>
                        <a:t>ToUpper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//Convert string into Upper case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(str1.ToUpper());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Insert()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//Insert substring into string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(str1.Insert(0,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78834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err="1"/>
                        <a:t>LastIndexOf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//Returns the last index position of specified value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(str1.LastIndexOf(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097207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//Returns the Length of String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(str1.Length);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65364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//Deletes all the characters from </a:t>
                      </a:r>
                      <a:r>
                        <a:rPr lang="en-US" sz="1800" dirty="0" err="1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begining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to specified index.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(str1.Remove(5));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7049787"/>
                  </a:ext>
                </a:extLst>
              </a:tr>
              <a:tr h="889847">
                <a:tc>
                  <a:txBody>
                    <a:bodyPr/>
                    <a:lstStyle/>
                    <a:p>
                      <a:r>
                        <a:rPr lang="en-US" dirty="0"/>
                        <a:t>Replace()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 Replace the character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(str1.Replace(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'e'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207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4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String Manipulation</a:t>
            </a:r>
            <a:r>
              <a:rPr lang="en-IN" dirty="0">
                <a:solidFill>
                  <a:schemeClr val="accent3"/>
                </a:solidFill>
              </a:rPr>
              <a:t> </a:t>
            </a:r>
            <a:r>
              <a:rPr lang="en-IN" dirty="0"/>
              <a:t>Functions Cont..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23335"/>
              </p:ext>
            </p:extLst>
          </p:nvPr>
        </p:nvGraphicFramePr>
        <p:xfrm>
          <a:off x="190500" y="990600"/>
          <a:ext cx="87630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StartsWith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//Check </a:t>
                      </a:r>
                      <a:r>
                        <a:rPr lang="en-US" sz="1800" dirty="0" err="1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wheater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first character of string is same as specified value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(str1.StartsWith(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"S"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));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Substring()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//Returns substring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(str1.Substring(2, 5));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Trim()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//It removes starting and ending white spaces from string.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(str1.Trim());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</a:t>
            </a:r>
            <a:r>
              <a:rPr lang="en-US" dirty="0"/>
              <a:t>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file </a:t>
            </a:r>
            <a:r>
              <a:rPr lang="en-US" dirty="0">
                <a:latin typeface="+mn-lt"/>
              </a:rPr>
              <a:t>is a collection of data stored on a disk with specific name, extension and directory path. When you open File using C# for reading and writing purpose it becomes </a:t>
            </a:r>
            <a:r>
              <a:rPr lang="en-US" b="1" dirty="0">
                <a:latin typeface="+mn-lt"/>
              </a:rPr>
              <a:t>stream.</a:t>
            </a:r>
          </a:p>
          <a:p>
            <a:pPr algn="just"/>
            <a:r>
              <a:rPr lang="en-US" dirty="0">
                <a:latin typeface="+mn-lt"/>
              </a:rPr>
              <a:t>A stream is a sequence of bytes travelling from a source to a destination over a communication path.</a:t>
            </a:r>
          </a:p>
          <a:p>
            <a:pPr algn="just"/>
            <a:r>
              <a:rPr lang="en-US" dirty="0">
                <a:latin typeface="+mn-lt"/>
              </a:rPr>
              <a:t>There are two main streams: the </a:t>
            </a:r>
            <a:r>
              <a:rPr lang="en-US" b="1" dirty="0">
                <a:latin typeface="+mn-lt"/>
              </a:rPr>
              <a:t>input stream</a:t>
            </a:r>
            <a:r>
              <a:rPr lang="en-US" dirty="0">
                <a:latin typeface="+mn-lt"/>
              </a:rPr>
              <a:t> and the </a:t>
            </a:r>
            <a:r>
              <a:rPr lang="en-US" b="1" dirty="0">
                <a:latin typeface="+mn-lt"/>
              </a:rPr>
              <a:t>output stream</a:t>
            </a:r>
            <a:r>
              <a:rPr lang="en-US" dirty="0">
                <a:latin typeface="+mn-lt"/>
              </a:rPr>
              <a:t>. </a:t>
            </a:r>
          </a:p>
          <a:p>
            <a:pPr algn="just"/>
            <a:r>
              <a:rPr lang="en-US" dirty="0">
                <a:latin typeface="+mn-lt"/>
              </a:rPr>
              <a:t>The</a:t>
            </a:r>
            <a:r>
              <a:rPr lang="en-US" b="1" dirty="0">
                <a:latin typeface="+mn-lt"/>
              </a:rPr>
              <a:t> input stream</a:t>
            </a:r>
            <a:r>
              <a:rPr lang="en-US" dirty="0">
                <a:latin typeface="+mn-lt"/>
              </a:rPr>
              <a:t> is used for reading data from file (read operation) and the </a:t>
            </a:r>
            <a:r>
              <a:rPr lang="en-US" b="1" dirty="0">
                <a:latin typeface="+mn-lt"/>
              </a:rPr>
              <a:t>output stream</a:t>
            </a:r>
            <a:r>
              <a:rPr lang="en-US" dirty="0">
                <a:latin typeface="+mn-lt"/>
              </a:rPr>
              <a:t> is used for writing into the file (write operation</a:t>
            </a:r>
            <a:r>
              <a:rPr lang="en-US" dirty="0" smtClean="0">
                <a:latin typeface="+mn-lt"/>
              </a:rPr>
              <a:t>).</a:t>
            </a:r>
          </a:p>
          <a:p>
            <a:pPr algn="just"/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System.IO</a:t>
            </a:r>
            <a:r>
              <a:rPr lang="en-US" dirty="0">
                <a:latin typeface="+mn-lt"/>
              </a:rPr>
              <a:t> namespace has various classes that are used for performing numerous </a:t>
            </a:r>
            <a:r>
              <a:rPr lang="en-US" dirty="0" smtClean="0">
                <a:latin typeface="+mn-lt"/>
              </a:rPr>
              <a:t>operations with </a:t>
            </a:r>
            <a:r>
              <a:rPr lang="en-US" dirty="0">
                <a:latin typeface="+mn-lt"/>
              </a:rPr>
              <a:t>files, such as creating and deleting files, reading from or writing to a file, closing a file etc.</a:t>
            </a:r>
          </a:p>
          <a:p>
            <a:pPr marL="457200" algn="just"/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4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I/O Classes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53627"/>
              </p:ext>
            </p:extLst>
          </p:nvPr>
        </p:nvGraphicFramePr>
        <p:xfrm>
          <a:off x="190500" y="990600"/>
          <a:ext cx="8763000" cy="474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4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effectLst/>
                        </a:rPr>
                        <a:t>I/O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/>
                        <a:t>BinaryReader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Reads primitive data from a binary stream.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/>
                        <a:t>BinaryWriter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Writes primitive data in binary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/>
                        <a:t>BufferedStream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A temporary storage for a stream of bytes.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Helps in manipulating a directory 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DirectoryInfo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Used for performing operations on directories.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DriveInfo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Provides information for the drives.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4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Helps in manipulating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4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/>
                        <a:t>FileInfo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Used for performing operations on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1739008"/>
                  </a:ext>
                </a:extLst>
              </a:tr>
              <a:tr h="404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/>
                        <a:t>FileStream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Used to read from and write to any location in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4311805"/>
                  </a:ext>
                </a:extLst>
              </a:tr>
              <a:tr h="404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/>
                        <a:t>MemoryStream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Used for random access to streamed data stored in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636917"/>
                  </a:ext>
                </a:extLst>
              </a:tr>
              <a:tr h="404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Performs operations on path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558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7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I/O Classes Cont..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lvl="1" indent="-342900" algn="just"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127864"/>
              </p:ext>
            </p:extLst>
          </p:nvPr>
        </p:nvGraphicFramePr>
        <p:xfrm>
          <a:off x="190500" y="990600"/>
          <a:ext cx="8763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4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>
                          <a:effectLst/>
                        </a:rPr>
                        <a:t>I/O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/>
                        <a:t>StreamReader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Used for reading characters from a byte stream.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/>
                        <a:t>StreamWriter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Is used for writing characters to a stream.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/>
                        <a:t>StringReader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/>
                        <a:t>Is used for reading from a string buffer.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err="1"/>
                        <a:t>StringWriter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Is used for writing into a string buffer.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FileStream</a:t>
            </a:r>
            <a:r>
              <a:rPr lang="en-US" dirty="0" smtClean="0"/>
              <a:t> class </a:t>
            </a:r>
            <a:r>
              <a:rPr lang="en-US" dirty="0"/>
              <a:t>in the System.IO namespace helps in reading from, writing to and </a:t>
            </a:r>
            <a:r>
              <a:rPr lang="en-US" dirty="0" smtClean="0"/>
              <a:t>closing files</a:t>
            </a:r>
            <a:r>
              <a:rPr lang="en-US" dirty="0"/>
              <a:t>.</a:t>
            </a:r>
          </a:p>
          <a:p>
            <a:r>
              <a:rPr lang="en-US" dirty="0"/>
              <a:t>You need to create a </a:t>
            </a:r>
            <a:r>
              <a:rPr lang="en-US" dirty="0" err="1" smtClean="0"/>
              <a:t>FileStream</a:t>
            </a:r>
            <a:r>
              <a:rPr lang="en-US" dirty="0" smtClean="0"/>
              <a:t> object </a:t>
            </a:r>
            <a:r>
              <a:rPr lang="en-US" dirty="0"/>
              <a:t>to create a new file or open an existing file.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</a:t>
            </a:r>
            <a:r>
              <a:rPr lang="en-US" dirty="0" smtClean="0"/>
              <a:t>for creating </a:t>
            </a:r>
            <a:r>
              <a:rPr lang="en-US" dirty="0"/>
              <a:t>a </a:t>
            </a:r>
            <a:r>
              <a:rPr lang="en-US" dirty="0" err="1" smtClean="0"/>
              <a:t>FileStream</a:t>
            </a:r>
            <a:r>
              <a:rPr lang="en-US" dirty="0" smtClean="0"/>
              <a:t> object </a:t>
            </a:r>
            <a:r>
              <a:rPr lang="en-US" dirty="0"/>
              <a:t>is as </a:t>
            </a:r>
            <a:r>
              <a:rPr lang="en-US" dirty="0" smtClean="0"/>
              <a:t>follows.</a:t>
            </a:r>
          </a:p>
          <a:p>
            <a:pPr lvl="1"/>
            <a:r>
              <a:rPr lang="en-US" dirty="0" err="1"/>
              <a:t>FileStream</a:t>
            </a:r>
            <a:r>
              <a:rPr lang="en-US" dirty="0"/>
              <a:t> &lt;</a:t>
            </a:r>
            <a:r>
              <a:rPr lang="en-US" dirty="0" err="1"/>
              <a:t>object_name</a:t>
            </a:r>
            <a:r>
              <a:rPr lang="en-US" dirty="0"/>
              <a:t>&gt; = new </a:t>
            </a:r>
            <a:r>
              <a:rPr lang="en-US" dirty="0" err="1"/>
              <a:t>FileStream</a:t>
            </a:r>
            <a:r>
              <a:rPr lang="en-US" dirty="0"/>
              <a:t>( &lt;</a:t>
            </a:r>
            <a:r>
              <a:rPr lang="en-US" dirty="0" err="1"/>
              <a:t>file_name</a:t>
            </a:r>
            <a:r>
              <a:rPr lang="en-US" dirty="0"/>
              <a:t>&gt;, &lt;</a:t>
            </a:r>
            <a:r>
              <a:rPr lang="en-US" dirty="0" err="1"/>
              <a:t>FileMode</a:t>
            </a:r>
            <a:r>
              <a:rPr lang="en-US" dirty="0"/>
              <a:t> Enumerator&gt;, &lt;</a:t>
            </a:r>
            <a:r>
              <a:rPr lang="en-US" dirty="0" err="1"/>
              <a:t>FileAccess</a:t>
            </a:r>
            <a:r>
              <a:rPr lang="en-US" dirty="0"/>
              <a:t> Enumerator&gt;, &lt;</a:t>
            </a:r>
            <a:r>
              <a:rPr lang="en-US" dirty="0" err="1"/>
              <a:t>FileShare</a:t>
            </a:r>
            <a:r>
              <a:rPr lang="en-US" dirty="0"/>
              <a:t> Enumerator</a:t>
            </a:r>
            <a:r>
              <a:rPr lang="en-US" dirty="0" smtClean="0"/>
              <a:t>&gt;);</a:t>
            </a:r>
          </a:p>
          <a:p>
            <a:pPr lvl="1"/>
            <a:r>
              <a:rPr lang="en-US" u="sng" dirty="0" smtClean="0"/>
              <a:t>Example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"Sample.txt"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FileAccess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FileShare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u="sng" dirty="0"/>
          </a:p>
          <a:p>
            <a:endParaRPr lang="en-US" dirty="0"/>
          </a:p>
          <a:p>
            <a:pPr marL="457200" algn="just"/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of File </a:t>
            </a:r>
            <a:r>
              <a:rPr lang="en-US" dirty="0"/>
              <a:t>Stream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/>
              <a:t>FileMode</a:t>
            </a:r>
            <a:r>
              <a:rPr lang="en-US" dirty="0"/>
              <a:t> – It defines various methods for opening files. </a:t>
            </a:r>
            <a:r>
              <a:rPr lang="en-US" dirty="0" smtClean="0"/>
              <a:t>The members </a:t>
            </a:r>
            <a:r>
              <a:rPr lang="en-US" dirty="0"/>
              <a:t>of the </a:t>
            </a:r>
            <a:r>
              <a:rPr lang="en-US" dirty="0" err="1"/>
              <a:t>FileMode</a:t>
            </a:r>
            <a:r>
              <a:rPr lang="en-US" dirty="0"/>
              <a:t> enumerator </a:t>
            </a:r>
            <a:r>
              <a:rPr lang="en-US" dirty="0" smtClean="0"/>
              <a:t>are..</a:t>
            </a:r>
            <a:endParaRPr lang="en-US" dirty="0"/>
          </a:p>
          <a:p>
            <a:pPr lvl="1" algn="just"/>
            <a:r>
              <a:rPr lang="en-US" b="1" dirty="0" smtClean="0"/>
              <a:t>Append </a:t>
            </a:r>
            <a:r>
              <a:rPr lang="en-US" dirty="0"/>
              <a:t>– Open the file if exist or create a new file. If file exists then place cursor at the end of the file.</a:t>
            </a:r>
          </a:p>
          <a:p>
            <a:pPr lvl="1" algn="just"/>
            <a:r>
              <a:rPr lang="en-US" b="1" dirty="0"/>
              <a:t>Create </a:t>
            </a:r>
            <a:r>
              <a:rPr lang="en-US" dirty="0"/>
              <a:t>– It specifies operating system to create a new file. If file already exists then previous file will be overwritten.</a:t>
            </a:r>
          </a:p>
          <a:p>
            <a:pPr lvl="1" algn="just"/>
            <a:r>
              <a:rPr lang="en-US" b="1" dirty="0" err="1"/>
              <a:t>CreateNew</a:t>
            </a:r>
            <a:r>
              <a:rPr lang="en-US" b="1" dirty="0"/>
              <a:t> </a:t>
            </a:r>
            <a:r>
              <a:rPr lang="en-US" dirty="0"/>
              <a:t>– It create a new file and If file already exists then throw </a:t>
            </a:r>
            <a:r>
              <a:rPr lang="en-US" dirty="0" err="1"/>
              <a:t>IOException</a:t>
            </a:r>
            <a:r>
              <a:rPr lang="en-US" dirty="0"/>
              <a:t>.</a:t>
            </a:r>
          </a:p>
          <a:p>
            <a:pPr lvl="1" algn="just"/>
            <a:r>
              <a:rPr lang="en-US" b="1" dirty="0"/>
              <a:t>Open </a:t>
            </a:r>
            <a:r>
              <a:rPr lang="en-US" dirty="0"/>
              <a:t>– Open existing file.</a:t>
            </a:r>
          </a:p>
          <a:p>
            <a:pPr lvl="1" algn="just"/>
            <a:r>
              <a:rPr lang="en-US" b="1" dirty="0"/>
              <a:t>Open or Create </a:t>
            </a:r>
            <a:r>
              <a:rPr lang="en-US" dirty="0"/>
              <a:t>– Open existing file and if file not found then create new file.</a:t>
            </a:r>
          </a:p>
          <a:p>
            <a:pPr lvl="1" algn="just"/>
            <a:r>
              <a:rPr lang="en-US" b="1" dirty="0"/>
              <a:t>Truncate </a:t>
            </a:r>
            <a:r>
              <a:rPr lang="en-US" dirty="0"/>
              <a:t>– Open an existing file and cut all the stored data. So the file size becomes 0.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 of File Stream </a:t>
            </a:r>
            <a:r>
              <a:rPr lang="en-US" dirty="0" smtClean="0"/>
              <a:t>Class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FileAccess</a:t>
            </a:r>
            <a:endParaRPr lang="en-US" b="1" dirty="0" smtClean="0"/>
          </a:p>
          <a:p>
            <a:pPr lvl="1"/>
            <a:r>
              <a:rPr lang="en-US" dirty="0" err="1" smtClean="0"/>
              <a:t>FileAccess</a:t>
            </a:r>
            <a:r>
              <a:rPr lang="en-US" dirty="0" smtClean="0"/>
              <a:t> enumerators </a:t>
            </a:r>
            <a:r>
              <a:rPr lang="en-US" dirty="0"/>
              <a:t>have members: </a:t>
            </a:r>
            <a:r>
              <a:rPr lang="en-US" dirty="0" smtClean="0"/>
              <a:t>Read, </a:t>
            </a:r>
            <a:r>
              <a:rPr lang="en-US" dirty="0" err="1" smtClean="0"/>
              <a:t>ReadWrite</a:t>
            </a:r>
            <a:r>
              <a:rPr lang="en-US" dirty="0" smtClean="0"/>
              <a:t> and Write</a:t>
            </a:r>
            <a:endParaRPr lang="en-US" dirty="0"/>
          </a:p>
          <a:p>
            <a:pPr algn="just"/>
            <a:r>
              <a:rPr lang="en-US" b="1" dirty="0" err="1" smtClean="0">
                <a:latin typeface="+mn-lt"/>
              </a:rPr>
              <a:t>FileShare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– It opens file with following share permission.</a:t>
            </a:r>
          </a:p>
          <a:p>
            <a:pPr lvl="1" algn="just"/>
            <a:r>
              <a:rPr lang="en-US" b="1" dirty="0" smtClean="0"/>
              <a:t>Inheritable </a:t>
            </a:r>
            <a:r>
              <a:rPr lang="en-US" dirty="0"/>
              <a:t>– It passes inheritance to child process.</a:t>
            </a:r>
          </a:p>
          <a:p>
            <a:pPr lvl="1" algn="just"/>
            <a:r>
              <a:rPr lang="en-US" b="1" dirty="0"/>
              <a:t>None </a:t>
            </a:r>
            <a:r>
              <a:rPr lang="en-US" dirty="0"/>
              <a:t>– It declines sharing of the current files.</a:t>
            </a:r>
          </a:p>
          <a:p>
            <a:pPr lvl="1" algn="just"/>
            <a:r>
              <a:rPr lang="en-US" b="1" dirty="0"/>
              <a:t>Read</a:t>
            </a:r>
            <a:r>
              <a:rPr lang="en-US" dirty="0"/>
              <a:t>– It allows subsequent opening of the file for reading.</a:t>
            </a:r>
          </a:p>
          <a:p>
            <a:pPr lvl="1" algn="just"/>
            <a:r>
              <a:rPr lang="en-US" b="1" dirty="0" err="1"/>
              <a:t>ReadWrite</a:t>
            </a:r>
            <a:r>
              <a:rPr lang="en-US" b="1" dirty="0"/>
              <a:t> </a:t>
            </a:r>
            <a:r>
              <a:rPr lang="en-US" dirty="0"/>
              <a:t>– It allows subsequent opening of the file for reading or writing.</a:t>
            </a:r>
          </a:p>
          <a:p>
            <a:pPr lvl="1" algn="just"/>
            <a:r>
              <a:rPr lang="en-US" b="1" dirty="0"/>
              <a:t>Write </a:t>
            </a:r>
            <a:r>
              <a:rPr lang="en-US" dirty="0"/>
              <a:t>– Allows subsequent opening of the file for writing.</a:t>
            </a:r>
          </a:p>
          <a:p>
            <a:pPr algn="just"/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 - </a:t>
            </a:r>
            <a:r>
              <a:rPr lang="en-IN" dirty="0" err="1" smtClean="0"/>
              <a:t>FileStream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0" y="1060625"/>
            <a:ext cx="8763000" cy="5308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599" y="1066800"/>
            <a:ext cx="8724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"D:\\csharpfile.txt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							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"File has been created and the Path is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:\\csharpfile.txt"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2905052"/>
            <a:ext cx="7220958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Disadvantages - Inheritance</a:t>
            </a:r>
            <a:endParaRPr lang="en-IN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In Inheritance base class and child classes are tightly coupled. Hence If you change the code of parent class, it will get affects to the all the child classes.</a:t>
            </a:r>
          </a:p>
          <a:p>
            <a:pPr algn="just"/>
            <a:r>
              <a:rPr lang="en-US" dirty="0">
                <a:latin typeface="+mn-lt"/>
              </a:rPr>
              <a:t>In class hierarchy many data members remain unused and the memory allocated to them is not utilized. </a:t>
            </a:r>
            <a:endParaRPr lang="en-US" dirty="0" smtClean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Hence </a:t>
            </a:r>
            <a:r>
              <a:rPr lang="en-US" dirty="0">
                <a:latin typeface="+mn-lt"/>
              </a:rPr>
              <a:t>affect performance of your program if you have not implemented inheritance correctly.</a:t>
            </a:r>
          </a:p>
          <a:p>
            <a:pPr algn="just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694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Open &amp; W</a:t>
            </a:r>
            <a:r>
              <a:rPr lang="en-US" sz="4900" dirty="0" smtClean="0"/>
              <a:t>rite </a:t>
            </a:r>
            <a:r>
              <a:rPr lang="en-US" sz="4900" dirty="0"/>
              <a:t>S</a:t>
            </a:r>
            <a:r>
              <a:rPr lang="en-US" sz="4900" dirty="0" smtClean="0"/>
              <a:t>ome </a:t>
            </a:r>
            <a:r>
              <a:rPr lang="en-US" sz="4900" dirty="0"/>
              <a:t>T</a:t>
            </a:r>
            <a:r>
              <a:rPr lang="en-US" sz="4900" dirty="0" smtClean="0"/>
              <a:t>ext In File</a:t>
            </a:r>
            <a:r>
              <a:rPr lang="en-US" b="1" dirty="0"/>
              <a:t/>
            </a:r>
            <a:br>
              <a:rPr lang="en-US" b="1" dirty="0"/>
            </a:br>
            <a:endParaRPr lang="en-IN" b="1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0" y="1060625"/>
            <a:ext cx="8763000" cy="5308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599" y="1066800"/>
            <a:ext cx="8724901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5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r>
              <a:rPr lang="en-US" sz="15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5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5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5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5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5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fs = </a:t>
            </a:r>
            <a:r>
              <a:rPr lang="en-US" sz="15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"D:\\csharpfile.txt"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5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	</a:t>
            </a:r>
            <a:r>
              <a:rPr lang="en-US" sz="15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5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.Append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5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bdata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5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.Default.GetBytes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File Handling!"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fs.Write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bdata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0, </a:t>
            </a:r>
            <a:r>
              <a:rPr lang="en-US" sz="15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bdata.Length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fs.Close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"Successfully saved file with data : Hello File </a:t>
            </a:r>
            <a:r>
              <a:rPr lang="en-US" sz="15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Handling</a:t>
            </a:r>
            <a:r>
              <a:rPr lang="en-US" sz="15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5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5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5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5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84" y="2943157"/>
            <a:ext cx="7211431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4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900" dirty="0" smtClean="0"/>
              <a:t>Write &amp; Read from Text File</a:t>
            </a:r>
            <a:r>
              <a:rPr lang="en-US" b="1" dirty="0"/>
              <a:t/>
            </a:r>
            <a:br>
              <a:rPr lang="en-US" b="1" dirty="0"/>
            </a:br>
            <a:endParaRPr lang="en-IN" b="1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0" y="1060625"/>
            <a:ext cx="8763000" cy="5308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5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599" y="1066800"/>
            <a:ext cx="87249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file 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@"D:\csharpfile.txt"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//Writer data to text file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writer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StreamWriter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how to use 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 in C# Programming"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"Good Luck!"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//Reading text file using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          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reader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(file))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reader.ReadToEnd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84" y="2862183"/>
            <a:ext cx="721143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6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220980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70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Different Types of Inheritance</a:t>
            </a:r>
            <a:endParaRPr lang="en-US" dirty="0">
              <a:latin typeface="+mj-lt"/>
            </a:endParaRPr>
          </a:p>
        </p:txBody>
      </p:sp>
      <p:graphicFrame>
        <p:nvGraphicFramePr>
          <p:cNvPr id="11" name="Diagram 10"/>
          <p:cNvGraphicFramePr/>
          <p:nvPr>
            <p:extLst/>
          </p:nvPr>
        </p:nvGraphicFramePr>
        <p:xfrm>
          <a:off x="304800" y="1219200"/>
          <a:ext cx="8382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130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Single Inheritance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42672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4686300" y="1066800"/>
            <a:ext cx="42672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sz="3600" b="1" u="sng" dirty="0" smtClean="0">
                <a:solidFill>
                  <a:schemeClr val="accent1"/>
                </a:solidFill>
                <a:latin typeface="+mj-lt"/>
              </a:rPr>
              <a:t>Single Inheritance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s</a:t>
            </a:r>
            <a:r>
              <a:rPr lang="en-US" sz="2400" dirty="0" smtClean="0">
                <a:solidFill>
                  <a:schemeClr val="tx1"/>
                </a:solidFill>
              </a:rPr>
              <a:t>ingle </a:t>
            </a:r>
            <a:r>
              <a:rPr lang="en-US" sz="2400" dirty="0">
                <a:solidFill>
                  <a:schemeClr val="tx1"/>
                </a:solidFill>
              </a:rPr>
              <a:t>inheritance, a derived class is created from a single base class.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7300" y="2356757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A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(Base)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4419600"/>
            <a:ext cx="2362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Class B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(Derived)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2438400" y="2966357"/>
            <a:ext cx="0" cy="1453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4968</Words>
  <Application>Microsoft Office PowerPoint</Application>
  <PresentationFormat>On-screen Show (4:3)</PresentationFormat>
  <Paragraphs>993</Paragraphs>
  <Slides>72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UNIT - 3 C#.NET</vt:lpstr>
      <vt:lpstr>Outline                </vt:lpstr>
      <vt:lpstr>Introduction to C#.NET</vt:lpstr>
      <vt:lpstr>C#.NET Features</vt:lpstr>
      <vt:lpstr>Inheritance</vt:lpstr>
      <vt:lpstr>Why Inheritance?</vt:lpstr>
      <vt:lpstr>Disadvantages - Inheritance</vt:lpstr>
      <vt:lpstr>Different Types of Inheritance</vt:lpstr>
      <vt:lpstr>Single Inheritance</vt:lpstr>
      <vt:lpstr>Example - Single Inheritance</vt:lpstr>
      <vt:lpstr>Multi-level Inheritance</vt:lpstr>
      <vt:lpstr>Example – Multi-Level Inheritance</vt:lpstr>
      <vt:lpstr>Cont..</vt:lpstr>
      <vt:lpstr>Multiple Inheritance</vt:lpstr>
      <vt:lpstr>Example – Multiple Inheritance</vt:lpstr>
      <vt:lpstr>Multipath Inheritance</vt:lpstr>
      <vt:lpstr>Example – Multipath Inheritance</vt:lpstr>
      <vt:lpstr>Hierarchical Inheritance</vt:lpstr>
      <vt:lpstr>Example – Hierarchical Inheritance</vt:lpstr>
      <vt:lpstr>Hybrid Inheritance</vt:lpstr>
      <vt:lpstr>Example – Hybrid Inheritance</vt:lpstr>
      <vt:lpstr>Delegates</vt:lpstr>
      <vt:lpstr>Delegates Cont..</vt:lpstr>
      <vt:lpstr>Example - Delegates</vt:lpstr>
      <vt:lpstr>Delegates Cont..</vt:lpstr>
      <vt:lpstr>Delegates Cont..</vt:lpstr>
      <vt:lpstr>Invoking Delegate</vt:lpstr>
      <vt:lpstr>What is Collections?</vt:lpstr>
      <vt:lpstr>Collection Classes</vt:lpstr>
      <vt:lpstr>ArrayList Class</vt:lpstr>
      <vt:lpstr>Properties of ArrayList Class</vt:lpstr>
      <vt:lpstr>Methods of ArrayList Class</vt:lpstr>
      <vt:lpstr>Example – ArrayList Class</vt:lpstr>
      <vt:lpstr>Cont.. – ArrayList Class</vt:lpstr>
      <vt:lpstr>Stack Class</vt:lpstr>
      <vt:lpstr>Contd..</vt:lpstr>
      <vt:lpstr>Properties &amp; Methods of Stack Class</vt:lpstr>
      <vt:lpstr>Example – Stack Class (push)</vt:lpstr>
      <vt:lpstr>Example – Stack Class (pop)</vt:lpstr>
      <vt:lpstr>Queue Class</vt:lpstr>
      <vt:lpstr>Properties &amp; Methods of Queue Class</vt:lpstr>
      <vt:lpstr>Example – Queue Class (Enqueue)</vt:lpstr>
      <vt:lpstr>Example – Queue Class (Dequeue)</vt:lpstr>
      <vt:lpstr>Hashtable Class</vt:lpstr>
      <vt:lpstr>Contd..</vt:lpstr>
      <vt:lpstr>Properties of Hashtable Class</vt:lpstr>
      <vt:lpstr>Methods of Hashtable Class</vt:lpstr>
      <vt:lpstr>Example – Hashtable Class</vt:lpstr>
      <vt:lpstr>SortedList Class</vt:lpstr>
      <vt:lpstr>BitArray Class</vt:lpstr>
      <vt:lpstr>Debugging and Error Handling</vt:lpstr>
      <vt:lpstr>Debugging and Error Handling Cont..</vt:lpstr>
      <vt:lpstr>Exception Classes</vt:lpstr>
      <vt:lpstr>Exception Handling</vt:lpstr>
      <vt:lpstr>Exception Handling Cont..</vt:lpstr>
      <vt:lpstr>Example – Exception Handling</vt:lpstr>
      <vt:lpstr>The throw Statement</vt:lpstr>
      <vt:lpstr>Example – throw</vt:lpstr>
      <vt:lpstr>String</vt:lpstr>
      <vt:lpstr>String Manipulation Functions</vt:lpstr>
      <vt:lpstr>String Manipulation Functions Cont..</vt:lpstr>
      <vt:lpstr>String Manipulation Functions Cont..</vt:lpstr>
      <vt:lpstr>Files and I/O</vt:lpstr>
      <vt:lpstr>I/O Classes</vt:lpstr>
      <vt:lpstr>I/O Classes Cont..</vt:lpstr>
      <vt:lpstr>File Stream Class</vt:lpstr>
      <vt:lpstr>Parameters of File Stream Class</vt:lpstr>
      <vt:lpstr>Parameters of File Stream Class Cont..</vt:lpstr>
      <vt:lpstr>Example - FileStream Class</vt:lpstr>
      <vt:lpstr> Open &amp; Write Some Text In File </vt:lpstr>
      <vt:lpstr> Write &amp; Read from Text File 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874</cp:revision>
  <dcterms:created xsi:type="dcterms:W3CDTF">2013-05-17T03:00:03Z</dcterms:created>
  <dcterms:modified xsi:type="dcterms:W3CDTF">2017-04-19T06:21:20Z</dcterms:modified>
</cp:coreProperties>
</file>