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Lst>
  <p:notesMasterIdLst>
    <p:notesMasterId r:id="rId37"/>
  </p:notesMasterIdLst>
  <p:handoutMasterIdLst>
    <p:handoutMasterId r:id="rId38"/>
  </p:handoutMasterIdLst>
  <p:sldIdLst>
    <p:sldId id="482" r:id="rId4"/>
    <p:sldId id="379" r:id="rId5"/>
    <p:sldId id="460" r:id="rId6"/>
    <p:sldId id="497" r:id="rId7"/>
    <p:sldId id="498" r:id="rId8"/>
    <p:sldId id="528" r:id="rId9"/>
    <p:sldId id="504" r:id="rId10"/>
    <p:sldId id="506" r:id="rId11"/>
    <p:sldId id="508" r:id="rId12"/>
    <p:sldId id="524" r:id="rId13"/>
    <p:sldId id="525" r:id="rId14"/>
    <p:sldId id="510" r:id="rId15"/>
    <p:sldId id="526" r:id="rId16"/>
    <p:sldId id="527" r:id="rId17"/>
    <p:sldId id="511" r:id="rId18"/>
    <p:sldId id="513" r:id="rId19"/>
    <p:sldId id="514" r:id="rId20"/>
    <p:sldId id="529" r:id="rId21"/>
    <p:sldId id="540" r:id="rId22"/>
    <p:sldId id="530" r:id="rId23"/>
    <p:sldId id="532" r:id="rId24"/>
    <p:sldId id="534" r:id="rId25"/>
    <p:sldId id="535" r:id="rId26"/>
    <p:sldId id="536" r:id="rId27"/>
    <p:sldId id="537" r:id="rId28"/>
    <p:sldId id="538" r:id="rId29"/>
    <p:sldId id="539" r:id="rId30"/>
    <p:sldId id="503" r:id="rId31"/>
    <p:sldId id="515" r:id="rId32"/>
    <p:sldId id="517" r:id="rId33"/>
    <p:sldId id="518" r:id="rId34"/>
    <p:sldId id="523" r:id="rId35"/>
    <p:sldId id="52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ZnwD9rI7DU33w2UqyDFaeg==" hashData="spI0NXIQujKxeCH/z52NCt+ybgg="/>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DFD"/>
    <a:srgbClr val="E7F2FF"/>
    <a:srgbClr val="FF6702"/>
    <a:srgbClr val="E40524"/>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343" autoAdjust="0"/>
  </p:normalViewPr>
  <p:slideViewPr>
    <p:cSldViewPr>
      <p:cViewPr varScale="1">
        <p:scale>
          <a:sx n="67" d="100"/>
          <a:sy n="67" d="100"/>
        </p:scale>
        <p:origin x="-1073" y="-46"/>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19-04-2017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4/19/2017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9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843724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l">
              <a:defRPr/>
            </a:pPr>
            <a:r>
              <a:rPr lang="da-DK" sz="1400" b="1" baseline="0" noProof="1">
                <a:solidFill>
                  <a:srgbClr val="FFFFFF"/>
                </a:solidFill>
                <a:latin typeface="+mj-lt"/>
                <a:ea typeface="Open Sans" panose="020B0606030504020204" pitchFamily="34" charset="0"/>
                <a:cs typeface="Open Sans" panose="020B0606030504020204" pitchFamily="34" charset="0"/>
              </a:rPr>
              <a:t>Unit – 2 : The Basics and Console Applications in C#              </a:t>
            </a:r>
            <a:fld id="{31EA97D2-C5F8-4360-8283-F6AF9EF22D41}" type="slidenum">
              <a:rPr lang="da-DK" sz="1400" b="1" baseline="0" noProof="1" smtClean="0">
                <a:solidFill>
                  <a:srgbClr val="FFFFFF"/>
                </a:solidFill>
                <a:latin typeface="+mj-lt"/>
                <a:ea typeface="Open Sans" panose="020B0606030504020204" pitchFamily="34" charset="0"/>
                <a:cs typeface="Open Sans" panose="020B0606030504020204" pitchFamily="34" charset="0"/>
              </a:rPr>
              <a:t>‹#›</a:t>
            </a:fld>
            <a:r>
              <a:rPr lang="da-DK" sz="1800" noProof="1">
                <a:solidFill>
                  <a:srgbClr val="FFFFFF"/>
                </a:solidFill>
                <a:latin typeface="+mj-lt"/>
                <a:ea typeface="Open Sans" panose="020B0606030504020204" pitchFamily="34" charset="0"/>
                <a:cs typeface="Open Sans" panose="020B0606030504020204" pitchFamily="34" charset="0"/>
              </a:rPr>
              <a:t>	                  </a:t>
            </a:r>
            <a:r>
              <a:rPr lang="da-DK" sz="1400" b="1" noProof="1">
                <a:solidFill>
                  <a:srgbClr val="FFFFFF"/>
                </a:solidFill>
                <a:latin typeface="+mj-lt"/>
                <a:ea typeface="Open Sans" panose="020B0606030504020204" pitchFamily="34" charset="0"/>
                <a:cs typeface="Open Sans" panose="020B0606030504020204" pitchFamily="34" charset="0"/>
              </a:rPr>
              <a:t>Darshan Institute of engineering</a:t>
            </a:r>
            <a:r>
              <a:rPr lang="da-DK" sz="1400" b="1" baseline="0" noProof="1">
                <a:solidFill>
                  <a:srgbClr val="FFFFFF"/>
                </a:solidFill>
                <a:latin typeface="+mj-lt"/>
                <a:ea typeface="Open Sans" panose="020B0606030504020204" pitchFamily="34" charset="0"/>
                <a:cs typeface="Open Sans" panose="020B0606030504020204" pitchFamily="34" charset="0"/>
              </a:rPr>
              <a:t> &amp; Technology</a:t>
            </a:r>
            <a:endParaRPr lang="da-DK" sz="1400" b="1"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9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28517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991872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24883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281166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822853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8350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2049113419"/>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bg1"/>
                          </a:solidFill>
                          <a:latin typeface="+mn-lt"/>
                          <a:ea typeface="Open Sans Semibold" panose="020B0706030804020204" pitchFamily="34" charset="0"/>
                          <a:cs typeface="Open Sans Semibold" panose="020B0706030804020204" pitchFamily="34" charset="0"/>
                        </a:rPr>
                        <a:t>Unit: 4 – </a:t>
                      </a:r>
                      <a:r>
                        <a:rPr lang="en-US" sz="1400" b="1" kern="1200" dirty="0">
                          <a:solidFill>
                            <a:schemeClr val="bg1"/>
                          </a:solidFill>
                          <a:latin typeface="+mn-lt"/>
                          <a:ea typeface="Open Sans Semibold" panose="020B0706030804020204" pitchFamily="34" charset="0"/>
                          <a:cs typeface="Open Sans Semibold" panose="020B0706030804020204" pitchFamily="34" charset="0"/>
                        </a:rPr>
                        <a:t>ADO.NET</a:t>
                      </a:r>
                      <a:endParaRPr lang="da-DK" sz="1400" b="1" kern="1200" noProof="1">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2418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1951015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260103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385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38862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bg1"/>
                          </a:solidFill>
                          <a:latin typeface="+mn-lt"/>
                          <a:ea typeface="Open Sans Semibold" panose="020B0706030804020204" pitchFamily="34" charset="0"/>
                          <a:cs typeface="Open Sans Semibold" panose="020B0706030804020204" pitchFamily="34" charset="0"/>
                        </a:rPr>
                        <a:t>Unit: 4 – </a:t>
                      </a:r>
                      <a:r>
                        <a:rPr lang="en-US" sz="1400" b="1" kern="1200" dirty="0">
                          <a:solidFill>
                            <a:schemeClr val="bg1"/>
                          </a:solidFill>
                          <a:latin typeface="+mn-lt"/>
                          <a:ea typeface="Open Sans Semibold" panose="020B0706030804020204" pitchFamily="34" charset="0"/>
                          <a:cs typeface="Open Sans Semibold" panose="020B0706030804020204" pitchFamily="34" charset="0"/>
                        </a:rPr>
                        <a:t>ADO.NET</a:t>
                      </a:r>
                      <a:endParaRPr lang="da-DK" sz="1400" b="1" kern="1200" noProof="1">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extLst>
                  <a:ext uri="{0D108BD9-81ED-4DB2-BD59-A6C34878D82A}">
                    <a16:rowId xmlns:a16="http://schemas.microsoft.com/office/drawing/2014/main" xmlns="" val="10000"/>
                  </a:ext>
                </a:extLst>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prstClr val="white"/>
                </a:solidFill>
              </a:rPr>
              <a:pPr/>
              <a:t>‹#›</a:t>
            </a:fld>
            <a:endParaRPr lang="en-US" b="1" dirty="0">
              <a:solidFill>
                <a:prstClr val="white"/>
              </a:solidFill>
            </a:endParaRPr>
          </a:p>
        </p:txBody>
      </p:sp>
    </p:spTree>
    <p:extLst>
      <p:ext uri="{BB962C8B-B14F-4D97-AF65-F5344CB8AC3E}">
        <p14:creationId xmlns:p14="http://schemas.microsoft.com/office/powerpoint/2010/main" val="22176459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96119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bg1"/>
                          </a:solidFill>
                          <a:latin typeface="+mn-lt"/>
                          <a:ea typeface="Open Sans Semibold" panose="020B0706030804020204" pitchFamily="34" charset="0"/>
                          <a:cs typeface="Open Sans Semibold" panose="020B0706030804020204" pitchFamily="34" charset="0"/>
                        </a:rPr>
                        <a:t>Unit: 4 – </a:t>
                      </a:r>
                      <a:r>
                        <a:rPr lang="en-US" sz="1400" b="1" kern="1200" dirty="0">
                          <a:solidFill>
                            <a:schemeClr val="bg1"/>
                          </a:solidFill>
                          <a:latin typeface="+mn-lt"/>
                          <a:ea typeface="Open Sans Semibold" panose="020B0706030804020204" pitchFamily="34" charset="0"/>
                          <a:cs typeface="Open Sans Semibold" panose="020B0706030804020204" pitchFamily="34" charset="0"/>
                        </a:rPr>
                        <a:t>ADO.NET</a:t>
                      </a:r>
                      <a:endParaRPr lang="da-DK" sz="1400" b="1" kern="1200" noProof="1">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0659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0986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10221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578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8478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4856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18389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613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800"/>
            </a:lvl1pPr>
            <a:lvl2pPr marL="742950" indent="-285750">
              <a:buFont typeface="ZapfDingbatsITC"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1121014170"/>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bg1"/>
                          </a:solidFill>
                          <a:latin typeface="+mn-lt"/>
                          <a:ea typeface="Open Sans Semibold" panose="020B0706030804020204" pitchFamily="34" charset="0"/>
                          <a:cs typeface="Open Sans Semibold" panose="020B0706030804020204" pitchFamily="34" charset="0"/>
                        </a:rPr>
                        <a:t>Unit: 4 – </a:t>
                      </a:r>
                      <a:r>
                        <a:rPr lang="en-US" sz="1400" b="1" kern="1200" dirty="0">
                          <a:solidFill>
                            <a:schemeClr val="bg1"/>
                          </a:solidFill>
                          <a:latin typeface="+mn-lt"/>
                          <a:ea typeface="Open Sans Semibold" panose="020B0706030804020204" pitchFamily="34" charset="0"/>
                          <a:cs typeface="Open Sans Semibold" panose="020B0706030804020204" pitchFamily="34" charset="0"/>
                        </a:rPr>
                        <a:t>ADO.NET</a:t>
                      </a:r>
                      <a:endParaRPr lang="da-DK" sz="1400" b="1" kern="1200" noProof="1">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1039151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588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03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Subtitle 2"/>
          <p:cNvSpPr>
            <a:spLocks noGrp="1"/>
          </p:cNvSpPr>
          <p:nvPr>
            <p:ph type="subTitle" idx="1"/>
          </p:nvPr>
        </p:nvSpPr>
        <p:spPr>
          <a:xfrm>
            <a:off x="312821" y="4207043"/>
            <a:ext cx="7162800" cy="1676400"/>
          </a:xfrm>
        </p:spPr>
        <p:txBody>
          <a:bodyPr>
            <a:noAutofit/>
          </a:bodyPr>
          <a:lstStyle/>
          <a:p>
            <a:pPr algn="l">
              <a:spcBef>
                <a:spcPts val="0"/>
              </a:spcBef>
            </a:pPr>
            <a:r>
              <a:rPr lang="en-US" sz="3600"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Naimish R. Vadodariya</a:t>
            </a:r>
          </a:p>
          <a:p>
            <a:pPr algn="l">
              <a:spcBef>
                <a:spcPts val="0"/>
              </a:spcBef>
            </a:pPr>
            <a:r>
              <a:rPr lang="en-US" sz="2800" dirty="0">
                <a:solidFill>
                  <a:schemeClr val="tx1">
                    <a:lumMod val="75000"/>
                    <a:lumOff val="25000"/>
                  </a:schemeClr>
                </a:solidFill>
                <a:latin typeface="+mj-lt"/>
                <a:ea typeface="Open Sans" panose="020B0606030504020204" pitchFamily="34" charset="0"/>
                <a:cs typeface="Open Sans" panose="020B0606030504020204" pitchFamily="34" charset="0"/>
              </a:rPr>
              <a:t>naimish.vadodariya@darshan.ac.in</a:t>
            </a:r>
          </a:p>
          <a:p>
            <a:pPr algn="l">
              <a:spcBef>
                <a:spcPts val="0"/>
              </a:spcBef>
            </a:pPr>
            <a:r>
              <a:rPr lang="en-US" sz="2000" dirty="0">
                <a:solidFill>
                  <a:schemeClr val="tx1">
                    <a:lumMod val="75000"/>
                    <a:lumOff val="25000"/>
                  </a:schemeClr>
                </a:solidFill>
                <a:latin typeface="+mj-lt"/>
                <a:ea typeface="Open Sans" panose="020B0606030504020204" pitchFamily="34" charset="0"/>
                <a:cs typeface="Open Sans" panose="020B0606030504020204" pitchFamily="34" charset="0"/>
              </a:rPr>
              <a:t>+91-8866215253</a:t>
            </a:r>
          </a:p>
          <a:p>
            <a:pPr algn="l">
              <a:spcBef>
                <a:spcPts val="0"/>
              </a:spcBef>
            </a:pPr>
            <a:endParaRPr lang="en-US" sz="2800" dirty="0">
              <a:solidFill>
                <a:schemeClr val="tx1">
                  <a:lumMod val="75000"/>
                  <a:lumOff val="25000"/>
                </a:schemeClr>
              </a:solidFill>
              <a:latin typeface="+mj-lt"/>
              <a:ea typeface="Open Sans" panose="020B0606030504020204" pitchFamily="34" charset="0"/>
              <a:cs typeface="Open Sans" panose="020B0606030504020204" pitchFamily="34" charset="0"/>
            </a:endParaRP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marL="0" marR="0" lvl="0" indent="-342900" algn="l" defTabSz="914400" rtl="0" eaLnBrk="1" fontAlgn="auto" latinLnBrk="0" hangingPunct="1">
              <a:lnSpc>
                <a:spcPct val="100000"/>
              </a:lnSpc>
              <a:spcBef>
                <a:spcPts val="0"/>
              </a:spcBef>
              <a:spcAft>
                <a:spcPts val="0"/>
              </a:spcAft>
              <a:buClrTx/>
              <a:buSzTx/>
              <a:buFontTx/>
              <a:buNone/>
              <a:tabLst/>
              <a:defRPr/>
            </a:pPr>
            <a:r>
              <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rPr>
              <a:t>Computer Engineering      </a:t>
            </a:r>
            <a:r>
              <a:rPr kumimoji="0" lang="da-DK" sz="1800" b="0"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rPr>
              <a:t>	                                  	                  </a:t>
            </a:r>
            <a:r>
              <a:rPr kumimoji="0" lang="da-DK" sz="1400" b="1" i="0" u="none" strike="noStrike" kern="1200" cap="none" spc="0" normalizeH="0" baseline="0" noProof="1">
                <a:ln>
                  <a:noFill/>
                </a:ln>
                <a:solidFill>
                  <a:srgbClr val="FFFFFF"/>
                </a:solidFill>
                <a:effectLst/>
                <a:uLnTx/>
                <a:uFillTx/>
                <a:latin typeface="Calibri"/>
                <a:ea typeface="Open Sans" panose="020B0606030504020204" pitchFamily="34" charset="0"/>
                <a:cs typeface="Open Sans" panose="020B0606030504020204" pitchFamily="34" charset="0"/>
              </a:rPr>
              <a:t>Darshan Institute of Engineering &amp; Technology</a:t>
            </a:r>
          </a:p>
        </p:txBody>
      </p:sp>
      <p:sp>
        <p:nvSpPr>
          <p:cNvPr id="2" name="Title 1"/>
          <p:cNvSpPr>
            <a:spLocks noGrp="1"/>
          </p:cNvSpPr>
          <p:nvPr>
            <p:ph type="ctrTitle"/>
          </p:nvPr>
        </p:nvSpPr>
        <p:spPr>
          <a:xfrm>
            <a:off x="304800" y="1295399"/>
            <a:ext cx="8839200" cy="2743201"/>
          </a:xfrm>
        </p:spPr>
        <p:txBody>
          <a:bodyPr anchor="b">
            <a:noAutofit/>
          </a:bodyPr>
          <a:lstStyle/>
          <a:p>
            <a:pPr algn="l"/>
            <a:r>
              <a:rPr lang="en-US" b="1" dirty="0">
                <a:solidFill>
                  <a:schemeClr val="bg1"/>
                </a:solidFill>
                <a:latin typeface="+mj-lt"/>
                <a:ea typeface="Open Sans Semibold" panose="020B0706030804020204" pitchFamily="34" charset="0"/>
                <a:cs typeface="Open Sans Semibold" panose="020B0706030804020204" pitchFamily="34" charset="0"/>
              </a:rPr>
              <a:t>UNIT - 4</a:t>
            </a:r>
            <a:r>
              <a:rPr lang="en-US" sz="7200" b="1" dirty="0">
                <a:solidFill>
                  <a:schemeClr val="bg1"/>
                </a:solidFill>
                <a:latin typeface="+mj-lt"/>
                <a:ea typeface="Open Sans Semibold" panose="020B0706030804020204" pitchFamily="34" charset="0"/>
                <a:cs typeface="Open Sans Semibold" panose="020B0706030804020204" pitchFamily="34" charset="0"/>
              </a:rPr>
              <a:t/>
            </a:r>
            <a:br>
              <a:rPr lang="en-US" sz="7200" b="1" dirty="0">
                <a:solidFill>
                  <a:schemeClr val="bg1"/>
                </a:solidFill>
                <a:latin typeface="+mj-lt"/>
                <a:ea typeface="Open Sans Semibold" panose="020B0706030804020204" pitchFamily="34" charset="0"/>
                <a:cs typeface="Open Sans Semibold" panose="020B0706030804020204" pitchFamily="34" charset="0"/>
              </a:rPr>
            </a:br>
            <a:r>
              <a:rPr lang="en-US" sz="3600" b="1" dirty="0">
                <a:solidFill>
                  <a:schemeClr val="bg1"/>
                </a:solidFill>
                <a:latin typeface="+mj-lt"/>
                <a:ea typeface="Open Sans Semibold" panose="020B0706030804020204" pitchFamily="34" charset="0"/>
                <a:cs typeface="Open Sans Semibold" panose="020B0706030804020204" pitchFamily="34" charset="0"/>
              </a:rPr>
              <a:t>ADO.NET</a:t>
            </a:r>
          </a:p>
        </p:txBody>
      </p:sp>
      <p:sp>
        <p:nvSpPr>
          <p:cNvPr id="10" name="Rounded Rectangle 9"/>
          <p:cNvSpPr/>
          <p:nvPr/>
        </p:nvSpPr>
        <p:spPr>
          <a:xfrm>
            <a:off x="2971800" y="576262"/>
            <a:ext cx="1303259"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2160711</a:t>
            </a:r>
          </a:p>
        </p:txBody>
      </p:sp>
      <p:sp>
        <p:nvSpPr>
          <p:cNvPr id="11" name="Rounded Rectangle 10"/>
          <p:cNvSpPr/>
          <p:nvPr/>
        </p:nvSpPr>
        <p:spPr>
          <a:xfrm>
            <a:off x="103346" y="576262"/>
            <a:ext cx="2716054" cy="381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a:ea typeface="+mn-ea"/>
                <a:cs typeface="+mn-cs"/>
              </a:rPr>
              <a:t>DOT NET TECHNOLOGY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155" y="5445241"/>
            <a:ext cx="3698588" cy="876404"/>
          </a:xfrm>
          <a:prstGeom prst="rect">
            <a:avLst/>
          </a:prstGeom>
        </p:spPr>
      </p:pic>
    </p:spTree>
    <p:extLst>
      <p:ext uri="{BB962C8B-B14F-4D97-AF65-F5344CB8AC3E}">
        <p14:creationId xmlns:p14="http://schemas.microsoft.com/office/powerpoint/2010/main" val="3349170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Connection Cont..</a:t>
            </a:r>
          </a:p>
        </p:txBody>
      </p:sp>
      <p:sp>
        <p:nvSpPr>
          <p:cNvPr id="3" name="Content Placeholder 2"/>
          <p:cNvSpPr>
            <a:spLocks noGrp="1"/>
          </p:cNvSpPr>
          <p:nvPr>
            <p:ph idx="1"/>
          </p:nvPr>
        </p:nvSpPr>
        <p:spPr/>
        <p:txBody>
          <a:bodyPr>
            <a:normAutofit/>
          </a:bodyPr>
          <a:lstStyle/>
          <a:p>
            <a:r>
              <a:rPr lang="en-US" dirty="0"/>
              <a:t>Properties of Connection Object</a:t>
            </a:r>
          </a:p>
          <a:p>
            <a:pPr lvl="1" algn="just">
              <a:buFont typeface="Arial" panose="020B0604020202020204" pitchFamily="34" charset="0"/>
              <a:buChar char="•"/>
            </a:pPr>
            <a:r>
              <a:rPr lang="en-US" b="1" dirty="0" err="1"/>
              <a:t>ConnectionString</a:t>
            </a:r>
            <a:r>
              <a:rPr lang="en-US" b="1" dirty="0"/>
              <a:t>: </a:t>
            </a:r>
            <a:r>
              <a:rPr lang="en-US" dirty="0"/>
              <a:t>Connection String is collection of name/value pairs separated by semicolon which gives information of data source with which connection needs to be established. </a:t>
            </a:r>
          </a:p>
          <a:p>
            <a:pPr lvl="1" algn="just">
              <a:buFont typeface="Arial" panose="020B0604020202020204" pitchFamily="34" charset="0"/>
              <a:buChar char="•"/>
            </a:pPr>
            <a:r>
              <a:rPr lang="en-US" b="1" dirty="0"/>
              <a:t>Data Source: </a:t>
            </a:r>
            <a:r>
              <a:rPr lang="en-US" dirty="0"/>
              <a:t>it specifies name of computer and SQL server instance with which connection is </a:t>
            </a:r>
            <a:r>
              <a:rPr lang="en-US" dirty="0" smtClean="0"/>
              <a:t>required.</a:t>
            </a:r>
          </a:p>
          <a:p>
            <a:pPr lvl="1" algn="just">
              <a:buFont typeface="Arial" panose="020B0604020202020204" pitchFamily="34" charset="0"/>
              <a:buChar char="•"/>
            </a:pPr>
            <a:r>
              <a:rPr lang="en-US" b="1" dirty="0"/>
              <a:t>Integrated Security: </a:t>
            </a:r>
            <a:r>
              <a:rPr lang="en-US" dirty="0"/>
              <a:t>it specifies that connection will be established using windows authentication of SQL Server username/password</a:t>
            </a:r>
            <a:r>
              <a:rPr lang="en-US" dirty="0" smtClean="0"/>
              <a:t>.</a:t>
            </a:r>
            <a:endParaRPr lang="en-US" dirty="0"/>
          </a:p>
          <a:p>
            <a:pPr lvl="1" algn="just">
              <a:buFont typeface="Arial" panose="020B0604020202020204" pitchFamily="34" charset="0"/>
              <a:buChar char="•"/>
            </a:pPr>
            <a:r>
              <a:rPr lang="en-US" b="1" dirty="0"/>
              <a:t>Initial Catalog: </a:t>
            </a:r>
            <a:r>
              <a:rPr lang="en-US" dirty="0"/>
              <a:t>it specifies name of database with which connection is </a:t>
            </a:r>
            <a:r>
              <a:rPr lang="en-US" dirty="0" smtClean="0"/>
              <a:t>required.</a:t>
            </a:r>
            <a:endParaRPr lang="en-US" dirty="0"/>
          </a:p>
          <a:p>
            <a:pPr lvl="1" algn="just">
              <a:buFont typeface="Arial" panose="020B0604020202020204" pitchFamily="34" charset="0"/>
              <a:buChar char="•"/>
            </a:pPr>
            <a:r>
              <a:rPr lang="en-US" b="1" dirty="0"/>
              <a:t>User ID: </a:t>
            </a:r>
            <a:r>
              <a:rPr lang="en-US" dirty="0"/>
              <a:t>it specifies username to connect with </a:t>
            </a:r>
            <a:r>
              <a:rPr lang="en-US" dirty="0" smtClean="0"/>
              <a:t>database.</a:t>
            </a:r>
            <a:endParaRPr lang="en-US" dirty="0"/>
          </a:p>
          <a:p>
            <a:pPr lvl="1" algn="just">
              <a:buFont typeface="Arial" panose="020B0604020202020204" pitchFamily="34" charset="0"/>
              <a:buChar char="•"/>
            </a:pPr>
            <a:r>
              <a:rPr lang="en-US" b="1" dirty="0"/>
              <a:t>Password: </a:t>
            </a:r>
            <a:r>
              <a:rPr lang="en-US" dirty="0"/>
              <a:t>it specifies password to connect with </a:t>
            </a:r>
            <a:r>
              <a:rPr lang="en-US" dirty="0" smtClean="0"/>
              <a:t>database. </a:t>
            </a:r>
            <a:endParaRPr lang="en-US" dirty="0"/>
          </a:p>
          <a:p>
            <a:endParaRPr lang="en-US" dirty="0"/>
          </a:p>
        </p:txBody>
      </p:sp>
    </p:spTree>
    <p:extLst>
      <p:ext uri="{BB962C8B-B14F-4D97-AF65-F5344CB8AC3E}">
        <p14:creationId xmlns:p14="http://schemas.microsoft.com/office/powerpoint/2010/main" val="256775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Connection Cont..</a:t>
            </a:r>
          </a:p>
        </p:txBody>
      </p:sp>
      <p:sp>
        <p:nvSpPr>
          <p:cNvPr id="3" name="Content Placeholder 2"/>
          <p:cNvSpPr>
            <a:spLocks noGrp="1"/>
          </p:cNvSpPr>
          <p:nvPr>
            <p:ph idx="1"/>
          </p:nvPr>
        </p:nvSpPr>
        <p:spPr/>
        <p:txBody>
          <a:bodyPr>
            <a:normAutofit/>
          </a:bodyPr>
          <a:lstStyle/>
          <a:p>
            <a:r>
              <a:rPr lang="en-US" dirty="0"/>
              <a:t>Methods of Connection Object</a:t>
            </a:r>
          </a:p>
          <a:p>
            <a:pPr lvl="1" algn="just"/>
            <a:r>
              <a:rPr lang="en-US" b="1" dirty="0"/>
              <a:t>Open(): </a:t>
            </a:r>
            <a:r>
              <a:rPr lang="en-US" dirty="0"/>
              <a:t>this method opens connection using information provided by connection string. </a:t>
            </a:r>
          </a:p>
          <a:p>
            <a:pPr lvl="1" algn="just"/>
            <a:r>
              <a:rPr lang="en-US" b="1" dirty="0"/>
              <a:t>Close(): </a:t>
            </a:r>
            <a:r>
              <a:rPr lang="en-US" dirty="0"/>
              <a:t>this method closes already opened connection.</a:t>
            </a:r>
          </a:p>
        </p:txBody>
      </p:sp>
    </p:spTree>
    <p:extLst>
      <p:ext uri="{BB962C8B-B14F-4D97-AF65-F5344CB8AC3E}">
        <p14:creationId xmlns:p14="http://schemas.microsoft.com/office/powerpoint/2010/main" val="29573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Command</a:t>
            </a:r>
          </a:p>
        </p:txBody>
      </p:sp>
      <p:sp>
        <p:nvSpPr>
          <p:cNvPr id="3" name="Content Placeholder 2"/>
          <p:cNvSpPr>
            <a:spLocks noGrp="1"/>
          </p:cNvSpPr>
          <p:nvPr>
            <p:ph idx="1"/>
          </p:nvPr>
        </p:nvSpPr>
        <p:spPr/>
        <p:txBody>
          <a:bodyPr>
            <a:normAutofit/>
          </a:bodyPr>
          <a:lstStyle/>
          <a:p>
            <a:pPr algn="just"/>
            <a:r>
              <a:rPr lang="en-US" dirty="0"/>
              <a:t>The Command object enables access to database commands to return data, modify data, run stored procedures, and send or retrieve parameter information.</a:t>
            </a:r>
          </a:p>
          <a:p>
            <a:pPr algn="just"/>
            <a:r>
              <a:rPr lang="en-US" dirty="0"/>
              <a:t>It executes a command against a data source. Exposes Parameters and can execute in the scope of a Transaction from a Connection. </a:t>
            </a:r>
          </a:p>
          <a:p>
            <a:pPr algn="just"/>
            <a:r>
              <a:rPr lang="en-US" dirty="0"/>
              <a:t>You can execute SQL queries to return data in a </a:t>
            </a:r>
            <a:r>
              <a:rPr lang="en-US" dirty="0" err="1"/>
              <a:t>DataSet</a:t>
            </a:r>
            <a:r>
              <a:rPr lang="en-US" dirty="0"/>
              <a:t> or a </a:t>
            </a:r>
            <a:r>
              <a:rPr lang="en-US" dirty="0" err="1"/>
              <a:t>DataReader</a:t>
            </a:r>
            <a:r>
              <a:rPr lang="en-US" dirty="0"/>
              <a:t> object.</a:t>
            </a:r>
          </a:p>
          <a:p>
            <a:pPr algn="just"/>
            <a:r>
              <a:rPr lang="en-US" dirty="0"/>
              <a:t>Command object performs the standard Select, Insert, Delete and Update T-SQL operations.</a:t>
            </a:r>
          </a:p>
          <a:p>
            <a:pPr algn="just"/>
            <a:r>
              <a:rPr lang="en-US" dirty="0"/>
              <a:t>The base class for all Command objects is the </a:t>
            </a:r>
            <a:r>
              <a:rPr lang="en-US" dirty="0" err="1"/>
              <a:t>DbCommand</a:t>
            </a:r>
            <a:r>
              <a:rPr lang="en-US" dirty="0"/>
              <a:t> class.</a:t>
            </a:r>
          </a:p>
        </p:txBody>
      </p:sp>
    </p:spTree>
    <p:extLst>
      <p:ext uri="{BB962C8B-B14F-4D97-AF65-F5344CB8AC3E}">
        <p14:creationId xmlns:p14="http://schemas.microsoft.com/office/powerpoint/2010/main" val="296221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Properties of Command Object </a:t>
            </a:r>
          </a:p>
        </p:txBody>
      </p:sp>
      <p:sp>
        <p:nvSpPr>
          <p:cNvPr id="3" name="Content Placeholder 2"/>
          <p:cNvSpPr>
            <a:spLocks noGrp="1"/>
          </p:cNvSpPr>
          <p:nvPr>
            <p:ph idx="1"/>
          </p:nvPr>
        </p:nvSpPr>
        <p:spPr/>
        <p:txBody>
          <a:bodyPr>
            <a:normAutofit/>
          </a:bodyPr>
          <a:lstStyle/>
          <a:p>
            <a:pPr algn="just"/>
            <a:r>
              <a:rPr lang="en-US" b="1" dirty="0"/>
              <a:t>Connection: </a:t>
            </a:r>
            <a:r>
              <a:rPr lang="en-US" dirty="0"/>
              <a:t>It specifies that on which connection command executes.</a:t>
            </a:r>
          </a:p>
          <a:p>
            <a:pPr algn="just"/>
            <a:r>
              <a:rPr lang="en-US" b="1" dirty="0" err="1"/>
              <a:t>CommandType</a:t>
            </a:r>
            <a:r>
              <a:rPr lang="en-US" b="1" dirty="0"/>
              <a:t>: </a:t>
            </a:r>
            <a:r>
              <a:rPr lang="en-US" dirty="0"/>
              <a:t>It specifies type of Command to execute </a:t>
            </a:r>
          </a:p>
          <a:p>
            <a:pPr lvl="1" algn="just">
              <a:buFont typeface="Arial" panose="020B0604020202020204" pitchFamily="34" charset="0"/>
              <a:buChar char="•"/>
            </a:pPr>
            <a:r>
              <a:rPr lang="en-US" dirty="0"/>
              <a:t>Text – SQL Statement as command type </a:t>
            </a:r>
          </a:p>
          <a:p>
            <a:pPr lvl="1" algn="just">
              <a:buFont typeface="Arial" panose="020B0604020202020204" pitchFamily="34" charset="0"/>
              <a:buChar char="•"/>
            </a:pPr>
            <a:r>
              <a:rPr lang="en-US" dirty="0" err="1"/>
              <a:t>StoredProcedure</a:t>
            </a:r>
            <a:r>
              <a:rPr lang="en-US" dirty="0"/>
              <a:t> – Stored Procedure as command type </a:t>
            </a:r>
          </a:p>
          <a:p>
            <a:pPr lvl="1" algn="just">
              <a:buFont typeface="Arial" panose="020B0604020202020204" pitchFamily="34" charset="0"/>
              <a:buChar char="•"/>
            </a:pPr>
            <a:r>
              <a:rPr lang="en-US" dirty="0" err="1"/>
              <a:t>TableDirect</a:t>
            </a:r>
            <a:r>
              <a:rPr lang="en-US" dirty="0"/>
              <a:t> – Table Name as command type </a:t>
            </a:r>
          </a:p>
          <a:p>
            <a:pPr algn="just"/>
            <a:r>
              <a:rPr lang="en-US" b="1" dirty="0" err="1"/>
              <a:t>CommandText</a:t>
            </a:r>
            <a:r>
              <a:rPr lang="en-US" b="1" dirty="0"/>
              <a:t>: </a:t>
            </a:r>
            <a:r>
              <a:rPr lang="en-US" dirty="0"/>
              <a:t>Either SQL Statement or name of Stored procedure or name of Database table.</a:t>
            </a:r>
          </a:p>
        </p:txBody>
      </p:sp>
    </p:spTree>
    <p:extLst>
      <p:ext uri="{BB962C8B-B14F-4D97-AF65-F5344CB8AC3E}">
        <p14:creationId xmlns:p14="http://schemas.microsoft.com/office/powerpoint/2010/main" val="93418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Command Object</a:t>
            </a:r>
          </a:p>
        </p:txBody>
      </p:sp>
      <p:sp>
        <p:nvSpPr>
          <p:cNvPr id="3" name="Content Placeholder 2"/>
          <p:cNvSpPr>
            <a:spLocks noGrp="1"/>
          </p:cNvSpPr>
          <p:nvPr>
            <p:ph idx="1"/>
          </p:nvPr>
        </p:nvSpPr>
        <p:spPr/>
        <p:txBody>
          <a:bodyPr>
            <a:normAutofit fontScale="92500" lnSpcReduction="10000"/>
          </a:bodyPr>
          <a:lstStyle/>
          <a:p>
            <a:pPr algn="just"/>
            <a:r>
              <a:rPr lang="en-US" b="1" dirty="0" err="1"/>
              <a:t>ExecuteReader</a:t>
            </a:r>
            <a:r>
              <a:rPr lang="en-US" b="1" dirty="0"/>
              <a:t>(): </a:t>
            </a:r>
            <a:r>
              <a:rPr lang="en-US" dirty="0"/>
              <a:t>The </a:t>
            </a:r>
            <a:r>
              <a:rPr lang="en-US" dirty="0" err="1"/>
              <a:t>ExecuteReader</a:t>
            </a:r>
            <a:r>
              <a:rPr lang="en-US" dirty="0"/>
              <a:t> method executes the command specified and returns an instance of </a:t>
            </a:r>
            <a:r>
              <a:rPr lang="en-US" dirty="0" err="1"/>
              <a:t>SqlDataReader</a:t>
            </a:r>
            <a:r>
              <a:rPr lang="en-US" dirty="0"/>
              <a:t> class</a:t>
            </a:r>
            <a:r>
              <a:rPr lang="en-US" dirty="0" smtClean="0"/>
              <a:t>. It is used to Select data from database.</a:t>
            </a:r>
            <a:endParaRPr lang="en-US" b="1" dirty="0" smtClean="0"/>
          </a:p>
          <a:p>
            <a:pPr algn="just"/>
            <a:r>
              <a:rPr lang="en-US" b="1" dirty="0" err="1" smtClean="0"/>
              <a:t>ExecuteNonQuery</a:t>
            </a:r>
            <a:r>
              <a:rPr lang="en-US" b="1" dirty="0"/>
              <a:t>(): </a:t>
            </a:r>
            <a:r>
              <a:rPr lang="en-US" dirty="0"/>
              <a:t>This method executes the command specifies and returns the number of rows affected</a:t>
            </a:r>
            <a:r>
              <a:rPr lang="en-US" dirty="0" smtClean="0"/>
              <a:t>. It is used for insert, update and delete operations.</a:t>
            </a:r>
            <a:endParaRPr lang="en-US" dirty="0"/>
          </a:p>
          <a:p>
            <a:pPr algn="just"/>
            <a:r>
              <a:rPr lang="en-US" b="1" dirty="0" err="1"/>
              <a:t>ExecuteScalar</a:t>
            </a:r>
            <a:r>
              <a:rPr lang="en-US" b="1" dirty="0"/>
              <a:t>(): </a:t>
            </a:r>
            <a:r>
              <a:rPr lang="en-US" dirty="0"/>
              <a:t>This method executes the command specifies and returns the first column of first row of the result set. The remaining rows and column are ignored.</a:t>
            </a:r>
          </a:p>
          <a:p>
            <a:pPr algn="just"/>
            <a:r>
              <a:rPr lang="en-US" b="1" dirty="0" err="1" smtClean="0"/>
              <a:t>ExecuteXmlReader</a:t>
            </a:r>
            <a:r>
              <a:rPr lang="en-US" b="1" dirty="0"/>
              <a:t>():</a:t>
            </a:r>
            <a:r>
              <a:rPr lang="en-US" dirty="0"/>
              <a:t>This method executes the command specified and returns an instance of </a:t>
            </a:r>
            <a:r>
              <a:rPr lang="en-US" dirty="0" err="1"/>
              <a:t>XmlReader</a:t>
            </a:r>
            <a:r>
              <a:rPr lang="en-US" dirty="0"/>
              <a:t> class. This method can be used to return the result set in the form of an XML document.</a:t>
            </a:r>
          </a:p>
          <a:p>
            <a:pPr algn="just"/>
            <a:r>
              <a:rPr lang="en-US" b="1" dirty="0" err="1"/>
              <a:t>CreateCommand</a:t>
            </a:r>
            <a:r>
              <a:rPr lang="en-US" b="1" dirty="0"/>
              <a:t>(): </a:t>
            </a:r>
            <a:r>
              <a:rPr lang="en-US" dirty="0"/>
              <a:t>This method created new command object on given connection object.</a:t>
            </a:r>
          </a:p>
        </p:txBody>
      </p:sp>
    </p:spTree>
    <p:extLst>
      <p:ext uri="{BB962C8B-B14F-4D97-AF65-F5344CB8AC3E}">
        <p14:creationId xmlns:p14="http://schemas.microsoft.com/office/powerpoint/2010/main" val="47507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err="1"/>
              <a:t>DataReader</a:t>
            </a:r>
            <a:endParaRPr lang="en-US" dirty="0"/>
          </a:p>
        </p:txBody>
      </p:sp>
      <p:sp>
        <p:nvSpPr>
          <p:cNvPr id="3" name="Content Placeholder 2"/>
          <p:cNvSpPr>
            <a:spLocks noGrp="1"/>
          </p:cNvSpPr>
          <p:nvPr>
            <p:ph idx="1"/>
          </p:nvPr>
        </p:nvSpPr>
        <p:spPr/>
        <p:txBody>
          <a:bodyPr/>
          <a:lstStyle/>
          <a:p>
            <a:pPr algn="just"/>
            <a:r>
              <a:rPr lang="en-US" dirty="0"/>
              <a:t>The Data Reader provides a high-performance stream of data from the data source.</a:t>
            </a:r>
          </a:p>
          <a:p>
            <a:pPr algn="just"/>
            <a:r>
              <a:rPr lang="en-US" dirty="0"/>
              <a:t>It reads a forward-only, read-only stream of data from a data source.</a:t>
            </a:r>
          </a:p>
          <a:p>
            <a:pPr algn="just"/>
            <a:r>
              <a:rPr lang="en-US" dirty="0" err="1"/>
              <a:t>DataReader</a:t>
            </a:r>
            <a:r>
              <a:rPr lang="en-US" dirty="0"/>
              <a:t> object works in connected way. </a:t>
            </a:r>
          </a:p>
          <a:p>
            <a:pPr algn="just"/>
            <a:r>
              <a:rPr lang="en-US" dirty="0"/>
              <a:t>The base class for all </a:t>
            </a:r>
            <a:r>
              <a:rPr lang="en-US" dirty="0" err="1"/>
              <a:t>DataReader</a:t>
            </a:r>
            <a:r>
              <a:rPr lang="en-US" dirty="0"/>
              <a:t> objects is the </a:t>
            </a:r>
            <a:r>
              <a:rPr lang="en-US" dirty="0" err="1"/>
              <a:t>DbDataReader</a:t>
            </a:r>
            <a:r>
              <a:rPr lang="en-US" dirty="0"/>
              <a:t> class.</a:t>
            </a:r>
          </a:p>
          <a:p>
            <a:r>
              <a:rPr lang="en-US" b="1" dirty="0"/>
              <a:t>Methods of </a:t>
            </a:r>
            <a:r>
              <a:rPr lang="en-US" b="1" dirty="0" err="1"/>
              <a:t>DataReader</a:t>
            </a:r>
            <a:r>
              <a:rPr lang="en-US" b="1" dirty="0"/>
              <a:t> object </a:t>
            </a:r>
          </a:p>
          <a:p>
            <a:pPr lvl="1" algn="just">
              <a:buFont typeface="Arial" panose="020B0604020202020204" pitchFamily="34" charset="0"/>
              <a:buChar char="•"/>
            </a:pPr>
            <a:r>
              <a:rPr lang="en-US" b="1" dirty="0"/>
              <a:t>Read(): </a:t>
            </a:r>
            <a:r>
              <a:rPr lang="en-US" dirty="0"/>
              <a:t>this method reads next row from </a:t>
            </a:r>
            <a:r>
              <a:rPr lang="en-US" dirty="0" err="1"/>
              <a:t>DataReader</a:t>
            </a:r>
            <a:r>
              <a:rPr lang="en-US" dirty="0"/>
              <a:t> object, if row exists it returns true otherwise it returns false. </a:t>
            </a:r>
          </a:p>
          <a:p>
            <a:pPr algn="just"/>
            <a:endParaRPr lang="en-US" dirty="0"/>
          </a:p>
        </p:txBody>
      </p:sp>
    </p:spTree>
    <p:extLst>
      <p:ext uri="{BB962C8B-B14F-4D97-AF65-F5344CB8AC3E}">
        <p14:creationId xmlns:p14="http://schemas.microsoft.com/office/powerpoint/2010/main" val="252755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dirty="0" err="1"/>
              <a:t>DataAdapter</a:t>
            </a:r>
            <a:endParaRPr lang="en-US" dirty="0"/>
          </a:p>
        </p:txBody>
      </p:sp>
      <p:sp>
        <p:nvSpPr>
          <p:cNvPr id="3" name="Content Placeholder 2"/>
          <p:cNvSpPr>
            <a:spLocks noGrp="1"/>
          </p:cNvSpPr>
          <p:nvPr>
            <p:ph idx="1"/>
          </p:nvPr>
        </p:nvSpPr>
        <p:spPr/>
        <p:txBody>
          <a:bodyPr>
            <a:normAutofit/>
          </a:bodyPr>
          <a:lstStyle/>
          <a:p>
            <a:pPr algn="just"/>
            <a:r>
              <a:rPr lang="en-US" dirty="0"/>
              <a:t>The Data Adapter provides the bridge between the Data Set object and the data source. </a:t>
            </a:r>
          </a:p>
          <a:p>
            <a:pPr algn="just"/>
            <a:r>
              <a:rPr lang="en-US" dirty="0"/>
              <a:t>The Data Adapter uses command object to execute SQL commands at the data source to both load the Data Set with data and reconcile changes that were made to the data in the dataset back to the data source.</a:t>
            </a:r>
          </a:p>
          <a:p>
            <a:pPr algn="just"/>
            <a:r>
              <a:rPr lang="en-US" dirty="0"/>
              <a:t>It populates a </a:t>
            </a:r>
            <a:r>
              <a:rPr lang="en-US" dirty="0" err="1"/>
              <a:t>DataSet</a:t>
            </a:r>
            <a:r>
              <a:rPr lang="en-US" dirty="0"/>
              <a:t> and resolves updates with the data source.</a:t>
            </a:r>
          </a:p>
          <a:p>
            <a:pPr algn="just"/>
            <a:r>
              <a:rPr lang="en-US" dirty="0"/>
              <a:t>The base class for all </a:t>
            </a:r>
            <a:r>
              <a:rPr lang="en-US" dirty="0" err="1"/>
              <a:t>DataAdapter</a:t>
            </a:r>
            <a:r>
              <a:rPr lang="en-US" dirty="0"/>
              <a:t> objects is the </a:t>
            </a:r>
            <a:r>
              <a:rPr lang="en-US" dirty="0" err="1"/>
              <a:t>DbDataAdapter</a:t>
            </a:r>
            <a:r>
              <a:rPr lang="en-US" dirty="0"/>
              <a:t> class.</a:t>
            </a:r>
          </a:p>
        </p:txBody>
      </p:sp>
    </p:spTree>
    <p:extLst>
      <p:ext uri="{BB962C8B-B14F-4D97-AF65-F5344CB8AC3E}">
        <p14:creationId xmlns:p14="http://schemas.microsoft.com/office/powerpoint/2010/main" val="376188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a:t>
            </a:r>
            <a:r>
              <a:rPr lang="en-US" dirty="0" err="1"/>
              <a:t>DataAdapter</a:t>
            </a:r>
            <a:r>
              <a:rPr lang="en-US" dirty="0"/>
              <a:t> object</a:t>
            </a:r>
          </a:p>
        </p:txBody>
      </p:sp>
      <p:sp>
        <p:nvSpPr>
          <p:cNvPr id="3" name="Content Placeholder 2"/>
          <p:cNvSpPr>
            <a:spLocks noGrp="1"/>
          </p:cNvSpPr>
          <p:nvPr>
            <p:ph idx="1"/>
          </p:nvPr>
        </p:nvSpPr>
        <p:spPr/>
        <p:txBody>
          <a:bodyPr>
            <a:normAutofit/>
          </a:bodyPr>
          <a:lstStyle/>
          <a:p>
            <a:pPr algn="just"/>
            <a:r>
              <a:rPr lang="en-US" b="1" dirty="0"/>
              <a:t>Fill(): </a:t>
            </a:r>
            <a:r>
              <a:rPr lang="en-US" dirty="0"/>
              <a:t>this method takes the results of a database query from a Command object and pushes them into a </a:t>
            </a:r>
            <a:r>
              <a:rPr lang="en-US" dirty="0" err="1"/>
              <a:t>DataSet</a:t>
            </a:r>
            <a:r>
              <a:rPr lang="en-US" dirty="0"/>
              <a:t>. </a:t>
            </a:r>
          </a:p>
          <a:p>
            <a:pPr algn="just"/>
            <a:r>
              <a:rPr lang="en-US" b="1" dirty="0"/>
              <a:t>Update(): </a:t>
            </a:r>
            <a:r>
              <a:rPr lang="en-US" dirty="0"/>
              <a:t>this method will negotiate any changes to a </a:t>
            </a:r>
            <a:r>
              <a:rPr lang="en-US" dirty="0" err="1"/>
              <a:t>DataSet</a:t>
            </a:r>
            <a:r>
              <a:rPr lang="en-US" dirty="0"/>
              <a:t> back to the original data source.</a:t>
            </a:r>
          </a:p>
        </p:txBody>
      </p:sp>
    </p:spTree>
    <p:extLst>
      <p:ext uri="{BB962C8B-B14F-4D97-AF65-F5344CB8AC3E}">
        <p14:creationId xmlns:p14="http://schemas.microsoft.com/office/powerpoint/2010/main" val="424404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Database Connectivity</a:t>
            </a:r>
          </a:p>
        </p:txBody>
      </p:sp>
      <p:sp>
        <p:nvSpPr>
          <p:cNvPr id="4" name="TextBox 3"/>
          <p:cNvSpPr txBox="1"/>
          <p:nvPr/>
        </p:nvSpPr>
        <p:spPr>
          <a:xfrm>
            <a:off x="205285" y="1066800"/>
            <a:ext cx="8763000" cy="5016758"/>
          </a:xfrm>
          <a:prstGeom prst="rect">
            <a:avLst/>
          </a:prstGeom>
          <a:solidFill>
            <a:schemeClr val="bg1"/>
          </a:solidFill>
          <a:ln w="19050">
            <a:solidFill>
              <a:schemeClr val="tx1"/>
            </a:solidFill>
          </a:ln>
        </p:spPr>
        <p:txBody>
          <a:bodyPr wrap="square" rtlCol="0">
            <a:spAutoFit/>
          </a:bodyPr>
          <a:lstStyle/>
          <a:p>
            <a:r>
              <a:rPr lang="en-US" sz="1600" dirty="0">
                <a:solidFill>
                  <a:srgbClr val="008000"/>
                </a:solidFill>
                <a:latin typeface="Consolas" panose="020B0609020204030204" pitchFamily="49" charset="0"/>
              </a:rPr>
              <a:t>//Step 1: Prepare Connection </a:t>
            </a:r>
            <a:endParaRPr lang="en-US" sz="1600" dirty="0">
              <a:solidFill>
                <a:srgbClr val="000000"/>
              </a:solidFill>
              <a:latin typeface="Consolas" panose="020B0609020204030204" pitchFamily="49" charset="0"/>
            </a:endParaRPr>
          </a:p>
          <a:p>
            <a:r>
              <a:rPr lang="en-US" sz="1600" dirty="0" err="1">
                <a:solidFill>
                  <a:srgbClr val="2B91AF"/>
                </a:solidFill>
                <a:latin typeface="Consolas" panose="020B0609020204030204" pitchFamily="49" charset="0"/>
              </a:rPr>
              <a:t>SqlConnection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objConnection</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SqlConnection</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objConnection.ConnectionString</a:t>
            </a:r>
            <a:r>
              <a:rPr lang="en-US" sz="1600" dirty="0">
                <a:solidFill>
                  <a:srgbClr val="000000"/>
                </a:solidFill>
                <a:latin typeface="Consolas" panose="020B0609020204030204" pitchFamily="49" charset="0"/>
              </a:rPr>
              <a:t> = </a:t>
            </a:r>
          </a:p>
          <a:p>
            <a:r>
              <a:rPr lang="en-US" sz="1600" dirty="0">
                <a:solidFill>
                  <a:srgbClr val="800000"/>
                </a:solidFill>
                <a:latin typeface="Consolas" panose="020B0609020204030204" pitchFamily="49" charset="0"/>
              </a:rPr>
              <a:t>@“Data Source=</a:t>
            </a:r>
            <a:r>
              <a:rPr lang="en-US" sz="1600" dirty="0" err="1">
                <a:solidFill>
                  <a:srgbClr val="800000"/>
                </a:solidFill>
                <a:latin typeface="Consolas" panose="020B0609020204030204" pitchFamily="49" charset="0"/>
              </a:rPr>
              <a:t>ComputerName</a:t>
            </a:r>
            <a:r>
              <a:rPr lang="en-US" sz="1600" dirty="0">
                <a:solidFill>
                  <a:srgbClr val="800000"/>
                </a:solidFill>
                <a:latin typeface="Consolas" panose="020B0609020204030204" pitchFamily="49" charset="0"/>
              </a:rPr>
              <a:t>\</a:t>
            </a:r>
            <a:r>
              <a:rPr lang="en-US" sz="1600" dirty="0" err="1">
                <a:solidFill>
                  <a:srgbClr val="800000"/>
                </a:solidFill>
                <a:latin typeface="Consolas" panose="020B0609020204030204" pitchFamily="49" charset="0"/>
              </a:rPr>
              <a:t>SQLInstance;Initial</a:t>
            </a:r>
            <a:r>
              <a:rPr lang="en-US" sz="1600" dirty="0">
                <a:solidFill>
                  <a:srgbClr val="800000"/>
                </a:solidFill>
                <a:latin typeface="Consolas" panose="020B0609020204030204" pitchFamily="49" charset="0"/>
              </a:rPr>
              <a:t> Catalog=</a:t>
            </a:r>
            <a:r>
              <a:rPr lang="en-US" sz="1600" dirty="0" err="1">
                <a:solidFill>
                  <a:srgbClr val="800000"/>
                </a:solidFill>
                <a:latin typeface="Consolas" panose="020B0609020204030204" pitchFamily="49" charset="0"/>
              </a:rPr>
              <a:t>DatabaseName</a:t>
            </a:r>
            <a:r>
              <a:rPr lang="en-US" sz="1600" dirty="0">
                <a:solidFill>
                  <a:srgbClr val="800000"/>
                </a:solidFill>
                <a:latin typeface="Consolas" panose="020B0609020204030204" pitchFamily="49" charset="0"/>
              </a:rPr>
              <a:t>;</a:t>
            </a:r>
          </a:p>
          <a:p>
            <a:r>
              <a:rPr lang="en-US" sz="1600" dirty="0">
                <a:solidFill>
                  <a:srgbClr val="800000"/>
                </a:solidFill>
                <a:latin typeface="Consolas" panose="020B0609020204030204" pitchFamily="49" charset="0"/>
              </a:rPr>
              <a:t>Integrated Security=False; User ID=</a:t>
            </a:r>
            <a:r>
              <a:rPr lang="en-US" sz="1600" dirty="0" err="1">
                <a:solidFill>
                  <a:srgbClr val="800000"/>
                </a:solidFill>
                <a:latin typeface="Consolas" panose="020B0609020204030204" pitchFamily="49" charset="0"/>
              </a:rPr>
              <a:t>Abc</a:t>
            </a:r>
            <a:r>
              <a:rPr lang="en-US" sz="1600" dirty="0">
                <a:solidFill>
                  <a:srgbClr val="800000"/>
                </a:solidFill>
                <a:latin typeface="Consolas" panose="020B0609020204030204" pitchFamily="49" charset="0"/>
              </a:rPr>
              <a:t>; Password=123;"</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objConnection.Open</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//Step 2: Prepare &amp; Execute Command </a:t>
            </a:r>
            <a:endParaRPr lang="en-US" sz="1600" dirty="0">
              <a:solidFill>
                <a:srgbClr val="000000"/>
              </a:solidFill>
              <a:latin typeface="Consolas" panose="020B0609020204030204" pitchFamily="49" charset="0"/>
            </a:endParaRPr>
          </a:p>
          <a:p>
            <a:r>
              <a:rPr lang="en-US" sz="1600" dirty="0" err="1">
                <a:solidFill>
                  <a:srgbClr val="2B91AF"/>
                </a:solidFill>
                <a:latin typeface="Consolas" panose="020B0609020204030204" pitchFamily="49" charset="0"/>
              </a:rPr>
              <a:t>SqlCommand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objCommand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SqlCommand</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objCommand.Connection</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objConnection</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objCommand.CommandType</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CommandType.Text</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objCommand.CommandText</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"SELECT </a:t>
            </a:r>
            <a:r>
              <a:rPr lang="en-US" sz="1600" dirty="0" err="1">
                <a:solidFill>
                  <a:srgbClr val="A31515"/>
                </a:solidFill>
                <a:latin typeface="Consolas" panose="020B0609020204030204" pitchFamily="49" charset="0"/>
              </a:rPr>
              <a:t>CountryID</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CountryName</a:t>
            </a:r>
            <a:r>
              <a:rPr lang="en-US" sz="1600" dirty="0">
                <a:solidFill>
                  <a:srgbClr val="A31515"/>
                </a:solidFill>
                <a:latin typeface="Consolas" panose="020B0609020204030204" pitchFamily="49" charset="0"/>
              </a:rPr>
              <a:t> FROM Country ORDER BY </a:t>
            </a:r>
            <a:r>
              <a:rPr lang="en-US" sz="1600" dirty="0" err="1">
                <a:solidFill>
                  <a:srgbClr val="A31515"/>
                </a:solidFill>
                <a:latin typeface="Consolas" panose="020B0609020204030204" pitchFamily="49" charset="0"/>
              </a:rPr>
              <a:t>CountryName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//Step 3: Collect Data to </a:t>
            </a:r>
            <a:r>
              <a:rPr lang="en-US" sz="1600" dirty="0" err="1">
                <a:solidFill>
                  <a:srgbClr val="008000"/>
                </a:solidFill>
                <a:latin typeface="Consolas" panose="020B0609020204030204" pitchFamily="49" charset="0"/>
              </a:rPr>
              <a:t>DataReader</a:t>
            </a:r>
            <a:r>
              <a:rPr lang="en-US" sz="1600" dirty="0">
                <a:solidFill>
                  <a:srgbClr val="008000"/>
                </a:solidFill>
                <a:latin typeface="Consolas" panose="020B0609020204030204" pitchFamily="49" charset="0"/>
              </a:rPr>
              <a:t> object which has been received as a result of Command </a:t>
            </a:r>
            <a:endParaRPr lang="en-US" sz="1600" dirty="0">
              <a:solidFill>
                <a:srgbClr val="000000"/>
              </a:solidFill>
              <a:latin typeface="Consolas" panose="020B0609020204030204" pitchFamily="49" charset="0"/>
            </a:endParaRPr>
          </a:p>
          <a:p>
            <a:r>
              <a:rPr lang="en-US" sz="1600" dirty="0" err="1">
                <a:solidFill>
                  <a:srgbClr val="2B91AF"/>
                </a:solidFill>
                <a:latin typeface="Consolas" panose="020B0609020204030204" pitchFamily="49" charset="0"/>
              </a:rPr>
              <a:t>SqlDataReader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objSDR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objCommand.ExecuteReader</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gvCountry.DataSource</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objSDR</a:t>
            </a:r>
            <a:r>
              <a:rPr lang="en-US" sz="1600" dirty="0">
                <a:solidFill>
                  <a:srgbClr val="000000"/>
                </a:solidFill>
                <a:latin typeface="Consolas" panose="020B0609020204030204" pitchFamily="49" charset="0"/>
              </a:rPr>
              <a:t>; </a:t>
            </a:r>
          </a:p>
          <a:p>
            <a:r>
              <a:rPr lang="en-US" sz="1600" dirty="0" err="1">
                <a:solidFill>
                  <a:srgbClr val="000000"/>
                </a:solidFill>
                <a:latin typeface="Consolas" panose="020B0609020204030204" pitchFamily="49" charset="0"/>
              </a:rPr>
              <a:t>gvCountry.DataBind</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objConnection.Close</a:t>
            </a:r>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3761422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DataSet</a:t>
            </a:r>
            <a:r>
              <a:rPr lang="en-US" dirty="0"/>
              <a:t> (Disconnected objects)</a:t>
            </a:r>
          </a:p>
        </p:txBody>
      </p:sp>
      <p:sp>
        <p:nvSpPr>
          <p:cNvPr id="6" name="Content Placeholder 5"/>
          <p:cNvSpPr>
            <a:spLocks noGrp="1"/>
          </p:cNvSpPr>
          <p:nvPr>
            <p:ph idx="1"/>
          </p:nvPr>
        </p:nvSpPr>
        <p:spPr>
          <a:xfrm>
            <a:off x="190500" y="990600"/>
            <a:ext cx="4610100" cy="5334000"/>
          </a:xfrm>
        </p:spPr>
        <p:txBody>
          <a:bodyPr>
            <a:normAutofit lnSpcReduction="10000"/>
          </a:bodyPr>
          <a:lstStyle/>
          <a:p>
            <a:pPr algn="just"/>
            <a:r>
              <a:rPr lang="en-US" dirty="0" err="1"/>
              <a:t>DataSet</a:t>
            </a:r>
            <a:r>
              <a:rPr lang="en-US" dirty="0"/>
              <a:t> object is central to supporting disconnected, distributed data scenarios with ADO.NET.</a:t>
            </a:r>
          </a:p>
          <a:p>
            <a:pPr algn="just"/>
            <a:r>
              <a:rPr lang="en-US" dirty="0" err="1"/>
              <a:t>DataSet</a:t>
            </a:r>
            <a:r>
              <a:rPr lang="en-US" dirty="0"/>
              <a:t> is a memory-resident representation of data that provides consistent relational programming model regardless of the data source.</a:t>
            </a:r>
          </a:p>
          <a:p>
            <a:pPr algn="just"/>
            <a:r>
              <a:rPr lang="en-US" dirty="0" err="1"/>
              <a:t>DataSet</a:t>
            </a:r>
            <a:r>
              <a:rPr lang="en-US" dirty="0"/>
              <a:t> represents a complete set of data, including related tables, constraints, and relationship among the table.</a:t>
            </a:r>
          </a:p>
          <a:p>
            <a:endParaRPr lang="en-US"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154806"/>
            <a:ext cx="3073400" cy="4876800"/>
          </a:xfrm>
          <a:prstGeom prst="rect">
            <a:avLst/>
          </a:prstGeom>
          <a:ln w="19050">
            <a:solidFill>
              <a:schemeClr val="tx1"/>
            </a:solidFill>
          </a:ln>
        </p:spPr>
      </p:pic>
    </p:spTree>
    <p:extLst>
      <p:ext uri="{BB962C8B-B14F-4D97-AF65-F5344CB8AC3E}">
        <p14:creationId xmlns:p14="http://schemas.microsoft.com/office/powerpoint/2010/main" val="247173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 to ADO.NET</a:t>
            </a:r>
          </a:p>
          <a:p>
            <a:r>
              <a:rPr lang="en-US" dirty="0"/>
              <a:t>Architecture Of ADO.NET </a:t>
            </a:r>
          </a:p>
          <a:p>
            <a:r>
              <a:rPr lang="en-US" dirty="0"/>
              <a:t>Typed </a:t>
            </a:r>
            <a:r>
              <a:rPr lang="en-US" dirty="0" err="1"/>
              <a:t>DataSet</a:t>
            </a:r>
            <a:endParaRPr lang="en-US" dirty="0"/>
          </a:p>
          <a:p>
            <a:r>
              <a:rPr lang="en-US" dirty="0"/>
              <a:t>Comparison to Classic ADO &amp; ADO.NET</a:t>
            </a:r>
          </a:p>
          <a:p>
            <a:r>
              <a:rPr lang="en-US" dirty="0"/>
              <a:t>Benefits of ADO.NET</a:t>
            </a:r>
          </a:p>
          <a:p>
            <a:r>
              <a:rPr lang="en-US" dirty="0"/>
              <a:t>Data Binding: Introducing Data Source Control</a:t>
            </a:r>
          </a:p>
          <a:p>
            <a:endParaRPr lang="en-US" dirty="0"/>
          </a:p>
          <a:p>
            <a:endParaRPr lang="en-US" dirty="0"/>
          </a:p>
          <a:p>
            <a:endParaRPr lang="en-US" dirty="0"/>
          </a:p>
        </p:txBody>
      </p:sp>
    </p:spTree>
    <p:extLst>
      <p:ext uri="{BB962C8B-B14F-4D97-AF65-F5344CB8AC3E}">
        <p14:creationId xmlns:p14="http://schemas.microsoft.com/office/powerpoint/2010/main" val="123022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DataSet</a:t>
            </a:r>
            <a:r>
              <a:rPr lang="en-US" dirty="0"/>
              <a:t> Cont..</a:t>
            </a:r>
          </a:p>
        </p:txBody>
      </p:sp>
      <p:sp>
        <p:nvSpPr>
          <p:cNvPr id="3" name="Content Placeholder 2"/>
          <p:cNvSpPr>
            <a:spLocks noGrp="1"/>
          </p:cNvSpPr>
          <p:nvPr>
            <p:ph idx="1"/>
          </p:nvPr>
        </p:nvSpPr>
        <p:spPr/>
        <p:txBody>
          <a:bodyPr/>
          <a:lstStyle/>
          <a:p>
            <a:r>
              <a:rPr lang="en-US" dirty="0"/>
              <a:t>Dataset has two major objects:</a:t>
            </a:r>
          </a:p>
          <a:p>
            <a:pPr marL="0" indent="0">
              <a:buNone/>
            </a:pPr>
            <a:r>
              <a:rPr lang="en-US" b="1" dirty="0"/>
              <a:t>1) </a:t>
            </a:r>
            <a:r>
              <a:rPr lang="en-US" b="1" dirty="0" err="1"/>
              <a:t>DataTable</a:t>
            </a:r>
            <a:r>
              <a:rPr lang="en-US" b="1" dirty="0"/>
              <a:t> Collection:</a:t>
            </a:r>
            <a:endParaRPr lang="en-US" dirty="0"/>
          </a:p>
          <a:p>
            <a:pPr lvl="1" algn="just">
              <a:buFont typeface="Arial" panose="020B0604020202020204" pitchFamily="34" charset="0"/>
              <a:buChar char="•"/>
            </a:pPr>
            <a:r>
              <a:rPr lang="en-US" dirty="0"/>
              <a:t>Data table collection contains all the data table objects in a dataset.</a:t>
            </a:r>
          </a:p>
          <a:p>
            <a:pPr lvl="1" algn="just">
              <a:buFont typeface="Arial" panose="020B0604020202020204" pitchFamily="34" charset="0"/>
              <a:buChar char="•"/>
            </a:pPr>
            <a:r>
              <a:rPr lang="en-US" dirty="0"/>
              <a:t>A Data table is defined in the </a:t>
            </a:r>
            <a:r>
              <a:rPr lang="en-US" b="1" dirty="0" err="1"/>
              <a:t>System.Data</a:t>
            </a:r>
            <a:r>
              <a:rPr lang="en-US" dirty="0"/>
              <a:t> namespace and represents a single table of memory-resident data.</a:t>
            </a:r>
          </a:p>
          <a:p>
            <a:pPr lvl="1" algn="just">
              <a:buFont typeface="Arial" panose="020B0604020202020204" pitchFamily="34" charset="0"/>
              <a:buChar char="•"/>
            </a:pPr>
            <a:r>
              <a:rPr lang="en-US" dirty="0"/>
              <a:t>It contains a collection of columns represented by a data column collection, and constraints represented by a constraint collection, which together define the schema of the table.</a:t>
            </a:r>
          </a:p>
          <a:p>
            <a:pPr lvl="1"/>
            <a:endParaRPr lang="en-US" dirty="0"/>
          </a:p>
          <a:p>
            <a:endParaRPr lang="en-US" dirty="0"/>
          </a:p>
        </p:txBody>
      </p:sp>
    </p:spTree>
    <p:extLst>
      <p:ext uri="{BB962C8B-B14F-4D97-AF65-F5344CB8AC3E}">
        <p14:creationId xmlns:p14="http://schemas.microsoft.com/office/powerpoint/2010/main" val="263199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DataSet</a:t>
            </a:r>
            <a:r>
              <a:rPr lang="en-US" dirty="0"/>
              <a:t> Cont..</a:t>
            </a:r>
          </a:p>
        </p:txBody>
      </p:sp>
      <p:sp>
        <p:nvSpPr>
          <p:cNvPr id="3" name="Content Placeholder 2"/>
          <p:cNvSpPr>
            <a:spLocks noGrp="1"/>
          </p:cNvSpPr>
          <p:nvPr>
            <p:ph idx="1"/>
          </p:nvPr>
        </p:nvSpPr>
        <p:spPr/>
        <p:txBody>
          <a:bodyPr>
            <a:normAutofit/>
          </a:bodyPr>
          <a:lstStyle/>
          <a:p>
            <a:pPr marL="0" indent="0">
              <a:buNone/>
            </a:pPr>
            <a:r>
              <a:rPr lang="en-US" b="1" dirty="0"/>
              <a:t>2) </a:t>
            </a:r>
            <a:r>
              <a:rPr lang="en-US" b="1" dirty="0" err="1"/>
              <a:t>DataRelation</a:t>
            </a:r>
            <a:r>
              <a:rPr lang="en-US" b="1" dirty="0"/>
              <a:t> Collection:</a:t>
            </a:r>
            <a:endParaRPr lang="en-US" dirty="0"/>
          </a:p>
          <a:p>
            <a:pPr lvl="1" algn="just">
              <a:buFont typeface="Arial" panose="020B0604020202020204" pitchFamily="34" charset="0"/>
              <a:buChar char="•"/>
            </a:pPr>
            <a:r>
              <a:rPr lang="en-US" dirty="0"/>
              <a:t>A relationship represented by the Data relation object, associated rows in one Data table with rows in another Data table. </a:t>
            </a:r>
          </a:p>
          <a:p>
            <a:pPr lvl="1" algn="just">
              <a:buFont typeface="Arial" panose="020B0604020202020204" pitchFamily="34" charset="0"/>
              <a:buChar char="•"/>
            </a:pPr>
            <a:r>
              <a:rPr lang="en-US" dirty="0"/>
              <a:t>A relationship is analogous to a join path that might exist between primary and foreign key columns in a relational database. </a:t>
            </a:r>
          </a:p>
          <a:p>
            <a:pPr lvl="1" algn="just">
              <a:buFont typeface="Arial" panose="020B0604020202020204" pitchFamily="34" charset="0"/>
              <a:buChar char="•"/>
            </a:pPr>
            <a:r>
              <a:rPr lang="en-US" dirty="0"/>
              <a:t>A data relation identifies matching columns in two tables of a dataset.</a:t>
            </a:r>
          </a:p>
          <a:p>
            <a:pPr lvl="1" algn="just">
              <a:buFont typeface="Arial" panose="020B0604020202020204" pitchFamily="34" charset="0"/>
              <a:buChar char="•"/>
            </a:pPr>
            <a:r>
              <a:rPr lang="en-US" dirty="0"/>
              <a:t>The essential element of a data relation are: </a:t>
            </a:r>
          </a:p>
          <a:p>
            <a:pPr lvl="2" algn="just">
              <a:buFont typeface="Courier New" panose="02070309020205020404" pitchFamily="49" charset="0"/>
              <a:buChar char="o"/>
            </a:pPr>
            <a:r>
              <a:rPr lang="en-US" dirty="0"/>
              <a:t>Name of the relationship</a:t>
            </a:r>
          </a:p>
          <a:p>
            <a:pPr lvl="2" algn="just">
              <a:buFont typeface="Courier New" panose="02070309020205020404" pitchFamily="49" charset="0"/>
              <a:buChar char="o"/>
            </a:pPr>
            <a:r>
              <a:rPr lang="en-US" dirty="0"/>
              <a:t>Name of the tables being related</a:t>
            </a:r>
          </a:p>
          <a:p>
            <a:pPr lvl="2" algn="just">
              <a:buFont typeface="Courier New" panose="02070309020205020404" pitchFamily="49" charset="0"/>
              <a:buChar char="o"/>
            </a:pPr>
            <a:r>
              <a:rPr lang="en-US" dirty="0"/>
              <a:t>Related column in each table</a:t>
            </a:r>
          </a:p>
          <a:p>
            <a:pPr lvl="1" algn="just">
              <a:buFont typeface="Arial" panose="020B0604020202020204" pitchFamily="34" charset="0"/>
              <a:buChar char="•"/>
            </a:pPr>
            <a:r>
              <a:rPr lang="en-US" dirty="0"/>
              <a:t>Relationship can be built with more than one column per table by specifying an array of Data Column objects as the key columns.</a:t>
            </a:r>
          </a:p>
        </p:txBody>
      </p:sp>
    </p:spTree>
    <p:extLst>
      <p:ext uri="{BB962C8B-B14F-4D97-AF65-F5344CB8AC3E}">
        <p14:creationId xmlns:p14="http://schemas.microsoft.com/office/powerpoint/2010/main" val="353350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a:t>
            </a:r>
            <a:r>
              <a:rPr lang="en-US" dirty="0" err="1"/>
              <a:t>DataSet</a:t>
            </a:r>
            <a:endParaRPr lang="en-US" dirty="0"/>
          </a:p>
        </p:txBody>
      </p:sp>
      <p:sp>
        <p:nvSpPr>
          <p:cNvPr id="4" name="TextBox 3"/>
          <p:cNvSpPr txBox="1"/>
          <p:nvPr/>
        </p:nvSpPr>
        <p:spPr>
          <a:xfrm>
            <a:off x="205285" y="1066800"/>
            <a:ext cx="8763000" cy="4801314"/>
          </a:xfrm>
          <a:prstGeom prst="rect">
            <a:avLst/>
          </a:prstGeom>
          <a:solidFill>
            <a:schemeClr val="bg1"/>
          </a:solidFill>
          <a:ln w="19050">
            <a:solidFill>
              <a:schemeClr val="tx1"/>
            </a:solidFill>
          </a:ln>
        </p:spPr>
        <p:txBody>
          <a:bodyPr wrap="square" rtlCol="0">
            <a:spAutoFit/>
          </a:bodyPr>
          <a:lstStyle/>
          <a:p>
            <a:r>
              <a:rPr lang="en-US" dirty="0">
                <a:solidFill>
                  <a:srgbClr val="008000"/>
                </a:solidFill>
                <a:latin typeface="Consolas" panose="020B0609020204030204" pitchFamily="49" charset="0"/>
              </a:rPr>
              <a:t>//Step 1: Prepare Connection </a:t>
            </a:r>
            <a:endParaRPr lang="en-US"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SqlConnection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objConnection</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SqlConnection</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objConnection.ConnectionString</a:t>
            </a:r>
            <a:r>
              <a:rPr lang="en-US" dirty="0">
                <a:solidFill>
                  <a:srgbClr val="000000"/>
                </a:solidFill>
                <a:latin typeface="Consolas" panose="020B0609020204030204" pitchFamily="49" charset="0"/>
              </a:rPr>
              <a:t> = </a:t>
            </a:r>
          </a:p>
          <a:p>
            <a:r>
              <a:rPr lang="en-US" dirty="0">
                <a:solidFill>
                  <a:srgbClr val="800000"/>
                </a:solidFill>
                <a:latin typeface="Consolas" panose="020B0609020204030204" pitchFamily="49" charset="0"/>
              </a:rPr>
              <a:t>@"Data Source=</a:t>
            </a:r>
            <a:r>
              <a:rPr lang="en-US" dirty="0" err="1">
                <a:solidFill>
                  <a:srgbClr val="800000"/>
                </a:solidFill>
                <a:latin typeface="Consolas" panose="020B0609020204030204" pitchFamily="49" charset="0"/>
              </a:rPr>
              <a:t>ComputerName</a:t>
            </a:r>
            <a:r>
              <a:rPr lang="en-US" dirty="0">
                <a:solidFill>
                  <a:srgbClr val="800000"/>
                </a:solidFill>
                <a:latin typeface="Consolas" panose="020B0609020204030204" pitchFamily="49" charset="0"/>
              </a:rPr>
              <a:t>\</a:t>
            </a:r>
            <a:r>
              <a:rPr lang="en-US" dirty="0" err="1">
                <a:solidFill>
                  <a:srgbClr val="800000"/>
                </a:solidFill>
                <a:latin typeface="Consolas" panose="020B0609020204030204" pitchFamily="49" charset="0"/>
              </a:rPr>
              <a:t>SQLInstance;Initial</a:t>
            </a:r>
            <a:r>
              <a:rPr lang="en-US" dirty="0">
                <a:solidFill>
                  <a:srgbClr val="800000"/>
                </a:solidFill>
                <a:latin typeface="Consolas" panose="020B0609020204030204" pitchFamily="49" charset="0"/>
              </a:rPr>
              <a:t> Catalog=</a:t>
            </a:r>
            <a:r>
              <a:rPr lang="en-US" dirty="0" err="1">
                <a:solidFill>
                  <a:srgbClr val="800000"/>
                </a:solidFill>
                <a:latin typeface="Consolas" panose="020B0609020204030204" pitchFamily="49" charset="0"/>
              </a:rPr>
              <a:t>DatabaseName;Integrated</a:t>
            </a:r>
            <a:r>
              <a:rPr lang="en-US" dirty="0">
                <a:solidFill>
                  <a:srgbClr val="800000"/>
                </a:solidFill>
                <a:latin typeface="Consolas" panose="020B0609020204030204" pitchFamily="49" charset="0"/>
              </a:rPr>
              <a:t> Security=False; User ID=</a:t>
            </a:r>
            <a:r>
              <a:rPr lang="en-US" dirty="0" err="1">
                <a:solidFill>
                  <a:srgbClr val="800000"/>
                </a:solidFill>
                <a:latin typeface="Consolas" panose="020B0609020204030204" pitchFamily="49" charset="0"/>
              </a:rPr>
              <a:t>Abc</a:t>
            </a:r>
            <a:r>
              <a:rPr lang="en-US" dirty="0">
                <a:solidFill>
                  <a:srgbClr val="800000"/>
                </a:solidFill>
                <a:latin typeface="Consolas" panose="020B0609020204030204" pitchFamily="49" charset="0"/>
              </a:rPr>
              <a:t>; Password=123;"</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8000"/>
                </a:solidFill>
                <a:latin typeface="Consolas" panose="020B0609020204030204" pitchFamily="49" charset="0"/>
              </a:rPr>
              <a:t>//Step 2: Prepare &amp; Execute Command </a:t>
            </a:r>
            <a:endParaRPr lang="en-US"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SqlCommand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objCommand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SqlCommand</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objCommand.Connection</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objConnection</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objCommand.CommandType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CommandType.Text</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objCommand.CommandText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"SELECT </a:t>
            </a:r>
            <a:r>
              <a:rPr lang="en-US" dirty="0" err="1">
                <a:solidFill>
                  <a:srgbClr val="A31515"/>
                </a:solidFill>
                <a:latin typeface="Consolas" panose="020B0609020204030204" pitchFamily="49" charset="0"/>
              </a:rPr>
              <a:t>CountryID</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CountryName</a:t>
            </a:r>
            <a:r>
              <a:rPr lang="en-US" dirty="0">
                <a:solidFill>
                  <a:srgbClr val="A31515"/>
                </a:solidFill>
                <a:latin typeface="Consolas" panose="020B0609020204030204" pitchFamily="49" charset="0"/>
              </a:rPr>
              <a:t> FROM Country ORDER BY </a:t>
            </a:r>
            <a:r>
              <a:rPr lang="en-US" dirty="0" err="1">
                <a:solidFill>
                  <a:srgbClr val="A31515"/>
                </a:solidFill>
                <a:latin typeface="Consolas" panose="020B0609020204030204" pitchFamily="49" charset="0"/>
              </a:rPr>
              <a:t>CountryName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SqlDataAdapter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sda</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SqlDataAdapter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objCommand</a:t>
            </a:r>
            <a:r>
              <a:rPr lang="en-US" dirty="0">
                <a:solidFill>
                  <a:srgbClr val="000000"/>
                </a:solidFill>
                <a:latin typeface="Consolas" panose="020B0609020204030204" pitchFamily="49" charset="0"/>
              </a:rPr>
              <a:t>);</a:t>
            </a:r>
          </a:p>
          <a:p>
            <a:r>
              <a:rPr lang="en-US" dirty="0" err="1">
                <a:solidFill>
                  <a:srgbClr val="2B91AF"/>
                </a:solidFill>
                <a:latin typeface="Consolas" panose="020B0609020204030204" pitchFamily="49" charset="0"/>
              </a:rPr>
              <a:t>DataSet</a:t>
            </a:r>
            <a:r>
              <a:rPr lang="en-US" dirty="0">
                <a:solidFill>
                  <a:srgbClr val="000000"/>
                </a:solidFill>
                <a:latin typeface="Consolas" panose="020B0609020204030204" pitchFamily="49" charset="0"/>
              </a:rPr>
              <a:t> ds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DataSet</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sda.Fill</a:t>
            </a:r>
            <a:r>
              <a:rPr lang="en-US" dirty="0">
                <a:solidFill>
                  <a:srgbClr val="000000"/>
                </a:solidFill>
                <a:latin typeface="Consolas" panose="020B0609020204030204" pitchFamily="49" charset="0"/>
              </a:rPr>
              <a:t>(ds);</a:t>
            </a:r>
            <a:endParaRPr lang="en-US" dirty="0"/>
          </a:p>
        </p:txBody>
      </p:sp>
    </p:spTree>
    <p:extLst>
      <p:ext uri="{BB962C8B-B14F-4D97-AF65-F5344CB8AC3E}">
        <p14:creationId xmlns:p14="http://schemas.microsoft.com/office/powerpoint/2010/main" val="23492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Typed Dataset</a:t>
            </a:r>
          </a:p>
        </p:txBody>
      </p:sp>
      <p:sp>
        <p:nvSpPr>
          <p:cNvPr id="3" name="Content Placeholder 2"/>
          <p:cNvSpPr>
            <a:spLocks noGrp="1"/>
          </p:cNvSpPr>
          <p:nvPr>
            <p:ph idx="1"/>
          </p:nvPr>
        </p:nvSpPr>
        <p:spPr/>
        <p:txBody>
          <a:bodyPr/>
          <a:lstStyle/>
          <a:p>
            <a:pPr algn="just"/>
            <a:r>
              <a:rPr lang="en-US" dirty="0"/>
              <a:t>Along with late bound access to values through weakly typed variables, the </a:t>
            </a:r>
            <a:r>
              <a:rPr lang="en-US" dirty="0" err="1"/>
              <a:t>DataSet</a:t>
            </a:r>
            <a:r>
              <a:rPr lang="en-US" dirty="0"/>
              <a:t> provides access to data through a strongly typed metaphor.</a:t>
            </a:r>
          </a:p>
          <a:p>
            <a:pPr algn="just"/>
            <a:r>
              <a:rPr lang="en-US" dirty="0"/>
              <a:t>Tables and columns that are part of the </a:t>
            </a:r>
            <a:r>
              <a:rPr lang="en-US" dirty="0" err="1"/>
              <a:t>DataSet</a:t>
            </a:r>
            <a:r>
              <a:rPr lang="en-US" dirty="0"/>
              <a:t> can be accessed using user-friendly names and strongly typed variables.</a:t>
            </a:r>
          </a:p>
          <a:p>
            <a:pPr algn="just"/>
            <a:r>
              <a:rPr lang="en-US" dirty="0"/>
              <a:t>A typed </a:t>
            </a:r>
            <a:r>
              <a:rPr lang="en-US" dirty="0" err="1"/>
              <a:t>DataSet</a:t>
            </a:r>
            <a:r>
              <a:rPr lang="en-US" dirty="0"/>
              <a:t> is a class that derives from a </a:t>
            </a:r>
            <a:r>
              <a:rPr lang="en-US" dirty="0" err="1"/>
              <a:t>DataSet</a:t>
            </a:r>
            <a:r>
              <a:rPr lang="en-US" dirty="0"/>
              <a:t>. </a:t>
            </a:r>
          </a:p>
          <a:p>
            <a:pPr algn="just"/>
            <a:r>
              <a:rPr lang="en-US" dirty="0"/>
              <a:t>It inherits all the methods, events, and properties of a </a:t>
            </a:r>
            <a:r>
              <a:rPr lang="en-US" dirty="0" err="1"/>
              <a:t>DataSet</a:t>
            </a:r>
            <a:r>
              <a:rPr lang="en-US" dirty="0"/>
              <a:t>. Additionally, a typed </a:t>
            </a:r>
            <a:r>
              <a:rPr lang="en-US" dirty="0" err="1"/>
              <a:t>DataSet</a:t>
            </a:r>
            <a:r>
              <a:rPr lang="en-US" dirty="0"/>
              <a:t> provides strongly typed methods, events, and properties.</a:t>
            </a:r>
          </a:p>
          <a:p>
            <a:pPr algn="just"/>
            <a:r>
              <a:rPr lang="en-US" dirty="0"/>
              <a:t>This means you can access tables and columns by name, instead of using collection-based methods.</a:t>
            </a:r>
          </a:p>
        </p:txBody>
      </p:sp>
    </p:spTree>
    <p:extLst>
      <p:ext uri="{BB962C8B-B14F-4D97-AF65-F5344CB8AC3E}">
        <p14:creationId xmlns:p14="http://schemas.microsoft.com/office/powerpoint/2010/main" val="21005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Typed Dataset Cont..</a:t>
            </a: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t>Aside from the improved readability of the code, a typed </a:t>
            </a:r>
            <a:r>
              <a:rPr lang="en-US" dirty="0" err="1"/>
              <a:t>DataSet</a:t>
            </a:r>
            <a:r>
              <a:rPr lang="en-US" dirty="0"/>
              <a:t> also allows the Visual Studio .NET code editor to automatically complete lines as you type.</a:t>
            </a:r>
          </a:p>
          <a:p>
            <a:pPr algn="just"/>
            <a:r>
              <a:rPr lang="en-US" dirty="0"/>
              <a:t>Additionally, the strongly typed </a:t>
            </a:r>
            <a:r>
              <a:rPr lang="en-US" dirty="0" err="1"/>
              <a:t>DataSet</a:t>
            </a:r>
            <a:r>
              <a:rPr lang="en-US" dirty="0"/>
              <a:t> provides access to values as the correct type at compile time.</a:t>
            </a:r>
          </a:p>
          <a:p>
            <a:pPr algn="just"/>
            <a:r>
              <a:rPr lang="en-US" dirty="0"/>
              <a:t>With a strongly typed </a:t>
            </a:r>
            <a:r>
              <a:rPr lang="en-US" dirty="0" err="1"/>
              <a:t>DataSet</a:t>
            </a:r>
            <a:r>
              <a:rPr lang="en-US" dirty="0"/>
              <a:t>, type mismatch errors are caught when the code is compiled rather than at run time.</a:t>
            </a:r>
          </a:p>
        </p:txBody>
      </p:sp>
    </p:spTree>
    <p:extLst>
      <p:ext uri="{BB962C8B-B14F-4D97-AF65-F5344CB8AC3E}">
        <p14:creationId xmlns:p14="http://schemas.microsoft.com/office/powerpoint/2010/main" val="324495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Typed </a:t>
            </a:r>
            <a:r>
              <a:rPr lang="en-US" dirty="0" err="1"/>
              <a:t>DataSet</a:t>
            </a:r>
            <a:endParaRPr lang="en-US" dirty="0"/>
          </a:p>
        </p:txBody>
      </p:sp>
      <p:sp>
        <p:nvSpPr>
          <p:cNvPr id="3" name="Content Placeholder 2"/>
          <p:cNvSpPr>
            <a:spLocks noGrp="1"/>
          </p:cNvSpPr>
          <p:nvPr>
            <p:ph idx="1"/>
          </p:nvPr>
        </p:nvSpPr>
        <p:spPr/>
        <p:txBody>
          <a:bodyPr/>
          <a:lstStyle/>
          <a:p>
            <a:pPr algn="just"/>
            <a:r>
              <a:rPr lang="en-US" dirty="0"/>
              <a:t>Open Visual Studio and Click on File </a:t>
            </a:r>
            <a:r>
              <a:rPr lang="en-US" dirty="0">
                <a:sym typeface="Wingdings" panose="05000000000000000000" pitchFamily="2" charset="2"/>
              </a:rPr>
              <a:t></a:t>
            </a:r>
            <a:r>
              <a:rPr lang="en-US" dirty="0"/>
              <a:t> New </a:t>
            </a:r>
            <a:r>
              <a:rPr lang="en-US" dirty="0">
                <a:sym typeface="Wingdings" panose="05000000000000000000" pitchFamily="2" charset="2"/>
              </a:rPr>
              <a:t></a:t>
            </a:r>
            <a:r>
              <a:rPr lang="en-US" dirty="0"/>
              <a:t> Project and Select Console Application.</a:t>
            </a:r>
          </a:p>
          <a:p>
            <a:pPr algn="just"/>
            <a:r>
              <a:rPr lang="en-US" dirty="0"/>
              <a:t>Enter name for the project, Say </a:t>
            </a:r>
            <a:r>
              <a:rPr lang="en-US" dirty="0" err="1"/>
              <a:t>TypedDataSetTest</a:t>
            </a:r>
            <a:r>
              <a:rPr lang="en-US" dirty="0"/>
              <a:t>.</a:t>
            </a:r>
          </a:p>
          <a:p>
            <a:pPr algn="just"/>
            <a:r>
              <a:rPr lang="en-US" dirty="0"/>
              <a:t>Right click on the solution and click on Add </a:t>
            </a:r>
            <a:r>
              <a:rPr lang="en-US" dirty="0">
                <a:sym typeface="Wingdings" panose="05000000000000000000" pitchFamily="2" charset="2"/>
              </a:rPr>
              <a:t></a:t>
            </a:r>
            <a:r>
              <a:rPr lang="en-US" dirty="0"/>
              <a:t> Add New Item</a:t>
            </a:r>
          </a:p>
          <a:p>
            <a:pPr algn="just"/>
            <a:r>
              <a:rPr lang="en-US" dirty="0"/>
              <a:t>Select </a:t>
            </a:r>
            <a:r>
              <a:rPr lang="en-US" dirty="0" err="1"/>
              <a:t>XMLSchema</a:t>
            </a:r>
            <a:r>
              <a:rPr lang="en-US" dirty="0"/>
              <a:t> from templates pane, give the name (Say TypedDs.xsd) and click on Open. This will add file by name TypedDs.xsd to the solution.</a:t>
            </a:r>
          </a:p>
          <a:p>
            <a:pPr algn="just"/>
            <a:r>
              <a:rPr lang="en-US" dirty="0"/>
              <a:t>Click on the Server Explorer browse to the database and drop the table on the TypedDs.xsd file.</a:t>
            </a:r>
          </a:p>
        </p:txBody>
      </p:sp>
    </p:spTree>
    <p:extLst>
      <p:ext uri="{BB962C8B-B14F-4D97-AF65-F5344CB8AC3E}">
        <p14:creationId xmlns:p14="http://schemas.microsoft.com/office/powerpoint/2010/main" val="4033782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ADO v/s ADO.NET</a:t>
            </a:r>
          </a:p>
        </p:txBody>
      </p:sp>
      <p:graphicFrame>
        <p:nvGraphicFramePr>
          <p:cNvPr id="4" name="Table 3"/>
          <p:cNvGraphicFramePr>
            <a:graphicFrameLocks noGrp="1"/>
          </p:cNvGraphicFramePr>
          <p:nvPr>
            <p:extLst/>
          </p:nvPr>
        </p:nvGraphicFramePr>
        <p:xfrm>
          <a:off x="190500" y="990600"/>
          <a:ext cx="8763000" cy="5125720"/>
        </p:xfrm>
        <a:graphic>
          <a:graphicData uri="http://schemas.openxmlformats.org/drawingml/2006/table">
            <a:tbl>
              <a:tblPr firstRow="1" bandRow="1">
                <a:tableStyleId>{7E9639D4-E3E2-4D34-9284-5A2195B3D0D7}</a:tableStyleId>
              </a:tblPr>
              <a:tblGrid>
                <a:gridCol w="4381500">
                  <a:extLst>
                    <a:ext uri="{9D8B030D-6E8A-4147-A177-3AD203B41FA5}">
                      <a16:colId xmlns:a16="http://schemas.microsoft.com/office/drawing/2014/main" xmlns="" val="3643571251"/>
                    </a:ext>
                  </a:extLst>
                </a:gridCol>
                <a:gridCol w="4381500">
                  <a:extLst>
                    <a:ext uri="{9D8B030D-6E8A-4147-A177-3AD203B41FA5}">
                      <a16:colId xmlns:a16="http://schemas.microsoft.com/office/drawing/2014/main" xmlns="" val="620098103"/>
                    </a:ext>
                  </a:extLst>
                </a:gridCol>
              </a:tblGrid>
              <a:tr h="370840">
                <a:tc>
                  <a:txBody>
                    <a:bodyPr/>
                    <a:lstStyle/>
                    <a:p>
                      <a:pPr algn="ctr"/>
                      <a:r>
                        <a:rPr lang="en-US" dirty="0"/>
                        <a:t>ADO</a:t>
                      </a:r>
                    </a:p>
                  </a:txBody>
                  <a:tcPr>
                    <a:lnR w="12700" cap="flat" cmpd="sng" algn="ctr">
                      <a:solidFill>
                        <a:schemeClr val="bg1">
                          <a:lumMod val="50000"/>
                        </a:schemeClr>
                      </a:solidFill>
                      <a:prstDash val="solid"/>
                      <a:round/>
                      <a:headEnd type="none" w="med" len="med"/>
                      <a:tailEnd type="none" w="med" len="med"/>
                    </a:lnR>
                  </a:tcPr>
                </a:tc>
                <a:tc>
                  <a:txBody>
                    <a:bodyPr/>
                    <a:lstStyle/>
                    <a:p>
                      <a:pPr algn="ctr"/>
                      <a:r>
                        <a:rPr lang="en-US" dirty="0"/>
                        <a:t>ADO.NET</a:t>
                      </a: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01635458"/>
                  </a:ext>
                </a:extLst>
              </a:tr>
              <a:tr h="370840">
                <a:tc>
                  <a:txBody>
                    <a:bodyPr/>
                    <a:lstStyle/>
                    <a:p>
                      <a:pPr algn="just"/>
                      <a:r>
                        <a:rPr lang="en-US" dirty="0"/>
                        <a:t>ADO is based on </a:t>
                      </a:r>
                      <a:r>
                        <a:rPr lang="en-US" b="1" dirty="0"/>
                        <a:t>COM</a:t>
                      </a:r>
                      <a:r>
                        <a:rPr lang="en-US" dirty="0"/>
                        <a:t> : </a:t>
                      </a:r>
                      <a:r>
                        <a:rPr lang="en-US" b="1" dirty="0"/>
                        <a:t>Component Object Modelling</a:t>
                      </a:r>
                      <a:r>
                        <a:rPr lang="en-US" dirty="0"/>
                        <a:t> based.</a:t>
                      </a:r>
                      <a:endParaRPr lang="en-US" b="1" dirty="0"/>
                    </a:p>
                  </a:txBody>
                  <a:tcPr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dirty="0" err="1"/>
                        <a:t>ADO.Net</a:t>
                      </a:r>
                      <a:r>
                        <a:rPr lang="en-US" dirty="0"/>
                        <a:t> is based on </a:t>
                      </a:r>
                      <a:r>
                        <a:rPr lang="en-US" b="1" dirty="0"/>
                        <a:t>CLR</a:t>
                      </a:r>
                      <a:r>
                        <a:rPr lang="en-US" dirty="0"/>
                        <a:t> : </a:t>
                      </a:r>
                      <a:r>
                        <a:rPr lang="en-US" b="1" dirty="0"/>
                        <a:t>Common Language Runtime</a:t>
                      </a:r>
                      <a:r>
                        <a:rPr lang="en-US" dirty="0"/>
                        <a:t> based.</a:t>
                      </a:r>
                    </a:p>
                  </a:txBody>
                  <a:tcPr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12871006"/>
                  </a:ext>
                </a:extLst>
              </a:tr>
              <a:tr h="370840">
                <a:tc>
                  <a:txBody>
                    <a:bodyPr/>
                    <a:lstStyle/>
                    <a:p>
                      <a:pPr algn="just"/>
                      <a:r>
                        <a:rPr lang="en-US" dirty="0"/>
                        <a:t>ADO stores data in </a:t>
                      </a:r>
                      <a:r>
                        <a:rPr lang="en-US" b="1" dirty="0"/>
                        <a:t>binary</a:t>
                      </a:r>
                      <a:r>
                        <a:rPr lang="en-US" dirty="0"/>
                        <a:t> format.</a:t>
                      </a:r>
                      <a:endParaRPr lang="en-US" b="1" dirty="0"/>
                    </a:p>
                  </a:txBody>
                  <a:tcPr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dirty="0" err="1"/>
                        <a:t>ADO.Net</a:t>
                      </a:r>
                      <a:r>
                        <a:rPr lang="en-US" dirty="0"/>
                        <a:t> stores data in </a:t>
                      </a:r>
                      <a:r>
                        <a:rPr lang="en-US" b="1" dirty="0"/>
                        <a:t>XML</a:t>
                      </a:r>
                      <a:r>
                        <a:rPr lang="en-US" dirty="0"/>
                        <a:t> format </a:t>
                      </a:r>
                    </a:p>
                    <a:p>
                      <a:pPr algn="just"/>
                      <a:r>
                        <a:rPr lang="en-US" dirty="0"/>
                        <a:t>i.e. parsing of data.</a:t>
                      </a:r>
                    </a:p>
                  </a:txBody>
                  <a:tcPr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048098151"/>
                  </a:ext>
                </a:extLst>
              </a:tr>
              <a:tr h="370840">
                <a:tc>
                  <a:txBody>
                    <a:bodyPr/>
                    <a:lstStyle/>
                    <a:p>
                      <a:pPr algn="just"/>
                      <a:r>
                        <a:rPr lang="en-US" dirty="0"/>
                        <a:t>ADO can’t be integrated with XML because ADO have limited access of XML.</a:t>
                      </a:r>
                      <a:endParaRPr lang="en-US" b="1" dirty="0"/>
                    </a:p>
                  </a:txBody>
                  <a:tcPr anchor="ctr">
                    <a:lnR w="12700" cap="flat" cmpd="sng" algn="ctr">
                      <a:solidFill>
                        <a:schemeClr val="bg1">
                          <a:lumMod val="50000"/>
                        </a:schemeClr>
                      </a:solidFill>
                      <a:prstDash val="solid"/>
                      <a:round/>
                      <a:headEnd type="none" w="med" len="med"/>
                      <a:tailEnd type="none" w="med" len="med"/>
                    </a:lnR>
                  </a:tcPr>
                </a:tc>
                <a:tc>
                  <a:txBody>
                    <a:bodyPr/>
                    <a:lstStyle/>
                    <a:p>
                      <a:pPr algn="just"/>
                      <a:r>
                        <a:rPr lang="en-US" dirty="0" err="1"/>
                        <a:t>ADO.Net</a:t>
                      </a:r>
                      <a:r>
                        <a:rPr lang="en-US" dirty="0"/>
                        <a:t> can be integrated with XML as having robust support of XML.</a:t>
                      </a:r>
                    </a:p>
                  </a:txBody>
                  <a:tcPr anchor="ct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864671245"/>
                  </a:ext>
                </a:extLst>
              </a:tr>
              <a:tr h="370840">
                <a:tc>
                  <a:txBody>
                    <a:bodyPr/>
                    <a:lstStyle/>
                    <a:p>
                      <a:pPr algn="just"/>
                      <a:r>
                        <a:rPr lang="en-US" dirty="0"/>
                        <a:t>In ADO, data is provided by </a:t>
                      </a:r>
                      <a:r>
                        <a:rPr lang="en-US" b="1" dirty="0" err="1"/>
                        <a:t>RecordSet</a:t>
                      </a:r>
                      <a:r>
                        <a:rPr lang="en-US" dirty="0"/>
                        <a:t>.</a:t>
                      </a: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a:t>In ADO.Net data is provided by </a:t>
                      </a:r>
                      <a:r>
                        <a:rPr lang="en-US" b="1"/>
                        <a:t>DataSet</a:t>
                      </a:r>
                      <a:r>
                        <a:rPr lang="en-US"/>
                        <a:t> or </a:t>
                      </a:r>
                      <a:r>
                        <a:rPr lang="en-US" b="1"/>
                        <a:t>DataAdapter</a:t>
                      </a:r>
                      <a:r>
                        <a:rPr lang="en-US"/>
                        <a:t>.</a:t>
                      </a: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10547612"/>
                  </a:ext>
                </a:extLst>
              </a:tr>
              <a:tr h="370840">
                <a:tc>
                  <a:txBody>
                    <a:bodyPr/>
                    <a:lstStyle/>
                    <a:p>
                      <a:pPr algn="just"/>
                      <a:r>
                        <a:rPr lang="en-US" dirty="0"/>
                        <a:t>ADO is </a:t>
                      </a:r>
                      <a:r>
                        <a:rPr lang="en-US" b="1" dirty="0"/>
                        <a:t>connection</a:t>
                      </a:r>
                      <a:r>
                        <a:rPr lang="en-US" dirty="0"/>
                        <a:t> oriented means it requires continuous active connection.</a:t>
                      </a: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err="1"/>
                        <a:t>ADO.Net</a:t>
                      </a:r>
                      <a:r>
                        <a:rPr lang="en-US" dirty="0"/>
                        <a:t> is </a:t>
                      </a:r>
                      <a:r>
                        <a:rPr lang="en-US" b="1" dirty="0"/>
                        <a:t>disconnected</a:t>
                      </a:r>
                      <a:r>
                        <a:rPr lang="en-US" dirty="0"/>
                        <a:t>, does not need continuous connection.</a:t>
                      </a: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141345173"/>
                  </a:ext>
                </a:extLst>
              </a:tr>
              <a:tr h="370840">
                <a:tc>
                  <a:txBody>
                    <a:bodyPr/>
                    <a:lstStyle/>
                    <a:p>
                      <a:pPr algn="just"/>
                      <a:r>
                        <a:rPr lang="en-US"/>
                        <a:t>ADO gives rows as single table view, it scans sequentially the rows using </a:t>
                      </a:r>
                      <a:r>
                        <a:rPr lang="en-US" b="1"/>
                        <a:t>MoveNext</a:t>
                      </a:r>
                      <a:r>
                        <a:rPr lang="en-US"/>
                        <a:t> method.</a:t>
                      </a: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a:t>ADO.Net gives rows as collections so you can access any record and also can go through a table via loop.</a:t>
                      </a: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334015286"/>
                  </a:ext>
                </a:extLst>
              </a:tr>
              <a:tr h="370840">
                <a:tc>
                  <a:txBody>
                    <a:bodyPr/>
                    <a:lstStyle/>
                    <a:p>
                      <a:pPr algn="just"/>
                      <a:r>
                        <a:rPr lang="en-US" dirty="0"/>
                        <a:t>Using a single connection instance, ADO can not handle multiple transactions.</a:t>
                      </a:r>
                    </a:p>
                  </a:txBody>
                  <a:tcPr>
                    <a:lnR w="12700" cap="flat" cmpd="sng" algn="ctr">
                      <a:solidFill>
                        <a:schemeClr val="bg1">
                          <a:lumMod val="50000"/>
                        </a:schemeClr>
                      </a:solidFill>
                      <a:prstDash val="solid"/>
                      <a:round/>
                      <a:headEnd type="none" w="med" len="med"/>
                      <a:tailEnd type="none" w="med" len="med"/>
                    </a:lnR>
                  </a:tcPr>
                </a:tc>
                <a:tc>
                  <a:txBody>
                    <a:bodyPr/>
                    <a:lstStyle/>
                    <a:p>
                      <a:pPr algn="just"/>
                      <a:r>
                        <a:rPr lang="en-US" dirty="0"/>
                        <a:t>Using a single connection instance, </a:t>
                      </a:r>
                      <a:r>
                        <a:rPr lang="en-US" dirty="0" err="1"/>
                        <a:t>ADO.Net</a:t>
                      </a:r>
                      <a:r>
                        <a:rPr lang="en-US" dirty="0"/>
                        <a:t> can handle multiple transactions.</a:t>
                      </a: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424819270"/>
                  </a:ext>
                </a:extLst>
              </a:tr>
            </a:tbl>
          </a:graphicData>
        </a:graphic>
      </p:graphicFrame>
    </p:spTree>
    <p:extLst>
      <p:ext uri="{BB962C8B-B14F-4D97-AF65-F5344CB8AC3E}">
        <p14:creationId xmlns:p14="http://schemas.microsoft.com/office/powerpoint/2010/main" val="1699492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ADO.NET</a:t>
            </a:r>
          </a:p>
        </p:txBody>
      </p:sp>
      <p:sp>
        <p:nvSpPr>
          <p:cNvPr id="3" name="Content Placeholder 2"/>
          <p:cNvSpPr>
            <a:spLocks noGrp="1"/>
          </p:cNvSpPr>
          <p:nvPr>
            <p:ph idx="1"/>
          </p:nvPr>
        </p:nvSpPr>
        <p:spPr/>
        <p:txBody>
          <a:bodyPr/>
          <a:lstStyle/>
          <a:p>
            <a:r>
              <a:rPr lang="en-US" dirty="0"/>
              <a:t>ADO.NET brings with it a number of benefits, which fall into the following categories:</a:t>
            </a:r>
          </a:p>
          <a:p>
            <a:pPr lvl="1">
              <a:buFont typeface="Arial" panose="020B0604020202020204" pitchFamily="34" charset="0"/>
              <a:buChar char="•"/>
            </a:pPr>
            <a:r>
              <a:rPr lang="en-US" b="1" dirty="0"/>
              <a:t>Interoperability</a:t>
            </a:r>
          </a:p>
          <a:p>
            <a:pPr marL="457200" lvl="1" indent="0">
              <a:buNone/>
            </a:pPr>
            <a:r>
              <a:rPr lang="en-US" b="1" dirty="0"/>
              <a:t>	</a:t>
            </a:r>
            <a:r>
              <a:rPr lang="en-US" dirty="0"/>
              <a:t>The ability to communicate across heterogeneous environments.</a:t>
            </a:r>
          </a:p>
          <a:p>
            <a:pPr lvl="1">
              <a:buFont typeface="Arial" panose="020B0604020202020204" pitchFamily="34" charset="0"/>
              <a:buChar char="•"/>
            </a:pPr>
            <a:r>
              <a:rPr lang="en-US" b="1" dirty="0"/>
              <a:t>Scalability</a:t>
            </a:r>
          </a:p>
          <a:p>
            <a:pPr marL="457200" lvl="1" indent="0" algn="just">
              <a:buNone/>
            </a:pPr>
            <a:r>
              <a:rPr lang="en-US" b="1" dirty="0"/>
              <a:t>	</a:t>
            </a:r>
            <a:r>
              <a:rPr lang="en-US" dirty="0"/>
              <a:t>The ability to serve a growing number of clients without degrading system 	performance.</a:t>
            </a:r>
          </a:p>
          <a:p>
            <a:pPr lvl="1">
              <a:buFont typeface="Arial" panose="020B0604020202020204" pitchFamily="34" charset="0"/>
              <a:buChar char="•"/>
            </a:pPr>
            <a:r>
              <a:rPr lang="en-US" b="1" dirty="0"/>
              <a:t>Productivity</a:t>
            </a:r>
          </a:p>
          <a:p>
            <a:pPr marL="457200" lvl="1" indent="0" algn="just">
              <a:buNone/>
            </a:pPr>
            <a:r>
              <a:rPr lang="en-US" b="1" dirty="0"/>
              <a:t>	</a:t>
            </a:r>
            <a:r>
              <a:rPr lang="en-US" dirty="0"/>
              <a:t>The ability to quickly develop robust data access applications using 	ADO.NET's rich and extensible components.</a:t>
            </a:r>
          </a:p>
          <a:p>
            <a:pPr lvl="1">
              <a:buFont typeface="Arial" panose="020B0604020202020204" pitchFamily="34" charset="0"/>
              <a:buChar char="•"/>
            </a:pPr>
            <a:r>
              <a:rPr lang="en-US" b="1" dirty="0"/>
              <a:t>Firewall</a:t>
            </a:r>
          </a:p>
          <a:p>
            <a:pPr marL="457200" lvl="1" indent="0" algn="just">
              <a:buNone/>
            </a:pPr>
            <a:r>
              <a:rPr lang="en-US" dirty="0"/>
              <a:t>	As In ADO.NET transmission is via XML Format, therefore it can pass 	through firewalls.</a:t>
            </a:r>
          </a:p>
        </p:txBody>
      </p:sp>
    </p:spTree>
    <p:extLst>
      <p:ext uri="{BB962C8B-B14F-4D97-AF65-F5344CB8AC3E}">
        <p14:creationId xmlns:p14="http://schemas.microsoft.com/office/powerpoint/2010/main" val="184378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SqlDataSource</a:t>
            </a:r>
            <a:r>
              <a:rPr lang="en-US" dirty="0"/>
              <a:t> Control</a:t>
            </a:r>
          </a:p>
        </p:txBody>
      </p:sp>
      <p:sp>
        <p:nvSpPr>
          <p:cNvPr id="3" name="Content Placeholder 2"/>
          <p:cNvSpPr>
            <a:spLocks noGrp="1"/>
          </p:cNvSpPr>
          <p:nvPr>
            <p:ph idx="1"/>
          </p:nvPr>
        </p:nvSpPr>
        <p:spPr/>
        <p:txBody>
          <a:bodyPr/>
          <a:lstStyle/>
          <a:p>
            <a:pPr marL="400050" algn="just">
              <a:buFont typeface="Wingdings" panose="05000000000000000000" pitchFamily="2" charset="2"/>
              <a:buChar char="§"/>
            </a:pPr>
            <a:r>
              <a:rPr lang="en-US" dirty="0"/>
              <a:t>The </a:t>
            </a:r>
            <a:r>
              <a:rPr lang="en-US" dirty="0" err="1"/>
              <a:t>SqlDataSource</a:t>
            </a:r>
            <a:r>
              <a:rPr lang="en-US" dirty="0"/>
              <a:t> data source control represents data in an SQL relational database to data-bound controls.</a:t>
            </a:r>
          </a:p>
          <a:p>
            <a:pPr marL="400050" algn="just">
              <a:buFont typeface="Wingdings" panose="05000000000000000000" pitchFamily="2" charset="2"/>
              <a:buChar char="§"/>
            </a:pPr>
            <a:r>
              <a:rPr lang="en-US" dirty="0"/>
              <a:t>You can use the </a:t>
            </a:r>
            <a:r>
              <a:rPr lang="en-US" dirty="0" err="1"/>
              <a:t>SqlDataSource</a:t>
            </a:r>
            <a:r>
              <a:rPr lang="en-US" dirty="0"/>
              <a:t> control in conjunction with a data-bound control to retrieve data from a relational database and to display, edit, and sort data on a web page with little or no code.</a:t>
            </a:r>
          </a:p>
          <a:p>
            <a:pPr marL="400050" algn="just">
              <a:buFont typeface="Wingdings" panose="05000000000000000000" pitchFamily="2" charset="2"/>
              <a:buChar char="§"/>
            </a:pPr>
            <a:r>
              <a:rPr lang="en-US" dirty="0" err="1"/>
              <a:t>SqlDataSource</a:t>
            </a:r>
            <a:r>
              <a:rPr lang="en-US" dirty="0"/>
              <a:t> control inherited from </a:t>
            </a:r>
            <a:r>
              <a:rPr lang="en-US" dirty="0" err="1"/>
              <a:t>DataSourceControl</a:t>
            </a:r>
            <a:r>
              <a:rPr lang="en-US" dirty="0"/>
              <a:t> class, which provides common functionality for all of these data source controls.</a:t>
            </a:r>
          </a:p>
          <a:p>
            <a:pPr marL="400050" algn="just">
              <a:buFont typeface="Wingdings" panose="05000000000000000000" pitchFamily="2" charset="2"/>
              <a:buChar char="§"/>
            </a:pPr>
            <a:r>
              <a:rPr lang="en-US" dirty="0"/>
              <a:t>The </a:t>
            </a:r>
            <a:r>
              <a:rPr lang="en-US" dirty="0" err="1"/>
              <a:t>SqlDataSource</a:t>
            </a:r>
            <a:r>
              <a:rPr lang="en-US" dirty="0"/>
              <a:t> class provides a </a:t>
            </a:r>
            <a:r>
              <a:rPr lang="en-US" dirty="0" err="1"/>
              <a:t>FilterExpression</a:t>
            </a:r>
            <a:r>
              <a:rPr lang="en-US" dirty="0"/>
              <a:t> property that can be used to filter the results of calling the </a:t>
            </a:r>
            <a:r>
              <a:rPr lang="en-US" dirty="0" err="1"/>
              <a:t>SqlDataSource</a:t>
            </a:r>
            <a:r>
              <a:rPr lang="en-US" dirty="0"/>
              <a:t> class‘s Select method.</a:t>
            </a:r>
          </a:p>
          <a:p>
            <a:pPr marL="400050" algn="just">
              <a:buFont typeface="Wingdings" panose="05000000000000000000" pitchFamily="2" charset="2"/>
              <a:buChar char="§"/>
            </a:pPr>
            <a:endParaRPr lang="en-US" dirty="0"/>
          </a:p>
        </p:txBody>
      </p:sp>
    </p:spTree>
    <p:extLst>
      <p:ext uri="{BB962C8B-B14F-4D97-AF65-F5344CB8AC3E}">
        <p14:creationId xmlns:p14="http://schemas.microsoft.com/office/powerpoint/2010/main" val="215712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SqlDataSource</a:t>
            </a:r>
            <a:r>
              <a:rPr lang="en-US" dirty="0"/>
              <a:t> Control Cont..</a:t>
            </a:r>
          </a:p>
        </p:txBody>
      </p:sp>
      <p:sp>
        <p:nvSpPr>
          <p:cNvPr id="3" name="Content Placeholder 2"/>
          <p:cNvSpPr>
            <a:spLocks noGrp="1"/>
          </p:cNvSpPr>
          <p:nvPr>
            <p:ph idx="1"/>
          </p:nvPr>
        </p:nvSpPr>
        <p:spPr>
          <a:xfrm>
            <a:off x="190500" y="990600"/>
            <a:ext cx="8763000" cy="2819400"/>
          </a:xfrm>
        </p:spPr>
        <p:txBody>
          <a:bodyPr/>
          <a:lstStyle/>
          <a:p>
            <a:pPr marL="400050" algn="just">
              <a:buFont typeface="Wingdings" panose="05000000000000000000" pitchFamily="2" charset="2"/>
              <a:buChar char="§"/>
            </a:pPr>
            <a:r>
              <a:rPr lang="en-US" dirty="0"/>
              <a:t>The </a:t>
            </a:r>
            <a:r>
              <a:rPr lang="en-US" dirty="0" err="1"/>
              <a:t>SqlDataSource</a:t>
            </a:r>
            <a:r>
              <a:rPr lang="en-US" dirty="0"/>
              <a:t> can support any SQL relational database that can be connected using an ADO.NET provider, such as the </a:t>
            </a:r>
            <a:r>
              <a:rPr lang="en-US" dirty="0" err="1"/>
              <a:t>SqlClient</a:t>
            </a:r>
            <a:r>
              <a:rPr lang="en-US" dirty="0"/>
              <a:t>, </a:t>
            </a:r>
            <a:r>
              <a:rPr lang="en-US" dirty="0" err="1"/>
              <a:t>OleDb</a:t>
            </a:r>
            <a:r>
              <a:rPr lang="en-US" dirty="0"/>
              <a:t>, </a:t>
            </a:r>
            <a:r>
              <a:rPr lang="en-US" dirty="0" err="1"/>
              <a:t>Odbc</a:t>
            </a:r>
            <a:r>
              <a:rPr lang="en-US" dirty="0"/>
              <a:t>, or </a:t>
            </a:r>
            <a:r>
              <a:rPr lang="en-US" dirty="0" err="1"/>
              <a:t>OracleClient</a:t>
            </a:r>
            <a:r>
              <a:rPr lang="en-US" dirty="0"/>
              <a:t>.</a:t>
            </a:r>
          </a:p>
          <a:p>
            <a:pPr marL="400050" algn="just">
              <a:buFont typeface="Wingdings" panose="05000000000000000000" pitchFamily="2" charset="2"/>
              <a:buChar char="§"/>
            </a:pPr>
            <a:r>
              <a:rPr lang="en-US" dirty="0"/>
              <a:t>Let’s See how to Select, Insert, Update data from database using </a:t>
            </a:r>
            <a:r>
              <a:rPr lang="en-US" dirty="0" err="1"/>
              <a:t>SqlDataSource</a:t>
            </a:r>
            <a:r>
              <a:rPr lang="en-US" dirty="0"/>
              <a:t> control without writing a single line of code.</a:t>
            </a:r>
          </a:p>
          <a:p>
            <a:pPr marL="400050" algn="just">
              <a:buFont typeface="Wingdings" panose="05000000000000000000" pitchFamily="2" charset="2"/>
              <a:buChar char="§"/>
            </a:pPr>
            <a:r>
              <a:rPr lang="en-US" dirty="0"/>
              <a:t>Select Data From a Database</a:t>
            </a:r>
          </a:p>
        </p:txBody>
      </p:sp>
      <p:sp>
        <p:nvSpPr>
          <p:cNvPr id="4" name="Rectangle 3"/>
          <p:cNvSpPr/>
          <p:nvPr/>
        </p:nvSpPr>
        <p:spPr>
          <a:xfrm>
            <a:off x="669878" y="3810000"/>
            <a:ext cx="8267700" cy="1905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SqlDataSource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sdsCustomer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runat</a:t>
            </a:r>
            <a:r>
              <a:rPr lang="en-US" dirty="0">
                <a:solidFill>
                  <a:srgbClr val="0000FF"/>
                </a:solidFill>
                <a:highlight>
                  <a:srgbClr val="FFFFFF"/>
                </a:highlight>
                <a:latin typeface="Consolas" panose="020B0609020204030204" pitchFamily="49" charset="0"/>
              </a:rPr>
              <a:t>="server"</a:t>
            </a:r>
            <a:endParaRPr lang="en-US" dirty="0">
              <a:solidFill>
                <a:srgbClr val="000000"/>
              </a:solidFill>
              <a:highlight>
                <a:srgbClr val="FFFFFF"/>
              </a:highlight>
              <a:latin typeface="Consolas" panose="020B0609020204030204" pitchFamily="49" charset="0"/>
            </a:endParaRPr>
          </a:p>
          <a:p>
            <a:r>
              <a:rPr lang="en-US" dirty="0" err="1">
                <a:solidFill>
                  <a:srgbClr val="FF0000"/>
                </a:solidFill>
                <a:highlight>
                  <a:srgbClr val="FFFFFF"/>
                </a:highlight>
                <a:latin typeface="Consolas" panose="020B0609020204030204" pitchFamily="49" charset="0"/>
              </a:rPr>
              <a:t>ConnectionString</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ConnectionStrings:CustomerConnectionString</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%&gt;</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err="1">
                <a:solidFill>
                  <a:srgbClr val="FF0000"/>
                </a:solidFill>
                <a:highlight>
                  <a:srgbClr val="FFFFFF"/>
                </a:highlight>
                <a:latin typeface="Consolas" panose="020B0609020204030204" pitchFamily="49" charset="0"/>
              </a:rPr>
              <a:t>SelectCommand</a:t>
            </a:r>
            <a:r>
              <a:rPr lang="en-US" dirty="0">
                <a:solidFill>
                  <a:srgbClr val="0000FF"/>
                </a:solidFill>
                <a:highlight>
                  <a:srgbClr val="FFFFFF"/>
                </a:highlight>
                <a:latin typeface="Consolas" panose="020B0609020204030204" pitchFamily="49" charset="0"/>
              </a:rPr>
              <a:t>="SELECT [</a:t>
            </a:r>
            <a:r>
              <a:rPr lang="en-US" dirty="0" err="1">
                <a:solidFill>
                  <a:srgbClr val="0000FF"/>
                </a:solidFill>
                <a:highlight>
                  <a:srgbClr val="FFFFFF"/>
                </a:highlight>
                <a:latin typeface="Consolas" panose="020B0609020204030204" pitchFamily="49" charset="0"/>
              </a:rPr>
              <a:t>CustomerId</a:t>
            </a:r>
            <a:r>
              <a:rPr lang="en-US" dirty="0">
                <a:solidFill>
                  <a:srgbClr val="0000FF"/>
                </a:solidFill>
                <a:highlight>
                  <a:srgbClr val="FFFFFF"/>
                </a:highlight>
                <a:latin typeface="Consolas" panose="020B0609020204030204" pitchFamily="49" charset="0"/>
              </a:rPr>
              <a:t>], [CNAME], [CITY] FROM [CUSTOMERS]"&gt;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SqlDataSource</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204636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ADO.NET</a:t>
            </a:r>
          </a:p>
        </p:txBody>
      </p:sp>
      <p:sp>
        <p:nvSpPr>
          <p:cNvPr id="3" name="Content Placeholder 2"/>
          <p:cNvSpPr>
            <a:spLocks noGrp="1"/>
          </p:cNvSpPr>
          <p:nvPr>
            <p:ph idx="1"/>
          </p:nvPr>
        </p:nvSpPr>
        <p:spPr/>
        <p:txBody>
          <a:bodyPr>
            <a:normAutofit/>
          </a:bodyPr>
          <a:lstStyle/>
          <a:p>
            <a:pPr algn="just"/>
            <a:r>
              <a:rPr lang="en-US" b="1" dirty="0"/>
              <a:t>What is ADO.NET?</a:t>
            </a:r>
          </a:p>
          <a:p>
            <a:pPr lvl="1" algn="just">
              <a:buFont typeface="Arial" panose="020B0604020202020204" pitchFamily="34" charset="0"/>
              <a:buChar char="•"/>
            </a:pPr>
            <a:r>
              <a:rPr lang="en-US" dirty="0"/>
              <a:t>ADO stands for ActiveX Data Objects.</a:t>
            </a:r>
          </a:p>
          <a:p>
            <a:pPr lvl="1" algn="just">
              <a:buFont typeface="Arial" panose="020B0604020202020204" pitchFamily="34" charset="0"/>
              <a:buChar char="•"/>
            </a:pPr>
            <a:r>
              <a:rPr lang="en-US" dirty="0"/>
              <a:t>ADO.NET is a database technology of .NET Framework used to connect application system and database server.</a:t>
            </a:r>
          </a:p>
          <a:p>
            <a:pPr lvl="1" algn="just">
              <a:buFont typeface="Arial" panose="020B0604020202020204" pitchFamily="34" charset="0"/>
              <a:buChar char="•"/>
            </a:pPr>
            <a:r>
              <a:rPr lang="en-US" dirty="0"/>
              <a:t>ADO.NET is a part of the .NET Framework.</a:t>
            </a:r>
          </a:p>
          <a:p>
            <a:pPr lvl="1" algn="just">
              <a:buFont typeface="Arial" panose="020B0604020202020204" pitchFamily="34" charset="0"/>
              <a:buChar char="•"/>
            </a:pPr>
            <a:r>
              <a:rPr lang="en-US" dirty="0"/>
              <a:t>ADO.NET consists of a set of classes used to handle data access.</a:t>
            </a:r>
          </a:p>
          <a:p>
            <a:pPr lvl="1" algn="just">
              <a:buFont typeface="Arial" panose="020B0604020202020204" pitchFamily="34" charset="0"/>
              <a:buChar char="•"/>
            </a:pPr>
            <a:r>
              <a:rPr lang="en-US" dirty="0"/>
              <a:t>ADO.NET uses XML to store and transfer data among applications, which is not only an industry standard but also provide fast access of data for desktop and distributed applications.</a:t>
            </a:r>
          </a:p>
        </p:txBody>
      </p:sp>
    </p:spTree>
    <p:extLst>
      <p:ext uri="{BB962C8B-B14F-4D97-AF65-F5344CB8AC3E}">
        <p14:creationId xmlns:p14="http://schemas.microsoft.com/office/powerpoint/2010/main" val="129417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Inserting data into database</a:t>
            </a:r>
            <a:endParaRPr lang="en-US" dirty="0"/>
          </a:p>
        </p:txBody>
      </p:sp>
      <p:sp>
        <p:nvSpPr>
          <p:cNvPr id="3" name="Content Placeholder 2"/>
          <p:cNvSpPr>
            <a:spLocks noGrp="1"/>
          </p:cNvSpPr>
          <p:nvPr>
            <p:ph idx="1"/>
          </p:nvPr>
        </p:nvSpPr>
        <p:spPr/>
        <p:txBody>
          <a:bodyPr/>
          <a:lstStyle/>
          <a:p>
            <a:pPr marL="57150" indent="0" algn="just">
              <a:buNone/>
            </a:pPr>
            <a:endParaRPr lang="en-US" dirty="0"/>
          </a:p>
          <a:p>
            <a:pPr marL="400050" algn="just">
              <a:buFont typeface="Wingdings" panose="05000000000000000000" pitchFamily="2" charset="2"/>
              <a:buChar char="§"/>
            </a:pPr>
            <a:endParaRPr lang="en-US" dirty="0"/>
          </a:p>
          <a:p>
            <a:pPr marL="400050" algn="just">
              <a:buFont typeface="Wingdings" panose="05000000000000000000" pitchFamily="2" charset="2"/>
              <a:buChar char="§"/>
            </a:pPr>
            <a:endParaRPr lang="en-US" dirty="0"/>
          </a:p>
          <a:p>
            <a:pPr marL="400050" algn="just">
              <a:buFont typeface="Wingdings" panose="05000000000000000000" pitchFamily="2" charset="2"/>
              <a:buChar char="§"/>
            </a:pPr>
            <a:endParaRPr lang="en-US" dirty="0"/>
          </a:p>
        </p:txBody>
      </p:sp>
      <p:sp>
        <p:nvSpPr>
          <p:cNvPr id="4" name="Rectangle 3"/>
          <p:cNvSpPr/>
          <p:nvPr/>
        </p:nvSpPr>
        <p:spPr>
          <a:xfrm>
            <a:off x="438150" y="1066800"/>
            <a:ext cx="8267700" cy="3962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SqlDataSource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sdsCustomer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runat</a:t>
            </a:r>
            <a:r>
              <a:rPr lang="en-US" dirty="0">
                <a:solidFill>
                  <a:srgbClr val="0000FF"/>
                </a:solidFill>
                <a:highlight>
                  <a:srgbClr val="FFFFFF"/>
                </a:highlight>
                <a:latin typeface="Consolas" panose="020B0609020204030204" pitchFamily="49" charset="0"/>
              </a:rPr>
              <a:t>="server"</a:t>
            </a:r>
            <a:endParaRPr lang="en-US" dirty="0">
              <a:solidFill>
                <a:srgbClr val="000000"/>
              </a:solidFill>
              <a:highlight>
                <a:srgbClr val="FFFFFF"/>
              </a:highlight>
              <a:latin typeface="Consolas" panose="020B0609020204030204" pitchFamily="49" charset="0"/>
            </a:endParaRPr>
          </a:p>
          <a:p>
            <a:r>
              <a:rPr lang="en-US" dirty="0" err="1">
                <a:solidFill>
                  <a:srgbClr val="FF0000"/>
                </a:solidFill>
                <a:highlight>
                  <a:srgbClr val="FFFFFF"/>
                </a:highlight>
                <a:latin typeface="Consolas" panose="020B0609020204030204" pitchFamily="49" charset="0"/>
              </a:rPr>
              <a:t>ConnectionString</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ConnectionStrings:CustomerConnectionString</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%&gt;</a:t>
            </a:r>
            <a:r>
              <a:rPr lang="en-US" dirty="0">
                <a:solidFill>
                  <a:srgbClr val="0000FF"/>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err="1">
                <a:solidFill>
                  <a:srgbClr val="FF0000"/>
                </a:solidFill>
                <a:highlight>
                  <a:srgbClr val="FFFFFF"/>
                </a:highlight>
                <a:latin typeface="Consolas" panose="020B0609020204030204" pitchFamily="49" charset="0"/>
              </a:rPr>
              <a:t>InsertCommand</a:t>
            </a:r>
            <a:r>
              <a:rPr lang="en-US" dirty="0">
                <a:solidFill>
                  <a:srgbClr val="0000FF"/>
                </a:solidFill>
                <a:highlight>
                  <a:srgbClr val="FFFFFF"/>
                </a:highlight>
                <a:latin typeface="Consolas" panose="020B0609020204030204" pitchFamily="49" charset="0"/>
              </a:rPr>
              <a:t>="Insert Into [CUSTOMERS] (</a:t>
            </a:r>
            <a:r>
              <a:rPr lang="en-US" dirty="0" err="1">
                <a:solidFill>
                  <a:srgbClr val="0000FF"/>
                </a:solidFill>
                <a:highlight>
                  <a:srgbClr val="FFFFFF"/>
                </a:highlight>
                <a:latin typeface="Consolas" panose="020B0609020204030204" pitchFamily="49" charset="0"/>
              </a:rPr>
              <a:t>CustomerId,CNAME,CITY</a:t>
            </a:r>
            <a:r>
              <a:rPr lang="en-US" dirty="0">
                <a:solidFill>
                  <a:srgbClr val="0000FF"/>
                </a:solidFill>
                <a:highlight>
                  <a:srgbClr val="FFFFFF"/>
                </a:highlight>
                <a:latin typeface="Consolas" panose="020B0609020204030204" pitchFamily="49" charset="0"/>
              </a:rPr>
              <a:t>) VALUES (@</a:t>
            </a:r>
            <a:r>
              <a:rPr lang="en-US" dirty="0" err="1">
                <a:solidFill>
                  <a:srgbClr val="0000FF"/>
                </a:solidFill>
                <a:highlight>
                  <a:srgbClr val="FFFFFF"/>
                </a:highlight>
                <a:latin typeface="Consolas" panose="020B0609020204030204" pitchFamily="49" charset="0"/>
              </a:rPr>
              <a:t>CustomerId</a:t>
            </a:r>
            <a:r>
              <a:rPr lang="en-US" dirty="0">
                <a:solidFill>
                  <a:srgbClr val="0000FF"/>
                </a:solidFill>
                <a:highlight>
                  <a:srgbClr val="FFFFFF"/>
                </a:highlight>
                <a:latin typeface="Consolas" panose="020B0609020204030204" pitchFamily="49" charset="0"/>
              </a:rPr>
              <a:t>,@CNAME,@CITY)"&gt;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InsertParameters</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FormParameter</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CustomerId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FormField</a:t>
            </a:r>
            <a:r>
              <a:rPr lang="en-US" dirty="0" smtClean="0">
                <a:solidFill>
                  <a:srgbClr val="0000FF"/>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txtCustomerId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FormParameter</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="CNAME"</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FormField</a:t>
            </a:r>
            <a:r>
              <a:rPr lang="en-US" dirty="0" smtClean="0">
                <a:solidFill>
                  <a:srgbClr val="0000FF"/>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txtCNAME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FormParameter</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="CITY"</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FormField</a:t>
            </a:r>
            <a:r>
              <a:rPr lang="en-US" dirty="0" smtClean="0">
                <a:solidFill>
                  <a:srgbClr val="0000FF"/>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txtCITY</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InsertParameters</a:t>
            </a:r>
            <a:r>
              <a:rPr lang="en-US" dirty="0">
                <a:solidFill>
                  <a:srgbClr val="0000FF"/>
                </a:solidFill>
                <a:highlight>
                  <a:srgbClr val="FFFFFF"/>
                </a:highlight>
                <a:latin typeface="Consolas" panose="020B0609020204030204" pitchFamily="49" charset="0"/>
              </a:rPr>
              <a:t>&gt;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SqlDataSource</a:t>
            </a:r>
            <a:r>
              <a:rPr lang="en-US" dirty="0">
                <a:solidFill>
                  <a:srgbClr val="0000FF"/>
                </a:solidFill>
                <a:highlight>
                  <a:srgbClr val="FFFFFF"/>
                </a:highlight>
                <a:latin typeface="Consolas" panose="020B0609020204030204" pitchFamily="49" charset="0"/>
              </a:rPr>
              <a:t>&gt;</a:t>
            </a:r>
            <a:endParaRPr lang="en-US" dirty="0">
              <a:latin typeface="Calibri" panose="020F0502020204030204" pitchFamily="34" charset="0"/>
            </a:endParaRPr>
          </a:p>
        </p:txBody>
      </p:sp>
    </p:spTree>
    <p:extLst>
      <p:ext uri="{BB962C8B-B14F-4D97-AF65-F5344CB8AC3E}">
        <p14:creationId xmlns:p14="http://schemas.microsoft.com/office/powerpoint/2010/main" val="34095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Updating data into database</a:t>
            </a:r>
            <a:endParaRPr lang="en-US" dirty="0"/>
          </a:p>
        </p:txBody>
      </p:sp>
      <p:sp>
        <p:nvSpPr>
          <p:cNvPr id="3" name="Content Placeholder 2"/>
          <p:cNvSpPr>
            <a:spLocks noGrp="1"/>
          </p:cNvSpPr>
          <p:nvPr>
            <p:ph idx="1"/>
          </p:nvPr>
        </p:nvSpPr>
        <p:spPr/>
        <p:txBody>
          <a:bodyPr/>
          <a:lstStyle/>
          <a:p>
            <a:pPr marL="57150" indent="0" algn="just">
              <a:buNone/>
            </a:pPr>
            <a:endParaRPr lang="en-US" dirty="0"/>
          </a:p>
          <a:p>
            <a:pPr marL="400050" algn="just">
              <a:buFont typeface="Wingdings" panose="05000000000000000000" pitchFamily="2" charset="2"/>
              <a:buChar char="§"/>
            </a:pPr>
            <a:endParaRPr lang="en-US" dirty="0"/>
          </a:p>
          <a:p>
            <a:pPr marL="400050" algn="just">
              <a:buFont typeface="Wingdings" panose="05000000000000000000" pitchFamily="2" charset="2"/>
              <a:buChar char="§"/>
            </a:pPr>
            <a:endParaRPr lang="en-US" dirty="0"/>
          </a:p>
          <a:p>
            <a:pPr marL="400050" algn="just">
              <a:buFont typeface="Wingdings" panose="05000000000000000000" pitchFamily="2" charset="2"/>
              <a:buChar char="§"/>
            </a:pPr>
            <a:endParaRPr lang="en-US" dirty="0"/>
          </a:p>
        </p:txBody>
      </p:sp>
      <p:sp>
        <p:nvSpPr>
          <p:cNvPr id="4" name="Rectangle 3"/>
          <p:cNvSpPr/>
          <p:nvPr/>
        </p:nvSpPr>
        <p:spPr>
          <a:xfrm>
            <a:off x="438150" y="1066800"/>
            <a:ext cx="8267700" cy="4038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SqlDataSource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sdsCustomer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runat</a:t>
            </a:r>
            <a:r>
              <a:rPr lang="en-US" dirty="0">
                <a:solidFill>
                  <a:srgbClr val="0000FF"/>
                </a:solidFill>
                <a:highlight>
                  <a:srgbClr val="FFFFFF"/>
                </a:highlight>
                <a:latin typeface="Consolas" panose="020B0609020204030204" pitchFamily="49" charset="0"/>
              </a:rPr>
              <a:t>="server"</a:t>
            </a:r>
            <a:endParaRPr lang="en-US" dirty="0">
              <a:solidFill>
                <a:srgbClr val="000000"/>
              </a:solidFill>
              <a:highlight>
                <a:srgbClr val="FFFFFF"/>
              </a:highlight>
              <a:latin typeface="Consolas" panose="020B0609020204030204" pitchFamily="49" charset="0"/>
            </a:endParaRPr>
          </a:p>
          <a:p>
            <a:r>
              <a:rPr lang="en-US" dirty="0" err="1">
                <a:solidFill>
                  <a:srgbClr val="FF0000"/>
                </a:solidFill>
                <a:highlight>
                  <a:srgbClr val="FFFFFF"/>
                </a:highlight>
                <a:latin typeface="Consolas" panose="020B0609020204030204" pitchFamily="49" charset="0"/>
              </a:rPr>
              <a:t>ConnectionString</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ConnectionStrings:CustomerConnectionString</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%&gt;</a:t>
            </a:r>
            <a:r>
              <a:rPr lang="en-US" dirty="0">
                <a:solidFill>
                  <a:srgbClr val="0000FF"/>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FF0000"/>
                </a:solidFill>
                <a:highlight>
                  <a:srgbClr val="FFFFFF"/>
                </a:highlight>
                <a:latin typeface="Consolas" panose="020B0609020204030204" pitchFamily="49" charset="0"/>
              </a:rPr>
              <a:t>UpdateCommand</a:t>
            </a:r>
            <a:r>
              <a:rPr lang="en-US" dirty="0">
                <a:solidFill>
                  <a:srgbClr val="0000FF"/>
                </a:solidFill>
                <a:highlight>
                  <a:srgbClr val="FFFFFF"/>
                </a:highlight>
                <a:latin typeface="Consolas" panose="020B0609020204030204" pitchFamily="49" charset="0"/>
              </a:rPr>
              <a:t>="UPDATE [CUSTOMERS] SET CNAME = @CNAME, CITY = @CITY WHERE </a:t>
            </a:r>
            <a:r>
              <a:rPr lang="en-US" dirty="0" err="1">
                <a:solidFill>
                  <a:srgbClr val="0000FF"/>
                </a:solidFill>
                <a:highlight>
                  <a:srgbClr val="FFFFFF"/>
                </a:highlight>
                <a:latin typeface="Consolas" panose="020B0609020204030204" pitchFamily="49" charset="0"/>
              </a:rPr>
              <a:t>CustomerId</a:t>
            </a:r>
            <a:r>
              <a:rPr lang="en-US" dirty="0">
                <a:solidFill>
                  <a:srgbClr val="0000FF"/>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CustomerId</a:t>
            </a:r>
            <a:r>
              <a:rPr lang="en-US" dirty="0">
                <a:solidFill>
                  <a:srgbClr val="0000FF"/>
                </a:solidFill>
                <a:highlight>
                  <a:srgbClr val="FFFFFF"/>
                </a:highlight>
                <a:latin typeface="Consolas" panose="020B0609020204030204" pitchFamily="49" charset="0"/>
              </a:rPr>
              <a:t>"&gt;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UpdateParameters</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FormParameter</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CustomerId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FormField</a:t>
            </a:r>
            <a:r>
              <a:rPr lang="en-US" dirty="0" smtClean="0">
                <a:solidFill>
                  <a:srgbClr val="0000FF"/>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txtCustomerId</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FormParameter</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="CNAME"</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FormField</a:t>
            </a:r>
            <a:r>
              <a:rPr lang="en-US" dirty="0" smtClean="0">
                <a:solidFill>
                  <a:srgbClr val="0000FF"/>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txtCNAME</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FormParameter</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Name</a:t>
            </a:r>
            <a:r>
              <a:rPr lang="en-US" dirty="0">
                <a:solidFill>
                  <a:srgbClr val="0000FF"/>
                </a:solidFill>
                <a:highlight>
                  <a:srgbClr val="FFFFFF"/>
                </a:highlight>
                <a:latin typeface="Consolas" panose="020B0609020204030204" pitchFamily="49" charset="0"/>
              </a:rPr>
              <a:t>="CITY"</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FormField</a:t>
            </a:r>
            <a:r>
              <a:rPr lang="en-US" dirty="0" smtClean="0">
                <a:solidFill>
                  <a:srgbClr val="0000FF"/>
                </a:solidFill>
                <a:highlight>
                  <a:srgbClr val="FFFFFF"/>
                </a:highlight>
                <a:latin typeface="Consolas" panose="020B0609020204030204" pitchFamily="49" charset="0"/>
              </a:rPr>
              <a:t>=“</a:t>
            </a:r>
            <a:r>
              <a:rPr lang="en-US" dirty="0" err="1" smtClean="0">
                <a:solidFill>
                  <a:srgbClr val="0000FF"/>
                </a:solidFill>
                <a:highlight>
                  <a:srgbClr val="FFFFFF"/>
                </a:highlight>
                <a:latin typeface="Consolas" panose="020B0609020204030204" pitchFamily="49" charset="0"/>
              </a:rPr>
              <a:t>txtCITY</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UpdateParameters</a:t>
            </a:r>
            <a:r>
              <a:rPr lang="en-US" dirty="0">
                <a:solidFill>
                  <a:srgbClr val="0000FF"/>
                </a:solidFill>
                <a:highlight>
                  <a:srgbClr val="FFFFFF"/>
                </a:highlight>
                <a:latin typeface="Consolas" panose="020B0609020204030204" pitchFamily="49" charset="0"/>
              </a:rPr>
              <a:t>&gt;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SqlDataSource</a:t>
            </a:r>
            <a:r>
              <a:rPr lang="en-US" dirty="0">
                <a:solidFill>
                  <a:srgbClr val="0000FF"/>
                </a:solidFill>
                <a:highlight>
                  <a:srgbClr val="FFFFFF"/>
                </a:highlight>
                <a:latin typeface="Consolas" panose="020B0609020204030204" pitchFamily="49" charset="0"/>
              </a:rPr>
              <a:t>&gt;</a:t>
            </a:r>
            <a:endParaRPr lang="en-US" dirty="0">
              <a:latin typeface="Calibri" panose="020F0502020204030204" pitchFamily="34" charset="0"/>
            </a:endParaRPr>
          </a:p>
        </p:txBody>
      </p:sp>
    </p:spTree>
    <p:extLst>
      <p:ext uri="{BB962C8B-B14F-4D97-AF65-F5344CB8AC3E}">
        <p14:creationId xmlns:p14="http://schemas.microsoft.com/office/powerpoint/2010/main" val="94617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Delete data from database</a:t>
            </a:r>
            <a:endParaRPr lang="en-US" dirty="0"/>
          </a:p>
        </p:txBody>
      </p:sp>
      <p:sp>
        <p:nvSpPr>
          <p:cNvPr id="3" name="Content Placeholder 2"/>
          <p:cNvSpPr>
            <a:spLocks noGrp="1"/>
          </p:cNvSpPr>
          <p:nvPr>
            <p:ph idx="1"/>
          </p:nvPr>
        </p:nvSpPr>
        <p:spPr/>
        <p:txBody>
          <a:bodyPr/>
          <a:lstStyle/>
          <a:p>
            <a:pPr marL="57150" indent="0" algn="just">
              <a:buNone/>
            </a:pPr>
            <a:endParaRPr lang="en-US" dirty="0"/>
          </a:p>
          <a:p>
            <a:pPr marL="400050" algn="just">
              <a:buFont typeface="Wingdings" panose="05000000000000000000" pitchFamily="2" charset="2"/>
              <a:buChar char="§"/>
            </a:pPr>
            <a:endParaRPr lang="en-US" dirty="0"/>
          </a:p>
          <a:p>
            <a:pPr marL="400050" algn="just">
              <a:buFont typeface="Wingdings" panose="05000000000000000000" pitchFamily="2" charset="2"/>
              <a:buChar char="§"/>
            </a:pPr>
            <a:endParaRPr lang="en-US" dirty="0"/>
          </a:p>
          <a:p>
            <a:pPr marL="400050" algn="just">
              <a:buFont typeface="Wingdings" panose="05000000000000000000" pitchFamily="2" charset="2"/>
              <a:buChar char="§"/>
            </a:pPr>
            <a:endParaRPr lang="en-US" dirty="0"/>
          </a:p>
        </p:txBody>
      </p:sp>
      <p:sp>
        <p:nvSpPr>
          <p:cNvPr id="4" name="Rectangle 3"/>
          <p:cNvSpPr/>
          <p:nvPr/>
        </p:nvSpPr>
        <p:spPr>
          <a:xfrm>
            <a:off x="438150" y="1066800"/>
            <a:ext cx="8267700" cy="3657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SqlDataSource</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ID</a:t>
            </a:r>
            <a:r>
              <a:rPr lang="en-US" dirty="0">
                <a:solidFill>
                  <a:srgbClr val="0000FF"/>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sdsCustomer</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runat</a:t>
            </a:r>
            <a:r>
              <a:rPr lang="en-US" dirty="0">
                <a:solidFill>
                  <a:srgbClr val="0000FF"/>
                </a:solidFill>
                <a:highlight>
                  <a:srgbClr val="FFFFFF"/>
                </a:highlight>
                <a:latin typeface="Consolas" panose="020B0609020204030204" pitchFamily="49" charset="0"/>
              </a:rPr>
              <a:t>="server"</a:t>
            </a:r>
            <a:endParaRPr lang="en-US" dirty="0">
              <a:solidFill>
                <a:srgbClr val="000000"/>
              </a:solidFill>
              <a:highlight>
                <a:srgbClr val="FFFFFF"/>
              </a:highlight>
              <a:latin typeface="Consolas" panose="020B0609020204030204" pitchFamily="49" charset="0"/>
            </a:endParaRPr>
          </a:p>
          <a:p>
            <a:r>
              <a:rPr lang="en-US" dirty="0" err="1">
                <a:solidFill>
                  <a:srgbClr val="FF0000"/>
                </a:solidFill>
                <a:highlight>
                  <a:srgbClr val="FFFFFF"/>
                </a:highlight>
                <a:latin typeface="Consolas" panose="020B0609020204030204" pitchFamily="49" charset="0"/>
              </a:rPr>
              <a:t>ConnectionString</a:t>
            </a:r>
            <a:r>
              <a:rPr lang="en-US" dirty="0">
                <a:solidFill>
                  <a:srgbClr val="0000FF"/>
                </a:solidFill>
                <a:highlight>
                  <a:srgbClr val="FFFFFF"/>
                </a:highlight>
                <a:latin typeface="Consolas" panose="020B0609020204030204" pitchFamily="49" charset="0"/>
              </a:rPr>
              <a:t>="</a:t>
            </a:r>
            <a:r>
              <a:rPr lang="en-US" dirty="0">
                <a:solidFill>
                  <a:srgbClr val="000000"/>
                </a:solidFill>
                <a:highlight>
                  <a:srgbClr val="FFFF00"/>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ConnectionStrings:CustomerConnectionString</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00"/>
                </a:highlight>
                <a:latin typeface="Consolas" panose="020B0609020204030204" pitchFamily="49" charset="0"/>
              </a:rPr>
              <a:t>%&gt;</a:t>
            </a:r>
            <a:r>
              <a:rPr lang="en-US" dirty="0">
                <a:solidFill>
                  <a:srgbClr val="0000FF"/>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FF0000"/>
                </a:solidFill>
                <a:latin typeface="Consolas" panose="020B0609020204030204" pitchFamily="49" charset="0"/>
              </a:rPr>
              <a:t>DeleteCommand</a:t>
            </a:r>
            <a:r>
              <a:rPr lang="en-US" dirty="0">
                <a:solidFill>
                  <a:srgbClr val="0000FF"/>
                </a:solidFill>
                <a:latin typeface="Consolas" panose="020B0609020204030204" pitchFamily="49" charset="0"/>
              </a:rPr>
              <a:t>="Delete FROM [CUSTOMERS] Where </a:t>
            </a:r>
            <a:r>
              <a:rPr lang="en-US" dirty="0" err="1">
                <a:solidFill>
                  <a:srgbClr val="0000FF"/>
                </a:solidFill>
                <a:latin typeface="Consolas" panose="020B0609020204030204" pitchFamily="49" charset="0"/>
              </a:rPr>
              <a:t>CustomerId</a:t>
            </a:r>
            <a:r>
              <a:rPr lang="en-US" dirty="0">
                <a:solidFill>
                  <a:srgbClr val="0000FF"/>
                </a:solidFill>
                <a:latin typeface="Consolas" panose="020B0609020204030204" pitchFamily="49" charset="0"/>
              </a:rPr>
              <a:t> = @</a:t>
            </a:r>
            <a:r>
              <a:rPr lang="en-US" dirty="0" err="1">
                <a:solidFill>
                  <a:srgbClr val="0000FF"/>
                </a:solidFill>
                <a:latin typeface="Consolas" panose="020B0609020204030204" pitchFamily="49" charset="0"/>
              </a:rPr>
              <a:t>CustomerId</a:t>
            </a:r>
            <a:r>
              <a:rPr lang="en-US" dirty="0">
                <a:solidFill>
                  <a:srgbClr val="0000FF"/>
                </a:solidFill>
                <a:latin typeface="Consolas" panose="020B0609020204030204" pitchFamily="49" charset="0"/>
              </a:rPr>
              <a:t>“ </a:t>
            </a:r>
            <a:r>
              <a:rPr lang="en-US" dirty="0" err="1">
                <a:solidFill>
                  <a:srgbClr val="FF0000"/>
                </a:solidFill>
                <a:latin typeface="Consolas" panose="020B0609020204030204" pitchFamily="49" charset="0"/>
              </a:rPr>
              <a:t>DeleteCommandType</a:t>
            </a:r>
            <a:r>
              <a:rPr lang="en-US" dirty="0">
                <a:solidFill>
                  <a:srgbClr val="0000FF"/>
                </a:solidFill>
                <a:latin typeface="Consolas" panose="020B0609020204030204" pitchFamily="49" charset="0"/>
              </a:rPr>
              <a:t>="Text"&gt;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DeleteParameters</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asp</a:t>
            </a:r>
            <a:r>
              <a:rPr lang="en-US" dirty="0" err="1">
                <a:solidFill>
                  <a:srgbClr val="0000FF"/>
                </a:solidFill>
                <a:latin typeface="Consolas" panose="020B0609020204030204" pitchFamily="49" charset="0"/>
              </a:rPr>
              <a:t>:</a:t>
            </a:r>
            <a:r>
              <a:rPr lang="en-US" dirty="0" err="1">
                <a:solidFill>
                  <a:srgbClr val="800000"/>
                </a:solidFill>
                <a:latin typeface="Consolas" panose="020B0609020204030204" pitchFamily="49" charset="0"/>
              </a:rPr>
              <a:t>Parameter</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CustomerId</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FF"/>
                </a:solidFill>
                <a:latin typeface="Consolas" panose="020B0609020204030204" pitchFamily="49" charset="0"/>
              </a:rPr>
              <a:t>="Int32"</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DeleteParameters</a:t>
            </a:r>
            <a:r>
              <a:rPr lang="en-US" dirty="0">
                <a:solidFill>
                  <a:srgbClr val="0000FF"/>
                </a:solidFill>
                <a:latin typeface="Consolas" panose="020B0609020204030204" pitchFamily="49" charset="0"/>
              </a:rPr>
              <a:t>&gt;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asp</a:t>
            </a:r>
            <a:r>
              <a:rPr lang="en-US" dirty="0" err="1">
                <a:solidFill>
                  <a:srgbClr val="0000FF"/>
                </a:solidFill>
                <a:highlight>
                  <a:srgbClr val="FFFFFF"/>
                </a:highlight>
                <a:latin typeface="Consolas" panose="020B0609020204030204" pitchFamily="49" charset="0"/>
              </a:rPr>
              <a:t>:</a:t>
            </a:r>
            <a:r>
              <a:rPr lang="en-US" dirty="0" err="1">
                <a:solidFill>
                  <a:srgbClr val="800000"/>
                </a:solidFill>
                <a:highlight>
                  <a:srgbClr val="FFFFFF"/>
                </a:highlight>
                <a:latin typeface="Consolas" panose="020B0609020204030204" pitchFamily="49" charset="0"/>
              </a:rPr>
              <a:t>SqlDataSource</a:t>
            </a:r>
            <a:r>
              <a:rPr lang="en-US" dirty="0">
                <a:solidFill>
                  <a:srgbClr val="0000FF"/>
                </a:solidFill>
                <a:highlight>
                  <a:srgbClr val="FFFFFF"/>
                </a:highlight>
                <a:latin typeface="Consolas" panose="020B0609020204030204" pitchFamily="49" charset="0"/>
              </a:rPr>
              <a:t>&gt;</a:t>
            </a:r>
            <a:endParaRPr lang="en-US" dirty="0">
              <a:latin typeface="Calibri" panose="020F0502020204030204" pitchFamily="34" charset="0"/>
            </a:endParaRPr>
          </a:p>
        </p:txBody>
      </p:sp>
    </p:spTree>
    <p:extLst>
      <p:ext uri="{BB962C8B-B14F-4D97-AF65-F5344CB8AC3E}">
        <p14:creationId xmlns:p14="http://schemas.microsoft.com/office/powerpoint/2010/main" val="116857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2209800"/>
            <a:ext cx="464820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black"/>
                </a:solidFill>
                <a:effectLst/>
                <a:uLnTx/>
                <a:uFillTx/>
                <a:latin typeface="Calibri"/>
                <a:ea typeface="+mn-ea"/>
                <a:cs typeface="+mn-cs"/>
              </a:rPr>
              <a:t>Thank you</a:t>
            </a:r>
          </a:p>
        </p:txBody>
      </p:sp>
    </p:spTree>
    <p:extLst>
      <p:ext uri="{BB962C8B-B14F-4D97-AF65-F5344CB8AC3E}">
        <p14:creationId xmlns:p14="http://schemas.microsoft.com/office/powerpoint/2010/main" val="164833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ADO.NET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The ADO.NET architecture has two main parts: </a:t>
            </a:r>
          </a:p>
          <a:p>
            <a:pPr lvl="1">
              <a:buFont typeface="Arial" panose="020B0604020202020204" pitchFamily="34" charset="0"/>
              <a:buChar char="•"/>
            </a:pPr>
            <a:r>
              <a:rPr lang="en-US" dirty="0"/>
              <a:t>Data(Managed) Provider (Connected Objects or Connection oriented objects) </a:t>
            </a:r>
          </a:p>
          <a:p>
            <a:pPr lvl="1">
              <a:buFont typeface="Arial" panose="020B0604020202020204" pitchFamily="34" charset="0"/>
              <a:buChar char="•"/>
            </a:pPr>
            <a:r>
              <a:rPr lang="en-US" dirty="0" err="1"/>
              <a:t>DataSet</a:t>
            </a:r>
            <a:r>
              <a:rPr lang="en-US" dirty="0"/>
              <a:t> (Disconnected objects or connectionless objects)</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42307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ADO.NET Cont..</a:t>
            </a:r>
          </a:p>
        </p:txBody>
      </p:sp>
      <p:pic>
        <p:nvPicPr>
          <p:cNvPr id="3" name="Picture 2"/>
          <p:cNvPicPr>
            <a:picLocks noChangeAspect="1"/>
          </p:cNvPicPr>
          <p:nvPr/>
        </p:nvPicPr>
        <p:blipFill>
          <a:blip r:embed="rId2"/>
          <a:stretch>
            <a:fillRect/>
          </a:stretch>
        </p:blipFill>
        <p:spPr>
          <a:xfrm>
            <a:off x="474219" y="1752600"/>
            <a:ext cx="8195562" cy="4519594"/>
          </a:xfrm>
          <a:prstGeom prst="rect">
            <a:avLst/>
          </a:prstGeom>
        </p:spPr>
      </p:pic>
      <p:sp>
        <p:nvSpPr>
          <p:cNvPr id="4" name="Rectangle 3"/>
          <p:cNvSpPr/>
          <p:nvPr/>
        </p:nvSpPr>
        <p:spPr>
          <a:xfrm>
            <a:off x="1219200" y="1022844"/>
            <a:ext cx="3200400" cy="646331"/>
          </a:xfrm>
          <a:prstGeom prst="rect">
            <a:avLst/>
          </a:prstGeom>
        </p:spPr>
        <p:txBody>
          <a:bodyPr wrap="square">
            <a:spAutoFit/>
          </a:bodyPr>
          <a:lstStyle/>
          <a:p>
            <a:pPr algn="ctr"/>
            <a:r>
              <a:rPr lang="en-US" b="1" dirty="0">
                <a:solidFill>
                  <a:srgbClr val="000000"/>
                </a:solidFill>
                <a:latin typeface="Calibri" panose="020F0502020204030204" pitchFamily="34" charset="0"/>
              </a:rPr>
              <a:t>Connected Objects</a:t>
            </a:r>
          </a:p>
          <a:p>
            <a:pPr algn="ctr"/>
            <a:r>
              <a:rPr lang="en-US" b="1" dirty="0">
                <a:solidFill>
                  <a:srgbClr val="000000"/>
                </a:solidFill>
                <a:latin typeface="Calibri" panose="020F0502020204030204" pitchFamily="34" charset="0"/>
              </a:rPr>
              <a:t> or Connection oriented objects </a:t>
            </a:r>
            <a:endParaRPr lang="en-US" dirty="0"/>
          </a:p>
        </p:txBody>
      </p:sp>
      <p:sp>
        <p:nvSpPr>
          <p:cNvPr id="7" name="Rectangle 6"/>
          <p:cNvSpPr/>
          <p:nvPr/>
        </p:nvSpPr>
        <p:spPr>
          <a:xfrm>
            <a:off x="5715000" y="1064556"/>
            <a:ext cx="2954781" cy="646331"/>
          </a:xfrm>
          <a:prstGeom prst="rect">
            <a:avLst/>
          </a:prstGeom>
        </p:spPr>
        <p:txBody>
          <a:bodyPr wrap="square">
            <a:spAutoFit/>
          </a:bodyPr>
          <a:lstStyle/>
          <a:p>
            <a:pPr algn="ctr"/>
            <a:r>
              <a:rPr lang="en-US" b="1" dirty="0">
                <a:solidFill>
                  <a:srgbClr val="000000"/>
                </a:solidFill>
                <a:latin typeface="Calibri" panose="020F0502020204030204" pitchFamily="34" charset="0"/>
              </a:rPr>
              <a:t>Disconnected objects </a:t>
            </a:r>
          </a:p>
          <a:p>
            <a:pPr algn="ctr"/>
            <a:r>
              <a:rPr lang="en-US" b="1" dirty="0">
                <a:solidFill>
                  <a:srgbClr val="000000"/>
                </a:solidFill>
                <a:latin typeface="Calibri" panose="020F0502020204030204" pitchFamily="34" charset="0"/>
              </a:rPr>
              <a:t>or Connectionless objects </a:t>
            </a:r>
            <a:endParaRPr lang="en-US" dirty="0"/>
          </a:p>
        </p:txBody>
      </p:sp>
    </p:spTree>
    <p:extLst>
      <p:ext uri="{BB962C8B-B14F-4D97-AF65-F5344CB8AC3E}">
        <p14:creationId xmlns:p14="http://schemas.microsoft.com/office/powerpoint/2010/main" val="34841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Providers</a:t>
            </a:r>
          </a:p>
        </p:txBody>
      </p:sp>
      <p:graphicFrame>
        <p:nvGraphicFramePr>
          <p:cNvPr id="5" name="Table 4"/>
          <p:cNvGraphicFramePr>
            <a:graphicFrameLocks noGrp="1"/>
          </p:cNvGraphicFramePr>
          <p:nvPr>
            <p:extLst>
              <p:ext uri="{D42A27DB-BD31-4B8C-83A1-F6EECF244321}">
                <p14:modId xmlns:p14="http://schemas.microsoft.com/office/powerpoint/2010/main" val="2791947784"/>
              </p:ext>
            </p:extLst>
          </p:nvPr>
        </p:nvGraphicFramePr>
        <p:xfrm>
          <a:off x="304800" y="1066800"/>
          <a:ext cx="8648700" cy="4881880"/>
        </p:xfrm>
        <a:graphic>
          <a:graphicData uri="http://schemas.openxmlformats.org/drawingml/2006/table">
            <a:tbl>
              <a:tblPr firstRow="1" bandRow="1">
                <a:tableStyleId>{7E9639D4-E3E2-4D34-9284-5A2195B3D0D7}</a:tableStyleId>
              </a:tblPr>
              <a:tblGrid>
                <a:gridCol w="2068167">
                  <a:extLst>
                    <a:ext uri="{9D8B030D-6E8A-4147-A177-3AD203B41FA5}">
                      <a16:colId xmlns:a16="http://schemas.microsoft.com/office/drawing/2014/main" xmlns="" val="3643571251"/>
                    </a:ext>
                  </a:extLst>
                </a:gridCol>
                <a:gridCol w="6580533">
                  <a:extLst>
                    <a:ext uri="{9D8B030D-6E8A-4147-A177-3AD203B41FA5}">
                      <a16:colId xmlns:a16="http://schemas.microsoft.com/office/drawing/2014/main" xmlns="" val="620098103"/>
                    </a:ext>
                  </a:extLst>
                </a:gridCol>
              </a:tblGrid>
              <a:tr h="370840">
                <a:tc>
                  <a:txBody>
                    <a:bodyPr/>
                    <a:lstStyle/>
                    <a:p>
                      <a:r>
                        <a:rPr lang="en-US" sz="1800" b="1" i="0" u="none" strike="noStrike" kern="1200" baseline="0" dirty="0">
                          <a:solidFill>
                            <a:schemeClr val="bg1"/>
                          </a:solidFill>
                          <a:latin typeface="+mn-lt"/>
                          <a:ea typeface="+mn-ea"/>
                          <a:cs typeface="+mn-cs"/>
                        </a:rPr>
                        <a:t>Data Provider </a:t>
                      </a:r>
                      <a:endParaRPr lang="en-US" sz="1800" b="0" i="0" u="none" strike="noStrike" kern="1200" baseline="0" dirty="0">
                        <a:solidFill>
                          <a:schemeClr val="bg1"/>
                        </a:solidFill>
                        <a:latin typeface="+mn-lt"/>
                        <a:ea typeface="+mn-ea"/>
                        <a:cs typeface="+mn-cs"/>
                      </a:endParaRPr>
                    </a:p>
                  </a:txBody>
                  <a:tcPr>
                    <a:lnR w="12700" cap="flat" cmpd="sng" algn="ctr">
                      <a:solidFill>
                        <a:schemeClr val="bg1">
                          <a:lumMod val="50000"/>
                        </a:schemeClr>
                      </a:solidFill>
                      <a:prstDash val="solid"/>
                      <a:round/>
                      <a:headEnd type="none" w="med" len="med"/>
                      <a:tailEnd type="none" w="med" len="med"/>
                    </a:lnR>
                  </a:tcPr>
                </a:tc>
                <a:tc>
                  <a:txBody>
                    <a:bodyPr/>
                    <a:lstStyle/>
                    <a:p>
                      <a:r>
                        <a:rPr lang="en-US" dirty="0"/>
                        <a:t>Description</a:t>
                      </a: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701635458"/>
                  </a:ext>
                </a:extLst>
              </a:tr>
              <a:tr h="370840">
                <a:tc>
                  <a:txBody>
                    <a:bodyPr/>
                    <a:lstStyle/>
                    <a:p>
                      <a:r>
                        <a:rPr lang="en-US" sz="1600" b="1" dirty="0"/>
                        <a:t>SQL Server</a:t>
                      </a:r>
                    </a:p>
                  </a:txBody>
                  <a:tcPr>
                    <a:lnR w="12700" cap="flat" cmpd="sng" algn="ctr">
                      <a:solidFill>
                        <a:schemeClr val="bg1">
                          <a:lumMod val="50000"/>
                        </a:schemeClr>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600" b="0" i="0" u="none" strike="noStrike" kern="1200" baseline="0" dirty="0">
                          <a:solidFill>
                            <a:schemeClr val="tx1"/>
                          </a:solidFill>
                          <a:latin typeface="+mn-lt"/>
                          <a:ea typeface="+mn-ea"/>
                          <a:cs typeface="+mn-cs"/>
                        </a:rPr>
                        <a:t>Provides data access for Microsoft SQL server. </a:t>
                      </a:r>
                    </a:p>
                    <a:p>
                      <a:pPr marL="285750" indent="-285750">
                        <a:buFont typeface="Arial" panose="020B0604020202020204" pitchFamily="34" charset="0"/>
                        <a:buChar char="•"/>
                      </a:pPr>
                      <a:r>
                        <a:rPr lang="en-US" sz="1600" b="0" i="0" u="none" strike="noStrike" kern="1200" baseline="0" dirty="0">
                          <a:solidFill>
                            <a:srgbClr val="000000"/>
                          </a:solidFill>
                          <a:latin typeface="+mn-lt"/>
                          <a:ea typeface="+mn-ea"/>
                          <a:cs typeface="+mn-cs"/>
                        </a:rPr>
                        <a:t>Uses the </a:t>
                      </a:r>
                      <a:r>
                        <a:rPr lang="en-US" sz="1600" b="1" i="0" u="none" strike="noStrike" kern="1200" baseline="0" dirty="0" err="1">
                          <a:solidFill>
                            <a:srgbClr val="000000"/>
                          </a:solidFill>
                          <a:latin typeface="+mn-lt"/>
                          <a:ea typeface="+mn-ea"/>
                          <a:cs typeface="+mn-cs"/>
                        </a:rPr>
                        <a:t>System.Data.SqlClient</a:t>
                      </a:r>
                      <a:r>
                        <a:rPr lang="en-US" sz="1600" b="0" i="0" u="none" strike="noStrike" kern="1200" baseline="0" dirty="0">
                          <a:solidFill>
                            <a:srgbClr val="000000"/>
                          </a:solidFill>
                          <a:latin typeface="+mn-lt"/>
                          <a:ea typeface="+mn-ea"/>
                          <a:cs typeface="+mn-cs"/>
                        </a:rPr>
                        <a:t> namespace.</a:t>
                      </a:r>
                    </a:p>
                    <a:p>
                      <a:pPr marL="285750" indent="-285750">
                        <a:buFont typeface="Arial" panose="020B0604020202020204" pitchFamily="34" charset="0"/>
                        <a:buChar char="•"/>
                      </a:pPr>
                      <a:r>
                        <a:rPr lang="en-US" sz="1600" b="0" i="0" u="sng" strike="noStrike" kern="1200" baseline="0" dirty="0">
                          <a:solidFill>
                            <a:srgbClr val="000000"/>
                          </a:solidFill>
                          <a:latin typeface="+mn-lt"/>
                          <a:ea typeface="+mn-ea"/>
                          <a:cs typeface="+mn-cs"/>
                        </a:rPr>
                        <a:t>Example</a:t>
                      </a:r>
                    </a:p>
                    <a:p>
                      <a:pPr marL="800100" lvl="1" indent="-342900">
                        <a:buFont typeface="Courier New" panose="02070309020205020404" pitchFamily="49" charset="0"/>
                        <a:buChar char="o"/>
                      </a:pPr>
                      <a:r>
                        <a:rPr lang="en-US" sz="1600" b="0" i="0" u="none" strike="noStrike" kern="1200" baseline="0" dirty="0" err="1">
                          <a:solidFill>
                            <a:srgbClr val="000000"/>
                          </a:solidFill>
                          <a:latin typeface="+mn-lt"/>
                          <a:ea typeface="+mn-ea"/>
                          <a:cs typeface="+mn-cs"/>
                        </a:rPr>
                        <a:t>SQLServer</a:t>
                      </a:r>
                      <a:r>
                        <a:rPr lang="en-US" sz="1600" b="0" i="0" u="none" strike="noStrike" kern="1200" baseline="0" dirty="0">
                          <a:solidFill>
                            <a:srgbClr val="000000"/>
                          </a:solidFill>
                          <a:latin typeface="+mn-lt"/>
                          <a:ea typeface="+mn-ea"/>
                          <a:cs typeface="+mn-cs"/>
                        </a:rPr>
                        <a:t> 2000, 2005, 2008 &amp;Many more versions.</a:t>
                      </a: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1012871006"/>
                  </a:ext>
                </a:extLst>
              </a:tr>
              <a:tr h="370840">
                <a:tc>
                  <a:txBody>
                    <a:bodyPr/>
                    <a:lstStyle/>
                    <a:p>
                      <a:r>
                        <a:rPr lang="en-US" sz="1600" b="1" dirty="0"/>
                        <a:t>OLEDB</a:t>
                      </a:r>
                    </a:p>
                  </a:txBody>
                  <a:tcPr>
                    <a:lnR w="12700" cap="flat" cmpd="sng" algn="ctr">
                      <a:solidFill>
                        <a:schemeClr val="bg1">
                          <a:lumMod val="50000"/>
                        </a:schemeClr>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600" b="0" i="0" u="none" strike="noStrike" kern="1200" baseline="0" dirty="0">
                          <a:solidFill>
                            <a:schemeClr val="tx1"/>
                          </a:solidFill>
                          <a:latin typeface="+mn-lt"/>
                          <a:ea typeface="+mn-ea"/>
                          <a:cs typeface="+mn-cs"/>
                        </a:rPr>
                        <a:t>For data sources exposed by using OLEDB. </a:t>
                      </a:r>
                    </a:p>
                    <a:p>
                      <a:pPr marL="285750" indent="-285750">
                        <a:buFont typeface="Arial" panose="020B0604020202020204" pitchFamily="34" charset="0"/>
                        <a:buChar char="•"/>
                      </a:pPr>
                      <a:r>
                        <a:rPr lang="en-US" sz="1600" b="0" i="0" u="none" strike="noStrike" kern="1200" baseline="0" dirty="0">
                          <a:solidFill>
                            <a:srgbClr val="000000"/>
                          </a:solidFill>
                          <a:latin typeface="+mn-lt"/>
                          <a:ea typeface="+mn-ea"/>
                          <a:cs typeface="+mn-cs"/>
                        </a:rPr>
                        <a:t>Uses the </a:t>
                      </a:r>
                      <a:r>
                        <a:rPr lang="en-US" sz="1600" b="1" i="0" u="none" strike="noStrike" kern="1200" baseline="0" dirty="0" err="1">
                          <a:solidFill>
                            <a:srgbClr val="000000"/>
                          </a:solidFill>
                          <a:latin typeface="+mn-lt"/>
                          <a:ea typeface="+mn-ea"/>
                          <a:cs typeface="+mn-cs"/>
                        </a:rPr>
                        <a:t>System.Data.OleDb</a:t>
                      </a:r>
                      <a:r>
                        <a:rPr lang="en-US" sz="1600" b="0" i="0" u="none" strike="noStrike" kern="1200" baseline="0" dirty="0">
                          <a:solidFill>
                            <a:srgbClr val="000000"/>
                          </a:solidFill>
                          <a:latin typeface="+mn-lt"/>
                          <a:ea typeface="+mn-ea"/>
                          <a:cs typeface="+mn-cs"/>
                        </a:rPr>
                        <a:t> namespace.</a:t>
                      </a:r>
                    </a:p>
                    <a:p>
                      <a:pPr marL="342900" indent="-342900">
                        <a:buFont typeface="Arial" panose="020B0604020202020204" pitchFamily="34" charset="0"/>
                        <a:buChar char="•"/>
                      </a:pPr>
                      <a:r>
                        <a:rPr lang="en-US" sz="1600" b="0" i="0" u="sng" strike="noStrike" kern="1200" baseline="0" dirty="0">
                          <a:solidFill>
                            <a:srgbClr val="000000"/>
                          </a:solidFill>
                          <a:latin typeface="+mn-lt"/>
                          <a:ea typeface="+mn-ea"/>
                          <a:cs typeface="+mn-cs"/>
                        </a:rPr>
                        <a:t>Example</a:t>
                      </a:r>
                      <a:r>
                        <a:rPr lang="en-US" sz="1600" b="0" i="0" strike="noStrike" kern="1200" baseline="0" dirty="0">
                          <a:solidFill>
                            <a:srgbClr val="000000"/>
                          </a:solidFill>
                          <a:latin typeface="+mn-lt"/>
                          <a:ea typeface="+mn-ea"/>
                          <a:cs typeface="+mn-cs"/>
                        </a:rPr>
                        <a:t> </a:t>
                      </a:r>
                      <a:endParaRPr lang="en-US" sz="1600" b="0" i="0" u="none" strike="noStrike" kern="1200" baseline="0" dirty="0">
                        <a:solidFill>
                          <a:srgbClr val="000000"/>
                        </a:solidFill>
                        <a:latin typeface="+mn-lt"/>
                        <a:ea typeface="+mn-ea"/>
                        <a:cs typeface="+mn-cs"/>
                      </a:endParaRPr>
                    </a:p>
                    <a:p>
                      <a:pPr marL="800100" lvl="1" indent="-285750">
                        <a:buFont typeface="Courier New" panose="02070309020205020404" pitchFamily="49" charset="0"/>
                        <a:buChar char="o"/>
                      </a:pPr>
                      <a:r>
                        <a:rPr lang="en-US" sz="1600" dirty="0" smtClean="0"/>
                        <a:t>For both relational and non-relational databases. (Oracle, </a:t>
                      </a:r>
                      <a:r>
                        <a:rPr lang="en-US" sz="1600" dirty="0" err="1" smtClean="0"/>
                        <a:t>Sql</a:t>
                      </a:r>
                      <a:r>
                        <a:rPr lang="en-US" sz="1600" dirty="0" smtClean="0"/>
                        <a:t>-Server, Excel, raw files, </a:t>
                      </a:r>
                      <a:r>
                        <a:rPr lang="en-US" sz="1600" dirty="0" err="1" smtClean="0"/>
                        <a:t>etc</a:t>
                      </a:r>
                      <a:r>
                        <a:rPr lang="en-US" sz="1600" dirty="0" smtClean="0"/>
                        <a:t>)</a:t>
                      </a:r>
                      <a:endParaRPr lang="en-US" sz="1600" b="0" i="0" u="none" strike="noStrike" kern="1200" baseline="0" dirty="0">
                        <a:solidFill>
                          <a:srgbClr val="000000"/>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4264333137"/>
                  </a:ext>
                </a:extLst>
              </a:tr>
              <a:tr h="370840">
                <a:tc>
                  <a:txBody>
                    <a:bodyPr/>
                    <a:lstStyle/>
                    <a:p>
                      <a:r>
                        <a:rPr lang="en-US" sz="1600" b="1" dirty="0"/>
                        <a:t>ODBC</a:t>
                      </a:r>
                    </a:p>
                  </a:txBody>
                  <a:tcPr>
                    <a:lnR w="12700" cap="flat" cmpd="sng" algn="ctr">
                      <a:solidFill>
                        <a:schemeClr val="bg1">
                          <a:lumMod val="50000"/>
                        </a:schemeClr>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600" b="0" i="0" u="none" strike="noStrike" kern="1200" baseline="0" dirty="0">
                          <a:solidFill>
                            <a:schemeClr val="tx1"/>
                          </a:solidFill>
                          <a:latin typeface="+mn-lt"/>
                          <a:ea typeface="+mn-ea"/>
                          <a:cs typeface="+mn-cs"/>
                        </a:rPr>
                        <a:t>For data sources exposed by using ODBC. </a:t>
                      </a:r>
                    </a:p>
                    <a:p>
                      <a:pPr marL="285750" indent="-285750">
                        <a:buFont typeface="Arial" panose="020B0604020202020204" pitchFamily="34" charset="0"/>
                        <a:buChar char="•"/>
                      </a:pPr>
                      <a:r>
                        <a:rPr lang="en-US" sz="1600" b="0" i="0" u="none" strike="noStrike" kern="1200" baseline="0" dirty="0">
                          <a:solidFill>
                            <a:srgbClr val="000000"/>
                          </a:solidFill>
                          <a:latin typeface="+mn-lt"/>
                          <a:ea typeface="+mn-ea"/>
                          <a:cs typeface="+mn-cs"/>
                        </a:rPr>
                        <a:t>Uses the </a:t>
                      </a:r>
                      <a:r>
                        <a:rPr lang="en-US" sz="1600" b="1" i="0" u="none" strike="noStrike" kern="1200" baseline="0" dirty="0" err="1">
                          <a:solidFill>
                            <a:srgbClr val="000000"/>
                          </a:solidFill>
                          <a:latin typeface="+mn-lt"/>
                          <a:ea typeface="+mn-ea"/>
                          <a:cs typeface="+mn-cs"/>
                        </a:rPr>
                        <a:t>System.Data.Odbc</a:t>
                      </a:r>
                      <a:r>
                        <a:rPr lang="en-US" sz="1600" b="0" i="0" u="none" strike="noStrike" kern="1200" baseline="0" dirty="0">
                          <a:solidFill>
                            <a:srgbClr val="000000"/>
                          </a:solidFill>
                          <a:latin typeface="+mn-lt"/>
                          <a:ea typeface="+mn-ea"/>
                          <a:cs typeface="+mn-cs"/>
                        </a:rPr>
                        <a:t> namespace.</a:t>
                      </a:r>
                    </a:p>
                    <a:p>
                      <a:pPr marL="342900" indent="-342900">
                        <a:buFont typeface="Arial" panose="020B0604020202020204" pitchFamily="34" charset="0"/>
                        <a:buChar char="•"/>
                      </a:pPr>
                      <a:r>
                        <a:rPr lang="en-US" sz="1600" b="0" i="0" u="sng" strike="noStrike" kern="1200" baseline="0" dirty="0">
                          <a:solidFill>
                            <a:srgbClr val="000000"/>
                          </a:solidFill>
                          <a:latin typeface="+mn-lt"/>
                          <a:ea typeface="+mn-ea"/>
                          <a:cs typeface="+mn-cs"/>
                        </a:rPr>
                        <a:t>Example</a:t>
                      </a:r>
                      <a:r>
                        <a:rPr lang="en-US" sz="1600" b="0" i="0" strike="noStrike" kern="1200" baseline="0" dirty="0">
                          <a:solidFill>
                            <a:srgbClr val="000000"/>
                          </a:solidFill>
                          <a:latin typeface="+mn-lt"/>
                          <a:ea typeface="+mn-ea"/>
                          <a:cs typeface="+mn-cs"/>
                        </a:rPr>
                        <a:t> </a:t>
                      </a:r>
                      <a:endParaRPr lang="en-US" sz="1600" b="0" i="0" u="none" strike="noStrike" kern="1200" baseline="0" dirty="0">
                        <a:solidFill>
                          <a:srgbClr val="000000"/>
                        </a:solidFill>
                        <a:latin typeface="+mn-lt"/>
                        <a:ea typeface="+mn-ea"/>
                        <a:cs typeface="+mn-cs"/>
                      </a:endParaRPr>
                    </a:p>
                    <a:p>
                      <a:pPr marL="800100" lvl="1" indent="-285750">
                        <a:buFont typeface="Courier New" panose="02070309020205020404" pitchFamily="49" charset="0"/>
                        <a:buChar char="o"/>
                      </a:pPr>
                      <a:r>
                        <a:rPr lang="en-US" sz="1600" dirty="0" smtClean="0"/>
                        <a:t>Only for relational databases (</a:t>
                      </a:r>
                      <a:r>
                        <a:rPr lang="en-US" sz="1600" dirty="0" err="1" smtClean="0"/>
                        <a:t>Sql</a:t>
                      </a:r>
                      <a:r>
                        <a:rPr lang="en-US" sz="1600" dirty="0" smtClean="0"/>
                        <a:t> Server, Oracle </a:t>
                      </a:r>
                      <a:r>
                        <a:rPr lang="en-US" sz="1600" dirty="0" err="1" smtClean="0"/>
                        <a:t>etc</a:t>
                      </a:r>
                      <a:r>
                        <a:rPr lang="en-US" sz="1600" dirty="0" smtClean="0"/>
                        <a:t>)</a:t>
                      </a:r>
                      <a:endParaRPr lang="en-US" sz="1600" b="0" i="0" u="none" strike="noStrike" kern="1200" baseline="0" dirty="0">
                        <a:solidFill>
                          <a:srgbClr val="000000"/>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890493427"/>
                  </a:ext>
                </a:extLst>
              </a:tr>
              <a:tr h="370840">
                <a:tc>
                  <a:txBody>
                    <a:bodyPr/>
                    <a:lstStyle/>
                    <a:p>
                      <a:r>
                        <a:rPr lang="en-US" sz="1600" b="1" dirty="0"/>
                        <a:t>Oracle</a:t>
                      </a:r>
                    </a:p>
                  </a:txBody>
                  <a:tcPr>
                    <a:lnR w="12700" cap="flat" cmpd="sng" algn="ctr">
                      <a:solidFill>
                        <a:schemeClr val="bg1">
                          <a:lumMod val="50000"/>
                        </a:schemeClr>
                      </a:solidFill>
                      <a:prstDash val="solid"/>
                      <a:round/>
                      <a:headEnd type="none" w="med" len="med"/>
                      <a:tailEnd type="none" w="med" len="med"/>
                    </a:lnR>
                  </a:tcPr>
                </a:tc>
                <a:tc>
                  <a:txBody>
                    <a:bodyPr/>
                    <a:lstStyle/>
                    <a:p>
                      <a:pPr marL="285750" indent="-285750">
                        <a:buFont typeface="Arial" panose="020B0604020202020204" pitchFamily="34" charset="0"/>
                        <a:buChar char="•"/>
                      </a:pPr>
                      <a:r>
                        <a:rPr lang="en-US" sz="1600" b="0" i="0" u="none" strike="noStrike" kern="1200" baseline="0" dirty="0">
                          <a:solidFill>
                            <a:schemeClr val="tx1"/>
                          </a:solidFill>
                          <a:latin typeface="+mn-lt"/>
                          <a:ea typeface="+mn-ea"/>
                          <a:cs typeface="+mn-cs"/>
                        </a:rPr>
                        <a:t>For Oracle data sources. </a:t>
                      </a:r>
                    </a:p>
                    <a:p>
                      <a:pPr marL="285750" indent="-285750">
                        <a:buFont typeface="Arial" panose="020B0604020202020204" pitchFamily="34" charset="0"/>
                        <a:buChar char="•"/>
                      </a:pPr>
                      <a:r>
                        <a:rPr lang="en-US" sz="1600" b="0" i="0" u="none" strike="noStrike" kern="1200" baseline="0" dirty="0">
                          <a:solidFill>
                            <a:srgbClr val="000000"/>
                          </a:solidFill>
                          <a:latin typeface="+mn-lt"/>
                          <a:ea typeface="+mn-ea"/>
                          <a:cs typeface="+mn-cs"/>
                        </a:rPr>
                        <a:t>Uses the </a:t>
                      </a:r>
                      <a:r>
                        <a:rPr lang="en-US" sz="1600" b="1" i="0" u="none" strike="noStrike" kern="1200" baseline="0" dirty="0" err="1">
                          <a:solidFill>
                            <a:srgbClr val="000000"/>
                          </a:solidFill>
                          <a:latin typeface="+mn-lt"/>
                          <a:ea typeface="+mn-ea"/>
                          <a:cs typeface="+mn-cs"/>
                        </a:rPr>
                        <a:t>System.Data.OracleClient</a:t>
                      </a:r>
                      <a:r>
                        <a:rPr lang="en-US" sz="1600" b="0" i="0" u="none" strike="noStrike" kern="1200" baseline="0" dirty="0">
                          <a:solidFill>
                            <a:srgbClr val="000000"/>
                          </a:solidFill>
                          <a:latin typeface="+mn-lt"/>
                          <a:ea typeface="+mn-ea"/>
                          <a:cs typeface="+mn-cs"/>
                        </a:rPr>
                        <a:t> namespace</a:t>
                      </a:r>
                      <a:r>
                        <a:rPr lang="en-US" sz="1600" b="0" i="0" u="none" strike="noStrike" kern="1200" baseline="0" dirty="0" smtClean="0">
                          <a:solidFill>
                            <a:srgbClr val="000000"/>
                          </a:solidFill>
                          <a:latin typeface="+mn-lt"/>
                          <a:ea typeface="+mn-ea"/>
                          <a:cs typeface="+mn-cs"/>
                        </a:rPr>
                        <a:t>.</a:t>
                      </a:r>
                    </a:p>
                    <a:p>
                      <a:pPr marL="285750" indent="-285750">
                        <a:buFont typeface="Arial" panose="020B0604020202020204" pitchFamily="34" charset="0"/>
                        <a:buChar char="•"/>
                      </a:pPr>
                      <a:r>
                        <a:rPr lang="en-US" sz="1600" b="0" i="0" u="sng" strike="noStrike" kern="1200" baseline="0" dirty="0" smtClean="0">
                          <a:solidFill>
                            <a:srgbClr val="000000"/>
                          </a:solidFill>
                          <a:latin typeface="+mn-lt"/>
                          <a:ea typeface="+mn-ea"/>
                          <a:cs typeface="+mn-cs"/>
                        </a:rPr>
                        <a:t>Example</a:t>
                      </a:r>
                    </a:p>
                    <a:p>
                      <a:pPr marL="742950" lvl="1" indent="-285750">
                        <a:buFont typeface="Courier New" panose="02070309020205020404" pitchFamily="49" charset="0"/>
                        <a:buChar char="o"/>
                      </a:pPr>
                      <a:r>
                        <a:rPr lang="en-US" sz="1600" b="0" i="0" u="none" strike="noStrike" kern="1200" baseline="0" dirty="0" smtClean="0">
                          <a:solidFill>
                            <a:srgbClr val="000000"/>
                          </a:solidFill>
                          <a:latin typeface="+mn-lt"/>
                          <a:ea typeface="+mn-ea"/>
                          <a:cs typeface="+mn-cs"/>
                        </a:rPr>
                        <a:t>Oracle 8, 8i, 9i &amp; Many more versions</a:t>
                      </a:r>
                      <a:endParaRPr lang="en-US" sz="1600" b="0" i="0" u="none" strike="noStrike" kern="1200" baseline="0" dirty="0">
                        <a:solidFill>
                          <a:srgbClr val="000000"/>
                        </a:solidFill>
                        <a:latin typeface="+mn-lt"/>
                        <a:ea typeface="+mn-ea"/>
                        <a:cs typeface="+mn-cs"/>
                      </a:endParaRPr>
                    </a:p>
                  </a:txBody>
                  <a:tcPr>
                    <a:lnL w="127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xmlns="" val="2538731923"/>
                  </a:ext>
                </a:extLst>
              </a:tr>
            </a:tbl>
          </a:graphicData>
        </a:graphic>
      </p:graphicFrame>
    </p:spTree>
    <p:extLst>
      <p:ext uri="{BB962C8B-B14F-4D97-AF65-F5344CB8AC3E}">
        <p14:creationId xmlns:p14="http://schemas.microsoft.com/office/powerpoint/2010/main" val="367366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Providers Cont..</a:t>
            </a:r>
          </a:p>
        </p:txBody>
      </p:sp>
      <p:sp>
        <p:nvSpPr>
          <p:cNvPr id="3" name="Content Placeholder 2"/>
          <p:cNvSpPr>
            <a:spLocks noGrp="1"/>
          </p:cNvSpPr>
          <p:nvPr>
            <p:ph idx="1"/>
          </p:nvPr>
        </p:nvSpPr>
        <p:spPr/>
        <p:txBody>
          <a:bodyPr>
            <a:normAutofit/>
          </a:bodyPr>
          <a:lstStyle/>
          <a:p>
            <a:pPr algn="just"/>
            <a:r>
              <a:rPr lang="en-US" dirty="0"/>
              <a:t>The .NET framework Data Provider is a component that has been explicitly designed for </a:t>
            </a:r>
            <a:r>
              <a:rPr lang="en-US"/>
              <a:t>data manipulation.</a:t>
            </a:r>
            <a:endParaRPr lang="en-US" dirty="0"/>
          </a:p>
          <a:p>
            <a:pPr algn="just"/>
            <a:r>
              <a:rPr lang="en-US" dirty="0"/>
              <a:t>.NET Framework data provider is used for connecting to a database, executing commands, and retrieving results.</a:t>
            </a:r>
          </a:p>
          <a:p>
            <a:r>
              <a:rPr lang="en-US" dirty="0"/>
              <a:t>The Data Provider has four core objects: </a:t>
            </a:r>
          </a:p>
          <a:p>
            <a:pPr marL="457200" lvl="1" indent="0">
              <a:buNone/>
            </a:pPr>
            <a:r>
              <a:rPr lang="en-US" dirty="0"/>
              <a:t>1. Connection</a:t>
            </a:r>
          </a:p>
          <a:p>
            <a:pPr marL="457200" lvl="1" indent="0">
              <a:buNone/>
            </a:pPr>
            <a:r>
              <a:rPr lang="en-US" dirty="0"/>
              <a:t>2. Command</a:t>
            </a:r>
          </a:p>
          <a:p>
            <a:pPr marL="457200" lvl="1" indent="0">
              <a:buNone/>
            </a:pPr>
            <a:r>
              <a:rPr lang="en-US" dirty="0"/>
              <a:t>3. Data Reader</a:t>
            </a:r>
          </a:p>
          <a:p>
            <a:pPr marL="457200" lvl="1" indent="0">
              <a:buNone/>
            </a:pPr>
            <a:r>
              <a:rPr lang="en-US" dirty="0"/>
              <a:t>4. Data Adapter</a:t>
            </a:r>
          </a:p>
          <a:p>
            <a:pPr algn="just"/>
            <a:endParaRPr lang="en-US" dirty="0"/>
          </a:p>
          <a:p>
            <a:pPr marL="400050" algn="just">
              <a:buFont typeface="Wingdings" panose="05000000000000000000" pitchFamily="2" charset="2"/>
              <a:buChar char="§"/>
            </a:pPr>
            <a:endParaRPr lang="en-US" dirty="0"/>
          </a:p>
        </p:txBody>
      </p:sp>
    </p:spTree>
    <p:extLst>
      <p:ext uri="{BB962C8B-B14F-4D97-AF65-F5344CB8AC3E}">
        <p14:creationId xmlns:p14="http://schemas.microsoft.com/office/powerpoint/2010/main" val="308443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Connection</a:t>
            </a:r>
          </a:p>
        </p:txBody>
      </p:sp>
      <p:sp>
        <p:nvSpPr>
          <p:cNvPr id="3" name="Content Placeholder 2"/>
          <p:cNvSpPr>
            <a:spLocks noGrp="1"/>
          </p:cNvSpPr>
          <p:nvPr>
            <p:ph idx="1"/>
          </p:nvPr>
        </p:nvSpPr>
        <p:spPr/>
        <p:txBody>
          <a:bodyPr/>
          <a:lstStyle/>
          <a:p>
            <a:pPr algn="just"/>
            <a:r>
              <a:rPr lang="en-US" dirty="0"/>
              <a:t>The Connection object is the first component of ADO.NET. </a:t>
            </a:r>
          </a:p>
          <a:p>
            <a:pPr algn="just"/>
            <a:r>
              <a:rPr lang="en-US" dirty="0"/>
              <a:t>The Connection objects provider connectivity to a data source. </a:t>
            </a:r>
          </a:p>
          <a:p>
            <a:pPr algn="just"/>
            <a:r>
              <a:rPr lang="en-US" dirty="0"/>
              <a:t>It establishes a connection to a specific data source. </a:t>
            </a:r>
          </a:p>
          <a:p>
            <a:pPr algn="just"/>
            <a:r>
              <a:rPr lang="en-US" dirty="0"/>
              <a:t>Connection object helps in accessing and manipulating a database. </a:t>
            </a:r>
          </a:p>
          <a:p>
            <a:pPr algn="just"/>
            <a:r>
              <a:rPr lang="en-US" dirty="0"/>
              <a:t>The base class for all Connection objects is the </a:t>
            </a:r>
            <a:r>
              <a:rPr lang="en-US" dirty="0" err="1"/>
              <a:t>DbConnection</a:t>
            </a:r>
            <a:r>
              <a:rPr lang="en-US" dirty="0"/>
              <a:t> class. </a:t>
            </a:r>
          </a:p>
        </p:txBody>
      </p:sp>
    </p:spTree>
    <p:extLst>
      <p:ext uri="{BB962C8B-B14F-4D97-AF65-F5344CB8AC3E}">
        <p14:creationId xmlns:p14="http://schemas.microsoft.com/office/powerpoint/2010/main" val="249694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Connection String</a:t>
            </a:r>
          </a:p>
        </p:txBody>
      </p:sp>
      <p:sp>
        <p:nvSpPr>
          <p:cNvPr id="4" name="Rectangle 3"/>
          <p:cNvSpPr/>
          <p:nvPr/>
        </p:nvSpPr>
        <p:spPr>
          <a:xfrm>
            <a:off x="609600" y="2575238"/>
            <a:ext cx="8153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conString</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"Data Source=DARSHAN\SQL2005; Initial Catalog=Master; Integrated Security=true"</a:t>
            </a:r>
            <a:r>
              <a:rPr lang="en-US" dirty="0">
                <a:solidFill>
                  <a:srgbClr val="000000"/>
                </a:solidFill>
                <a:highlight>
                  <a:srgbClr val="FFFFFF"/>
                </a:highlight>
                <a:latin typeface="Consolas" panose="020B0609020204030204" pitchFamily="49" charset="0"/>
              </a:rPr>
              <a:t>; </a:t>
            </a:r>
            <a:endParaRPr lang="en-US" dirty="0"/>
          </a:p>
        </p:txBody>
      </p:sp>
      <p:cxnSp>
        <p:nvCxnSpPr>
          <p:cNvPr id="6" name="Straight Arrow Connector 5"/>
          <p:cNvCxnSpPr/>
          <p:nvPr/>
        </p:nvCxnSpPr>
        <p:spPr>
          <a:xfrm>
            <a:off x="6096000" y="2133600"/>
            <a:ext cx="0"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429001" y="3314163"/>
            <a:ext cx="0" cy="609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781800" y="3314164"/>
            <a:ext cx="2" cy="4955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181600" y="960280"/>
            <a:ext cx="1752600" cy="11886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SQL Server Name</a:t>
            </a:r>
          </a:p>
          <a:p>
            <a:pPr algn="ctr"/>
            <a:r>
              <a:rPr lang="en-US" dirty="0"/>
              <a:t> OR Instance Name </a:t>
            </a:r>
          </a:p>
        </p:txBody>
      </p:sp>
      <p:sp>
        <p:nvSpPr>
          <p:cNvPr id="13" name="Rectangle 12"/>
          <p:cNvSpPr/>
          <p:nvPr/>
        </p:nvSpPr>
        <p:spPr>
          <a:xfrm>
            <a:off x="2590801" y="3886200"/>
            <a:ext cx="167640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 Name</a:t>
            </a:r>
          </a:p>
        </p:txBody>
      </p:sp>
      <p:sp>
        <p:nvSpPr>
          <p:cNvPr id="14" name="Rectangle 13"/>
          <p:cNvSpPr/>
          <p:nvPr/>
        </p:nvSpPr>
        <p:spPr>
          <a:xfrm>
            <a:off x="5524500" y="3832404"/>
            <a:ext cx="2819400" cy="7778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it specifies that connection will be established using windows authentication. </a:t>
            </a:r>
          </a:p>
        </p:txBody>
      </p:sp>
      <p:sp>
        <p:nvSpPr>
          <p:cNvPr id="15" name="Rectangle 14"/>
          <p:cNvSpPr/>
          <p:nvPr/>
        </p:nvSpPr>
        <p:spPr>
          <a:xfrm>
            <a:off x="609600" y="4739962"/>
            <a:ext cx="81534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conString</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"Data Source=DARSHAN\SQL2005; Initial Catalog=Master; user id=</a:t>
            </a:r>
            <a:r>
              <a:rPr lang="en-US" dirty="0" err="1">
                <a:solidFill>
                  <a:srgbClr val="A31515"/>
                </a:solidFill>
                <a:highlight>
                  <a:srgbClr val="FFFFFF"/>
                </a:highlight>
                <a:latin typeface="Consolas" panose="020B0609020204030204" pitchFamily="49" charset="0"/>
              </a:rPr>
              <a:t>abc</a:t>
            </a:r>
            <a:r>
              <a:rPr lang="en-US" dirty="0">
                <a:solidFill>
                  <a:srgbClr val="A31515"/>
                </a:solidFill>
                <a:highlight>
                  <a:srgbClr val="FFFFFF"/>
                </a:highlight>
                <a:latin typeface="Consolas" panose="020B0609020204030204" pitchFamily="49" charset="0"/>
              </a:rPr>
              <a:t>; password=123"</a:t>
            </a:r>
            <a:r>
              <a:rPr lang="en-US" dirty="0">
                <a:solidFill>
                  <a:srgbClr val="000000"/>
                </a:solidFill>
                <a:highlight>
                  <a:srgbClr val="FFFFFF"/>
                </a:highlight>
                <a:latin typeface="Consolas" panose="020B0609020204030204" pitchFamily="49" charset="0"/>
              </a:rPr>
              <a:t>; </a:t>
            </a:r>
            <a:endParaRPr lang="en-US" dirty="0"/>
          </a:p>
        </p:txBody>
      </p:sp>
      <p:cxnSp>
        <p:nvCxnSpPr>
          <p:cNvPr id="19" name="Straight Connector 18"/>
          <p:cNvCxnSpPr/>
          <p:nvPr/>
        </p:nvCxnSpPr>
        <p:spPr>
          <a:xfrm>
            <a:off x="3962400" y="5486400"/>
            <a:ext cx="3124200" cy="0"/>
          </a:xfrm>
          <a:prstGeom prst="line">
            <a:avLst/>
          </a:prstGeom>
          <a:ln w="28575"/>
        </p:spPr>
        <p:style>
          <a:lnRef idx="1">
            <a:schemeClr val="dk1"/>
          </a:lnRef>
          <a:fillRef idx="0">
            <a:schemeClr val="dk1"/>
          </a:fillRef>
          <a:effectRef idx="0">
            <a:schemeClr val="dk1"/>
          </a:effectRef>
          <a:fontRef idx="minor">
            <a:schemeClr val="tx1"/>
          </a:fontRef>
        </p:style>
      </p:cxnSp>
      <p:sp>
        <p:nvSpPr>
          <p:cNvPr id="22" name="Rectangle 21"/>
          <p:cNvSpPr/>
          <p:nvPr/>
        </p:nvSpPr>
        <p:spPr>
          <a:xfrm>
            <a:off x="3429001" y="5810156"/>
            <a:ext cx="5067300" cy="5708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it specifies that connection will be established using </a:t>
            </a:r>
            <a:r>
              <a:rPr lang="en-US" dirty="0" err="1"/>
              <a:t>sql</a:t>
            </a:r>
            <a:r>
              <a:rPr lang="en-US" dirty="0"/>
              <a:t> server authentication. </a:t>
            </a:r>
          </a:p>
        </p:txBody>
      </p:sp>
      <p:cxnSp>
        <p:nvCxnSpPr>
          <p:cNvPr id="23" name="Straight Arrow Connector 22"/>
          <p:cNvCxnSpPr/>
          <p:nvPr/>
        </p:nvCxnSpPr>
        <p:spPr>
          <a:xfrm flipV="1">
            <a:off x="5638800" y="5536306"/>
            <a:ext cx="2" cy="2738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22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10213</TotalTime>
  <Words>2369</Words>
  <Application>Microsoft Office PowerPoint</Application>
  <PresentationFormat>On-screen Show (4:3)</PresentationFormat>
  <Paragraphs>278</Paragraphs>
  <Slides>33</Slides>
  <Notes>1</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Office Theme</vt:lpstr>
      <vt:lpstr>1_Office Theme</vt:lpstr>
      <vt:lpstr>2_Office Theme</vt:lpstr>
      <vt:lpstr>UNIT - 4 ADO.NET</vt:lpstr>
      <vt:lpstr>Outline</vt:lpstr>
      <vt:lpstr>Introduction to ADO.NET</vt:lpstr>
      <vt:lpstr>Architecture Of ADO.NET</vt:lpstr>
      <vt:lpstr>Architecture Of ADO.NET Cont..</vt:lpstr>
      <vt:lpstr>Data Providers</vt:lpstr>
      <vt:lpstr>Data Providers Cont..</vt:lpstr>
      <vt:lpstr>1) Connection</vt:lpstr>
      <vt:lpstr>Example - Connection String</vt:lpstr>
      <vt:lpstr>1) Connection Cont..</vt:lpstr>
      <vt:lpstr>1) Connection Cont..</vt:lpstr>
      <vt:lpstr>2) Command</vt:lpstr>
      <vt:lpstr>Properties of Command Object </vt:lpstr>
      <vt:lpstr>Methods of Command Object</vt:lpstr>
      <vt:lpstr>3) DataReader</vt:lpstr>
      <vt:lpstr>4) DataAdapter</vt:lpstr>
      <vt:lpstr>Methods of DataAdapter object</vt:lpstr>
      <vt:lpstr>Example – Database Connectivity</vt:lpstr>
      <vt:lpstr>DataSet (Disconnected objects)</vt:lpstr>
      <vt:lpstr>DataSet Cont..</vt:lpstr>
      <vt:lpstr>DataSet Cont..</vt:lpstr>
      <vt:lpstr>Example - DataSet</vt:lpstr>
      <vt:lpstr>Typed Dataset</vt:lpstr>
      <vt:lpstr>Typed Dataset Cont..</vt:lpstr>
      <vt:lpstr>Creating a Typed DataSet</vt:lpstr>
      <vt:lpstr>Classic ADO v/s ADO.NET</vt:lpstr>
      <vt:lpstr>Benefits of ADO.NET</vt:lpstr>
      <vt:lpstr>SqlDataSource Control</vt:lpstr>
      <vt:lpstr>SqlDataSource Control Cont..</vt:lpstr>
      <vt:lpstr>Inserting data into database</vt:lpstr>
      <vt:lpstr>Updating data into database</vt:lpstr>
      <vt:lpstr>Delete data from database</vt:lpstr>
      <vt:lpstr>PowerPoint Presentation</vt:lpstr>
    </vt:vector>
  </TitlesOfParts>
  <Company>Darshan Institute of Engg. &amp;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1812</cp:revision>
  <dcterms:created xsi:type="dcterms:W3CDTF">2013-05-17T03:00:03Z</dcterms:created>
  <dcterms:modified xsi:type="dcterms:W3CDTF">2017-04-19T06:21:39Z</dcterms:modified>
</cp:coreProperties>
</file>