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0"/>
  </p:notesMasterIdLst>
  <p:handoutMasterIdLst>
    <p:handoutMasterId r:id="rId111"/>
  </p:handoutMasterIdLst>
  <p:sldIdLst>
    <p:sldId id="482" r:id="rId3"/>
    <p:sldId id="379" r:id="rId4"/>
    <p:sldId id="460" r:id="rId5"/>
    <p:sldId id="461" r:id="rId6"/>
    <p:sldId id="462" r:id="rId7"/>
    <p:sldId id="509" r:id="rId8"/>
    <p:sldId id="466" r:id="rId9"/>
    <p:sldId id="497" r:id="rId10"/>
    <p:sldId id="498" r:id="rId11"/>
    <p:sldId id="478" r:id="rId12"/>
    <p:sldId id="483" r:id="rId13"/>
    <p:sldId id="484" r:id="rId14"/>
    <p:sldId id="486" r:id="rId15"/>
    <p:sldId id="487" r:id="rId16"/>
    <p:sldId id="488" r:id="rId17"/>
    <p:sldId id="501" r:id="rId18"/>
    <p:sldId id="479" r:id="rId19"/>
    <p:sldId id="480" r:id="rId20"/>
    <p:sldId id="481" r:id="rId21"/>
    <p:sldId id="500" r:id="rId22"/>
    <p:sldId id="485" r:id="rId23"/>
    <p:sldId id="489" r:id="rId24"/>
    <p:sldId id="490" r:id="rId25"/>
    <p:sldId id="499" r:id="rId26"/>
    <p:sldId id="491" r:id="rId27"/>
    <p:sldId id="492" r:id="rId28"/>
    <p:sldId id="493" r:id="rId29"/>
    <p:sldId id="502" r:id="rId30"/>
    <p:sldId id="494" r:id="rId31"/>
    <p:sldId id="495" r:id="rId32"/>
    <p:sldId id="496" r:id="rId33"/>
    <p:sldId id="503" r:id="rId34"/>
    <p:sldId id="521" r:id="rId35"/>
    <p:sldId id="533" r:id="rId36"/>
    <p:sldId id="534" r:id="rId37"/>
    <p:sldId id="535" r:id="rId38"/>
    <p:sldId id="510" r:id="rId39"/>
    <p:sldId id="511" r:id="rId40"/>
    <p:sldId id="512" r:id="rId41"/>
    <p:sldId id="513" r:id="rId42"/>
    <p:sldId id="520" r:id="rId43"/>
    <p:sldId id="547" r:id="rId44"/>
    <p:sldId id="545" r:id="rId45"/>
    <p:sldId id="546" r:id="rId46"/>
    <p:sldId id="536" r:id="rId47"/>
    <p:sldId id="537" r:id="rId48"/>
    <p:sldId id="538" r:id="rId49"/>
    <p:sldId id="539" r:id="rId50"/>
    <p:sldId id="519" r:id="rId51"/>
    <p:sldId id="544" r:id="rId52"/>
    <p:sldId id="548" r:id="rId53"/>
    <p:sldId id="549" r:id="rId54"/>
    <p:sldId id="550" r:id="rId55"/>
    <p:sldId id="551" r:id="rId56"/>
    <p:sldId id="552" r:id="rId57"/>
    <p:sldId id="553" r:id="rId58"/>
    <p:sldId id="522" r:id="rId59"/>
    <p:sldId id="540" r:id="rId60"/>
    <p:sldId id="541" r:id="rId61"/>
    <p:sldId id="542" r:id="rId62"/>
    <p:sldId id="523" r:id="rId63"/>
    <p:sldId id="524" r:id="rId64"/>
    <p:sldId id="525" r:id="rId65"/>
    <p:sldId id="526" r:id="rId66"/>
    <p:sldId id="527" r:id="rId67"/>
    <p:sldId id="528" r:id="rId68"/>
    <p:sldId id="529" r:id="rId69"/>
    <p:sldId id="530" r:id="rId70"/>
    <p:sldId id="531" r:id="rId71"/>
    <p:sldId id="532" r:id="rId72"/>
    <p:sldId id="468" r:id="rId73"/>
    <p:sldId id="469" r:id="rId74"/>
    <p:sldId id="472" r:id="rId75"/>
    <p:sldId id="470" r:id="rId76"/>
    <p:sldId id="473" r:id="rId77"/>
    <p:sldId id="474" r:id="rId78"/>
    <p:sldId id="406" r:id="rId79"/>
    <p:sldId id="437" r:id="rId80"/>
    <p:sldId id="440" r:id="rId81"/>
    <p:sldId id="504" r:id="rId82"/>
    <p:sldId id="442" r:id="rId83"/>
    <p:sldId id="443" r:id="rId84"/>
    <p:sldId id="444" r:id="rId85"/>
    <p:sldId id="408" r:id="rId86"/>
    <p:sldId id="505" r:id="rId87"/>
    <p:sldId id="438" r:id="rId88"/>
    <p:sldId id="320" r:id="rId89"/>
    <p:sldId id="439" r:id="rId90"/>
    <p:sldId id="445" r:id="rId91"/>
    <p:sldId id="506" r:id="rId92"/>
    <p:sldId id="447" r:id="rId93"/>
    <p:sldId id="448" r:id="rId94"/>
    <p:sldId id="449" r:id="rId95"/>
    <p:sldId id="450" r:id="rId96"/>
    <p:sldId id="507" r:id="rId97"/>
    <p:sldId id="452" r:id="rId98"/>
    <p:sldId id="453" r:id="rId99"/>
    <p:sldId id="454" r:id="rId100"/>
    <p:sldId id="455" r:id="rId101"/>
    <p:sldId id="508" r:id="rId102"/>
    <p:sldId id="457" r:id="rId103"/>
    <p:sldId id="458" r:id="rId104"/>
    <p:sldId id="459" r:id="rId105"/>
    <p:sldId id="475" r:id="rId106"/>
    <p:sldId id="476" r:id="rId107"/>
    <p:sldId id="477" r:id="rId108"/>
    <p:sldId id="543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r3VDpwlzBb9JdoNkliN6Iw==" hashData="g1ac32OWNKR9QIgyQ3hUbHsdwY4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DFD"/>
    <a:srgbClr val="E7F2FF"/>
    <a:srgbClr val="FF6702"/>
    <a:srgbClr val="E40524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94343" autoAdjust="0"/>
  </p:normalViewPr>
  <p:slideViewPr>
    <p:cSldViewPr>
      <p:cViewPr>
        <p:scale>
          <a:sx n="70" d="100"/>
          <a:sy n="70" d="100"/>
        </p:scale>
        <p:origin x="-792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0D8E-838E-4283-B286-E896AD2974B5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2F12-AA09-4250-9B31-F34D1678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29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l">
              <a:defRPr/>
            </a:pP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– 2 : The Basics and Console Applications in C#              </a:t>
            </a:r>
            <a:fld id="{31EA97D2-C5F8-4360-8283-F6AF9EF22D41}" type="slidenum"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                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</a:t>
            </a: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&amp; Technology</a:t>
            </a:r>
            <a:endParaRPr lang="da-DK" sz="1400" b="1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66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53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38591304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5 –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Windows Forms and Controls in details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1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01417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5 –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Windows Forms and Controls in details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8971697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5 –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Windows Forms and Controls in details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207043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Naimish R. Vadodariya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naimish.vadodariya@darshan.ac.in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+91-8866215253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kumimoji="0" lang="da-DK" sz="1800" b="0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	                                  	                 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kumimoji="0" lang="da-DK" sz="1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kumimoji="0" lang="da-DK" sz="1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UNIT-5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6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Windows Forms and Controls in details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71800" y="576262"/>
            <a:ext cx="1303259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2160711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3346" y="576262"/>
            <a:ext cx="2716054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DOT NET TECHNOLOGY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55" y="5445241"/>
            <a:ext cx="3698588" cy="8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Forms Basic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Windows forms </a:t>
            </a:r>
            <a:r>
              <a:rPr lang="en-US" dirty="0" smtClean="0"/>
              <a:t>application </a:t>
            </a:r>
            <a:r>
              <a:rPr lang="en-US" dirty="0"/>
              <a:t>runs on the desktop computer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Normally, GUI is a combination of controls which can used by user.</a:t>
            </a:r>
          </a:p>
          <a:p>
            <a:pPr algn="just"/>
            <a:r>
              <a:rPr lang="en-US" dirty="0" smtClean="0"/>
              <a:t>Some of the controls are :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lvl="1"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05003"/>
              </p:ext>
            </p:extLst>
          </p:nvPr>
        </p:nvGraphicFramePr>
        <p:xfrm>
          <a:off x="721519" y="2590800"/>
          <a:ext cx="20574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114672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Controls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67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08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TextBox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869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871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RadioButton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446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CheckBox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575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PictureBox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399102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20667"/>
              </p:ext>
            </p:extLst>
          </p:nvPr>
        </p:nvGraphicFramePr>
        <p:xfrm>
          <a:off x="3064093" y="2590800"/>
          <a:ext cx="20574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114672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Controls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67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ListBox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08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ComboBox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869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CheckedListBox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94478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70672"/>
              </p:ext>
            </p:extLst>
          </p:nvPr>
        </p:nvGraphicFramePr>
        <p:xfrm>
          <a:off x="5410296" y="2590800"/>
          <a:ext cx="205740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114672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Controls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67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DataGridView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086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 smtClean="0"/>
              <a:t>SaveFileDialog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52863"/>
              </p:ext>
            </p:extLst>
          </p:nvPr>
        </p:nvGraphicFramePr>
        <p:xfrm>
          <a:off x="190500" y="990600"/>
          <a:ext cx="8763000" cy="192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6675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CreatePrompt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a value specifying whether or not the dialog box asks the user that it should create a file if the user specifies a non existent file.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OverwritePrompt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a value specifying whether or not the dialog box displays a warning if the user specifies a name that already exists.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26433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8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- </a:t>
            </a:r>
            <a:r>
              <a:rPr lang="en-US" dirty="0" err="1" smtClean="0"/>
              <a:t>SaveFileDialog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Create a from with a </a:t>
            </a:r>
            <a:r>
              <a:rPr lang="en-US" dirty="0" smtClean="0"/>
              <a:t>label control, a button control and a text box control.</a:t>
            </a:r>
            <a:endParaRPr lang="en-US" dirty="0"/>
          </a:p>
          <a:p>
            <a:pPr algn="just"/>
            <a:r>
              <a:rPr lang="en-US" dirty="0" smtClean="0"/>
              <a:t>Drag and drop </a:t>
            </a:r>
            <a:r>
              <a:rPr lang="en-US" dirty="0"/>
              <a:t>a </a:t>
            </a:r>
            <a:r>
              <a:rPr lang="en-US" dirty="0" err="1" smtClean="0"/>
              <a:t>SaveFileDialog</a:t>
            </a:r>
            <a:r>
              <a:rPr lang="en-US" dirty="0" smtClean="0"/>
              <a:t> control on your form.</a:t>
            </a:r>
            <a:endParaRPr lang="en-US" b="1" dirty="0" smtClean="0"/>
          </a:p>
          <a:p>
            <a:pPr algn="just"/>
            <a:r>
              <a:rPr lang="en-US" dirty="0"/>
              <a:t>When user click on </a:t>
            </a:r>
            <a:r>
              <a:rPr lang="en-US" dirty="0" smtClean="0"/>
              <a:t>a button</a:t>
            </a:r>
            <a:r>
              <a:rPr lang="en-US" dirty="0"/>
              <a:t>, </a:t>
            </a:r>
            <a:r>
              <a:rPr lang="en-US" dirty="0" err="1" smtClean="0"/>
              <a:t>SaveFileDialog</a:t>
            </a:r>
            <a:r>
              <a:rPr lang="en-US" dirty="0" smtClean="0"/>
              <a:t> </a:t>
            </a:r>
            <a:r>
              <a:rPr lang="en-US" dirty="0"/>
              <a:t>opens and after </a:t>
            </a:r>
            <a:r>
              <a:rPr lang="en-US" dirty="0" smtClean="0"/>
              <a:t>saving a file with name, whatever remains in a text box will write in the file.</a:t>
            </a:r>
          </a:p>
          <a:p>
            <a:pPr algn="just"/>
            <a:endParaRPr lang="en-US" dirty="0"/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29" y="3674806"/>
            <a:ext cx="2981741" cy="2152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84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</a:t>
            </a:r>
            <a:r>
              <a:rPr lang="en-US" dirty="0" err="1" smtClean="0"/>
              <a:t>SaveFileDialog</a:t>
            </a:r>
            <a:r>
              <a:rPr lang="en-US" dirty="0" smtClean="0"/>
              <a:t> 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System.ComponentModel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System.Windows.Forms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Demo_Windows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SaveFileDialog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SaveFileDialog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btnSave_Click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saveFileDialog1.Filter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 Files (*.txt)|*.txt*"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(saveFileDialog1.ShowDialog() ==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(saveFileDialog1.FileName,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txtPath.Text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636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– </a:t>
            </a:r>
            <a:r>
              <a:rPr lang="en-US" dirty="0" err="1" smtClean="0"/>
              <a:t>SaveFileDialog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3352800" y="2739505"/>
            <a:ext cx="838200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 Arrow 12"/>
          <p:cNvSpPr/>
          <p:nvPr/>
        </p:nvSpPr>
        <p:spPr>
          <a:xfrm flipH="1" flipV="1">
            <a:off x="6096000" y="4724400"/>
            <a:ext cx="744931" cy="114300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15430"/>
            <a:ext cx="2981741" cy="2152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772" y="1143001"/>
            <a:ext cx="4515449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87" y="4855891"/>
            <a:ext cx="3229426" cy="14480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025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971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Tooltip control is used to display a small window with explanatory text for an element on the interface.</a:t>
            </a:r>
          </a:p>
          <a:p>
            <a:pPr algn="just"/>
            <a:r>
              <a:rPr lang="en-US" dirty="0" smtClean="0"/>
              <a:t>It is for a control or window appears when you move the mouse over the control or window.</a:t>
            </a:r>
          </a:p>
          <a:p>
            <a:pPr algn="just"/>
            <a:r>
              <a:rPr lang="en-US" b="1" dirty="0" smtClean="0"/>
              <a:t>Namespace</a:t>
            </a:r>
            <a:r>
              <a:rPr lang="en-US" dirty="0" smtClean="0"/>
              <a:t> : </a:t>
            </a:r>
            <a:r>
              <a:rPr lang="en-US" dirty="0" err="1" smtClean="0"/>
              <a:t>System.Windows.Forms.ToolTip</a:t>
            </a:r>
            <a:endParaRPr lang="en-US" dirty="0" smtClean="0"/>
          </a:p>
          <a:p>
            <a:pPr algn="just"/>
            <a:r>
              <a:rPr lang="en-US" dirty="0" smtClean="0"/>
              <a:t>Properties for a ToolTip control are as follows.</a:t>
            </a:r>
            <a:endParaRPr lang="en-US" dirty="0"/>
          </a:p>
          <a:p>
            <a:pPr marL="0" indent="0" algn="just">
              <a:buNone/>
            </a:pPr>
            <a:endParaRPr lang="en-US" b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08634"/>
              </p:ext>
            </p:extLst>
          </p:nvPr>
        </p:nvGraphicFramePr>
        <p:xfrm>
          <a:off x="685800" y="3930445"/>
          <a:ext cx="8016977" cy="1381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17103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099874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Properties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Active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Specifies whether or not the tooltip control is active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AutomaticDelay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Obtains or sets the time (in</a:t>
                      </a:r>
                      <a:r>
                        <a:rPr lang="en-US" baseline="0" dirty="0" smtClean="0"/>
                        <a:t> milliseconds) before the tool tip appears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26433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58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ToolTip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Create a from with </a:t>
            </a:r>
            <a:r>
              <a:rPr lang="en-US" dirty="0" smtClean="0"/>
              <a:t>a </a:t>
            </a:r>
            <a:r>
              <a:rPr lang="en-US" dirty="0"/>
              <a:t>button </a:t>
            </a:r>
            <a:r>
              <a:rPr lang="en-US" dirty="0" smtClean="0"/>
              <a:t>control.</a:t>
            </a:r>
            <a:endParaRPr lang="en-US" dirty="0"/>
          </a:p>
          <a:p>
            <a:pPr algn="just"/>
            <a:r>
              <a:rPr lang="en-US" dirty="0"/>
              <a:t>Drag and drop a </a:t>
            </a:r>
            <a:r>
              <a:rPr lang="en-US" dirty="0" smtClean="0"/>
              <a:t>ToolTip </a:t>
            </a:r>
            <a:r>
              <a:rPr lang="en-US" dirty="0"/>
              <a:t>control on your form.</a:t>
            </a:r>
            <a:endParaRPr lang="en-US" b="1" dirty="0"/>
          </a:p>
          <a:p>
            <a:pPr algn="just"/>
            <a:r>
              <a:rPr lang="en-US" dirty="0"/>
              <a:t>When user </a:t>
            </a:r>
            <a:r>
              <a:rPr lang="en-US" dirty="0" smtClean="0"/>
              <a:t>hover </a:t>
            </a:r>
            <a:r>
              <a:rPr lang="en-US" dirty="0"/>
              <a:t>on a button, ToolTip</a:t>
            </a:r>
            <a:r>
              <a:rPr lang="en-US" dirty="0" smtClean="0"/>
              <a:t> with the text displays.</a:t>
            </a:r>
            <a:endParaRPr lang="en-US" dirty="0"/>
          </a:p>
          <a:p>
            <a:pPr marL="0" indent="0" algn="just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33556"/>
            <a:ext cx="2981741" cy="16956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48000"/>
            <a:ext cx="2772162" cy="10669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4081670" y="3394587"/>
            <a:ext cx="685800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Demo_Windows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Tooltip_Demo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Form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Tooltip_Demo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Tooltip_Demo_Load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ToolTip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toolTip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ToolTip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toolTip.ShowAlways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toolTip.SetToolTip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btnSave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"Click Here to Save Data."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220980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0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Properties </a:t>
            </a:r>
            <a:r>
              <a:rPr lang="en-US" dirty="0"/>
              <a:t>of </a:t>
            </a:r>
            <a:r>
              <a:rPr lang="en-US" dirty="0" smtClean="0"/>
              <a:t>Controls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13198"/>
              </p:ext>
            </p:extLst>
          </p:nvPr>
        </p:nvGraphicFramePr>
        <p:xfrm>
          <a:off x="190500" y="990600"/>
          <a:ext cx="8763000" cy="35976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124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control. This name can be used to reference the control in code.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Text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or sets the text associated with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86467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or not the control is visible at runtime.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Width	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The width of the control</a:t>
                      </a:r>
                      <a:r>
                        <a:rPr lang="en-US" b="0" baseline="0" dirty="0" smtClean="0"/>
                        <a:t> in pixel.</a:t>
                      </a:r>
                      <a:endParaRPr lang="en-US" b="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4134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The Height of the control</a:t>
                      </a:r>
                      <a:r>
                        <a:rPr lang="en-US" b="0" baseline="0" dirty="0" smtClean="0"/>
                        <a:t> in pixel.</a:t>
                      </a:r>
                      <a:endParaRPr lang="en-US" b="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40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BackColor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background color of a control.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4422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ForeColor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foreground color of the control.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2481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or sets the font of the text displayed by the control.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79426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30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Events </a:t>
            </a:r>
            <a:r>
              <a:rPr lang="en-US" dirty="0"/>
              <a:t>of </a:t>
            </a:r>
            <a:r>
              <a:rPr lang="en-US" dirty="0" smtClean="0"/>
              <a:t>Controls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70965"/>
              </p:ext>
            </p:extLst>
          </p:nvPr>
        </p:nvGraphicFramePr>
        <p:xfrm>
          <a:off x="190500" y="990600"/>
          <a:ext cx="8763000" cy="54183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124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Click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a control is clicked. In some cases, this event will also occur when a user presses Enter.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DoubleClick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a control is double-clicked. Handling the Click event on some controls, such as the Button control will mean that the DoubleClick event can never be called.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DragDrop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a drag-and-drop operation is completed, in other words, when an object has been dragged over the control, and the user releases the mouse button.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4134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KeyDown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a key becomes pressed while the control has focus. This event always occurs before KeyPress and KeyUp.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97091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KeyPress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a key becomes pressed, while a control has focus. This event always occurs after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KeyDown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and before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79426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GotFocus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a control receives focus. Do not use this event to perform validation of controls. Use Validating and Validated instead.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02545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LostFocus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a control looses focus. Do not use this event to perform validation of controls. Use Validating and Validated instead.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235519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8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819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Label Control is generally used to display the text that is not supposed to be changed by user.</a:t>
            </a:r>
          </a:p>
          <a:p>
            <a:pPr algn="just"/>
            <a:r>
              <a:rPr lang="en-US" dirty="0" smtClean="0"/>
              <a:t>It is used as instruction to user that which control is used for what purpose.</a:t>
            </a:r>
          </a:p>
          <a:p>
            <a:pPr algn="just"/>
            <a:r>
              <a:rPr lang="en-US" b="1" dirty="0" smtClean="0"/>
              <a:t>Namespace</a:t>
            </a:r>
            <a:r>
              <a:rPr lang="en-US" dirty="0" smtClean="0"/>
              <a:t> : </a:t>
            </a:r>
            <a:r>
              <a:rPr lang="en-US" dirty="0" err="1" smtClean="0"/>
              <a:t>System.Windows.Forms.Label</a:t>
            </a:r>
            <a:endParaRPr lang="en-US" dirty="0" smtClean="0"/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1733"/>
            <a:ext cx="1333500" cy="4138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553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Label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1990"/>
              </p:ext>
            </p:extLst>
          </p:nvPr>
        </p:nvGraphicFramePr>
        <p:xfrm>
          <a:off x="190500" y="990600"/>
          <a:ext cx="8763000" cy="202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124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TextAlign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or sets how text is aligned in a Label control.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Visible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or sets a value indicating whether the control and all its child controls are displayed.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40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Autosize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or sets a value specifying if the label</a:t>
                      </a:r>
                      <a:r>
                        <a:rPr lang="en-I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should be automatically resized to display all its contents.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17447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8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smtClean="0"/>
              <a:t>Label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73496"/>
              </p:ext>
            </p:extLst>
          </p:nvPr>
        </p:nvGraphicFramePr>
        <p:xfrm>
          <a:off x="190500" y="990600"/>
          <a:ext cx="87630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Focus()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Sets input focus to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7187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ResetText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Resets the Text property to its default value.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8845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ResetFont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Resets the Font property to its default value.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24609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ResetForeColor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Resets the </a:t>
                      </a:r>
                      <a:r>
                        <a:rPr lang="en-US" dirty="0" err="1" smtClean="0"/>
                        <a:t>ForeColor</a:t>
                      </a:r>
                      <a:r>
                        <a:rPr lang="en-US" dirty="0" smtClean="0"/>
                        <a:t> property to its default value.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9702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Show()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Displays the control to the user.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27767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3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dirty="0"/>
              <a:t>of </a:t>
            </a:r>
            <a:r>
              <a:rPr lang="en-US" dirty="0" smtClean="0"/>
              <a:t>Label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79522"/>
              </p:ext>
            </p:extLst>
          </p:nvPr>
        </p:nvGraphicFramePr>
        <p:xfrm>
          <a:off x="190500" y="990600"/>
          <a:ext cx="876300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8199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TextChanged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Text property value changes.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5981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user clicks the label.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63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Leave  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input focus leaves the label.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LostFocus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control loses focus.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06516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9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TextBox</a:t>
            </a:r>
            <a:r>
              <a:rPr lang="en-US" dirty="0" smtClean="0"/>
              <a:t> control is a windows forms control that lets users enter text on a windows form at runtime.</a:t>
            </a:r>
          </a:p>
          <a:p>
            <a:pPr algn="just"/>
            <a:r>
              <a:rPr lang="en-US" dirty="0" smtClean="0"/>
              <a:t>By default, a </a:t>
            </a:r>
            <a:r>
              <a:rPr lang="en-US" dirty="0" err="1" smtClean="0"/>
              <a:t>TextBox</a:t>
            </a:r>
            <a:r>
              <a:rPr lang="en-US" dirty="0" smtClean="0"/>
              <a:t> control accepts only a single line of text.</a:t>
            </a:r>
          </a:p>
          <a:p>
            <a:pPr algn="just"/>
            <a:r>
              <a:rPr lang="en-US" b="1" dirty="0" smtClean="0"/>
              <a:t>Namespace</a:t>
            </a:r>
            <a:r>
              <a:rPr lang="en-US" dirty="0" smtClean="0"/>
              <a:t> : </a:t>
            </a:r>
            <a:r>
              <a:rPr lang="en-US" dirty="0" err="1" smtClean="0"/>
              <a:t>System.Windows.Forms.TextBox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5578"/>
            <a:ext cx="2585777" cy="5096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28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 smtClean="0"/>
              <a:t>TextBox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50790"/>
              </p:ext>
            </p:extLst>
          </p:nvPr>
        </p:nvGraphicFramePr>
        <p:xfrm>
          <a:off x="190500" y="990600"/>
          <a:ext cx="8763000" cy="276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124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TextLength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the length of text in the </a:t>
                      </a:r>
                      <a:r>
                        <a:rPr lang="en-US" dirty="0" err="1" smtClean="0"/>
                        <a:t>TextBox</a:t>
                      </a:r>
                      <a:r>
                        <a:rPr lang="en-US" dirty="0" smtClean="0"/>
                        <a:t> control.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4134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PasswordChar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or sets the character used to mask characters of a password in a single-line </a:t>
                      </a:r>
                      <a:r>
                        <a:rPr lang="en-US" dirty="0" err="1" smtClean="0"/>
                        <a:t>TextBox</a:t>
                      </a:r>
                      <a:r>
                        <a:rPr lang="en-US" dirty="0" smtClean="0"/>
                        <a:t>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2481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Multiline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or sets a value indicating whether this is a multiline </a:t>
                      </a:r>
                      <a:r>
                        <a:rPr lang="en-US" dirty="0" err="1" smtClean="0"/>
                        <a:t>TextBox</a:t>
                      </a:r>
                      <a:r>
                        <a:rPr lang="en-US" dirty="0" smtClean="0"/>
                        <a:t> control.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97091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ReadOnly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or sets a value indicating whether text in the text box is read-only.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79426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WordWrap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whether a multiline text box control automatically wraps words to the beginning of the next line when necessary.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3947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3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err="1" smtClean="0"/>
              <a:t>TextBox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29079"/>
              </p:ext>
            </p:extLst>
          </p:nvPr>
        </p:nvGraphicFramePr>
        <p:xfrm>
          <a:off x="190500" y="990600"/>
          <a:ext cx="8763000" cy="3235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124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Clear()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Clears all text from the text box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Copy()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Copies the current selection in the text box to the Clipboard.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Cut()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Moves the current selection in the text box to the Clipboard.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4134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DeselectAll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Specifies that the value of the </a:t>
                      </a:r>
                      <a:r>
                        <a:rPr lang="en-US" dirty="0" err="1" smtClean="0"/>
                        <a:t>SelectionLength</a:t>
                      </a:r>
                      <a:r>
                        <a:rPr lang="en-US" dirty="0" smtClean="0"/>
                        <a:t> property is zero so that no characters are selected in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40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SelectAll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Selects all text in the text box.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873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Focus()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Sets input focus to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7187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ResetText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Resets the Text property to its default value.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8845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Windows Forms</a:t>
            </a:r>
          </a:p>
          <a:p>
            <a:r>
              <a:rPr lang="en-US" dirty="0" smtClean="0"/>
              <a:t>How to </a:t>
            </a:r>
            <a:r>
              <a:rPr lang="en-US" dirty="0"/>
              <a:t>C</a:t>
            </a:r>
            <a:r>
              <a:rPr lang="en-US" dirty="0" smtClean="0"/>
              <a:t>reate Windows Forms?</a:t>
            </a:r>
          </a:p>
          <a:p>
            <a:r>
              <a:rPr lang="en-US" dirty="0" smtClean="0"/>
              <a:t>Windows Forms Properties &amp; Events</a:t>
            </a:r>
          </a:p>
          <a:p>
            <a:r>
              <a:rPr lang="en-US" dirty="0" smtClean="0"/>
              <a:t>Windows Forms Controls</a:t>
            </a:r>
          </a:p>
          <a:p>
            <a:r>
              <a:rPr lang="en-US" dirty="0" smtClean="0"/>
              <a:t>Menus</a:t>
            </a:r>
          </a:p>
          <a:p>
            <a:r>
              <a:rPr lang="en-US" dirty="0" smtClean="0"/>
              <a:t>Dialogs</a:t>
            </a:r>
          </a:p>
          <a:p>
            <a:r>
              <a:rPr lang="en-US" dirty="0" smtClean="0"/>
              <a:t>Tooltip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dirty="0"/>
              <a:t>of </a:t>
            </a:r>
            <a:r>
              <a:rPr lang="en-US" dirty="0" err="1" smtClean="0"/>
              <a:t>TextBox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9814"/>
              </p:ext>
            </p:extLst>
          </p:nvPr>
        </p:nvGraphicFramePr>
        <p:xfrm>
          <a:off x="190500" y="990600"/>
          <a:ext cx="876300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8199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TextChanged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text in the textbox changes.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TextAlignChanged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TextAlign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property value changes.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575311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4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dirty="0" smtClean="0"/>
              <a:t>Button Control accepts </a:t>
            </a:r>
            <a:r>
              <a:rPr lang="en-US" dirty="0"/>
              <a:t>clicks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Windows Forms we use a Button </a:t>
            </a:r>
            <a:r>
              <a:rPr lang="en-US" dirty="0" smtClean="0"/>
              <a:t>control, </a:t>
            </a:r>
            <a:r>
              <a:rPr lang="en-US" dirty="0"/>
              <a:t>that accepts </a:t>
            </a:r>
            <a:r>
              <a:rPr lang="en-US" dirty="0" smtClean="0"/>
              <a:t>click and </a:t>
            </a:r>
            <a:r>
              <a:rPr lang="en-US" dirty="0"/>
              <a:t>performs other actions </a:t>
            </a:r>
            <a:r>
              <a:rPr lang="en-US" dirty="0" smtClean="0"/>
              <a:t>on </a:t>
            </a:r>
            <a:r>
              <a:rPr lang="en-US" dirty="0"/>
              <a:t>the user interface</a:t>
            </a:r>
            <a:r>
              <a:rPr lang="en-US" dirty="0" smtClean="0"/>
              <a:t>.</a:t>
            </a:r>
          </a:p>
          <a:p>
            <a:pPr algn="just"/>
            <a:r>
              <a:rPr lang="en-US" u="sng" dirty="0" smtClean="0"/>
              <a:t>Example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When you press a close button, the form will be close.</a:t>
            </a:r>
          </a:p>
          <a:p>
            <a:pPr algn="just"/>
            <a:r>
              <a:rPr lang="en-US" b="1" dirty="0" smtClean="0"/>
              <a:t>Namespace</a:t>
            </a:r>
            <a:r>
              <a:rPr lang="en-US" dirty="0" smtClean="0"/>
              <a:t> : </a:t>
            </a:r>
            <a:r>
              <a:rPr lang="en-US" dirty="0" err="1" smtClean="0"/>
              <a:t>System.Windows.Forms.Button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5578"/>
            <a:ext cx="1453320" cy="5096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144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Button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48293"/>
              </p:ext>
            </p:extLst>
          </p:nvPr>
        </p:nvGraphicFramePr>
        <p:xfrm>
          <a:off x="190500" y="990600"/>
          <a:ext cx="87630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124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BackColor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or sets the background 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button control.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4422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or sets the image that is displayed on a button control.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2481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FlatStyle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or sets the flat style appearance of the button control.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97091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2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smtClean="0"/>
              <a:t>Button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93913"/>
              </p:ext>
            </p:extLst>
          </p:nvPr>
        </p:nvGraphicFramePr>
        <p:xfrm>
          <a:off x="190500" y="990600"/>
          <a:ext cx="8763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Focus()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Sets input focus to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ResetBackColor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the BackColor property to its default value.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ResetFont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the Font property to its default value.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4134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ResetText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Resets the Text property to its default value.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40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Activates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873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Show()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the control to the user.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7187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4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dirty="0"/>
              <a:t>of </a:t>
            </a:r>
            <a:r>
              <a:rPr lang="en-US" dirty="0" smtClean="0"/>
              <a:t>Button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58809"/>
              </p:ext>
            </p:extLst>
          </p:nvPr>
        </p:nvGraphicFramePr>
        <p:xfrm>
          <a:off x="190500" y="990600"/>
          <a:ext cx="87630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user clicks the Button.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69495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Validated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button control is finished validating.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3289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GotFocus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button control receives focus.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TextChanged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Text property value changes.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FontChange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font is changed.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8738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4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RadioButton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N" dirty="0" err="1" smtClean="0"/>
              <a:t>RadioButton</a:t>
            </a:r>
            <a:r>
              <a:rPr lang="en-IN" dirty="0" smtClean="0"/>
              <a:t> Control </a:t>
            </a:r>
            <a:r>
              <a:rPr lang="en-IN" dirty="0"/>
              <a:t>enables the user to select a single option from a group of choices when paired with other </a:t>
            </a:r>
            <a:r>
              <a:rPr lang="en-IN" dirty="0" err="1"/>
              <a:t>RadioButton</a:t>
            </a:r>
            <a:r>
              <a:rPr lang="en-IN" dirty="0"/>
              <a:t> controls</a:t>
            </a:r>
            <a:r>
              <a:rPr lang="en-IN" dirty="0" smtClean="0"/>
              <a:t>.</a:t>
            </a:r>
          </a:p>
          <a:p>
            <a:pPr lvl="0" algn="just"/>
            <a:r>
              <a:rPr lang="en-US" dirty="0"/>
              <a:t>When a user clicks on a radio button, it becomes checked, and all other radio buttons with same group become </a:t>
            </a:r>
            <a:r>
              <a:rPr lang="en-US" dirty="0" smtClean="0"/>
              <a:t>unchecked.</a:t>
            </a:r>
          </a:p>
          <a:p>
            <a:pPr lvl="0" algn="just"/>
            <a:r>
              <a:rPr lang="en-US" dirty="0"/>
              <a:t>The </a:t>
            </a:r>
            <a:r>
              <a:rPr lang="en-US" dirty="0" err="1"/>
              <a:t>RadioButton</a:t>
            </a:r>
            <a:r>
              <a:rPr lang="en-US" dirty="0"/>
              <a:t> control can display text, an Image, or both.</a:t>
            </a:r>
          </a:p>
          <a:p>
            <a:pPr algn="just"/>
            <a:r>
              <a:rPr lang="en-US" b="1" dirty="0" smtClean="0"/>
              <a:t>Namespace</a:t>
            </a:r>
            <a:r>
              <a:rPr lang="en-US" dirty="0" smtClean="0"/>
              <a:t> : </a:t>
            </a:r>
            <a:r>
              <a:rPr lang="en-US" dirty="0" err="1" smtClean="0"/>
              <a:t>System.Windows.Forms.RadioButton</a:t>
            </a:r>
            <a:endParaRPr lang="en-US" dirty="0" smtClean="0"/>
          </a:p>
          <a:p>
            <a:pPr marL="457200" lvl="1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9881"/>
            <a:ext cx="1857375" cy="381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185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 smtClean="0"/>
              <a:t>RadioButton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69314"/>
              </p:ext>
            </p:extLst>
          </p:nvPr>
        </p:nvGraphicFramePr>
        <p:xfrm>
          <a:off x="190500" y="990600"/>
          <a:ext cx="8763000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124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Checked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or sets a value indicating whether the radio button is checked.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96734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CheckAlign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or sets the location of the check box portion of the radio button control.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or sets the image that is displayed on a radio button control.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2481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or sets the font of the text displayed by radio button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79426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2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err="1" smtClean="0"/>
              <a:t>RadioButton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0500" y="990600"/>
          <a:ext cx="8763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Focus()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Sets input focus to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ResetBackColor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the BackColor property to its default value.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ResetFont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the Font property to its default value.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4134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ResetText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Resets the Text property to its default value.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40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Activates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873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Show()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the control to the user.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7187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6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dirty="0"/>
              <a:t>of </a:t>
            </a:r>
            <a:r>
              <a:rPr lang="en-US" dirty="0" err="1" smtClean="0"/>
              <a:t>RadioButton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35006"/>
              </p:ext>
            </p:extLst>
          </p:nvPr>
        </p:nvGraphicFramePr>
        <p:xfrm>
          <a:off x="190500" y="990600"/>
          <a:ext cx="8763000" cy="165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5151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CheckedChanged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value of the checked property of the radio button control is changed.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83433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AppearanceChanged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value of the Appearance property of the radio Button control is changed.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3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CheckBox</a:t>
            </a:r>
            <a:r>
              <a:rPr lang="en-US" dirty="0"/>
              <a:t> control allows users to select a single or multiple options from a list of options. </a:t>
            </a:r>
            <a:endParaRPr lang="en-US" dirty="0" smtClean="0"/>
          </a:p>
          <a:p>
            <a:pPr algn="just"/>
            <a:r>
              <a:rPr lang="en-US" dirty="0" err="1"/>
              <a:t>CheckBox</a:t>
            </a:r>
            <a:r>
              <a:rPr lang="en-US" dirty="0"/>
              <a:t> </a:t>
            </a:r>
            <a:r>
              <a:rPr lang="en-US" dirty="0" smtClean="0"/>
              <a:t>Control accepts either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r>
              <a:rPr lang="en-US" dirty="0" smtClean="0"/>
              <a:t> as a value.</a:t>
            </a:r>
            <a:endParaRPr lang="en-US" dirty="0"/>
          </a:p>
          <a:p>
            <a:pPr algn="just"/>
            <a:r>
              <a:rPr lang="en-US" b="1" dirty="0" smtClean="0"/>
              <a:t>Namespace</a:t>
            </a:r>
            <a:r>
              <a:rPr lang="en-US" dirty="0" smtClean="0"/>
              <a:t> : </a:t>
            </a:r>
            <a:r>
              <a:rPr lang="en-US" dirty="0" err="1" smtClean="0"/>
              <a:t>System.Windows.Forms.CheckBox</a:t>
            </a:r>
            <a:endParaRPr lang="en-US" dirty="0" smtClean="0"/>
          </a:p>
          <a:p>
            <a:pPr algn="just"/>
            <a:endParaRPr lang="en-US" b="1" dirty="0" smtClean="0"/>
          </a:p>
          <a:p>
            <a:pPr algn="just"/>
            <a:endParaRPr lang="en-US" b="1" dirty="0" smtClean="0"/>
          </a:p>
          <a:p>
            <a:pPr marL="457200" lvl="1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11" y="3276600"/>
            <a:ext cx="1269979" cy="1400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65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Windows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Windows Forms provides a graphical user interface (GUI) for building windows client applications.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GUI </a:t>
            </a:r>
            <a:r>
              <a:rPr lang="en-US" dirty="0" smtClean="0"/>
              <a:t>represents a part of Microsoft.NET Framework.</a:t>
            </a:r>
          </a:p>
          <a:p>
            <a:pPr algn="just"/>
            <a:r>
              <a:rPr lang="en-US" dirty="0" smtClean="0"/>
              <a:t>You can create Windows Forms Applications in any language that is supported by CLR.</a:t>
            </a:r>
          </a:p>
          <a:p>
            <a:pPr algn="just"/>
            <a:r>
              <a:rPr lang="en-US" dirty="0" smtClean="0"/>
              <a:t>Prior to Windows Forms, Programmers had to perform the difficult </a:t>
            </a:r>
            <a:r>
              <a:rPr lang="en-US" dirty="0"/>
              <a:t>and </a:t>
            </a:r>
            <a:r>
              <a:rPr lang="en-US" dirty="0" smtClean="0"/>
              <a:t>inconvenient task of manually writing thousands of lines of code for designing an application.</a:t>
            </a:r>
          </a:p>
          <a:p>
            <a:pPr algn="just"/>
            <a:r>
              <a:rPr lang="en-US" dirty="0" smtClean="0"/>
              <a:t>Windows Forms provides an easy and ideal way for creating applications.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 smtClean="0"/>
              <a:t>CheckBox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023623"/>
              </p:ext>
            </p:extLst>
          </p:nvPr>
        </p:nvGraphicFramePr>
        <p:xfrm>
          <a:off x="190500" y="990600"/>
          <a:ext cx="87630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124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CheckAlign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or sets the location of the check box portion of the checkbox.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CheckState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or sets the state of the checkbox.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7157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BackColor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or sets the background 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checkbox control.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4422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or sets the image that is displayed on a checkbox control.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2481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or sets the font of the text displayed by 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checkbox </a:t>
                      </a:r>
                      <a:r>
                        <a:rPr lang="en-US" dirty="0" smtClean="0"/>
                        <a:t>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79426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9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err="1" smtClean="0"/>
              <a:t>CheckBox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0500" y="990600"/>
          <a:ext cx="8763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Focus()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Sets input focus to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ResetBackColor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the BackColor property to its default value.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ResetFont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the Font property to its default value.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4134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ResetText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Resets the Text property to its default value.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40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Activates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873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Show()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the control to the user.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7187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dirty="0"/>
              <a:t>of </a:t>
            </a:r>
            <a:r>
              <a:rPr lang="en-US" dirty="0" err="1" smtClean="0"/>
              <a:t>CheckBox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89595"/>
              </p:ext>
            </p:extLst>
          </p:nvPr>
        </p:nvGraphicFramePr>
        <p:xfrm>
          <a:off x="190500" y="990600"/>
          <a:ext cx="8763000" cy="2291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5151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CheckedChanged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value of the Checked property of the 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control is changed.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43592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CheckStateChanged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value of the 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CheckState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property of the 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control is changed.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2372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AppearanceChanged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value of the Appearance property of the 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changed.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2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PictureBox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 Windows Forms </a:t>
            </a:r>
            <a:r>
              <a:rPr lang="en-US" dirty="0" err="1" smtClean="0"/>
              <a:t>PictureBox</a:t>
            </a:r>
            <a:r>
              <a:rPr lang="en-US" dirty="0" smtClean="0"/>
              <a:t> Control is used to display images in bitmap, GIF, Icon or JPEG formats.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You can set the Image property to the image you want to display either at design time or at run time.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smtClean="0"/>
              <a:t>Namespace</a:t>
            </a:r>
            <a:r>
              <a:rPr lang="en-US" dirty="0" smtClean="0"/>
              <a:t> : </a:t>
            </a:r>
            <a:r>
              <a:rPr lang="en-US" dirty="0" err="1" smtClean="0"/>
              <a:t>System.Windows.Forms.PictureBox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15" y="3962400"/>
            <a:ext cx="2122371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727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P</a:t>
            </a:r>
            <a:r>
              <a:rPr lang="en-US" dirty="0" err="1" smtClean="0"/>
              <a:t>ictureBox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43872"/>
              </p:ext>
            </p:extLst>
          </p:nvPr>
        </p:nvGraphicFramePr>
        <p:xfrm>
          <a:off x="190500" y="990600"/>
          <a:ext cx="87630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124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Image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or sets the image that is displayed by </a:t>
                      </a:r>
                      <a:r>
                        <a:rPr lang="en-US" dirty="0" err="1" smtClean="0"/>
                        <a:t>PictureBox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19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ImageLocation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or sets the path or URL for the image to display in the </a:t>
                      </a:r>
                      <a:r>
                        <a:rPr lang="en-US" dirty="0" err="1" smtClean="0"/>
                        <a:t>PictureBox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3480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BorderStyle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Indicates the border style for the control.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DefaultSize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the default size of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7157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Padding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padding within the control.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44225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3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err="1"/>
              <a:t>PictureBox</a:t>
            </a:r>
            <a:r>
              <a:rPr lang="en-US" dirty="0"/>
              <a:t> </a:t>
            </a:r>
            <a:r>
              <a:rPr lang="en-US" dirty="0" smtClean="0"/>
              <a:t>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88755"/>
              </p:ext>
            </p:extLst>
          </p:nvPr>
        </p:nvGraphicFramePr>
        <p:xfrm>
          <a:off x="190500" y="990600"/>
          <a:ext cx="876300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Focus()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Sets input focus to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Load()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Displays the image specified by the </a:t>
                      </a:r>
                      <a:r>
                        <a:rPr lang="en-US" dirty="0" err="1" smtClean="0"/>
                        <a:t>ImageLocation</a:t>
                      </a:r>
                      <a:r>
                        <a:rPr lang="en-US" dirty="0" smtClean="0"/>
                        <a:t> property of the </a:t>
                      </a:r>
                      <a:r>
                        <a:rPr lang="en-US" dirty="0" err="1" smtClean="0"/>
                        <a:t>PictureBox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83328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ResetFont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the Font property to its default value.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4134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ResetText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Resets the Text property to its default value.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40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Activates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873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Show()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the control to the user.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7187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9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dirty="0"/>
              <a:t>of </a:t>
            </a:r>
            <a:r>
              <a:rPr lang="en-US" dirty="0" err="1"/>
              <a:t>PictureBox</a:t>
            </a:r>
            <a:r>
              <a:rPr lang="en-US" dirty="0"/>
              <a:t> </a:t>
            </a:r>
            <a:r>
              <a:rPr lang="en-US" dirty="0" smtClean="0"/>
              <a:t>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88063"/>
              </p:ext>
            </p:extLst>
          </p:nvPr>
        </p:nvGraphicFramePr>
        <p:xfrm>
          <a:off x="190500" y="990600"/>
          <a:ext cx="87630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5151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control is clicked.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43592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Resize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control is resized.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2372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SizeChanged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Size property value changes.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ListBox</a:t>
            </a:r>
            <a:r>
              <a:rPr lang="en-US" dirty="0"/>
              <a:t> control provides a user interface to display a list of items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Users can select one </a:t>
            </a:r>
            <a:r>
              <a:rPr lang="en-US" dirty="0"/>
              <a:t>or </a:t>
            </a:r>
            <a:r>
              <a:rPr lang="en-US" dirty="0" smtClean="0"/>
              <a:t>more </a:t>
            </a:r>
            <a:r>
              <a:rPr lang="en-US" dirty="0"/>
              <a:t>items from the list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If the items exceed a specified limit, a scroll bar automatically appears to let the user to scroll through the list.</a:t>
            </a:r>
          </a:p>
          <a:p>
            <a:pPr algn="just"/>
            <a:r>
              <a:rPr lang="en-US" b="1" dirty="0" smtClean="0"/>
              <a:t>Namespace :</a:t>
            </a:r>
            <a:r>
              <a:rPr lang="en-US" dirty="0" smtClean="0"/>
              <a:t> </a:t>
            </a:r>
            <a:r>
              <a:rPr lang="en-US" dirty="0" err="1" smtClean="0"/>
              <a:t>System.Windows.Forms.ListBox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038600"/>
            <a:ext cx="1994419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874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 smtClean="0"/>
              <a:t>ListBox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64032"/>
              </p:ext>
            </p:extLst>
          </p:nvPr>
        </p:nvGraphicFramePr>
        <p:xfrm>
          <a:off x="190500" y="990600"/>
          <a:ext cx="8763000" cy="2392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124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Items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the items of the </a:t>
                      </a:r>
                      <a:r>
                        <a:rPr lang="en-US" dirty="0" err="1" smtClean="0"/>
                        <a:t>ListBox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SelectedItem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or sets the currently selected item in the </a:t>
                      </a:r>
                      <a:r>
                        <a:rPr lang="en-US" dirty="0" err="1" smtClean="0"/>
                        <a:t>ListBox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7157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SelectedIndex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or sets the zero-based index of the currently selected item in a </a:t>
                      </a:r>
                      <a:r>
                        <a:rPr lang="en-US" dirty="0" err="1" smtClean="0"/>
                        <a:t>ListBox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5305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SelectionMode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if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list box is to be single-select, multi-select, or non-selectable.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2481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8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err="1" smtClean="0"/>
              <a:t>ListBox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42704"/>
              </p:ext>
            </p:extLst>
          </p:nvPr>
        </p:nvGraphicFramePr>
        <p:xfrm>
          <a:off x="190500" y="990600"/>
          <a:ext cx="876300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ClearSelected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Unselects all items in the </a:t>
                      </a:r>
                      <a:r>
                        <a:rPr lang="en-US" dirty="0" err="1" smtClean="0"/>
                        <a:t>ListBox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Sort()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Sorts the items in the </a:t>
                      </a:r>
                      <a:r>
                        <a:rPr lang="en-US" dirty="0" err="1" smtClean="0"/>
                        <a:t>ListBox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2869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ResetBackColor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the BackColor property to its default value.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ResetFont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the Font property to its default value.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4134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ResetText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Resets the Text property to its default value.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40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Activates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873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Show()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the control to the user.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7187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0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Forms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 acts as container that allow you to add different types of controls, such as Button, Label and so many others.</a:t>
            </a:r>
          </a:p>
          <a:p>
            <a:pPr algn="just"/>
            <a:r>
              <a:rPr lang="en-US" dirty="0" smtClean="0"/>
              <a:t>You can also use the Windows Forms for creating message boxes and dialog boxes, displaying messages, and accepting user data.</a:t>
            </a:r>
          </a:p>
          <a:p>
            <a:pPr algn="just"/>
            <a:r>
              <a:rPr lang="en-US" dirty="0" smtClean="0"/>
              <a:t>It allows you to design multiple forms to perform various tasks by using different controls with their properties and methods.</a:t>
            </a:r>
          </a:p>
          <a:p>
            <a:pPr algn="just"/>
            <a:r>
              <a:rPr lang="en-US" dirty="0" smtClean="0"/>
              <a:t>Namespace : </a:t>
            </a:r>
            <a:r>
              <a:rPr lang="en-US" b="1" dirty="0" err="1" smtClean="0"/>
              <a:t>System.Windows.Forms</a:t>
            </a:r>
            <a:r>
              <a:rPr lang="en-US" b="1" dirty="0" smtClean="0"/>
              <a:t>.</a:t>
            </a:r>
            <a:endParaRPr lang="en-US" dirty="0"/>
          </a:p>
          <a:p>
            <a:pPr algn="just"/>
            <a:r>
              <a:rPr lang="en-US" u="sng" dirty="0" smtClean="0"/>
              <a:t>Examples of a Windows Forms Applications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Notepad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Calculator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5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dirty="0"/>
              <a:t>of </a:t>
            </a:r>
            <a:r>
              <a:rPr lang="en-US" dirty="0" err="1" smtClean="0"/>
              <a:t>ListBox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59070"/>
              </p:ext>
            </p:extLst>
          </p:nvPr>
        </p:nvGraphicFramePr>
        <p:xfrm>
          <a:off x="190500" y="990600"/>
          <a:ext cx="876300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362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SelectedIndexChanged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SelectedIndex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property has changed.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43592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SizeChanged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Size property value changes.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2372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3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err="1" smtClean="0"/>
              <a:t>ListBox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81" y="1021582"/>
            <a:ext cx="8658019" cy="537921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ListBox_Load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Add Items in </a:t>
            </a:r>
            <a:r>
              <a:rPr 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ListBox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lstState.Items.Add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"Gujarat"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lstState.Items.Add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Maharastra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lstState.Items.Add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"Punjab"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lstState.Items.Add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"Delhi"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//Sets currently selected item in the </a:t>
            </a:r>
            <a:r>
              <a:rPr lang="en-US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ListBox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lstState.SelectedItem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Gujarat</a:t>
            </a:r>
            <a:r>
              <a:rPr lang="en-US" sz="105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Sets currently selected Index in the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ComboBox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lstState.SelectedIndex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//Removes Item From List with value "Delhi"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lstState.Items.Remove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"Delhi"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//Removes Item From List at Index </a:t>
            </a:r>
            <a:r>
              <a:rPr 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(Index start from 0)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lstState.Items.RemoveAt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//Accessing All </a:t>
            </a:r>
            <a:r>
              <a:rPr lang="en-US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ListBox</a:t>
            </a:r>
            <a:r>
              <a:rPr 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Items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05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lstState.Items.Count; i++)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value +=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lstState.GetItemText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lstState.Items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]) +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(value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1592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ListBox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1676400" cy="1957754"/>
          </a:xfr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63415"/>
            <a:ext cx="3154160" cy="19577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3360788" y="2355969"/>
            <a:ext cx="7620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4303628"/>
            <a:ext cx="3962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lstState.SelectedItem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Clears All Items From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lstState.Items.Clear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81500" y="5017626"/>
            <a:ext cx="7620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76" y="1259307"/>
            <a:ext cx="2667000" cy="21933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2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ListBox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92" y="1905000"/>
            <a:ext cx="4455415" cy="357054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81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err="1" smtClean="0"/>
              <a:t>ListBox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81" y="1021582"/>
            <a:ext cx="8658019" cy="5303018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ListBox_Demo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ListBox_Demo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lstLeft.Sorted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btnleft_Click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lstLeft.SelectedIndex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-1)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lstRight.Items.Add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lstLeft.SelectedItem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lstLeft.Items.Remove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lstLeft.SelectedItem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btnRight_Click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lstRight.SelectedIndex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-1)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lstLeft.Items.Add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lstRight.SelectedItem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lstRight.Items.Remove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lstRight.SelectedItem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ComboBox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ComboBox</a:t>
            </a:r>
            <a:r>
              <a:rPr lang="en-US" dirty="0"/>
              <a:t> control is a combination of a </a:t>
            </a:r>
            <a:r>
              <a:rPr lang="en-US" dirty="0" err="1"/>
              <a:t>TextBox</a:t>
            </a:r>
            <a:r>
              <a:rPr lang="en-US" dirty="0"/>
              <a:t> and a </a:t>
            </a:r>
            <a:r>
              <a:rPr lang="en-US" dirty="0" err="1"/>
              <a:t>ListBox</a:t>
            </a:r>
            <a:r>
              <a:rPr lang="en-US" dirty="0"/>
              <a:t> control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Only one list item is displayed at one time in a </a:t>
            </a:r>
            <a:r>
              <a:rPr lang="en-US" dirty="0" err="1"/>
              <a:t>ComboBox</a:t>
            </a:r>
            <a:r>
              <a:rPr lang="en-US" dirty="0"/>
              <a:t> and other available items are loaded in a </a:t>
            </a:r>
            <a:r>
              <a:rPr lang="en-US" dirty="0" err="1"/>
              <a:t>ComboBox</a:t>
            </a:r>
            <a:r>
              <a:rPr lang="en-US" dirty="0"/>
              <a:t> </a:t>
            </a:r>
            <a:r>
              <a:rPr lang="en-US" dirty="0" smtClean="0"/>
              <a:t>list.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smtClean="0"/>
              <a:t>Namespace</a:t>
            </a:r>
            <a:r>
              <a:rPr lang="en-US" dirty="0" smtClean="0"/>
              <a:t> : </a:t>
            </a:r>
            <a:r>
              <a:rPr lang="en-US" dirty="0" err="1" smtClean="0"/>
              <a:t>System.Windows.Forms.ComboBox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33" y="4114800"/>
            <a:ext cx="2838734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15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 smtClean="0"/>
              <a:t>ComboBox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0500" y="990600"/>
          <a:ext cx="8763000" cy="1752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Items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the items of the </a:t>
                      </a:r>
                      <a:r>
                        <a:rPr lang="en-US" dirty="0" err="1" smtClean="0"/>
                        <a:t>ComboBox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DisplayMember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or sets the property to display for this </a:t>
                      </a:r>
                      <a:r>
                        <a:rPr lang="en-US" dirty="0" err="1" smtClean="0"/>
                        <a:t>ListControl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4422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Enabled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or sets a value indicating whether the control can respond to user interaction.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2481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8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err="1" smtClean="0"/>
              <a:t>ComboBox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24971"/>
              </p:ext>
            </p:extLst>
          </p:nvPr>
        </p:nvGraphicFramePr>
        <p:xfrm>
          <a:off x="190500" y="990600"/>
          <a:ext cx="876300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ClearSelected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Unselects all items in the </a:t>
                      </a:r>
                      <a:r>
                        <a:rPr lang="en-US" dirty="0" err="1" smtClean="0"/>
                        <a:t>ComboBox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Sort()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Sorts the items in the </a:t>
                      </a:r>
                      <a:r>
                        <a:rPr lang="en-US" dirty="0" err="1" smtClean="0"/>
                        <a:t>ComboBox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2869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ResetBackColor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the BackColor property to its default value.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ResetFont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the Font property to its default value.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4134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ResetText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Resets the Text property to its default value.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40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Activates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873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Show()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the control to the user.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7187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1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dirty="0"/>
              <a:t>of </a:t>
            </a:r>
            <a:r>
              <a:rPr lang="en-US" dirty="0" err="1" smtClean="0"/>
              <a:t>ComboBox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0500" y="990600"/>
          <a:ext cx="87630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362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SelectedIndexChanged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SelectedIndex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property has changed.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43592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SizeChanged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Size property value changes.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2372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GotFocus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Occurs when the control receives focus.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err="1" smtClean="0"/>
              <a:t>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716" y="1021582"/>
            <a:ext cx="8682600" cy="5181600"/>
          </a:xfrm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Combo_Box_Load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Items in </a:t>
            </a:r>
            <a:r>
              <a:rPr lang="en-US" sz="3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ComboBox</a:t>
            </a: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cmbState.Items.Add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"Gujarat"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cmbState.Items.Add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Maharastra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cmbState.Items.Add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"Punjab"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cmbState.Items.Add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"Delhi"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//Sets currently selected Item in the </a:t>
            </a:r>
            <a:r>
              <a:rPr lang="en-US" sz="3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ComboBox</a:t>
            </a: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cmbState.SelectedItem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"Gujarat"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//Sets currently selected Index in the </a:t>
            </a:r>
            <a:r>
              <a:rPr lang="en-US" sz="3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ComboBox</a:t>
            </a: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cmbState.SelectedIndex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//Removes Item From List with value "Delhi"</a:t>
            </a: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cmbState.Items.Remove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"Delhi"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//Removes Item From List at Index 2 (Index start from 0)</a:t>
            </a: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cmbState.Items.RemoveAt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//Accessing All </a:t>
            </a:r>
            <a:r>
              <a:rPr lang="en-US" sz="3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ComboBox</a:t>
            </a:r>
            <a:r>
              <a:rPr lang="en-US" sz="3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Items</a:t>
            </a: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3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3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cmbState.Items.Count; i++)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3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cmbState.GetItemText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cmbState.Items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42115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Windows Forms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Step : 1</a:t>
            </a:r>
            <a:r>
              <a:rPr lang="en-US" dirty="0" smtClean="0"/>
              <a:t>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Open Visual </a:t>
            </a:r>
            <a:r>
              <a:rPr lang="en-US" dirty="0"/>
              <a:t>Studio, </a:t>
            </a:r>
            <a:r>
              <a:rPr lang="en-US" dirty="0" smtClean="0"/>
              <a:t>Go to File menu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/>
              <a:t>New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dirty="0" err="1" smtClean="0"/>
              <a:t>Project</a:t>
            </a:r>
            <a:r>
              <a:rPr lang="en-US" dirty="0"/>
              <a:t>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After Clicking on Project, new project window will appear.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67000"/>
            <a:ext cx="8610600" cy="1633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434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</a:t>
            </a:r>
            <a:r>
              <a:rPr lang="en-US" dirty="0" err="1" smtClean="0"/>
              <a:t>ComboBox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9" y="1447196"/>
            <a:ext cx="1600200" cy="1703070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59" y="1447196"/>
            <a:ext cx="1612241" cy="1703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52600"/>
            <a:ext cx="3055916" cy="11684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09600" y="4242619"/>
            <a:ext cx="3962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cmbState.SelectedItem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Clears All Items From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cmbState.Items.Clear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686300" y="4790783"/>
            <a:ext cx="6858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669708" y="2186286"/>
            <a:ext cx="6858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208513" y="2146319"/>
            <a:ext cx="6858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84" y="4519255"/>
            <a:ext cx="3060832" cy="1075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26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CheckedListBox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Windows Forms </a:t>
            </a:r>
            <a:r>
              <a:rPr lang="en-US" b="1" dirty="0" err="1"/>
              <a:t>CheckedListBox</a:t>
            </a:r>
            <a:r>
              <a:rPr lang="en-US" dirty="0"/>
              <a:t> control displays a list of items, like the </a:t>
            </a:r>
            <a:r>
              <a:rPr lang="en-US" b="1" dirty="0" err="1"/>
              <a:t>ListBox</a:t>
            </a:r>
            <a:r>
              <a:rPr lang="en-US" dirty="0"/>
              <a:t> control, and also can display a check mark next to items in the list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Users can select one or more items from the list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Namespace :</a:t>
            </a:r>
            <a:r>
              <a:rPr lang="en-US" dirty="0" smtClean="0"/>
              <a:t> </a:t>
            </a:r>
            <a:r>
              <a:rPr lang="en-US" dirty="0" err="1" smtClean="0"/>
              <a:t>System.Windows.Forms.CheckedListBox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3886200"/>
            <a:ext cx="180975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90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 smtClean="0"/>
              <a:t>CheckedListBox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9641"/>
              </p:ext>
            </p:extLst>
          </p:nvPr>
        </p:nvGraphicFramePr>
        <p:xfrm>
          <a:off x="190500" y="990600"/>
          <a:ext cx="8763000" cy="276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124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CheckedItems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Collection of checked items in this </a:t>
                      </a:r>
                      <a:r>
                        <a:rPr lang="en-US" dirty="0" err="1" smtClean="0"/>
                        <a:t>CheckedListBox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CheckedIndices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Collection of checked indexes in </a:t>
                      </a:r>
                      <a:r>
                        <a:rPr lang="en-US" dirty="0" err="1" smtClean="0"/>
                        <a:t>CheckedListBox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7157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CheckOnClick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or sets a value indicating whether the check box should be toggled when an item is selected.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4422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Items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collection of items in this </a:t>
                      </a:r>
                      <a:r>
                        <a:rPr lang="en-US" dirty="0" err="1" smtClean="0"/>
                        <a:t>CheckedListBox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2481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Sorted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or sets a value indicating whether the items in the </a:t>
                      </a:r>
                      <a:r>
                        <a:rPr lang="en-US" dirty="0" err="1" smtClean="0"/>
                        <a:t>CheckedListBox</a:t>
                      </a:r>
                      <a:r>
                        <a:rPr lang="en-US" dirty="0" smtClean="0"/>
                        <a:t> are sorted alphabetically.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9449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35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err="1" smtClean="0"/>
              <a:t>CheckedListBox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43265"/>
              </p:ext>
            </p:extLst>
          </p:nvPr>
        </p:nvGraphicFramePr>
        <p:xfrm>
          <a:off x="190500" y="990600"/>
          <a:ext cx="876300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ClearSelected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Unselects all items in the </a:t>
                      </a:r>
                      <a:r>
                        <a:rPr lang="en-US" dirty="0" err="1" smtClean="0"/>
                        <a:t>CheckedListBox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Sort()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Sorts the items in the </a:t>
                      </a:r>
                      <a:r>
                        <a:rPr lang="en-US" dirty="0" err="1" smtClean="0"/>
                        <a:t>CheckedListBox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2869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ResetBackColor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the BackColor property to its default value.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ResetFont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the Font property to its default value.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4134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ResetText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Resets the Text property to its default value.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40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Activates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873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Show()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the control to the user.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7187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9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dirty="0"/>
              <a:t>of </a:t>
            </a:r>
            <a:r>
              <a:rPr lang="en-US" dirty="0" err="1" smtClean="0"/>
              <a:t>CheckedListBox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266394"/>
              </p:ext>
            </p:extLst>
          </p:nvPr>
        </p:nvGraphicFramePr>
        <p:xfrm>
          <a:off x="190500" y="990600"/>
          <a:ext cx="8763000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362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Click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user clicks the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CheckedListBox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control.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43592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ItemCheck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checked state of an item changes.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2372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SelectedIndexChanged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SelectedIndex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property or the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SelectedIndices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collection has changed.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8556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SelectedValueChanged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the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SelectedValue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property changes.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0170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5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err="1" smtClean="0"/>
              <a:t>CheckedListBox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716" y="1021582"/>
            <a:ext cx="8682600" cy="5181600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Form1_Load(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chklstBox.Items.Add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"Gujarat"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chklstBox.Items.Add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Maharastra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chklstBox.Items.Add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"Punjab"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chklstBox.Items.Add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"Delhi"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chklstBox.Items.Add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"Bihar"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btnDisplay_Click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//With Items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chklstBox.CheckedItems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lstBox.Items.Add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With Indexes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chklstBox.CheckedIndices.Count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lstBox.Items.Add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chklstBox.CheckedIndices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5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</a:t>
            </a:r>
            <a:r>
              <a:rPr lang="en-US" dirty="0" err="1" smtClean="0"/>
              <a:t>CheckedListBox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3464232" cy="3200400"/>
          </a:xfr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1600200"/>
            <a:ext cx="3426577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Arrow 8"/>
          <p:cNvSpPr/>
          <p:nvPr/>
        </p:nvSpPr>
        <p:spPr>
          <a:xfrm>
            <a:off x="4181576" y="3200400"/>
            <a:ext cx="685800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6172200" y="3886200"/>
            <a:ext cx="304800" cy="152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6477000" y="3444491"/>
            <a:ext cx="304800" cy="152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8686" y="332662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66286" y="377773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10" grpId="0" animBg="1"/>
      <p:bldP spid="5" grpId="0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DataGridView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Displaying data in tabular format like rows and columns with the help of </a:t>
            </a:r>
            <a:r>
              <a:rPr lang="en-US" dirty="0" err="1" smtClean="0"/>
              <a:t>DataGridView</a:t>
            </a:r>
            <a:r>
              <a:rPr lang="en-US" dirty="0" smtClean="0"/>
              <a:t> Control.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 err="1" smtClean="0"/>
              <a:t>DataGridView</a:t>
            </a:r>
            <a:r>
              <a:rPr lang="en-US" dirty="0" smtClean="0"/>
              <a:t> Control is designed to displaying tabular data in windows forms.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It makes easy to define the basic appearance of cells and the display formatting of cell values.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All cells derive from the </a:t>
            </a:r>
            <a:r>
              <a:rPr lang="en-US" dirty="0" err="1" smtClean="0"/>
              <a:t>DataGridViewCell</a:t>
            </a:r>
            <a:r>
              <a:rPr lang="en-US" dirty="0" smtClean="0"/>
              <a:t> base class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432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 smtClean="0"/>
              <a:t>DataGridView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94826"/>
              </p:ext>
            </p:extLst>
          </p:nvPr>
        </p:nvGraphicFramePr>
        <p:xfrm>
          <a:off x="190500" y="990600"/>
          <a:ext cx="876300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CellBorderStyle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the cell border style for the </a:t>
                      </a:r>
                      <a:r>
                        <a:rPr lang="en-US" dirty="0" err="1" smtClean="0"/>
                        <a:t>DataGridView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ColumnCount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or sets the number of columns displayed in the </a:t>
                      </a:r>
                      <a:r>
                        <a:rPr lang="en-US" dirty="0" err="1" smtClean="0"/>
                        <a:t>DataGridView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4422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a collection that contains all the columns in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2481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CurrentRow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the row containing the current cell.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99369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8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err="1"/>
              <a:t>DataGridView</a:t>
            </a:r>
            <a:r>
              <a:rPr lang="en-US" dirty="0"/>
              <a:t> </a:t>
            </a:r>
            <a:r>
              <a:rPr lang="en-US" dirty="0" smtClean="0"/>
              <a:t>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96317"/>
              </p:ext>
            </p:extLst>
          </p:nvPr>
        </p:nvGraphicFramePr>
        <p:xfrm>
          <a:off x="190500" y="990600"/>
          <a:ext cx="8763000" cy="3505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743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AutoResizeRows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Adjusts the heights of all rows to fit the contents of all their cells, including the header cells.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Refresh()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Forces the control to invalidate its client area and immediately redraw itself and any child controls.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2869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ResetBackColor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the BackColor property to its default value.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ResetFont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the Font property to its default value.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4134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ResetText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Resets the Text property to its default value.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40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Activates the control.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873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Show()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 the control to the user.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7187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Windows Forms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Select Language, Project Type, Set Location &amp; Give Project Name.</a:t>
            </a:r>
          </a:p>
          <a:p>
            <a:pPr algn="just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59" y="1752600"/>
            <a:ext cx="7372483" cy="45032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Oval 9"/>
          <p:cNvSpPr/>
          <p:nvPr/>
        </p:nvSpPr>
        <p:spPr>
          <a:xfrm>
            <a:off x="2687831" y="2549722"/>
            <a:ext cx="2402368" cy="304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47094" y="2735552"/>
            <a:ext cx="4572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255126" y="5025897"/>
            <a:ext cx="685800" cy="228600"/>
          </a:xfrm>
          <a:prstGeom prst="leftArrow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255126" y="5270732"/>
            <a:ext cx="685800" cy="228600"/>
          </a:xfrm>
          <a:prstGeom prst="leftArrow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381618" y="6031570"/>
            <a:ext cx="457200" cy="152400"/>
          </a:xfrm>
          <a:prstGeom prst="rightArrow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69296" y="2733760"/>
            <a:ext cx="45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2.1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53882" y="2569127"/>
            <a:ext cx="46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2.2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50947" y="4983975"/>
            <a:ext cx="47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2.3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50947" y="5214063"/>
            <a:ext cx="44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2.4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4418" y="595388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2.5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dirty="0"/>
              <a:t>of </a:t>
            </a:r>
            <a:r>
              <a:rPr lang="en-US" dirty="0" err="1"/>
              <a:t>DataGridView</a:t>
            </a:r>
            <a:r>
              <a:rPr lang="en-US" dirty="0"/>
              <a:t> </a:t>
            </a:r>
            <a:r>
              <a:rPr lang="en-US" dirty="0" smtClean="0"/>
              <a:t>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05898"/>
              </p:ext>
            </p:extLst>
          </p:nvPr>
        </p:nvGraphicFramePr>
        <p:xfrm>
          <a:off x="190500" y="990600"/>
          <a:ext cx="8763000" cy="2397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743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CellClick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any part of a cell is clicked.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43592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CellLeave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dirty="0" smtClean="0"/>
                        <a:t>Occurs when a cell loses input focus and is no longer the current cell.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2372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Click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Occurs when the control is clicked.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DataError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Occurs when an external data-parsing or validation operation throws an exception, or when an attempt to commit data to a data source fails.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47968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9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err="1" smtClean="0"/>
              <a:t>DataGridView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4" y="1524000"/>
            <a:ext cx="7992313" cy="426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86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</a:t>
            </a:r>
            <a:r>
              <a:rPr lang="en-US" dirty="0" err="1" smtClean="0"/>
              <a:t>DataGridView</a:t>
            </a:r>
            <a:r>
              <a:rPr lang="en-US" dirty="0" smtClean="0"/>
              <a:t> 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07" y="1614377"/>
            <a:ext cx="7070787" cy="4086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Down Arrow 5"/>
          <p:cNvSpPr/>
          <p:nvPr/>
        </p:nvSpPr>
        <p:spPr>
          <a:xfrm>
            <a:off x="4419600" y="1447800"/>
            <a:ext cx="228600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7162800" y="4800600"/>
            <a:ext cx="3810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</a:t>
            </a:r>
            <a:r>
              <a:rPr lang="en-US" dirty="0" err="1" smtClean="0"/>
              <a:t>DataGridView</a:t>
            </a:r>
            <a:r>
              <a:rPr lang="en-US" dirty="0" smtClean="0"/>
              <a:t> Control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82" y="1089709"/>
            <a:ext cx="6782236" cy="5252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75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</a:t>
            </a:r>
            <a:r>
              <a:rPr lang="en-US" dirty="0" err="1" smtClean="0"/>
              <a:t>DataGridView</a:t>
            </a:r>
            <a:r>
              <a:rPr lang="en-US" dirty="0" smtClean="0"/>
              <a:t> Control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64" y="1088488"/>
            <a:ext cx="6625073" cy="5138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39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</a:t>
            </a:r>
            <a:r>
              <a:rPr lang="en-US" dirty="0" err="1" smtClean="0"/>
              <a:t>DataGridView</a:t>
            </a:r>
            <a:r>
              <a:rPr lang="en-US" dirty="0" smtClean="0"/>
              <a:t> Control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64" y="1123036"/>
            <a:ext cx="6548873" cy="50691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3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</a:t>
            </a:r>
            <a:r>
              <a:rPr lang="en-US" dirty="0" err="1" smtClean="0"/>
              <a:t>DataGridView</a:t>
            </a:r>
            <a:r>
              <a:rPr lang="en-US" dirty="0" smtClean="0"/>
              <a:t> Control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90600"/>
            <a:ext cx="3566858" cy="533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2209800" y="5943600"/>
            <a:ext cx="5334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</a:t>
            </a:r>
            <a:r>
              <a:rPr lang="en-US" dirty="0" err="1" smtClean="0"/>
              <a:t>DataGridView</a:t>
            </a:r>
            <a:r>
              <a:rPr lang="en-US" dirty="0" smtClean="0"/>
              <a:t> Control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501" y="1015181"/>
            <a:ext cx="3608998" cy="5401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87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</a:t>
            </a:r>
            <a:r>
              <a:rPr lang="en-US" dirty="0" err="1" smtClean="0"/>
              <a:t>DataGridView</a:t>
            </a:r>
            <a:r>
              <a:rPr lang="en-US" dirty="0" smtClean="0"/>
              <a:t> Control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13" y="1021602"/>
            <a:ext cx="6853374" cy="5315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/>
          <p:cNvSpPr/>
          <p:nvPr/>
        </p:nvSpPr>
        <p:spPr>
          <a:xfrm>
            <a:off x="2743200" y="3733800"/>
            <a:ext cx="838200" cy="3810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</a:t>
            </a:r>
            <a:r>
              <a:rPr lang="en-US" dirty="0" err="1" smtClean="0"/>
              <a:t>DataGridView</a:t>
            </a:r>
            <a:r>
              <a:rPr lang="en-US" dirty="0" smtClean="0"/>
              <a:t> Control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6" y="1371600"/>
            <a:ext cx="8041488" cy="426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 Arrow 6"/>
          <p:cNvSpPr/>
          <p:nvPr/>
        </p:nvSpPr>
        <p:spPr>
          <a:xfrm>
            <a:off x="6172200" y="3200400"/>
            <a:ext cx="3810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172200" y="3544529"/>
            <a:ext cx="3810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6196781" y="3886200"/>
            <a:ext cx="3810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7086600" y="4267200"/>
            <a:ext cx="3810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Windows Forms </a:t>
            </a:r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333444"/>
            <a:ext cx="8763000" cy="4648311"/>
          </a:xfrm>
        </p:spPr>
      </p:pic>
      <p:sp>
        <p:nvSpPr>
          <p:cNvPr id="15" name="Right Arrow 14"/>
          <p:cNvSpPr/>
          <p:nvPr/>
        </p:nvSpPr>
        <p:spPr>
          <a:xfrm>
            <a:off x="6096000" y="6172200"/>
            <a:ext cx="457200" cy="152400"/>
          </a:xfrm>
          <a:prstGeom prst="rightArrow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336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60637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4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12" y="1371600"/>
            <a:ext cx="8073976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67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Menus are controls that allows a user to make selections.</a:t>
            </a:r>
          </a:p>
          <a:p>
            <a:pPr algn="just"/>
            <a:r>
              <a:rPr lang="en-US" dirty="0" smtClean="0"/>
              <a:t>They also hide the selections that are not needed, thereby saving space in windows applications.</a:t>
            </a:r>
          </a:p>
          <a:p>
            <a:pPr algn="just"/>
            <a:r>
              <a:rPr lang="en-US" dirty="0" smtClean="0"/>
              <a:t>Menus act like containers for the </a:t>
            </a:r>
            <a:r>
              <a:rPr lang="en-US" b="1" dirty="0" err="1" smtClean="0"/>
              <a:t>ToolStripMenuItem</a:t>
            </a:r>
            <a:r>
              <a:rPr lang="en-US" dirty="0" smtClean="0"/>
              <a:t> objects and are used to display menu and menu items in a menu bar.</a:t>
            </a:r>
          </a:p>
          <a:p>
            <a:pPr algn="just"/>
            <a:r>
              <a:rPr lang="en-US" dirty="0" smtClean="0"/>
              <a:t>Any item that resides on a menu is known as a </a:t>
            </a:r>
            <a:r>
              <a:rPr lang="en-US" b="1" dirty="0" smtClean="0"/>
              <a:t>menu item</a:t>
            </a:r>
            <a:r>
              <a:rPr lang="en-US" dirty="0" smtClean="0"/>
              <a:t> and represents an individual part of a menu.</a:t>
            </a:r>
          </a:p>
          <a:p>
            <a:pPr algn="just"/>
            <a:r>
              <a:rPr lang="en-US" dirty="0" smtClean="0"/>
              <a:t>Namespace : </a:t>
            </a:r>
            <a:r>
              <a:rPr lang="en-US" b="1" dirty="0" err="1" smtClean="0"/>
              <a:t>System.Windows.Forms.MenuStrip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are main two classes in the standard menu handling.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 err="1" smtClean="0"/>
              <a:t>MenuStrip</a:t>
            </a:r>
            <a:r>
              <a:rPr lang="en-US" dirty="0" smtClean="0"/>
              <a:t> : Acts as a container for the menu structure of a form.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 err="1" smtClean="0"/>
              <a:t>ToolStripMenuItem</a:t>
            </a:r>
            <a:r>
              <a:rPr lang="en-US" dirty="0" smtClean="0"/>
              <a:t> : Supports the items in a menu system (Including the menus such as File &amp; Edit)</a:t>
            </a:r>
          </a:p>
          <a:p>
            <a:pPr algn="just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124200"/>
            <a:ext cx="3724275" cy="2752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275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ToolStripMenuItem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ToolStripMenuItem</a:t>
            </a:r>
            <a:r>
              <a:rPr lang="en-US" dirty="0" smtClean="0"/>
              <a:t> class supports the menus and menu items in a menu system.</a:t>
            </a:r>
          </a:p>
          <a:p>
            <a:pPr algn="just"/>
            <a:r>
              <a:rPr lang="en-US" dirty="0" smtClean="0"/>
              <a:t>These menu items are objects that can handle through Click events in a menu system.</a:t>
            </a:r>
          </a:p>
          <a:p>
            <a:pPr algn="just"/>
            <a:r>
              <a:rPr lang="en-US" dirty="0" smtClean="0"/>
              <a:t>It has the properties that permits you to configure the functionality and appearance of a menu item like add shortcut keys, font, back color etc. </a:t>
            </a:r>
          </a:p>
          <a:p>
            <a:pPr algn="just"/>
            <a:r>
              <a:rPr lang="en-US" dirty="0" smtClean="0"/>
              <a:t>Namespace : </a:t>
            </a:r>
            <a:r>
              <a:rPr lang="en-US" b="1" dirty="0" err="1" smtClean="0"/>
              <a:t>System.Windows.Forms.ToolStripMenuItem</a:t>
            </a:r>
            <a:r>
              <a:rPr lang="en-US" dirty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021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Adding Menu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Drag and drop a </a:t>
            </a:r>
            <a:r>
              <a:rPr lang="en-US" dirty="0" err="1" smtClean="0"/>
              <a:t>MenuStrip</a:t>
            </a:r>
            <a:r>
              <a:rPr lang="en-US" dirty="0" smtClean="0"/>
              <a:t> control, named menuStrip1, from the toolbox to the form.</a:t>
            </a:r>
          </a:p>
          <a:p>
            <a:pPr algn="just"/>
            <a:r>
              <a:rPr lang="en-US" dirty="0" smtClean="0"/>
              <a:t>Click the Type Here text to open a text box and enter ‘File’ text in it. Now you can add some more items to the File menu.</a:t>
            </a:r>
          </a:p>
          <a:p>
            <a:pPr algn="just"/>
            <a:r>
              <a:rPr lang="en-US" dirty="0"/>
              <a:t>You can </a:t>
            </a:r>
            <a:r>
              <a:rPr lang="en-US" dirty="0" smtClean="0"/>
              <a:t>make </a:t>
            </a:r>
            <a:r>
              <a:rPr lang="en-US" dirty="0"/>
              <a:t>the menu items perform some actions by creating event handlers for handling their Click event in the code editor.</a:t>
            </a:r>
          </a:p>
          <a:p>
            <a:pPr algn="just"/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962400"/>
            <a:ext cx="2924583" cy="22101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80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ContextMenuStrip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Context menus are shortcut menus that appear when a user </a:t>
            </a:r>
            <a:r>
              <a:rPr lang="en-US" b="1" dirty="0" smtClean="0"/>
              <a:t>right-click</a:t>
            </a:r>
            <a:r>
              <a:rPr lang="en-US" dirty="0" smtClean="0"/>
              <a:t> on the screen.</a:t>
            </a:r>
          </a:p>
          <a:p>
            <a:pPr algn="just"/>
            <a:r>
              <a:rPr lang="en-US" dirty="0" smtClean="0"/>
              <a:t>Usually, context menus are used to display control-specific options, such as Cut, Copy, Paste in text boxes.</a:t>
            </a:r>
          </a:p>
          <a:p>
            <a:pPr algn="just"/>
            <a:r>
              <a:rPr lang="en-US" dirty="0" smtClean="0"/>
              <a:t>You can use the </a:t>
            </a:r>
            <a:r>
              <a:rPr lang="en-US" dirty="0" err="1" smtClean="0"/>
              <a:t>ContextMenuStrip</a:t>
            </a:r>
            <a:r>
              <a:rPr lang="en-US" dirty="0" smtClean="0"/>
              <a:t> control to create a context menu and provide users to </a:t>
            </a:r>
            <a:r>
              <a:rPr lang="en-US" dirty="0"/>
              <a:t>access</a:t>
            </a:r>
            <a:r>
              <a:rPr lang="en-US" dirty="0" smtClean="0"/>
              <a:t> frequently used menu commands.</a:t>
            </a:r>
            <a:endParaRPr lang="en-US" dirty="0"/>
          </a:p>
          <a:p>
            <a:pPr algn="just"/>
            <a:r>
              <a:rPr lang="en-US" dirty="0" smtClean="0"/>
              <a:t>Namespace : </a:t>
            </a:r>
            <a:r>
              <a:rPr lang="en-US" b="1" dirty="0" err="1"/>
              <a:t>System.Windows.Forms.ContextMenuStrip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ContextMenuStrip</a:t>
            </a:r>
            <a:r>
              <a:rPr lang="en-US" dirty="0"/>
              <a:t> </a:t>
            </a:r>
            <a:r>
              <a:rPr lang="en-US" dirty="0" smtClean="0"/>
              <a:t>Control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Similar to main menus, context menu items can be disabled, hidden, or deleted.</a:t>
            </a:r>
          </a:p>
          <a:p>
            <a:pPr algn="just"/>
            <a:r>
              <a:rPr lang="en-US" dirty="0" smtClean="0"/>
              <a:t>You can also show the context menus with the help of the Show() method of </a:t>
            </a:r>
            <a:r>
              <a:rPr lang="en-US" dirty="0" err="1" smtClean="0"/>
              <a:t>ContextMenuStrip</a:t>
            </a:r>
            <a:r>
              <a:rPr lang="en-US" dirty="0" smtClean="0"/>
              <a:t> control.</a:t>
            </a:r>
          </a:p>
          <a:p>
            <a:pPr algn="just"/>
            <a:r>
              <a:rPr lang="en-US" dirty="0" smtClean="0"/>
              <a:t>Major difference is that the context menus are not divided into separate menus, such as File, Edit and Window.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90596"/>
            <a:ext cx="2943636" cy="25340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656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are several built-in dialog boxes in Windows Forms.</a:t>
            </a:r>
          </a:p>
          <a:p>
            <a:pPr algn="just"/>
            <a:r>
              <a:rPr lang="en-US" dirty="0" smtClean="0"/>
              <a:t>The built-in dialog boxes reduce the time and work required for developing commonly used dialog boxes such as file open, file save and other dialog boxes.</a:t>
            </a:r>
          </a:p>
          <a:p>
            <a:pPr algn="just"/>
            <a:r>
              <a:rPr lang="en-US" dirty="0" smtClean="0"/>
              <a:t>Some of the dialog box controls are </a:t>
            </a:r>
            <a:r>
              <a:rPr lang="en-US" dirty="0" err="1" smtClean="0"/>
              <a:t>OpenFileDialog</a:t>
            </a:r>
            <a:r>
              <a:rPr lang="en-US" dirty="0" smtClean="0"/>
              <a:t>, </a:t>
            </a:r>
            <a:r>
              <a:rPr lang="en-US" dirty="0" err="1" smtClean="0"/>
              <a:t>SaveFileDialog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FontDialog</a:t>
            </a:r>
            <a:r>
              <a:rPr lang="en-US" dirty="0" smtClean="0"/>
              <a:t> etc.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err="1" smtClean="0"/>
              <a:t>ShowDialog</a:t>
            </a:r>
            <a:r>
              <a:rPr lang="en-US" b="1" dirty="0" smtClean="0"/>
              <a:t>() </a:t>
            </a:r>
            <a:r>
              <a:rPr lang="en-US" dirty="0" smtClean="0"/>
              <a:t>Method displays the dialog box at runtime.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5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152400"/>
            <a:ext cx="8758800" cy="806400"/>
          </a:xfrm>
        </p:spPr>
        <p:txBody>
          <a:bodyPr/>
          <a:lstStyle/>
          <a:p>
            <a:r>
              <a:rPr lang="en-US" dirty="0"/>
              <a:t>Types of Dialog box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sz="2400" dirty="0" err="1"/>
              <a:t>ColorDialog</a:t>
            </a:r>
            <a:r>
              <a:rPr lang="en-US" sz="2400" dirty="0"/>
              <a:t> </a:t>
            </a:r>
            <a:r>
              <a:rPr lang="en-US" sz="2400" dirty="0" smtClean="0"/>
              <a:t>Control</a:t>
            </a:r>
          </a:p>
          <a:p>
            <a:pPr algn="just"/>
            <a:r>
              <a:rPr lang="en-US" sz="2400" dirty="0" err="1" smtClean="0"/>
              <a:t>FolderBrowserDialog</a:t>
            </a:r>
            <a:r>
              <a:rPr lang="en-US" sz="2400" dirty="0" smtClean="0"/>
              <a:t> </a:t>
            </a:r>
            <a:r>
              <a:rPr lang="en-US" sz="2400" dirty="0" err="1" smtClean="0"/>
              <a:t>Contol</a:t>
            </a:r>
            <a:endParaRPr lang="en-US" sz="2400" dirty="0" smtClean="0"/>
          </a:p>
          <a:p>
            <a:pPr algn="just"/>
            <a:r>
              <a:rPr lang="en-US" sz="2400" dirty="0" err="1"/>
              <a:t>FontDialog</a:t>
            </a:r>
            <a:r>
              <a:rPr lang="en-US" sz="2400" dirty="0"/>
              <a:t> </a:t>
            </a:r>
            <a:r>
              <a:rPr lang="en-US" sz="2400" dirty="0" smtClean="0"/>
              <a:t>Control</a:t>
            </a:r>
            <a:endParaRPr lang="en-US" sz="2400" dirty="0"/>
          </a:p>
          <a:p>
            <a:pPr algn="just"/>
            <a:r>
              <a:rPr lang="en-US" sz="2400" dirty="0" err="1"/>
              <a:t>OpenFileDialog</a:t>
            </a:r>
            <a:r>
              <a:rPr lang="en-US" sz="2400" dirty="0"/>
              <a:t> Control</a:t>
            </a:r>
          </a:p>
          <a:p>
            <a:pPr algn="just"/>
            <a:r>
              <a:rPr lang="en-US" sz="2400" dirty="0" err="1"/>
              <a:t>SaveFileDialog</a:t>
            </a:r>
            <a:r>
              <a:rPr lang="en-US" sz="2400" dirty="0"/>
              <a:t> Control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143000"/>
            <a:ext cx="3562844" cy="24384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239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ColorDialog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Color dialog </a:t>
            </a:r>
            <a:r>
              <a:rPr lang="en-US" dirty="0" smtClean="0"/>
              <a:t>box is use to </a:t>
            </a:r>
            <a:r>
              <a:rPr lang="en-US" dirty="0"/>
              <a:t>select or pick a </a:t>
            </a:r>
            <a:r>
              <a:rPr lang="en-US" dirty="0" smtClean="0"/>
              <a:t>color.</a:t>
            </a:r>
            <a:endParaRPr lang="en-US" dirty="0"/>
          </a:p>
          <a:p>
            <a:pPr algn="just"/>
            <a:r>
              <a:rPr lang="en-US" dirty="0"/>
              <a:t>The user can select or create a particular color from the list, which is then reported back to the application when the dialog box exits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Namespace</a:t>
            </a:r>
            <a:r>
              <a:rPr lang="en-US" dirty="0" smtClean="0"/>
              <a:t> : </a:t>
            </a:r>
            <a:r>
              <a:rPr lang="en-US" dirty="0" err="1" smtClean="0"/>
              <a:t>System.Windows.Forms.ColorDialog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41" y="2922653"/>
            <a:ext cx="2340519" cy="34535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87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Forms Properties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435"/>
              </p:ext>
            </p:extLst>
          </p:nvPr>
        </p:nvGraphicFramePr>
        <p:xfrm>
          <a:off x="190500" y="990600"/>
          <a:ext cx="8763000" cy="5232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124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This is the actual name of the form.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Text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text, which will appear at the title bar of the form.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04809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Width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This is the width of the form in pixel.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86467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Height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This is the height of the </a:t>
                      </a:r>
                      <a:r>
                        <a:rPr lang="en-US" dirty="0" smtClean="0"/>
                        <a:t>form </a:t>
                      </a:r>
                      <a:r>
                        <a:rPr lang="en-US" dirty="0"/>
                        <a:t>in </a:t>
                      </a:r>
                      <a:r>
                        <a:rPr lang="en-US" dirty="0" smtClean="0"/>
                        <a:t>pixel.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Font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This property specify font type, style, </a:t>
                      </a:r>
                      <a:r>
                        <a:rPr lang="en-US" dirty="0" smtClean="0"/>
                        <a:t>size.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4134517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BackColor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Sets the form background color.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40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AcceptButton</a:t>
                      </a:r>
                      <a:r>
                        <a:rPr lang="en-US" b="1" dirty="0" smtClean="0"/>
                        <a:t>		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button that's automatically activated when you press Enter, no matter which control has the focus at the time. Usually the OK button on a form is set as </a:t>
                      </a:r>
                      <a:r>
                        <a:rPr lang="en-US" dirty="0" err="1" smtClean="0"/>
                        <a:t>AcceptButton</a:t>
                      </a:r>
                      <a:r>
                        <a:rPr lang="en-US" dirty="0" smtClean="0"/>
                        <a:t> for a form.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4422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CancelButton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button that's automatically activated when you hit the Esc key.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2481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WindowState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Form remains</a:t>
                      </a:r>
                      <a:r>
                        <a:rPr lang="en-US" baseline="0" dirty="0" smtClean="0"/>
                        <a:t> in default size as you show in design, but you can change its state by minimized, maximized &amp; normal.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97091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StartPosition</a:t>
                      </a:r>
                      <a:endParaRPr lang="en-US" b="1" dirty="0" smtClean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This property enables you to set the starting position of the form when it is displayed at run time.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79426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5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ColorDialog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41559"/>
              </p:ext>
            </p:extLst>
          </p:nvPr>
        </p:nvGraphicFramePr>
        <p:xfrm>
          <a:off x="190500" y="990600"/>
          <a:ext cx="8763000" cy="4587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5151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AllowFullOpen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 or sets a value specifying</a:t>
                      </a:r>
                      <a:r>
                        <a:rPr lang="en-US" baseline="0" dirty="0" smtClean="0"/>
                        <a:t> whether or not the user can use the dialog box to define custom colors.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AnyColor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 or sets a value specifying</a:t>
                      </a:r>
                      <a:r>
                        <a:rPr lang="en-US" baseline="0" dirty="0" smtClean="0"/>
                        <a:t> whether or not the dialog box displays all available colors in the set of basic colors.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26433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Color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the color selected by the user for the text.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34024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CustomColors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the set of custom colors shown in the dialog box.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94473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FullOpen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a value specifying whether or not the controls used to create custom colors are visible when the dialog box is opened.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59869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ShowHelp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a value specifying whether or not a Help button appears in the color dialog box.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SolidColorOnly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a value specifying whether or not the dialog box restricts users to selecting solid colors only and not dithered colors.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861890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3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ColorDialog</a:t>
            </a:r>
            <a:r>
              <a:rPr lang="en-US" dirty="0" smtClean="0"/>
              <a:t>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Create a from with a </a:t>
            </a:r>
            <a:r>
              <a:rPr lang="en-US" dirty="0" smtClean="0"/>
              <a:t>label control and </a:t>
            </a:r>
            <a:r>
              <a:rPr lang="en-US" dirty="0"/>
              <a:t>a </a:t>
            </a:r>
            <a:r>
              <a:rPr lang="en-US" dirty="0" smtClean="0"/>
              <a:t>button control.</a:t>
            </a:r>
            <a:endParaRPr lang="en-US" dirty="0"/>
          </a:p>
          <a:p>
            <a:pPr algn="just"/>
            <a:r>
              <a:rPr lang="en-US" dirty="0"/>
              <a:t>Drag and drop a </a:t>
            </a:r>
            <a:r>
              <a:rPr lang="en-US" dirty="0" err="1" smtClean="0"/>
              <a:t>ColorDialog</a:t>
            </a:r>
            <a:r>
              <a:rPr lang="en-US" dirty="0" smtClean="0"/>
              <a:t> control on your form.</a:t>
            </a:r>
            <a:endParaRPr lang="en-US" b="1" dirty="0" smtClean="0"/>
          </a:p>
          <a:p>
            <a:pPr algn="just"/>
            <a:r>
              <a:rPr lang="en-US" dirty="0"/>
              <a:t>When user click on </a:t>
            </a:r>
            <a:r>
              <a:rPr lang="en-US" dirty="0" smtClean="0"/>
              <a:t>a button</a:t>
            </a:r>
            <a:r>
              <a:rPr lang="en-US" dirty="0"/>
              <a:t>, </a:t>
            </a:r>
            <a:r>
              <a:rPr lang="en-US" dirty="0" err="1" smtClean="0"/>
              <a:t>ColorDialog</a:t>
            </a:r>
            <a:r>
              <a:rPr lang="en-US" dirty="0" smtClean="0"/>
              <a:t> </a:t>
            </a:r>
            <a:r>
              <a:rPr lang="en-US" dirty="0"/>
              <a:t>opens and after selecting particular </a:t>
            </a:r>
            <a:r>
              <a:rPr lang="en-US" dirty="0" smtClean="0"/>
              <a:t>color press OK, You will see the change.</a:t>
            </a:r>
          </a:p>
          <a:p>
            <a:pPr algn="just"/>
            <a:endParaRPr lang="en-US" dirty="0"/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79" y="3352800"/>
            <a:ext cx="3292842" cy="2267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45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</a:t>
            </a:r>
            <a:r>
              <a:rPr lang="en-US" dirty="0" err="1" smtClean="0"/>
              <a:t>ColorDialog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System.ComponentModel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System.Windows.Forms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Demo_Windows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ColorDialog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ColorDialog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btnSetColor_Click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diaCD.ShowDialog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lblChangeMyColor.BackColor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diaCD.Color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lblChangeMyColor.Text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"Color Changed!!"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856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– </a:t>
            </a:r>
            <a:r>
              <a:rPr lang="en-US" dirty="0" err="1" smtClean="0"/>
              <a:t>ColorDialog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4206454" y="2717383"/>
            <a:ext cx="838200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05825"/>
            <a:ext cx="3292842" cy="2267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72" y="1042234"/>
            <a:ext cx="2340519" cy="3453566"/>
          </a:xfr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031781"/>
            <a:ext cx="2753109" cy="12670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Bent Arrow 12"/>
          <p:cNvSpPr/>
          <p:nvPr/>
        </p:nvSpPr>
        <p:spPr>
          <a:xfrm flipH="1" flipV="1">
            <a:off x="6096000" y="4724400"/>
            <a:ext cx="744931" cy="114300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FolderBrowserDialog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As name indicates, the </a:t>
            </a:r>
            <a:r>
              <a:rPr lang="en-US" dirty="0" err="1" smtClean="0"/>
              <a:t>FolderBrowserDialog</a:t>
            </a:r>
            <a:r>
              <a:rPr lang="en-US" dirty="0"/>
              <a:t> </a:t>
            </a:r>
            <a:r>
              <a:rPr lang="en-US" dirty="0" smtClean="0"/>
              <a:t>control opens the browse for folder dialog box which lets the user select a folder.</a:t>
            </a:r>
          </a:p>
          <a:p>
            <a:pPr algn="just"/>
            <a:r>
              <a:rPr lang="en-US" dirty="0"/>
              <a:t>The </a:t>
            </a:r>
            <a:r>
              <a:rPr lang="en-US" dirty="0" err="1" smtClean="0"/>
              <a:t>FolderBrowserDialog</a:t>
            </a:r>
            <a:r>
              <a:rPr lang="en-US" dirty="0" smtClean="0"/>
              <a:t> control is based on </a:t>
            </a:r>
            <a:r>
              <a:rPr lang="en-US" b="1" dirty="0" err="1" smtClean="0"/>
              <a:t>FolderBrowserDialog</a:t>
            </a:r>
            <a:r>
              <a:rPr lang="en-US" dirty="0" smtClean="0"/>
              <a:t> class. </a:t>
            </a:r>
          </a:p>
          <a:p>
            <a:pPr algn="just"/>
            <a:r>
              <a:rPr lang="en-US" b="1" dirty="0" smtClean="0"/>
              <a:t>Namespace</a:t>
            </a:r>
            <a:r>
              <a:rPr lang="en-US" dirty="0" smtClean="0"/>
              <a:t> : </a:t>
            </a:r>
            <a:r>
              <a:rPr lang="en-US" dirty="0" err="1" smtClean="0"/>
              <a:t>System.Windows.Forms.FolderBrowserDialog</a:t>
            </a:r>
            <a:endParaRPr lang="en-US" b="1" dirty="0" smtClean="0"/>
          </a:p>
          <a:p>
            <a:pPr algn="just"/>
            <a:endParaRPr lang="en-US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3413615"/>
            <a:ext cx="2914650" cy="29606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81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FolderBrowserDialog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89685"/>
              </p:ext>
            </p:extLst>
          </p:nvPr>
        </p:nvGraphicFramePr>
        <p:xfrm>
          <a:off x="190500" y="990600"/>
          <a:ext cx="8763000" cy="2392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362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the description text displayed above the </a:t>
                      </a:r>
                      <a:r>
                        <a:rPr lang="en-US" baseline="0" dirty="0" err="1" smtClean="0"/>
                        <a:t>TreeView</a:t>
                      </a:r>
                      <a:r>
                        <a:rPr lang="en-US" baseline="0" dirty="0" smtClean="0"/>
                        <a:t> control in the dialog box.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RootFolder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the root folder where the browsing starts.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26433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SelectedPath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the path selected by the user.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34024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Show</a:t>
                      </a:r>
                      <a:r>
                        <a:rPr lang="en-US" b="1" baseline="0" dirty="0" err="1" smtClean="0"/>
                        <a:t>NewFolderButton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a value indicating whether or not the New Folder button appears in the folder dialog box.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944736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3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FolderBrowserDialog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Create a from with a </a:t>
            </a:r>
            <a:r>
              <a:rPr lang="en-US" dirty="0" smtClean="0"/>
              <a:t>label control, </a:t>
            </a:r>
            <a:r>
              <a:rPr lang="en-US" dirty="0"/>
              <a:t>textbox </a:t>
            </a:r>
            <a:r>
              <a:rPr lang="en-US" dirty="0" smtClean="0"/>
              <a:t>control and </a:t>
            </a:r>
            <a:r>
              <a:rPr lang="en-US" dirty="0"/>
              <a:t>a </a:t>
            </a:r>
            <a:r>
              <a:rPr lang="en-US" dirty="0" smtClean="0"/>
              <a:t>button control.</a:t>
            </a:r>
            <a:endParaRPr lang="en-US" dirty="0"/>
          </a:p>
          <a:p>
            <a:pPr algn="just"/>
            <a:r>
              <a:rPr lang="en-US" dirty="0"/>
              <a:t>Drag and drop a </a:t>
            </a:r>
            <a:r>
              <a:rPr lang="en-US" dirty="0" err="1" smtClean="0"/>
              <a:t>FolderBrowserDialog</a:t>
            </a:r>
            <a:r>
              <a:rPr lang="en-US" dirty="0" smtClean="0"/>
              <a:t> control on your form.</a:t>
            </a:r>
            <a:endParaRPr lang="en-US" b="1" dirty="0" smtClean="0"/>
          </a:p>
          <a:p>
            <a:pPr algn="just"/>
            <a:r>
              <a:rPr lang="en-US" dirty="0"/>
              <a:t>When user click on </a:t>
            </a:r>
            <a:r>
              <a:rPr lang="en-US" dirty="0" smtClean="0"/>
              <a:t>a button</a:t>
            </a:r>
            <a:r>
              <a:rPr lang="en-US" dirty="0"/>
              <a:t>, </a:t>
            </a:r>
            <a:r>
              <a:rPr lang="en-US" dirty="0" err="1" smtClean="0"/>
              <a:t>FolderBrowserDialog</a:t>
            </a:r>
            <a:r>
              <a:rPr lang="en-US" dirty="0" smtClean="0"/>
              <a:t> </a:t>
            </a:r>
            <a:r>
              <a:rPr lang="en-US" dirty="0"/>
              <a:t>opens and after selecting particular folder path comes in a textbox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50" y="3635477"/>
            <a:ext cx="3400900" cy="22672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502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</a:t>
            </a:r>
            <a:r>
              <a:rPr lang="en-US" dirty="0" err="1"/>
              <a:t>FolderBrowserDialog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System.ComponentModel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System.Windows.Forms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Demo_Windows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DialogBoxDemo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DialogBoxDemo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Browse Button Click Event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btnBrowse_Click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FolderBrowserDialog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FolderBrowserDialog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fbd.RootFolder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SpecialFolder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.MyComputer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fbd.SelectedPath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"D:\\"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fbd.Description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Path"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fbd.ShowDialog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txtPath.Text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fbd.SelectedPath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04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– </a:t>
            </a:r>
            <a:r>
              <a:rPr lang="en-US" dirty="0" err="1"/>
              <a:t>FolderBrowserDialog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353467"/>
            <a:ext cx="2734057" cy="104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4038600" y="2687281"/>
            <a:ext cx="838200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68245"/>
            <a:ext cx="3400900" cy="22672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Bent Arrow 9"/>
          <p:cNvSpPr/>
          <p:nvPr/>
        </p:nvSpPr>
        <p:spPr>
          <a:xfrm flipH="1" flipV="1">
            <a:off x="6324600" y="5029200"/>
            <a:ext cx="744931" cy="114300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00" y="1036709"/>
            <a:ext cx="3708570" cy="387018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124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FontDialog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font dialog box is use to select the font, font style and font size.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Namespace</a:t>
            </a:r>
            <a:r>
              <a:rPr lang="en-US" dirty="0" smtClean="0">
                <a:sym typeface="Wingdings" panose="05000000000000000000" pitchFamily="2" charset="2"/>
              </a:rPr>
              <a:t> :</a:t>
            </a:r>
            <a:r>
              <a:rPr lang="en-US" dirty="0" smtClean="0"/>
              <a:t> </a:t>
            </a:r>
            <a:r>
              <a:rPr lang="en-US" dirty="0" err="1" smtClean="0"/>
              <a:t>System.Windows.Forms.FontDialog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24" y="2743200"/>
            <a:ext cx="4143953" cy="33723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03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Forms </a:t>
            </a:r>
            <a:r>
              <a:rPr lang="en-US" dirty="0" smtClean="0"/>
              <a:t>Events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23000"/>
              </p:ext>
            </p:extLst>
          </p:nvPr>
        </p:nvGraphicFramePr>
        <p:xfrm>
          <a:off x="190500" y="990600"/>
          <a:ext cx="8763000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1247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Activated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the form is activated in code or by the user.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Click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the form is clicked.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04809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Closed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before the form is closed.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86467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Closing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the form is closing.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Load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before a form is displayed for the first time.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4134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MouseHover</a:t>
                      </a:r>
                      <a:r>
                        <a:rPr lang="en-US" b="1" dirty="0"/>
                        <a:t>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the mouse pointer rests on the </a:t>
                      </a:r>
                      <a:r>
                        <a:rPr lang="en-US" dirty="0" smtClean="0"/>
                        <a:t>form.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40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DoubleClick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the form control is double-clicked.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4422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KeyDown</a:t>
                      </a:r>
                      <a:r>
                        <a:rPr lang="en-US" b="1" dirty="0"/>
                        <a:t>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 a key is pressed while the form has focus.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2481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Shown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whenever the form is first displayed.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97091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FontDialog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96368"/>
              </p:ext>
            </p:extLst>
          </p:nvPr>
        </p:nvGraphicFramePr>
        <p:xfrm>
          <a:off x="190500" y="990600"/>
          <a:ext cx="8763000" cy="4587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6675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the selected font.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FontMustExist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a value specifying whether or not the dialog box specifies an error condition if the user attempts to select a font or style that does not exist.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26433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MaxSize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the maximum font size a user can select.</a:t>
                      </a:r>
                    </a:p>
                    <a:p>
                      <a:pPr algn="just"/>
                      <a:r>
                        <a:rPr lang="en-US" baseline="0" dirty="0" smtClean="0"/>
                        <a:t>The default value for the font size is 0.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34024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MinSize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the minimum font size a user can select.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94473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ShowApply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a value specifying whether or not the dialog box contains an Apply button.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60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ShowColor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a value specifying whether or not the dialog box displays the color choice.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4660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ShowHelp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a value specifying whether or not the dialog box displays a Help button.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7431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3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- </a:t>
            </a:r>
            <a:r>
              <a:rPr lang="en-US" dirty="0" err="1" smtClean="0"/>
              <a:t>FontDialog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Create a from with a </a:t>
            </a:r>
            <a:r>
              <a:rPr lang="en-US" dirty="0" smtClean="0"/>
              <a:t>label control and </a:t>
            </a:r>
            <a:r>
              <a:rPr lang="en-US" dirty="0"/>
              <a:t>a </a:t>
            </a:r>
            <a:r>
              <a:rPr lang="en-US" dirty="0" smtClean="0"/>
              <a:t>button control.</a:t>
            </a:r>
            <a:endParaRPr lang="en-US" dirty="0"/>
          </a:p>
          <a:p>
            <a:pPr algn="just"/>
            <a:r>
              <a:rPr lang="en-US" dirty="0"/>
              <a:t>Drag and drop a </a:t>
            </a:r>
            <a:r>
              <a:rPr lang="en-US" dirty="0" err="1" smtClean="0"/>
              <a:t>FontDialog</a:t>
            </a:r>
            <a:r>
              <a:rPr lang="en-US" dirty="0" smtClean="0"/>
              <a:t> control on your form.</a:t>
            </a:r>
            <a:endParaRPr lang="en-US" b="1" dirty="0" smtClean="0"/>
          </a:p>
          <a:p>
            <a:pPr algn="just"/>
            <a:r>
              <a:rPr lang="en-US" dirty="0"/>
              <a:t>When user click on </a:t>
            </a:r>
            <a:r>
              <a:rPr lang="en-US" dirty="0" smtClean="0"/>
              <a:t>a button</a:t>
            </a:r>
            <a:r>
              <a:rPr lang="en-US" dirty="0"/>
              <a:t>, </a:t>
            </a:r>
            <a:r>
              <a:rPr lang="en-US" dirty="0" err="1" smtClean="0"/>
              <a:t>FontDialog</a:t>
            </a:r>
            <a:r>
              <a:rPr lang="en-US" dirty="0" smtClean="0"/>
              <a:t> </a:t>
            </a:r>
            <a:r>
              <a:rPr lang="en-US" dirty="0"/>
              <a:t>opens and after </a:t>
            </a:r>
            <a:r>
              <a:rPr lang="en-US" dirty="0" smtClean="0"/>
              <a:t>choosing </a:t>
            </a:r>
            <a:r>
              <a:rPr lang="en-US" dirty="0"/>
              <a:t>particular font, font size, and </a:t>
            </a:r>
            <a:r>
              <a:rPr lang="en-US" dirty="0" smtClean="0"/>
              <a:t>color press OK for see the change.</a:t>
            </a:r>
          </a:p>
          <a:p>
            <a:pPr algn="just"/>
            <a:endParaRPr lang="en-US" dirty="0"/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87" y="3352800"/>
            <a:ext cx="3048425" cy="20862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456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</a:t>
            </a:r>
            <a:r>
              <a:rPr lang="en-US" dirty="0" err="1" smtClean="0"/>
              <a:t>FontDialog</a:t>
            </a:r>
            <a:r>
              <a:rPr lang="en-US" dirty="0" smtClean="0"/>
              <a:t> 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System.ComponentModel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System.Windows.Forms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Demo_Windows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FontDialog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FontDialog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btnChangeFont_Click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(fontDialog1.ShowDialog() ==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lblChangeMyFont.Font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fontDialog1.Font;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lblChangeMyFont.ForeColor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fontDialog1.Color;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lblChangeMyFont.Text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"Font Changed."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912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– </a:t>
            </a:r>
            <a:r>
              <a:rPr lang="en-US" dirty="0" err="1" smtClean="0"/>
              <a:t>FontDialog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3757857" y="2717383"/>
            <a:ext cx="838200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 Arrow 12"/>
          <p:cNvSpPr/>
          <p:nvPr/>
        </p:nvSpPr>
        <p:spPr>
          <a:xfrm flipH="1" flipV="1">
            <a:off x="6096000" y="4724400"/>
            <a:ext cx="744931" cy="114300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6650"/>
            <a:ext cx="3048425" cy="20862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89" y="1133239"/>
            <a:ext cx="4143953" cy="33723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402" y="5022489"/>
            <a:ext cx="2753109" cy="12860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17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OpenFileDialog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control allows user to select a file and open from the </a:t>
            </a:r>
            <a:r>
              <a:rPr lang="en-US" dirty="0" err="1" smtClean="0"/>
              <a:t>OpenFile</a:t>
            </a:r>
            <a:r>
              <a:rPr lang="en-US" dirty="0" err="1"/>
              <a:t>D</a:t>
            </a:r>
            <a:r>
              <a:rPr lang="en-US" dirty="0" err="1" smtClean="0"/>
              <a:t>ialog</a:t>
            </a:r>
            <a:r>
              <a:rPr lang="en-US" dirty="0" smtClean="0"/>
              <a:t> box.</a:t>
            </a:r>
          </a:p>
          <a:p>
            <a:pPr algn="just"/>
            <a:r>
              <a:rPr lang="en-US" dirty="0" smtClean="0"/>
              <a:t>It enables user to check if file exists or not and then opens it.</a:t>
            </a:r>
          </a:p>
          <a:p>
            <a:pPr algn="just"/>
            <a:r>
              <a:rPr lang="en-US" b="1" dirty="0" smtClean="0"/>
              <a:t>Namespace</a:t>
            </a:r>
            <a:r>
              <a:rPr lang="en-US" dirty="0" smtClean="0"/>
              <a:t> : </a:t>
            </a:r>
            <a:r>
              <a:rPr lang="en-US" dirty="0" err="1" smtClean="0"/>
              <a:t>System.Windows.Forms.OpenFileDialog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38" y="3048000"/>
            <a:ext cx="4651325" cy="3276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34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 smtClean="0"/>
              <a:t>OpenFileDialog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02827"/>
              </p:ext>
            </p:extLst>
          </p:nvPr>
        </p:nvGraphicFramePr>
        <p:xfrm>
          <a:off x="190500" y="990600"/>
          <a:ext cx="8763000" cy="3845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6675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CheckFileExists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a value indicating whether the dialog box </a:t>
                      </a:r>
                      <a:r>
                        <a:rPr lang="en-US" baseline="0" dirty="0" err="1" smtClean="0"/>
                        <a:t>diaplays</a:t>
                      </a:r>
                      <a:r>
                        <a:rPr lang="en-US" baseline="0" dirty="0" smtClean="0"/>
                        <a:t> a warning if the user specifies a non-existent file.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MultiSelect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a value specifying whether or not the dialog box allows multiple file selections.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26433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ReadOnlyChecked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a value specifying whether or not the read only checkbox is selected on the dialog box.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34024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SafeFileName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the file name and extension for the selected file in the dialog box.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The file name does not include the path.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94473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ShowReadOnly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Retrieves</a:t>
                      </a:r>
                      <a:r>
                        <a:rPr lang="en-US" baseline="0" dirty="0" smtClean="0"/>
                        <a:t> or sets a value specifying whether or not the dialog box displays a read only checkbox.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4660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5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- </a:t>
            </a:r>
            <a:r>
              <a:rPr lang="en-US" dirty="0" err="1" smtClean="0"/>
              <a:t>OpenFileDialog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Create a from with a </a:t>
            </a:r>
            <a:r>
              <a:rPr lang="en-US" dirty="0" smtClean="0"/>
              <a:t>label control and </a:t>
            </a:r>
            <a:r>
              <a:rPr lang="en-US" dirty="0"/>
              <a:t>a </a:t>
            </a:r>
            <a:r>
              <a:rPr lang="en-US" dirty="0" smtClean="0"/>
              <a:t>button control.</a:t>
            </a:r>
            <a:endParaRPr lang="en-US" dirty="0"/>
          </a:p>
          <a:p>
            <a:pPr algn="just"/>
            <a:r>
              <a:rPr lang="en-US" dirty="0"/>
              <a:t>Drag and drop a </a:t>
            </a:r>
            <a:r>
              <a:rPr lang="en-US" dirty="0" err="1" smtClean="0"/>
              <a:t>OpenFileDialog</a:t>
            </a:r>
            <a:r>
              <a:rPr lang="en-US" dirty="0" smtClean="0"/>
              <a:t> control on your form.</a:t>
            </a:r>
            <a:endParaRPr lang="en-US" b="1" dirty="0" smtClean="0"/>
          </a:p>
          <a:p>
            <a:pPr algn="just"/>
            <a:r>
              <a:rPr lang="en-US" dirty="0"/>
              <a:t>When user click on </a:t>
            </a:r>
            <a:r>
              <a:rPr lang="en-US" dirty="0" smtClean="0"/>
              <a:t>a button</a:t>
            </a:r>
            <a:r>
              <a:rPr lang="en-US" dirty="0"/>
              <a:t>, </a:t>
            </a:r>
            <a:r>
              <a:rPr lang="en-US" dirty="0" err="1" smtClean="0"/>
              <a:t>OpenFileDialog</a:t>
            </a:r>
            <a:r>
              <a:rPr lang="en-US" dirty="0" smtClean="0"/>
              <a:t> </a:t>
            </a:r>
            <a:r>
              <a:rPr lang="en-US" dirty="0"/>
              <a:t>opens and after </a:t>
            </a:r>
            <a:r>
              <a:rPr lang="en-US" dirty="0" smtClean="0"/>
              <a:t>choosing a file, path will be set to the label control.</a:t>
            </a:r>
          </a:p>
          <a:p>
            <a:pPr algn="just"/>
            <a:endParaRPr lang="en-US" dirty="0"/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66" y="3352800"/>
            <a:ext cx="2991267" cy="20576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090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</a:t>
            </a:r>
            <a:r>
              <a:rPr lang="en-US" dirty="0" err="1" smtClean="0"/>
              <a:t>OpenFileDialog</a:t>
            </a:r>
            <a:r>
              <a:rPr lang="en-US" dirty="0" smtClean="0"/>
              <a:t> 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System.ComponentModel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System.Windows.Forms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Demo_Windows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OpenFileDialog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OpenFileDialog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btnSetFileName_Click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openFileDialog1.InitialDirectory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@"C:\"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openFileDialog1.Title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Files"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openFileDialog1.CheckFileExists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openFileDialog1.CheckPathExists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openFileDialog1.DefaultExt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"jpg"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openFileDialog1.Filter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"Image files (*.jpg)|*.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jpg|All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files (*.*)|*.*"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(openFileDialog1.ShowDialog() ==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lblFileName.Text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openFileDialog1.FileName;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78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– </a:t>
            </a:r>
            <a:r>
              <a:rPr lang="en-US" dirty="0" err="1" smtClean="0"/>
              <a:t>OpenFileDialog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3429000" y="2739505"/>
            <a:ext cx="838200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 Arrow 12"/>
          <p:cNvSpPr/>
          <p:nvPr/>
        </p:nvSpPr>
        <p:spPr>
          <a:xfrm flipH="1" flipV="1">
            <a:off x="6096000" y="4724400"/>
            <a:ext cx="744931" cy="114300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7" y="1863062"/>
            <a:ext cx="2991267" cy="20576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24" y="4981243"/>
            <a:ext cx="2781688" cy="12955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36" y="1282438"/>
            <a:ext cx="4286848" cy="30198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940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SaveFileDialog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SaveFileDialog</a:t>
            </a:r>
            <a:r>
              <a:rPr lang="en-US" dirty="0" smtClean="0"/>
              <a:t> control supports the Save As dialog box that allows the user to specify the name of a file to save data.</a:t>
            </a:r>
          </a:p>
          <a:p>
            <a:pPr algn="just"/>
            <a:r>
              <a:rPr lang="en-US" b="1" dirty="0" smtClean="0"/>
              <a:t>Namespace</a:t>
            </a:r>
            <a:r>
              <a:rPr lang="en-US" dirty="0" smtClean="0"/>
              <a:t> : </a:t>
            </a:r>
            <a:r>
              <a:rPr lang="en-US" dirty="0" err="1" smtClean="0"/>
              <a:t>System.Windows.Forms.SaveFileDialog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75" y="2743200"/>
            <a:ext cx="4837981" cy="3429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049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9285</TotalTime>
  <Words>5567</Words>
  <Application>Microsoft Office PowerPoint</Application>
  <PresentationFormat>On-screen Show (4:3)</PresentationFormat>
  <Paragraphs>1027</Paragraphs>
  <Slides>107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09" baseType="lpstr">
      <vt:lpstr>Office Theme</vt:lpstr>
      <vt:lpstr>1_Office Theme</vt:lpstr>
      <vt:lpstr>UNIT-5 Windows Forms and Controls in details</vt:lpstr>
      <vt:lpstr>Outline</vt:lpstr>
      <vt:lpstr>Introduction to Windows Forms</vt:lpstr>
      <vt:lpstr>Windows Forms Cont..</vt:lpstr>
      <vt:lpstr>How to Create Windows Forms ?</vt:lpstr>
      <vt:lpstr>Create Windows Forms Cont..</vt:lpstr>
      <vt:lpstr>Create Windows Forms Cont..</vt:lpstr>
      <vt:lpstr>Windows Forms Properties</vt:lpstr>
      <vt:lpstr>Windows Forms Events</vt:lpstr>
      <vt:lpstr>Windows Forms Basic Controls</vt:lpstr>
      <vt:lpstr>Common Properties of Controls</vt:lpstr>
      <vt:lpstr>Common Events of Controls</vt:lpstr>
      <vt:lpstr>Label Control</vt:lpstr>
      <vt:lpstr>Properties of Label Control</vt:lpstr>
      <vt:lpstr>Methods of Label Control</vt:lpstr>
      <vt:lpstr>Events of Label Control</vt:lpstr>
      <vt:lpstr>TextBox Control</vt:lpstr>
      <vt:lpstr>Properties of TextBox Control</vt:lpstr>
      <vt:lpstr>Methods of TextBox Control</vt:lpstr>
      <vt:lpstr>Events of TextBox Control</vt:lpstr>
      <vt:lpstr>Button Control</vt:lpstr>
      <vt:lpstr>Properties of Button Control</vt:lpstr>
      <vt:lpstr>Methods of Button Control</vt:lpstr>
      <vt:lpstr>Events of Button Control</vt:lpstr>
      <vt:lpstr>RadioButton Control</vt:lpstr>
      <vt:lpstr>Properties of RadioButton Control</vt:lpstr>
      <vt:lpstr>Methods of RadioButton Control</vt:lpstr>
      <vt:lpstr>Events of RadioButton Control</vt:lpstr>
      <vt:lpstr>CheckBox Control</vt:lpstr>
      <vt:lpstr>Properties of CheckBox Control</vt:lpstr>
      <vt:lpstr>Methods of CheckBox Control</vt:lpstr>
      <vt:lpstr>Events of CheckBox Control</vt:lpstr>
      <vt:lpstr>PictureBox Control</vt:lpstr>
      <vt:lpstr>Properties of PictureBox Control</vt:lpstr>
      <vt:lpstr>Methods of PictureBox Control</vt:lpstr>
      <vt:lpstr>Events of PictureBox Control</vt:lpstr>
      <vt:lpstr>ListBox Control</vt:lpstr>
      <vt:lpstr>Properties of ListBox Control</vt:lpstr>
      <vt:lpstr>Methods of ListBox Control</vt:lpstr>
      <vt:lpstr>Events of ListBox Control</vt:lpstr>
      <vt:lpstr>Example - ListBox</vt:lpstr>
      <vt:lpstr>Example – ListBox </vt:lpstr>
      <vt:lpstr>Example – ListBox </vt:lpstr>
      <vt:lpstr>Example - ListBox</vt:lpstr>
      <vt:lpstr>ComboBox Control</vt:lpstr>
      <vt:lpstr>Properties of ComboBox Control</vt:lpstr>
      <vt:lpstr>Methods of ComboBox Control</vt:lpstr>
      <vt:lpstr>Events of ComboBox Control</vt:lpstr>
      <vt:lpstr>Example - ComboBox</vt:lpstr>
      <vt:lpstr>Output - ComboBox</vt:lpstr>
      <vt:lpstr>CheckedListBox Control</vt:lpstr>
      <vt:lpstr>Properties of CheckedListBox Control</vt:lpstr>
      <vt:lpstr>Methods of CheckedListBox Control</vt:lpstr>
      <vt:lpstr>Events of CheckedListBox Control</vt:lpstr>
      <vt:lpstr>Example - CheckedListBox</vt:lpstr>
      <vt:lpstr>Output - CheckedListBox</vt:lpstr>
      <vt:lpstr>DataGridView Control</vt:lpstr>
      <vt:lpstr>Properties of DataGridView Control</vt:lpstr>
      <vt:lpstr>Methods of DataGridView Control</vt:lpstr>
      <vt:lpstr>Events of DataGridView Control</vt:lpstr>
      <vt:lpstr>Example - DataGridView Control</vt:lpstr>
      <vt:lpstr>Bind DataGridView Control </vt:lpstr>
      <vt:lpstr>Bind DataGridView Control Cont..</vt:lpstr>
      <vt:lpstr>Bind DataGridView Control Cont..</vt:lpstr>
      <vt:lpstr>Bind DataGridView Control Cont..</vt:lpstr>
      <vt:lpstr>Bind DataGridView Control Cont..</vt:lpstr>
      <vt:lpstr>Bind DataGridView Control Cont..</vt:lpstr>
      <vt:lpstr>Bind DataGridView Control Cont..</vt:lpstr>
      <vt:lpstr>Bind DataGridView Control Cont..</vt:lpstr>
      <vt:lpstr>Output</vt:lpstr>
      <vt:lpstr>Menus</vt:lpstr>
      <vt:lpstr>Menus Cont..</vt:lpstr>
      <vt:lpstr>ToolStripMenuItem Class</vt:lpstr>
      <vt:lpstr>Example – Adding Menu Items</vt:lpstr>
      <vt:lpstr>ContextMenuStrip Control</vt:lpstr>
      <vt:lpstr>ContextMenuStrip Control Cont..</vt:lpstr>
      <vt:lpstr>Introduction to Dialogs</vt:lpstr>
      <vt:lpstr>Types of Dialog box Controls</vt:lpstr>
      <vt:lpstr>ColorDialog Control</vt:lpstr>
      <vt:lpstr>Properties of ColorDialog</vt:lpstr>
      <vt:lpstr>Example – ColorDialog Cont..</vt:lpstr>
      <vt:lpstr>Example – ColorDialog</vt:lpstr>
      <vt:lpstr>Output – ColorDialog</vt:lpstr>
      <vt:lpstr>FolderBrowserDialog Control</vt:lpstr>
      <vt:lpstr>Properties of FolderBrowserDialog</vt:lpstr>
      <vt:lpstr>Example – FolderBrowserDialog </vt:lpstr>
      <vt:lpstr>Example – FolderBrowserDialog</vt:lpstr>
      <vt:lpstr>Output – FolderBrowserDialog</vt:lpstr>
      <vt:lpstr>FontDialog Control</vt:lpstr>
      <vt:lpstr>Properties of FontDialog</vt:lpstr>
      <vt:lpstr>Example - FontDialog</vt:lpstr>
      <vt:lpstr>Example – FontDialog Cont..</vt:lpstr>
      <vt:lpstr>Output – FontDialog</vt:lpstr>
      <vt:lpstr>OpenFileDialog Control</vt:lpstr>
      <vt:lpstr>Properties of OpenFileDialog</vt:lpstr>
      <vt:lpstr>Example - OpenFileDialog</vt:lpstr>
      <vt:lpstr>Example – OpenFileDialog Cont..</vt:lpstr>
      <vt:lpstr>Output – OpenFileDialog</vt:lpstr>
      <vt:lpstr>SaveFileDialog Control</vt:lpstr>
      <vt:lpstr>Properties of SaveFileDialog</vt:lpstr>
      <vt:lpstr>Example - SaveFileDialog</vt:lpstr>
      <vt:lpstr>Example – SaveFileDialog Cont..</vt:lpstr>
      <vt:lpstr>Output – SaveFileDialog</vt:lpstr>
      <vt:lpstr>ToolTip</vt:lpstr>
      <vt:lpstr>Example - ToolTip</vt:lpstr>
      <vt:lpstr>Cont..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1723</cp:revision>
  <dcterms:created xsi:type="dcterms:W3CDTF">2013-05-17T03:00:03Z</dcterms:created>
  <dcterms:modified xsi:type="dcterms:W3CDTF">2017-04-19T06:21:55Z</dcterms:modified>
</cp:coreProperties>
</file>