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7"/>
  </p:notesMasterIdLst>
  <p:handoutMasterIdLst>
    <p:handoutMasterId r:id="rId18"/>
  </p:handoutMasterIdLst>
  <p:sldIdLst>
    <p:sldId id="482" r:id="rId3"/>
    <p:sldId id="379" r:id="rId4"/>
    <p:sldId id="460" r:id="rId5"/>
    <p:sldId id="484" r:id="rId6"/>
    <p:sldId id="485" r:id="rId7"/>
    <p:sldId id="486" r:id="rId8"/>
    <p:sldId id="488" r:id="rId9"/>
    <p:sldId id="489" r:id="rId10"/>
    <p:sldId id="490" r:id="rId11"/>
    <p:sldId id="491" r:id="rId12"/>
    <p:sldId id="492" r:id="rId13"/>
    <p:sldId id="493" r:id="rId14"/>
    <p:sldId id="494" r:id="rId15"/>
    <p:sldId id="49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Y3hi7zB9i32lD3kcdAtrxQ==" hashData="MNMJs+scAmK0o6B253O6XSFoeBg="/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DFD"/>
    <a:srgbClr val="E7F2FF"/>
    <a:srgbClr val="FF6702"/>
    <a:srgbClr val="E40524"/>
    <a:srgbClr val="34495E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55" autoAdjust="0"/>
    <p:restoredTop sz="94343" autoAdjust="0"/>
  </p:normalViewPr>
  <p:slideViewPr>
    <p:cSldViewPr>
      <p:cViewPr>
        <p:scale>
          <a:sx n="70" d="100"/>
          <a:sy n="70" d="100"/>
        </p:scale>
        <p:origin x="-811" y="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10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B0D8E-838E-4283-B286-E896AD2974B5}" type="datetimeFigureOut">
              <a:rPr lang="en-IN" smtClean="0"/>
              <a:t>19-04-2017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A2F12-AA09-4250-9B31-F34D1678D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2197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7A3D7D-4DD0-4519-9573-665089B6687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5299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24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l">
              <a:defRPr/>
            </a:pPr>
            <a:r>
              <a:rPr lang="da-DK" sz="1400" b="1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 – 2 : The Basics and Console Applications in C#              </a:t>
            </a:r>
            <a:fld id="{31EA97D2-C5F8-4360-8283-F6AF9EF22D41}" type="slidenum">
              <a:rPr lang="da-DK" sz="1400" b="1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‹#›</a:t>
            </a:fld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	                  </a:t>
            </a:r>
            <a:r>
              <a:rPr lang="da-DK" sz="1400" b="1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Institute of engineering</a:t>
            </a:r>
            <a:r>
              <a:rPr lang="da-DK" sz="1400" b="1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&amp; Technology</a:t>
            </a:r>
            <a:endParaRPr lang="da-DK" sz="1400" b="1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9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17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72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39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669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531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4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14000"/>
              </a:lnSpc>
              <a:buClrTx/>
              <a:buFont typeface="ZapfDingbatsITC" charset="0"/>
              <a:buChar char="✔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lnSpc>
                <a:spcPct val="114000"/>
              </a:lnSpc>
              <a:buClrTx/>
              <a:buFont typeface="Wingdings" charset="2"/>
              <a:buChar char="§"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lnSpc>
                <a:spcPct val="114000"/>
              </a:lnSpc>
              <a:buClrTx/>
              <a:buFont typeface="Wingdings" charset="2"/>
              <a:buChar char="§"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lnSpc>
                <a:spcPct val="114000"/>
              </a:lnSpc>
              <a:buClrTx/>
              <a:buFont typeface="Wingdings" charset="2"/>
              <a:buChar char="§"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31930241"/>
              </p:ext>
            </p:extLst>
          </p:nvPr>
        </p:nvGraphicFramePr>
        <p:xfrm>
          <a:off x="0" y="6477000"/>
          <a:ext cx="9144000" cy="3919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8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9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Unit: 6 – </a:t>
                      </a:r>
                      <a:r>
                        <a:rPr lang="en-US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Visual Inheritance in C#.NET</a:t>
                      </a:r>
                      <a:endParaRPr lang="da-DK" sz="1400" b="1" kern="1200" noProof="1" smtClean="0">
                        <a:solidFill>
                          <a:srgbClr val="FFFFFF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1400" b="1" kern="1200" noProof="1" smtClean="0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kern="1200" noProof="1" smtClean="0">
                          <a:solidFill>
                            <a:schemeClr val="bg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Darshan Institute of Engineering &amp; Technology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 userDrawn="1"/>
        </p:nvSpPr>
        <p:spPr>
          <a:xfrm>
            <a:off x="4724400" y="6513611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879C56B-9442-4A46-A8E3-D0BE8591F40A}" type="slidenum">
              <a:rPr lang="en-US" sz="1400" b="1" smtClean="0">
                <a:solidFill>
                  <a:schemeClr val="bg1"/>
                </a:solidFill>
              </a:rPr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892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015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03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00" y="215182"/>
            <a:ext cx="8758800" cy="8064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600" y="1143000"/>
            <a:ext cx="4303200" cy="5181600"/>
          </a:xfrm>
        </p:spPr>
        <p:txBody>
          <a:bodyPr/>
          <a:lstStyle>
            <a:lvl1pPr marL="342900" indent="-342900">
              <a:buFont typeface="Wingdings" charset="2"/>
              <a:buChar char="§"/>
              <a:defRPr sz="2800"/>
            </a:lvl1pPr>
            <a:lvl2pPr marL="742950" indent="-285750">
              <a:buFont typeface="ZapfDingbatsITC" charset="0"/>
              <a:buChar char="✔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303200" cy="5181600"/>
          </a:xfrm>
        </p:spPr>
        <p:txBody>
          <a:bodyPr/>
          <a:lstStyle>
            <a:lvl1pPr marL="342900" indent="-342900">
              <a:buFont typeface="Wingdings" charset="2"/>
              <a:buChar char="§"/>
              <a:defRPr sz="2800"/>
            </a:lvl1pPr>
            <a:lvl2pPr marL="742950" indent="-285750">
              <a:buFont typeface="ZapfDingbatsITC" charset="0"/>
              <a:buChar char="✔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014170"/>
              </p:ext>
            </p:extLst>
          </p:nvPr>
        </p:nvGraphicFramePr>
        <p:xfrm>
          <a:off x="0" y="6477000"/>
          <a:ext cx="9144000" cy="3919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19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Unit: 1 - Introduction to Computer Networks and Internet</a:t>
                      </a:r>
                      <a:endParaRPr lang="da-DK" sz="1400" b="1" kern="1200" noProof="1" smtClean="0">
                        <a:solidFill>
                          <a:srgbClr val="FFFFFF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kern="1200" noProof="1" smtClean="0">
                          <a:solidFill>
                            <a:schemeClr val="bg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Darshan Institute of Engineering &amp; Technology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10" name="Straight Connector 9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51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821" y="4207043"/>
            <a:ext cx="7162800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Prof. Naimish R. Vadodariya</a:t>
            </a:r>
          </a:p>
          <a:p>
            <a:pPr algn="l">
              <a:spcBef>
                <a:spcPts val="0"/>
              </a:spcBef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naimish.vadodariya@darshan.ac.in</a:t>
            </a:r>
          </a:p>
          <a:p>
            <a:pPr algn="l"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+91-8866215253</a:t>
            </a:r>
          </a:p>
          <a:p>
            <a:pPr algn="l">
              <a:spcBef>
                <a:spcPts val="0"/>
              </a:spcBef>
            </a:pP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400" b="1" i="0" u="none" strike="noStrike" kern="1200" cap="none" spc="0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Computer Engineering      </a:t>
            </a:r>
            <a:r>
              <a:rPr kumimoji="0" lang="da-DK" sz="1800" b="0" i="0" u="none" strike="noStrike" kern="1200" cap="none" spc="0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	                                  	                  </a:t>
            </a:r>
            <a:r>
              <a:rPr kumimoji="0" lang="da-DK" sz="1400" b="1" i="0" u="none" strike="noStrike" kern="1200" cap="none" spc="0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Darshan </a:t>
            </a:r>
            <a:r>
              <a:rPr kumimoji="0" lang="da-DK" sz="1400" b="1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kumimoji="0" lang="da-DK" sz="1400" b="1" i="0" u="none" strike="noStrike" kern="1200" cap="none" spc="0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kumimoji="0" lang="da-DK" sz="1400" b="1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295399"/>
            <a:ext cx="8839200" cy="2743201"/>
          </a:xfrm>
        </p:spPr>
        <p:txBody>
          <a:bodyPr anchor="b">
            <a:no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UNIT-6</a:t>
            </a:r>
            <a: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/>
            </a:r>
            <a:b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36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Visual Inheritance in C#.NET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971800" y="576262"/>
            <a:ext cx="1303259" cy="381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2160711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3346" y="576262"/>
            <a:ext cx="2716054" cy="381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DOT NET TECHNOLOGY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155" y="5445241"/>
            <a:ext cx="3698588" cy="87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17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Base </a:t>
            </a:r>
            <a:r>
              <a:rPr lang="en-US" dirty="0" smtClean="0"/>
              <a:t>Forms 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algn="just">
              <a:buFont typeface="Wingdings" panose="05000000000000000000" pitchFamily="2" charset="2"/>
              <a:buChar char="§"/>
            </a:pPr>
            <a:r>
              <a:rPr lang="en-US" dirty="0" smtClean="0"/>
              <a:t>Now Inheritance picker window will appear.</a:t>
            </a:r>
          </a:p>
          <a:p>
            <a:pPr marL="400050" algn="just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algn="just"/>
            <a:endParaRPr lang="en-US" dirty="0" smtClean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38200" y="2819400"/>
            <a:ext cx="1066800" cy="3048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3886200" y="2133600"/>
            <a:ext cx="457200" cy="228600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>
            <a:off x="2438400" y="5867400"/>
            <a:ext cx="457200" cy="228600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6477000" y="6096000"/>
            <a:ext cx="457200" cy="2286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31" y="1600200"/>
            <a:ext cx="7514538" cy="4591595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6400800" y="5181600"/>
            <a:ext cx="304800" cy="4572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4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Base </a:t>
            </a:r>
            <a:r>
              <a:rPr lang="en-US" dirty="0" smtClean="0"/>
              <a:t>Forms 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algn="just">
              <a:buFont typeface="Wingdings" panose="05000000000000000000" pitchFamily="2" charset="2"/>
              <a:buChar char="§"/>
            </a:pPr>
            <a:r>
              <a:rPr lang="en-US" dirty="0" smtClean="0"/>
              <a:t>Now build an application and run inherited form.</a:t>
            </a:r>
          </a:p>
          <a:p>
            <a:pPr marL="400050" algn="just">
              <a:buFont typeface="Wingdings" panose="05000000000000000000" pitchFamily="2" charset="2"/>
              <a:buChar char="§"/>
            </a:pPr>
            <a:r>
              <a:rPr lang="en-US" dirty="0" smtClean="0"/>
              <a:t>You will see whatever you put in Parent form comes in Inherited form.</a:t>
            </a:r>
          </a:p>
          <a:p>
            <a:pPr algn="just"/>
            <a:endParaRPr lang="en-US" dirty="0" smtClean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38200" y="2819400"/>
            <a:ext cx="1066800" cy="3048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3886200" y="2133600"/>
            <a:ext cx="457200" cy="228600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>
            <a:off x="2438400" y="5867400"/>
            <a:ext cx="457200" cy="228600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6477000" y="6096000"/>
            <a:ext cx="457200" cy="2286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026" y="2526038"/>
            <a:ext cx="4248392" cy="362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59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Derived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algn="just">
              <a:buFont typeface="Wingdings" panose="05000000000000000000" pitchFamily="2" charset="2"/>
              <a:buChar char="§"/>
            </a:pPr>
            <a:r>
              <a:rPr lang="en-US" dirty="0" smtClean="0"/>
              <a:t>By default any windows form is always derived from </a:t>
            </a:r>
            <a:r>
              <a:rPr lang="en-US" b="1" dirty="0" smtClean="0"/>
              <a:t>Form</a:t>
            </a:r>
            <a:r>
              <a:rPr lang="en-US" dirty="0" smtClean="0"/>
              <a:t>. </a:t>
            </a:r>
          </a:p>
          <a:p>
            <a:pPr marL="400050" algn="just">
              <a:buFont typeface="Wingdings" panose="05000000000000000000" pitchFamily="2" charset="2"/>
              <a:buChar char="§"/>
            </a:pPr>
            <a:r>
              <a:rPr lang="en-US" dirty="0" smtClean="0"/>
              <a:t>This Form is a parent form.</a:t>
            </a:r>
          </a:p>
          <a:p>
            <a:pPr marL="400050" algn="just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57150" indent="0" algn="just">
              <a:buNone/>
            </a:pPr>
            <a:endParaRPr lang="en-US" dirty="0" smtClean="0"/>
          </a:p>
          <a:p>
            <a:pPr algn="just"/>
            <a:endParaRPr lang="en-US" dirty="0" smtClean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38200" y="2819400"/>
            <a:ext cx="1066800" cy="3048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3886200" y="2133600"/>
            <a:ext cx="457200" cy="228600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>
            <a:off x="2438400" y="5867400"/>
            <a:ext cx="457200" cy="228600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6477000" y="6096000"/>
            <a:ext cx="457200" cy="2286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492" y="2347979"/>
            <a:ext cx="5615017" cy="3709921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6705600" y="3276600"/>
            <a:ext cx="228600" cy="381000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6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</a:t>
            </a:r>
            <a:r>
              <a:rPr lang="en-US"/>
              <a:t>Derived </a:t>
            </a:r>
            <a:r>
              <a:rPr lang="en-US" smtClean="0"/>
              <a:t>Forms Cont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algn="just">
              <a:buFont typeface="Wingdings" panose="05000000000000000000" pitchFamily="2" charset="2"/>
              <a:buChar char="§"/>
            </a:pPr>
            <a:r>
              <a:rPr lang="en-US" dirty="0" smtClean="0"/>
              <a:t>Instead of </a:t>
            </a:r>
            <a:r>
              <a:rPr lang="en-US" b="1" dirty="0" smtClean="0"/>
              <a:t>Form, </a:t>
            </a:r>
            <a:r>
              <a:rPr lang="en-US" dirty="0" smtClean="0"/>
              <a:t>we have to give base form name.</a:t>
            </a:r>
          </a:p>
          <a:p>
            <a:pPr marL="400050" algn="just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400050" algn="just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57150" indent="0" algn="just">
              <a:buNone/>
            </a:pPr>
            <a:endParaRPr lang="en-US" dirty="0" smtClean="0"/>
          </a:p>
          <a:p>
            <a:pPr algn="just"/>
            <a:endParaRPr lang="en-US" dirty="0" smtClean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38200" y="2819400"/>
            <a:ext cx="1066800" cy="3048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3886200" y="2133600"/>
            <a:ext cx="457200" cy="228600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>
            <a:off x="2438400" y="5867400"/>
            <a:ext cx="457200" cy="228600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6477000" y="6096000"/>
            <a:ext cx="457200" cy="2286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6705600" y="3276600"/>
            <a:ext cx="228600" cy="381000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496" y="1774904"/>
            <a:ext cx="5779008" cy="3483608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>
            <a:off x="6477000" y="2503448"/>
            <a:ext cx="228600" cy="381000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7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62200" y="2209800"/>
            <a:ext cx="4648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3776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Applying </a:t>
            </a:r>
            <a:r>
              <a:rPr lang="en-US" dirty="0"/>
              <a:t>Inheritance techniques to Forms 	</a:t>
            </a:r>
          </a:p>
          <a:p>
            <a:r>
              <a:rPr lang="en-US" dirty="0"/>
              <a:t>Creating Base Forms 	</a:t>
            </a:r>
          </a:p>
          <a:p>
            <a:r>
              <a:rPr lang="en-US" dirty="0"/>
              <a:t>Programming Derived </a:t>
            </a:r>
            <a:r>
              <a:rPr lang="en-US" dirty="0" smtClean="0"/>
              <a:t>Forms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22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Inheritance to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Inheritance is a technique for providing reusability.</a:t>
            </a:r>
          </a:p>
          <a:p>
            <a:pPr algn="just"/>
            <a:r>
              <a:rPr lang="en-US" dirty="0" smtClean="0"/>
              <a:t>It is generally applied to classes and interfaces for inheriting and reusing the properties and features of the base or parent class or interface.</a:t>
            </a:r>
          </a:p>
          <a:p>
            <a:pPr algn="just"/>
            <a:r>
              <a:rPr lang="en-US" dirty="0" smtClean="0"/>
              <a:t>Inheritance is also possible in case of GUI windows forms.</a:t>
            </a:r>
          </a:p>
          <a:p>
            <a:pPr algn="just"/>
            <a:r>
              <a:rPr lang="en-US" dirty="0" smtClean="0"/>
              <a:t>You can use the concept of inheritance for reusing GUI part.</a:t>
            </a:r>
          </a:p>
          <a:p>
            <a:pPr algn="just"/>
            <a:r>
              <a:rPr lang="en-US" dirty="0" smtClean="0"/>
              <a:t>You </a:t>
            </a:r>
            <a:r>
              <a:rPr lang="en-US" dirty="0"/>
              <a:t>need to make a form which will serve as the "</a:t>
            </a:r>
            <a:r>
              <a:rPr lang="en-US" b="1" dirty="0"/>
              <a:t>parent form</a:t>
            </a:r>
            <a:r>
              <a:rPr lang="en-US" dirty="0" smtClean="0"/>
              <a:t>".</a:t>
            </a:r>
          </a:p>
          <a:p>
            <a:pPr algn="just"/>
            <a:r>
              <a:rPr lang="en-US" dirty="0"/>
              <a:t>This form should have the common properties and controls (and functionality) which are used in those forms who will inherit from p</a:t>
            </a:r>
            <a:r>
              <a:rPr lang="en-US" dirty="0" smtClean="0"/>
              <a:t>arent form.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17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Base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Open Visual </a:t>
            </a:r>
            <a:r>
              <a:rPr lang="en-US" dirty="0"/>
              <a:t>Studio, </a:t>
            </a:r>
            <a:r>
              <a:rPr lang="en-US" dirty="0" smtClean="0"/>
              <a:t>Go to File menu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New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Project</a:t>
            </a:r>
            <a:r>
              <a:rPr lang="en-US" dirty="0"/>
              <a:t>. </a:t>
            </a: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After </a:t>
            </a:r>
            <a:r>
              <a:rPr lang="en-US" dirty="0"/>
              <a:t>Clicking on Project, new project window will appear.</a:t>
            </a: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643555"/>
            <a:ext cx="8610600" cy="163304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135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Base </a:t>
            </a:r>
            <a:r>
              <a:rPr lang="en-US" dirty="0" smtClean="0"/>
              <a:t>Forms 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Select Language, Project Type, Set Location &amp; Give Project Name.</a:t>
            </a:r>
          </a:p>
          <a:p>
            <a:pPr algn="just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59" y="1752600"/>
            <a:ext cx="7372483" cy="450323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Oval 9"/>
          <p:cNvSpPr/>
          <p:nvPr/>
        </p:nvSpPr>
        <p:spPr>
          <a:xfrm>
            <a:off x="2687831" y="2549722"/>
            <a:ext cx="2402368" cy="3048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347094" y="2735552"/>
            <a:ext cx="457200" cy="2286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>
            <a:off x="3255126" y="5025897"/>
            <a:ext cx="685800" cy="228600"/>
          </a:xfrm>
          <a:prstGeom prst="leftArrow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>
            <a:off x="3255126" y="5270732"/>
            <a:ext cx="685800" cy="228600"/>
          </a:xfrm>
          <a:prstGeom prst="leftArrow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6381618" y="6031570"/>
            <a:ext cx="457200" cy="152400"/>
          </a:xfrm>
          <a:prstGeom prst="rightArrow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769296" y="2733760"/>
            <a:ext cx="455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2.1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53882" y="2569127"/>
            <a:ext cx="463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2.2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50947" y="4983975"/>
            <a:ext cx="475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2.3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50947" y="5214063"/>
            <a:ext cx="445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2.4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24418" y="5953881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2.5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84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Base </a:t>
            </a:r>
            <a:r>
              <a:rPr lang="en-US" dirty="0" smtClean="0"/>
              <a:t>Forms Cont..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333444"/>
            <a:ext cx="8763000" cy="4648311"/>
          </a:xfrm>
        </p:spPr>
      </p:pic>
      <p:sp>
        <p:nvSpPr>
          <p:cNvPr id="15" name="Right Arrow 14"/>
          <p:cNvSpPr/>
          <p:nvPr/>
        </p:nvSpPr>
        <p:spPr>
          <a:xfrm>
            <a:off x="6096000" y="6172200"/>
            <a:ext cx="457200" cy="152400"/>
          </a:xfrm>
          <a:prstGeom prst="rightArrow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133600" y="3200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38800" y="606373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22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Base </a:t>
            </a:r>
            <a:r>
              <a:rPr lang="en-US" dirty="0" smtClean="0"/>
              <a:t>Forms 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algn="just">
              <a:buFont typeface="Wingdings" panose="05000000000000000000" pitchFamily="2" charset="2"/>
              <a:buChar char="§"/>
            </a:pPr>
            <a:r>
              <a:rPr lang="en-US" dirty="0" smtClean="0"/>
              <a:t>We create a form with panel &amp; picture box (For Company Logo) control and set logo in picture box.</a:t>
            </a:r>
          </a:p>
          <a:p>
            <a:pPr marL="400050" algn="just">
              <a:buFont typeface="Wingdings" panose="05000000000000000000" pitchFamily="2" charset="2"/>
              <a:buChar char="§"/>
            </a:pPr>
            <a:r>
              <a:rPr lang="en-US" dirty="0" smtClean="0"/>
              <a:t> Give form name as </a:t>
            </a:r>
            <a:r>
              <a:rPr lang="en-US" dirty="0"/>
              <a:t>P</a:t>
            </a:r>
            <a:r>
              <a:rPr lang="en-US" dirty="0" smtClean="0"/>
              <a:t>arent </a:t>
            </a:r>
            <a:r>
              <a:rPr lang="en-US" dirty="0"/>
              <a:t>F</a:t>
            </a:r>
            <a:r>
              <a:rPr lang="en-US" dirty="0" smtClean="0"/>
              <a:t>orm.</a:t>
            </a:r>
          </a:p>
          <a:p>
            <a:pPr marL="400050" algn="just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algn="just"/>
            <a:endParaRPr lang="en-US" dirty="0" smtClean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442" y="2638219"/>
            <a:ext cx="4483115" cy="3686381"/>
          </a:xfrm>
          <a:prstGeom prst="rect">
            <a:avLst/>
          </a:prstGeom>
          <a:ln w="12700">
            <a:solidFill>
              <a:schemeClr val="tx1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37404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Base </a:t>
            </a:r>
            <a:r>
              <a:rPr lang="en-US" dirty="0" smtClean="0"/>
              <a:t>Forms 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algn="just">
              <a:buFont typeface="Wingdings" panose="05000000000000000000" pitchFamily="2" charset="2"/>
              <a:buChar char="§"/>
            </a:pPr>
            <a:r>
              <a:rPr lang="en-US" dirty="0" smtClean="0"/>
              <a:t>Go to solution explorer and right click on solution name, then Add </a:t>
            </a:r>
            <a:r>
              <a:rPr lang="en-US" dirty="0" smtClean="0">
                <a:sym typeface="Wingdings" panose="05000000000000000000" pitchFamily="2" charset="2"/>
              </a:rPr>
              <a:t> Windows Form.</a:t>
            </a:r>
          </a:p>
          <a:p>
            <a:pPr marL="400050" algn="just">
              <a:buFont typeface="Wingdings" panose="05000000000000000000" pitchFamily="2" charset="2"/>
              <a:buChar char="§"/>
            </a:pPr>
            <a:endParaRPr lang="en-US" dirty="0" smtClean="0">
              <a:sym typeface="Wingdings" panose="05000000000000000000" pitchFamily="2" charset="2"/>
            </a:endParaRPr>
          </a:p>
          <a:p>
            <a:pPr marL="400050" algn="just">
              <a:buFont typeface="Wingdings" panose="05000000000000000000" pitchFamily="2" charset="2"/>
              <a:buChar char="§"/>
            </a:pPr>
            <a:endParaRPr lang="en-US" dirty="0" smtClean="0">
              <a:sym typeface="Wingdings" panose="05000000000000000000" pitchFamily="2" charset="2"/>
            </a:endParaRPr>
          </a:p>
          <a:p>
            <a:pPr marL="400050" algn="just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400050" algn="just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algn="just"/>
            <a:endParaRPr lang="en-US" dirty="0" smtClean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3048000" y="5562600"/>
            <a:ext cx="457200" cy="1524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873761"/>
            <a:ext cx="8305800" cy="4450839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3048000" y="5638800"/>
            <a:ext cx="381000" cy="2286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3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Base </a:t>
            </a:r>
            <a:r>
              <a:rPr lang="en-US" dirty="0" smtClean="0"/>
              <a:t>Forms 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algn="just">
              <a:buFont typeface="Wingdings" panose="05000000000000000000" pitchFamily="2" charset="2"/>
              <a:buChar char="§"/>
            </a:pPr>
            <a:r>
              <a:rPr lang="en-US" dirty="0" smtClean="0"/>
              <a:t>After Clicking </a:t>
            </a:r>
            <a:r>
              <a:rPr lang="en-US" dirty="0"/>
              <a:t>W</a:t>
            </a:r>
            <a:r>
              <a:rPr lang="en-US" dirty="0" smtClean="0"/>
              <a:t>indows Form, Do below steps.</a:t>
            </a:r>
          </a:p>
          <a:p>
            <a:pPr marL="400050" algn="just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algn="just"/>
            <a:endParaRPr lang="en-US" dirty="0" smtClean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68" y="1533144"/>
            <a:ext cx="7996864" cy="48676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Oval 5"/>
          <p:cNvSpPr/>
          <p:nvPr/>
        </p:nvSpPr>
        <p:spPr>
          <a:xfrm>
            <a:off x="838200" y="2819400"/>
            <a:ext cx="1066800" cy="3048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3886200" y="2133600"/>
            <a:ext cx="457200" cy="228600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>
            <a:off x="2438400" y="5867400"/>
            <a:ext cx="457200" cy="228600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6477000" y="6096000"/>
            <a:ext cx="457200" cy="2286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2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8127</TotalTime>
  <Words>332</Words>
  <Application>Microsoft Office PowerPoint</Application>
  <PresentationFormat>On-screen Show (4:3)</PresentationFormat>
  <Paragraphs>66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1_Office Theme</vt:lpstr>
      <vt:lpstr>UNIT-6 Visual Inheritance in C#.NET</vt:lpstr>
      <vt:lpstr>Outline</vt:lpstr>
      <vt:lpstr>Applying Inheritance to Forms</vt:lpstr>
      <vt:lpstr>Creating Base Forms</vt:lpstr>
      <vt:lpstr>Creating Base Forms Cont..</vt:lpstr>
      <vt:lpstr>Creating Base Forms Cont..</vt:lpstr>
      <vt:lpstr>Creating Base Forms Cont..</vt:lpstr>
      <vt:lpstr>Creating Base Forms Cont..</vt:lpstr>
      <vt:lpstr>Creating Base Forms Cont..</vt:lpstr>
      <vt:lpstr>Creating Base Forms Cont..</vt:lpstr>
      <vt:lpstr>Creating Base Forms Cont..</vt:lpstr>
      <vt:lpstr>Programming Derived Forms</vt:lpstr>
      <vt:lpstr>Programming Derived Forms Cont..</vt:lpstr>
      <vt:lpstr>PowerPoint Presentation</vt:lpstr>
    </vt:vector>
  </TitlesOfParts>
  <Company>Darshan Institute of Engg. &amp; Tech.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RUPESH-PC</cp:lastModifiedBy>
  <cp:revision>1525</cp:revision>
  <dcterms:created xsi:type="dcterms:W3CDTF">2013-05-17T03:00:03Z</dcterms:created>
  <dcterms:modified xsi:type="dcterms:W3CDTF">2017-04-19T06:22:12Z</dcterms:modified>
</cp:coreProperties>
</file>