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52"/>
  </p:notesMasterIdLst>
  <p:handoutMasterIdLst>
    <p:handoutMasterId r:id="rId53"/>
  </p:handoutMasterIdLst>
  <p:sldIdLst>
    <p:sldId id="482" r:id="rId3"/>
    <p:sldId id="379" r:id="rId4"/>
    <p:sldId id="460" r:id="rId5"/>
    <p:sldId id="498" r:id="rId6"/>
    <p:sldId id="500" r:id="rId7"/>
    <p:sldId id="502" r:id="rId8"/>
    <p:sldId id="501" r:id="rId9"/>
    <p:sldId id="504" r:id="rId10"/>
    <p:sldId id="505" r:id="rId11"/>
    <p:sldId id="518" r:id="rId12"/>
    <p:sldId id="506" r:id="rId13"/>
    <p:sldId id="520" r:id="rId14"/>
    <p:sldId id="521" r:id="rId15"/>
    <p:sldId id="522" r:id="rId16"/>
    <p:sldId id="523" r:id="rId17"/>
    <p:sldId id="524" r:id="rId18"/>
    <p:sldId id="507" r:id="rId19"/>
    <p:sldId id="509" r:id="rId20"/>
    <p:sldId id="510" r:id="rId21"/>
    <p:sldId id="514" r:id="rId22"/>
    <p:sldId id="515" r:id="rId23"/>
    <p:sldId id="516" r:id="rId24"/>
    <p:sldId id="517" r:id="rId25"/>
    <p:sldId id="483" r:id="rId26"/>
    <p:sldId id="484" r:id="rId27"/>
    <p:sldId id="485" r:id="rId28"/>
    <p:sldId id="486" r:id="rId29"/>
    <p:sldId id="487" r:id="rId30"/>
    <p:sldId id="488" r:id="rId31"/>
    <p:sldId id="490" r:id="rId32"/>
    <p:sldId id="489" r:id="rId33"/>
    <p:sldId id="491" r:id="rId34"/>
    <p:sldId id="492" r:id="rId35"/>
    <p:sldId id="493" r:id="rId36"/>
    <p:sldId id="494" r:id="rId37"/>
    <p:sldId id="495" r:id="rId38"/>
    <p:sldId id="496" r:id="rId39"/>
    <p:sldId id="503" r:id="rId40"/>
    <p:sldId id="511" r:id="rId41"/>
    <p:sldId id="512" r:id="rId42"/>
    <p:sldId id="525" r:id="rId43"/>
    <p:sldId id="526" r:id="rId44"/>
    <p:sldId id="527" r:id="rId45"/>
    <p:sldId id="528" r:id="rId46"/>
    <p:sldId id="529" r:id="rId47"/>
    <p:sldId id="530" r:id="rId48"/>
    <p:sldId id="532" r:id="rId49"/>
    <p:sldId id="533" r:id="rId50"/>
    <p:sldId id="534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QO945AYrZqjXwOengaaQHg==" hashData="0eH89BR5dc/YJIysO9ugsLUSe+E="/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DFD"/>
    <a:srgbClr val="E7F2FF"/>
    <a:srgbClr val="FF6702"/>
    <a:srgbClr val="E40524"/>
    <a:srgbClr val="34495E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55" autoAdjust="0"/>
    <p:restoredTop sz="94343" autoAdjust="0"/>
  </p:normalViewPr>
  <p:slideViewPr>
    <p:cSldViewPr>
      <p:cViewPr>
        <p:scale>
          <a:sx n="70" d="100"/>
          <a:sy n="70" d="100"/>
        </p:scale>
        <p:origin x="-811" y="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0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C19C07-4C2A-43B0-923F-9987DDA9918F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C72DB4B-8935-4A7C-B51E-CA21F775023B}">
      <dgm:prSet/>
      <dgm:spPr/>
      <dgm:t>
        <a:bodyPr/>
        <a:lstStyle/>
        <a:p>
          <a:pPr rtl="0"/>
          <a:r>
            <a:rPr lang="en-US" dirty="0" err="1" smtClean="0"/>
            <a:t>System.Drawing</a:t>
          </a:r>
          <a:endParaRPr lang="en-US" dirty="0"/>
        </a:p>
      </dgm:t>
    </dgm:pt>
    <dgm:pt modelId="{2098EFCD-CE6B-4B7E-B52F-7A2EC5152796}" type="parTrans" cxnId="{0B676B06-9094-4BBE-B17D-DD8E0996DDBF}">
      <dgm:prSet/>
      <dgm:spPr/>
      <dgm:t>
        <a:bodyPr/>
        <a:lstStyle/>
        <a:p>
          <a:endParaRPr lang="en-US"/>
        </a:p>
      </dgm:t>
    </dgm:pt>
    <dgm:pt modelId="{C2B4E5EF-7222-41A5-B1CC-86D2FEA83547}" type="sibTrans" cxnId="{0B676B06-9094-4BBE-B17D-DD8E0996DDBF}">
      <dgm:prSet/>
      <dgm:spPr/>
      <dgm:t>
        <a:bodyPr/>
        <a:lstStyle/>
        <a:p>
          <a:endParaRPr lang="en-US"/>
        </a:p>
      </dgm:t>
    </dgm:pt>
    <dgm:pt modelId="{C0424F03-0181-4823-A7FE-269CAA1F7232}">
      <dgm:prSet/>
      <dgm:spPr/>
      <dgm:t>
        <a:bodyPr/>
        <a:lstStyle/>
        <a:p>
          <a:pPr rtl="0"/>
          <a:r>
            <a:rPr lang="en-US" smtClean="0"/>
            <a:t>System.Drawing.Drawing2D</a:t>
          </a:r>
          <a:endParaRPr lang="en-US"/>
        </a:p>
      </dgm:t>
    </dgm:pt>
    <dgm:pt modelId="{0EA6BBD3-679C-4D17-9430-4AE2FE254FAA}" type="parTrans" cxnId="{018EE1AA-8D94-42D3-8CD7-76E66DB1E443}">
      <dgm:prSet/>
      <dgm:spPr/>
      <dgm:t>
        <a:bodyPr/>
        <a:lstStyle/>
        <a:p>
          <a:endParaRPr lang="en-US"/>
        </a:p>
      </dgm:t>
    </dgm:pt>
    <dgm:pt modelId="{80B1A321-C2D2-48D0-9334-D1D98A2A04C2}" type="sibTrans" cxnId="{018EE1AA-8D94-42D3-8CD7-76E66DB1E443}">
      <dgm:prSet/>
      <dgm:spPr/>
      <dgm:t>
        <a:bodyPr/>
        <a:lstStyle/>
        <a:p>
          <a:endParaRPr lang="en-US"/>
        </a:p>
      </dgm:t>
    </dgm:pt>
    <dgm:pt modelId="{6B48672B-02F4-4310-92FE-2248294DA36E}">
      <dgm:prSet/>
      <dgm:spPr/>
      <dgm:t>
        <a:bodyPr/>
        <a:lstStyle/>
        <a:p>
          <a:pPr rtl="0"/>
          <a:r>
            <a:rPr lang="en-US" smtClean="0"/>
            <a:t>System.Drawing.Imaging</a:t>
          </a:r>
          <a:endParaRPr lang="en-US"/>
        </a:p>
      </dgm:t>
    </dgm:pt>
    <dgm:pt modelId="{F7C4A85E-F48A-4AA5-B4AC-66F5A22E0296}" type="parTrans" cxnId="{C8B3E62C-FA65-4E88-874B-EAB797BA2E1D}">
      <dgm:prSet/>
      <dgm:spPr/>
      <dgm:t>
        <a:bodyPr/>
        <a:lstStyle/>
        <a:p>
          <a:endParaRPr lang="en-US"/>
        </a:p>
      </dgm:t>
    </dgm:pt>
    <dgm:pt modelId="{2C68BA64-57B5-4FAE-8F03-030673FB038D}" type="sibTrans" cxnId="{C8B3E62C-FA65-4E88-874B-EAB797BA2E1D}">
      <dgm:prSet/>
      <dgm:spPr/>
      <dgm:t>
        <a:bodyPr/>
        <a:lstStyle/>
        <a:p>
          <a:endParaRPr lang="en-US"/>
        </a:p>
      </dgm:t>
    </dgm:pt>
    <dgm:pt modelId="{DB24C550-231C-4608-A5DC-6C8E7FDFF125}">
      <dgm:prSet/>
      <dgm:spPr/>
      <dgm:t>
        <a:bodyPr/>
        <a:lstStyle/>
        <a:p>
          <a:pPr rtl="0"/>
          <a:r>
            <a:rPr lang="en-US" smtClean="0"/>
            <a:t>System.Drawing.Printing</a:t>
          </a:r>
          <a:endParaRPr lang="en-US"/>
        </a:p>
      </dgm:t>
    </dgm:pt>
    <dgm:pt modelId="{16FEBD59-C772-478C-AEE5-148EF7D194F6}" type="parTrans" cxnId="{50AD3EFC-C372-4D44-9F23-2293CBC1D676}">
      <dgm:prSet/>
      <dgm:spPr/>
      <dgm:t>
        <a:bodyPr/>
        <a:lstStyle/>
        <a:p>
          <a:endParaRPr lang="en-US"/>
        </a:p>
      </dgm:t>
    </dgm:pt>
    <dgm:pt modelId="{BE0BD931-E564-4A88-8EB0-74184CD3BD47}" type="sibTrans" cxnId="{50AD3EFC-C372-4D44-9F23-2293CBC1D676}">
      <dgm:prSet/>
      <dgm:spPr/>
      <dgm:t>
        <a:bodyPr/>
        <a:lstStyle/>
        <a:p>
          <a:endParaRPr lang="en-US"/>
        </a:p>
      </dgm:t>
    </dgm:pt>
    <dgm:pt modelId="{ADA5CA5C-85CF-4349-A014-2A88FFAA76CB}">
      <dgm:prSet/>
      <dgm:spPr/>
      <dgm:t>
        <a:bodyPr/>
        <a:lstStyle/>
        <a:p>
          <a:pPr rtl="0"/>
          <a:r>
            <a:rPr lang="en-US" smtClean="0"/>
            <a:t>System.Drawing.Design</a:t>
          </a:r>
          <a:endParaRPr lang="en-US"/>
        </a:p>
      </dgm:t>
    </dgm:pt>
    <dgm:pt modelId="{A2505C91-DA3F-409B-804F-2D65D9261F47}" type="parTrans" cxnId="{0036F2BC-FC0E-4E8F-88EF-DCBBCC22FA39}">
      <dgm:prSet/>
      <dgm:spPr/>
      <dgm:t>
        <a:bodyPr/>
        <a:lstStyle/>
        <a:p>
          <a:endParaRPr lang="en-US"/>
        </a:p>
      </dgm:t>
    </dgm:pt>
    <dgm:pt modelId="{2ED226FE-5484-421F-845A-223E2D75F7D4}" type="sibTrans" cxnId="{0036F2BC-FC0E-4E8F-88EF-DCBBCC22FA39}">
      <dgm:prSet/>
      <dgm:spPr/>
      <dgm:t>
        <a:bodyPr/>
        <a:lstStyle/>
        <a:p>
          <a:endParaRPr lang="en-US"/>
        </a:p>
      </dgm:t>
    </dgm:pt>
    <dgm:pt modelId="{61638C45-018E-4546-9340-17ABEB4EFA82}">
      <dgm:prSet/>
      <dgm:spPr/>
      <dgm:t>
        <a:bodyPr/>
        <a:lstStyle/>
        <a:p>
          <a:pPr rtl="0"/>
          <a:r>
            <a:rPr lang="en-US" smtClean="0"/>
            <a:t>System.Drawing.Text</a:t>
          </a:r>
          <a:endParaRPr lang="en-US"/>
        </a:p>
      </dgm:t>
    </dgm:pt>
    <dgm:pt modelId="{2E09E953-0678-4F68-BBAD-C31656AD839F}" type="parTrans" cxnId="{58613A35-B350-4283-8FE6-6B0DE296A7A1}">
      <dgm:prSet/>
      <dgm:spPr/>
      <dgm:t>
        <a:bodyPr/>
        <a:lstStyle/>
        <a:p>
          <a:endParaRPr lang="en-US"/>
        </a:p>
      </dgm:t>
    </dgm:pt>
    <dgm:pt modelId="{76A0D714-D0C4-43AF-BD7E-B1454F96F81B}" type="sibTrans" cxnId="{58613A35-B350-4283-8FE6-6B0DE296A7A1}">
      <dgm:prSet/>
      <dgm:spPr/>
      <dgm:t>
        <a:bodyPr/>
        <a:lstStyle/>
        <a:p>
          <a:endParaRPr lang="en-US"/>
        </a:p>
      </dgm:t>
    </dgm:pt>
    <dgm:pt modelId="{B9CA373E-6ED9-40DF-932C-511A07A03C35}" type="pres">
      <dgm:prSet presAssocID="{3CC19C07-4C2A-43B0-923F-9987DDA9918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ECC3AB4-A954-4774-B268-49FE5682E253}" type="pres">
      <dgm:prSet presAssocID="{4C72DB4B-8935-4A7C-B51E-CA21F775023B}" presName="root" presStyleCnt="0"/>
      <dgm:spPr/>
    </dgm:pt>
    <dgm:pt modelId="{A0204F72-AF99-4117-982D-FD0DB1B38C04}" type="pres">
      <dgm:prSet presAssocID="{4C72DB4B-8935-4A7C-B51E-CA21F775023B}" presName="rootComposite" presStyleCnt="0"/>
      <dgm:spPr/>
    </dgm:pt>
    <dgm:pt modelId="{89EC9920-42FD-4DC5-82FE-858939FAF545}" type="pres">
      <dgm:prSet presAssocID="{4C72DB4B-8935-4A7C-B51E-CA21F775023B}" presName="rootText" presStyleLbl="node1" presStyleIdx="0" presStyleCnt="1" custScaleX="125019" custScaleY="81256"/>
      <dgm:spPr/>
      <dgm:t>
        <a:bodyPr/>
        <a:lstStyle/>
        <a:p>
          <a:endParaRPr lang="en-US"/>
        </a:p>
      </dgm:t>
    </dgm:pt>
    <dgm:pt modelId="{994FD784-0DC8-4BC7-A7C4-461288EEF25D}" type="pres">
      <dgm:prSet presAssocID="{4C72DB4B-8935-4A7C-B51E-CA21F775023B}" presName="rootConnector" presStyleLbl="node1" presStyleIdx="0" presStyleCnt="1"/>
      <dgm:spPr/>
      <dgm:t>
        <a:bodyPr/>
        <a:lstStyle/>
        <a:p>
          <a:endParaRPr lang="en-US"/>
        </a:p>
      </dgm:t>
    </dgm:pt>
    <dgm:pt modelId="{F0A1CF62-8932-44A7-A691-5CCEA88E7F97}" type="pres">
      <dgm:prSet presAssocID="{4C72DB4B-8935-4A7C-B51E-CA21F775023B}" presName="childShape" presStyleCnt="0"/>
      <dgm:spPr/>
    </dgm:pt>
    <dgm:pt modelId="{AA5C7014-5464-433A-9EA9-DFEA10CE078F}" type="pres">
      <dgm:prSet presAssocID="{0EA6BBD3-679C-4D17-9430-4AE2FE254FAA}" presName="Name13" presStyleLbl="parChTrans1D2" presStyleIdx="0" presStyleCnt="5"/>
      <dgm:spPr/>
      <dgm:t>
        <a:bodyPr/>
        <a:lstStyle/>
        <a:p>
          <a:endParaRPr lang="en-US"/>
        </a:p>
      </dgm:t>
    </dgm:pt>
    <dgm:pt modelId="{97BF289B-ADD5-4E43-975A-3DAB53585575}" type="pres">
      <dgm:prSet presAssocID="{C0424F03-0181-4823-A7FE-269CAA1F7232}" presName="childText" presStyleLbl="bgAcc1" presStyleIdx="0" presStyleCnt="5" custScaleX="156274" custScaleY="497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493E5E-C564-445B-B231-F859743BD658}" type="pres">
      <dgm:prSet presAssocID="{F7C4A85E-F48A-4AA5-B4AC-66F5A22E0296}" presName="Name13" presStyleLbl="parChTrans1D2" presStyleIdx="1" presStyleCnt="5"/>
      <dgm:spPr/>
      <dgm:t>
        <a:bodyPr/>
        <a:lstStyle/>
        <a:p>
          <a:endParaRPr lang="en-US"/>
        </a:p>
      </dgm:t>
    </dgm:pt>
    <dgm:pt modelId="{34C9F61D-90E8-46EA-B42C-F56913198011}" type="pres">
      <dgm:prSet presAssocID="{6B48672B-02F4-4310-92FE-2248294DA36E}" presName="childText" presStyleLbl="bgAcc1" presStyleIdx="1" presStyleCnt="5" custScaleX="156274" custScaleY="497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37D6B0-3CF1-43E5-B714-D7672C155895}" type="pres">
      <dgm:prSet presAssocID="{16FEBD59-C772-478C-AEE5-148EF7D194F6}" presName="Name13" presStyleLbl="parChTrans1D2" presStyleIdx="2" presStyleCnt="5"/>
      <dgm:spPr/>
      <dgm:t>
        <a:bodyPr/>
        <a:lstStyle/>
        <a:p>
          <a:endParaRPr lang="en-US"/>
        </a:p>
      </dgm:t>
    </dgm:pt>
    <dgm:pt modelId="{BAA64D15-1216-4A6D-9033-4B7E235A3716}" type="pres">
      <dgm:prSet presAssocID="{DB24C550-231C-4608-A5DC-6C8E7FDFF125}" presName="childText" presStyleLbl="bgAcc1" presStyleIdx="2" presStyleCnt="5" custScaleX="156274" custScaleY="497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8FA826-C976-480E-B621-0DB848F11C75}" type="pres">
      <dgm:prSet presAssocID="{A2505C91-DA3F-409B-804F-2D65D9261F47}" presName="Name13" presStyleLbl="parChTrans1D2" presStyleIdx="3" presStyleCnt="5"/>
      <dgm:spPr/>
      <dgm:t>
        <a:bodyPr/>
        <a:lstStyle/>
        <a:p>
          <a:endParaRPr lang="en-US"/>
        </a:p>
      </dgm:t>
    </dgm:pt>
    <dgm:pt modelId="{B10BF97C-5903-434D-87B8-06FFAEFB90DC}" type="pres">
      <dgm:prSet presAssocID="{ADA5CA5C-85CF-4349-A014-2A88FFAA76CB}" presName="childText" presStyleLbl="bgAcc1" presStyleIdx="3" presStyleCnt="5" custScaleX="156274" custScaleY="497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AD1F74-B842-488A-8533-0C8657D1C8EC}" type="pres">
      <dgm:prSet presAssocID="{2E09E953-0678-4F68-BBAD-C31656AD839F}" presName="Name13" presStyleLbl="parChTrans1D2" presStyleIdx="4" presStyleCnt="5"/>
      <dgm:spPr/>
      <dgm:t>
        <a:bodyPr/>
        <a:lstStyle/>
        <a:p>
          <a:endParaRPr lang="en-US"/>
        </a:p>
      </dgm:t>
    </dgm:pt>
    <dgm:pt modelId="{D9661713-E145-4BF9-85B3-6E04C02C20A6}" type="pres">
      <dgm:prSet presAssocID="{61638C45-018E-4546-9340-17ABEB4EFA82}" presName="childText" presStyleLbl="bgAcc1" presStyleIdx="4" presStyleCnt="5" custScaleX="156274" custScaleY="497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9DF725-F3C5-4D19-BEB4-963D80719127}" type="presOf" srcId="{0EA6BBD3-679C-4D17-9430-4AE2FE254FAA}" destId="{AA5C7014-5464-433A-9EA9-DFEA10CE078F}" srcOrd="0" destOrd="0" presId="urn:microsoft.com/office/officeart/2005/8/layout/hierarchy3"/>
    <dgm:cxn modelId="{3812315A-3536-4127-841D-6F0459394699}" type="presOf" srcId="{4C72DB4B-8935-4A7C-B51E-CA21F775023B}" destId="{994FD784-0DC8-4BC7-A7C4-461288EEF25D}" srcOrd="1" destOrd="0" presId="urn:microsoft.com/office/officeart/2005/8/layout/hierarchy3"/>
    <dgm:cxn modelId="{58613A35-B350-4283-8FE6-6B0DE296A7A1}" srcId="{4C72DB4B-8935-4A7C-B51E-CA21F775023B}" destId="{61638C45-018E-4546-9340-17ABEB4EFA82}" srcOrd="4" destOrd="0" parTransId="{2E09E953-0678-4F68-BBAD-C31656AD839F}" sibTransId="{76A0D714-D0C4-43AF-BD7E-B1454F96F81B}"/>
    <dgm:cxn modelId="{F6029811-A7CE-443E-9E01-8A8491998BA0}" type="presOf" srcId="{C0424F03-0181-4823-A7FE-269CAA1F7232}" destId="{97BF289B-ADD5-4E43-975A-3DAB53585575}" srcOrd="0" destOrd="0" presId="urn:microsoft.com/office/officeart/2005/8/layout/hierarchy3"/>
    <dgm:cxn modelId="{6563429B-B252-42B0-877A-5AF43CDC57D0}" type="presOf" srcId="{61638C45-018E-4546-9340-17ABEB4EFA82}" destId="{D9661713-E145-4BF9-85B3-6E04C02C20A6}" srcOrd="0" destOrd="0" presId="urn:microsoft.com/office/officeart/2005/8/layout/hierarchy3"/>
    <dgm:cxn modelId="{0036F2BC-FC0E-4E8F-88EF-DCBBCC22FA39}" srcId="{4C72DB4B-8935-4A7C-B51E-CA21F775023B}" destId="{ADA5CA5C-85CF-4349-A014-2A88FFAA76CB}" srcOrd="3" destOrd="0" parTransId="{A2505C91-DA3F-409B-804F-2D65D9261F47}" sibTransId="{2ED226FE-5484-421F-845A-223E2D75F7D4}"/>
    <dgm:cxn modelId="{C8B3E62C-FA65-4E88-874B-EAB797BA2E1D}" srcId="{4C72DB4B-8935-4A7C-B51E-CA21F775023B}" destId="{6B48672B-02F4-4310-92FE-2248294DA36E}" srcOrd="1" destOrd="0" parTransId="{F7C4A85E-F48A-4AA5-B4AC-66F5A22E0296}" sibTransId="{2C68BA64-57B5-4FAE-8F03-030673FB038D}"/>
    <dgm:cxn modelId="{4FB289A6-5779-40C0-A468-EB93D0DEFF79}" type="presOf" srcId="{F7C4A85E-F48A-4AA5-B4AC-66F5A22E0296}" destId="{CF493E5E-C564-445B-B231-F859743BD658}" srcOrd="0" destOrd="0" presId="urn:microsoft.com/office/officeart/2005/8/layout/hierarchy3"/>
    <dgm:cxn modelId="{1A87B896-303B-4B31-9433-D7BAD47AED56}" type="presOf" srcId="{4C72DB4B-8935-4A7C-B51E-CA21F775023B}" destId="{89EC9920-42FD-4DC5-82FE-858939FAF545}" srcOrd="0" destOrd="0" presId="urn:microsoft.com/office/officeart/2005/8/layout/hierarchy3"/>
    <dgm:cxn modelId="{50AD3EFC-C372-4D44-9F23-2293CBC1D676}" srcId="{4C72DB4B-8935-4A7C-B51E-CA21F775023B}" destId="{DB24C550-231C-4608-A5DC-6C8E7FDFF125}" srcOrd="2" destOrd="0" parTransId="{16FEBD59-C772-478C-AEE5-148EF7D194F6}" sibTransId="{BE0BD931-E564-4A88-8EB0-74184CD3BD47}"/>
    <dgm:cxn modelId="{0B676B06-9094-4BBE-B17D-DD8E0996DDBF}" srcId="{3CC19C07-4C2A-43B0-923F-9987DDA9918F}" destId="{4C72DB4B-8935-4A7C-B51E-CA21F775023B}" srcOrd="0" destOrd="0" parTransId="{2098EFCD-CE6B-4B7E-B52F-7A2EC5152796}" sibTransId="{C2B4E5EF-7222-41A5-B1CC-86D2FEA83547}"/>
    <dgm:cxn modelId="{7256C65D-FB54-4A66-A727-3AE40B868549}" type="presOf" srcId="{6B48672B-02F4-4310-92FE-2248294DA36E}" destId="{34C9F61D-90E8-46EA-B42C-F56913198011}" srcOrd="0" destOrd="0" presId="urn:microsoft.com/office/officeart/2005/8/layout/hierarchy3"/>
    <dgm:cxn modelId="{F98D3623-119C-4342-8F58-80EF7CDE2BC6}" type="presOf" srcId="{16FEBD59-C772-478C-AEE5-148EF7D194F6}" destId="{6237D6B0-3CF1-43E5-B714-D7672C155895}" srcOrd="0" destOrd="0" presId="urn:microsoft.com/office/officeart/2005/8/layout/hierarchy3"/>
    <dgm:cxn modelId="{61CA5AF7-E1B4-40B3-A83A-0A18EA68D403}" type="presOf" srcId="{DB24C550-231C-4608-A5DC-6C8E7FDFF125}" destId="{BAA64D15-1216-4A6D-9033-4B7E235A3716}" srcOrd="0" destOrd="0" presId="urn:microsoft.com/office/officeart/2005/8/layout/hierarchy3"/>
    <dgm:cxn modelId="{0EB51B30-CED4-41EA-8A19-5E0830004B04}" type="presOf" srcId="{A2505C91-DA3F-409B-804F-2D65D9261F47}" destId="{958FA826-C976-480E-B621-0DB848F11C75}" srcOrd="0" destOrd="0" presId="urn:microsoft.com/office/officeart/2005/8/layout/hierarchy3"/>
    <dgm:cxn modelId="{8B4C150B-E530-4FBB-A9AF-7BAD033365F2}" type="presOf" srcId="{2E09E953-0678-4F68-BBAD-C31656AD839F}" destId="{A1AD1F74-B842-488A-8533-0C8657D1C8EC}" srcOrd="0" destOrd="0" presId="urn:microsoft.com/office/officeart/2005/8/layout/hierarchy3"/>
    <dgm:cxn modelId="{60BBDFDB-6D7C-409E-AE85-60ADF0774E65}" type="presOf" srcId="{3CC19C07-4C2A-43B0-923F-9987DDA9918F}" destId="{B9CA373E-6ED9-40DF-932C-511A07A03C35}" srcOrd="0" destOrd="0" presId="urn:microsoft.com/office/officeart/2005/8/layout/hierarchy3"/>
    <dgm:cxn modelId="{740B82EA-4BE6-4BFD-99FB-FF74D4D182C4}" type="presOf" srcId="{ADA5CA5C-85CF-4349-A014-2A88FFAA76CB}" destId="{B10BF97C-5903-434D-87B8-06FFAEFB90DC}" srcOrd="0" destOrd="0" presId="urn:microsoft.com/office/officeart/2005/8/layout/hierarchy3"/>
    <dgm:cxn modelId="{018EE1AA-8D94-42D3-8CD7-76E66DB1E443}" srcId="{4C72DB4B-8935-4A7C-B51E-CA21F775023B}" destId="{C0424F03-0181-4823-A7FE-269CAA1F7232}" srcOrd="0" destOrd="0" parTransId="{0EA6BBD3-679C-4D17-9430-4AE2FE254FAA}" sibTransId="{80B1A321-C2D2-48D0-9334-D1D98A2A04C2}"/>
    <dgm:cxn modelId="{05565874-BDA8-4969-BCCE-414450748261}" type="presParOf" srcId="{B9CA373E-6ED9-40DF-932C-511A07A03C35}" destId="{4ECC3AB4-A954-4774-B268-49FE5682E253}" srcOrd="0" destOrd="0" presId="urn:microsoft.com/office/officeart/2005/8/layout/hierarchy3"/>
    <dgm:cxn modelId="{A9C79D91-B508-4BDE-BD7C-16AD651890BF}" type="presParOf" srcId="{4ECC3AB4-A954-4774-B268-49FE5682E253}" destId="{A0204F72-AF99-4117-982D-FD0DB1B38C04}" srcOrd="0" destOrd="0" presId="urn:microsoft.com/office/officeart/2005/8/layout/hierarchy3"/>
    <dgm:cxn modelId="{043D8795-BA81-4AF3-9810-D11C0D5E01B0}" type="presParOf" srcId="{A0204F72-AF99-4117-982D-FD0DB1B38C04}" destId="{89EC9920-42FD-4DC5-82FE-858939FAF545}" srcOrd="0" destOrd="0" presId="urn:microsoft.com/office/officeart/2005/8/layout/hierarchy3"/>
    <dgm:cxn modelId="{F105C394-765F-478F-BD10-6CDD07AEE70C}" type="presParOf" srcId="{A0204F72-AF99-4117-982D-FD0DB1B38C04}" destId="{994FD784-0DC8-4BC7-A7C4-461288EEF25D}" srcOrd="1" destOrd="0" presId="urn:microsoft.com/office/officeart/2005/8/layout/hierarchy3"/>
    <dgm:cxn modelId="{E2999214-1720-4618-BF6B-A772D11D3339}" type="presParOf" srcId="{4ECC3AB4-A954-4774-B268-49FE5682E253}" destId="{F0A1CF62-8932-44A7-A691-5CCEA88E7F97}" srcOrd="1" destOrd="0" presId="urn:microsoft.com/office/officeart/2005/8/layout/hierarchy3"/>
    <dgm:cxn modelId="{641C04A7-D199-4EF2-BF0D-C572AE2C6462}" type="presParOf" srcId="{F0A1CF62-8932-44A7-A691-5CCEA88E7F97}" destId="{AA5C7014-5464-433A-9EA9-DFEA10CE078F}" srcOrd="0" destOrd="0" presId="urn:microsoft.com/office/officeart/2005/8/layout/hierarchy3"/>
    <dgm:cxn modelId="{115B67FD-26E7-44B0-B91E-C2F7397D41FD}" type="presParOf" srcId="{F0A1CF62-8932-44A7-A691-5CCEA88E7F97}" destId="{97BF289B-ADD5-4E43-975A-3DAB53585575}" srcOrd="1" destOrd="0" presId="urn:microsoft.com/office/officeart/2005/8/layout/hierarchy3"/>
    <dgm:cxn modelId="{E90F7245-072D-4AAF-9321-8AFC94997461}" type="presParOf" srcId="{F0A1CF62-8932-44A7-A691-5CCEA88E7F97}" destId="{CF493E5E-C564-445B-B231-F859743BD658}" srcOrd="2" destOrd="0" presId="urn:microsoft.com/office/officeart/2005/8/layout/hierarchy3"/>
    <dgm:cxn modelId="{07C32A1F-5E08-485D-99B2-7A6DD999BDB2}" type="presParOf" srcId="{F0A1CF62-8932-44A7-A691-5CCEA88E7F97}" destId="{34C9F61D-90E8-46EA-B42C-F56913198011}" srcOrd="3" destOrd="0" presId="urn:microsoft.com/office/officeart/2005/8/layout/hierarchy3"/>
    <dgm:cxn modelId="{0F2CA5C2-13B6-474C-BA52-DDE5B182F1B3}" type="presParOf" srcId="{F0A1CF62-8932-44A7-A691-5CCEA88E7F97}" destId="{6237D6B0-3CF1-43E5-B714-D7672C155895}" srcOrd="4" destOrd="0" presId="urn:microsoft.com/office/officeart/2005/8/layout/hierarchy3"/>
    <dgm:cxn modelId="{5656DA68-2B46-4C62-B160-A02BC9ECF7EF}" type="presParOf" srcId="{F0A1CF62-8932-44A7-A691-5CCEA88E7F97}" destId="{BAA64D15-1216-4A6D-9033-4B7E235A3716}" srcOrd="5" destOrd="0" presId="urn:microsoft.com/office/officeart/2005/8/layout/hierarchy3"/>
    <dgm:cxn modelId="{E78538FB-3075-4812-991C-119588FEBB79}" type="presParOf" srcId="{F0A1CF62-8932-44A7-A691-5CCEA88E7F97}" destId="{958FA826-C976-480E-B621-0DB848F11C75}" srcOrd="6" destOrd="0" presId="urn:microsoft.com/office/officeart/2005/8/layout/hierarchy3"/>
    <dgm:cxn modelId="{50A04178-5FF8-4D03-8198-D3E20EB5E585}" type="presParOf" srcId="{F0A1CF62-8932-44A7-A691-5CCEA88E7F97}" destId="{B10BF97C-5903-434D-87B8-06FFAEFB90DC}" srcOrd="7" destOrd="0" presId="urn:microsoft.com/office/officeart/2005/8/layout/hierarchy3"/>
    <dgm:cxn modelId="{3AF9679D-1469-402A-AB44-1011CB530BCB}" type="presParOf" srcId="{F0A1CF62-8932-44A7-A691-5CCEA88E7F97}" destId="{A1AD1F74-B842-488A-8533-0C8657D1C8EC}" srcOrd="8" destOrd="0" presId="urn:microsoft.com/office/officeart/2005/8/layout/hierarchy3"/>
    <dgm:cxn modelId="{BA985A5D-8562-47E6-AAC7-197E292518C5}" type="presParOf" srcId="{F0A1CF62-8932-44A7-A691-5CCEA88E7F97}" destId="{D9661713-E145-4BF9-85B3-6E04C02C20A6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B0D8E-838E-4283-B286-E896AD2974B5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A2F12-AA09-4250-9B31-F34D1678D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219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7A3D7D-4DD0-4519-9573-665089B668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299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24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l">
              <a:defRPr/>
            </a:pPr>
            <a:r>
              <a:rPr lang="da-DK" sz="1400" b="1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 – 2 : The Basics and Console Applications in C#              </a:t>
            </a:r>
            <a:fld id="{31EA97D2-C5F8-4360-8283-F6AF9EF22D41}" type="slidenum">
              <a:rPr lang="da-DK" sz="1400" b="1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                  </a:t>
            </a:r>
            <a:r>
              <a:rPr lang="da-DK" sz="1400" b="1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</a:t>
            </a:r>
            <a:r>
              <a:rPr lang="da-DK" sz="1400" b="1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&amp; Technology</a:t>
            </a:r>
            <a:endParaRPr lang="da-DK" sz="1400" b="1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9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17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72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39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669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53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ZapfDingbatsITC" charset="0"/>
              <a:buChar char="✔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114000"/>
              </a:lnSpc>
              <a:buClrTx/>
              <a:buFont typeface="Wingdings" charset="2"/>
              <a:buChar char="§"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114000"/>
              </a:lnSpc>
              <a:buClrTx/>
              <a:buFont typeface="Wingdings" charset="2"/>
              <a:buChar char="§"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114000"/>
              </a:lnSpc>
              <a:buClrTx/>
              <a:buFont typeface="Wingdings" charset="2"/>
              <a:buChar char="§"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50618103"/>
              </p:ext>
            </p:extLst>
          </p:nvPr>
        </p:nvGraphicFramePr>
        <p:xfrm>
          <a:off x="0" y="6477000"/>
          <a:ext cx="9144000" cy="391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Unit: 7 – Mastering Windows Forms</a:t>
                      </a:r>
                      <a:endParaRPr lang="da-DK" sz="1400" b="1" kern="1200" noProof="1" smtClean="0">
                        <a:solidFill>
                          <a:srgbClr val="FFFFFF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400" b="1" kern="1200" noProof="1" smtClean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kern="1200" noProof="1" smtClean="0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Darshan Institute of Engineering &amp; Technology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4724400" y="651361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879C56B-9442-4A46-A8E3-D0BE8591F40A}" type="slidenum">
              <a:rPr lang="en-US" sz="1400" b="1" smtClean="0">
                <a:solidFill>
                  <a:schemeClr val="bg1"/>
                </a:solidFill>
              </a:r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892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01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0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00" y="215182"/>
            <a:ext cx="8758800" cy="8064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600" y="1143000"/>
            <a:ext cx="4303200" cy="5181600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2800"/>
            </a:lvl1pPr>
            <a:lvl2pPr marL="742950" indent="-285750">
              <a:buFont typeface="ZapfDingbatsITC" charset="0"/>
              <a:buChar char="✔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303200" cy="5181600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2800"/>
            </a:lvl1pPr>
            <a:lvl2pPr marL="742950" indent="-285750">
              <a:buFont typeface="ZapfDingbatsITC" charset="0"/>
              <a:buChar char="✔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23877430"/>
              </p:ext>
            </p:extLst>
          </p:nvPr>
        </p:nvGraphicFramePr>
        <p:xfrm>
          <a:off x="0" y="6477000"/>
          <a:ext cx="9144000" cy="391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1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Unit: 7 – Mastering Windows Forms</a:t>
                      </a:r>
                      <a:endParaRPr lang="da-DK" sz="1400" b="1" kern="1200" noProof="1" smtClean="0">
                        <a:solidFill>
                          <a:srgbClr val="FFFFFF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42AD612E-595A-433A-9A0A-029F4C7D5C29}" type="slidenum">
                        <a:rPr lang="da-DK" sz="1400" b="1" kern="1200" noProof="1" smtClean="0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‹#›</a:t>
                      </a:fld>
                      <a:r>
                        <a:rPr lang="da-DK" sz="1400" b="1" kern="1200" noProof="1" smtClean="0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Darshan Institute of Engineering &amp; Technology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02361368"/>
              </p:ext>
            </p:extLst>
          </p:nvPr>
        </p:nvGraphicFramePr>
        <p:xfrm>
          <a:off x="0" y="6477000"/>
          <a:ext cx="9144000" cy="391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Unit: 7 – Mastering Windows Forms</a:t>
                      </a:r>
                      <a:endParaRPr lang="da-DK" sz="1400" b="1" kern="1200" noProof="1" smtClean="0">
                        <a:solidFill>
                          <a:srgbClr val="FFFFFF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400" b="1" kern="1200" noProof="1" smtClean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kern="1200" noProof="1" smtClean="0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Darshan Institute of Engineering &amp; Technology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 userDrawn="1"/>
        </p:nvSpPr>
        <p:spPr>
          <a:xfrm>
            <a:off x="4724400" y="651361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879C56B-9442-4A46-A8E3-D0BE8591F40A}" type="slidenum">
              <a:rPr lang="en-US" sz="1400" b="1" smtClean="0">
                <a:solidFill>
                  <a:schemeClr val="bg1"/>
                </a:solidFill>
              </a:r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5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821" y="4207043"/>
            <a:ext cx="71628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Naimish R. Vadodariya</a:t>
            </a:r>
          </a:p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naimish.vadodariya@darshan.ac.in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+91-8866215253</a:t>
            </a:r>
          </a:p>
          <a:p>
            <a:pPr algn="l">
              <a:spcBef>
                <a:spcPts val="0"/>
              </a:spcBef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Computer Engineering      </a:t>
            </a:r>
            <a:r>
              <a:rPr kumimoji="0" lang="da-DK" sz="1800" b="0" i="0" u="none" strike="noStrike" kern="120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	                                  	                  </a:t>
            </a:r>
            <a:r>
              <a:rPr kumimoji="0" lang="da-DK" sz="1400" b="1" i="0" u="none" strike="noStrike" kern="120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Darshan </a:t>
            </a:r>
            <a:r>
              <a:rPr kumimoji="0" lang="da-DK" sz="14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kumimoji="0" lang="da-DK" sz="1400" b="1" i="0" u="none" strike="noStrike" kern="120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kumimoji="0" lang="da-DK" sz="14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295399"/>
            <a:ext cx="8839200" cy="2743201"/>
          </a:xfrm>
        </p:spPr>
        <p:txBody>
          <a:bodyPr anchor="b">
            <a:no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UNIT-7</a:t>
            </a:r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36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Mastering Windows Forms</a:t>
            </a:r>
            <a:endParaRPr lang="en-US" sz="3600" b="1" dirty="0">
              <a:solidFill>
                <a:schemeClr val="bg1"/>
              </a:solidFill>
              <a:latin typeface="Calibri (Headings)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971800" y="576262"/>
            <a:ext cx="1303259" cy="381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2160711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3346" y="576262"/>
            <a:ext cx="2716054" cy="381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DOT NET TECHNOLOGY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155" y="5445241"/>
            <a:ext cx="3698588" cy="87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7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348" y="184355"/>
            <a:ext cx="8758800" cy="806400"/>
          </a:xfrm>
        </p:spPr>
        <p:txBody>
          <a:bodyPr/>
          <a:lstStyle/>
          <a:p>
            <a:r>
              <a:rPr lang="en-US" dirty="0" err="1" smtClean="0"/>
              <a:t>PrintPreviewDialog</a:t>
            </a:r>
            <a:r>
              <a:rPr lang="en-US" dirty="0" smtClean="0"/>
              <a:t> Cont..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41" y="1447800"/>
            <a:ext cx="5124718" cy="423677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408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348" y="184355"/>
            <a:ext cx="8758800" cy="806400"/>
          </a:xfrm>
        </p:spPr>
        <p:txBody>
          <a:bodyPr/>
          <a:lstStyle/>
          <a:p>
            <a:r>
              <a:rPr lang="en-US" dirty="0" smtClean="0"/>
              <a:t>Example - Printing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600" y="1035000"/>
            <a:ext cx="8758800" cy="5365800"/>
          </a:xfrm>
        </p:spPr>
        <p:txBody>
          <a:bodyPr>
            <a:normAutofit/>
          </a:bodyPr>
          <a:lstStyle/>
          <a:p>
            <a:pPr algn="just">
              <a:lnSpc>
                <a:spcPct val="114000"/>
              </a:lnSpc>
            </a:pP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Take a windows form with </a:t>
            </a:r>
            <a:r>
              <a:rPr lang="en-US" sz="240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RichTextBox</a:t>
            </a: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and two </a:t>
            </a: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Button control and also take </a:t>
            </a: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printing </a:t>
            </a: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controls </a:t>
            </a: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toolbox</a:t>
            </a: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as </a:t>
            </a: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shown </a:t>
            </a: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Figure</a:t>
            </a: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14000"/>
              </a:lnSpc>
            </a:pPr>
            <a:endParaRPr lang="en-US" sz="2400" dirty="0" smtClean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</a:pPr>
            <a:endParaRPr lang="en-US" sz="24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</a:pPr>
            <a:endParaRPr lang="en-US" sz="24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892" y="2514600"/>
            <a:ext cx="4098217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885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– Printing -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PrintPreview</a:t>
            </a:r>
            <a:r>
              <a:rPr lang="en-US" dirty="0" smtClean="0"/>
              <a:t> Button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btnPrintPreview_Click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printPreviewDialog1.Document = printDocument1;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printPreviewDialog1.ShowDialog();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700" dirty="0"/>
          </a:p>
          <a:p>
            <a:pPr marL="342900" lvl="1" indent="-342900">
              <a:buFont typeface="Wingdings" charset="2"/>
              <a:buChar char="§"/>
            </a:pPr>
            <a:r>
              <a:rPr lang="en-US" sz="2400" dirty="0"/>
              <a:t>PrintDocument1 (</a:t>
            </a:r>
            <a:r>
              <a:rPr lang="en-US" sz="2400" dirty="0" err="1"/>
              <a:t>PrintPage</a:t>
            </a:r>
            <a:r>
              <a:rPr lang="en-US" sz="2400" dirty="0"/>
              <a:t> Event)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1524000"/>
            <a:ext cx="8001000" cy="16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4626" y="3733800"/>
            <a:ext cx="8001000" cy="16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403860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e.Graphics.DrawString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(richTextBox1.Text,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"Arial"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.ToInt64(12)),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Brushes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e.MarginBounds.Left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+ 10,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e.MarginBounds.Top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3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– Printing -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charset="2"/>
              <a:buChar char="§"/>
            </a:pPr>
            <a:r>
              <a:rPr lang="en-US" sz="2400" dirty="0" smtClean="0"/>
              <a:t>Print Button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71500" y="1528916"/>
            <a:ext cx="8001000" cy="358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673011"/>
            <a:ext cx="77724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pageSetupDialog1.PrinterSettings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printDocument1.PrinterSettings; 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pageSetupDialog1.PageSettings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printDocument1.DefaultPageSettings;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(pageSetupDialog1.ShowDialog() ==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DialogResult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printDocument1.PrinterSettings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pageSetupDialog1.PrinterSettings;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printDocument1.DefaultPageSettings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pageSetupDialog1.PageSettings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printPreviewDialog1.Document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printDocument1;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printPreviewDialog1.Show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1900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– Printing -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private</a:t>
            </a:r>
            <a:r>
              <a:rPr lang="en-US" sz="11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btnPrintPreview_Click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1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printPreviewDialog1.Document = printDocument1;</a:t>
            </a:r>
          </a:p>
          <a:p>
            <a:pPr marL="0" indent="0">
              <a:buNone/>
            </a:pP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printPreviewDialog1.ShowDialog();</a:t>
            </a:r>
          </a:p>
          <a:p>
            <a:pPr marL="0" indent="0">
              <a:buNone/>
            </a:pP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1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private</a:t>
            </a:r>
            <a:r>
              <a:rPr lang="en-US" sz="11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btnPrint_Click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1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pageSetupDialog1.PrinterSettings = printDocument1.PrinterSettings; </a:t>
            </a:r>
          </a:p>
          <a:p>
            <a:pPr marL="0" indent="0">
              <a:buNone/>
            </a:pP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pageSetupDialog1.PageSettings = printDocument1.DefaultPageSettings</a:t>
            </a:r>
            <a:r>
              <a:rPr lang="en-US" sz="11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1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(pageSetupDialog1.ShowDialog() == </a:t>
            </a:r>
            <a:r>
              <a:rPr lang="en-US" sz="11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DialogResult</a:t>
            </a:r>
            <a:r>
              <a:rPr lang="en-US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.OK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printDocument1.PrinterSettings = pageSetupDialog1.PrinterSettings;</a:t>
            </a:r>
          </a:p>
          <a:p>
            <a:pPr marL="0" indent="0">
              <a:buNone/>
            </a:pP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printDocument1.DefaultPageSettings = pageSetupDialog1.PageSettings;</a:t>
            </a:r>
          </a:p>
          <a:p>
            <a:pPr marL="0" indent="0">
              <a:buNone/>
            </a:pP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printPreviewDialog1.Document = printDocument1;</a:t>
            </a:r>
          </a:p>
          <a:p>
            <a:pPr marL="0" indent="0">
              <a:buNone/>
            </a:pP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printPreviewDialog1.Show();</a:t>
            </a:r>
          </a:p>
          <a:p>
            <a:pPr marL="0" indent="0">
              <a:buNone/>
            </a:pP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1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private</a:t>
            </a:r>
            <a:r>
              <a:rPr lang="en-US" sz="11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printDocument1_PrintPage(</a:t>
            </a:r>
            <a:r>
              <a:rPr lang="en-US" sz="11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1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PrintPageEventArgs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e.Graphics.DrawString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(richTextBox1.Text, </a:t>
            </a:r>
            <a:r>
              <a:rPr lang="en-US" sz="11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"Arial"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.ToInt64(12)), </a:t>
            </a:r>
            <a:r>
              <a:rPr lang="en-US" sz="11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15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Brushes</a:t>
            </a:r>
            <a:r>
              <a:rPr lang="en-US" sz="11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.Blue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e.MarginBounds.Left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+ 10, </a:t>
            </a:r>
            <a:r>
              <a:rPr lang="en-US" sz="11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e.MarginBounds.Top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+ 10);</a:t>
            </a:r>
          </a:p>
          <a:p>
            <a:pPr marL="0" indent="0">
              <a:buNone/>
            </a:pP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150" dirty="0"/>
          </a:p>
        </p:txBody>
      </p:sp>
    </p:spTree>
    <p:extLst>
      <p:ext uri="{BB962C8B-B14F-4D97-AF65-F5344CB8AC3E}">
        <p14:creationId xmlns:p14="http://schemas.microsoft.com/office/powerpoint/2010/main" val="312878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118" y="1600200"/>
            <a:ext cx="6155765" cy="365760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002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524000"/>
            <a:ext cx="5467709" cy="428303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606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348" y="184355"/>
            <a:ext cx="8758800" cy="806400"/>
          </a:xfrm>
        </p:spPr>
        <p:txBody>
          <a:bodyPr>
            <a:normAutofit/>
          </a:bodyPr>
          <a:lstStyle/>
          <a:p>
            <a:r>
              <a:rPr lang="en-US" dirty="0"/>
              <a:t>Handling Multiple </a:t>
            </a:r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600" y="1035000"/>
            <a:ext cx="8758800" cy="5365800"/>
          </a:xfrm>
        </p:spPr>
        <p:txBody>
          <a:bodyPr>
            <a:normAutofit/>
          </a:bodyPr>
          <a:lstStyle/>
          <a:p>
            <a:pPr algn="just">
              <a:lnSpc>
                <a:spcPct val="114000"/>
              </a:lnSpc>
            </a:pP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C#.NET is an event-driven language, which means the objects of C#.NET reacts when an event is triggered, for example, clicking a button </a:t>
            </a: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entering some text into a text </a:t>
            </a: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box &amp; many more.</a:t>
            </a:r>
          </a:p>
          <a:p>
            <a:pPr algn="just">
              <a:lnSpc>
                <a:spcPct val="114000"/>
              </a:lnSpc>
            </a:pP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 event is nothing but an action that calls a function or may cause another event, which </a:t>
            </a: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something as specified in the code</a:t>
            </a: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4000"/>
              </a:lnSpc>
            </a:pP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There are mainly two types of events: </a:t>
            </a:r>
            <a:endParaRPr lang="en-US" sz="2400" dirty="0" smtClean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Mouse </a:t>
            </a:r>
            <a:r>
              <a:rPr lang="en-US" sz="20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events </a:t>
            </a:r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(events generated by supplying the input through a mouse</a:t>
            </a:r>
            <a:r>
              <a:rPr lang="en-US" sz="20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Keyboard </a:t>
            </a:r>
            <a:r>
              <a:rPr lang="en-US" sz="20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events </a:t>
            </a:r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(events generated by supplying the input through the keyboard</a:t>
            </a:r>
            <a:r>
              <a:rPr lang="en-US" sz="20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</a:pPr>
            <a:endParaRPr lang="en-US" sz="24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72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348" y="184355"/>
            <a:ext cx="8758800" cy="806400"/>
          </a:xfrm>
        </p:spPr>
        <p:txBody>
          <a:bodyPr>
            <a:normAutofit/>
          </a:bodyPr>
          <a:lstStyle/>
          <a:p>
            <a:r>
              <a:rPr lang="en-US" dirty="0" smtClean="0"/>
              <a:t>Mouse Events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805736"/>
              </p:ext>
            </p:extLst>
          </p:nvPr>
        </p:nvGraphicFramePr>
        <p:xfrm>
          <a:off x="376083" y="1962912"/>
          <a:ext cx="8555652" cy="413308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50741">
                  <a:extLst>
                    <a:ext uri="{9D8B030D-6E8A-4147-A177-3AD203B41FA5}">
                      <a16:colId xmlns:a16="http://schemas.microsoft.com/office/drawing/2014/main" xmlns="" val="3643571251"/>
                    </a:ext>
                  </a:extLst>
                </a:gridCol>
                <a:gridCol w="7104911">
                  <a:extLst>
                    <a:ext uri="{9D8B030D-6E8A-4147-A177-3AD203B41FA5}">
                      <a16:colId xmlns:a16="http://schemas.microsoft.com/office/drawing/2014/main" xmlns="" val="620098103"/>
                    </a:ext>
                  </a:extLst>
                </a:gridCol>
              </a:tblGrid>
              <a:tr h="357051">
                <a:tc>
                  <a:txBody>
                    <a:bodyPr/>
                    <a:lstStyle/>
                    <a:p>
                      <a:r>
                        <a:rPr lang="en-US" dirty="0" smtClean="0"/>
                        <a:t>Events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01635458"/>
                  </a:ext>
                </a:extLst>
              </a:tr>
              <a:tr h="757143"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MouseDown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14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Occurs when the mouse pointer is over the control and a mouse button is pressed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489557563"/>
                  </a:ext>
                </a:extLst>
              </a:tr>
              <a:tr h="403516"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MouseEnter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Occurs when the mouse pointer enters the control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614289129"/>
                  </a:ext>
                </a:extLst>
              </a:tr>
              <a:tr h="403516"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MouseHover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Occurs when the mouse pointer moves to and fro over the control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401399657"/>
                  </a:ext>
                </a:extLst>
              </a:tr>
              <a:tr h="422592"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MouseLeave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14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Occurs when the mouse pointer leaves the control 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832670344"/>
                  </a:ext>
                </a:extLst>
              </a:tr>
              <a:tr h="422592"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MouseMove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14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Occurs when the mouse pointer moves over the control 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458468700"/>
                  </a:ext>
                </a:extLst>
              </a:tr>
              <a:tr h="757143"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Mouseup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Occurs when the mouse pointer is over the control and a mouse button is released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798516756"/>
                  </a:ext>
                </a:extLst>
              </a:tr>
              <a:tr h="422592"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MouseWheel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Occurs when the mouse wheel moves, while the control has focus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96906585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192600" y="1035000"/>
            <a:ext cx="8758800" cy="1098600"/>
          </a:xfrm>
        </p:spPr>
        <p:txBody>
          <a:bodyPr>
            <a:normAutofit/>
          </a:bodyPr>
          <a:lstStyle/>
          <a:p>
            <a:pPr algn="just">
              <a:lnSpc>
                <a:spcPct val="114000"/>
              </a:lnSpc>
            </a:pP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You can handle mouse events-such as mouse movements in forms and controls. </a:t>
            </a:r>
            <a:endParaRPr lang="en-US" sz="2400" dirty="0" smtClean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14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348" y="184355"/>
            <a:ext cx="8758800" cy="806400"/>
          </a:xfrm>
        </p:spPr>
        <p:txBody>
          <a:bodyPr>
            <a:normAutofit/>
          </a:bodyPr>
          <a:lstStyle/>
          <a:p>
            <a:r>
              <a:rPr lang="en-US" dirty="0" smtClean="0"/>
              <a:t>Keyboard Events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870620"/>
              </p:ext>
            </p:extLst>
          </p:nvPr>
        </p:nvGraphicFramePr>
        <p:xfrm>
          <a:off x="376083" y="2203704"/>
          <a:ext cx="8555652" cy="168249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50741">
                  <a:extLst>
                    <a:ext uri="{9D8B030D-6E8A-4147-A177-3AD203B41FA5}">
                      <a16:colId xmlns:a16="http://schemas.microsoft.com/office/drawing/2014/main" xmlns="" val="3643571251"/>
                    </a:ext>
                  </a:extLst>
                </a:gridCol>
                <a:gridCol w="7104911">
                  <a:extLst>
                    <a:ext uri="{9D8B030D-6E8A-4147-A177-3AD203B41FA5}">
                      <a16:colId xmlns:a16="http://schemas.microsoft.com/office/drawing/2014/main" xmlns="" val="620098103"/>
                    </a:ext>
                  </a:extLst>
                </a:gridCol>
              </a:tblGrid>
              <a:tr h="357051">
                <a:tc>
                  <a:txBody>
                    <a:bodyPr/>
                    <a:lstStyle/>
                    <a:p>
                      <a:r>
                        <a:rPr lang="en-US" dirty="0" smtClean="0"/>
                        <a:t>Events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01635458"/>
                  </a:ext>
                </a:extLst>
              </a:tr>
              <a:tr h="403516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KeyDown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Occurs when a key is pressed down while the control has focus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614289129"/>
                  </a:ext>
                </a:extLst>
              </a:tr>
              <a:tr h="403516"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KeyPress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Occurs when a key is pressed while the control has focus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401399657"/>
                  </a:ext>
                </a:extLst>
              </a:tr>
              <a:tr h="403516"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KeyUp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Occurs when a key is released while the control has focus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38030895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172935" y="988494"/>
            <a:ext cx="8758800" cy="1098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C#.NET, the following events are available to handle the keyboard events: </a:t>
            </a:r>
          </a:p>
          <a:p>
            <a:pPr algn="just">
              <a:lnSpc>
                <a:spcPct val="114000"/>
              </a:lnSpc>
            </a:pPr>
            <a:endParaRPr lang="en-US" sz="2400" dirty="0" smtClean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65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Printing</a:t>
            </a:r>
          </a:p>
          <a:p>
            <a:r>
              <a:rPr lang="en-US" dirty="0" smtClean="0"/>
              <a:t>Handling Multiple Events</a:t>
            </a:r>
          </a:p>
          <a:p>
            <a:r>
              <a:rPr lang="en-US" dirty="0" smtClean="0"/>
              <a:t>GDI+</a:t>
            </a:r>
          </a:p>
          <a:p>
            <a:r>
              <a:rPr lang="en-US" dirty="0" smtClean="0"/>
              <a:t>Creating Windows Forms Controls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2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348" y="184355"/>
            <a:ext cx="8758800" cy="806400"/>
          </a:xfrm>
        </p:spPr>
        <p:txBody>
          <a:bodyPr>
            <a:normAutofit/>
          </a:bodyPr>
          <a:lstStyle/>
          <a:p>
            <a:r>
              <a:rPr lang="en-US" dirty="0" smtClean="0"/>
              <a:t>Example - Handling </a:t>
            </a:r>
            <a:r>
              <a:rPr lang="en-US" dirty="0"/>
              <a:t>Multiple </a:t>
            </a:r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600" y="1035000"/>
            <a:ext cx="8758800" cy="5365800"/>
          </a:xfrm>
        </p:spPr>
        <p:txBody>
          <a:bodyPr>
            <a:normAutofit/>
          </a:bodyPr>
          <a:lstStyle/>
          <a:p>
            <a:pPr algn="just">
              <a:lnSpc>
                <a:spcPct val="114000"/>
              </a:lnSpc>
            </a:pP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Create a form with two labels, two textbox and a button control.</a:t>
            </a:r>
          </a:p>
          <a:p>
            <a:pPr algn="just">
              <a:lnSpc>
                <a:spcPct val="114000"/>
              </a:lnSpc>
            </a:pPr>
            <a:endParaRPr lang="en-US" sz="24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162" y="1905000"/>
            <a:ext cx="3869172" cy="20146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367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348" y="184355"/>
            <a:ext cx="8758800" cy="806400"/>
          </a:xfrm>
        </p:spPr>
        <p:txBody>
          <a:bodyPr>
            <a:normAutofit/>
          </a:bodyPr>
          <a:lstStyle/>
          <a:p>
            <a:r>
              <a:rPr lang="en-US" dirty="0"/>
              <a:t>Handling Multiple Events </a:t>
            </a:r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600" y="1035000"/>
            <a:ext cx="8758800" cy="53658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System.Drawing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System.Windows.Forms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Demo_Windows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frmMultipleEvents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frmMultipleEvents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InitializeComponent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textBox1_MouseEnter(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textBox1.BackColor =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textBox1.ForeColor =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.White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textBox1_MouseLeave(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textBox1.BackColor =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.White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textBox1.ForeColor =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.Black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7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348" y="184355"/>
            <a:ext cx="8758800" cy="806400"/>
          </a:xfrm>
        </p:spPr>
        <p:txBody>
          <a:bodyPr>
            <a:normAutofit/>
          </a:bodyPr>
          <a:lstStyle/>
          <a:p>
            <a:r>
              <a:rPr lang="en-US" dirty="0"/>
              <a:t>Handling Multiple Events Cont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600" y="1035000"/>
            <a:ext cx="8758800" cy="53658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textBox2_MouseEnter(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textBox2.BackColor =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textBox2.ForeColor =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.White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textBox2_MouseLeave(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textBox2.BackColor =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.White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textBox2.ForeColor =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.Black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btnAdd_Click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"Your name is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textBox1.Text +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		textBox2.Text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85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348" y="184355"/>
            <a:ext cx="8758800" cy="806400"/>
          </a:xfrm>
        </p:spPr>
        <p:txBody>
          <a:bodyPr>
            <a:norm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3536414" cy="1828800"/>
          </a:xfr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295400"/>
            <a:ext cx="3547431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983" y="3657600"/>
            <a:ext cx="3810532" cy="25149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872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GDI+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GDI+ stands for </a:t>
            </a:r>
            <a:r>
              <a:rPr lang="en-US" b="1" dirty="0"/>
              <a:t>Graphics Device </a:t>
            </a:r>
            <a:r>
              <a:rPr lang="en-US" b="1" dirty="0" smtClean="0"/>
              <a:t>Interface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W</a:t>
            </a:r>
            <a:r>
              <a:rPr lang="en-US" dirty="0" smtClean="0"/>
              <a:t>indows Forms Applications, GDI+ is used to create graphics, draw text, and manipulate graphical images.</a:t>
            </a:r>
          </a:p>
          <a:p>
            <a:pPr algn="just"/>
            <a:r>
              <a:rPr lang="en-US" dirty="0" smtClean="0"/>
              <a:t>The basic use of GDI+ is to render graphical images on a form.</a:t>
            </a:r>
          </a:p>
          <a:p>
            <a:pPr algn="just"/>
            <a:r>
              <a:rPr lang="en-US" dirty="0" smtClean="0"/>
              <a:t>The core of the GDI+ functionality is the </a:t>
            </a:r>
            <a:r>
              <a:rPr lang="en-US" b="1" dirty="0" smtClean="0"/>
              <a:t>Graphics</a:t>
            </a:r>
            <a:r>
              <a:rPr lang="en-US" dirty="0" smtClean="0"/>
              <a:t> class. </a:t>
            </a:r>
          </a:p>
          <a:p>
            <a:pPr algn="just"/>
            <a:r>
              <a:rPr lang="en-US" dirty="0" smtClean="0"/>
              <a:t>GDI+ consists of a set of base classes that are available to control the custom drawing on the screen.</a:t>
            </a:r>
          </a:p>
          <a:p>
            <a:pPr algn="just"/>
            <a:r>
              <a:rPr lang="en-US" dirty="0" smtClean="0"/>
              <a:t>This set of classes is collectively called the GDI+ managed class interface.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4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of GDI+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1444525"/>
              </p:ext>
            </p:extLst>
          </p:nvPr>
        </p:nvGraphicFramePr>
        <p:xfrm>
          <a:off x="190500" y="990600"/>
          <a:ext cx="8763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423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9EC9920-42FD-4DC5-82FE-858939FAF5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A5C7014-5464-433A-9EA9-DFEA10CE07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7BF289B-ADD5-4E43-975A-3DAB535855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F493E5E-C564-445B-B231-F859743BD6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4C9F61D-90E8-46EA-B42C-F569131980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237D6B0-3CF1-43E5-B714-D7672C1558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AA64D15-1216-4A6D-9033-4B7E235A37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58FA826-C976-480E-B621-0DB848F11C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10BF97C-5903-434D-87B8-06FFAEFB90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1AD1F74-B842-488A-8533-0C8657D1C8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9661713-E145-4BF9-85B3-6E04C02C20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lvl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of GDI</a:t>
            </a:r>
            <a:r>
              <a:rPr lang="en-US" dirty="0" smtClean="0"/>
              <a:t>+ Cont..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95713"/>
              </p:ext>
            </p:extLst>
          </p:nvPr>
        </p:nvGraphicFramePr>
        <p:xfrm>
          <a:off x="190500" y="990600"/>
          <a:ext cx="8763000" cy="3403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xmlns="" val="3643571251"/>
                    </a:ext>
                  </a:extLst>
                </a:gridCol>
                <a:gridCol w="5905500">
                  <a:extLst>
                    <a:ext uri="{9D8B030D-6E8A-4147-A177-3AD203B41FA5}">
                      <a16:colId xmlns:a16="http://schemas.microsoft.com/office/drawing/2014/main" xmlns="" val="620098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Namespace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0163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System.Drawing</a:t>
                      </a:r>
                      <a:endParaRPr lang="en-US" b="1" dirty="0" smtClean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Contains</a:t>
                      </a:r>
                      <a:r>
                        <a:rPr lang="en-US" baseline="0" dirty="0" smtClean="0"/>
                        <a:t> most of the classes, </a:t>
                      </a:r>
                      <a:r>
                        <a:rPr lang="en-US" baseline="0" dirty="0" err="1" smtClean="0"/>
                        <a:t>structs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enums</a:t>
                      </a:r>
                      <a:r>
                        <a:rPr lang="en-US" baseline="0" dirty="0" smtClean="0"/>
                        <a:t> and delegates concerned with the basic functionality of drawing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1287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System.Drawing.Drawing2D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Provides support for advance 2-D vector, drawing</a:t>
                      </a:r>
                      <a:r>
                        <a:rPr lang="en-US" baseline="0" dirty="0" smtClean="0"/>
                        <a:t> and graphics path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04809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System.Drawing.Imaging</a:t>
                      </a:r>
                      <a:endParaRPr lang="en-US" b="1" dirty="0" smtClean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Contains classes that provide</a:t>
                      </a:r>
                      <a:r>
                        <a:rPr lang="en-US" baseline="0" dirty="0" smtClean="0"/>
                        <a:t> advanced imaging functionality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864671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System.Drawing.Printing</a:t>
                      </a:r>
                      <a:endParaRPr lang="en-US" b="1" dirty="0" smtClean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Contains classes that assist</a:t>
                      </a:r>
                      <a:r>
                        <a:rPr lang="en-US" baseline="0" dirty="0" smtClean="0"/>
                        <a:t> in printing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1054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System.Drawing.Design</a:t>
                      </a:r>
                      <a:endParaRPr lang="en-US" b="1" dirty="0" smtClean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Contains classes that extend design-time</a:t>
                      </a:r>
                      <a:r>
                        <a:rPr lang="en-US" baseline="0" dirty="0" smtClean="0"/>
                        <a:t> UI logic and drawing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141345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System.Drawing.Text</a:t>
                      </a:r>
                      <a:endParaRPr lang="en-US" b="1" dirty="0" smtClean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Contains classes to provide advanced GDI+ typography functionality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334015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2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Graphics class provides a method, </a:t>
            </a:r>
            <a:r>
              <a:rPr lang="en-US" dirty="0"/>
              <a:t>such </a:t>
            </a:r>
            <a:r>
              <a:rPr lang="en-US" dirty="0" smtClean="0"/>
              <a:t>as </a:t>
            </a:r>
            <a:r>
              <a:rPr lang="en-US" dirty="0" err="1" smtClean="0"/>
              <a:t>CreateGraphics</a:t>
            </a:r>
            <a:r>
              <a:rPr lang="en-US" dirty="0" smtClean="0"/>
              <a:t>(), </a:t>
            </a:r>
            <a:r>
              <a:rPr lang="en-US" dirty="0"/>
              <a:t>for drawing </a:t>
            </a:r>
            <a:r>
              <a:rPr lang="en-US" dirty="0" smtClean="0"/>
              <a:t>objects.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In </a:t>
            </a:r>
            <a:r>
              <a:rPr lang="en-US" dirty="0"/>
              <a:t>addition, you can draw many different shapes and lines by using different methods of the Graphics object, such as </a:t>
            </a:r>
            <a:r>
              <a:rPr lang="en-US" dirty="0" err="1"/>
              <a:t>DrawLine</a:t>
            </a:r>
            <a:r>
              <a:rPr lang="en-US" dirty="0"/>
              <a:t>, </a:t>
            </a:r>
            <a:r>
              <a:rPr lang="en-US" dirty="0" err="1"/>
              <a:t>DrawArc</a:t>
            </a:r>
            <a:r>
              <a:rPr lang="en-US" dirty="0"/>
              <a:t>, </a:t>
            </a:r>
            <a:r>
              <a:rPr lang="en-US" dirty="0" err="1"/>
              <a:t>DrawClosedCurve</a:t>
            </a:r>
            <a:r>
              <a:rPr lang="en-US" dirty="0"/>
              <a:t>, </a:t>
            </a:r>
            <a:r>
              <a:rPr lang="en-US" dirty="0" err="1"/>
              <a:t>DrawPolygon</a:t>
            </a:r>
            <a:r>
              <a:rPr lang="en-US" dirty="0"/>
              <a:t>, and </a:t>
            </a:r>
            <a:r>
              <a:rPr lang="en-US" dirty="0" err="1"/>
              <a:t>DrawRectangle</a:t>
            </a:r>
            <a:r>
              <a:rPr lang="en-US" dirty="0"/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You </a:t>
            </a:r>
            <a:r>
              <a:rPr lang="en-US" dirty="0"/>
              <a:t>can also draw images by using the </a:t>
            </a:r>
            <a:r>
              <a:rPr lang="en-US" dirty="0" err="1" smtClean="0"/>
              <a:t>Drawlmage</a:t>
            </a:r>
            <a:r>
              <a:rPr lang="en-US" dirty="0" smtClean="0"/>
              <a:t>() </a:t>
            </a:r>
            <a:r>
              <a:rPr lang="en-US" dirty="0"/>
              <a:t>and </a:t>
            </a:r>
            <a:r>
              <a:rPr lang="en-US" dirty="0" err="1" smtClean="0"/>
              <a:t>Drawlcon</a:t>
            </a:r>
            <a:r>
              <a:rPr lang="en-US" dirty="0" smtClean="0"/>
              <a:t>() </a:t>
            </a:r>
            <a:r>
              <a:rPr lang="en-US" dirty="0"/>
              <a:t>methods of the Graphics class.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1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</a:t>
            </a:r>
            <a:r>
              <a:rPr lang="en-US" dirty="0" smtClean="0"/>
              <a:t>Objects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087612"/>
              </p:ext>
            </p:extLst>
          </p:nvPr>
        </p:nvGraphicFramePr>
        <p:xfrm>
          <a:off x="190500" y="990600"/>
          <a:ext cx="8763000" cy="2123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xmlns="" val="3643571251"/>
                    </a:ext>
                  </a:extLst>
                </a:gridCol>
                <a:gridCol w="7353300">
                  <a:extLst>
                    <a:ext uri="{9D8B030D-6E8A-4147-A177-3AD203B41FA5}">
                      <a16:colId xmlns:a16="http://schemas.microsoft.com/office/drawing/2014/main" xmlns="" val="620098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0163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Brush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Used to fill enclosed surfaces with patterns, colors, or bitmaps.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48955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Pen	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Used to draw lines and polygons, including rectangles, arcs, and pies.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614289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Font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Used to describe the font to be used to render text.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401399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Color 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Used to describe the color used to render a particular object. In GDI+ color can be alpha blended.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60430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58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 </a:t>
            </a:r>
            <a:r>
              <a:rPr lang="en-US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A pen draws a line of specified width and style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You always use Pen constructor to create a pen.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constructor initializes a new instance of the </a:t>
            </a:r>
            <a:r>
              <a:rPr lang="en-US" b="1" dirty="0"/>
              <a:t>Pen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. You can initialize it with a color or brush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u="sng" dirty="0" smtClean="0"/>
              <a:t>Example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latin typeface="Verdana, Arial, Helvetica, sans-serif"/>
              </a:rPr>
              <a:t>public Pen(Color</a:t>
            </a:r>
            <a:r>
              <a:rPr lang="en-US" dirty="0" smtClean="0">
                <a:latin typeface="Verdana, Arial, Helvetica, sans-serif"/>
              </a:rPr>
              <a:t>);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dirty="0" smtClean="0"/>
              <a:t>Pen </a:t>
            </a:r>
            <a:r>
              <a:rPr lang="en-US" dirty="0" err="1"/>
              <a:t>pn</a:t>
            </a:r>
            <a:r>
              <a:rPr lang="en-US" dirty="0"/>
              <a:t> = new </a:t>
            </a:r>
            <a:r>
              <a:rPr lang="en-US" dirty="0" smtClean="0"/>
              <a:t>Pen(</a:t>
            </a:r>
            <a:r>
              <a:rPr lang="en-US" dirty="0" err="1" smtClean="0"/>
              <a:t>Color.Blue</a:t>
            </a:r>
            <a:r>
              <a:rPr lang="en-US" dirty="0" smtClean="0"/>
              <a:t>);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latin typeface="Verdana, Arial, Helvetica, sans-serif"/>
              </a:rPr>
              <a:t>public Pen(Brush);</a:t>
            </a:r>
          </a:p>
          <a:p>
            <a:pPr lvl="2" algn="just">
              <a:buFont typeface="Arial" panose="020B0604020202020204" pitchFamily="34" charset="0"/>
              <a:buChar char="•"/>
            </a:pPr>
            <a:endParaRPr lang="en-US" dirty="0">
              <a:latin typeface="Verdana, Arial, Helvetica, 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195260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In C#.NET, the </a:t>
            </a:r>
            <a:r>
              <a:rPr lang="en-US" dirty="0" err="1"/>
              <a:t>PrintDocument</a:t>
            </a:r>
            <a:r>
              <a:rPr lang="en-US" dirty="0"/>
              <a:t> class allows you to print documents. </a:t>
            </a:r>
          </a:p>
          <a:p>
            <a:pPr algn="just"/>
            <a:r>
              <a:rPr lang="en-US" dirty="0"/>
              <a:t>You can add an object of this class to a project and than handle events, such as </a:t>
            </a:r>
            <a:r>
              <a:rPr lang="en-US" dirty="0" err="1"/>
              <a:t>PrintPage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 event </a:t>
            </a:r>
            <a:r>
              <a:rPr lang="en-US" dirty="0" err="1"/>
              <a:t>PrintPage</a:t>
            </a:r>
            <a:r>
              <a:rPr lang="en-US" dirty="0"/>
              <a:t> is called every time a new page is to be printed.</a:t>
            </a:r>
          </a:p>
          <a:p>
            <a:pPr algn="just"/>
            <a:r>
              <a:rPr lang="en-US" dirty="0"/>
              <a:t>When </a:t>
            </a:r>
            <a:r>
              <a:rPr lang="en-US" dirty="0" err="1"/>
              <a:t>PrintDocument</a:t>
            </a:r>
            <a:r>
              <a:rPr lang="en-US" dirty="0"/>
              <a:t> is added to a form, the </a:t>
            </a:r>
            <a:r>
              <a:rPr lang="en-US" dirty="0" err="1"/>
              <a:t>PrintDocument</a:t>
            </a:r>
            <a:r>
              <a:rPr lang="en-US" dirty="0"/>
              <a:t> component appears in the component tray at the bottom of the windows forms designer.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17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Pen Class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903343"/>
              </p:ext>
            </p:extLst>
          </p:nvPr>
        </p:nvGraphicFramePr>
        <p:xfrm>
          <a:off x="190500" y="990600"/>
          <a:ext cx="8763000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xmlns="" val="3643571251"/>
                    </a:ext>
                  </a:extLst>
                </a:gridCol>
                <a:gridCol w="7353300">
                  <a:extLst>
                    <a:ext uri="{9D8B030D-6E8A-4147-A177-3AD203B41FA5}">
                      <a16:colId xmlns:a16="http://schemas.microsoft.com/office/drawing/2014/main" xmlns="" val="620098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Property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0163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Alignment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Gets or sets the alignment for objects drawn with this Pen.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48955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Brush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 or sets the Brush that determines attributes of this Pen. 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614289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 or sets the color of this Pen. 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401399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Width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 or sets the width of this Pen.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60430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90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Brush </a:t>
            </a:r>
            <a:r>
              <a:rPr lang="en-US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Brush class is used to fill the interiors of graphical shapes, such as rectangles, ellipse, polygons, and paths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You </a:t>
            </a:r>
            <a:r>
              <a:rPr lang="en-US" dirty="0"/>
              <a:t>can draw the outline of the shape using the Pen class and fill the shape using the Brush class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different types of brushes available in Windows Forms are </a:t>
            </a:r>
            <a:r>
              <a:rPr lang="en-US" dirty="0" err="1"/>
              <a:t>SolidBrush</a:t>
            </a:r>
            <a:r>
              <a:rPr lang="en-US" dirty="0"/>
              <a:t>, </a:t>
            </a:r>
            <a:r>
              <a:rPr lang="en-US" dirty="0" err="1"/>
              <a:t>HatchBrush</a:t>
            </a:r>
            <a:r>
              <a:rPr lang="en-US" dirty="0"/>
              <a:t>, </a:t>
            </a:r>
            <a:r>
              <a:rPr lang="en-US" dirty="0" err="1"/>
              <a:t>TextureBrush</a:t>
            </a:r>
            <a:r>
              <a:rPr lang="en-US" dirty="0"/>
              <a:t>, </a:t>
            </a:r>
            <a:r>
              <a:rPr lang="en-US" dirty="0" err="1"/>
              <a:t>LinearGradientBrush</a:t>
            </a:r>
            <a:r>
              <a:rPr lang="en-US" dirty="0"/>
              <a:t>, and </a:t>
            </a:r>
            <a:r>
              <a:rPr lang="en-US" dirty="0" err="1"/>
              <a:t>PathGradientBrush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u="sng" dirty="0" smtClean="0"/>
              <a:t>Example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Brush </a:t>
            </a:r>
            <a:r>
              <a:rPr lang="en-US" dirty="0" err="1"/>
              <a:t>brsh</a:t>
            </a:r>
            <a:r>
              <a:rPr lang="en-US" dirty="0"/>
              <a:t> = new </a:t>
            </a:r>
            <a:r>
              <a:rPr lang="en-US" dirty="0" err="1"/>
              <a:t>SolidBrush</a:t>
            </a:r>
            <a:r>
              <a:rPr lang="en-US" dirty="0"/>
              <a:t>(</a:t>
            </a:r>
            <a:r>
              <a:rPr lang="en-US" dirty="0" err="1"/>
              <a:t>Color.Red</a:t>
            </a:r>
            <a:r>
              <a:rPr lang="en-US" dirty="0"/>
              <a:t>), 40, 40, 140, 140);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97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Brush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893722"/>
              </p:ext>
            </p:extLst>
          </p:nvPr>
        </p:nvGraphicFramePr>
        <p:xfrm>
          <a:off x="190500" y="990600"/>
          <a:ext cx="8763000" cy="2763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xmlns="" val="3643571251"/>
                    </a:ext>
                  </a:extLst>
                </a:gridCol>
                <a:gridCol w="6591300">
                  <a:extLst>
                    <a:ext uri="{9D8B030D-6E8A-4147-A177-3AD203B41FA5}">
                      <a16:colId xmlns:a16="http://schemas.microsoft.com/office/drawing/2014/main" xmlns="" val="620098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Type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0163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SolidBrush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Fills the shape with one solid color.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48344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HatchBrush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Fills the shape with a hatch style.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7594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TextureBrush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Fills the shape with a pattern stored in a bitmap.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45294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LinearGradientBrush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Fills the shape with color that changes gradually as you move across the shape.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51467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PathGradientBrush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Fills the shape with color which changes as you move from the center of a shape towards the edge.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563087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15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</a:t>
            </a:r>
            <a:r>
              <a:rPr lang="en-US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/>
              <a:t>Font class</a:t>
            </a:r>
            <a:r>
              <a:rPr lang="en-US" dirty="0"/>
              <a:t> defines a particular format for text such as font type, size, and style attributes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You use font constructor to create a font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u="sng" dirty="0" smtClean="0"/>
              <a:t>Example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public Font(Font, </a:t>
            </a:r>
            <a:r>
              <a:rPr lang="en-US" dirty="0" err="1"/>
              <a:t>FontStyle</a:t>
            </a:r>
            <a:r>
              <a:rPr lang="en-US" dirty="0" smtClean="0"/>
              <a:t>);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fr-FR" dirty="0"/>
              <a:t>Font </a:t>
            </a:r>
            <a:r>
              <a:rPr lang="fr-FR" dirty="0" err="1"/>
              <a:t>font</a:t>
            </a:r>
            <a:r>
              <a:rPr lang="fr-FR" dirty="0"/>
              <a:t> = new Font("Times New Roman", 26);</a:t>
            </a:r>
            <a:endParaRPr lang="en-US" dirty="0"/>
          </a:p>
          <a:p>
            <a:pPr marL="457200" lvl="1" indent="0" algn="just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12029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Font Class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22769"/>
              </p:ext>
            </p:extLst>
          </p:nvPr>
        </p:nvGraphicFramePr>
        <p:xfrm>
          <a:off x="190500" y="990600"/>
          <a:ext cx="8763000" cy="2595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xmlns="" val="3643571251"/>
                    </a:ext>
                  </a:extLst>
                </a:gridCol>
                <a:gridCol w="7353300">
                  <a:extLst>
                    <a:ext uri="{9D8B030D-6E8A-4147-A177-3AD203B41FA5}">
                      <a16:colId xmlns:a16="http://schemas.microsoft.com/office/drawing/2014/main" xmlns="" val="620098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Property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0163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Bold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Gets a value indicating whether this Font is bold.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48955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Italic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Gets a value indicating whether this Font is Italic.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614289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Underline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Gets a value indicating whether this Font is underlined.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401399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Name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Gets the face name of this Font.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6043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Size 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Gets the size of this Font.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18475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Strikeout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Gets a value indicating whether this Font is strikeout (has a line through it).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069600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8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066800"/>
          </a:xfrm>
        </p:spPr>
        <p:txBody>
          <a:bodyPr>
            <a:normAutofit/>
          </a:bodyPr>
          <a:lstStyle/>
          <a:p>
            <a:pPr marL="514350" indent="-457200" algn="just">
              <a:buFont typeface="Wingdings" panose="05000000000000000000" pitchFamily="2" charset="2"/>
              <a:buChar char="§"/>
            </a:pPr>
            <a:r>
              <a:rPr lang="en-US" dirty="0"/>
              <a:t>A Color structure represents an ARGB color.</a:t>
            </a:r>
          </a:p>
          <a:p>
            <a:pPr marL="514350" indent="-457200" algn="just">
              <a:buFont typeface="Wingdings" panose="05000000000000000000" pitchFamily="2" charset="2"/>
              <a:buChar char="§"/>
            </a:pPr>
            <a:r>
              <a:rPr lang="en-US" dirty="0"/>
              <a:t>Here are ARGB properties of it</a:t>
            </a:r>
            <a:r>
              <a:rPr lang="en-US" dirty="0" smtClean="0"/>
              <a:t>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256090"/>
              </p:ext>
            </p:extLst>
          </p:nvPr>
        </p:nvGraphicFramePr>
        <p:xfrm>
          <a:off x="228600" y="2077065"/>
          <a:ext cx="8763000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xmlns="" val="3643571251"/>
                    </a:ext>
                  </a:extLst>
                </a:gridCol>
                <a:gridCol w="7696200">
                  <a:extLst>
                    <a:ext uri="{9D8B030D-6E8A-4147-A177-3AD203B41FA5}">
                      <a16:colId xmlns:a16="http://schemas.microsoft.com/office/drawing/2014/main" xmlns="" val="620098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Property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0163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Gets the alpha component value for this Color.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614289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Gets the blue component value for this Color.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401399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Gets the green component value for this Color.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6043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Gets the red component value for this Color.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184753464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90500" y="3987800"/>
            <a:ext cx="8763000" cy="2336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ZapfDingbatsITC" charset="0"/>
              <a:buChar char="✔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457200" algn="just">
              <a:buFont typeface="Wingdings" panose="05000000000000000000" pitchFamily="2" charset="2"/>
              <a:buChar char="§"/>
            </a:pPr>
            <a:r>
              <a:rPr lang="en-US" dirty="0"/>
              <a:t>You can call the Color members. Each color name (say Blue) is a member of the Color structure</a:t>
            </a:r>
            <a:r>
              <a:rPr lang="en-US" dirty="0" smtClean="0"/>
              <a:t>.</a:t>
            </a:r>
            <a:endParaRPr lang="en-US" dirty="0"/>
          </a:p>
          <a:p>
            <a:pPr marL="514350" indent="-457200" algn="just">
              <a:buFont typeface="Wingdings" panose="05000000000000000000" pitchFamily="2" charset="2"/>
              <a:buChar char="§"/>
            </a:pPr>
            <a:r>
              <a:rPr lang="en-US" u="sng" dirty="0" smtClean="0"/>
              <a:t>Example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err="1" smtClean="0"/>
              <a:t>Color.Blue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err="1" smtClean="0"/>
              <a:t>Color.Red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686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GDI+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4381500" cy="53340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System.Drawing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BaseForm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frmParentForm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Form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frmParentForm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endParaRPr lang="en-US" sz="1100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990600"/>
            <a:ext cx="4381500" cy="533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ZapfDingbatsITC" charset="0"/>
              <a:buChar char="✔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13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frmParentForm_Paint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3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PaintEventArgs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marL="0" indent="0">
              <a:buFont typeface="Wingdings" charset="2"/>
              <a:buNone/>
            </a:pP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Wingdings" charset="2"/>
              <a:buNone/>
            </a:pP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3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Graphics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g = </a:t>
            </a:r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e.Graphics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Wingdings" charset="2"/>
              <a:buNone/>
            </a:pP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g.DrawLine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Pens</a:t>
            </a:r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.Blue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10, 10, 200, 100);</a:t>
            </a:r>
          </a:p>
          <a:p>
            <a:pPr marL="0" indent="0">
              <a:buFont typeface="Wingdings" charset="2"/>
              <a:buNone/>
            </a:pPr>
            <a:endParaRPr lang="en-US" sz="13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 charset="2"/>
              <a:buNone/>
            </a:pP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g.DrawEllipse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Pens</a:t>
            </a:r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.Red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20, 10, 150, 80);</a:t>
            </a:r>
          </a:p>
          <a:p>
            <a:pPr marL="0" indent="0">
              <a:buFont typeface="Wingdings" charset="2"/>
              <a:buNone/>
            </a:pP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g.FillEllipse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Brushes</a:t>
            </a:r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.Black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20, 10, 150, 				80);</a:t>
            </a:r>
          </a:p>
          <a:p>
            <a:pPr marL="0" indent="0">
              <a:buFont typeface="Wingdings" charset="2"/>
              <a:buNone/>
            </a:pPr>
            <a:endParaRPr lang="en-US" sz="13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 charset="2"/>
              <a:buNone/>
            </a:pP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g.DrawRectangle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Pens</a:t>
            </a:r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.Green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30, 100, 120, 				60);</a:t>
            </a:r>
          </a:p>
          <a:p>
            <a:pPr marL="0" indent="0">
              <a:buFont typeface="Wingdings" charset="2"/>
              <a:buNone/>
            </a:pP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g.FillRectangle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Brushes</a:t>
            </a:r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.Magenta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30, 100, 			     120, 60);</a:t>
            </a:r>
          </a:p>
          <a:p>
            <a:pPr marL="0" indent="0">
              <a:buFont typeface="Wingdings" charset="2"/>
              <a:buNone/>
            </a:pPr>
            <a:endParaRPr lang="en-US" sz="13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 charset="2"/>
              <a:buNone/>
            </a:pP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Font typeface="Wingdings" charset="2"/>
              <a:buNone/>
            </a:pP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Wingdings" charset="2"/>
              <a:buNone/>
            </a:pP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300" u="sng" dirty="0"/>
          </a:p>
        </p:txBody>
      </p:sp>
    </p:spTree>
    <p:extLst>
      <p:ext uri="{BB962C8B-B14F-4D97-AF65-F5344CB8AC3E}">
        <p14:creationId xmlns:p14="http://schemas.microsoft.com/office/powerpoint/2010/main" val="36498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– GDI+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845" y="1828800"/>
            <a:ext cx="4386309" cy="3733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602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Windows Forms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A user control is </a:t>
            </a:r>
            <a:r>
              <a:rPr lang="en-US" dirty="0" smtClean="0"/>
              <a:t>nothing, but user </a:t>
            </a:r>
            <a:r>
              <a:rPr lang="en-US" dirty="0"/>
              <a:t>defined control.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That means you can create our own control, and you can use it in any form, wherever required.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The user control may contain some user interface with controls like buttons, textboxes etc.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So finally, you need to design the user interface only once in the "User Control", and you can use it </a:t>
            </a:r>
            <a:r>
              <a:rPr lang="en-US" dirty="0" err="1" smtClean="0"/>
              <a:t>manytimes</a:t>
            </a:r>
            <a:r>
              <a:rPr lang="en-US" dirty="0"/>
              <a:t>, in any form.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/>
              <a:t>Advantage</a:t>
            </a:r>
            <a:r>
              <a:rPr lang="en-US" dirty="0"/>
              <a:t> : Avoids repetition of design and code.</a:t>
            </a:r>
          </a:p>
        </p:txBody>
      </p:sp>
    </p:spTree>
    <p:extLst>
      <p:ext uri="{BB962C8B-B14F-4D97-AF65-F5344CB8AC3E}">
        <p14:creationId xmlns:p14="http://schemas.microsoft.com/office/powerpoint/2010/main" val="336798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800" b="1" dirty="0"/>
              <a:t>Create User Control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Open Visual studio, go to File</a:t>
            </a:r>
            <a:r>
              <a:rPr lang="en-US" sz="2400" dirty="0" smtClean="0">
                <a:sym typeface="Wingdings" panose="05000000000000000000" pitchFamily="2" charset="2"/>
              </a:rPr>
              <a:t> New  Project.</a:t>
            </a: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Click </a:t>
            </a:r>
            <a:r>
              <a:rPr lang="en-US" sz="2400" dirty="0"/>
              <a:t>on "Project" menu "Add User Control".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Enter the name of the new user control.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Click on "Add".</a:t>
            </a:r>
          </a:p>
          <a:p>
            <a:pPr marL="514350" indent="-457200" algn="just">
              <a:buFont typeface="Wingdings" panose="05000000000000000000" pitchFamily="2" charset="2"/>
              <a:buChar char="§"/>
            </a:pPr>
            <a:r>
              <a:rPr lang="en-US" sz="2800" b="1" dirty="0"/>
              <a:t>Design and Develop the User Control </a:t>
            </a:r>
            <a:endParaRPr lang="en-US" sz="28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Design the UI in the user control, by dragging the controls from the toolbox.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Write the code in "Code window". (User control also supports event handlers similar to forms).</a:t>
            </a:r>
          </a:p>
          <a:p>
            <a:pPr marL="514350" indent="-457200" algn="just">
              <a:buFont typeface="Wingdings" panose="05000000000000000000" pitchFamily="2" charset="2"/>
              <a:buChar char="§"/>
            </a:pPr>
            <a:endParaRPr lang="en-US" sz="2800" b="1" dirty="0"/>
          </a:p>
          <a:p>
            <a:pPr marL="457200" lvl="1" indent="0" algn="just">
              <a:buNone/>
            </a:pPr>
            <a:endParaRPr lang="en-US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682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sz="24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PageSetupDialog</a:t>
            </a:r>
            <a:endParaRPr lang="en-US" sz="24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en-US" sz="24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PrintDialog</a:t>
            </a:r>
            <a:endParaRPr lang="en-US" sz="24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en-US" sz="24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PrintDocument</a:t>
            </a:r>
            <a:endParaRPr lang="en-US" sz="24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en-US" sz="24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PrintPreviewControl</a:t>
            </a:r>
            <a:endParaRPr lang="en-US" sz="24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en-US" sz="24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PrintPreviewDialog</a:t>
            </a:r>
            <a:endParaRPr lang="en-US" sz="24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162665"/>
            <a:ext cx="3309904" cy="2086074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422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 algn="just">
              <a:buFont typeface="Wingdings" panose="05000000000000000000" pitchFamily="2" charset="2"/>
              <a:buChar char="§"/>
            </a:pPr>
            <a:r>
              <a:rPr lang="en-US" sz="2800" b="1" dirty="0"/>
              <a:t>Invoke the User Control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/>
              <a:t>Open the required form and build the project.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/>
              <a:t>Then the user control name will be displayed in the toolbox automatically.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/>
              <a:t>To invoke the user control on a form, just drag it from the toolbox into the form designer.</a:t>
            </a:r>
          </a:p>
          <a:p>
            <a:pPr marL="57150" indent="0" algn="just">
              <a:buNone/>
            </a:pPr>
            <a:endParaRPr lang="en-US" sz="2800" b="1" dirty="0"/>
          </a:p>
          <a:p>
            <a:pPr marL="457200" lvl="1" indent="0" algn="just">
              <a:buNone/>
            </a:pPr>
            <a:endParaRPr lang="en-US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777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User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 algn="just">
              <a:buFont typeface="Wingdings" panose="05000000000000000000" pitchFamily="2" charset="2"/>
              <a:buChar char="§"/>
            </a:pPr>
            <a:r>
              <a:rPr lang="en-US" dirty="0" smtClean="0"/>
              <a:t>Open Visual Studio </a:t>
            </a:r>
            <a:r>
              <a:rPr lang="en-US" dirty="0" smtClean="0">
                <a:sym typeface="Wingdings" panose="05000000000000000000" pitchFamily="2" charset="2"/>
              </a:rPr>
              <a:t> File  New  Project</a:t>
            </a:r>
          </a:p>
          <a:p>
            <a:pPr marL="514350" indent="-457200" algn="just">
              <a:buFont typeface="Wingdings" panose="05000000000000000000" pitchFamily="2" charset="2"/>
              <a:buChar char="§"/>
            </a:pPr>
            <a:r>
              <a:rPr lang="en-US" dirty="0" smtClean="0">
                <a:sym typeface="Wingdings" panose="05000000000000000000" pitchFamily="2" charset="2"/>
              </a:rPr>
              <a:t>After Selecting Windows Forms Application, Add User Control.</a:t>
            </a:r>
          </a:p>
          <a:p>
            <a:pPr marL="514350" indent="-457200" algn="just">
              <a:buFont typeface="Wingdings" panose="05000000000000000000" pitchFamily="2" charset="2"/>
              <a:buChar char="§"/>
            </a:pPr>
            <a:endParaRPr lang="en-US" dirty="0" smtClean="0">
              <a:sym typeface="Wingdings" panose="05000000000000000000" pitchFamily="2" charset="2"/>
            </a:endParaRPr>
          </a:p>
          <a:p>
            <a:pPr marL="514350" indent="-457200" algn="just">
              <a:buFont typeface="Wingdings" panose="05000000000000000000" pitchFamily="2" charset="2"/>
              <a:buChar char="§"/>
            </a:pPr>
            <a:endParaRPr lang="en-US" sz="2800" b="1" dirty="0"/>
          </a:p>
          <a:p>
            <a:pPr marL="457200" lvl="1" indent="0" algn="just">
              <a:buNone/>
            </a:pPr>
            <a:endParaRPr lang="en-US" sz="2400" dirty="0" smtClean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06" y="2118267"/>
            <a:ext cx="6001588" cy="4191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Up Arrow 4"/>
          <p:cNvSpPr/>
          <p:nvPr/>
        </p:nvSpPr>
        <p:spPr>
          <a:xfrm>
            <a:off x="6629400" y="5867400"/>
            <a:ext cx="304800" cy="442452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8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Control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 algn="just">
              <a:buFont typeface="Wingdings" panose="05000000000000000000" pitchFamily="2" charset="2"/>
              <a:buChar char="§"/>
            </a:pPr>
            <a:r>
              <a:rPr lang="en-US" dirty="0" smtClean="0">
                <a:sym typeface="Wingdings" panose="05000000000000000000" pitchFamily="2" charset="2"/>
              </a:rPr>
              <a:t>Give User Control Name and Press Add.</a:t>
            </a:r>
          </a:p>
          <a:p>
            <a:pPr marL="514350" indent="-457200" algn="just">
              <a:buFont typeface="Wingdings" panose="05000000000000000000" pitchFamily="2" charset="2"/>
              <a:buChar char="§"/>
            </a:pPr>
            <a:endParaRPr lang="en-US" dirty="0" smtClean="0">
              <a:sym typeface="Wingdings" panose="05000000000000000000" pitchFamily="2" charset="2"/>
            </a:endParaRPr>
          </a:p>
          <a:p>
            <a:pPr marL="514350" indent="-457200" algn="just">
              <a:buFont typeface="Wingdings" panose="05000000000000000000" pitchFamily="2" charset="2"/>
              <a:buChar char="§"/>
            </a:pPr>
            <a:endParaRPr lang="en-US" dirty="0" smtClean="0">
              <a:sym typeface="Wingdings" panose="05000000000000000000" pitchFamily="2" charset="2"/>
            </a:endParaRPr>
          </a:p>
          <a:p>
            <a:pPr marL="514350" indent="-457200" algn="just">
              <a:buFont typeface="Wingdings" panose="05000000000000000000" pitchFamily="2" charset="2"/>
              <a:buChar char="§"/>
            </a:pPr>
            <a:endParaRPr lang="en-US" sz="2800" b="1" dirty="0"/>
          </a:p>
          <a:p>
            <a:pPr marL="457200" lvl="1" indent="0" algn="just">
              <a:buNone/>
            </a:pPr>
            <a:endParaRPr lang="en-US" sz="2400" dirty="0" smtClean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70" y="1599154"/>
            <a:ext cx="7829861" cy="48016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Left Arrow 6"/>
          <p:cNvSpPr/>
          <p:nvPr/>
        </p:nvSpPr>
        <p:spPr>
          <a:xfrm>
            <a:off x="3962400" y="3200400"/>
            <a:ext cx="381000" cy="2286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3200400" y="5867400"/>
            <a:ext cx="381000" cy="2286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 flipH="1">
            <a:off x="6553200" y="6134100"/>
            <a:ext cx="419100" cy="2286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6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Control Cont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 algn="just">
              <a:buFont typeface="Wingdings" panose="05000000000000000000" pitchFamily="2" charset="2"/>
              <a:buChar char="§"/>
            </a:pPr>
            <a:r>
              <a:rPr lang="en-US" dirty="0" smtClean="0">
                <a:sym typeface="Wingdings" panose="05000000000000000000" pitchFamily="2" charset="2"/>
              </a:rPr>
              <a:t>Now below screen appears &amp; you can put any control from toolbox in user control area. </a:t>
            </a:r>
          </a:p>
          <a:p>
            <a:pPr marL="514350" indent="-457200" algn="just">
              <a:buFont typeface="Wingdings" panose="05000000000000000000" pitchFamily="2" charset="2"/>
              <a:buChar char="§"/>
            </a:pPr>
            <a:endParaRPr lang="en-US" dirty="0">
              <a:sym typeface="Wingdings" panose="05000000000000000000" pitchFamily="2" charset="2"/>
            </a:endParaRPr>
          </a:p>
          <a:p>
            <a:pPr marL="514350" indent="-457200" algn="just">
              <a:buFont typeface="Wingdings" panose="05000000000000000000" pitchFamily="2" charset="2"/>
              <a:buChar char="§"/>
            </a:pPr>
            <a:endParaRPr lang="en-US" dirty="0" smtClean="0">
              <a:sym typeface="Wingdings" panose="05000000000000000000" pitchFamily="2" charset="2"/>
            </a:endParaRPr>
          </a:p>
          <a:p>
            <a:pPr marL="514350" indent="-457200" algn="just">
              <a:buFont typeface="Wingdings" panose="05000000000000000000" pitchFamily="2" charset="2"/>
              <a:buChar char="§"/>
            </a:pPr>
            <a:endParaRPr lang="en-US" dirty="0">
              <a:sym typeface="Wingdings" panose="05000000000000000000" pitchFamily="2" charset="2"/>
            </a:endParaRPr>
          </a:p>
          <a:p>
            <a:pPr marL="514350" indent="-457200" algn="just">
              <a:buFont typeface="Wingdings" panose="05000000000000000000" pitchFamily="2" charset="2"/>
              <a:buChar char="§"/>
            </a:pPr>
            <a:endParaRPr lang="en-US" dirty="0" smtClean="0">
              <a:sym typeface="Wingdings" panose="05000000000000000000" pitchFamily="2" charset="2"/>
            </a:endParaRPr>
          </a:p>
          <a:p>
            <a:pPr marL="514350" indent="-457200" algn="just">
              <a:buFont typeface="Wingdings" panose="05000000000000000000" pitchFamily="2" charset="2"/>
              <a:buChar char="§"/>
            </a:pPr>
            <a:endParaRPr lang="en-US" dirty="0">
              <a:sym typeface="Wingdings" panose="05000000000000000000" pitchFamily="2" charset="2"/>
            </a:endParaRPr>
          </a:p>
          <a:p>
            <a:pPr marL="514350" indent="-457200" algn="just">
              <a:buFont typeface="Wingdings" panose="05000000000000000000" pitchFamily="2" charset="2"/>
              <a:buChar char="§"/>
            </a:pPr>
            <a:r>
              <a:rPr lang="en-US" dirty="0" smtClean="0">
                <a:sym typeface="Wingdings" panose="05000000000000000000" pitchFamily="2" charset="2"/>
              </a:rPr>
              <a:t>After writing code for user control, build Application.</a:t>
            </a:r>
          </a:p>
          <a:p>
            <a:pPr marL="514350" indent="-457200" algn="just">
              <a:buFont typeface="Wingdings" panose="05000000000000000000" pitchFamily="2" charset="2"/>
              <a:buChar char="§"/>
            </a:pPr>
            <a:r>
              <a:rPr lang="en-US" dirty="0" smtClean="0">
                <a:sym typeface="Wingdings" panose="05000000000000000000" pitchFamily="2" charset="2"/>
              </a:rPr>
              <a:t>Now you can use this control in any windows form.</a:t>
            </a:r>
          </a:p>
          <a:p>
            <a:pPr marL="514350" indent="-457200" algn="just">
              <a:buFont typeface="Wingdings" panose="05000000000000000000" pitchFamily="2" charset="2"/>
              <a:buChar char="§"/>
            </a:pPr>
            <a:endParaRPr lang="en-US" sz="2800" b="1" dirty="0">
              <a:sym typeface="Wingdings" panose="05000000000000000000" pitchFamily="2" charset="2"/>
            </a:endParaRPr>
          </a:p>
          <a:p>
            <a:pPr marL="514350" indent="-457200" algn="just">
              <a:buFont typeface="Wingdings" panose="05000000000000000000" pitchFamily="2" charset="2"/>
              <a:buChar char="§"/>
            </a:pPr>
            <a:endParaRPr lang="en-US" sz="2800" b="1" dirty="0" smtClean="0">
              <a:sym typeface="Wingdings" panose="05000000000000000000" pitchFamily="2" charset="2"/>
            </a:endParaRPr>
          </a:p>
          <a:p>
            <a:pPr marL="514350" indent="-457200" algn="just">
              <a:buFont typeface="Wingdings" panose="05000000000000000000" pitchFamily="2" charset="2"/>
              <a:buChar char="§"/>
            </a:pPr>
            <a:endParaRPr lang="en-US" sz="2800" b="1" dirty="0">
              <a:sym typeface="Wingdings" panose="05000000000000000000" pitchFamily="2" charset="2"/>
            </a:endParaRPr>
          </a:p>
          <a:p>
            <a:pPr marL="514350" indent="-457200" algn="just">
              <a:buFont typeface="Wingdings" panose="05000000000000000000" pitchFamily="2" charset="2"/>
              <a:buChar char="§"/>
            </a:pPr>
            <a:endParaRPr lang="en-US" sz="2800" b="1" dirty="0" smtClean="0">
              <a:sym typeface="Wingdings" panose="05000000000000000000" pitchFamily="2" charset="2"/>
            </a:endParaRPr>
          </a:p>
          <a:p>
            <a:pPr marL="57150" indent="0" algn="just">
              <a:buNone/>
            </a:pPr>
            <a:endParaRPr lang="en-US" sz="2800" b="1" dirty="0"/>
          </a:p>
          <a:p>
            <a:pPr marL="457200" lvl="1" indent="0" algn="just">
              <a:buNone/>
            </a:pPr>
            <a:endParaRPr lang="en-US" sz="2400" dirty="0" smtClean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550" y="2286000"/>
            <a:ext cx="4656899" cy="16669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479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Control Cont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+mn-lt"/>
              </a:rPr>
              <a:t>Constructor</a:t>
            </a:r>
            <a:endParaRPr lang="en-US" sz="2800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8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800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8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800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+mn-lt"/>
              </a:rPr>
              <a:t>User Control Load Event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800" dirty="0" smtClean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676400"/>
            <a:ext cx="8077200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UserControl1()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.Load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EventHandler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(UserControl1_Load);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.cmbCity.SelectedIndexChanged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EventHandler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cmbCity_SelectedIndexChanged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4495800"/>
            <a:ext cx="807720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UserControl1_Load(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BindComboBox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55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Control Cont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+mn-lt"/>
              </a:rPr>
              <a:t>Properties</a:t>
            </a:r>
            <a:endParaRPr lang="en-US" sz="2800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8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800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8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800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800" dirty="0" smtClean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676400"/>
            <a:ext cx="8077200" cy="419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SelectedText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cmbCity.Text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Selectedvalue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cmbCity.SelectedValue.ToString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35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Control Cont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b="1" dirty="0" smtClean="0"/>
              <a:t>Function</a:t>
            </a:r>
            <a:r>
              <a:rPr lang="en-US" dirty="0" smtClean="0"/>
              <a:t> : </a:t>
            </a:r>
            <a:r>
              <a:rPr lang="en-US" dirty="0" err="1" smtClean="0"/>
              <a:t>BindComboBox</a:t>
            </a:r>
            <a:r>
              <a:rPr lang="en-US" dirty="0"/>
              <a:t>()</a:t>
            </a:r>
            <a:endParaRPr lang="en-US" sz="28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800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8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800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800" dirty="0" smtClean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676400"/>
            <a:ext cx="8077200" cy="419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BindComboBox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DataTable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dtCity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System.Data.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DataTable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dtCity.Columns.Add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txtPart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dtCity.Columns.Add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valuePart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dtCity.Rows.Add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"Rajkot"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dtCity.Rows.Add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"Ahmedabad"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dtCity.Rows.Add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"Patna"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"3"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dtCity.Rows.Add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Siddhpur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"4"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cmbCity.DataSource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dtCity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cmbCity.DisplayMember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txtPart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cmbCity.ValueMember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ValuePart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7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– User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 algn="just">
              <a:buFont typeface="Wingdings" panose="05000000000000000000" pitchFamily="2" charset="2"/>
              <a:buChar char="§"/>
            </a:pPr>
            <a:endParaRPr lang="en-US" dirty="0" smtClean="0">
              <a:sym typeface="Wingdings" panose="05000000000000000000" pitchFamily="2" charset="2"/>
            </a:endParaRPr>
          </a:p>
          <a:p>
            <a:pPr marL="514350" indent="-457200" algn="just">
              <a:buFont typeface="Wingdings" panose="05000000000000000000" pitchFamily="2" charset="2"/>
              <a:buChar char="§"/>
            </a:pPr>
            <a:endParaRPr lang="en-US" dirty="0" smtClean="0">
              <a:sym typeface="Wingdings" panose="05000000000000000000" pitchFamily="2" charset="2"/>
            </a:endParaRPr>
          </a:p>
          <a:p>
            <a:pPr marL="514350" indent="-457200" algn="just">
              <a:buFont typeface="Wingdings" panose="05000000000000000000" pitchFamily="2" charset="2"/>
              <a:buChar char="§"/>
            </a:pPr>
            <a:endParaRPr lang="en-US" sz="2800" b="1" dirty="0"/>
          </a:p>
          <a:p>
            <a:pPr marL="457200" lvl="1" indent="0" algn="just">
              <a:buNone/>
            </a:pPr>
            <a:endParaRPr lang="en-US" sz="2400" dirty="0" smtClean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074" y="1147412"/>
            <a:ext cx="5727325" cy="51771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564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Control 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Now add new windows form to your application &amp; check in toolbox, user control is there.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You can simply drag and drop it to your windows form.</a:t>
            </a:r>
          </a:p>
          <a:p>
            <a:pPr marL="0" indent="0" algn="just">
              <a:buNone/>
            </a:pPr>
            <a:endParaRPr lang="en-US" sz="2800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8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800" dirty="0">
              <a:latin typeface="+mn-lt"/>
            </a:endParaRPr>
          </a:p>
          <a:p>
            <a:pPr marL="0" indent="0" algn="just">
              <a:buNone/>
            </a:pPr>
            <a:endParaRPr lang="en-US" sz="2800" dirty="0" smtClean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54" y="2819400"/>
            <a:ext cx="7245093" cy="19372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Left Arrow 6"/>
          <p:cNvSpPr/>
          <p:nvPr/>
        </p:nvSpPr>
        <p:spPr>
          <a:xfrm>
            <a:off x="2514600" y="3788025"/>
            <a:ext cx="381000" cy="250575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9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2200" y="2209800"/>
            <a:ext cx="464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7896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00" y="228600"/>
            <a:ext cx="8758800" cy="806400"/>
          </a:xfrm>
        </p:spPr>
        <p:txBody>
          <a:bodyPr/>
          <a:lstStyle/>
          <a:p>
            <a:r>
              <a:rPr lang="en-US" dirty="0" err="1"/>
              <a:t>PageSetupDialog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600" y="1143000"/>
            <a:ext cx="4608576" cy="5181600"/>
          </a:xfrm>
        </p:spPr>
        <p:txBody>
          <a:bodyPr/>
          <a:lstStyle/>
          <a:p>
            <a:pPr algn="just">
              <a:lnSpc>
                <a:spcPct val="114000"/>
              </a:lnSpc>
            </a:pP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PageSetupDialog</a:t>
            </a: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box allows you to specify page orientation, paper size and margin size.</a:t>
            </a:r>
          </a:p>
          <a:p>
            <a:pPr algn="just">
              <a:lnSpc>
                <a:spcPct val="114000"/>
              </a:lnSpc>
            </a:pPr>
            <a:r>
              <a:rPr lang="en-US" sz="24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PageSetupDialog</a:t>
            </a: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control sets the page-related </a:t>
            </a: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settings.</a:t>
            </a:r>
            <a:endParaRPr lang="en-US" sz="24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</a:pPr>
            <a:r>
              <a:rPr lang="en-US" sz="24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Namespace :</a:t>
            </a:r>
          </a:p>
          <a:p>
            <a:pPr lvl="1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System.Windows.Forms.PageSetupDialog</a:t>
            </a:r>
            <a:endParaRPr lang="en-US" sz="2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295400"/>
            <a:ext cx="3663351" cy="426720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164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00" y="228600"/>
            <a:ext cx="8758800" cy="806400"/>
          </a:xfrm>
        </p:spPr>
        <p:txBody>
          <a:bodyPr/>
          <a:lstStyle/>
          <a:p>
            <a:r>
              <a:rPr lang="en-US" dirty="0" err="1" smtClean="0"/>
              <a:t>PrintDialog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600" y="1143000"/>
            <a:ext cx="8758800" cy="5181600"/>
          </a:xfrm>
        </p:spPr>
        <p:txBody>
          <a:bodyPr>
            <a:normAutofit/>
          </a:bodyPr>
          <a:lstStyle/>
          <a:p>
            <a:pPr algn="just">
              <a:lnSpc>
                <a:spcPct val="114000"/>
              </a:lnSpc>
            </a:pP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PrintDialog</a:t>
            </a: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box lets the user print documents and this dialog box is supported by the </a:t>
            </a:r>
            <a:r>
              <a:rPr lang="en-US" sz="24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PrintDialog</a:t>
            </a: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</a:p>
          <a:p>
            <a:pPr algn="just">
              <a:lnSpc>
                <a:spcPct val="114000"/>
              </a:lnSpc>
            </a:pPr>
            <a:r>
              <a:rPr lang="en-US" sz="24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Namespace : </a:t>
            </a:r>
          </a:p>
          <a:p>
            <a:pPr marL="742950" lvl="2" indent="-342900" algn="just">
              <a:lnSpc>
                <a:spcPct val="114000"/>
              </a:lnSpc>
            </a:pPr>
            <a:r>
              <a:rPr lang="en-US" sz="22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System.Windows.Forms.PrintDialog</a:t>
            </a:r>
            <a:endParaRPr lang="en-US" sz="2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7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348" y="184355"/>
            <a:ext cx="8758800" cy="806400"/>
          </a:xfrm>
        </p:spPr>
        <p:txBody>
          <a:bodyPr/>
          <a:lstStyle/>
          <a:p>
            <a:r>
              <a:rPr lang="en-US" dirty="0" err="1" smtClean="0"/>
              <a:t>PrintDocument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600" y="1035000"/>
            <a:ext cx="8758800" cy="5365800"/>
          </a:xfrm>
        </p:spPr>
        <p:txBody>
          <a:bodyPr>
            <a:normAutofit/>
          </a:bodyPr>
          <a:lstStyle/>
          <a:p>
            <a:pPr algn="just">
              <a:lnSpc>
                <a:spcPct val="114000"/>
              </a:lnSpc>
            </a:pP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PrintDocument</a:t>
            </a: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control supports the actual events and </a:t>
            </a:r>
            <a:r>
              <a:rPr lang="en-US" sz="24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opertations</a:t>
            </a: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of printing in C#.</a:t>
            </a:r>
          </a:p>
          <a:p>
            <a:pPr algn="just">
              <a:lnSpc>
                <a:spcPct val="114000"/>
              </a:lnSpc>
            </a:pP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Also sets the properties that describes how to print.</a:t>
            </a:r>
          </a:p>
          <a:p>
            <a:pPr algn="just">
              <a:lnSpc>
                <a:spcPct val="114000"/>
              </a:lnSpc>
            </a:pP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Document property of the </a:t>
            </a:r>
            <a:r>
              <a:rPr lang="en-US" sz="24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PrintDialog</a:t>
            </a: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class needs to be set before calling the Print dialog box.</a:t>
            </a:r>
          </a:p>
          <a:p>
            <a:pPr algn="just">
              <a:lnSpc>
                <a:spcPct val="114000"/>
              </a:lnSpc>
            </a:pP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This property accepts an object of the </a:t>
            </a:r>
            <a:r>
              <a:rPr lang="en-US" sz="24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PrintDocument</a:t>
            </a: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class, which obtains the printer settings and sends the output to the printer. </a:t>
            </a:r>
          </a:p>
          <a:p>
            <a:pPr algn="just">
              <a:lnSpc>
                <a:spcPct val="114000"/>
              </a:lnSpc>
            </a:pPr>
            <a:r>
              <a:rPr lang="en-US" sz="24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Namespace : </a:t>
            </a:r>
          </a:p>
          <a:p>
            <a:pPr marL="800100" lvl="3" indent="-34290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System.Drawing.Printing.PrintDocument</a:t>
            </a:r>
            <a:endParaRPr lang="en-US" sz="2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85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348" y="184355"/>
            <a:ext cx="8758800" cy="806400"/>
          </a:xfrm>
        </p:spPr>
        <p:txBody>
          <a:bodyPr/>
          <a:lstStyle/>
          <a:p>
            <a:r>
              <a:rPr lang="en-US" dirty="0" err="1"/>
              <a:t>PrintPreviewControl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600" y="1035000"/>
            <a:ext cx="8758800" cy="5365800"/>
          </a:xfrm>
        </p:spPr>
        <p:txBody>
          <a:bodyPr>
            <a:normAutofit/>
          </a:bodyPr>
          <a:lstStyle/>
          <a:p>
            <a:pPr algn="just">
              <a:lnSpc>
                <a:spcPct val="114000"/>
              </a:lnSpc>
            </a:pPr>
            <a:r>
              <a:rPr lang="en-US" sz="24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PrintPreviewControl</a:t>
            </a: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displays </a:t>
            </a: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 document to be printed- </a:t>
            </a: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e.g., </a:t>
            </a: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it displays a Review of the </a:t>
            </a: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document to </a:t>
            </a: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be printed. This control has no buttons or any other user interface elements</a:t>
            </a: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4000"/>
              </a:lnSpc>
            </a:pP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PrintPreviewControl</a:t>
            </a: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typically used only when there is a need to write custom print preview user interfaces. </a:t>
            </a:r>
            <a:endParaRPr lang="en-US" sz="2400" dirty="0" smtClean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</a:pP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can use </a:t>
            </a:r>
            <a:r>
              <a:rPr lang="en-US" sz="24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PrintPreviewControl</a:t>
            </a: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objects to create your own custom print previews. </a:t>
            </a:r>
            <a:endParaRPr lang="en-US" sz="2400" dirty="0" smtClean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</a:pPr>
            <a:r>
              <a:rPr lang="en-US" sz="24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Namespace :</a:t>
            </a:r>
          </a:p>
          <a:p>
            <a:pPr lvl="1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System.Windows.Forms.PrintPreviewControl</a:t>
            </a:r>
            <a:endParaRPr lang="en-US" sz="2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</a:pPr>
            <a:endParaRPr lang="en-US" sz="2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348" y="184355"/>
            <a:ext cx="8758800" cy="806400"/>
          </a:xfrm>
        </p:spPr>
        <p:txBody>
          <a:bodyPr/>
          <a:lstStyle/>
          <a:p>
            <a:r>
              <a:rPr lang="en-US" dirty="0" err="1"/>
              <a:t>PrintPreviewDialog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600" y="1035000"/>
            <a:ext cx="8758800" cy="5365800"/>
          </a:xfrm>
        </p:spPr>
        <p:txBody>
          <a:bodyPr>
            <a:normAutofit/>
          </a:bodyPr>
          <a:lstStyle/>
          <a:p>
            <a:pPr algn="just">
              <a:lnSpc>
                <a:spcPct val="114000"/>
              </a:lnSpc>
            </a:pP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You can use the </a:t>
            </a:r>
            <a:r>
              <a:rPr lang="en-US" sz="24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PrintPreviewDialog</a:t>
            </a: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displays a preview of the document that is to </a:t>
            </a: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be printed</a:t>
            </a: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</a:pP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PrintPreviewDialog</a:t>
            </a: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class supports the </a:t>
            </a:r>
            <a:r>
              <a:rPr lang="en-US" sz="24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PrintPreviewDialog</a:t>
            </a: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control</a:t>
            </a: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4000"/>
              </a:lnSpc>
            </a:pP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This class contains the buttons for printing, zooming in, displaying one or multiple pages, and closing </a:t>
            </a: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dialog </a:t>
            </a: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box</a:t>
            </a: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4000"/>
              </a:lnSpc>
            </a:pPr>
            <a:r>
              <a:rPr lang="en-US" sz="24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Namespace :</a:t>
            </a:r>
          </a:p>
          <a:p>
            <a:pPr lvl="1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System.Windows.Forms.PrintPreviewDialog</a:t>
            </a:r>
            <a:endParaRPr lang="en-US" sz="2200" dirty="0" smtClean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</a:pPr>
            <a:endParaRPr lang="en-US" sz="24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43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9003</TotalTime>
  <Words>2365</Words>
  <Application>Microsoft Office PowerPoint</Application>
  <PresentationFormat>On-screen Show (4:3)</PresentationFormat>
  <Paragraphs>438</Paragraphs>
  <Slides>49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Office Theme</vt:lpstr>
      <vt:lpstr>1_Office Theme</vt:lpstr>
      <vt:lpstr>UNIT-7 Mastering Windows Forms</vt:lpstr>
      <vt:lpstr>Outline</vt:lpstr>
      <vt:lpstr>Printing</vt:lpstr>
      <vt:lpstr>Printing Controls</vt:lpstr>
      <vt:lpstr>PageSetupDialog</vt:lpstr>
      <vt:lpstr>PrintDialog</vt:lpstr>
      <vt:lpstr>PrintDocument</vt:lpstr>
      <vt:lpstr>PrintPreviewControl</vt:lpstr>
      <vt:lpstr>PrintPreviewDialog</vt:lpstr>
      <vt:lpstr>PrintPreviewDialog Cont..</vt:lpstr>
      <vt:lpstr>Example - Printing</vt:lpstr>
      <vt:lpstr>Example – Printing - Cont..</vt:lpstr>
      <vt:lpstr>Example – Printing - Cont..</vt:lpstr>
      <vt:lpstr>Example – Printing - Cont..</vt:lpstr>
      <vt:lpstr>Output</vt:lpstr>
      <vt:lpstr>Cont..</vt:lpstr>
      <vt:lpstr>Handling Multiple Events</vt:lpstr>
      <vt:lpstr>Mouse Events</vt:lpstr>
      <vt:lpstr>Keyboard Events</vt:lpstr>
      <vt:lpstr>Example - Handling Multiple Events</vt:lpstr>
      <vt:lpstr>Handling Multiple Events Cont..</vt:lpstr>
      <vt:lpstr>Handling Multiple Events Cont..</vt:lpstr>
      <vt:lpstr>Output</vt:lpstr>
      <vt:lpstr>GDI+</vt:lpstr>
      <vt:lpstr>Namespaces of GDI+</vt:lpstr>
      <vt:lpstr>Namespaces of GDI+ Cont..</vt:lpstr>
      <vt:lpstr>Graphics Class</vt:lpstr>
      <vt:lpstr>Graphics Objects</vt:lpstr>
      <vt:lpstr>Pen Class</vt:lpstr>
      <vt:lpstr>Properties of Pen Class</vt:lpstr>
      <vt:lpstr>Brush Class</vt:lpstr>
      <vt:lpstr>Different Types of Brush</vt:lpstr>
      <vt:lpstr>Font Class</vt:lpstr>
      <vt:lpstr>Properties of Font Class</vt:lpstr>
      <vt:lpstr>Color Structure</vt:lpstr>
      <vt:lpstr>Example – GDI+</vt:lpstr>
      <vt:lpstr>Output – GDI+</vt:lpstr>
      <vt:lpstr>Creating Windows Forms Controls</vt:lpstr>
      <vt:lpstr>Cont..</vt:lpstr>
      <vt:lpstr>Cont..</vt:lpstr>
      <vt:lpstr>Example - User Control</vt:lpstr>
      <vt:lpstr>User Control Cont..</vt:lpstr>
      <vt:lpstr>User Control Cont..</vt:lpstr>
      <vt:lpstr>User Control Cont..</vt:lpstr>
      <vt:lpstr>User Control Cont..</vt:lpstr>
      <vt:lpstr>User Control Cont..</vt:lpstr>
      <vt:lpstr>Output – User Control</vt:lpstr>
      <vt:lpstr>User Control Cont..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RUPESH-PC</cp:lastModifiedBy>
  <cp:revision>1749</cp:revision>
  <dcterms:created xsi:type="dcterms:W3CDTF">2013-05-17T03:00:03Z</dcterms:created>
  <dcterms:modified xsi:type="dcterms:W3CDTF">2017-04-19T06:22:41Z</dcterms:modified>
</cp:coreProperties>
</file>