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sldIdLst>
    <p:sldId id="345" r:id="rId2"/>
    <p:sldId id="346" r:id="rId3"/>
    <p:sldId id="347" r:id="rId4"/>
    <p:sldId id="281" r:id="rId5"/>
    <p:sldId id="325" r:id="rId6"/>
    <p:sldId id="326" r:id="rId7"/>
    <p:sldId id="340" r:id="rId8"/>
    <p:sldId id="351" r:id="rId9"/>
    <p:sldId id="327" r:id="rId10"/>
    <p:sldId id="352" r:id="rId11"/>
    <p:sldId id="324" r:id="rId12"/>
    <p:sldId id="323" r:id="rId13"/>
    <p:sldId id="334" r:id="rId14"/>
    <p:sldId id="341" r:id="rId15"/>
    <p:sldId id="335" r:id="rId16"/>
    <p:sldId id="342" r:id="rId17"/>
    <p:sldId id="355" r:id="rId18"/>
    <p:sldId id="356" r:id="rId19"/>
    <p:sldId id="410" r:id="rId20"/>
    <p:sldId id="371" r:id="rId21"/>
    <p:sldId id="375" r:id="rId22"/>
    <p:sldId id="358" r:id="rId23"/>
    <p:sldId id="397" r:id="rId24"/>
    <p:sldId id="398" r:id="rId25"/>
    <p:sldId id="360" r:id="rId26"/>
    <p:sldId id="399" r:id="rId27"/>
    <p:sldId id="400" r:id="rId28"/>
    <p:sldId id="376" r:id="rId29"/>
    <p:sldId id="402" r:id="rId30"/>
    <p:sldId id="401" r:id="rId31"/>
    <p:sldId id="377" r:id="rId32"/>
    <p:sldId id="378" r:id="rId33"/>
    <p:sldId id="379" r:id="rId34"/>
    <p:sldId id="403" r:id="rId35"/>
    <p:sldId id="404" r:id="rId36"/>
    <p:sldId id="405" r:id="rId37"/>
    <p:sldId id="406" r:id="rId38"/>
    <p:sldId id="407" r:id="rId39"/>
    <p:sldId id="408" r:id="rId40"/>
    <p:sldId id="417" r:id="rId41"/>
    <p:sldId id="420" r:id="rId42"/>
    <p:sldId id="418" r:id="rId43"/>
    <p:sldId id="419" r:id="rId44"/>
    <p:sldId id="421" r:id="rId45"/>
    <p:sldId id="422" r:id="rId46"/>
    <p:sldId id="423" r:id="rId47"/>
    <p:sldId id="424" r:id="rId48"/>
    <p:sldId id="425" r:id="rId49"/>
    <p:sldId id="426" r:id="rId50"/>
    <p:sldId id="427" r:id="rId51"/>
    <p:sldId id="428" r:id="rId52"/>
    <p:sldId id="364" r:id="rId53"/>
    <p:sldId id="365" r:id="rId54"/>
    <p:sldId id="361" r:id="rId55"/>
    <p:sldId id="380" r:id="rId56"/>
    <p:sldId id="411" r:id="rId57"/>
    <p:sldId id="412" r:id="rId58"/>
    <p:sldId id="366" r:id="rId59"/>
    <p:sldId id="367" r:id="rId60"/>
    <p:sldId id="414" r:id="rId61"/>
    <p:sldId id="368" r:id="rId62"/>
    <p:sldId id="369" r:id="rId63"/>
    <p:sldId id="381" r:id="rId64"/>
    <p:sldId id="370" r:id="rId65"/>
    <p:sldId id="382" r:id="rId66"/>
    <p:sldId id="416" r:id="rId67"/>
    <p:sldId id="415" r:id="rId68"/>
    <p:sldId id="372" r:id="rId69"/>
    <p:sldId id="374"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429"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Fw2eeAMoZRdkgaO4yfsbIg==" hashData="C42rz4x4l0W6fFmHDK+70HJwgd0="/>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89228" autoAdjust="0"/>
  </p:normalViewPr>
  <p:slideViewPr>
    <p:cSldViewPr>
      <p:cViewPr>
        <p:scale>
          <a:sx n="66" d="100"/>
          <a:sy n="66" d="100"/>
        </p:scale>
        <p:origin x="-857" y="-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0D959E-BDDB-4C8D-A2A0-A9675618D693}" type="doc">
      <dgm:prSet loTypeId="urn:microsoft.com/office/officeart/2005/8/layout/cycle5" loCatId="cycle" qsTypeId="urn:microsoft.com/office/officeart/2005/8/quickstyle/simple2" qsCatId="simple" csTypeId="urn:microsoft.com/office/officeart/2005/8/colors/accent2_1" csCatId="accent2" phldr="1"/>
      <dgm:spPr/>
      <dgm:t>
        <a:bodyPr/>
        <a:lstStyle/>
        <a:p>
          <a:endParaRPr lang="en-US"/>
        </a:p>
      </dgm:t>
    </dgm:pt>
    <dgm:pt modelId="{B0505FCD-70AB-4340-8195-BE6EDB793237}">
      <dgm:prSet phldrT="[Text]"/>
      <dgm:spPr/>
      <dgm:t>
        <a:bodyPr/>
        <a:lstStyle/>
        <a:p>
          <a:r>
            <a:rPr lang="en-US" b="1" dirty="0" smtClean="0"/>
            <a:t>Page request</a:t>
          </a:r>
          <a:endParaRPr lang="en-US" dirty="0"/>
        </a:p>
      </dgm:t>
    </dgm:pt>
    <dgm:pt modelId="{3DFEBB22-433F-4D2C-8FB4-937DA4D614FB}" type="parTrans" cxnId="{80E6148C-6613-4486-8446-9ABF9CF6C8A0}">
      <dgm:prSet/>
      <dgm:spPr/>
      <dgm:t>
        <a:bodyPr/>
        <a:lstStyle/>
        <a:p>
          <a:endParaRPr lang="en-US"/>
        </a:p>
      </dgm:t>
    </dgm:pt>
    <dgm:pt modelId="{E229F40F-B268-40E4-B07D-B66C91257E87}" type="sibTrans" cxnId="{80E6148C-6613-4486-8446-9ABF9CF6C8A0}">
      <dgm:prSet/>
      <dgm:spPr/>
      <dgm:t>
        <a:bodyPr/>
        <a:lstStyle/>
        <a:p>
          <a:endParaRPr lang="en-US"/>
        </a:p>
      </dgm:t>
    </dgm:pt>
    <dgm:pt modelId="{7EDED24C-FC16-4CDB-A19E-443387B381F2}">
      <dgm:prSet phldrT="[Text]"/>
      <dgm:spPr/>
      <dgm:t>
        <a:bodyPr/>
        <a:lstStyle/>
        <a:p>
          <a:r>
            <a:rPr lang="en-US" b="1" dirty="0" smtClean="0"/>
            <a:t>Start</a:t>
          </a:r>
          <a:endParaRPr lang="en-US" dirty="0"/>
        </a:p>
      </dgm:t>
    </dgm:pt>
    <dgm:pt modelId="{DC9C0FC8-B082-4BAE-AF77-4E5E769B29DC}" type="parTrans" cxnId="{CBF665DF-0F58-49E5-B793-5D3B871256B7}">
      <dgm:prSet/>
      <dgm:spPr/>
      <dgm:t>
        <a:bodyPr/>
        <a:lstStyle/>
        <a:p>
          <a:endParaRPr lang="en-US"/>
        </a:p>
      </dgm:t>
    </dgm:pt>
    <dgm:pt modelId="{86DE860B-9C1C-4A4C-B0B4-736432A6387D}" type="sibTrans" cxnId="{CBF665DF-0F58-49E5-B793-5D3B871256B7}">
      <dgm:prSet/>
      <dgm:spPr/>
      <dgm:t>
        <a:bodyPr/>
        <a:lstStyle/>
        <a:p>
          <a:endParaRPr lang="en-US"/>
        </a:p>
      </dgm:t>
    </dgm:pt>
    <dgm:pt modelId="{62CDEA70-0577-420A-BEEA-8D9731EEB279}">
      <dgm:prSet phldrT="[Text]"/>
      <dgm:spPr/>
      <dgm:t>
        <a:bodyPr/>
        <a:lstStyle/>
        <a:p>
          <a:r>
            <a:rPr lang="en-US" b="1" dirty="0" smtClean="0"/>
            <a:t>Initialization</a:t>
          </a:r>
          <a:endParaRPr lang="en-US" dirty="0"/>
        </a:p>
      </dgm:t>
    </dgm:pt>
    <dgm:pt modelId="{0FA5FF01-B18A-4744-A0A2-D176D4B8DC61}" type="parTrans" cxnId="{75266CE7-D5DD-46DA-A647-6883DDA8A8A4}">
      <dgm:prSet/>
      <dgm:spPr/>
      <dgm:t>
        <a:bodyPr/>
        <a:lstStyle/>
        <a:p>
          <a:endParaRPr lang="en-US"/>
        </a:p>
      </dgm:t>
    </dgm:pt>
    <dgm:pt modelId="{B1427157-33E9-49D4-874F-C7A9E2CCCF1C}" type="sibTrans" cxnId="{75266CE7-D5DD-46DA-A647-6883DDA8A8A4}">
      <dgm:prSet/>
      <dgm:spPr/>
      <dgm:t>
        <a:bodyPr/>
        <a:lstStyle/>
        <a:p>
          <a:endParaRPr lang="en-US"/>
        </a:p>
      </dgm:t>
    </dgm:pt>
    <dgm:pt modelId="{B61DF7ED-5034-4CE1-85AE-EB8E7EA3F67E}">
      <dgm:prSet phldrT="[Text]"/>
      <dgm:spPr/>
      <dgm:t>
        <a:bodyPr/>
        <a:lstStyle/>
        <a:p>
          <a:r>
            <a:rPr lang="en-US" b="1" dirty="0" smtClean="0"/>
            <a:t>Load</a:t>
          </a:r>
          <a:endParaRPr lang="en-US" dirty="0"/>
        </a:p>
      </dgm:t>
    </dgm:pt>
    <dgm:pt modelId="{C6121794-7C9F-4ED6-9102-8E3035E68A25}" type="parTrans" cxnId="{0F66C035-3BF2-4CDB-B483-C8AAD5206034}">
      <dgm:prSet/>
      <dgm:spPr/>
      <dgm:t>
        <a:bodyPr/>
        <a:lstStyle/>
        <a:p>
          <a:endParaRPr lang="en-US"/>
        </a:p>
      </dgm:t>
    </dgm:pt>
    <dgm:pt modelId="{6BA17C7E-253E-4D67-B719-DE5CCC9A51DB}" type="sibTrans" cxnId="{0F66C035-3BF2-4CDB-B483-C8AAD5206034}">
      <dgm:prSet/>
      <dgm:spPr/>
      <dgm:t>
        <a:bodyPr/>
        <a:lstStyle/>
        <a:p>
          <a:endParaRPr lang="en-US"/>
        </a:p>
      </dgm:t>
    </dgm:pt>
    <dgm:pt modelId="{457A3030-1F32-4517-9875-F99C6621C9BB}">
      <dgm:prSet phldrT="[Text]"/>
      <dgm:spPr/>
      <dgm:t>
        <a:bodyPr/>
        <a:lstStyle/>
        <a:p>
          <a:r>
            <a:rPr lang="en-US" b="1" dirty="0" smtClean="0"/>
            <a:t>Rendering</a:t>
          </a:r>
          <a:endParaRPr lang="en-US" dirty="0"/>
        </a:p>
      </dgm:t>
    </dgm:pt>
    <dgm:pt modelId="{BB6C7756-2C2F-437A-8D8A-385F61BA86E7}" type="parTrans" cxnId="{31AE6027-2C52-496C-92E9-8F4425E55F6D}">
      <dgm:prSet/>
      <dgm:spPr/>
      <dgm:t>
        <a:bodyPr/>
        <a:lstStyle/>
        <a:p>
          <a:endParaRPr lang="en-US"/>
        </a:p>
      </dgm:t>
    </dgm:pt>
    <dgm:pt modelId="{4BE0DC64-786C-43FE-BDE2-2973362D5E43}" type="sibTrans" cxnId="{31AE6027-2C52-496C-92E9-8F4425E55F6D}">
      <dgm:prSet/>
      <dgm:spPr/>
      <dgm:t>
        <a:bodyPr/>
        <a:lstStyle/>
        <a:p>
          <a:endParaRPr lang="en-US"/>
        </a:p>
      </dgm:t>
    </dgm:pt>
    <dgm:pt modelId="{15A381A2-E598-42B7-BC17-49DF295A06C1}">
      <dgm:prSet/>
      <dgm:spPr/>
      <dgm:t>
        <a:bodyPr/>
        <a:lstStyle/>
        <a:p>
          <a:r>
            <a:rPr lang="en-US" b="1" dirty="0" smtClean="0"/>
            <a:t>Unload</a:t>
          </a:r>
          <a:endParaRPr lang="en-US" dirty="0"/>
        </a:p>
      </dgm:t>
    </dgm:pt>
    <dgm:pt modelId="{455CE4BF-723E-4072-9356-6BAFAC6C5233}" type="parTrans" cxnId="{973D1B12-61A0-4B80-8166-9873A617F2E5}">
      <dgm:prSet/>
      <dgm:spPr/>
      <dgm:t>
        <a:bodyPr/>
        <a:lstStyle/>
        <a:p>
          <a:endParaRPr lang="en-US"/>
        </a:p>
      </dgm:t>
    </dgm:pt>
    <dgm:pt modelId="{EB1BEB4E-3C98-4E4F-BE37-20BDFAAC2C5B}" type="sibTrans" cxnId="{973D1B12-61A0-4B80-8166-9873A617F2E5}">
      <dgm:prSet/>
      <dgm:spPr/>
      <dgm:t>
        <a:bodyPr/>
        <a:lstStyle/>
        <a:p>
          <a:endParaRPr lang="en-US"/>
        </a:p>
      </dgm:t>
    </dgm:pt>
    <dgm:pt modelId="{915ED634-8373-4F9F-832D-50025DEA9BE7}" type="pres">
      <dgm:prSet presAssocID="{000D959E-BDDB-4C8D-A2A0-A9675618D693}" presName="cycle" presStyleCnt="0">
        <dgm:presLayoutVars>
          <dgm:dir/>
          <dgm:resizeHandles val="exact"/>
        </dgm:presLayoutVars>
      </dgm:prSet>
      <dgm:spPr/>
      <dgm:t>
        <a:bodyPr/>
        <a:lstStyle/>
        <a:p>
          <a:endParaRPr lang="en-US"/>
        </a:p>
      </dgm:t>
    </dgm:pt>
    <dgm:pt modelId="{3A054937-5675-499A-9E8B-6394C95A74DA}" type="pres">
      <dgm:prSet presAssocID="{B0505FCD-70AB-4340-8195-BE6EDB793237}" presName="node" presStyleLbl="node1" presStyleIdx="0" presStyleCnt="6">
        <dgm:presLayoutVars>
          <dgm:bulletEnabled val="1"/>
        </dgm:presLayoutVars>
      </dgm:prSet>
      <dgm:spPr/>
      <dgm:t>
        <a:bodyPr/>
        <a:lstStyle/>
        <a:p>
          <a:endParaRPr lang="en-US"/>
        </a:p>
      </dgm:t>
    </dgm:pt>
    <dgm:pt modelId="{9DBF9A21-6058-446C-9DD2-F7D57E62D8A4}" type="pres">
      <dgm:prSet presAssocID="{B0505FCD-70AB-4340-8195-BE6EDB793237}" presName="spNode" presStyleCnt="0"/>
      <dgm:spPr/>
      <dgm:t>
        <a:bodyPr/>
        <a:lstStyle/>
        <a:p>
          <a:endParaRPr lang="en-US"/>
        </a:p>
      </dgm:t>
    </dgm:pt>
    <dgm:pt modelId="{D59F1AC1-F59F-409E-92D7-12E693583B09}" type="pres">
      <dgm:prSet presAssocID="{E229F40F-B268-40E4-B07D-B66C91257E87}" presName="sibTrans" presStyleLbl="sibTrans1D1" presStyleIdx="0" presStyleCnt="6"/>
      <dgm:spPr/>
      <dgm:t>
        <a:bodyPr/>
        <a:lstStyle/>
        <a:p>
          <a:endParaRPr lang="en-US"/>
        </a:p>
      </dgm:t>
    </dgm:pt>
    <dgm:pt modelId="{E53FBC8F-67EA-4F08-9F5F-4432755B9FB5}" type="pres">
      <dgm:prSet presAssocID="{7EDED24C-FC16-4CDB-A19E-443387B381F2}" presName="node" presStyleLbl="node1" presStyleIdx="1" presStyleCnt="6">
        <dgm:presLayoutVars>
          <dgm:bulletEnabled val="1"/>
        </dgm:presLayoutVars>
      </dgm:prSet>
      <dgm:spPr/>
      <dgm:t>
        <a:bodyPr/>
        <a:lstStyle/>
        <a:p>
          <a:endParaRPr lang="en-US"/>
        </a:p>
      </dgm:t>
    </dgm:pt>
    <dgm:pt modelId="{53A3D73F-1F3E-40A1-A7C6-9C7C5EE4D5C5}" type="pres">
      <dgm:prSet presAssocID="{7EDED24C-FC16-4CDB-A19E-443387B381F2}" presName="spNode" presStyleCnt="0"/>
      <dgm:spPr/>
      <dgm:t>
        <a:bodyPr/>
        <a:lstStyle/>
        <a:p>
          <a:endParaRPr lang="en-US"/>
        </a:p>
      </dgm:t>
    </dgm:pt>
    <dgm:pt modelId="{867CBEFB-1C67-464E-8FBD-3D2CCE03C057}" type="pres">
      <dgm:prSet presAssocID="{86DE860B-9C1C-4A4C-B0B4-736432A6387D}" presName="sibTrans" presStyleLbl="sibTrans1D1" presStyleIdx="1" presStyleCnt="6"/>
      <dgm:spPr/>
      <dgm:t>
        <a:bodyPr/>
        <a:lstStyle/>
        <a:p>
          <a:endParaRPr lang="en-US"/>
        </a:p>
      </dgm:t>
    </dgm:pt>
    <dgm:pt modelId="{19167912-911F-4338-97D8-ED315608FEAC}" type="pres">
      <dgm:prSet presAssocID="{62CDEA70-0577-420A-BEEA-8D9731EEB279}" presName="node" presStyleLbl="node1" presStyleIdx="2" presStyleCnt="6">
        <dgm:presLayoutVars>
          <dgm:bulletEnabled val="1"/>
        </dgm:presLayoutVars>
      </dgm:prSet>
      <dgm:spPr/>
      <dgm:t>
        <a:bodyPr/>
        <a:lstStyle/>
        <a:p>
          <a:endParaRPr lang="en-US"/>
        </a:p>
      </dgm:t>
    </dgm:pt>
    <dgm:pt modelId="{14E24EE0-918D-4E7A-ABB1-21F50E8CCFB7}" type="pres">
      <dgm:prSet presAssocID="{62CDEA70-0577-420A-BEEA-8D9731EEB279}" presName="spNode" presStyleCnt="0"/>
      <dgm:spPr/>
      <dgm:t>
        <a:bodyPr/>
        <a:lstStyle/>
        <a:p>
          <a:endParaRPr lang="en-US"/>
        </a:p>
      </dgm:t>
    </dgm:pt>
    <dgm:pt modelId="{B0555D0A-AC8F-47C4-AC68-4C9DBDEC210E}" type="pres">
      <dgm:prSet presAssocID="{B1427157-33E9-49D4-874F-C7A9E2CCCF1C}" presName="sibTrans" presStyleLbl="sibTrans1D1" presStyleIdx="2" presStyleCnt="6"/>
      <dgm:spPr/>
      <dgm:t>
        <a:bodyPr/>
        <a:lstStyle/>
        <a:p>
          <a:endParaRPr lang="en-US"/>
        </a:p>
      </dgm:t>
    </dgm:pt>
    <dgm:pt modelId="{9EAFFFEF-5907-4484-BB56-AE5CBC096DD1}" type="pres">
      <dgm:prSet presAssocID="{B61DF7ED-5034-4CE1-85AE-EB8E7EA3F67E}" presName="node" presStyleLbl="node1" presStyleIdx="3" presStyleCnt="6">
        <dgm:presLayoutVars>
          <dgm:bulletEnabled val="1"/>
        </dgm:presLayoutVars>
      </dgm:prSet>
      <dgm:spPr/>
      <dgm:t>
        <a:bodyPr/>
        <a:lstStyle/>
        <a:p>
          <a:endParaRPr lang="en-US"/>
        </a:p>
      </dgm:t>
    </dgm:pt>
    <dgm:pt modelId="{2B8FF6A1-E080-40BB-A357-6018A331A6E5}" type="pres">
      <dgm:prSet presAssocID="{B61DF7ED-5034-4CE1-85AE-EB8E7EA3F67E}" presName="spNode" presStyleCnt="0"/>
      <dgm:spPr/>
      <dgm:t>
        <a:bodyPr/>
        <a:lstStyle/>
        <a:p>
          <a:endParaRPr lang="en-US"/>
        </a:p>
      </dgm:t>
    </dgm:pt>
    <dgm:pt modelId="{A2959716-1F28-41EC-85B9-8644D5E66D26}" type="pres">
      <dgm:prSet presAssocID="{6BA17C7E-253E-4D67-B719-DE5CCC9A51DB}" presName="sibTrans" presStyleLbl="sibTrans1D1" presStyleIdx="3" presStyleCnt="6"/>
      <dgm:spPr/>
      <dgm:t>
        <a:bodyPr/>
        <a:lstStyle/>
        <a:p>
          <a:endParaRPr lang="en-US"/>
        </a:p>
      </dgm:t>
    </dgm:pt>
    <dgm:pt modelId="{668DF84E-9A0C-4AFF-BAEE-A20EB07F6236}" type="pres">
      <dgm:prSet presAssocID="{457A3030-1F32-4517-9875-F99C6621C9BB}" presName="node" presStyleLbl="node1" presStyleIdx="4" presStyleCnt="6">
        <dgm:presLayoutVars>
          <dgm:bulletEnabled val="1"/>
        </dgm:presLayoutVars>
      </dgm:prSet>
      <dgm:spPr/>
      <dgm:t>
        <a:bodyPr/>
        <a:lstStyle/>
        <a:p>
          <a:endParaRPr lang="en-US"/>
        </a:p>
      </dgm:t>
    </dgm:pt>
    <dgm:pt modelId="{E0A7C0C7-0ABB-4A32-ACCC-FB782934847A}" type="pres">
      <dgm:prSet presAssocID="{457A3030-1F32-4517-9875-F99C6621C9BB}" presName="spNode" presStyleCnt="0"/>
      <dgm:spPr/>
      <dgm:t>
        <a:bodyPr/>
        <a:lstStyle/>
        <a:p>
          <a:endParaRPr lang="en-US"/>
        </a:p>
      </dgm:t>
    </dgm:pt>
    <dgm:pt modelId="{93603F9A-9A89-4C40-8CB2-DB078F9FAA2F}" type="pres">
      <dgm:prSet presAssocID="{4BE0DC64-786C-43FE-BDE2-2973362D5E43}" presName="sibTrans" presStyleLbl="sibTrans1D1" presStyleIdx="4" presStyleCnt="6"/>
      <dgm:spPr/>
      <dgm:t>
        <a:bodyPr/>
        <a:lstStyle/>
        <a:p>
          <a:endParaRPr lang="en-US"/>
        </a:p>
      </dgm:t>
    </dgm:pt>
    <dgm:pt modelId="{2F6B8852-AD83-4B77-848D-3F05576ECD00}" type="pres">
      <dgm:prSet presAssocID="{15A381A2-E598-42B7-BC17-49DF295A06C1}" presName="node" presStyleLbl="node1" presStyleIdx="5" presStyleCnt="6">
        <dgm:presLayoutVars>
          <dgm:bulletEnabled val="1"/>
        </dgm:presLayoutVars>
      </dgm:prSet>
      <dgm:spPr/>
      <dgm:t>
        <a:bodyPr/>
        <a:lstStyle/>
        <a:p>
          <a:endParaRPr lang="en-US"/>
        </a:p>
      </dgm:t>
    </dgm:pt>
    <dgm:pt modelId="{AA1F84F3-1C5C-4089-A994-E5EBA7025090}" type="pres">
      <dgm:prSet presAssocID="{15A381A2-E598-42B7-BC17-49DF295A06C1}" presName="spNode" presStyleCnt="0"/>
      <dgm:spPr/>
      <dgm:t>
        <a:bodyPr/>
        <a:lstStyle/>
        <a:p>
          <a:endParaRPr lang="en-US"/>
        </a:p>
      </dgm:t>
    </dgm:pt>
    <dgm:pt modelId="{E8E8D947-51BB-4FDC-9F83-B60C8EBAFF06}" type="pres">
      <dgm:prSet presAssocID="{EB1BEB4E-3C98-4E4F-BE37-20BDFAAC2C5B}" presName="sibTrans" presStyleLbl="sibTrans1D1" presStyleIdx="5" presStyleCnt="6"/>
      <dgm:spPr/>
      <dgm:t>
        <a:bodyPr/>
        <a:lstStyle/>
        <a:p>
          <a:endParaRPr lang="en-US"/>
        </a:p>
      </dgm:t>
    </dgm:pt>
  </dgm:ptLst>
  <dgm:cxnLst>
    <dgm:cxn modelId="{E9E0B6D4-8895-4850-9679-213F421EC0DF}" type="presOf" srcId="{B61DF7ED-5034-4CE1-85AE-EB8E7EA3F67E}" destId="{9EAFFFEF-5907-4484-BB56-AE5CBC096DD1}" srcOrd="0" destOrd="0" presId="urn:microsoft.com/office/officeart/2005/8/layout/cycle5"/>
    <dgm:cxn modelId="{31AE6027-2C52-496C-92E9-8F4425E55F6D}" srcId="{000D959E-BDDB-4C8D-A2A0-A9675618D693}" destId="{457A3030-1F32-4517-9875-F99C6621C9BB}" srcOrd="4" destOrd="0" parTransId="{BB6C7756-2C2F-437A-8D8A-385F61BA86E7}" sibTransId="{4BE0DC64-786C-43FE-BDE2-2973362D5E43}"/>
    <dgm:cxn modelId="{0374BA94-D38D-4B75-8B4E-1889EA71F201}" type="presOf" srcId="{B0505FCD-70AB-4340-8195-BE6EDB793237}" destId="{3A054937-5675-499A-9E8B-6394C95A74DA}" srcOrd="0" destOrd="0" presId="urn:microsoft.com/office/officeart/2005/8/layout/cycle5"/>
    <dgm:cxn modelId="{B6943974-BC1E-49C6-9C1F-C57558354C63}" type="presOf" srcId="{B1427157-33E9-49D4-874F-C7A9E2CCCF1C}" destId="{B0555D0A-AC8F-47C4-AC68-4C9DBDEC210E}" srcOrd="0" destOrd="0" presId="urn:microsoft.com/office/officeart/2005/8/layout/cycle5"/>
    <dgm:cxn modelId="{BCC324F7-DDAE-4A19-A551-DB2C1818E116}" type="presOf" srcId="{000D959E-BDDB-4C8D-A2A0-A9675618D693}" destId="{915ED634-8373-4F9F-832D-50025DEA9BE7}" srcOrd="0" destOrd="0" presId="urn:microsoft.com/office/officeart/2005/8/layout/cycle5"/>
    <dgm:cxn modelId="{55D9CAEA-6785-450B-AAF8-BEDE3AC5D9C8}" type="presOf" srcId="{EB1BEB4E-3C98-4E4F-BE37-20BDFAAC2C5B}" destId="{E8E8D947-51BB-4FDC-9F83-B60C8EBAFF06}" srcOrd="0" destOrd="0" presId="urn:microsoft.com/office/officeart/2005/8/layout/cycle5"/>
    <dgm:cxn modelId="{8DC38FE7-08AB-47AB-B11D-314C82118B7B}" type="presOf" srcId="{4BE0DC64-786C-43FE-BDE2-2973362D5E43}" destId="{93603F9A-9A89-4C40-8CB2-DB078F9FAA2F}" srcOrd="0" destOrd="0" presId="urn:microsoft.com/office/officeart/2005/8/layout/cycle5"/>
    <dgm:cxn modelId="{1FBAABB5-3414-4B2A-987A-BFA2CECA64AD}" type="presOf" srcId="{86DE860B-9C1C-4A4C-B0B4-736432A6387D}" destId="{867CBEFB-1C67-464E-8FBD-3D2CCE03C057}" srcOrd="0" destOrd="0" presId="urn:microsoft.com/office/officeart/2005/8/layout/cycle5"/>
    <dgm:cxn modelId="{80E6148C-6613-4486-8446-9ABF9CF6C8A0}" srcId="{000D959E-BDDB-4C8D-A2A0-A9675618D693}" destId="{B0505FCD-70AB-4340-8195-BE6EDB793237}" srcOrd="0" destOrd="0" parTransId="{3DFEBB22-433F-4D2C-8FB4-937DA4D614FB}" sibTransId="{E229F40F-B268-40E4-B07D-B66C91257E87}"/>
    <dgm:cxn modelId="{B8A9E4CC-5B2C-46E9-96F3-975432C1C6BD}" type="presOf" srcId="{15A381A2-E598-42B7-BC17-49DF295A06C1}" destId="{2F6B8852-AD83-4B77-848D-3F05576ECD00}" srcOrd="0" destOrd="0" presId="urn:microsoft.com/office/officeart/2005/8/layout/cycle5"/>
    <dgm:cxn modelId="{CBF665DF-0F58-49E5-B793-5D3B871256B7}" srcId="{000D959E-BDDB-4C8D-A2A0-A9675618D693}" destId="{7EDED24C-FC16-4CDB-A19E-443387B381F2}" srcOrd="1" destOrd="0" parTransId="{DC9C0FC8-B082-4BAE-AF77-4E5E769B29DC}" sibTransId="{86DE860B-9C1C-4A4C-B0B4-736432A6387D}"/>
    <dgm:cxn modelId="{973D1B12-61A0-4B80-8166-9873A617F2E5}" srcId="{000D959E-BDDB-4C8D-A2A0-A9675618D693}" destId="{15A381A2-E598-42B7-BC17-49DF295A06C1}" srcOrd="5" destOrd="0" parTransId="{455CE4BF-723E-4072-9356-6BAFAC6C5233}" sibTransId="{EB1BEB4E-3C98-4E4F-BE37-20BDFAAC2C5B}"/>
    <dgm:cxn modelId="{53F7DAEA-6067-4BF5-B873-D64AF657A817}" type="presOf" srcId="{7EDED24C-FC16-4CDB-A19E-443387B381F2}" destId="{E53FBC8F-67EA-4F08-9F5F-4432755B9FB5}" srcOrd="0" destOrd="0" presId="urn:microsoft.com/office/officeart/2005/8/layout/cycle5"/>
    <dgm:cxn modelId="{0F66C035-3BF2-4CDB-B483-C8AAD5206034}" srcId="{000D959E-BDDB-4C8D-A2A0-A9675618D693}" destId="{B61DF7ED-5034-4CE1-85AE-EB8E7EA3F67E}" srcOrd="3" destOrd="0" parTransId="{C6121794-7C9F-4ED6-9102-8E3035E68A25}" sibTransId="{6BA17C7E-253E-4D67-B719-DE5CCC9A51DB}"/>
    <dgm:cxn modelId="{0D8EFB95-E873-4D58-9E35-9ED20A78A4F4}" type="presOf" srcId="{6BA17C7E-253E-4D67-B719-DE5CCC9A51DB}" destId="{A2959716-1F28-41EC-85B9-8644D5E66D26}" srcOrd="0" destOrd="0" presId="urn:microsoft.com/office/officeart/2005/8/layout/cycle5"/>
    <dgm:cxn modelId="{AE1CE7B2-C936-47A0-B470-FBC39CC727C6}" type="presOf" srcId="{E229F40F-B268-40E4-B07D-B66C91257E87}" destId="{D59F1AC1-F59F-409E-92D7-12E693583B09}" srcOrd="0" destOrd="0" presId="urn:microsoft.com/office/officeart/2005/8/layout/cycle5"/>
    <dgm:cxn modelId="{25558F19-1867-46AA-A167-BC60AD53ED9D}" type="presOf" srcId="{62CDEA70-0577-420A-BEEA-8D9731EEB279}" destId="{19167912-911F-4338-97D8-ED315608FEAC}" srcOrd="0" destOrd="0" presId="urn:microsoft.com/office/officeart/2005/8/layout/cycle5"/>
    <dgm:cxn modelId="{9E16DFC3-BA7C-409B-A853-3F6A01830CF5}" type="presOf" srcId="{457A3030-1F32-4517-9875-F99C6621C9BB}" destId="{668DF84E-9A0C-4AFF-BAEE-A20EB07F6236}" srcOrd="0" destOrd="0" presId="urn:microsoft.com/office/officeart/2005/8/layout/cycle5"/>
    <dgm:cxn modelId="{75266CE7-D5DD-46DA-A647-6883DDA8A8A4}" srcId="{000D959E-BDDB-4C8D-A2A0-A9675618D693}" destId="{62CDEA70-0577-420A-BEEA-8D9731EEB279}" srcOrd="2" destOrd="0" parTransId="{0FA5FF01-B18A-4744-A0A2-D176D4B8DC61}" sibTransId="{B1427157-33E9-49D4-874F-C7A9E2CCCF1C}"/>
    <dgm:cxn modelId="{4718ABDE-7301-44DC-A74E-8D5B2BA6880A}" type="presParOf" srcId="{915ED634-8373-4F9F-832D-50025DEA9BE7}" destId="{3A054937-5675-499A-9E8B-6394C95A74DA}" srcOrd="0" destOrd="0" presId="urn:microsoft.com/office/officeart/2005/8/layout/cycle5"/>
    <dgm:cxn modelId="{3240EFDB-5EFB-460C-B67C-3BFDF86D6EFC}" type="presParOf" srcId="{915ED634-8373-4F9F-832D-50025DEA9BE7}" destId="{9DBF9A21-6058-446C-9DD2-F7D57E62D8A4}" srcOrd="1" destOrd="0" presId="urn:microsoft.com/office/officeart/2005/8/layout/cycle5"/>
    <dgm:cxn modelId="{3ECD87D1-7B70-4E1B-8630-91749C97271D}" type="presParOf" srcId="{915ED634-8373-4F9F-832D-50025DEA9BE7}" destId="{D59F1AC1-F59F-409E-92D7-12E693583B09}" srcOrd="2" destOrd="0" presId="urn:microsoft.com/office/officeart/2005/8/layout/cycle5"/>
    <dgm:cxn modelId="{8CD280B7-B518-43D6-A3B8-09B2DFD0DCC3}" type="presParOf" srcId="{915ED634-8373-4F9F-832D-50025DEA9BE7}" destId="{E53FBC8F-67EA-4F08-9F5F-4432755B9FB5}" srcOrd="3" destOrd="0" presId="urn:microsoft.com/office/officeart/2005/8/layout/cycle5"/>
    <dgm:cxn modelId="{A2250B06-023C-49A2-BC91-E4EFB2CCE05F}" type="presParOf" srcId="{915ED634-8373-4F9F-832D-50025DEA9BE7}" destId="{53A3D73F-1F3E-40A1-A7C6-9C7C5EE4D5C5}" srcOrd="4" destOrd="0" presId="urn:microsoft.com/office/officeart/2005/8/layout/cycle5"/>
    <dgm:cxn modelId="{753783D9-21D1-449D-8DFA-CD01A11169CF}" type="presParOf" srcId="{915ED634-8373-4F9F-832D-50025DEA9BE7}" destId="{867CBEFB-1C67-464E-8FBD-3D2CCE03C057}" srcOrd="5" destOrd="0" presId="urn:microsoft.com/office/officeart/2005/8/layout/cycle5"/>
    <dgm:cxn modelId="{8BCECF65-99C6-4273-B791-0A846696DCF3}" type="presParOf" srcId="{915ED634-8373-4F9F-832D-50025DEA9BE7}" destId="{19167912-911F-4338-97D8-ED315608FEAC}" srcOrd="6" destOrd="0" presId="urn:microsoft.com/office/officeart/2005/8/layout/cycle5"/>
    <dgm:cxn modelId="{608A6643-A843-4F13-8EA0-E5B81DFAFCA3}" type="presParOf" srcId="{915ED634-8373-4F9F-832D-50025DEA9BE7}" destId="{14E24EE0-918D-4E7A-ABB1-21F50E8CCFB7}" srcOrd="7" destOrd="0" presId="urn:microsoft.com/office/officeart/2005/8/layout/cycle5"/>
    <dgm:cxn modelId="{A2373484-DE11-4734-9B58-20CC2A7AD4EF}" type="presParOf" srcId="{915ED634-8373-4F9F-832D-50025DEA9BE7}" destId="{B0555D0A-AC8F-47C4-AC68-4C9DBDEC210E}" srcOrd="8" destOrd="0" presId="urn:microsoft.com/office/officeart/2005/8/layout/cycle5"/>
    <dgm:cxn modelId="{7E3ABFAA-E7B0-4691-BFE2-332A0D15955B}" type="presParOf" srcId="{915ED634-8373-4F9F-832D-50025DEA9BE7}" destId="{9EAFFFEF-5907-4484-BB56-AE5CBC096DD1}" srcOrd="9" destOrd="0" presId="urn:microsoft.com/office/officeart/2005/8/layout/cycle5"/>
    <dgm:cxn modelId="{AFBE9F92-2500-48D6-8C1A-8872F56A5091}" type="presParOf" srcId="{915ED634-8373-4F9F-832D-50025DEA9BE7}" destId="{2B8FF6A1-E080-40BB-A357-6018A331A6E5}" srcOrd="10" destOrd="0" presId="urn:microsoft.com/office/officeart/2005/8/layout/cycle5"/>
    <dgm:cxn modelId="{F080B22D-8D48-46BE-B8BB-2F60048F7A0D}" type="presParOf" srcId="{915ED634-8373-4F9F-832D-50025DEA9BE7}" destId="{A2959716-1F28-41EC-85B9-8644D5E66D26}" srcOrd="11" destOrd="0" presId="urn:microsoft.com/office/officeart/2005/8/layout/cycle5"/>
    <dgm:cxn modelId="{0A6B1CB5-A381-481B-A2D3-5687ABDAD010}" type="presParOf" srcId="{915ED634-8373-4F9F-832D-50025DEA9BE7}" destId="{668DF84E-9A0C-4AFF-BAEE-A20EB07F6236}" srcOrd="12" destOrd="0" presId="urn:microsoft.com/office/officeart/2005/8/layout/cycle5"/>
    <dgm:cxn modelId="{3FC423BC-8EEB-4AD0-96BC-59D55299AC53}" type="presParOf" srcId="{915ED634-8373-4F9F-832D-50025DEA9BE7}" destId="{E0A7C0C7-0ABB-4A32-ACCC-FB782934847A}" srcOrd="13" destOrd="0" presId="urn:microsoft.com/office/officeart/2005/8/layout/cycle5"/>
    <dgm:cxn modelId="{5759669B-887D-4634-86BC-AFBCA82F52E1}" type="presParOf" srcId="{915ED634-8373-4F9F-832D-50025DEA9BE7}" destId="{93603F9A-9A89-4C40-8CB2-DB078F9FAA2F}" srcOrd="14" destOrd="0" presId="urn:microsoft.com/office/officeart/2005/8/layout/cycle5"/>
    <dgm:cxn modelId="{38A4BFC0-8A96-40B7-B320-319FDB01E9BB}" type="presParOf" srcId="{915ED634-8373-4F9F-832D-50025DEA9BE7}" destId="{2F6B8852-AD83-4B77-848D-3F05576ECD00}" srcOrd="15" destOrd="0" presId="urn:microsoft.com/office/officeart/2005/8/layout/cycle5"/>
    <dgm:cxn modelId="{5CB43369-2279-408D-806B-276BB02E591D}" type="presParOf" srcId="{915ED634-8373-4F9F-832D-50025DEA9BE7}" destId="{AA1F84F3-1C5C-4089-A994-E5EBA7025090}" srcOrd="16" destOrd="0" presId="urn:microsoft.com/office/officeart/2005/8/layout/cycle5"/>
    <dgm:cxn modelId="{8B353BFF-A3CA-4F21-9D4F-1EC1B529B617}" type="presParOf" srcId="{915ED634-8373-4F9F-832D-50025DEA9BE7}" destId="{E8E8D947-51BB-4FDC-9F83-B60C8EBAFF06}"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54937-5675-499A-9E8B-6394C95A74DA}">
      <dsp:nvSpPr>
        <dsp:cNvPr id="0" name=""/>
        <dsp:cNvSpPr/>
      </dsp:nvSpPr>
      <dsp:spPr>
        <a:xfrm>
          <a:off x="3561559" y="874"/>
          <a:ext cx="1373181" cy="89256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Page request</a:t>
          </a:r>
          <a:endParaRPr lang="en-US" sz="1700" kern="1200" dirty="0"/>
        </a:p>
      </dsp:txBody>
      <dsp:txXfrm>
        <a:off x="3605131" y="44446"/>
        <a:ext cx="1286037" cy="805423"/>
      </dsp:txXfrm>
    </dsp:sp>
    <dsp:sp modelId="{D59F1AC1-F59F-409E-92D7-12E693583B09}">
      <dsp:nvSpPr>
        <dsp:cNvPr id="0" name=""/>
        <dsp:cNvSpPr/>
      </dsp:nvSpPr>
      <dsp:spPr>
        <a:xfrm>
          <a:off x="2142608" y="447158"/>
          <a:ext cx="4211083" cy="4211083"/>
        </a:xfrm>
        <a:custGeom>
          <a:avLst/>
          <a:gdLst/>
          <a:ahLst/>
          <a:cxnLst/>
          <a:rect l="0" t="0" r="0" b="0"/>
          <a:pathLst>
            <a:path>
              <a:moveTo>
                <a:pt x="2965430" y="183590"/>
              </a:moveTo>
              <a:arcTo wR="2105541" hR="2105541" stAng="17646237" swAng="92575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53FBC8F-67EA-4F08-9F5F-4432755B9FB5}">
      <dsp:nvSpPr>
        <dsp:cNvPr id="0" name=""/>
        <dsp:cNvSpPr/>
      </dsp:nvSpPr>
      <dsp:spPr>
        <a:xfrm>
          <a:off x="5385011" y="1053645"/>
          <a:ext cx="1373181" cy="89256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Start</a:t>
          </a:r>
          <a:endParaRPr lang="en-US" sz="1700" kern="1200" dirty="0"/>
        </a:p>
      </dsp:txBody>
      <dsp:txXfrm>
        <a:off x="5428583" y="1097217"/>
        <a:ext cx="1286037" cy="805423"/>
      </dsp:txXfrm>
    </dsp:sp>
    <dsp:sp modelId="{867CBEFB-1C67-464E-8FBD-3D2CCE03C057}">
      <dsp:nvSpPr>
        <dsp:cNvPr id="0" name=""/>
        <dsp:cNvSpPr/>
      </dsp:nvSpPr>
      <dsp:spPr>
        <a:xfrm>
          <a:off x="2142608" y="447158"/>
          <a:ext cx="4211083" cy="4211083"/>
        </a:xfrm>
        <a:custGeom>
          <a:avLst/>
          <a:gdLst/>
          <a:ahLst/>
          <a:cxnLst/>
          <a:rect l="0" t="0" r="0" b="0"/>
          <a:pathLst>
            <a:path>
              <a:moveTo>
                <a:pt x="4178199" y="1734875"/>
              </a:moveTo>
              <a:arcTo wR="2105541" hR="2105541" stAng="20991637" swAng="1216725"/>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9167912-911F-4338-97D8-ED315608FEAC}">
      <dsp:nvSpPr>
        <dsp:cNvPr id="0" name=""/>
        <dsp:cNvSpPr/>
      </dsp:nvSpPr>
      <dsp:spPr>
        <a:xfrm>
          <a:off x="5385011" y="3159186"/>
          <a:ext cx="1373181" cy="89256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Initialization</a:t>
          </a:r>
          <a:endParaRPr lang="en-US" sz="1700" kern="1200" dirty="0"/>
        </a:p>
      </dsp:txBody>
      <dsp:txXfrm>
        <a:off x="5428583" y="3202758"/>
        <a:ext cx="1286037" cy="805423"/>
      </dsp:txXfrm>
    </dsp:sp>
    <dsp:sp modelId="{B0555D0A-AC8F-47C4-AC68-4C9DBDEC210E}">
      <dsp:nvSpPr>
        <dsp:cNvPr id="0" name=""/>
        <dsp:cNvSpPr/>
      </dsp:nvSpPr>
      <dsp:spPr>
        <a:xfrm>
          <a:off x="2142608" y="447158"/>
          <a:ext cx="4211083" cy="4211083"/>
        </a:xfrm>
        <a:custGeom>
          <a:avLst/>
          <a:gdLst/>
          <a:ahLst/>
          <a:cxnLst/>
          <a:rect l="0" t="0" r="0" b="0"/>
          <a:pathLst>
            <a:path>
              <a:moveTo>
                <a:pt x="3445770" y="3729453"/>
              </a:moveTo>
              <a:arcTo wR="2105541" hR="2105541" stAng="3028010" swAng="92575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EAFFFEF-5907-4484-BB56-AE5CBC096DD1}">
      <dsp:nvSpPr>
        <dsp:cNvPr id="0" name=""/>
        <dsp:cNvSpPr/>
      </dsp:nvSpPr>
      <dsp:spPr>
        <a:xfrm>
          <a:off x="3561559" y="4211957"/>
          <a:ext cx="1373181" cy="89256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Load</a:t>
          </a:r>
          <a:endParaRPr lang="en-US" sz="1700" kern="1200" dirty="0"/>
        </a:p>
      </dsp:txBody>
      <dsp:txXfrm>
        <a:off x="3605131" y="4255529"/>
        <a:ext cx="1286037" cy="805423"/>
      </dsp:txXfrm>
    </dsp:sp>
    <dsp:sp modelId="{A2959716-1F28-41EC-85B9-8644D5E66D26}">
      <dsp:nvSpPr>
        <dsp:cNvPr id="0" name=""/>
        <dsp:cNvSpPr/>
      </dsp:nvSpPr>
      <dsp:spPr>
        <a:xfrm>
          <a:off x="2142608" y="447158"/>
          <a:ext cx="4211083" cy="4211083"/>
        </a:xfrm>
        <a:custGeom>
          <a:avLst/>
          <a:gdLst/>
          <a:ahLst/>
          <a:cxnLst/>
          <a:rect l="0" t="0" r="0" b="0"/>
          <a:pathLst>
            <a:path>
              <a:moveTo>
                <a:pt x="1245652" y="4027492"/>
              </a:moveTo>
              <a:arcTo wR="2105541" hR="2105541" stAng="6846237" swAng="92575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68DF84E-9A0C-4AFF-BAEE-A20EB07F6236}">
      <dsp:nvSpPr>
        <dsp:cNvPr id="0" name=""/>
        <dsp:cNvSpPr/>
      </dsp:nvSpPr>
      <dsp:spPr>
        <a:xfrm>
          <a:off x="1738106" y="3159186"/>
          <a:ext cx="1373181" cy="89256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Rendering</a:t>
          </a:r>
          <a:endParaRPr lang="en-US" sz="1700" kern="1200" dirty="0"/>
        </a:p>
      </dsp:txBody>
      <dsp:txXfrm>
        <a:off x="1781678" y="3202758"/>
        <a:ext cx="1286037" cy="805423"/>
      </dsp:txXfrm>
    </dsp:sp>
    <dsp:sp modelId="{93603F9A-9A89-4C40-8CB2-DB078F9FAA2F}">
      <dsp:nvSpPr>
        <dsp:cNvPr id="0" name=""/>
        <dsp:cNvSpPr/>
      </dsp:nvSpPr>
      <dsp:spPr>
        <a:xfrm>
          <a:off x="2142608" y="447158"/>
          <a:ext cx="4211083" cy="4211083"/>
        </a:xfrm>
        <a:custGeom>
          <a:avLst/>
          <a:gdLst/>
          <a:ahLst/>
          <a:cxnLst/>
          <a:rect l="0" t="0" r="0" b="0"/>
          <a:pathLst>
            <a:path>
              <a:moveTo>
                <a:pt x="32883" y="2476207"/>
              </a:moveTo>
              <a:arcTo wR="2105541" hR="2105541" stAng="10191637" swAng="1216725"/>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F6B8852-AD83-4B77-848D-3F05576ECD00}">
      <dsp:nvSpPr>
        <dsp:cNvPr id="0" name=""/>
        <dsp:cNvSpPr/>
      </dsp:nvSpPr>
      <dsp:spPr>
        <a:xfrm>
          <a:off x="1738106" y="1053645"/>
          <a:ext cx="1373181" cy="89256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Unload</a:t>
          </a:r>
          <a:endParaRPr lang="en-US" sz="1700" kern="1200" dirty="0"/>
        </a:p>
      </dsp:txBody>
      <dsp:txXfrm>
        <a:off x="1781678" y="1097217"/>
        <a:ext cx="1286037" cy="805423"/>
      </dsp:txXfrm>
    </dsp:sp>
    <dsp:sp modelId="{E8E8D947-51BB-4FDC-9F83-B60C8EBAFF06}">
      <dsp:nvSpPr>
        <dsp:cNvPr id="0" name=""/>
        <dsp:cNvSpPr/>
      </dsp:nvSpPr>
      <dsp:spPr>
        <a:xfrm>
          <a:off x="2142608" y="447158"/>
          <a:ext cx="4211083" cy="4211083"/>
        </a:xfrm>
        <a:custGeom>
          <a:avLst/>
          <a:gdLst/>
          <a:ahLst/>
          <a:cxnLst/>
          <a:rect l="0" t="0" r="0" b="0"/>
          <a:pathLst>
            <a:path>
              <a:moveTo>
                <a:pt x="765312" y="481629"/>
              </a:moveTo>
              <a:arcTo wR="2105541" hR="2105541" stAng="13828010" swAng="92575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226338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76084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3396267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599690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3437047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2355627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3166522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67155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1480124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2758342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37460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918788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587482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4060981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a:p>
        </p:txBody>
      </p:sp>
    </p:spTree>
    <p:extLst>
      <p:ext uri="{BB962C8B-B14F-4D97-AF65-F5344CB8AC3E}">
        <p14:creationId xmlns:p14="http://schemas.microsoft.com/office/powerpoint/2010/main" val="3341946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2789648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a:p>
        </p:txBody>
      </p:sp>
    </p:spTree>
    <p:extLst>
      <p:ext uri="{BB962C8B-B14F-4D97-AF65-F5344CB8AC3E}">
        <p14:creationId xmlns:p14="http://schemas.microsoft.com/office/powerpoint/2010/main" val="3589487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a:p>
        </p:txBody>
      </p:sp>
    </p:spTree>
    <p:extLst>
      <p:ext uri="{BB962C8B-B14F-4D97-AF65-F5344CB8AC3E}">
        <p14:creationId xmlns:p14="http://schemas.microsoft.com/office/powerpoint/2010/main" val="4219075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27</a:t>
            </a:fld>
            <a:endParaRPr lang="en-US"/>
          </a:p>
        </p:txBody>
      </p:sp>
    </p:spTree>
    <p:extLst>
      <p:ext uri="{BB962C8B-B14F-4D97-AF65-F5344CB8AC3E}">
        <p14:creationId xmlns:p14="http://schemas.microsoft.com/office/powerpoint/2010/main" val="1023593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28</a:t>
            </a:fld>
            <a:endParaRPr lang="en-US"/>
          </a:p>
        </p:txBody>
      </p:sp>
    </p:spTree>
    <p:extLst>
      <p:ext uri="{BB962C8B-B14F-4D97-AF65-F5344CB8AC3E}">
        <p14:creationId xmlns:p14="http://schemas.microsoft.com/office/powerpoint/2010/main" val="973798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29</a:t>
            </a:fld>
            <a:endParaRPr lang="en-US"/>
          </a:p>
        </p:txBody>
      </p:sp>
    </p:spTree>
    <p:extLst>
      <p:ext uri="{BB962C8B-B14F-4D97-AF65-F5344CB8AC3E}">
        <p14:creationId xmlns:p14="http://schemas.microsoft.com/office/powerpoint/2010/main" val="3608142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30</a:t>
            </a:fld>
            <a:endParaRPr lang="en-US"/>
          </a:p>
        </p:txBody>
      </p:sp>
    </p:spTree>
    <p:extLst>
      <p:ext uri="{BB962C8B-B14F-4D97-AF65-F5344CB8AC3E}">
        <p14:creationId xmlns:p14="http://schemas.microsoft.com/office/powerpoint/2010/main" val="102592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541252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31</a:t>
            </a:fld>
            <a:endParaRPr lang="en-US"/>
          </a:p>
        </p:txBody>
      </p:sp>
    </p:spTree>
    <p:extLst>
      <p:ext uri="{BB962C8B-B14F-4D97-AF65-F5344CB8AC3E}">
        <p14:creationId xmlns:p14="http://schemas.microsoft.com/office/powerpoint/2010/main" val="1382720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32</a:t>
            </a:fld>
            <a:endParaRPr lang="en-US"/>
          </a:p>
        </p:txBody>
      </p:sp>
    </p:spTree>
    <p:extLst>
      <p:ext uri="{BB962C8B-B14F-4D97-AF65-F5344CB8AC3E}">
        <p14:creationId xmlns:p14="http://schemas.microsoft.com/office/powerpoint/2010/main" val="3428740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33</a:t>
            </a:fld>
            <a:endParaRPr lang="en-US"/>
          </a:p>
        </p:txBody>
      </p:sp>
    </p:spTree>
    <p:extLst>
      <p:ext uri="{BB962C8B-B14F-4D97-AF65-F5344CB8AC3E}">
        <p14:creationId xmlns:p14="http://schemas.microsoft.com/office/powerpoint/2010/main" val="2409125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34</a:t>
            </a:fld>
            <a:endParaRPr lang="en-US"/>
          </a:p>
        </p:txBody>
      </p:sp>
    </p:spTree>
    <p:extLst>
      <p:ext uri="{BB962C8B-B14F-4D97-AF65-F5344CB8AC3E}">
        <p14:creationId xmlns:p14="http://schemas.microsoft.com/office/powerpoint/2010/main" val="24853209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35</a:t>
            </a:fld>
            <a:endParaRPr lang="en-US"/>
          </a:p>
        </p:txBody>
      </p:sp>
    </p:spTree>
    <p:extLst>
      <p:ext uri="{BB962C8B-B14F-4D97-AF65-F5344CB8AC3E}">
        <p14:creationId xmlns:p14="http://schemas.microsoft.com/office/powerpoint/2010/main" val="1759362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36</a:t>
            </a:fld>
            <a:endParaRPr lang="en-US"/>
          </a:p>
        </p:txBody>
      </p:sp>
    </p:spTree>
    <p:extLst>
      <p:ext uri="{BB962C8B-B14F-4D97-AF65-F5344CB8AC3E}">
        <p14:creationId xmlns:p14="http://schemas.microsoft.com/office/powerpoint/2010/main" val="8499818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37</a:t>
            </a:fld>
            <a:endParaRPr lang="en-US"/>
          </a:p>
        </p:txBody>
      </p:sp>
    </p:spTree>
    <p:extLst>
      <p:ext uri="{BB962C8B-B14F-4D97-AF65-F5344CB8AC3E}">
        <p14:creationId xmlns:p14="http://schemas.microsoft.com/office/powerpoint/2010/main" val="1322077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38</a:t>
            </a:fld>
            <a:endParaRPr lang="en-US"/>
          </a:p>
        </p:txBody>
      </p:sp>
    </p:spTree>
    <p:extLst>
      <p:ext uri="{BB962C8B-B14F-4D97-AF65-F5344CB8AC3E}">
        <p14:creationId xmlns:p14="http://schemas.microsoft.com/office/powerpoint/2010/main" val="17610726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39</a:t>
            </a:fld>
            <a:endParaRPr lang="en-US"/>
          </a:p>
        </p:txBody>
      </p:sp>
    </p:spTree>
    <p:extLst>
      <p:ext uri="{BB962C8B-B14F-4D97-AF65-F5344CB8AC3E}">
        <p14:creationId xmlns:p14="http://schemas.microsoft.com/office/powerpoint/2010/main" val="2910837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40</a:t>
            </a:fld>
            <a:endParaRPr lang="en-US"/>
          </a:p>
        </p:txBody>
      </p:sp>
    </p:spTree>
    <p:extLst>
      <p:ext uri="{BB962C8B-B14F-4D97-AF65-F5344CB8AC3E}">
        <p14:creationId xmlns:p14="http://schemas.microsoft.com/office/powerpoint/2010/main" val="394035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449231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41</a:t>
            </a:fld>
            <a:endParaRPr lang="en-US"/>
          </a:p>
        </p:txBody>
      </p:sp>
    </p:spTree>
    <p:extLst>
      <p:ext uri="{BB962C8B-B14F-4D97-AF65-F5344CB8AC3E}">
        <p14:creationId xmlns:p14="http://schemas.microsoft.com/office/powerpoint/2010/main" val="11142869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42</a:t>
            </a:fld>
            <a:endParaRPr lang="en-US"/>
          </a:p>
        </p:txBody>
      </p:sp>
    </p:spTree>
    <p:extLst>
      <p:ext uri="{BB962C8B-B14F-4D97-AF65-F5344CB8AC3E}">
        <p14:creationId xmlns:p14="http://schemas.microsoft.com/office/powerpoint/2010/main" val="1744644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43</a:t>
            </a:fld>
            <a:endParaRPr lang="en-US"/>
          </a:p>
        </p:txBody>
      </p:sp>
    </p:spTree>
    <p:extLst>
      <p:ext uri="{BB962C8B-B14F-4D97-AF65-F5344CB8AC3E}">
        <p14:creationId xmlns:p14="http://schemas.microsoft.com/office/powerpoint/2010/main" val="2928806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44</a:t>
            </a:fld>
            <a:endParaRPr lang="en-US"/>
          </a:p>
        </p:txBody>
      </p:sp>
    </p:spTree>
    <p:extLst>
      <p:ext uri="{BB962C8B-B14F-4D97-AF65-F5344CB8AC3E}">
        <p14:creationId xmlns:p14="http://schemas.microsoft.com/office/powerpoint/2010/main" val="19266064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45</a:t>
            </a:fld>
            <a:endParaRPr lang="en-US"/>
          </a:p>
        </p:txBody>
      </p:sp>
    </p:spTree>
    <p:extLst>
      <p:ext uri="{BB962C8B-B14F-4D97-AF65-F5344CB8AC3E}">
        <p14:creationId xmlns:p14="http://schemas.microsoft.com/office/powerpoint/2010/main" val="30772949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46</a:t>
            </a:fld>
            <a:endParaRPr lang="en-US"/>
          </a:p>
        </p:txBody>
      </p:sp>
    </p:spTree>
    <p:extLst>
      <p:ext uri="{BB962C8B-B14F-4D97-AF65-F5344CB8AC3E}">
        <p14:creationId xmlns:p14="http://schemas.microsoft.com/office/powerpoint/2010/main" val="3741568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47</a:t>
            </a:fld>
            <a:endParaRPr lang="en-US"/>
          </a:p>
        </p:txBody>
      </p:sp>
    </p:spTree>
    <p:extLst>
      <p:ext uri="{BB962C8B-B14F-4D97-AF65-F5344CB8AC3E}">
        <p14:creationId xmlns:p14="http://schemas.microsoft.com/office/powerpoint/2010/main" val="42819328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48</a:t>
            </a:fld>
            <a:endParaRPr lang="en-US"/>
          </a:p>
        </p:txBody>
      </p:sp>
    </p:spTree>
    <p:extLst>
      <p:ext uri="{BB962C8B-B14F-4D97-AF65-F5344CB8AC3E}">
        <p14:creationId xmlns:p14="http://schemas.microsoft.com/office/powerpoint/2010/main" val="21797702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49</a:t>
            </a:fld>
            <a:endParaRPr lang="en-US"/>
          </a:p>
        </p:txBody>
      </p:sp>
    </p:spTree>
    <p:extLst>
      <p:ext uri="{BB962C8B-B14F-4D97-AF65-F5344CB8AC3E}">
        <p14:creationId xmlns:p14="http://schemas.microsoft.com/office/powerpoint/2010/main" val="9661429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50</a:t>
            </a:fld>
            <a:endParaRPr lang="en-US"/>
          </a:p>
        </p:txBody>
      </p:sp>
    </p:spTree>
    <p:extLst>
      <p:ext uri="{BB962C8B-B14F-4D97-AF65-F5344CB8AC3E}">
        <p14:creationId xmlns:p14="http://schemas.microsoft.com/office/powerpoint/2010/main" val="136748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2064472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51</a:t>
            </a:fld>
            <a:endParaRPr lang="en-US"/>
          </a:p>
        </p:txBody>
      </p:sp>
    </p:spTree>
    <p:extLst>
      <p:ext uri="{BB962C8B-B14F-4D97-AF65-F5344CB8AC3E}">
        <p14:creationId xmlns:p14="http://schemas.microsoft.com/office/powerpoint/2010/main" val="2427686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52</a:t>
            </a:fld>
            <a:endParaRPr lang="en-US"/>
          </a:p>
        </p:txBody>
      </p:sp>
    </p:spTree>
    <p:extLst>
      <p:ext uri="{BB962C8B-B14F-4D97-AF65-F5344CB8AC3E}">
        <p14:creationId xmlns:p14="http://schemas.microsoft.com/office/powerpoint/2010/main" val="24949653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53</a:t>
            </a:fld>
            <a:endParaRPr lang="en-US"/>
          </a:p>
        </p:txBody>
      </p:sp>
    </p:spTree>
    <p:extLst>
      <p:ext uri="{BB962C8B-B14F-4D97-AF65-F5344CB8AC3E}">
        <p14:creationId xmlns:p14="http://schemas.microsoft.com/office/powerpoint/2010/main" val="19126671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54</a:t>
            </a:fld>
            <a:endParaRPr lang="en-US"/>
          </a:p>
        </p:txBody>
      </p:sp>
    </p:spTree>
    <p:extLst>
      <p:ext uri="{BB962C8B-B14F-4D97-AF65-F5344CB8AC3E}">
        <p14:creationId xmlns:p14="http://schemas.microsoft.com/office/powerpoint/2010/main" val="35305460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57</a:t>
            </a:fld>
            <a:endParaRPr lang="en-US"/>
          </a:p>
        </p:txBody>
      </p:sp>
    </p:spTree>
    <p:extLst>
      <p:ext uri="{BB962C8B-B14F-4D97-AF65-F5344CB8AC3E}">
        <p14:creationId xmlns:p14="http://schemas.microsoft.com/office/powerpoint/2010/main" val="481288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58</a:t>
            </a:fld>
            <a:endParaRPr lang="en-US"/>
          </a:p>
        </p:txBody>
      </p:sp>
    </p:spTree>
    <p:extLst>
      <p:ext uri="{BB962C8B-B14F-4D97-AF65-F5344CB8AC3E}">
        <p14:creationId xmlns:p14="http://schemas.microsoft.com/office/powerpoint/2010/main" val="13531358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59</a:t>
            </a:fld>
            <a:endParaRPr lang="en-US"/>
          </a:p>
        </p:txBody>
      </p:sp>
    </p:spTree>
    <p:extLst>
      <p:ext uri="{BB962C8B-B14F-4D97-AF65-F5344CB8AC3E}">
        <p14:creationId xmlns:p14="http://schemas.microsoft.com/office/powerpoint/2010/main" val="16737097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60</a:t>
            </a:fld>
            <a:endParaRPr lang="en-US"/>
          </a:p>
        </p:txBody>
      </p:sp>
    </p:spTree>
    <p:extLst>
      <p:ext uri="{BB962C8B-B14F-4D97-AF65-F5344CB8AC3E}">
        <p14:creationId xmlns:p14="http://schemas.microsoft.com/office/powerpoint/2010/main" val="19655208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61</a:t>
            </a:fld>
            <a:endParaRPr lang="en-US"/>
          </a:p>
        </p:txBody>
      </p:sp>
    </p:spTree>
    <p:extLst>
      <p:ext uri="{BB962C8B-B14F-4D97-AF65-F5344CB8AC3E}">
        <p14:creationId xmlns:p14="http://schemas.microsoft.com/office/powerpoint/2010/main" val="230632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62</a:t>
            </a:fld>
            <a:endParaRPr lang="en-US"/>
          </a:p>
        </p:txBody>
      </p:sp>
    </p:spTree>
    <p:extLst>
      <p:ext uri="{BB962C8B-B14F-4D97-AF65-F5344CB8AC3E}">
        <p14:creationId xmlns:p14="http://schemas.microsoft.com/office/powerpoint/2010/main" val="2556449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7690511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63</a:t>
            </a:fld>
            <a:endParaRPr lang="en-US"/>
          </a:p>
        </p:txBody>
      </p:sp>
    </p:spTree>
    <p:extLst>
      <p:ext uri="{BB962C8B-B14F-4D97-AF65-F5344CB8AC3E}">
        <p14:creationId xmlns:p14="http://schemas.microsoft.com/office/powerpoint/2010/main" val="21456418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64</a:t>
            </a:fld>
            <a:endParaRPr lang="en-US"/>
          </a:p>
        </p:txBody>
      </p:sp>
    </p:spTree>
    <p:extLst>
      <p:ext uri="{BB962C8B-B14F-4D97-AF65-F5344CB8AC3E}">
        <p14:creationId xmlns:p14="http://schemas.microsoft.com/office/powerpoint/2010/main" val="15595995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65</a:t>
            </a:fld>
            <a:endParaRPr lang="en-US"/>
          </a:p>
        </p:txBody>
      </p:sp>
    </p:spTree>
    <p:extLst>
      <p:ext uri="{BB962C8B-B14F-4D97-AF65-F5344CB8AC3E}">
        <p14:creationId xmlns:p14="http://schemas.microsoft.com/office/powerpoint/2010/main" val="1672929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66</a:t>
            </a:fld>
            <a:endParaRPr lang="en-US"/>
          </a:p>
        </p:txBody>
      </p:sp>
    </p:spTree>
    <p:extLst>
      <p:ext uri="{BB962C8B-B14F-4D97-AF65-F5344CB8AC3E}">
        <p14:creationId xmlns:p14="http://schemas.microsoft.com/office/powerpoint/2010/main" val="24865056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67</a:t>
            </a:fld>
            <a:endParaRPr lang="en-US"/>
          </a:p>
        </p:txBody>
      </p:sp>
    </p:spTree>
    <p:extLst>
      <p:ext uri="{BB962C8B-B14F-4D97-AF65-F5344CB8AC3E}">
        <p14:creationId xmlns:p14="http://schemas.microsoft.com/office/powerpoint/2010/main" val="4621945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68</a:t>
            </a:fld>
            <a:endParaRPr lang="en-US"/>
          </a:p>
        </p:txBody>
      </p:sp>
    </p:spTree>
    <p:extLst>
      <p:ext uri="{BB962C8B-B14F-4D97-AF65-F5344CB8AC3E}">
        <p14:creationId xmlns:p14="http://schemas.microsoft.com/office/powerpoint/2010/main" val="37313287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69</a:t>
            </a:fld>
            <a:endParaRPr lang="en-US"/>
          </a:p>
        </p:txBody>
      </p:sp>
    </p:spTree>
    <p:extLst>
      <p:ext uri="{BB962C8B-B14F-4D97-AF65-F5344CB8AC3E}">
        <p14:creationId xmlns:p14="http://schemas.microsoft.com/office/powerpoint/2010/main" val="40006146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70</a:t>
            </a:fld>
            <a:endParaRPr lang="en-US"/>
          </a:p>
        </p:txBody>
      </p:sp>
    </p:spTree>
    <p:extLst>
      <p:ext uri="{BB962C8B-B14F-4D97-AF65-F5344CB8AC3E}">
        <p14:creationId xmlns:p14="http://schemas.microsoft.com/office/powerpoint/2010/main" val="36863280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71</a:t>
            </a:fld>
            <a:endParaRPr lang="en-US"/>
          </a:p>
        </p:txBody>
      </p:sp>
    </p:spTree>
    <p:extLst>
      <p:ext uri="{BB962C8B-B14F-4D97-AF65-F5344CB8AC3E}">
        <p14:creationId xmlns:p14="http://schemas.microsoft.com/office/powerpoint/2010/main" val="9181007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72</a:t>
            </a:fld>
            <a:endParaRPr lang="en-US"/>
          </a:p>
        </p:txBody>
      </p:sp>
    </p:spTree>
    <p:extLst>
      <p:ext uri="{BB962C8B-B14F-4D97-AF65-F5344CB8AC3E}">
        <p14:creationId xmlns:p14="http://schemas.microsoft.com/office/powerpoint/2010/main" val="419591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421252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73</a:t>
            </a:fld>
            <a:endParaRPr lang="en-US"/>
          </a:p>
        </p:txBody>
      </p:sp>
    </p:spTree>
    <p:extLst>
      <p:ext uri="{BB962C8B-B14F-4D97-AF65-F5344CB8AC3E}">
        <p14:creationId xmlns:p14="http://schemas.microsoft.com/office/powerpoint/2010/main" val="25490291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74</a:t>
            </a:fld>
            <a:endParaRPr lang="en-US"/>
          </a:p>
        </p:txBody>
      </p:sp>
    </p:spTree>
    <p:extLst>
      <p:ext uri="{BB962C8B-B14F-4D97-AF65-F5344CB8AC3E}">
        <p14:creationId xmlns:p14="http://schemas.microsoft.com/office/powerpoint/2010/main" val="42819594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75</a:t>
            </a:fld>
            <a:endParaRPr lang="en-US"/>
          </a:p>
        </p:txBody>
      </p:sp>
    </p:spTree>
    <p:extLst>
      <p:ext uri="{BB962C8B-B14F-4D97-AF65-F5344CB8AC3E}">
        <p14:creationId xmlns:p14="http://schemas.microsoft.com/office/powerpoint/2010/main" val="19624189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76</a:t>
            </a:fld>
            <a:endParaRPr lang="en-US"/>
          </a:p>
        </p:txBody>
      </p:sp>
    </p:spTree>
    <p:extLst>
      <p:ext uri="{BB962C8B-B14F-4D97-AF65-F5344CB8AC3E}">
        <p14:creationId xmlns:p14="http://schemas.microsoft.com/office/powerpoint/2010/main" val="9016928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77</a:t>
            </a:fld>
            <a:endParaRPr lang="en-US"/>
          </a:p>
        </p:txBody>
      </p:sp>
    </p:spTree>
    <p:extLst>
      <p:ext uri="{BB962C8B-B14F-4D97-AF65-F5344CB8AC3E}">
        <p14:creationId xmlns:p14="http://schemas.microsoft.com/office/powerpoint/2010/main" val="4191413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78</a:t>
            </a:fld>
            <a:endParaRPr lang="en-US"/>
          </a:p>
        </p:txBody>
      </p:sp>
    </p:spTree>
    <p:extLst>
      <p:ext uri="{BB962C8B-B14F-4D97-AF65-F5344CB8AC3E}">
        <p14:creationId xmlns:p14="http://schemas.microsoft.com/office/powerpoint/2010/main" val="31018121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79</a:t>
            </a:fld>
            <a:endParaRPr lang="en-US"/>
          </a:p>
        </p:txBody>
      </p:sp>
    </p:spTree>
    <p:extLst>
      <p:ext uri="{BB962C8B-B14F-4D97-AF65-F5344CB8AC3E}">
        <p14:creationId xmlns:p14="http://schemas.microsoft.com/office/powerpoint/2010/main" val="11011018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80</a:t>
            </a:fld>
            <a:endParaRPr lang="en-US"/>
          </a:p>
        </p:txBody>
      </p:sp>
    </p:spTree>
    <p:extLst>
      <p:ext uri="{BB962C8B-B14F-4D97-AF65-F5344CB8AC3E}">
        <p14:creationId xmlns:p14="http://schemas.microsoft.com/office/powerpoint/2010/main" val="12872944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81</a:t>
            </a:fld>
            <a:endParaRPr lang="en-US"/>
          </a:p>
        </p:txBody>
      </p:sp>
    </p:spTree>
    <p:extLst>
      <p:ext uri="{BB962C8B-B14F-4D97-AF65-F5344CB8AC3E}">
        <p14:creationId xmlns:p14="http://schemas.microsoft.com/office/powerpoint/2010/main" val="37994720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82</a:t>
            </a:fld>
            <a:endParaRPr lang="en-US"/>
          </a:p>
        </p:txBody>
      </p:sp>
    </p:spTree>
    <p:extLst>
      <p:ext uri="{BB962C8B-B14F-4D97-AF65-F5344CB8AC3E}">
        <p14:creationId xmlns:p14="http://schemas.microsoft.com/office/powerpoint/2010/main" val="384775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26343556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83</a:t>
            </a:fld>
            <a:endParaRPr lang="en-US"/>
          </a:p>
        </p:txBody>
      </p:sp>
    </p:spTree>
    <p:extLst>
      <p:ext uri="{BB962C8B-B14F-4D97-AF65-F5344CB8AC3E}">
        <p14:creationId xmlns:p14="http://schemas.microsoft.com/office/powerpoint/2010/main" val="250834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186981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400" b="1" noProof="1" smtClean="0">
                <a:solidFill>
                  <a:srgbClr val="FFFFFF"/>
                </a:solidFill>
                <a:latin typeface="+mj-lt"/>
                <a:ea typeface="Open Sans" panose="020B0606030504020204" pitchFamily="34" charset="0"/>
                <a:cs typeface="Open Sans" panose="020B0606030504020204" pitchFamily="34" charset="0"/>
              </a:rPr>
              <a:t>Unit</a:t>
            </a:r>
            <a:r>
              <a:rPr lang="da-DK" sz="1400" b="1" baseline="0" noProof="1" smtClean="0">
                <a:solidFill>
                  <a:srgbClr val="FFFFFF"/>
                </a:solidFill>
                <a:latin typeface="+mj-lt"/>
                <a:ea typeface="Open Sans" panose="020B0606030504020204" pitchFamily="34" charset="0"/>
                <a:cs typeface="Open Sans" panose="020B0606030504020204" pitchFamily="34" charset="0"/>
              </a:rPr>
              <a:t> – 8 : ASP.NET</a:t>
            </a:r>
            <a:r>
              <a:rPr lang="da-DK" sz="1800" noProof="1" smtClean="0">
                <a:solidFill>
                  <a:srgbClr val="FFFFFF"/>
                </a:solidFill>
                <a:latin typeface="+mj-lt"/>
                <a:ea typeface="Open Sans" panose="020B0606030504020204" pitchFamily="34" charset="0"/>
                <a:cs typeface="Open Sans" panose="020B0606030504020204" pitchFamily="34" charset="0"/>
              </a:rPr>
              <a:t>	 	</a:t>
            </a:r>
            <a:fld id="{9C499C10-6410-44CE-8AD6-DB0DA3FDBB09}" type="slidenum">
              <a:rPr lang="da-DK" sz="1400" b="1" noProof="1" smtClean="0">
                <a:solidFill>
                  <a:srgbClr val="FFFFFF"/>
                </a:solidFill>
                <a:latin typeface="+mj-lt"/>
                <a:ea typeface="Open Sans" panose="020B0606030504020204" pitchFamily="34" charset="0"/>
                <a:cs typeface="Open Sans" panose="020B0606030504020204" pitchFamily="34" charset="0"/>
              </a:rPr>
              <a:t>‹#›</a:t>
            </a:fld>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400" b="1" noProof="1" smtClean="0">
                <a:solidFill>
                  <a:srgbClr val="FFFFFF"/>
                </a:solidFill>
                <a:latin typeface="+mj-lt"/>
                <a:ea typeface="Open Sans" panose="020B0606030504020204" pitchFamily="34" charset="0"/>
                <a:cs typeface="Open Sans" panose="020B0606030504020204" pitchFamily="34" charset="0"/>
              </a:rPr>
              <a:t>Darshan </a:t>
            </a:r>
            <a:r>
              <a:rPr lang="da-DK" sz="1400" b="1" noProof="1">
                <a:solidFill>
                  <a:srgbClr val="FFFFFF"/>
                </a:solidFill>
                <a:latin typeface="+mj-lt"/>
                <a:ea typeface="Open Sans" panose="020B0606030504020204" pitchFamily="34" charset="0"/>
                <a:cs typeface="Open Sans" panose="020B0606030504020204" pitchFamily="34" charset="0"/>
              </a:rPr>
              <a:t>Institute of Engineering &amp; </a:t>
            </a:r>
            <a:r>
              <a:rPr lang="da-DK" sz="1400" b="1" noProof="1" smtClean="0">
                <a:solidFill>
                  <a:srgbClr val="FFFFFF"/>
                </a:solidFill>
                <a:latin typeface="+mj-lt"/>
                <a:ea typeface="Open Sans" panose="020B0606030504020204" pitchFamily="34" charset="0"/>
                <a:cs typeface="Open Sans" panose="020B0606030504020204" pitchFamily="34" charset="0"/>
              </a:rPr>
              <a:t>Technology</a:t>
            </a:r>
            <a:endParaRPr lang="da-DK" sz="1400" b="1"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12821" y="4207043"/>
            <a:ext cx="7162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Naimish R. Vadodariya</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naimish.vadodariya@darshan.ac.in</a:t>
            </a:r>
          </a:p>
          <a:p>
            <a:pPr algn="l">
              <a:spcBef>
                <a:spcPts val="0"/>
              </a:spcBef>
            </a:pPr>
            <a:r>
              <a:rPr lang="en-US" sz="2000" dirty="0">
                <a:solidFill>
                  <a:schemeClr val="tx1">
                    <a:lumMod val="75000"/>
                    <a:lumOff val="25000"/>
                  </a:schemeClr>
                </a:solidFill>
                <a:latin typeface="+mj-lt"/>
                <a:ea typeface="Open Sans" panose="020B0606030504020204" pitchFamily="34" charset="0"/>
                <a:cs typeface="Open Sans" panose="020B0606030504020204" pitchFamily="34" charset="0"/>
              </a:rPr>
              <a:t>+91-8866215253</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400" b="1" noProof="1" smtClean="0">
                <a:solidFill>
                  <a:srgbClr val="FFFFFF"/>
                </a:solidFill>
                <a:latin typeface="+mj-lt"/>
                <a:ea typeface="Open Sans" panose="020B0606030504020204" pitchFamily="34" charset="0"/>
                <a:cs typeface="Open Sans" panose="020B0606030504020204" pitchFamily="34" charset="0"/>
              </a:rPr>
              <a:t>Computer Engineering      </a:t>
            </a:r>
            <a:r>
              <a:rPr lang="da-DK" noProof="1" smtClean="0">
                <a:solidFill>
                  <a:srgbClr val="FFFFFF"/>
                </a:solidFill>
                <a:latin typeface="+mj-lt"/>
                <a:ea typeface="Open Sans" panose="020B0606030504020204" pitchFamily="34" charset="0"/>
                <a:cs typeface="Open Sans" panose="020B0606030504020204" pitchFamily="34" charset="0"/>
              </a:rPr>
              <a:t>				 </a:t>
            </a:r>
            <a:r>
              <a:rPr lang="da-DK" sz="1400" b="1" noProof="1" smtClean="0">
                <a:solidFill>
                  <a:srgbClr val="FFFFFF"/>
                </a:solidFill>
                <a:latin typeface="+mj-lt"/>
                <a:ea typeface="Open Sans" panose="020B0606030504020204" pitchFamily="34" charset="0"/>
                <a:cs typeface="Open Sans" panose="020B0606030504020204" pitchFamily="34" charset="0"/>
              </a:rPr>
              <a:t>Darshan </a:t>
            </a:r>
            <a:r>
              <a:rPr lang="da-DK" sz="1400" b="1" noProof="1">
                <a:solidFill>
                  <a:srgbClr val="FFFFFF"/>
                </a:solidFill>
                <a:latin typeface="+mj-lt"/>
                <a:ea typeface="Open Sans" panose="020B0606030504020204" pitchFamily="34" charset="0"/>
                <a:cs typeface="Open Sans" panose="020B0606030504020204" pitchFamily="34" charset="0"/>
              </a:rPr>
              <a:t>Institute of Engineering &amp; Technology</a:t>
            </a:r>
          </a:p>
        </p:txBody>
      </p:sp>
      <p:sp>
        <p:nvSpPr>
          <p:cNvPr id="2" name="Title 1"/>
          <p:cNvSpPr>
            <a:spLocks noGrp="1"/>
          </p:cNvSpPr>
          <p:nvPr>
            <p:ph type="ctrTitle"/>
          </p:nvPr>
        </p:nvSpPr>
        <p:spPr>
          <a:xfrm>
            <a:off x="304800" y="1295399"/>
            <a:ext cx="8839200" cy="2743201"/>
          </a:xfrm>
        </p:spPr>
        <p:txBody>
          <a:bodyPr anchor="b">
            <a:noAutofit/>
          </a:bodyPr>
          <a:lstStyle/>
          <a:p>
            <a:pPr algn="l"/>
            <a:r>
              <a:rPr lang="en-US" b="1" dirty="0" smtClean="0">
                <a:solidFill>
                  <a:schemeClr val="bg1"/>
                </a:solidFill>
                <a:latin typeface="+mj-lt"/>
                <a:ea typeface="Open Sans Semibold" panose="020B0706030804020204" pitchFamily="34" charset="0"/>
                <a:cs typeface="Open Sans Semibold" panose="020B0706030804020204" pitchFamily="34" charset="0"/>
              </a:rPr>
              <a:t>UNIT-8</a:t>
            </a:r>
            <a:r>
              <a:rPr lang="en-US" sz="7200" b="1" dirty="0" smtClean="0">
                <a:solidFill>
                  <a:schemeClr val="bg1"/>
                </a:solidFill>
                <a:latin typeface="+mj-lt"/>
                <a:ea typeface="Open Sans Semibold" panose="020B0706030804020204" pitchFamily="34" charset="0"/>
                <a:cs typeface="Open Sans Semibold" panose="020B0706030804020204" pitchFamily="34" charset="0"/>
              </a:rPr>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3600" b="1" dirty="0" smtClean="0">
                <a:solidFill>
                  <a:schemeClr val="bg1"/>
                </a:solidFill>
                <a:latin typeface="+mj-lt"/>
                <a:ea typeface="Open Sans Semibold" panose="020B0706030804020204" pitchFamily="34" charset="0"/>
                <a:cs typeface="Open Sans Semibold" panose="020B0706030804020204" pitchFamily="34" charset="0"/>
              </a:rPr>
              <a:t>ASP.NET (Active Server Pages.NET)</a:t>
            </a:r>
            <a:endParaRPr lang="en-US" sz="36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10" name="Rounded Rectangle 9"/>
          <p:cNvSpPr/>
          <p:nvPr/>
        </p:nvSpPr>
        <p:spPr>
          <a:xfrm>
            <a:off x="2971800" y="576262"/>
            <a:ext cx="1303259"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en-US" sz="2000" dirty="0" smtClean="0">
                <a:solidFill>
                  <a:prstClr val="white"/>
                </a:solidFill>
              </a:rPr>
              <a:t>2160711</a:t>
            </a:r>
            <a:endParaRPr lang="en-US" sz="2000" dirty="0">
              <a:solidFill>
                <a:prstClr val="white"/>
              </a:solidFill>
            </a:endParaRPr>
          </a:p>
        </p:txBody>
      </p:sp>
      <p:sp>
        <p:nvSpPr>
          <p:cNvPr id="11" name="Rounded Rectangle 10"/>
          <p:cNvSpPr/>
          <p:nvPr/>
        </p:nvSpPr>
        <p:spPr>
          <a:xfrm>
            <a:off x="103346" y="576262"/>
            <a:ext cx="2716054"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en-US" sz="2000" dirty="0" smtClean="0">
                <a:solidFill>
                  <a:prstClr val="white"/>
                </a:solidFill>
              </a:rPr>
              <a:t>DOT NET TECHNOLOGY</a:t>
            </a:r>
            <a:endParaRPr lang="en-US" sz="2000" dirty="0">
              <a:solidFill>
                <a:prstClr val="white"/>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155" y="5445241"/>
            <a:ext cx="3698588" cy="876404"/>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0221" y="347628"/>
            <a:ext cx="2590800" cy="1740187"/>
          </a:xfrm>
          <a:prstGeom prst="rect">
            <a:avLst/>
          </a:prstGeom>
          <a:effectLst>
            <a:outerShdw blurRad="50800" dist="38100" dir="5400000" algn="t"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93916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latin typeface="+mj-lt"/>
              </a:rPr>
              <a:t>ASP.NET Page Life Cycle </a:t>
            </a:r>
            <a:r>
              <a:rPr lang="fr-FR" dirty="0" err="1">
                <a:latin typeface="+mj-lt"/>
              </a:rPr>
              <a:t>Cont</a:t>
            </a:r>
            <a:r>
              <a:rPr lang="fr-FR" dirty="0">
                <a:latin typeface="+mj-lt"/>
              </a:rPr>
              <a:t>..</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b="1" dirty="0" smtClean="0"/>
              <a:t>Load</a:t>
            </a:r>
            <a:r>
              <a:rPr lang="en-US" b="1" dirty="0"/>
              <a:t>: </a:t>
            </a:r>
            <a:endParaRPr lang="en-US" b="1" dirty="0" smtClean="0"/>
          </a:p>
          <a:p>
            <a:pPr lvl="1" algn="just"/>
            <a:r>
              <a:rPr lang="en-US" dirty="0" smtClean="0"/>
              <a:t>During </a:t>
            </a:r>
            <a:r>
              <a:rPr lang="en-US" dirty="0"/>
              <a:t>the load phase, the request is post back and control properties are loaded with information.</a:t>
            </a:r>
          </a:p>
          <a:p>
            <a:pPr algn="just"/>
            <a:r>
              <a:rPr lang="en-US" b="1" dirty="0"/>
              <a:t>Rendering: </a:t>
            </a:r>
            <a:endParaRPr lang="en-US" b="1" dirty="0" smtClean="0"/>
          </a:p>
          <a:p>
            <a:pPr lvl="1" algn="just"/>
            <a:r>
              <a:rPr lang="en-US" dirty="0" smtClean="0"/>
              <a:t>The </a:t>
            </a:r>
            <a:r>
              <a:rPr lang="en-US" dirty="0"/>
              <a:t>view state of the controls on the page is saved before rendering on the </a:t>
            </a:r>
            <a:r>
              <a:rPr lang="en-US" dirty="0" smtClean="0"/>
              <a:t>server.</a:t>
            </a:r>
          </a:p>
          <a:p>
            <a:pPr lvl="1" algn="just"/>
            <a:r>
              <a:rPr lang="en-US" dirty="0" smtClean="0"/>
              <a:t>The </a:t>
            </a:r>
            <a:r>
              <a:rPr lang="en-US" dirty="0"/>
              <a:t>page calls the Render method for every control.</a:t>
            </a:r>
          </a:p>
          <a:p>
            <a:pPr algn="just"/>
            <a:r>
              <a:rPr lang="en-US" b="1" dirty="0"/>
              <a:t>Unload: </a:t>
            </a:r>
            <a:endParaRPr lang="en-US" b="1" dirty="0" smtClean="0"/>
          </a:p>
          <a:p>
            <a:pPr lvl="1" algn="just"/>
            <a:r>
              <a:rPr lang="en-US" dirty="0" smtClean="0"/>
              <a:t>The </a:t>
            </a:r>
            <a:r>
              <a:rPr lang="en-US" dirty="0"/>
              <a:t>event is raised after the control is completely rendered. </a:t>
            </a:r>
            <a:endParaRPr lang="en-US" dirty="0" smtClean="0"/>
          </a:p>
          <a:p>
            <a:pPr lvl="1" algn="just"/>
            <a:r>
              <a:rPr lang="en-US" dirty="0" smtClean="0"/>
              <a:t>The </a:t>
            </a:r>
            <a:r>
              <a:rPr lang="en-US" dirty="0"/>
              <a:t>Request and Response properties are unloaded and cleanup is performed.</a:t>
            </a:r>
            <a:endParaRPr lang="en-US" dirty="0">
              <a:effectLst/>
            </a:endParaRPr>
          </a:p>
        </p:txBody>
      </p:sp>
    </p:spTree>
    <p:extLst>
      <p:ext uri="{BB962C8B-B14F-4D97-AF65-F5344CB8AC3E}">
        <p14:creationId xmlns:p14="http://schemas.microsoft.com/office/powerpoint/2010/main" val="36671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97" y="284177"/>
            <a:ext cx="8763000" cy="579437"/>
          </a:xfrm>
        </p:spPr>
        <p:txBody>
          <a:bodyPr>
            <a:noAutofit/>
          </a:bodyPr>
          <a:lstStyle/>
          <a:p>
            <a:r>
              <a:rPr lang="en-US" dirty="0" smtClean="0">
                <a:latin typeface="+mj-lt"/>
              </a:rPr>
              <a:t>How to Create Website?</a:t>
            </a:r>
            <a:endParaRPr lang="en-US" dirty="0">
              <a:latin typeface="+mj-lt"/>
            </a:endParaRPr>
          </a:p>
        </p:txBody>
      </p:sp>
      <p:sp>
        <p:nvSpPr>
          <p:cNvPr id="3" name="Content Placeholder 2"/>
          <p:cNvSpPr>
            <a:spLocks noGrp="1"/>
          </p:cNvSpPr>
          <p:nvPr>
            <p:ph idx="1"/>
          </p:nvPr>
        </p:nvSpPr>
        <p:spPr>
          <a:solidFill>
            <a:schemeClr val="bg1"/>
          </a:solidFill>
        </p:spPr>
        <p:txBody>
          <a:bodyPr>
            <a:normAutofit/>
          </a:bodyPr>
          <a:lstStyle/>
          <a:p>
            <a:pPr algn="just"/>
            <a:r>
              <a:rPr lang="en-US" dirty="0" smtClean="0"/>
              <a:t>Start Visual Studio and click File menu</a:t>
            </a:r>
            <a:r>
              <a:rPr lang="en-US" dirty="0" smtClean="0">
                <a:sym typeface="Wingdings" panose="05000000000000000000" pitchFamily="2" charset="2"/>
              </a:rPr>
              <a:t> New  Web Site.</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02044"/>
            <a:ext cx="8603497" cy="4800600"/>
          </a:xfrm>
          <a:prstGeom prst="rect">
            <a:avLst/>
          </a:prstGeom>
          <a:ln w="12700">
            <a:solidFill>
              <a:schemeClr val="tx1"/>
            </a:solidFill>
          </a:ln>
        </p:spPr>
      </p:pic>
    </p:spTree>
    <p:extLst>
      <p:ext uri="{BB962C8B-B14F-4D97-AF65-F5344CB8AC3E}">
        <p14:creationId xmlns:p14="http://schemas.microsoft.com/office/powerpoint/2010/main" val="175472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  </a:t>
            </a:r>
            <a:endParaRPr lang="en-US" dirty="0">
              <a:latin typeface="+mj-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 y="1001865"/>
            <a:ext cx="8763000" cy="5311469"/>
          </a:xfrm>
          <a:ln w="12700">
            <a:solidFill>
              <a:schemeClr val="tx1"/>
            </a:solidFill>
          </a:ln>
        </p:spPr>
      </p:pic>
      <p:sp>
        <p:nvSpPr>
          <p:cNvPr id="6" name="Rectangle 5"/>
          <p:cNvSpPr/>
          <p:nvPr/>
        </p:nvSpPr>
        <p:spPr>
          <a:xfrm>
            <a:off x="990600" y="1066800"/>
            <a:ext cx="1219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Language</a:t>
            </a:r>
            <a:endParaRPr lang="en-US" dirty="0">
              <a:solidFill>
                <a:schemeClr val="tx1"/>
              </a:solidFill>
            </a:endParaRPr>
          </a:p>
        </p:txBody>
      </p:sp>
      <p:sp>
        <p:nvSpPr>
          <p:cNvPr id="7" name="Rectangle 6"/>
          <p:cNvSpPr/>
          <p:nvPr/>
        </p:nvSpPr>
        <p:spPr>
          <a:xfrm>
            <a:off x="5105400" y="1001865"/>
            <a:ext cx="1085850" cy="8269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Empty Website</a:t>
            </a:r>
            <a:endParaRPr lang="en-US" dirty="0">
              <a:solidFill>
                <a:schemeClr val="tx1"/>
              </a:solidFill>
            </a:endParaRPr>
          </a:p>
        </p:txBody>
      </p:sp>
      <p:sp>
        <p:nvSpPr>
          <p:cNvPr id="8" name="Rectangle 7"/>
          <p:cNvSpPr/>
          <p:nvPr/>
        </p:nvSpPr>
        <p:spPr>
          <a:xfrm>
            <a:off x="4631087" y="4724400"/>
            <a:ext cx="1219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path </a:t>
            </a:r>
            <a:endParaRPr lang="en-US" dirty="0">
              <a:solidFill>
                <a:schemeClr val="tx1"/>
              </a:solidFill>
            </a:endParaRPr>
          </a:p>
        </p:txBody>
      </p:sp>
      <p:sp>
        <p:nvSpPr>
          <p:cNvPr id="9" name="Rectangle 8"/>
          <p:cNvSpPr/>
          <p:nvPr/>
        </p:nvSpPr>
        <p:spPr>
          <a:xfrm>
            <a:off x="7391400" y="5029200"/>
            <a:ext cx="1219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Press</a:t>
            </a:r>
          </a:p>
          <a:p>
            <a:pPr algn="ctr"/>
            <a:r>
              <a:rPr lang="en-US" dirty="0" smtClean="0">
                <a:solidFill>
                  <a:schemeClr val="tx1"/>
                </a:solidFill>
              </a:rPr>
              <a:t>OK</a:t>
            </a:r>
            <a:endParaRPr lang="en-US" dirty="0">
              <a:solidFill>
                <a:schemeClr val="tx1"/>
              </a:solidFill>
            </a:endParaRPr>
          </a:p>
        </p:txBody>
      </p:sp>
      <p:sp>
        <p:nvSpPr>
          <p:cNvPr id="10" name="Title 1"/>
          <p:cNvSpPr txBox="1">
            <a:spLocks/>
          </p:cNvSpPr>
          <p:nvPr/>
        </p:nvSpPr>
        <p:spPr>
          <a:xfrm>
            <a:off x="221497" y="284177"/>
            <a:ext cx="8763000" cy="5794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latin typeface="+mj-lt"/>
              </a:rPr>
              <a:t>Create </a:t>
            </a:r>
            <a:r>
              <a:rPr lang="en-US" dirty="0" smtClean="0">
                <a:latin typeface="+mj-lt"/>
              </a:rPr>
              <a:t>Website Cont..</a:t>
            </a:r>
            <a:endParaRPr lang="en-US" dirty="0">
              <a:latin typeface="+mj-lt"/>
            </a:endParaRPr>
          </a:p>
        </p:txBody>
      </p:sp>
    </p:spTree>
    <p:extLst>
      <p:ext uri="{BB962C8B-B14F-4D97-AF65-F5344CB8AC3E}">
        <p14:creationId xmlns:p14="http://schemas.microsoft.com/office/powerpoint/2010/main" val="199781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 </a:t>
            </a:r>
            <a:endParaRPr lang="en-US" dirty="0">
              <a:latin typeface="+mj-lt"/>
            </a:endParaRPr>
          </a:p>
        </p:txBody>
      </p:sp>
      <p:sp>
        <p:nvSpPr>
          <p:cNvPr id="4" name="Title 1"/>
          <p:cNvSpPr txBox="1">
            <a:spLocks/>
          </p:cNvSpPr>
          <p:nvPr/>
        </p:nvSpPr>
        <p:spPr>
          <a:xfrm>
            <a:off x="221497" y="284177"/>
            <a:ext cx="8763000" cy="5794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latin typeface="+mj-lt"/>
              </a:rPr>
              <a:t>Create </a:t>
            </a:r>
            <a:r>
              <a:rPr lang="en-US" dirty="0" smtClean="0">
                <a:latin typeface="+mj-lt"/>
              </a:rPr>
              <a:t>Website Cont..</a:t>
            </a:r>
            <a:endParaRPr lang="en-US" dirty="0">
              <a:latin typeface="+mj-lt"/>
            </a:endParaRP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 y="1092214"/>
            <a:ext cx="8763000" cy="4680019"/>
          </a:xfrm>
          <a:ln>
            <a:solidFill>
              <a:schemeClr val="tx1"/>
            </a:solidFill>
          </a:ln>
        </p:spPr>
      </p:pic>
      <p:sp>
        <p:nvSpPr>
          <p:cNvPr id="13" name="Rectangle 12"/>
          <p:cNvSpPr/>
          <p:nvPr/>
        </p:nvSpPr>
        <p:spPr>
          <a:xfrm>
            <a:off x="6477000" y="3829831"/>
            <a:ext cx="1524000"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Configuration File</a:t>
            </a:r>
            <a:endParaRPr lang="en-US" dirty="0"/>
          </a:p>
        </p:txBody>
      </p:sp>
      <p:sp>
        <p:nvSpPr>
          <p:cNvPr id="14" name="Up Arrow 13"/>
          <p:cNvSpPr/>
          <p:nvPr/>
        </p:nvSpPr>
        <p:spPr>
          <a:xfrm>
            <a:off x="6781800" y="3276600"/>
            <a:ext cx="228600" cy="38100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5867400" y="4058431"/>
            <a:ext cx="457200" cy="2087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1981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Adding a New Web Form to Website</a:t>
            </a:r>
            <a:endParaRPr lang="en-US" dirty="0">
              <a:latin typeface="+mj-lt"/>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724" y="1066800"/>
            <a:ext cx="8464551" cy="4724400"/>
          </a:xfrm>
          <a:ln>
            <a:solidFill>
              <a:schemeClr val="tx1"/>
            </a:solidFill>
          </a:ln>
        </p:spPr>
      </p:pic>
      <p:sp>
        <p:nvSpPr>
          <p:cNvPr id="8" name="Rectangle 7"/>
          <p:cNvSpPr/>
          <p:nvPr/>
        </p:nvSpPr>
        <p:spPr>
          <a:xfrm>
            <a:off x="6705600" y="4038600"/>
            <a:ext cx="1981200" cy="1143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dk1"/>
                </a:solidFill>
              </a:rPr>
              <a:t>Right Click On Website Name And Press </a:t>
            </a:r>
          </a:p>
          <a:p>
            <a:pPr algn="ctr"/>
            <a:r>
              <a:rPr lang="en-US" dirty="0">
                <a:solidFill>
                  <a:schemeClr val="dk1"/>
                </a:solidFill>
              </a:rPr>
              <a:t>Add </a:t>
            </a:r>
            <a:r>
              <a:rPr lang="en-US" dirty="0">
                <a:solidFill>
                  <a:schemeClr val="dk1"/>
                </a:solidFill>
                <a:sym typeface="Wingdings" panose="05000000000000000000" pitchFamily="2" charset="2"/>
              </a:rPr>
              <a:t> Web Form</a:t>
            </a:r>
            <a:r>
              <a:rPr lang="en-US" dirty="0" smtClean="0">
                <a:ln w="0"/>
                <a:solidFill>
                  <a:schemeClr val="tx1"/>
                </a:solidFill>
                <a:effectLst>
                  <a:outerShdw blurRad="38100" dist="19050" dir="2700000" algn="tl" rotWithShape="0">
                    <a:schemeClr val="dk1">
                      <a:alpha val="40000"/>
                    </a:schemeClr>
                  </a:outerShdw>
                </a:effectLst>
              </a:rPr>
              <a:t> </a:t>
            </a:r>
            <a:endParaRPr lang="en-US" dirty="0">
              <a:ln w="0"/>
              <a:solidFill>
                <a:schemeClr val="tx1"/>
              </a:solidFill>
              <a:effectLst>
                <a:outerShdw blurRad="38100" dist="19050" dir="2700000" algn="tl" rotWithShape="0">
                  <a:schemeClr val="dk1">
                    <a:alpha val="40000"/>
                  </a:schemeClr>
                </a:outerShdw>
              </a:effectLst>
            </a:endParaRPr>
          </a:p>
        </p:txBody>
      </p:sp>
      <p:sp>
        <p:nvSpPr>
          <p:cNvPr id="9" name="Left Arrow 8"/>
          <p:cNvSpPr/>
          <p:nvPr/>
        </p:nvSpPr>
        <p:spPr>
          <a:xfrm>
            <a:off x="7162800" y="3657600"/>
            <a:ext cx="381000" cy="30480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20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Design Page of Website (.</a:t>
            </a:r>
            <a:r>
              <a:rPr lang="en-US" dirty="0" err="1" smtClean="0">
                <a:latin typeface="+mj-lt"/>
              </a:rPr>
              <a:t>aspx</a:t>
            </a:r>
            <a:r>
              <a:rPr lang="en-US" dirty="0" smtClean="0">
                <a:latin typeface="+mj-lt"/>
              </a:rPr>
              <a:t>)</a:t>
            </a:r>
            <a:endParaRPr lang="en-US" dirty="0">
              <a:latin typeface="+mj-lt"/>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 y="1317590"/>
            <a:ext cx="8763000" cy="4680019"/>
          </a:xfrm>
        </p:spPr>
      </p:pic>
      <p:sp>
        <p:nvSpPr>
          <p:cNvPr id="10" name="Rectangle 9"/>
          <p:cNvSpPr/>
          <p:nvPr/>
        </p:nvSpPr>
        <p:spPr>
          <a:xfrm>
            <a:off x="304800" y="4267200"/>
            <a:ext cx="1005453"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ToolBox</a:t>
            </a:r>
            <a:endParaRPr lang="en-US" dirty="0">
              <a:solidFill>
                <a:schemeClr val="tx1"/>
              </a:solidFill>
            </a:endParaRPr>
          </a:p>
        </p:txBody>
      </p:sp>
      <p:sp>
        <p:nvSpPr>
          <p:cNvPr id="11" name="Rectangle 10"/>
          <p:cNvSpPr/>
          <p:nvPr/>
        </p:nvSpPr>
        <p:spPr>
          <a:xfrm>
            <a:off x="7620000" y="5181600"/>
            <a:ext cx="1005453"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Property Window</a:t>
            </a:r>
            <a:endParaRPr lang="en-US" dirty="0">
              <a:solidFill>
                <a:schemeClr val="tx1"/>
              </a:solidFill>
            </a:endParaRPr>
          </a:p>
        </p:txBody>
      </p:sp>
      <p:sp>
        <p:nvSpPr>
          <p:cNvPr id="12" name="Rectangle 11"/>
          <p:cNvSpPr/>
          <p:nvPr/>
        </p:nvSpPr>
        <p:spPr>
          <a:xfrm>
            <a:off x="7619999" y="3232686"/>
            <a:ext cx="1005453"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Solution Explorer</a:t>
            </a:r>
            <a:endParaRPr lang="en-US" dirty="0">
              <a:solidFill>
                <a:schemeClr val="tx1"/>
              </a:solidFill>
            </a:endParaRPr>
          </a:p>
        </p:txBody>
      </p:sp>
      <p:sp>
        <p:nvSpPr>
          <p:cNvPr id="13" name="Rectangle 12"/>
          <p:cNvSpPr/>
          <p:nvPr/>
        </p:nvSpPr>
        <p:spPr>
          <a:xfrm>
            <a:off x="4069273" y="4300780"/>
            <a:ext cx="1005453"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a:t>
            </a:r>
            <a:endParaRPr lang="en-US" dirty="0">
              <a:solidFill>
                <a:schemeClr val="tx1"/>
              </a:solidFill>
            </a:endParaRPr>
          </a:p>
        </p:txBody>
      </p:sp>
      <p:sp>
        <p:nvSpPr>
          <p:cNvPr id="14" name="Rectangle 13"/>
          <p:cNvSpPr/>
          <p:nvPr/>
        </p:nvSpPr>
        <p:spPr>
          <a:xfrm>
            <a:off x="5334000" y="2286000"/>
            <a:ext cx="1005453"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 Code</a:t>
            </a:r>
            <a:endParaRPr lang="en-US" dirty="0">
              <a:solidFill>
                <a:schemeClr val="tx1"/>
              </a:solidFill>
            </a:endParaRPr>
          </a:p>
        </p:txBody>
      </p:sp>
    </p:spTree>
    <p:extLst>
      <p:ext uri="{BB962C8B-B14F-4D97-AF65-F5344CB8AC3E}">
        <p14:creationId xmlns:p14="http://schemas.microsoft.com/office/powerpoint/2010/main" val="19650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Viewing an Output</a:t>
            </a:r>
            <a:endParaRPr lang="en-US" dirty="0">
              <a:latin typeface="+mj-lt"/>
            </a:endParaRPr>
          </a:p>
        </p:txBody>
      </p:sp>
      <p:sp>
        <p:nvSpPr>
          <p:cNvPr id="8" name="Rectangle 7"/>
          <p:cNvSpPr/>
          <p:nvPr/>
        </p:nvSpPr>
        <p:spPr>
          <a:xfrm>
            <a:off x="1722558" y="990600"/>
            <a:ext cx="2369627"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Right click on Web Form &amp; click View in Browser</a:t>
            </a:r>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084" y="1331370"/>
            <a:ext cx="3641797" cy="4361521"/>
          </a:xfrm>
          <a:prstGeom prst="rect">
            <a:avLst/>
          </a:prstGeom>
          <a:ln w="12700">
            <a:solidFill>
              <a:schemeClr val="tx1"/>
            </a:solidFill>
          </a:ln>
          <a:effectLst/>
        </p:spPr>
      </p:pic>
      <p:sp>
        <p:nvSpPr>
          <p:cNvPr id="12" name="Right Arrow 11"/>
          <p:cNvSpPr/>
          <p:nvPr/>
        </p:nvSpPr>
        <p:spPr>
          <a:xfrm>
            <a:off x="4572000" y="3512130"/>
            <a:ext cx="670294" cy="25764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52836" y="1795272"/>
            <a:ext cx="4147734" cy="3897619"/>
          </a:xfrm>
          <a:ln>
            <a:solidFill>
              <a:schemeClr val="tx1"/>
            </a:solidFill>
          </a:ln>
        </p:spPr>
      </p:pic>
      <p:sp>
        <p:nvSpPr>
          <p:cNvPr id="9" name="Up Arrow 8"/>
          <p:cNvSpPr/>
          <p:nvPr/>
        </p:nvSpPr>
        <p:spPr>
          <a:xfrm>
            <a:off x="2933202" y="5502391"/>
            <a:ext cx="228600" cy="38100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29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Controls in ASP.NET</a:t>
            </a:r>
            <a:endParaRPr lang="en-US" dirty="0">
              <a:latin typeface="+mj-lt"/>
            </a:endParaRPr>
          </a:p>
        </p:txBody>
      </p:sp>
      <p:sp>
        <p:nvSpPr>
          <p:cNvPr id="3" name="Content Placeholder 2"/>
          <p:cNvSpPr>
            <a:spLocks noGrp="1"/>
          </p:cNvSpPr>
          <p:nvPr>
            <p:ph idx="1"/>
          </p:nvPr>
        </p:nvSpPr>
        <p:spPr/>
        <p:txBody>
          <a:bodyPr/>
          <a:lstStyle/>
          <a:p>
            <a:pPr marL="457200" algn="just"/>
            <a:r>
              <a:rPr lang="en-US" dirty="0" smtClean="0"/>
              <a:t>The ASP.NET controls are designed similar to standard Windows forms controls.</a:t>
            </a:r>
          </a:p>
          <a:p>
            <a:pPr marL="457200" algn="just"/>
            <a:r>
              <a:rPr lang="en-US" dirty="0" smtClean="0"/>
              <a:t>This controls are used to design the interface of a web application.</a:t>
            </a:r>
          </a:p>
          <a:p>
            <a:pPr marL="457200" algn="just"/>
            <a:r>
              <a:rPr lang="en-US" u="sng" dirty="0" smtClean="0"/>
              <a:t>Example</a:t>
            </a:r>
          </a:p>
          <a:p>
            <a:pPr marL="857250" lvl="1" algn="just"/>
            <a:r>
              <a:rPr lang="en-US" dirty="0" smtClean="0"/>
              <a:t>When you visit the website of Google, you type your search query in a text box, which is a control.</a:t>
            </a:r>
          </a:p>
          <a:p>
            <a:pPr marL="457200" algn="just"/>
            <a:r>
              <a:rPr lang="en-US" dirty="0" smtClean="0"/>
              <a:t>ASP.NET provides a standard set of controls that can be used to develop </a:t>
            </a:r>
            <a:r>
              <a:rPr lang="en-US" dirty="0"/>
              <a:t>w</a:t>
            </a:r>
            <a:r>
              <a:rPr lang="en-US" dirty="0" smtClean="0"/>
              <a:t>eb applications.</a:t>
            </a:r>
          </a:p>
          <a:p>
            <a:pPr marL="457200" algn="just"/>
            <a:endParaRPr lang="en-US" dirty="0"/>
          </a:p>
        </p:txBody>
      </p:sp>
    </p:spTree>
    <p:extLst>
      <p:ext uri="{BB962C8B-B14F-4D97-AF65-F5344CB8AC3E}">
        <p14:creationId xmlns:p14="http://schemas.microsoft.com/office/powerpoint/2010/main" val="166194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Controls in </a:t>
            </a:r>
            <a:r>
              <a:rPr lang="en-US" dirty="0" smtClean="0">
                <a:latin typeface="+mj-lt"/>
              </a:rPr>
              <a:t>ASP.NET Cont..</a:t>
            </a:r>
            <a:endParaRPr lang="en-US" dirty="0">
              <a:latin typeface="+mj-lt"/>
            </a:endParaRPr>
          </a:p>
        </p:txBody>
      </p:sp>
      <p:sp>
        <p:nvSpPr>
          <p:cNvPr id="3" name="Content Placeholder 2"/>
          <p:cNvSpPr>
            <a:spLocks noGrp="1"/>
          </p:cNvSpPr>
          <p:nvPr>
            <p:ph idx="1"/>
          </p:nvPr>
        </p:nvSpPr>
        <p:spPr/>
        <p:txBody>
          <a:bodyPr/>
          <a:lstStyle/>
          <a:p>
            <a:pPr marL="457200" algn="just"/>
            <a:r>
              <a:rPr lang="en-US" dirty="0" smtClean="0"/>
              <a:t>You can access all these controls from the Toolbox present in Visual Studio.</a:t>
            </a:r>
          </a:p>
          <a:p>
            <a:pPr marL="457200" algn="just"/>
            <a:r>
              <a:rPr lang="en-US" dirty="0" smtClean="0"/>
              <a:t>These controls can be easily used by dragging and dropping them at any desired location on a web form.</a:t>
            </a:r>
          </a:p>
          <a:p>
            <a:pPr marL="457200" algn="just"/>
            <a:r>
              <a:rPr lang="en-US" dirty="0" smtClean="0"/>
              <a:t>Based on tasks performed by them, these controls are grouped under various categories known as tabs.</a:t>
            </a:r>
          </a:p>
          <a:p>
            <a:pPr marL="457200" algn="just"/>
            <a:r>
              <a:rPr lang="en-US" dirty="0" smtClean="0"/>
              <a:t>For example controls for validating the data are placed under the validation tab and controls used for logging on to websites are placed under the Login tab.</a:t>
            </a:r>
            <a:endParaRPr lang="en-US" dirty="0"/>
          </a:p>
          <a:p>
            <a:pPr marL="457200" algn="just"/>
            <a:r>
              <a:rPr lang="en-US" dirty="0" smtClean="0"/>
              <a:t>The </a:t>
            </a:r>
            <a:r>
              <a:rPr lang="en-US" b="1" dirty="0" err="1" smtClean="0"/>
              <a:t>System.Web.UI.Control</a:t>
            </a:r>
            <a:r>
              <a:rPr lang="en-US" dirty="0" smtClean="0"/>
              <a:t> class is the base class for all web server controls.</a:t>
            </a:r>
          </a:p>
        </p:txBody>
      </p:sp>
    </p:spTree>
    <p:extLst>
      <p:ext uri="{BB962C8B-B14F-4D97-AF65-F5344CB8AC3E}">
        <p14:creationId xmlns:p14="http://schemas.microsoft.com/office/powerpoint/2010/main" val="257890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Controls in ASP.NET </a:t>
            </a:r>
            <a:r>
              <a:rPr lang="en-US" dirty="0" smtClean="0">
                <a:latin typeface="+mj-lt"/>
              </a:rPr>
              <a:t>Cont..</a:t>
            </a:r>
            <a:endParaRPr lang="en-US" dirty="0">
              <a:latin typeface="+mj-lt"/>
            </a:endParaRPr>
          </a:p>
        </p:txBody>
      </p:sp>
      <p:sp>
        <p:nvSpPr>
          <p:cNvPr id="3" name="Content Placeholder 2"/>
          <p:cNvSpPr>
            <a:spLocks noGrp="1"/>
          </p:cNvSpPr>
          <p:nvPr>
            <p:ph idx="1"/>
          </p:nvPr>
        </p:nvSpPr>
        <p:spPr>
          <a:xfrm>
            <a:off x="190500" y="990600"/>
            <a:ext cx="8763000" cy="990600"/>
          </a:xfrm>
        </p:spPr>
        <p:txBody>
          <a:bodyPr>
            <a:normAutofit/>
          </a:bodyPr>
          <a:lstStyle/>
          <a:p>
            <a:pPr marL="457200" algn="just"/>
            <a:r>
              <a:rPr lang="en-US" dirty="0" smtClean="0"/>
              <a:t>The standard web form controls are inherited from a common base class namely </a:t>
            </a:r>
            <a:r>
              <a:rPr lang="en-US" b="1" dirty="0" err="1" smtClean="0"/>
              <a:t>System.Web.UI.WebControls</a:t>
            </a:r>
            <a:r>
              <a:rPr lang="en-US" dirty="0" smtClean="0"/>
              <a:t> class.</a:t>
            </a:r>
          </a:p>
          <a:p>
            <a:pPr marL="457200" algn="just"/>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290148070"/>
              </p:ext>
            </p:extLst>
          </p:nvPr>
        </p:nvGraphicFramePr>
        <p:xfrm>
          <a:off x="838200" y="1981200"/>
          <a:ext cx="2286000" cy="4389120"/>
        </p:xfrm>
        <a:graphic>
          <a:graphicData uri="http://schemas.openxmlformats.org/drawingml/2006/table">
            <a:tbl>
              <a:tblPr firstRow="1" bandRow="1">
                <a:tableStyleId>{7E9639D4-E3E2-4D34-9284-5A2195B3D0D7}</a:tableStyleId>
              </a:tblPr>
              <a:tblGrid>
                <a:gridCol w="2286000">
                  <a:extLst>
                    <a:ext uri="{9D8B030D-6E8A-4147-A177-3AD203B41FA5}">
                      <a16:colId xmlns:a16="http://schemas.microsoft.com/office/drawing/2014/main" xmlns="" val="114672322"/>
                    </a:ext>
                  </a:extLst>
                </a:gridCol>
              </a:tblGrid>
              <a:tr h="358140">
                <a:tc>
                  <a:txBody>
                    <a:bodyPr/>
                    <a:lstStyle/>
                    <a:p>
                      <a:r>
                        <a:rPr lang="en-US" dirty="0" smtClean="0"/>
                        <a:t>Standard Controls</a:t>
                      </a:r>
                      <a:endParaRPr lang="en-US" dirty="0"/>
                    </a:p>
                  </a:txBody>
                  <a:tcPr/>
                </a:tc>
                <a:extLst>
                  <a:ext uri="{0D108BD9-81ED-4DB2-BD59-A6C34878D82A}">
                    <a16:rowId xmlns:a16="http://schemas.microsoft.com/office/drawing/2014/main" xmlns="" val="254676027"/>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Label Control</a:t>
                      </a:r>
                    </a:p>
                  </a:txBody>
                  <a:tcPr/>
                </a:tc>
                <a:extLst>
                  <a:ext uri="{0D108BD9-81ED-4DB2-BD59-A6C34878D82A}">
                    <a16:rowId xmlns:a16="http://schemas.microsoft.com/office/drawing/2014/main" xmlns="" val="746086385"/>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t>TextBox</a:t>
                      </a:r>
                      <a:r>
                        <a:rPr lang="en-US" sz="1800" dirty="0" smtClean="0"/>
                        <a:t> Control</a:t>
                      </a:r>
                    </a:p>
                  </a:txBody>
                  <a:tcPr/>
                </a:tc>
                <a:extLst>
                  <a:ext uri="{0D108BD9-81ED-4DB2-BD59-A6C34878D82A}">
                    <a16:rowId xmlns:a16="http://schemas.microsoft.com/office/drawing/2014/main" xmlns="" val="3678698373"/>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Button Control</a:t>
                      </a:r>
                    </a:p>
                  </a:txBody>
                  <a:tcPr/>
                </a:tc>
                <a:extLst>
                  <a:ext uri="{0D108BD9-81ED-4DB2-BD59-A6C34878D82A}">
                    <a16:rowId xmlns:a16="http://schemas.microsoft.com/office/drawing/2014/main" xmlns="" val="3718710214"/>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t>CheckBox</a:t>
                      </a:r>
                      <a:r>
                        <a:rPr lang="en-US" sz="1800" dirty="0" smtClean="0"/>
                        <a:t> Control</a:t>
                      </a:r>
                    </a:p>
                  </a:txBody>
                  <a:tcPr/>
                </a:tc>
                <a:extLst>
                  <a:ext uri="{0D108BD9-81ED-4DB2-BD59-A6C34878D82A}">
                    <a16:rowId xmlns:a16="http://schemas.microsoft.com/office/drawing/2014/main" xmlns="" val="1524465483"/>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t>RadioButton</a:t>
                      </a:r>
                      <a:r>
                        <a:rPr lang="en-US" sz="1800" dirty="0" smtClean="0"/>
                        <a:t> Control</a:t>
                      </a:r>
                    </a:p>
                  </a:txBody>
                  <a:tcPr/>
                </a:tc>
                <a:extLst>
                  <a:ext uri="{0D108BD9-81ED-4DB2-BD59-A6C34878D82A}">
                    <a16:rowId xmlns:a16="http://schemas.microsoft.com/office/drawing/2014/main" xmlns="" val="3575757912"/>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t>HyperLink</a:t>
                      </a:r>
                      <a:r>
                        <a:rPr lang="en-US" sz="1800" dirty="0" smtClean="0"/>
                        <a:t> Control</a:t>
                      </a:r>
                    </a:p>
                  </a:txBody>
                  <a:tcPr/>
                </a:tc>
                <a:extLst>
                  <a:ext uri="{0D108BD9-81ED-4DB2-BD59-A6C34878D82A}">
                    <a16:rowId xmlns:a16="http://schemas.microsoft.com/office/drawing/2014/main" xmlns="" val="3813991021"/>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Image Control </a:t>
                      </a:r>
                    </a:p>
                  </a:txBody>
                  <a:tcPr/>
                </a:tc>
                <a:extLst>
                  <a:ext uri="{0D108BD9-81ED-4DB2-BD59-A6C34878D82A}">
                    <a16:rowId xmlns:a16="http://schemas.microsoft.com/office/drawing/2014/main" xmlns="" val="408492771"/>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t>FileUpload</a:t>
                      </a:r>
                      <a:r>
                        <a:rPr lang="en-US" sz="1800" dirty="0" smtClean="0"/>
                        <a:t> Control</a:t>
                      </a:r>
                    </a:p>
                  </a:txBody>
                  <a:tcPr/>
                </a:tc>
                <a:extLst>
                  <a:ext uri="{0D108BD9-81ED-4DB2-BD59-A6C34878D82A}">
                    <a16:rowId xmlns:a16="http://schemas.microsoft.com/office/drawing/2014/main" xmlns="" val="2839949241"/>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t>LinkButton</a:t>
                      </a:r>
                      <a:r>
                        <a:rPr lang="en-US" sz="1800" baseline="0" dirty="0" smtClean="0"/>
                        <a:t> Control</a:t>
                      </a:r>
                      <a:endParaRPr lang="en-US" sz="1800" dirty="0" smtClean="0"/>
                    </a:p>
                  </a:txBody>
                  <a:tcPr/>
                </a:tc>
                <a:extLst>
                  <a:ext uri="{0D108BD9-81ED-4DB2-BD59-A6C34878D82A}">
                    <a16:rowId xmlns:a16="http://schemas.microsoft.com/office/drawing/2014/main" xmlns="" val="483843413"/>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t>ImageButton</a:t>
                      </a:r>
                      <a:r>
                        <a:rPr lang="en-US" sz="1800" dirty="0" smtClean="0"/>
                        <a:t> Control</a:t>
                      </a:r>
                    </a:p>
                  </a:txBody>
                  <a:tcPr/>
                </a:tc>
                <a:extLst>
                  <a:ext uri="{0D108BD9-81ED-4DB2-BD59-A6C34878D82A}">
                    <a16:rowId xmlns:a16="http://schemas.microsoft.com/office/drawing/2014/main" xmlns="" val="1749571872"/>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t>HiddenField</a:t>
                      </a:r>
                      <a:r>
                        <a:rPr lang="en-US" sz="1800" baseline="0" dirty="0" smtClean="0"/>
                        <a:t> Control</a:t>
                      </a:r>
                      <a:endParaRPr lang="en-US" sz="1800" dirty="0" smtClean="0"/>
                    </a:p>
                  </a:txBody>
                  <a:tcPr/>
                </a:tc>
                <a:extLst>
                  <a:ext uri="{0D108BD9-81ED-4DB2-BD59-A6C34878D82A}">
                    <a16:rowId xmlns:a16="http://schemas.microsoft.com/office/drawing/2014/main" xmlns="" val="92313012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32866653"/>
              </p:ext>
            </p:extLst>
          </p:nvPr>
        </p:nvGraphicFramePr>
        <p:xfrm>
          <a:off x="3276600" y="1981200"/>
          <a:ext cx="2819400" cy="2560320"/>
        </p:xfrm>
        <a:graphic>
          <a:graphicData uri="http://schemas.openxmlformats.org/drawingml/2006/table">
            <a:tbl>
              <a:tblPr firstRow="1" bandRow="1">
                <a:tableStyleId>{7E9639D4-E3E2-4D34-9284-5A2195B3D0D7}</a:tableStyleId>
              </a:tblPr>
              <a:tblGrid>
                <a:gridCol w="2819400">
                  <a:extLst>
                    <a:ext uri="{9D8B030D-6E8A-4147-A177-3AD203B41FA5}">
                      <a16:colId xmlns:a16="http://schemas.microsoft.com/office/drawing/2014/main" xmlns="" val="114672322"/>
                    </a:ext>
                  </a:extLst>
                </a:gridCol>
              </a:tblGrid>
              <a:tr h="358140">
                <a:tc>
                  <a:txBody>
                    <a:bodyPr/>
                    <a:lstStyle/>
                    <a:p>
                      <a:r>
                        <a:rPr lang="en-US" dirty="0" smtClean="0"/>
                        <a:t>Validation Controls</a:t>
                      </a:r>
                      <a:endParaRPr lang="en-US" dirty="0"/>
                    </a:p>
                  </a:txBody>
                  <a:tcPr/>
                </a:tc>
                <a:extLst>
                  <a:ext uri="{0D108BD9-81ED-4DB2-BD59-A6C34878D82A}">
                    <a16:rowId xmlns:a16="http://schemas.microsoft.com/office/drawing/2014/main" xmlns="" val="254676027"/>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RequiredFieldValidator</a:t>
                      </a:r>
                    </a:p>
                  </a:txBody>
                  <a:tcPr/>
                </a:tc>
                <a:extLst>
                  <a:ext uri="{0D108BD9-81ED-4DB2-BD59-A6C34878D82A}">
                    <a16:rowId xmlns:a16="http://schemas.microsoft.com/office/drawing/2014/main" xmlns="" val="746086385"/>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RangeValidator</a:t>
                      </a:r>
                    </a:p>
                  </a:txBody>
                  <a:tcPr/>
                </a:tc>
                <a:extLst>
                  <a:ext uri="{0D108BD9-81ED-4DB2-BD59-A6C34878D82A}">
                    <a16:rowId xmlns:a16="http://schemas.microsoft.com/office/drawing/2014/main" xmlns="" val="3678698373"/>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CompareValidator</a:t>
                      </a:r>
                    </a:p>
                  </a:txBody>
                  <a:tcPr/>
                </a:tc>
                <a:extLst>
                  <a:ext uri="{0D108BD9-81ED-4DB2-BD59-A6C34878D82A}">
                    <a16:rowId xmlns:a16="http://schemas.microsoft.com/office/drawing/2014/main" xmlns="" val="3718710214"/>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RegularExpressionValidator</a:t>
                      </a:r>
                    </a:p>
                  </a:txBody>
                  <a:tcPr/>
                </a:tc>
                <a:extLst>
                  <a:ext uri="{0D108BD9-81ED-4DB2-BD59-A6C34878D82A}">
                    <a16:rowId xmlns:a16="http://schemas.microsoft.com/office/drawing/2014/main" xmlns="" val="1524465483"/>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CustomValidator</a:t>
                      </a:r>
                    </a:p>
                  </a:txBody>
                  <a:tcPr/>
                </a:tc>
                <a:extLst>
                  <a:ext uri="{0D108BD9-81ED-4DB2-BD59-A6C34878D82A}">
                    <a16:rowId xmlns:a16="http://schemas.microsoft.com/office/drawing/2014/main" xmlns="" val="3575757912"/>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ValidationSummary</a:t>
                      </a:r>
                      <a:endParaRPr lang="en-US" sz="1800" dirty="0" smtClean="0"/>
                    </a:p>
                  </a:txBody>
                  <a:tcPr/>
                </a:tc>
                <a:extLst>
                  <a:ext uri="{0D108BD9-81ED-4DB2-BD59-A6C34878D82A}">
                    <a16:rowId xmlns:a16="http://schemas.microsoft.com/office/drawing/2014/main" xmlns="" val="381399102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39061364"/>
              </p:ext>
            </p:extLst>
          </p:nvPr>
        </p:nvGraphicFramePr>
        <p:xfrm>
          <a:off x="6248400" y="1981200"/>
          <a:ext cx="2362200" cy="2926080"/>
        </p:xfrm>
        <a:graphic>
          <a:graphicData uri="http://schemas.openxmlformats.org/drawingml/2006/table">
            <a:tbl>
              <a:tblPr firstRow="1" bandRow="1">
                <a:tableStyleId>{7E9639D4-E3E2-4D34-9284-5A2195B3D0D7}</a:tableStyleId>
              </a:tblPr>
              <a:tblGrid>
                <a:gridCol w="2362200">
                  <a:extLst>
                    <a:ext uri="{9D8B030D-6E8A-4147-A177-3AD203B41FA5}">
                      <a16:colId xmlns:a16="http://schemas.microsoft.com/office/drawing/2014/main" xmlns="" val="114672322"/>
                    </a:ext>
                  </a:extLst>
                </a:gridCol>
              </a:tblGrid>
              <a:tr h="358140">
                <a:tc>
                  <a:txBody>
                    <a:bodyPr/>
                    <a:lstStyle/>
                    <a:p>
                      <a:r>
                        <a:rPr lang="en-US" dirty="0" smtClean="0"/>
                        <a:t>Login Controls</a:t>
                      </a:r>
                      <a:endParaRPr lang="en-US" dirty="0"/>
                    </a:p>
                  </a:txBody>
                  <a:tcPr/>
                </a:tc>
                <a:extLst>
                  <a:ext uri="{0D108BD9-81ED-4DB2-BD59-A6C34878D82A}">
                    <a16:rowId xmlns:a16="http://schemas.microsoft.com/office/drawing/2014/main" xmlns="" val="254676027"/>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Login</a:t>
                      </a:r>
                    </a:p>
                  </a:txBody>
                  <a:tcPr/>
                </a:tc>
                <a:extLst>
                  <a:ext uri="{0D108BD9-81ED-4DB2-BD59-A6C34878D82A}">
                    <a16:rowId xmlns:a16="http://schemas.microsoft.com/office/drawing/2014/main" xmlns="" val="746086385"/>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LoginName</a:t>
                      </a:r>
                    </a:p>
                  </a:txBody>
                  <a:tcPr/>
                </a:tc>
                <a:extLst>
                  <a:ext uri="{0D108BD9-81ED-4DB2-BD59-A6C34878D82A}">
                    <a16:rowId xmlns:a16="http://schemas.microsoft.com/office/drawing/2014/main" xmlns="" val="3678698373"/>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LoginStatus</a:t>
                      </a:r>
                    </a:p>
                  </a:txBody>
                  <a:tcPr/>
                </a:tc>
                <a:extLst>
                  <a:ext uri="{0D108BD9-81ED-4DB2-BD59-A6C34878D82A}">
                    <a16:rowId xmlns:a16="http://schemas.microsoft.com/office/drawing/2014/main" xmlns="" val="3718710214"/>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LoginView</a:t>
                      </a:r>
                    </a:p>
                  </a:txBody>
                  <a:tcPr/>
                </a:tc>
                <a:extLst>
                  <a:ext uri="{0D108BD9-81ED-4DB2-BD59-A6C34878D82A}">
                    <a16:rowId xmlns:a16="http://schemas.microsoft.com/office/drawing/2014/main" xmlns="" val="1524465483"/>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PasswordRecovery</a:t>
                      </a:r>
                    </a:p>
                  </a:txBody>
                  <a:tcPr/>
                </a:tc>
                <a:extLst>
                  <a:ext uri="{0D108BD9-81ED-4DB2-BD59-A6C34878D82A}">
                    <a16:rowId xmlns:a16="http://schemas.microsoft.com/office/drawing/2014/main" xmlns="" val="3575757912"/>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ChangePassword</a:t>
                      </a:r>
                    </a:p>
                  </a:txBody>
                  <a:tcPr/>
                </a:tc>
                <a:extLst>
                  <a:ext uri="{0D108BD9-81ED-4DB2-BD59-A6C34878D82A}">
                    <a16:rowId xmlns:a16="http://schemas.microsoft.com/office/drawing/2014/main" xmlns="" val="3813991021"/>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CreateUserWizard</a:t>
                      </a:r>
                    </a:p>
                  </a:txBody>
                  <a:tcPr/>
                </a:tc>
                <a:extLst>
                  <a:ext uri="{0D108BD9-81ED-4DB2-BD59-A6C34878D82A}">
                    <a16:rowId xmlns:a16="http://schemas.microsoft.com/office/drawing/2014/main" xmlns="" val="102454698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68499318"/>
              </p:ext>
            </p:extLst>
          </p:nvPr>
        </p:nvGraphicFramePr>
        <p:xfrm>
          <a:off x="3280475" y="4617720"/>
          <a:ext cx="2819400" cy="1828800"/>
        </p:xfrm>
        <a:graphic>
          <a:graphicData uri="http://schemas.openxmlformats.org/drawingml/2006/table">
            <a:tbl>
              <a:tblPr firstRow="1" bandRow="1">
                <a:tableStyleId>{7E9639D4-E3E2-4D34-9284-5A2195B3D0D7}</a:tableStyleId>
              </a:tblPr>
              <a:tblGrid>
                <a:gridCol w="2819400">
                  <a:extLst>
                    <a:ext uri="{9D8B030D-6E8A-4147-A177-3AD203B41FA5}">
                      <a16:colId xmlns:a16="http://schemas.microsoft.com/office/drawing/2014/main" xmlns="" val="114672322"/>
                    </a:ext>
                  </a:extLst>
                </a:gridCol>
              </a:tblGrid>
              <a:tr h="358140">
                <a:tc>
                  <a:txBody>
                    <a:bodyPr/>
                    <a:lstStyle/>
                    <a:p>
                      <a:r>
                        <a:rPr lang="en-US" dirty="0" smtClean="0"/>
                        <a:t>List Controls</a:t>
                      </a:r>
                      <a:endParaRPr lang="en-US" dirty="0"/>
                    </a:p>
                  </a:txBody>
                  <a:tcPr/>
                </a:tc>
                <a:extLst>
                  <a:ext uri="{0D108BD9-81ED-4DB2-BD59-A6C34878D82A}">
                    <a16:rowId xmlns:a16="http://schemas.microsoft.com/office/drawing/2014/main" xmlns="" val="254676027"/>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DropDownList</a:t>
                      </a:r>
                    </a:p>
                  </a:txBody>
                  <a:tcPr/>
                </a:tc>
                <a:extLst>
                  <a:ext uri="{0D108BD9-81ED-4DB2-BD59-A6C34878D82A}">
                    <a16:rowId xmlns:a16="http://schemas.microsoft.com/office/drawing/2014/main" xmlns="" val="746086385"/>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CheckBoxList</a:t>
                      </a:r>
                    </a:p>
                  </a:txBody>
                  <a:tcPr/>
                </a:tc>
                <a:extLst>
                  <a:ext uri="{0D108BD9-81ED-4DB2-BD59-A6C34878D82A}">
                    <a16:rowId xmlns:a16="http://schemas.microsoft.com/office/drawing/2014/main" xmlns="" val="3678698373"/>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RadioButtonList</a:t>
                      </a:r>
                    </a:p>
                  </a:txBody>
                  <a:tcPr/>
                </a:tc>
                <a:extLst>
                  <a:ext uri="{0D108BD9-81ED-4DB2-BD59-A6C34878D82A}">
                    <a16:rowId xmlns:a16="http://schemas.microsoft.com/office/drawing/2014/main" xmlns="" val="3718710214"/>
                  </a:ext>
                </a:extLst>
              </a:tr>
              <a:tr h="35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smtClean="0"/>
                        <a:t>ListBox</a:t>
                      </a:r>
                    </a:p>
                  </a:txBody>
                  <a:tcPr/>
                </a:tc>
                <a:extLst>
                  <a:ext uri="{0D108BD9-81ED-4DB2-BD59-A6C34878D82A}">
                    <a16:rowId xmlns:a16="http://schemas.microsoft.com/office/drawing/2014/main" xmlns="" val="1524465483"/>
                  </a:ext>
                </a:extLst>
              </a:tr>
            </a:tbl>
          </a:graphicData>
        </a:graphic>
      </p:graphicFrame>
    </p:spTree>
    <p:extLst>
      <p:ext uri="{BB962C8B-B14F-4D97-AF65-F5344CB8AC3E}">
        <p14:creationId xmlns:p14="http://schemas.microsoft.com/office/powerpoint/2010/main" val="275220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4305300" cy="808037"/>
          </a:xfrm>
        </p:spPr>
        <p:txBody>
          <a:bodyPr/>
          <a:lstStyle/>
          <a:p>
            <a:r>
              <a:rPr lang="en-IN" dirty="0" smtClean="0">
                <a:latin typeface="+mj-lt"/>
              </a:rPr>
              <a:t>Outline</a:t>
            </a:r>
            <a:r>
              <a:rPr lang="en-IN" b="1" dirty="0" smtClean="0">
                <a:latin typeface="Open Sans Semibold" panose="020B0706030804020204"/>
              </a:rPr>
              <a:t> </a:t>
            </a:r>
            <a:r>
              <a:rPr lang="en-IN" b="1" dirty="0" smtClean="0">
                <a:latin typeface="+mj-lt"/>
              </a:rPr>
              <a:t>              </a:t>
            </a:r>
            <a:endParaRPr lang="en-IN" b="1" dirty="0">
              <a:latin typeface="+mj-lt"/>
            </a:endParaRPr>
          </a:p>
        </p:txBody>
      </p:sp>
      <p:sp>
        <p:nvSpPr>
          <p:cNvPr id="3" name="Content Placeholder 2"/>
          <p:cNvSpPr>
            <a:spLocks noGrp="1"/>
          </p:cNvSpPr>
          <p:nvPr>
            <p:ph idx="1"/>
          </p:nvPr>
        </p:nvSpPr>
        <p:spPr/>
        <p:txBody>
          <a:bodyPr>
            <a:normAutofit/>
          </a:bodyPr>
          <a:lstStyle/>
          <a:p>
            <a:r>
              <a:rPr lang="en-US" dirty="0"/>
              <a:t>Introduction to </a:t>
            </a:r>
            <a:r>
              <a:rPr lang="en-US" dirty="0" smtClean="0"/>
              <a:t>ASP.NET</a:t>
            </a:r>
            <a:endParaRPr lang="en-US" dirty="0"/>
          </a:p>
          <a:p>
            <a:r>
              <a:rPr lang="en-US" dirty="0" smtClean="0"/>
              <a:t>Basic Web Server Controls</a:t>
            </a:r>
            <a:endParaRPr lang="en-US" dirty="0"/>
          </a:p>
          <a:p>
            <a:r>
              <a:rPr lang="en-US" dirty="0" smtClean="0"/>
              <a:t>Validation Controls</a:t>
            </a:r>
          </a:p>
          <a:p>
            <a:r>
              <a:rPr lang="en-US" dirty="0"/>
              <a:t>Login </a:t>
            </a:r>
            <a:r>
              <a:rPr lang="en-US" dirty="0" smtClean="0"/>
              <a:t>controls</a:t>
            </a:r>
            <a:endParaRPr lang="en-US" dirty="0"/>
          </a:p>
          <a:p>
            <a:r>
              <a:rPr lang="en-US" dirty="0" smtClean="0"/>
              <a:t>Configuration </a:t>
            </a:r>
            <a:r>
              <a:rPr lang="en-US" dirty="0"/>
              <a:t>Overview</a:t>
            </a:r>
          </a:p>
        </p:txBody>
      </p:sp>
      <p:sp>
        <p:nvSpPr>
          <p:cNvPr id="4" name="Title 1"/>
          <p:cNvSpPr txBox="1">
            <a:spLocks/>
          </p:cNvSpPr>
          <p:nvPr/>
        </p:nvSpPr>
        <p:spPr>
          <a:xfrm>
            <a:off x="6248400" y="106363"/>
            <a:ext cx="2590800" cy="80803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endParaRPr lang="en-IN" b="1" dirty="0">
              <a:latin typeface="+mj-lt"/>
            </a:endParaRPr>
          </a:p>
        </p:txBody>
      </p:sp>
    </p:spTree>
    <p:extLst>
      <p:ext uri="{BB962C8B-B14F-4D97-AF65-F5344CB8AC3E}">
        <p14:creationId xmlns:p14="http://schemas.microsoft.com/office/powerpoint/2010/main" val="1220734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Label Control</a:t>
            </a:r>
            <a:endParaRPr lang="en-US" dirty="0">
              <a:latin typeface="+mj-lt"/>
            </a:endParaRPr>
          </a:p>
        </p:txBody>
      </p:sp>
      <p:sp>
        <p:nvSpPr>
          <p:cNvPr id="3" name="Content Placeholder 2"/>
          <p:cNvSpPr>
            <a:spLocks noGrp="1"/>
          </p:cNvSpPr>
          <p:nvPr>
            <p:ph idx="1"/>
          </p:nvPr>
        </p:nvSpPr>
        <p:spPr/>
        <p:txBody>
          <a:bodyPr/>
          <a:lstStyle/>
          <a:p>
            <a:pPr marL="514350" algn="just"/>
            <a:r>
              <a:rPr lang="en-US" dirty="0" smtClean="0"/>
              <a:t>Label Control is used to display the static or dynamic text on web page that cannot be changed by user.</a:t>
            </a:r>
            <a:endParaRPr lang="en-US" dirty="0"/>
          </a:p>
          <a:p>
            <a:pPr marL="514350" algn="just"/>
            <a:r>
              <a:rPr lang="en-US" u="sng" dirty="0" smtClean="0"/>
              <a:t>Example</a:t>
            </a:r>
            <a:endParaRPr lang="en-US" dirty="0" smtClean="0"/>
          </a:p>
          <a:p>
            <a:pPr marL="171450" indent="0">
              <a:buNone/>
            </a:pPr>
            <a:r>
              <a:rPr lang="en-US" sz="1800" dirty="0" smtClean="0">
                <a:solidFill>
                  <a:srgbClr val="0000FF"/>
                </a:solidFill>
                <a:latin typeface="Consolas" panose="020B0609020204030204" pitchFamily="49" charset="0"/>
              </a:rPr>
              <a:t>	</a:t>
            </a:r>
            <a:endParaRPr lang="en-US" sz="1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04800"/>
            <a:ext cx="1921159" cy="365935"/>
          </a:xfrm>
          <a:prstGeom prst="rect">
            <a:avLst/>
          </a:prstGeom>
          <a:ln>
            <a:solidFill>
              <a:schemeClr val="tx1"/>
            </a:solidFill>
          </a:ln>
        </p:spPr>
      </p:pic>
      <p:sp>
        <p:nvSpPr>
          <p:cNvPr id="6" name="Content Placeholder 2"/>
          <p:cNvSpPr txBox="1">
            <a:spLocks/>
          </p:cNvSpPr>
          <p:nvPr/>
        </p:nvSpPr>
        <p:spPr>
          <a:xfrm>
            <a:off x="761999" y="2438400"/>
            <a:ext cx="8191501" cy="1143000"/>
          </a:xfrm>
          <a:prstGeom prst="rect">
            <a:avLst/>
          </a:prstGeom>
          <a:ln>
            <a:solidFill>
              <a:schemeClr val="tx1"/>
            </a:solidFill>
          </a:ln>
        </p:spPr>
        <p:txBody>
          <a:bodyPr vert="horz" lIns="91440" tIns="45720" rIns="91440" bIns="45720" rtlCol="0">
            <a:normAutofit fontScale="92500" lnSpcReduction="1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0">
              <a:buFont typeface="Wingdings" panose="05000000000000000000" pitchFamily="2" charset="2"/>
              <a:buNone/>
            </a:pPr>
            <a:r>
              <a:rPr lang="en-US" sz="18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&lt;</a:t>
            </a:r>
            <a:r>
              <a:rPr lang="en-US" sz="2000" dirty="0" err="1" smtClean="0">
                <a:solidFill>
                  <a:srgbClr val="800000"/>
                </a:solidFill>
                <a:latin typeface="Consolas" panose="020B0609020204030204" pitchFamily="49" charset="0"/>
              </a:rPr>
              <a:t>asp</a:t>
            </a:r>
            <a:r>
              <a:rPr lang="en-US" sz="2000" dirty="0" err="1" smtClean="0">
                <a:solidFill>
                  <a:srgbClr val="0000FF"/>
                </a:solidFill>
                <a:latin typeface="Consolas" panose="020B0609020204030204" pitchFamily="49" charset="0"/>
              </a:rPr>
              <a:t>:</a:t>
            </a:r>
            <a:r>
              <a:rPr lang="en-US" sz="2000" dirty="0" err="1" smtClean="0">
                <a:solidFill>
                  <a:srgbClr val="800000"/>
                </a:solidFill>
                <a:latin typeface="Consolas" panose="020B0609020204030204" pitchFamily="49" charset="0"/>
              </a:rPr>
              <a:t>Label</a:t>
            </a:r>
            <a:r>
              <a:rPr lang="en-US" sz="2000" dirty="0" smtClean="0">
                <a:solidFill>
                  <a:srgbClr val="000000"/>
                </a:solidFill>
                <a:latin typeface="Consolas" panose="020B0609020204030204" pitchFamily="49" charset="0"/>
              </a:rPr>
              <a:t> </a:t>
            </a:r>
            <a:r>
              <a:rPr lang="en-US" sz="2000" dirty="0" smtClean="0">
                <a:solidFill>
                  <a:srgbClr val="FF0000"/>
                </a:solidFill>
                <a:latin typeface="Consolas" panose="020B0609020204030204" pitchFamily="49" charset="0"/>
              </a:rPr>
              <a:t>ID</a:t>
            </a:r>
            <a:r>
              <a:rPr lang="en-US" sz="2000" dirty="0" smtClean="0">
                <a:solidFill>
                  <a:srgbClr val="0000FF"/>
                </a:solidFill>
                <a:latin typeface="Consolas" panose="020B0609020204030204" pitchFamily="49" charset="0"/>
              </a:rPr>
              <a:t>="</a:t>
            </a:r>
            <a:r>
              <a:rPr lang="en-US" sz="2000" dirty="0" err="1" smtClean="0">
                <a:solidFill>
                  <a:srgbClr val="0000FF"/>
                </a:solidFill>
                <a:latin typeface="Consolas" panose="020B0609020204030204" pitchFamily="49" charset="0"/>
              </a:rPr>
              <a:t>lblUserName</a:t>
            </a:r>
            <a:r>
              <a:rPr lang="en-US" sz="2000" dirty="0" smtClean="0">
                <a:solidFill>
                  <a:srgbClr val="0000FF"/>
                </a:solidFill>
                <a:latin typeface="Consolas" panose="020B0609020204030204" pitchFamily="49" charset="0"/>
              </a:rPr>
              <a:t>"</a:t>
            </a:r>
            <a:r>
              <a:rPr lang="en-US" sz="2000" dirty="0" smtClean="0">
                <a:solidFill>
                  <a:srgbClr val="000000"/>
                </a:solidFill>
                <a:latin typeface="Consolas" panose="020B0609020204030204" pitchFamily="49" charset="0"/>
              </a:rPr>
              <a:t> </a:t>
            </a:r>
            <a:r>
              <a:rPr lang="en-US" sz="2000" dirty="0" err="1" smtClean="0">
                <a:solidFill>
                  <a:srgbClr val="FF0000"/>
                </a:solidFill>
                <a:latin typeface="Consolas" panose="020B0609020204030204" pitchFamily="49" charset="0"/>
              </a:rPr>
              <a:t>runat</a:t>
            </a:r>
            <a:r>
              <a:rPr lang="en-US" sz="2000" dirty="0" smtClean="0">
                <a:solidFill>
                  <a:srgbClr val="0000FF"/>
                </a:solidFill>
                <a:latin typeface="Consolas" panose="020B0609020204030204" pitchFamily="49" charset="0"/>
              </a:rPr>
              <a:t>="server"</a:t>
            </a:r>
            <a:r>
              <a:rPr lang="en-US" sz="2000" dirty="0" smtClean="0">
                <a:solidFill>
                  <a:srgbClr val="000000"/>
                </a:solidFill>
                <a:latin typeface="Consolas" panose="020B0609020204030204" pitchFamily="49" charset="0"/>
              </a:rPr>
              <a:t> </a:t>
            </a:r>
          </a:p>
          <a:p>
            <a:pPr marL="171450" indent="0">
              <a:buFont typeface="Wingdings" panose="05000000000000000000" pitchFamily="2" charset="2"/>
              <a:buNone/>
            </a:pPr>
            <a:r>
              <a:rPr lang="en-US" sz="2000" dirty="0" smtClean="0">
                <a:solidFill>
                  <a:srgbClr val="000000"/>
                </a:solidFill>
                <a:latin typeface="Consolas" panose="020B0609020204030204" pitchFamily="49" charset="0"/>
              </a:rPr>
              <a:t>	</a:t>
            </a:r>
            <a:r>
              <a:rPr lang="en-US" sz="2000" dirty="0" smtClean="0">
                <a:solidFill>
                  <a:srgbClr val="FF0000"/>
                </a:solidFill>
                <a:latin typeface="Consolas" panose="020B0609020204030204" pitchFamily="49" charset="0"/>
              </a:rPr>
              <a:t>Text</a:t>
            </a:r>
            <a:r>
              <a:rPr lang="en-US" sz="2000" dirty="0" smtClean="0">
                <a:solidFill>
                  <a:srgbClr val="0000FF"/>
                </a:solidFill>
                <a:latin typeface="Consolas" panose="020B0609020204030204" pitchFamily="49" charset="0"/>
              </a:rPr>
              <a:t>="Enter Your Name"&gt;</a:t>
            </a:r>
          </a:p>
          <a:p>
            <a:pPr marL="171450" indent="0">
              <a:buFont typeface="Wingdings" panose="05000000000000000000" pitchFamily="2" charset="2"/>
              <a:buNone/>
            </a:pPr>
            <a:r>
              <a:rPr lang="en-US" sz="2000" dirty="0" smtClean="0">
                <a:solidFill>
                  <a:srgbClr val="0000FF"/>
                </a:solidFill>
                <a:latin typeface="Consolas" panose="020B0609020204030204" pitchFamily="49" charset="0"/>
              </a:rPr>
              <a:t>	&lt;/</a:t>
            </a:r>
            <a:r>
              <a:rPr lang="en-US" sz="2000" dirty="0" err="1" smtClean="0">
                <a:solidFill>
                  <a:srgbClr val="800000"/>
                </a:solidFill>
                <a:latin typeface="Consolas" panose="020B0609020204030204" pitchFamily="49" charset="0"/>
              </a:rPr>
              <a:t>asp</a:t>
            </a:r>
            <a:r>
              <a:rPr lang="en-US" sz="2000" dirty="0" err="1" smtClean="0">
                <a:solidFill>
                  <a:srgbClr val="0000FF"/>
                </a:solidFill>
                <a:latin typeface="Consolas" panose="020B0609020204030204" pitchFamily="49" charset="0"/>
              </a:rPr>
              <a:t>:</a:t>
            </a:r>
            <a:r>
              <a:rPr lang="en-US" sz="2000" dirty="0" err="1" smtClean="0">
                <a:solidFill>
                  <a:srgbClr val="800000"/>
                </a:solidFill>
                <a:latin typeface="Consolas" panose="020B0609020204030204" pitchFamily="49" charset="0"/>
              </a:rPr>
              <a:t>Label</a:t>
            </a:r>
            <a:r>
              <a:rPr lang="en-US" sz="2000" dirty="0" smtClean="0">
                <a:solidFill>
                  <a:srgbClr val="0000FF"/>
                </a:solidFill>
                <a:latin typeface="Consolas" panose="020B0609020204030204" pitchFamily="49" charset="0"/>
              </a:rPr>
              <a:t>&gt;</a:t>
            </a:r>
            <a:endParaRPr lang="en-US" sz="2000" dirty="0" smtClean="0"/>
          </a:p>
        </p:txBody>
      </p:sp>
    </p:spTree>
    <p:extLst>
      <p:ext uri="{BB962C8B-B14F-4D97-AF65-F5344CB8AC3E}">
        <p14:creationId xmlns:p14="http://schemas.microsoft.com/office/powerpoint/2010/main" val="114612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TextBox</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514350" algn="just"/>
            <a:r>
              <a:rPr lang="en-US" dirty="0"/>
              <a:t>The </a:t>
            </a:r>
            <a:r>
              <a:rPr lang="en-US" dirty="0" err="1"/>
              <a:t>TextBox</a:t>
            </a:r>
            <a:r>
              <a:rPr lang="en-US" dirty="0"/>
              <a:t> </a:t>
            </a:r>
            <a:r>
              <a:rPr lang="en-US" dirty="0" smtClean="0"/>
              <a:t>control </a:t>
            </a:r>
            <a:r>
              <a:rPr lang="en-US" dirty="0"/>
              <a:t>is an input control which can be used to accept user input</a:t>
            </a:r>
            <a:r>
              <a:rPr lang="en-US" dirty="0" smtClean="0"/>
              <a:t>.</a:t>
            </a:r>
          </a:p>
          <a:p>
            <a:pPr marL="514350" algn="just"/>
            <a:r>
              <a:rPr lang="en-US" u="sng" dirty="0" smtClean="0"/>
              <a:t>Example</a:t>
            </a:r>
            <a:endParaRPr lang="en-US" dirty="0"/>
          </a:p>
          <a:p>
            <a:pPr marL="400050" lvl="1" indent="0">
              <a:buNone/>
            </a:pPr>
            <a:endParaRPr lang="en-US" dirty="0">
              <a:solidFill>
                <a:srgbClr val="0000FF"/>
              </a:solidFill>
              <a:highlight>
                <a:srgbClr val="FFFFFF"/>
              </a:highlight>
              <a:latin typeface="Consolas" panose="020B0609020204030204" pitchFamily="49" charset="0"/>
            </a:endParaRPr>
          </a:p>
          <a:p>
            <a:pPr marL="228600" indent="0">
              <a:buNone/>
            </a:pPr>
            <a:endParaRPr lang="en-US" u="sng" dirty="0"/>
          </a:p>
          <a:p>
            <a:pPr marL="628650" lvl="1" indent="0">
              <a:buNone/>
            </a:pPr>
            <a:endParaRPr lang="en-US" dirty="0" smtClean="0"/>
          </a:p>
          <a:p>
            <a:pPr marL="628650" lvl="1" indent="0">
              <a:buNone/>
            </a:pPr>
            <a:endParaRPr lang="en-US" dirty="0" smtClean="0">
              <a:solidFill>
                <a:srgbClr val="0000FF"/>
              </a:solidFill>
              <a:latin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72248"/>
            <a:ext cx="2069709" cy="389751"/>
          </a:xfrm>
          <a:prstGeom prst="rect">
            <a:avLst/>
          </a:prstGeom>
          <a:ln>
            <a:solidFill>
              <a:schemeClr val="tx1"/>
            </a:solidFill>
          </a:ln>
        </p:spPr>
      </p:pic>
      <p:sp>
        <p:nvSpPr>
          <p:cNvPr id="5" name="Content Placeholder 2"/>
          <p:cNvSpPr txBox="1">
            <a:spLocks/>
          </p:cNvSpPr>
          <p:nvPr/>
        </p:nvSpPr>
        <p:spPr>
          <a:xfrm>
            <a:off x="745208" y="2488768"/>
            <a:ext cx="8191501" cy="1473631"/>
          </a:xfrm>
          <a:prstGeom prst="rect">
            <a:avLst/>
          </a:prstGeom>
          <a:ln>
            <a:solidFill>
              <a:schemeClr val="tx1"/>
            </a:solidFill>
          </a:ln>
        </p:spPr>
        <p:txBody>
          <a:bodyPr vert="horz" lIns="91440" tIns="45720" rIns="91440" bIns="45720" rtlCol="0">
            <a:normAutofit lnSpcReduction="1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TextBox</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txtUserName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runat</a:t>
            </a:r>
            <a:r>
              <a:rPr lang="en-US" dirty="0">
                <a:solidFill>
                  <a:srgbClr val="0000FF"/>
                </a:solidFill>
                <a:highlight>
                  <a:srgbClr val="FFFFFF"/>
                </a:highlight>
                <a:latin typeface="Consolas" panose="020B0609020204030204" pitchFamily="49" charset="0"/>
              </a:rPr>
              <a:t>="server"</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ReadOnly</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MaxLength</a:t>
            </a:r>
            <a:r>
              <a:rPr lang="en-US" dirty="0">
                <a:solidFill>
                  <a:srgbClr val="0000FF"/>
                </a:solidFill>
                <a:highlight>
                  <a:srgbClr val="FFFFFF"/>
                </a:highlight>
                <a:latin typeface="Consolas" panose="020B0609020204030204" pitchFamily="49" charset="0"/>
              </a:rPr>
              <a:t>="10"</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TextMode</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SingleLine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Text</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Darshan</a:t>
            </a:r>
            <a:r>
              <a:rPr lang="en-US" dirty="0">
                <a:solidFill>
                  <a:srgbClr val="0000FF"/>
                </a:solidFill>
                <a:highlight>
                  <a:srgbClr val="FFFFFF"/>
                </a:highlight>
                <a:latin typeface="Consolas" panose="020B0609020204030204" pitchFamily="49" charset="0"/>
              </a:rPr>
              <a:t> Institute of Engineering &amp; Technology"&gt;</a:t>
            </a:r>
          </a:p>
          <a:p>
            <a:pPr marL="400050" lvl="1" indent="0">
              <a:buNone/>
            </a:pP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TextBox</a:t>
            </a:r>
            <a:r>
              <a:rPr lang="en-US" dirty="0">
                <a:solidFill>
                  <a:srgbClr val="0000FF"/>
                </a:solidFill>
                <a:highlight>
                  <a:srgbClr val="FFFFFF"/>
                </a:highlight>
                <a:latin typeface="Consolas" panose="020B0609020204030204" pitchFamily="49" charset="0"/>
              </a:rPr>
              <a:t>&gt;</a:t>
            </a:r>
          </a:p>
        </p:txBody>
      </p:sp>
      <p:sp>
        <p:nvSpPr>
          <p:cNvPr id="6" name="Content Placeholder 2"/>
          <p:cNvSpPr txBox="1">
            <a:spLocks/>
          </p:cNvSpPr>
          <p:nvPr/>
        </p:nvSpPr>
        <p:spPr>
          <a:xfrm>
            <a:off x="745207" y="4191000"/>
            <a:ext cx="8191501" cy="22098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TextBox</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txtClgName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runat</a:t>
            </a:r>
            <a:r>
              <a:rPr lang="en-US" dirty="0">
                <a:solidFill>
                  <a:srgbClr val="0000FF"/>
                </a:solidFill>
                <a:highlight>
                  <a:srgbClr val="FFFFFF"/>
                </a:highlight>
                <a:latin typeface="Consolas" panose="020B0609020204030204" pitchFamily="49" charset="0"/>
              </a:rPr>
              <a:t>="server"</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TextMode</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MultiLine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Rows</a:t>
            </a:r>
            <a:r>
              <a:rPr lang="en-US" dirty="0">
                <a:solidFill>
                  <a:srgbClr val="0000FF"/>
                </a:solidFill>
                <a:highlight>
                  <a:srgbClr val="FFFFFF"/>
                </a:highlight>
                <a:latin typeface="Consolas" panose="020B0609020204030204" pitchFamily="49" charset="0"/>
              </a:rPr>
              <a:t>="3"</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Text</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Darshan</a:t>
            </a:r>
            <a:r>
              <a:rPr lang="en-US" dirty="0">
                <a:solidFill>
                  <a:srgbClr val="0000FF"/>
                </a:solidFill>
                <a:highlight>
                  <a:srgbClr val="FFFFFF"/>
                </a:highlight>
                <a:latin typeface="Consolas" panose="020B0609020204030204" pitchFamily="49" charset="0"/>
              </a:rPr>
              <a:t> Institute of Engineering &amp; Technology is a leading institute offering undergraduate, graduate and postgraduate programs in engineering."&gt;</a:t>
            </a:r>
            <a:endParaRPr lang="en-US" dirty="0">
              <a:solidFill>
                <a:srgbClr val="000000"/>
              </a:solidFill>
              <a:highlight>
                <a:srgbClr val="FFFFFF"/>
              </a:highlight>
              <a:latin typeface="Consolas" panose="020B0609020204030204" pitchFamily="49" charset="0"/>
            </a:endParaRPr>
          </a:p>
          <a:p>
            <a:pPr marL="400050" lvl="1" indent="0">
              <a:buNone/>
            </a:pP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TextBox</a:t>
            </a:r>
            <a:r>
              <a:rPr lang="en-US" dirty="0">
                <a:solidFill>
                  <a:srgbClr val="0000FF"/>
                </a:solidFill>
                <a:highlight>
                  <a:srgbClr val="FFFFFF"/>
                </a:highlight>
                <a:latin typeface="Consolas" panose="020B0609020204030204" pitchFamily="49" charset="0"/>
              </a:rPr>
              <a:t>&gt;</a:t>
            </a:r>
          </a:p>
        </p:txBody>
      </p:sp>
    </p:spTree>
    <p:extLst>
      <p:ext uri="{BB962C8B-B14F-4D97-AF65-F5344CB8AC3E}">
        <p14:creationId xmlns:p14="http://schemas.microsoft.com/office/powerpoint/2010/main" val="327293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Button Control</a:t>
            </a:r>
            <a:endParaRPr lang="en-US" dirty="0">
              <a:latin typeface="+mj-lt"/>
            </a:endParaRPr>
          </a:p>
        </p:txBody>
      </p:sp>
      <p:sp>
        <p:nvSpPr>
          <p:cNvPr id="3" name="Content Placeholder 2"/>
          <p:cNvSpPr>
            <a:spLocks noGrp="1"/>
          </p:cNvSpPr>
          <p:nvPr>
            <p:ph idx="1"/>
          </p:nvPr>
        </p:nvSpPr>
        <p:spPr/>
        <p:txBody>
          <a:bodyPr>
            <a:normAutofit/>
          </a:bodyPr>
          <a:lstStyle/>
          <a:p>
            <a:pPr algn="just"/>
            <a:r>
              <a:rPr lang="en-US" dirty="0"/>
              <a:t>A Button Control accepts </a:t>
            </a:r>
            <a:r>
              <a:rPr lang="en-US" dirty="0" smtClean="0"/>
              <a:t>clicks and </a:t>
            </a:r>
            <a:r>
              <a:rPr lang="en-US" dirty="0"/>
              <a:t>performs other actions on the user </a:t>
            </a:r>
            <a:r>
              <a:rPr lang="en-US" dirty="0" smtClean="0"/>
              <a:t>interface of web page.</a:t>
            </a:r>
            <a:endParaRPr lang="en-US" dirty="0"/>
          </a:p>
          <a:p>
            <a:pPr algn="just"/>
            <a:r>
              <a:rPr lang="en-US" u="sng" dirty="0" smtClean="0"/>
              <a:t>Example</a:t>
            </a:r>
            <a:endParaRPr lang="en-US" u="sng" dirty="0"/>
          </a:p>
          <a:p>
            <a:pPr marL="114300" indent="0">
              <a:buNone/>
            </a:pPr>
            <a:r>
              <a:rPr lang="en-US" sz="2000" dirty="0" smtClean="0">
                <a:solidFill>
                  <a:srgbClr val="0000FF"/>
                </a:solidFill>
                <a:latin typeface="Consolas" panose="020B0609020204030204" pitchFamily="49" charset="0"/>
              </a:rPr>
              <a:t>	</a:t>
            </a:r>
            <a:endParaRPr lang="en-US" sz="2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53196"/>
            <a:ext cx="1359404" cy="514369"/>
          </a:xfrm>
          <a:prstGeom prst="rect">
            <a:avLst/>
          </a:prstGeom>
          <a:ln>
            <a:solidFill>
              <a:schemeClr val="tx1"/>
            </a:solidFill>
          </a:ln>
        </p:spPr>
      </p:pic>
      <p:sp>
        <p:nvSpPr>
          <p:cNvPr id="5" name="Content Placeholder 2"/>
          <p:cNvSpPr txBox="1">
            <a:spLocks/>
          </p:cNvSpPr>
          <p:nvPr/>
        </p:nvSpPr>
        <p:spPr>
          <a:xfrm>
            <a:off x="609600" y="2514600"/>
            <a:ext cx="8191501" cy="1143000"/>
          </a:xfrm>
          <a:prstGeom prst="rect">
            <a:avLst/>
          </a:prstGeom>
          <a:ln>
            <a:solidFill>
              <a:schemeClr val="tx1"/>
            </a:solidFill>
          </a:ln>
        </p:spPr>
        <p:txBody>
          <a:bodyPr vert="horz" lIns="91440" tIns="45720" rIns="91440" bIns="45720" rtlCol="0">
            <a:normAutofit lnSpcReduction="1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buNone/>
            </a:pPr>
            <a:r>
              <a:rPr lang="en-US" sz="1800" dirty="0" smtClean="0">
                <a:solidFill>
                  <a:srgbClr val="0000FF"/>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Button</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btnSave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Text</a:t>
            </a:r>
            <a:r>
              <a:rPr lang="en-US" sz="2000" dirty="0">
                <a:solidFill>
                  <a:srgbClr val="0000FF"/>
                </a:solidFill>
                <a:latin typeface="Consolas" panose="020B0609020204030204" pitchFamily="49" charset="0"/>
              </a:rPr>
              <a:t>="Save"&gt;</a:t>
            </a:r>
          </a:p>
          <a:p>
            <a:pPr marL="114300" indent="0">
              <a:buNone/>
            </a:pPr>
            <a:r>
              <a:rPr lang="en-US" sz="2000" dirty="0">
                <a:solidFill>
                  <a:srgbClr val="0000FF"/>
                </a:solidFill>
                <a:latin typeface="Consolas" panose="020B0609020204030204" pitchFamily="49" charset="0"/>
              </a:rPr>
              <a:t>	&lt;/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Button</a:t>
            </a:r>
            <a:r>
              <a:rPr lang="en-US" sz="2000" dirty="0">
                <a:solidFill>
                  <a:srgbClr val="0000FF"/>
                </a:solidFill>
                <a:latin typeface="Consolas" panose="020B0609020204030204" pitchFamily="49" charset="0"/>
              </a:rPr>
              <a:t>&gt;</a:t>
            </a:r>
            <a:endParaRPr lang="en-US" sz="2000" dirty="0"/>
          </a:p>
        </p:txBody>
      </p:sp>
    </p:spTree>
    <p:extLst>
      <p:ext uri="{BB962C8B-B14F-4D97-AF65-F5344CB8AC3E}">
        <p14:creationId xmlns:p14="http://schemas.microsoft.com/office/powerpoint/2010/main" val="188309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Button Control</a:t>
            </a:r>
            <a:endParaRPr lang="en-US" dirty="0">
              <a:latin typeface="+mj-lt"/>
            </a:endParaRPr>
          </a:p>
        </p:txBody>
      </p:sp>
      <p:sp>
        <p:nvSpPr>
          <p:cNvPr id="3" name="Content Placeholder 2"/>
          <p:cNvSpPr>
            <a:spLocks noGrp="1"/>
          </p:cNvSpPr>
          <p:nvPr>
            <p:ph idx="1"/>
          </p:nvPr>
        </p:nvSpPr>
        <p:spPr>
          <a:xfrm>
            <a:off x="190500" y="990600"/>
            <a:ext cx="8763000" cy="5334000"/>
          </a:xfrm>
        </p:spPr>
        <p:txBody>
          <a:bodyPr>
            <a:normAutofit/>
          </a:bodyPr>
          <a:lstStyle/>
          <a:p>
            <a:pPr algn="just"/>
            <a:r>
              <a:rPr lang="en-US" sz="2000" dirty="0" smtClean="0"/>
              <a:t>Drag and drop two textbox, label and button on your web form.</a:t>
            </a:r>
          </a:p>
        </p:txBody>
      </p:sp>
      <p:sp>
        <p:nvSpPr>
          <p:cNvPr id="4" name="Content Placeholder 2"/>
          <p:cNvSpPr txBox="1">
            <a:spLocks/>
          </p:cNvSpPr>
          <p:nvPr/>
        </p:nvSpPr>
        <p:spPr>
          <a:xfrm>
            <a:off x="609600" y="1447800"/>
            <a:ext cx="8191501" cy="487680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1400" dirty="0" smtClean="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div</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table</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&lt;</a:t>
            </a:r>
            <a:r>
              <a:rPr lang="en-US" sz="1400" dirty="0" err="1">
                <a:solidFill>
                  <a:srgbClr val="800000"/>
                </a:solidFill>
                <a:highlight>
                  <a:srgbClr val="FFFFFF"/>
                </a:highlight>
                <a:latin typeface="Consolas" panose="020B0609020204030204" pitchFamily="49" charset="0"/>
              </a:rPr>
              <a:t>tr</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&gt;&lt;</a:t>
            </a:r>
            <a:r>
              <a:rPr lang="en-US" sz="1400" dirty="0" err="1">
                <a:solidFill>
                  <a:srgbClr val="800000"/>
                </a:solidFill>
                <a:highlight>
                  <a:srgbClr val="FFFFFF"/>
                </a:highlight>
                <a:latin typeface="Consolas" panose="020B0609020204030204" pitchFamily="49" charset="0"/>
              </a:rPr>
              <a:t>asp</a:t>
            </a:r>
            <a:r>
              <a:rPr lang="en-US" sz="1400" dirty="0" err="1">
                <a:solidFill>
                  <a:srgbClr val="0000FF"/>
                </a:solidFill>
                <a:highlight>
                  <a:srgbClr val="FFFFFF"/>
                </a:highlight>
                <a:latin typeface="Consolas" panose="020B0609020204030204" pitchFamily="49" charset="0"/>
              </a:rPr>
              <a:t>:</a:t>
            </a:r>
            <a:r>
              <a:rPr lang="en-US" sz="1400" dirty="0" err="1">
                <a:solidFill>
                  <a:srgbClr val="800000"/>
                </a:solidFill>
                <a:highlight>
                  <a:srgbClr val="FFFFFF"/>
                </a:highlight>
                <a:latin typeface="Consolas" panose="020B0609020204030204" pitchFamily="49" charset="0"/>
              </a:rPr>
              <a:t>TextBox</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ID</a:t>
            </a:r>
            <a:r>
              <a:rPr lang="en-US" sz="1400" dirty="0">
                <a:solidFill>
                  <a:srgbClr val="0000FF"/>
                </a:solidFill>
                <a:highlight>
                  <a:srgbClr val="FFFFFF"/>
                </a:highlight>
                <a:latin typeface="Consolas" panose="020B0609020204030204" pitchFamily="49" charset="0"/>
              </a:rPr>
              <a:t>="txtNum1"</a:t>
            </a:r>
            <a:r>
              <a:rPr lang="en-US" sz="1400" dirty="0">
                <a:solidFill>
                  <a:srgbClr val="000000"/>
                </a:solidFill>
                <a:highlight>
                  <a:srgbClr val="FFFFFF"/>
                </a:highlight>
                <a:latin typeface="Consolas" panose="020B0609020204030204" pitchFamily="49" charset="0"/>
              </a:rPr>
              <a:t> </a:t>
            </a:r>
            <a:r>
              <a:rPr lang="en-US" sz="1400" dirty="0" err="1">
                <a:solidFill>
                  <a:srgbClr val="FF0000"/>
                </a:solidFill>
                <a:highlight>
                  <a:srgbClr val="FFFFFF"/>
                </a:highlight>
                <a:latin typeface="Consolas" panose="020B0609020204030204" pitchFamily="49" charset="0"/>
              </a:rPr>
              <a:t>runat</a:t>
            </a:r>
            <a:r>
              <a:rPr lang="en-US" sz="1400" dirty="0">
                <a:solidFill>
                  <a:srgbClr val="0000FF"/>
                </a:solidFill>
                <a:highlight>
                  <a:srgbClr val="FFFFFF"/>
                </a:highlight>
                <a:latin typeface="Consolas" panose="020B0609020204030204" pitchFamily="49" charset="0"/>
              </a:rPr>
              <a:t>="server"&gt;&lt;/</a:t>
            </a:r>
            <a:r>
              <a:rPr lang="en-US" sz="1400" dirty="0" err="1">
                <a:solidFill>
                  <a:srgbClr val="800000"/>
                </a:solidFill>
                <a:highlight>
                  <a:srgbClr val="FFFFFF"/>
                </a:highlight>
                <a:latin typeface="Consolas" panose="020B0609020204030204" pitchFamily="49" charset="0"/>
              </a:rPr>
              <a:t>asp</a:t>
            </a:r>
            <a:r>
              <a:rPr lang="en-US" sz="1400" dirty="0" err="1">
                <a:solidFill>
                  <a:srgbClr val="0000FF"/>
                </a:solidFill>
                <a:highlight>
                  <a:srgbClr val="FFFFFF"/>
                </a:highlight>
                <a:latin typeface="Consolas" panose="020B0609020204030204" pitchFamily="49" charset="0"/>
              </a:rPr>
              <a:t>:</a:t>
            </a:r>
            <a:r>
              <a:rPr lang="en-US" sz="1400" dirty="0" err="1">
                <a:solidFill>
                  <a:srgbClr val="800000"/>
                </a:solidFill>
                <a:highlight>
                  <a:srgbClr val="FFFFFF"/>
                </a:highlight>
                <a:latin typeface="Consolas" panose="020B0609020204030204" pitchFamily="49" charset="0"/>
              </a:rPr>
              <a:t>TextBox</a:t>
            </a:r>
            <a:r>
              <a:rPr lang="en-US" sz="1400" dirty="0">
                <a:solidFill>
                  <a:srgbClr val="0000FF"/>
                </a:solidFill>
                <a:highlight>
                  <a:srgbClr val="FFFFFF"/>
                </a:highlight>
                <a:latin typeface="Consolas" panose="020B0609020204030204" pitchFamily="49" charset="0"/>
              </a:rPr>
              <a:t>&gt;&lt;/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&gt;&lt;</a:t>
            </a:r>
            <a:r>
              <a:rPr lang="en-US" sz="1400" dirty="0" err="1">
                <a:solidFill>
                  <a:srgbClr val="800000"/>
                </a:solidFill>
                <a:highlight>
                  <a:srgbClr val="FFFFFF"/>
                </a:highlight>
                <a:latin typeface="Consolas" panose="020B0609020204030204" pitchFamily="49" charset="0"/>
              </a:rPr>
              <a:t>asp</a:t>
            </a:r>
            <a:r>
              <a:rPr lang="en-US" sz="1400" dirty="0" err="1">
                <a:solidFill>
                  <a:srgbClr val="0000FF"/>
                </a:solidFill>
                <a:highlight>
                  <a:srgbClr val="FFFFFF"/>
                </a:highlight>
                <a:latin typeface="Consolas" panose="020B0609020204030204" pitchFamily="49" charset="0"/>
              </a:rPr>
              <a:t>:</a:t>
            </a:r>
            <a:r>
              <a:rPr lang="en-US" sz="1400" dirty="0" err="1">
                <a:solidFill>
                  <a:srgbClr val="800000"/>
                </a:solidFill>
                <a:highlight>
                  <a:srgbClr val="FFFFFF"/>
                </a:highlight>
                <a:latin typeface="Consolas" panose="020B0609020204030204" pitchFamily="49" charset="0"/>
              </a:rPr>
              <a:t>TextBox</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ID</a:t>
            </a:r>
            <a:r>
              <a:rPr lang="en-US" sz="1400" dirty="0">
                <a:solidFill>
                  <a:srgbClr val="0000FF"/>
                </a:solidFill>
                <a:highlight>
                  <a:srgbClr val="FFFFFF"/>
                </a:highlight>
                <a:latin typeface="Consolas" panose="020B0609020204030204" pitchFamily="49" charset="0"/>
              </a:rPr>
              <a:t>="txtNum2"</a:t>
            </a:r>
            <a:r>
              <a:rPr lang="en-US" sz="1400" dirty="0">
                <a:solidFill>
                  <a:srgbClr val="000000"/>
                </a:solidFill>
                <a:highlight>
                  <a:srgbClr val="FFFFFF"/>
                </a:highlight>
                <a:latin typeface="Consolas" panose="020B0609020204030204" pitchFamily="49" charset="0"/>
              </a:rPr>
              <a:t> </a:t>
            </a:r>
            <a:r>
              <a:rPr lang="en-US" sz="1400" dirty="0" err="1">
                <a:solidFill>
                  <a:srgbClr val="FF0000"/>
                </a:solidFill>
                <a:highlight>
                  <a:srgbClr val="FFFFFF"/>
                </a:highlight>
                <a:latin typeface="Consolas" panose="020B0609020204030204" pitchFamily="49" charset="0"/>
              </a:rPr>
              <a:t>runat</a:t>
            </a:r>
            <a:r>
              <a:rPr lang="en-US" sz="1400" dirty="0">
                <a:solidFill>
                  <a:srgbClr val="0000FF"/>
                </a:solidFill>
                <a:highlight>
                  <a:srgbClr val="FFFFFF"/>
                </a:highlight>
                <a:latin typeface="Consolas" panose="020B0609020204030204" pitchFamily="49" charset="0"/>
              </a:rPr>
              <a:t>="server"&gt;&lt;/</a:t>
            </a:r>
            <a:r>
              <a:rPr lang="en-US" sz="1400" dirty="0" err="1">
                <a:solidFill>
                  <a:srgbClr val="800000"/>
                </a:solidFill>
                <a:highlight>
                  <a:srgbClr val="FFFFFF"/>
                </a:highlight>
                <a:latin typeface="Consolas" panose="020B0609020204030204" pitchFamily="49" charset="0"/>
              </a:rPr>
              <a:t>asp</a:t>
            </a:r>
            <a:r>
              <a:rPr lang="en-US" sz="1400" dirty="0" err="1">
                <a:solidFill>
                  <a:srgbClr val="0000FF"/>
                </a:solidFill>
                <a:highlight>
                  <a:srgbClr val="FFFFFF"/>
                </a:highlight>
                <a:latin typeface="Consolas" panose="020B0609020204030204" pitchFamily="49" charset="0"/>
              </a:rPr>
              <a:t>:</a:t>
            </a:r>
            <a:r>
              <a:rPr lang="en-US" sz="1400" dirty="0" err="1">
                <a:solidFill>
                  <a:srgbClr val="800000"/>
                </a:solidFill>
                <a:highlight>
                  <a:srgbClr val="FFFFFF"/>
                </a:highlight>
                <a:latin typeface="Consolas" panose="020B0609020204030204" pitchFamily="49" charset="0"/>
              </a:rPr>
              <a:t>TextBox</a:t>
            </a:r>
            <a:r>
              <a:rPr lang="en-US" sz="1400" dirty="0">
                <a:solidFill>
                  <a:srgbClr val="0000FF"/>
                </a:solidFill>
                <a:highlight>
                  <a:srgbClr val="FFFFFF"/>
                </a:highlight>
                <a:latin typeface="Consolas" panose="020B0609020204030204" pitchFamily="49" charset="0"/>
              </a:rPr>
              <a:t>&gt;&lt;/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&lt;/</a:t>
            </a:r>
            <a:r>
              <a:rPr lang="en-US" sz="1400" dirty="0" err="1">
                <a:solidFill>
                  <a:srgbClr val="800000"/>
                </a:solidFill>
                <a:highlight>
                  <a:srgbClr val="FFFFFF"/>
                </a:highlight>
                <a:latin typeface="Consolas" panose="020B0609020204030204" pitchFamily="49" charset="0"/>
              </a:rPr>
              <a:t>tr</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&lt;</a:t>
            </a:r>
            <a:r>
              <a:rPr lang="en-US" sz="1400" dirty="0" err="1">
                <a:solidFill>
                  <a:srgbClr val="800000"/>
                </a:solidFill>
                <a:highlight>
                  <a:srgbClr val="FFFFFF"/>
                </a:highlight>
                <a:latin typeface="Consolas" panose="020B0609020204030204" pitchFamily="49" charset="0"/>
              </a:rPr>
              <a:t>tr</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&gt;&lt;</a:t>
            </a:r>
            <a:r>
              <a:rPr lang="en-US" sz="1400" dirty="0" err="1">
                <a:solidFill>
                  <a:srgbClr val="800000"/>
                </a:solidFill>
                <a:highlight>
                  <a:srgbClr val="FFFFFF"/>
                </a:highlight>
                <a:latin typeface="Consolas" panose="020B0609020204030204" pitchFamily="49" charset="0"/>
              </a:rPr>
              <a:t>asp</a:t>
            </a:r>
            <a:r>
              <a:rPr lang="en-US" sz="1400" dirty="0" err="1">
                <a:solidFill>
                  <a:srgbClr val="0000FF"/>
                </a:solidFill>
                <a:highlight>
                  <a:srgbClr val="FFFFFF"/>
                </a:highlight>
                <a:latin typeface="Consolas" panose="020B0609020204030204" pitchFamily="49" charset="0"/>
              </a:rPr>
              <a:t>:</a:t>
            </a:r>
            <a:r>
              <a:rPr lang="en-US" sz="1400" dirty="0" err="1">
                <a:solidFill>
                  <a:srgbClr val="800000"/>
                </a:solidFill>
                <a:highlight>
                  <a:srgbClr val="FFFFFF"/>
                </a:highlight>
                <a:latin typeface="Consolas" panose="020B0609020204030204" pitchFamily="49" charset="0"/>
              </a:rPr>
              <a:t>Button</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ID</a:t>
            </a:r>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btnAddition</a:t>
            </a:r>
            <a:r>
              <a:rPr lang="en-US" sz="1400" dirty="0">
                <a:solidFill>
                  <a:srgbClr val="0000FF"/>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FF0000"/>
                </a:solidFill>
                <a:highlight>
                  <a:srgbClr val="FFFFFF"/>
                </a:highlight>
                <a:latin typeface="Consolas" panose="020B0609020204030204" pitchFamily="49" charset="0"/>
              </a:rPr>
              <a:t>runat</a:t>
            </a:r>
            <a:r>
              <a:rPr lang="en-US" sz="1400" dirty="0">
                <a:solidFill>
                  <a:srgbClr val="0000FF"/>
                </a:solidFill>
                <a:highlight>
                  <a:srgbClr val="FFFFFF"/>
                </a:highlight>
                <a:latin typeface="Consolas" panose="020B0609020204030204" pitchFamily="49" charset="0"/>
              </a:rPr>
              <a:t>="server"</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Text</a:t>
            </a:r>
            <a:r>
              <a:rPr lang="en-US" sz="1400" dirty="0">
                <a:solidFill>
                  <a:srgbClr val="0000FF"/>
                </a:solidFill>
                <a:highlight>
                  <a:srgbClr val="FFFFFF"/>
                </a:highlight>
                <a:latin typeface="Consolas" panose="020B0609020204030204" pitchFamily="49" charset="0"/>
              </a:rPr>
              <a:t>="Addition"</a:t>
            </a:r>
            <a:r>
              <a:rPr lang="en-US" sz="1400" dirty="0">
                <a:solidFill>
                  <a:srgbClr val="000000"/>
                </a:solidFill>
                <a:highlight>
                  <a:srgbClr val="FFFFFF"/>
                </a:highlight>
                <a:latin typeface="Consolas" panose="020B0609020204030204" pitchFamily="49" charset="0"/>
              </a:rPr>
              <a:t> 			   </a:t>
            </a:r>
            <a:r>
              <a:rPr lang="en-US" sz="1400" dirty="0" err="1">
                <a:solidFill>
                  <a:srgbClr val="FF0000"/>
                </a:solidFill>
                <a:highlight>
                  <a:srgbClr val="FFFFFF"/>
                </a:highlight>
                <a:latin typeface="Consolas" panose="020B0609020204030204" pitchFamily="49" charset="0"/>
              </a:rPr>
              <a:t>OnClick</a:t>
            </a:r>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btnAddition_Click</a:t>
            </a:r>
            <a:r>
              <a:rPr lang="en-US" sz="1400" dirty="0">
                <a:solidFill>
                  <a:srgbClr val="0000FF"/>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/&gt;&lt;/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&gt;&lt;</a:t>
            </a:r>
            <a:r>
              <a:rPr lang="en-US" sz="1400" dirty="0" err="1">
                <a:solidFill>
                  <a:srgbClr val="800000"/>
                </a:solidFill>
                <a:highlight>
                  <a:srgbClr val="FFFFFF"/>
                </a:highlight>
                <a:latin typeface="Consolas" panose="020B0609020204030204" pitchFamily="49" charset="0"/>
              </a:rPr>
              <a:t>asp</a:t>
            </a:r>
            <a:r>
              <a:rPr lang="en-US" sz="1400" dirty="0" err="1">
                <a:solidFill>
                  <a:srgbClr val="0000FF"/>
                </a:solidFill>
                <a:highlight>
                  <a:srgbClr val="FFFFFF"/>
                </a:highlight>
                <a:latin typeface="Consolas" panose="020B0609020204030204" pitchFamily="49" charset="0"/>
              </a:rPr>
              <a:t>:</a:t>
            </a:r>
            <a:r>
              <a:rPr lang="en-US" sz="1400" dirty="0" err="1">
                <a:solidFill>
                  <a:srgbClr val="800000"/>
                </a:solidFill>
                <a:highlight>
                  <a:srgbClr val="FFFFFF"/>
                </a:highlight>
                <a:latin typeface="Consolas" panose="020B0609020204030204" pitchFamily="49" charset="0"/>
              </a:rPr>
              <a:t>Label</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Text</a:t>
            </a:r>
            <a:r>
              <a:rPr lang="en-US" sz="1400" dirty="0">
                <a:solidFill>
                  <a:srgbClr val="0000FF"/>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ID</a:t>
            </a:r>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lblAnswer</a:t>
            </a:r>
            <a:r>
              <a:rPr lang="en-US" sz="1400" dirty="0">
                <a:solidFill>
                  <a:srgbClr val="0000FF"/>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FF0000"/>
                </a:solidFill>
                <a:highlight>
                  <a:srgbClr val="FFFFFF"/>
                </a:highlight>
                <a:latin typeface="Consolas" panose="020B0609020204030204" pitchFamily="49" charset="0"/>
              </a:rPr>
              <a:t>runat</a:t>
            </a:r>
            <a:r>
              <a:rPr lang="en-US" sz="1400" dirty="0">
                <a:solidFill>
                  <a:srgbClr val="0000FF"/>
                </a:solidFill>
                <a:highlight>
                  <a:srgbClr val="FFFFFF"/>
                </a:highlight>
                <a:latin typeface="Consolas" panose="020B0609020204030204" pitchFamily="49" charset="0"/>
              </a:rPr>
              <a:t>="server"&gt;</a:t>
            </a:r>
          </a:p>
          <a:p>
            <a:pPr marL="400050" lvl="1" indent="0">
              <a:buNone/>
            </a:pPr>
            <a:r>
              <a:rPr lang="en-US" sz="1400" dirty="0">
                <a:solidFill>
                  <a:srgbClr val="0000FF"/>
                </a:solidFill>
                <a:highlight>
                  <a:srgbClr val="FFFFFF"/>
                </a:highlight>
                <a:latin typeface="Consolas" panose="020B0609020204030204" pitchFamily="49" charset="0"/>
              </a:rPr>
              <a:t>   &lt;/</a:t>
            </a:r>
            <a:r>
              <a:rPr lang="en-US" sz="1400" dirty="0" err="1">
                <a:solidFill>
                  <a:srgbClr val="800000"/>
                </a:solidFill>
                <a:highlight>
                  <a:srgbClr val="FFFFFF"/>
                </a:highlight>
                <a:latin typeface="Consolas" panose="020B0609020204030204" pitchFamily="49" charset="0"/>
              </a:rPr>
              <a:t>asp</a:t>
            </a:r>
            <a:r>
              <a:rPr lang="en-US" sz="1400" dirty="0" err="1">
                <a:solidFill>
                  <a:srgbClr val="0000FF"/>
                </a:solidFill>
                <a:highlight>
                  <a:srgbClr val="FFFFFF"/>
                </a:highlight>
                <a:latin typeface="Consolas" panose="020B0609020204030204" pitchFamily="49" charset="0"/>
              </a:rPr>
              <a:t>:</a:t>
            </a:r>
            <a:r>
              <a:rPr lang="en-US" sz="1400" dirty="0" err="1">
                <a:solidFill>
                  <a:srgbClr val="800000"/>
                </a:solidFill>
                <a:highlight>
                  <a:srgbClr val="FFFFFF"/>
                </a:highlight>
                <a:latin typeface="Consolas" panose="020B0609020204030204" pitchFamily="49" charset="0"/>
              </a:rPr>
              <a:t>Label</a:t>
            </a:r>
            <a:r>
              <a:rPr lang="en-US" sz="1400" dirty="0">
                <a:solidFill>
                  <a:srgbClr val="0000FF"/>
                </a:solidFill>
                <a:highlight>
                  <a:srgbClr val="FFFFFF"/>
                </a:highlight>
                <a:latin typeface="Consolas" panose="020B0609020204030204" pitchFamily="49" charset="0"/>
              </a:rPr>
              <a:t>&gt;&lt;/</a:t>
            </a:r>
            <a:r>
              <a:rPr lang="en-US" sz="1400" dirty="0">
                <a:solidFill>
                  <a:srgbClr val="800000"/>
                </a:solidFill>
                <a:highlight>
                  <a:srgbClr val="FFFFFF"/>
                </a:highlight>
                <a:latin typeface="Consolas" panose="020B0609020204030204" pitchFamily="49" charset="0"/>
              </a:rPr>
              <a:t>td</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&lt;/</a:t>
            </a:r>
            <a:r>
              <a:rPr lang="en-US" sz="1400" dirty="0" err="1">
                <a:solidFill>
                  <a:srgbClr val="800000"/>
                </a:solidFill>
                <a:highlight>
                  <a:srgbClr val="FFFFFF"/>
                </a:highlight>
                <a:latin typeface="Consolas" panose="020B0609020204030204" pitchFamily="49" charset="0"/>
              </a:rPr>
              <a:t>tr</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table</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00050" lvl="1" indent="0">
              <a:buNone/>
            </a:pP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div</a:t>
            </a:r>
            <a:r>
              <a:rPr lang="en-US" sz="1400" dirty="0">
                <a:solidFill>
                  <a:srgbClr val="0000FF"/>
                </a:solidFill>
                <a:highlight>
                  <a:srgbClr val="FFFFFF"/>
                </a:highlight>
                <a:latin typeface="Consolas" panose="020B0609020204030204" pitchFamily="49" charset="0"/>
              </a:rPr>
              <a:t>&gt;</a:t>
            </a:r>
            <a:endParaRPr lang="en-US" sz="1400" dirty="0"/>
          </a:p>
        </p:txBody>
      </p:sp>
    </p:spTree>
    <p:extLst>
      <p:ext uri="{BB962C8B-B14F-4D97-AF65-F5344CB8AC3E}">
        <p14:creationId xmlns:p14="http://schemas.microsoft.com/office/powerpoint/2010/main" val="13509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Button Control Cont..</a:t>
            </a:r>
            <a:endParaRPr lang="en-US" dirty="0">
              <a:latin typeface="+mj-lt"/>
            </a:endParaRPr>
          </a:p>
        </p:txBody>
      </p:sp>
      <p:sp>
        <p:nvSpPr>
          <p:cNvPr id="3" name="Content Placeholder 2"/>
          <p:cNvSpPr>
            <a:spLocks noGrp="1"/>
          </p:cNvSpPr>
          <p:nvPr>
            <p:ph idx="1"/>
          </p:nvPr>
        </p:nvSpPr>
        <p:spPr/>
        <p:txBody>
          <a:bodyPr>
            <a:normAutofit/>
          </a:bodyPr>
          <a:lstStyle/>
          <a:p>
            <a:pPr marL="0" indent="0">
              <a:buNone/>
            </a:pPr>
            <a:endParaRPr lang="en-US" sz="1600" dirty="0">
              <a:solidFill>
                <a:srgbClr val="000000"/>
              </a:solidFill>
              <a:highlight>
                <a:srgbClr val="FFFFFF"/>
              </a:highlight>
              <a:latin typeface="Consolas" panose="020B0609020204030204" pitchFamily="49" charset="0"/>
            </a:endParaRPr>
          </a:p>
          <a:p>
            <a:pPr marL="0" indent="0">
              <a:buNone/>
            </a:pPr>
            <a:endParaRPr lang="en-US" sz="1600" b="1" u="sng" dirty="0" smtClean="0"/>
          </a:p>
          <a:p>
            <a:pPr marL="0" indent="0">
              <a:buNone/>
            </a:pPr>
            <a:endParaRPr lang="en-US" sz="1600" b="1" u="sng" dirty="0"/>
          </a:p>
          <a:p>
            <a:pPr marL="0" indent="0">
              <a:buNone/>
            </a:pPr>
            <a:endParaRPr lang="en-US" sz="1600" b="1" u="sng" dirty="0" smtClean="0"/>
          </a:p>
          <a:p>
            <a:pPr marL="0" indent="0">
              <a:buNone/>
            </a:pPr>
            <a:endParaRPr lang="en-US" sz="1600" b="1" u="sng" dirty="0"/>
          </a:p>
          <a:p>
            <a:pPr marL="0" indent="0">
              <a:buNone/>
            </a:pPr>
            <a:endParaRPr lang="en-US" sz="1600" b="1" u="sng" dirty="0" smtClean="0"/>
          </a:p>
          <a:p>
            <a:pPr marL="0" indent="0">
              <a:buNone/>
            </a:pPr>
            <a:endParaRPr lang="en-US" sz="1600" b="1" u="sng" dirty="0"/>
          </a:p>
          <a:p>
            <a:pPr marL="0" indent="0">
              <a:buNone/>
            </a:pPr>
            <a:endParaRPr lang="en-US" sz="1600" b="1" u="sng" dirty="0" smtClean="0"/>
          </a:p>
          <a:p>
            <a:pPr marL="0" indent="0">
              <a:buNone/>
            </a:pPr>
            <a:endParaRPr lang="en-US" sz="1600" b="1" u="sng" dirty="0"/>
          </a:p>
          <a:p>
            <a:pPr marL="0" indent="0">
              <a:buNone/>
            </a:pPr>
            <a:endParaRPr lang="en-US" sz="1600" b="1" u="sng" dirty="0" smtClean="0"/>
          </a:p>
          <a:p>
            <a:r>
              <a:rPr lang="en-US" sz="1800" u="sng" dirty="0" smtClean="0"/>
              <a:t>Output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99" y="4830304"/>
            <a:ext cx="3997377" cy="762000"/>
          </a:xfrm>
          <a:prstGeom prst="rect">
            <a:avLst/>
          </a:prstGeom>
          <a:ln>
            <a:solidFill>
              <a:schemeClr val="tx1"/>
            </a:solidFill>
          </a:ln>
        </p:spPr>
      </p:pic>
      <p:sp>
        <p:nvSpPr>
          <p:cNvPr id="5" name="Content Placeholder 2"/>
          <p:cNvSpPr txBox="1">
            <a:spLocks/>
          </p:cNvSpPr>
          <p:nvPr/>
        </p:nvSpPr>
        <p:spPr>
          <a:xfrm>
            <a:off x="190501" y="990600"/>
            <a:ext cx="8763000" cy="3196525"/>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rgbClr val="0000FF"/>
                </a:solidFill>
                <a:highlight>
                  <a:srgbClr val="FFFFFF"/>
                </a:highlight>
                <a:latin typeface="Consolas" panose="020B0609020204030204" pitchFamily="49" charset="0"/>
              </a:rPr>
              <a:t>protected</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btnAddition_Click</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object</a:t>
            </a:r>
            <a:r>
              <a:rPr lang="en-US" sz="2000" dirty="0">
                <a:solidFill>
                  <a:srgbClr val="000000"/>
                </a:solidFill>
                <a:highlight>
                  <a:srgbClr val="FFFFFF"/>
                </a:highlight>
                <a:latin typeface="Consolas" panose="020B0609020204030204" pitchFamily="49" charset="0"/>
              </a:rPr>
              <a:t> sender, </a:t>
            </a:r>
            <a:r>
              <a:rPr lang="en-US" sz="2000" dirty="0" err="1">
                <a:solidFill>
                  <a:srgbClr val="2B91AF"/>
                </a:solidFill>
                <a:highlight>
                  <a:srgbClr val="FFFFFF"/>
                </a:highlight>
                <a:latin typeface="Consolas" panose="020B0609020204030204" pitchFamily="49" charset="0"/>
              </a:rPr>
              <a:t>EventArgs</a:t>
            </a:r>
            <a:r>
              <a:rPr lang="en-US" sz="2000" dirty="0">
                <a:solidFill>
                  <a:srgbClr val="000000"/>
                </a:solidFill>
                <a:highlight>
                  <a:srgbClr val="FFFFFF"/>
                </a:highlight>
                <a:latin typeface="Consolas" panose="020B0609020204030204" pitchFamily="49" charset="0"/>
              </a:rPr>
              <a:t> e)</a:t>
            </a: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Num1 = </a:t>
            </a:r>
            <a:r>
              <a:rPr lang="en-US" sz="2000" dirty="0" err="1">
                <a:solidFill>
                  <a:srgbClr val="2B91AF"/>
                </a:solidFill>
                <a:highlight>
                  <a:srgbClr val="FFFFFF"/>
                </a:highlight>
                <a:latin typeface="Consolas" panose="020B0609020204030204" pitchFamily="49" charset="0"/>
              </a:rPr>
              <a:t>Convert</a:t>
            </a:r>
            <a:r>
              <a:rPr lang="en-US" sz="2000" dirty="0" err="1">
                <a:solidFill>
                  <a:srgbClr val="000000"/>
                </a:solidFill>
                <a:highlight>
                  <a:srgbClr val="FFFFFF"/>
                </a:highlight>
                <a:latin typeface="Consolas" panose="020B0609020204030204" pitchFamily="49" charset="0"/>
              </a:rPr>
              <a:t>.ToDouble</a:t>
            </a:r>
            <a:r>
              <a:rPr lang="en-US" sz="2000" dirty="0">
                <a:solidFill>
                  <a:srgbClr val="000000"/>
                </a:solidFill>
                <a:highlight>
                  <a:srgbClr val="FFFFFF"/>
                </a:highlight>
                <a:latin typeface="Consolas" panose="020B0609020204030204" pitchFamily="49" charset="0"/>
              </a:rPr>
              <a:t>(txtNum1.Text);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Num2 = </a:t>
            </a:r>
            <a:r>
              <a:rPr lang="en-US" sz="2000" dirty="0" err="1">
                <a:solidFill>
                  <a:srgbClr val="2B91AF"/>
                </a:solidFill>
                <a:highlight>
                  <a:srgbClr val="FFFFFF"/>
                </a:highlight>
                <a:latin typeface="Consolas" panose="020B0609020204030204" pitchFamily="49" charset="0"/>
              </a:rPr>
              <a:t>Convert</a:t>
            </a:r>
            <a:r>
              <a:rPr lang="en-US" sz="2000" dirty="0" err="1">
                <a:solidFill>
                  <a:srgbClr val="000000"/>
                </a:solidFill>
                <a:highlight>
                  <a:srgbClr val="FFFFFF"/>
                </a:highlight>
                <a:latin typeface="Consolas" panose="020B0609020204030204" pitchFamily="49" charset="0"/>
              </a:rPr>
              <a:t>.ToDouble</a:t>
            </a:r>
            <a:r>
              <a:rPr lang="en-US" sz="2000" dirty="0">
                <a:solidFill>
                  <a:srgbClr val="000000"/>
                </a:solidFill>
                <a:highlight>
                  <a:srgbClr val="FFFFFF"/>
                </a:highlight>
                <a:latin typeface="Consolas" panose="020B0609020204030204" pitchFamily="49" charset="0"/>
              </a:rPr>
              <a:t>(txtNum2.Text</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Ans</a:t>
            </a:r>
            <a:r>
              <a:rPr lang="en-US" sz="2000" dirty="0">
                <a:solidFill>
                  <a:srgbClr val="000000"/>
                </a:solidFill>
                <a:highlight>
                  <a:srgbClr val="FFFFFF"/>
                </a:highlight>
                <a:latin typeface="Consolas" panose="020B0609020204030204" pitchFamily="49" charset="0"/>
              </a:rPr>
              <a:t> = Num1</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Num2</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lblAnswer.Text</a:t>
            </a:r>
            <a:r>
              <a:rPr lang="en-US" sz="2000" dirty="0">
                <a:solidFill>
                  <a:srgbClr val="000000"/>
                </a:solidFill>
                <a:highlight>
                  <a:srgbClr val="FFFFFF"/>
                </a:highlight>
                <a:latin typeface="Consolas" panose="020B0609020204030204" pitchFamily="49" charset="0"/>
              </a:rPr>
              <a:t> = </a:t>
            </a:r>
            <a:r>
              <a:rPr lang="en-US" sz="2000" dirty="0">
                <a:solidFill>
                  <a:srgbClr val="A31515"/>
                </a:solidFill>
                <a:highlight>
                  <a:srgbClr val="FFFFFF"/>
                </a:highlight>
                <a:latin typeface="Consolas" panose="020B0609020204030204" pitchFamily="49" charset="0"/>
              </a:rPr>
              <a:t>"Addition Is "</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Ans.ToString</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82405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CheckBox</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r>
              <a:rPr lang="en-US" dirty="0" err="1"/>
              <a:t>CheckBox</a:t>
            </a:r>
            <a:r>
              <a:rPr lang="en-US" dirty="0"/>
              <a:t> control is used to give option to the user. </a:t>
            </a:r>
            <a:endParaRPr lang="en-US" dirty="0" smtClean="0"/>
          </a:p>
          <a:p>
            <a:pPr marL="457200" algn="just"/>
            <a:r>
              <a:rPr lang="en-US" dirty="0" smtClean="0"/>
              <a:t>It Represent a choice that can be only Yes(checked) or No(Unchecked) value.</a:t>
            </a:r>
            <a:endParaRPr lang="en-US" dirty="0"/>
          </a:p>
          <a:p>
            <a:pPr marL="457200" algn="just"/>
            <a:r>
              <a:rPr lang="en-US" u="sng" dirty="0" smtClean="0"/>
              <a:t>Example</a:t>
            </a:r>
          </a:p>
          <a:p>
            <a:pPr marL="0" indent="0">
              <a:buNone/>
            </a:pPr>
            <a:r>
              <a:rPr lang="en-US" sz="18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	</a:t>
            </a:r>
          </a:p>
          <a:p>
            <a:pPr marL="0" indent="0">
              <a:buNone/>
            </a:pPr>
            <a:endParaRPr lang="en-US" sz="2000" u="sng"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53196"/>
            <a:ext cx="2743200" cy="423017"/>
          </a:xfrm>
          <a:prstGeom prst="rect">
            <a:avLst/>
          </a:prstGeom>
          <a:ln>
            <a:solidFill>
              <a:schemeClr val="tx1"/>
            </a:solidFill>
          </a:ln>
        </p:spPr>
      </p:pic>
      <p:sp>
        <p:nvSpPr>
          <p:cNvPr id="5" name="Content Placeholder 2"/>
          <p:cNvSpPr txBox="1">
            <a:spLocks/>
          </p:cNvSpPr>
          <p:nvPr/>
        </p:nvSpPr>
        <p:spPr>
          <a:xfrm>
            <a:off x="732294" y="2895600"/>
            <a:ext cx="8191501" cy="2362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CheckBox</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chkMusic</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FF0000"/>
                </a:solidFill>
                <a:latin typeface="Consolas" panose="020B0609020204030204" pitchFamily="49" charset="0"/>
              </a:rPr>
              <a:t>Text</a:t>
            </a:r>
            <a:r>
              <a:rPr lang="en-US" sz="2000" dirty="0">
                <a:solidFill>
                  <a:srgbClr val="0000FF"/>
                </a:solidFill>
                <a:latin typeface="Consolas" panose="020B0609020204030204" pitchFamily="49" charset="0"/>
              </a:rPr>
              <a:t>="Music" /&gt;</a:t>
            </a:r>
          </a:p>
          <a:p>
            <a:pPr marL="0" indent="0">
              <a:buNone/>
            </a:pPr>
            <a:r>
              <a:rPr lang="en-US" sz="2000" dirty="0" smtClean="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CheckBox</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chkCricket</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a:t>
            </a:r>
            <a:r>
              <a:rPr lang="en-US" sz="2000" dirty="0" smtClean="0">
                <a:solidFill>
                  <a:srgbClr val="0000FF"/>
                </a:solidFill>
                <a:latin typeface="Consolas" panose="020B0609020204030204" pitchFamily="49" charset="0"/>
              </a:rPr>
              <a:t>Server" 	</a:t>
            </a:r>
            <a:r>
              <a:rPr lang="en-US" sz="2000" dirty="0" smtClean="0">
                <a:solidFill>
                  <a:srgbClr val="FF0000"/>
                </a:solidFill>
                <a:latin typeface="Consolas" panose="020B0609020204030204" pitchFamily="49" charset="0"/>
              </a:rPr>
              <a:t>Text</a:t>
            </a:r>
            <a:r>
              <a:rPr lang="en-US" sz="2000" dirty="0">
                <a:solidFill>
                  <a:srgbClr val="0000FF"/>
                </a:solidFill>
                <a:latin typeface="Consolas" panose="020B0609020204030204" pitchFamily="49" charset="0"/>
              </a:rPr>
              <a:t>="Cricket" /&gt;</a:t>
            </a:r>
          </a:p>
          <a:p>
            <a:pPr marL="0" indent="0">
              <a:buNone/>
            </a:pPr>
            <a:r>
              <a:rPr lang="en-US" sz="2000" dirty="0" smtClean="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CheckBox</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chkReading</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FF0000"/>
                </a:solidFill>
                <a:latin typeface="Consolas" panose="020B0609020204030204" pitchFamily="49" charset="0"/>
              </a:rPr>
              <a:t>Text</a:t>
            </a:r>
            <a:r>
              <a:rPr lang="en-US" sz="2000" dirty="0">
                <a:solidFill>
                  <a:srgbClr val="0000FF"/>
                </a:solidFill>
                <a:latin typeface="Consolas" panose="020B0609020204030204" pitchFamily="49" charset="0"/>
              </a:rPr>
              <a:t>="Reading" /&gt;</a:t>
            </a:r>
          </a:p>
        </p:txBody>
      </p:sp>
    </p:spTree>
    <p:extLst>
      <p:ext uri="{BB962C8B-B14F-4D97-AF65-F5344CB8AC3E}">
        <p14:creationId xmlns:p14="http://schemas.microsoft.com/office/powerpoint/2010/main" val="422756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CheckBox</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0" indent="0">
              <a:buNone/>
            </a:pPr>
            <a:r>
              <a:rPr lang="en-US" sz="2000" dirty="0" smtClean="0">
                <a:solidFill>
                  <a:srgbClr val="0000FF"/>
                </a:solidFill>
                <a:latin typeface="Consolas" panose="020B0609020204030204" pitchFamily="49" charset="0"/>
              </a:rPr>
              <a:t>	</a:t>
            </a:r>
          </a:p>
          <a:p>
            <a:pPr marL="0" indent="0">
              <a:buNone/>
            </a:pPr>
            <a:endParaRPr lang="en-US" sz="2000" u="sng" dirty="0" smtClean="0"/>
          </a:p>
        </p:txBody>
      </p:sp>
      <p:sp>
        <p:nvSpPr>
          <p:cNvPr id="4" name="Content Placeholder 2"/>
          <p:cNvSpPr txBox="1">
            <a:spLocks/>
          </p:cNvSpPr>
          <p:nvPr/>
        </p:nvSpPr>
        <p:spPr>
          <a:xfrm>
            <a:off x="180168" y="990601"/>
            <a:ext cx="8759125" cy="51816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table</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tr</a:t>
            </a:r>
            <a:r>
              <a:rPr lang="en-US" sz="2000" dirty="0" smtClean="0">
                <a:solidFill>
                  <a:srgbClr val="0000FF"/>
                </a:solidFill>
                <a:highlight>
                  <a:srgbClr val="FFFFFF"/>
                </a:highlight>
                <a:latin typeface="Consolas" panose="020B0609020204030204" pitchFamily="49" charset="0"/>
              </a:rPr>
              <a:t>&gt;</a:t>
            </a:r>
          </a:p>
          <a:p>
            <a:pPr marL="0" indent="0">
              <a:buNone/>
            </a:pPr>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CheckBox</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chkMusic</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="Music"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CheckBox</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chkCricket</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="Cricket</a:t>
            </a:r>
            <a:r>
              <a:rPr lang="en-US" sz="2000" dirty="0" smtClean="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CheckBox</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chkReading</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="Reading</a:t>
            </a:r>
            <a:r>
              <a:rPr lang="en-US" sz="2000" dirty="0" smtClean="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btnHobbies</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="Show Hobbies"</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OnClick</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btnHobbies_Click</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lblHobbies</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 /&gt;&lt;/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tr</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table</a:t>
            </a:r>
            <a:r>
              <a:rPr lang="en-US" sz="2000" dirty="0">
                <a:solidFill>
                  <a:srgbClr val="0000FF"/>
                </a:solidFill>
                <a:highlight>
                  <a:srgbClr val="FFFFFF"/>
                </a:highlight>
                <a:latin typeface="Consolas" panose="020B0609020204030204" pitchFamily="49" charset="0"/>
              </a:rPr>
              <a:t>&gt;</a:t>
            </a:r>
            <a:endParaRPr lang="en-US" sz="20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9235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CheckBox</a:t>
            </a:r>
            <a:r>
              <a:rPr lang="en-US" dirty="0" smtClean="0">
                <a:latin typeface="+mj-lt"/>
              </a:rPr>
              <a:t> Control Cont..</a:t>
            </a:r>
            <a:endParaRPr lang="en-US" dirty="0">
              <a:latin typeface="+mj-lt"/>
            </a:endParaRPr>
          </a:p>
        </p:txBody>
      </p:sp>
      <p:sp>
        <p:nvSpPr>
          <p:cNvPr id="3" name="Content Placeholder 2"/>
          <p:cNvSpPr>
            <a:spLocks noGrp="1"/>
          </p:cNvSpPr>
          <p:nvPr>
            <p:ph idx="1"/>
          </p:nvPr>
        </p:nvSpPr>
        <p:spPr/>
        <p:txBody>
          <a:bodyPr>
            <a:normAutofit/>
          </a:bodyPr>
          <a:lstStyle/>
          <a:p>
            <a:pPr marL="0" indent="0">
              <a:buNone/>
            </a:pPr>
            <a:endParaRPr lang="en-US" sz="2000" u="sng" dirty="0" smtClean="0">
              <a:latin typeface="Consolas" panose="020B0609020204030204" pitchFamily="49" charset="0"/>
            </a:endParaRPr>
          </a:p>
          <a:p>
            <a:pPr marL="0" indent="0">
              <a:buNone/>
            </a:pPr>
            <a:endParaRPr lang="en-US" sz="2000" u="sng" dirty="0">
              <a:latin typeface="Consolas" panose="020B0609020204030204" pitchFamily="49" charset="0"/>
            </a:endParaRPr>
          </a:p>
          <a:p>
            <a:pPr marL="0" indent="0">
              <a:buNone/>
            </a:pPr>
            <a:endParaRPr lang="en-US" sz="2000" u="sng" dirty="0" smtClean="0">
              <a:latin typeface="Consolas" panose="020B0609020204030204" pitchFamily="49" charset="0"/>
            </a:endParaRPr>
          </a:p>
          <a:p>
            <a:pPr marL="0" indent="0">
              <a:buNone/>
            </a:pPr>
            <a:endParaRPr lang="en-US" sz="2000" u="sng" dirty="0">
              <a:latin typeface="Consolas" panose="020B0609020204030204" pitchFamily="49" charset="0"/>
            </a:endParaRPr>
          </a:p>
          <a:p>
            <a:pPr marL="0" indent="0">
              <a:buNone/>
            </a:pPr>
            <a:endParaRPr lang="en-US" sz="2000" u="sng" dirty="0" smtClean="0">
              <a:latin typeface="Consolas" panose="020B0609020204030204" pitchFamily="49" charset="0"/>
            </a:endParaRPr>
          </a:p>
          <a:p>
            <a:pPr marL="0" indent="0">
              <a:buNone/>
            </a:pPr>
            <a:endParaRPr lang="en-US" sz="2000" u="sng" dirty="0">
              <a:latin typeface="Consolas" panose="020B0609020204030204" pitchFamily="49" charset="0"/>
            </a:endParaRPr>
          </a:p>
          <a:p>
            <a:pPr marL="0" indent="0">
              <a:buNone/>
            </a:pPr>
            <a:endParaRPr lang="en-US" sz="2000" u="sng" dirty="0" smtClean="0">
              <a:latin typeface="Consolas" panose="020B0609020204030204" pitchFamily="49" charset="0"/>
            </a:endParaRPr>
          </a:p>
          <a:p>
            <a:pPr marL="0" indent="0">
              <a:buNone/>
            </a:pPr>
            <a:endParaRPr lang="en-US" sz="2000" u="sng" dirty="0">
              <a:latin typeface="Consolas" panose="020B0609020204030204" pitchFamily="49" charset="0"/>
            </a:endParaRPr>
          </a:p>
          <a:p>
            <a:pPr marL="0" indent="0">
              <a:buNone/>
            </a:pPr>
            <a:endParaRPr lang="en-US" sz="2000" u="sng" dirty="0">
              <a:latin typeface="Consolas" panose="020B0609020204030204" pitchFamily="49" charset="0"/>
            </a:endParaRPr>
          </a:p>
          <a:p>
            <a:pPr marL="0" indent="0">
              <a:buNone/>
            </a:pPr>
            <a:endParaRPr lang="en-US" sz="2000" u="sng" dirty="0" smtClean="0">
              <a:latin typeface="Consolas" panose="020B0609020204030204" pitchFamily="49" charset="0"/>
            </a:endParaRPr>
          </a:p>
          <a:p>
            <a:r>
              <a:rPr lang="en-US" sz="2000" u="sng" dirty="0" smtClean="0">
                <a:latin typeface="Consolas" panose="020B0609020204030204" pitchFamily="49" charset="0"/>
              </a:rPr>
              <a:t>Output</a:t>
            </a:r>
          </a:p>
          <a:p>
            <a:pPr marL="0" indent="0">
              <a:buNone/>
            </a:pPr>
            <a:endParaRPr lang="en-US" sz="2000" u="sng"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5562600"/>
            <a:ext cx="5764893" cy="409611"/>
          </a:xfrm>
          <a:prstGeom prst="rect">
            <a:avLst/>
          </a:prstGeom>
          <a:ln>
            <a:solidFill>
              <a:schemeClr val="tx1"/>
            </a:solidFill>
          </a:ln>
        </p:spPr>
      </p:pic>
      <p:sp>
        <p:nvSpPr>
          <p:cNvPr id="5" name="Content Placeholder 2"/>
          <p:cNvSpPr txBox="1">
            <a:spLocks/>
          </p:cNvSpPr>
          <p:nvPr/>
        </p:nvSpPr>
        <p:spPr>
          <a:xfrm>
            <a:off x="190500" y="980268"/>
            <a:ext cx="8763000" cy="4048932"/>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highlight>
                  <a:srgbClr val="FFFFFF"/>
                </a:highlight>
                <a:latin typeface="Consolas" panose="020B0609020204030204" pitchFamily="49" charset="0"/>
              </a:rPr>
              <a:t>protected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btnHobbies_Click</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object</a:t>
            </a:r>
            <a:r>
              <a:rPr lang="en-US" sz="2000" dirty="0">
                <a:solidFill>
                  <a:srgbClr val="000000"/>
                </a:solidFill>
                <a:highlight>
                  <a:srgbClr val="FFFFFF"/>
                </a:highlight>
                <a:latin typeface="Consolas" panose="020B0609020204030204" pitchFamily="49" charset="0"/>
              </a:rPr>
              <a:t> sender, </a:t>
            </a:r>
            <a:r>
              <a:rPr lang="en-US" sz="2000" dirty="0" err="1">
                <a:solidFill>
                  <a:srgbClr val="2B91AF"/>
                </a:solidFill>
                <a:highlight>
                  <a:srgbClr val="FFFFFF"/>
                </a:highlight>
                <a:latin typeface="Consolas" panose="020B0609020204030204" pitchFamily="49" charset="0"/>
              </a:rPr>
              <a:t>EventArgs</a:t>
            </a:r>
            <a:r>
              <a:rPr lang="en-US" sz="2000" dirty="0">
                <a:solidFill>
                  <a:srgbClr val="000000"/>
                </a:solidFill>
                <a:highlight>
                  <a:srgbClr val="FFFFFF"/>
                </a:highlight>
                <a:latin typeface="Consolas" panose="020B0609020204030204" pitchFamily="49" charset="0"/>
              </a:rPr>
              <a:t> e)</a:t>
            </a: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chkCricket.Checked</a:t>
            </a:r>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true</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lblHobbies.Text</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chkCricket.Text</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else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chkMusic.Checked</a:t>
            </a:r>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true</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lblHobbies.Text</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chkMusic.Text</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else</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lblHobbies.Text</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chkReading.Text</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endParaRPr lang="en-US"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0174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RadioButton</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err="1" smtClean="0"/>
              <a:t>RadioButton</a:t>
            </a:r>
            <a:r>
              <a:rPr lang="en-US" dirty="0" smtClean="0"/>
              <a:t> Control is similar to </a:t>
            </a:r>
            <a:r>
              <a:rPr lang="en-US" dirty="0"/>
              <a:t>c</a:t>
            </a:r>
            <a:r>
              <a:rPr lang="en-US" dirty="0" smtClean="0"/>
              <a:t>heckbox control.</a:t>
            </a:r>
          </a:p>
          <a:p>
            <a:pPr marL="457200" algn="just"/>
            <a:r>
              <a:rPr lang="en-US" dirty="0" smtClean="0"/>
              <a:t>In which user has to select one option.</a:t>
            </a:r>
          </a:p>
          <a:p>
            <a:pPr marL="457200" algn="just"/>
            <a:r>
              <a:rPr lang="en-US" dirty="0" smtClean="0"/>
              <a:t>Radio Buttons are grouped together using group name property.</a:t>
            </a:r>
            <a:endParaRPr lang="en-US" dirty="0"/>
          </a:p>
          <a:p>
            <a:pPr marL="457200" algn="just"/>
            <a:r>
              <a:rPr lang="en-US" u="sng" dirty="0" smtClean="0"/>
              <a:t>Example</a:t>
            </a:r>
          </a:p>
          <a:p>
            <a:pPr marL="800100" lvl="2" indent="0">
              <a:buNone/>
            </a:pPr>
            <a:endParaRPr lang="en-US" sz="2000" u="sng" dirty="0" smtClean="0"/>
          </a:p>
          <a:p>
            <a:pPr marL="0" indent="0">
              <a:buNone/>
            </a:pPr>
            <a:r>
              <a:rPr lang="en-US" sz="18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	</a:t>
            </a:r>
          </a:p>
          <a:p>
            <a:pPr marL="0" indent="0">
              <a:buNone/>
            </a:pPr>
            <a:endParaRPr lang="en-US" sz="2000" u="sng"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0052"/>
            <a:ext cx="1905000" cy="476250"/>
          </a:xfrm>
          <a:prstGeom prst="rect">
            <a:avLst/>
          </a:prstGeom>
          <a:ln>
            <a:solidFill>
              <a:schemeClr val="tx1"/>
            </a:solidFill>
          </a:ln>
        </p:spPr>
      </p:pic>
      <p:sp>
        <p:nvSpPr>
          <p:cNvPr id="6" name="Content Placeholder 2"/>
          <p:cNvSpPr txBox="1">
            <a:spLocks/>
          </p:cNvSpPr>
          <p:nvPr/>
        </p:nvSpPr>
        <p:spPr>
          <a:xfrm>
            <a:off x="761999" y="3124200"/>
            <a:ext cx="8191501" cy="1600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RadioButton</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rbMale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p>
          <a:p>
            <a:pPr marL="0" indent="0">
              <a:buNone/>
            </a:pPr>
            <a:r>
              <a:rPr lang="en-US" sz="2000" dirty="0">
                <a:solidFill>
                  <a:srgbClr val="FF0000"/>
                </a:solidFill>
                <a:latin typeface="Consolas" panose="020B0609020204030204" pitchFamily="49" charset="0"/>
              </a:rPr>
              <a:t>Text</a:t>
            </a:r>
            <a:r>
              <a:rPr lang="en-US" sz="2000" dirty="0">
                <a:solidFill>
                  <a:srgbClr val="0000FF"/>
                </a:solidFill>
                <a:latin typeface="Consolas" panose="020B0609020204030204" pitchFamily="49" charset="0"/>
              </a:rPr>
              <a:t>="Male"</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GroupName</a:t>
            </a:r>
            <a:r>
              <a:rPr lang="en-US" sz="2000" dirty="0">
                <a:solidFill>
                  <a:srgbClr val="0000FF"/>
                </a:solidFill>
                <a:latin typeface="Consolas" panose="020B0609020204030204" pitchFamily="49" charset="0"/>
              </a:rPr>
              <a:t>="Gender"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RadioButton</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rbFemale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Text</a:t>
            </a:r>
            <a:r>
              <a:rPr lang="en-US" sz="2000" dirty="0">
                <a:solidFill>
                  <a:srgbClr val="0000FF"/>
                </a:solidFill>
                <a:latin typeface="Consolas" panose="020B0609020204030204" pitchFamily="49" charset="0"/>
              </a:rPr>
              <a:t>="Female"</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GroupName</a:t>
            </a:r>
            <a:r>
              <a:rPr lang="en-US" sz="2000" dirty="0">
                <a:solidFill>
                  <a:srgbClr val="0000FF"/>
                </a:solidFill>
                <a:latin typeface="Consolas" panose="020B0609020204030204" pitchFamily="49" charset="0"/>
              </a:rPr>
              <a:t>="Gender"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p>
        </p:txBody>
      </p:sp>
    </p:spTree>
    <p:extLst>
      <p:ext uri="{BB962C8B-B14F-4D97-AF65-F5344CB8AC3E}">
        <p14:creationId xmlns:p14="http://schemas.microsoft.com/office/powerpoint/2010/main" val="126310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RadioButton</a:t>
            </a:r>
            <a:r>
              <a:rPr lang="en-US" dirty="0">
                <a:latin typeface="+mj-lt"/>
              </a:rPr>
              <a:t> </a:t>
            </a:r>
            <a:r>
              <a:rPr lang="en-US" dirty="0" smtClean="0">
                <a:latin typeface="+mj-lt"/>
              </a:rPr>
              <a:t>Control</a:t>
            </a:r>
            <a:endParaRPr lang="en-US" dirty="0">
              <a:latin typeface="+mj-lt"/>
            </a:endParaRPr>
          </a:p>
        </p:txBody>
      </p:sp>
      <p:sp>
        <p:nvSpPr>
          <p:cNvPr id="3" name="Content Placeholder 2"/>
          <p:cNvSpPr>
            <a:spLocks noGrp="1"/>
          </p:cNvSpPr>
          <p:nvPr>
            <p:ph idx="1"/>
          </p:nvPr>
        </p:nvSpPr>
        <p:spPr/>
        <p:txBody>
          <a:bodyPr>
            <a:normAutofit/>
          </a:bodyPr>
          <a:lstStyle/>
          <a:p>
            <a:pPr marL="0" indent="0">
              <a:buNone/>
            </a:pPr>
            <a:r>
              <a:rPr lang="en-US" sz="2000" dirty="0" smtClean="0">
                <a:solidFill>
                  <a:srgbClr val="0000FF"/>
                </a:solidFill>
                <a:latin typeface="Consolas" panose="020B0609020204030204" pitchFamily="49" charset="0"/>
              </a:rPr>
              <a:t>	</a:t>
            </a:r>
          </a:p>
          <a:p>
            <a:pPr marL="0" indent="0">
              <a:buNone/>
            </a:pPr>
            <a:endParaRPr lang="en-US" sz="2000" u="sng" dirty="0" smtClean="0"/>
          </a:p>
        </p:txBody>
      </p:sp>
      <p:sp>
        <p:nvSpPr>
          <p:cNvPr id="4" name="Content Placeholder 2"/>
          <p:cNvSpPr txBox="1">
            <a:spLocks/>
          </p:cNvSpPr>
          <p:nvPr/>
        </p:nvSpPr>
        <p:spPr>
          <a:xfrm>
            <a:off x="199541" y="1020305"/>
            <a:ext cx="8753959" cy="53340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table</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tr</a:t>
            </a:r>
            <a:r>
              <a:rPr lang="en-US" sz="2000" dirty="0" smtClean="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RadioButton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rbMale</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="Male"</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GroupName</a:t>
            </a:r>
            <a:r>
              <a:rPr lang="en-US" sz="2000" dirty="0">
                <a:solidFill>
                  <a:srgbClr val="0000FF"/>
                </a:solidFill>
                <a:highlight>
                  <a:srgbClr val="FFFFFF"/>
                </a:highlight>
                <a:latin typeface="Consolas" panose="020B0609020204030204" pitchFamily="49" charset="0"/>
              </a:rPr>
              <a:t>="Gender"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RadioButton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rbFemale</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="Female"</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GroupName</a:t>
            </a:r>
            <a:r>
              <a:rPr lang="en-US" sz="2000" dirty="0">
                <a:solidFill>
                  <a:srgbClr val="0000FF"/>
                </a:solidFill>
                <a:highlight>
                  <a:srgbClr val="FFFFFF"/>
                </a:highlight>
                <a:latin typeface="Consolas" panose="020B0609020204030204" pitchFamily="49" charset="0"/>
              </a:rPr>
              <a:t>="Gender"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btnGender</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="Show Gender"</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OnClick</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btnGender_Click</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lblGender</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="server"&gt;&lt;/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 &lt;/</a:t>
            </a:r>
            <a:r>
              <a:rPr lang="en-US" sz="2000" dirty="0">
                <a:solidFill>
                  <a:srgbClr val="800000"/>
                </a:solidFill>
                <a:highlight>
                  <a:srgbClr val="FFFFFF"/>
                </a:highlight>
                <a:latin typeface="Consolas" panose="020B0609020204030204" pitchFamily="49" charset="0"/>
              </a:rPr>
              <a:t>td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tr</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table</a:t>
            </a:r>
            <a:r>
              <a:rPr lang="en-US" sz="2000" dirty="0">
                <a:solidFill>
                  <a:srgbClr val="0000FF"/>
                </a:solidFill>
                <a:highlight>
                  <a:srgbClr val="FFFFFF"/>
                </a:highlight>
                <a:latin typeface="Consolas" panose="020B0609020204030204" pitchFamily="49" charset="0"/>
              </a:rPr>
              <a:t>&gt;</a:t>
            </a:r>
            <a:endParaRPr lang="en-US" sz="20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2797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Introduction to </a:t>
            </a:r>
            <a:r>
              <a:rPr lang="en-US" dirty="0" smtClean="0">
                <a:latin typeface="+mj-lt"/>
              </a:rPr>
              <a:t>Web</a:t>
            </a:r>
            <a:endParaRPr lang="en-US" dirty="0">
              <a:latin typeface="+mj-lt"/>
            </a:endParaRPr>
          </a:p>
        </p:txBody>
      </p:sp>
      <p:sp>
        <p:nvSpPr>
          <p:cNvPr id="4" name="Rectangle 3"/>
          <p:cNvSpPr/>
          <p:nvPr/>
        </p:nvSpPr>
        <p:spPr>
          <a:xfrm>
            <a:off x="823993" y="2227881"/>
            <a:ext cx="1600200"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Browser</a:t>
            </a:r>
          </a:p>
        </p:txBody>
      </p:sp>
      <p:cxnSp>
        <p:nvCxnSpPr>
          <p:cNvPr id="7" name="Straight Arrow Connector 6"/>
          <p:cNvCxnSpPr/>
          <p:nvPr/>
        </p:nvCxnSpPr>
        <p:spPr>
          <a:xfrm>
            <a:off x="2438400" y="2632129"/>
            <a:ext cx="3657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467100" y="2234339"/>
            <a:ext cx="2209800" cy="381000"/>
          </a:xfrm>
          <a:prstGeom prst="rect">
            <a:avLst/>
          </a:prstGeom>
          <a:noFill/>
        </p:spPr>
        <p:txBody>
          <a:bodyPr wrap="square" rtlCol="0">
            <a:spAutoFit/>
          </a:bodyPr>
          <a:lstStyle/>
          <a:p>
            <a:r>
              <a:rPr lang="en-US" dirty="0" smtClean="0"/>
              <a:t>Http Request</a:t>
            </a:r>
            <a:endParaRPr lang="en-US" dirty="0"/>
          </a:p>
        </p:txBody>
      </p:sp>
      <p:sp>
        <p:nvSpPr>
          <p:cNvPr id="9" name="Rectangle 8"/>
          <p:cNvSpPr/>
          <p:nvPr/>
        </p:nvSpPr>
        <p:spPr>
          <a:xfrm>
            <a:off x="6324600" y="2303436"/>
            <a:ext cx="1600200"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Web Server</a:t>
            </a:r>
          </a:p>
        </p:txBody>
      </p:sp>
      <p:sp>
        <p:nvSpPr>
          <p:cNvPr id="10" name="TextBox 9"/>
          <p:cNvSpPr txBox="1"/>
          <p:nvPr/>
        </p:nvSpPr>
        <p:spPr>
          <a:xfrm>
            <a:off x="6515100" y="1536380"/>
            <a:ext cx="1219200" cy="923330"/>
          </a:xfrm>
          <a:prstGeom prst="rect">
            <a:avLst/>
          </a:prstGeom>
          <a:noFill/>
        </p:spPr>
        <p:txBody>
          <a:bodyPr wrap="square" rtlCol="0">
            <a:spAutoFit/>
          </a:bodyPr>
          <a:lstStyle/>
          <a:p>
            <a:pPr algn="ctr"/>
            <a:r>
              <a:rPr lang="en-US" dirty="0" smtClean="0"/>
              <a:t>Processing  Request </a:t>
            </a:r>
          </a:p>
          <a:p>
            <a:endParaRPr lang="en-US" dirty="0"/>
          </a:p>
        </p:txBody>
      </p:sp>
      <p:cxnSp>
        <p:nvCxnSpPr>
          <p:cNvPr id="12" name="Straight Arrow Connector 11"/>
          <p:cNvCxnSpPr/>
          <p:nvPr/>
        </p:nvCxnSpPr>
        <p:spPr>
          <a:xfrm flipH="1">
            <a:off x="2667000" y="3733800"/>
            <a:ext cx="3657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459351" y="3307597"/>
            <a:ext cx="2209800" cy="381000"/>
          </a:xfrm>
          <a:prstGeom prst="rect">
            <a:avLst/>
          </a:prstGeom>
          <a:noFill/>
        </p:spPr>
        <p:txBody>
          <a:bodyPr wrap="square" rtlCol="0">
            <a:spAutoFit/>
          </a:bodyPr>
          <a:lstStyle/>
          <a:p>
            <a:r>
              <a:rPr lang="en-US" dirty="0" smtClean="0"/>
              <a:t>Http Response</a:t>
            </a:r>
            <a:endParaRPr lang="en-US" dirty="0"/>
          </a:p>
        </p:txBody>
      </p:sp>
    </p:spTree>
    <p:extLst>
      <p:ext uri="{BB962C8B-B14F-4D97-AF65-F5344CB8AC3E}">
        <p14:creationId xmlns:p14="http://schemas.microsoft.com/office/powerpoint/2010/main" val="260241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animBg="1"/>
      <p:bldP spid="10"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RadioButton</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endParaRPr lang="en-US" sz="2000" u="sng" dirty="0" smtClean="0">
              <a:latin typeface="Consolas" panose="020B0609020204030204" pitchFamily="49" charset="0"/>
            </a:endParaRPr>
          </a:p>
          <a:p>
            <a:endParaRPr lang="en-US" sz="2000" u="sng" dirty="0" smtClean="0">
              <a:latin typeface="Consolas" panose="020B0609020204030204" pitchFamily="49" charset="0"/>
            </a:endParaRPr>
          </a:p>
          <a:p>
            <a:endParaRPr lang="en-US" sz="2000" u="sng" dirty="0">
              <a:latin typeface="Consolas" panose="020B0609020204030204" pitchFamily="49" charset="0"/>
            </a:endParaRPr>
          </a:p>
          <a:p>
            <a:endParaRPr lang="en-US" sz="2000" u="sng" dirty="0" smtClean="0">
              <a:latin typeface="Consolas" panose="020B0609020204030204" pitchFamily="49" charset="0"/>
            </a:endParaRPr>
          </a:p>
          <a:p>
            <a:endParaRPr lang="en-US" sz="2000" u="sng" dirty="0">
              <a:latin typeface="Consolas" panose="020B0609020204030204" pitchFamily="49" charset="0"/>
            </a:endParaRPr>
          </a:p>
          <a:p>
            <a:endParaRPr lang="en-US" sz="2000" u="sng" dirty="0" smtClean="0">
              <a:latin typeface="Consolas" panose="020B0609020204030204" pitchFamily="49" charset="0"/>
            </a:endParaRPr>
          </a:p>
          <a:p>
            <a:endParaRPr lang="en-US" sz="2000" u="sng" dirty="0">
              <a:latin typeface="Consolas" panose="020B0609020204030204" pitchFamily="49" charset="0"/>
            </a:endParaRPr>
          </a:p>
          <a:p>
            <a:pPr marL="0" indent="0">
              <a:buNone/>
            </a:pPr>
            <a:endParaRPr lang="en-US" sz="2000" u="sng" dirty="0">
              <a:latin typeface="Consolas" panose="020B0609020204030204" pitchFamily="49" charset="0"/>
            </a:endParaRPr>
          </a:p>
          <a:p>
            <a:r>
              <a:rPr lang="en-US" sz="2000" u="sng" dirty="0" smtClean="0">
                <a:latin typeface="Consolas" panose="020B0609020204030204" pitchFamily="49" charset="0"/>
              </a:rPr>
              <a:t>Output</a:t>
            </a:r>
          </a:p>
          <a:p>
            <a:pPr marL="0" indent="0">
              <a:buNone/>
            </a:pPr>
            <a:endParaRPr lang="en-US" sz="2000" u="sng"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4900047"/>
            <a:ext cx="5007432" cy="381000"/>
          </a:xfrm>
          <a:prstGeom prst="rect">
            <a:avLst/>
          </a:prstGeom>
          <a:ln>
            <a:solidFill>
              <a:schemeClr val="tx1"/>
            </a:solidFill>
          </a:ln>
        </p:spPr>
      </p:pic>
      <p:sp>
        <p:nvSpPr>
          <p:cNvPr id="6" name="Content Placeholder 2"/>
          <p:cNvSpPr txBox="1">
            <a:spLocks/>
          </p:cNvSpPr>
          <p:nvPr/>
        </p:nvSpPr>
        <p:spPr>
          <a:xfrm>
            <a:off x="190500" y="990600"/>
            <a:ext cx="8763000" cy="29718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highlight>
                  <a:srgbClr val="FFFFFF"/>
                </a:highlight>
                <a:latin typeface="Consolas" panose="020B0609020204030204" pitchFamily="49" charset="0"/>
              </a:rPr>
              <a:t>protected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btnGender_Click</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object</a:t>
            </a:r>
            <a:r>
              <a:rPr lang="en-US" sz="2000" dirty="0">
                <a:solidFill>
                  <a:srgbClr val="000000"/>
                </a:solidFill>
                <a:highlight>
                  <a:srgbClr val="FFFFFF"/>
                </a:highlight>
                <a:latin typeface="Consolas" panose="020B0609020204030204" pitchFamily="49" charset="0"/>
              </a:rPr>
              <a:t> sender, </a:t>
            </a:r>
            <a:r>
              <a:rPr lang="en-US" sz="2000" dirty="0" err="1">
                <a:solidFill>
                  <a:srgbClr val="2B91AF"/>
                </a:solidFill>
                <a:highlight>
                  <a:srgbClr val="FFFFFF"/>
                </a:highlight>
                <a:latin typeface="Consolas" panose="020B0609020204030204" pitchFamily="49" charset="0"/>
              </a:rPr>
              <a:t>EventArgs</a:t>
            </a:r>
            <a:r>
              <a:rPr lang="en-US" sz="2000" dirty="0">
                <a:solidFill>
                  <a:srgbClr val="000000"/>
                </a:solidFill>
                <a:highlight>
                  <a:srgbClr val="FFFFFF"/>
                </a:highlight>
                <a:latin typeface="Consolas" panose="020B0609020204030204" pitchFamily="49" charset="0"/>
              </a:rPr>
              <a:t> e)</a:t>
            </a: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rbMale.Checked</a:t>
            </a:r>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true</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lblGender.Text</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rbMale.Text.ToString</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else</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lblGender.Text</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rbFemale.Text.ToString</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endParaRPr lang="en-US" sz="2000" u="sng" dirty="0">
              <a:latin typeface="Consolas" panose="020B0609020204030204" pitchFamily="49" charset="0"/>
            </a:endParaRPr>
          </a:p>
          <a:p>
            <a:pPr marL="0" indent="0">
              <a:buNone/>
            </a:pPr>
            <a:endParaRPr lang="en-US" sz="2000" u="sng" dirty="0">
              <a:latin typeface="Consolas" panose="020B0609020204030204" pitchFamily="49" charset="0"/>
            </a:endParaRPr>
          </a:p>
        </p:txBody>
      </p:sp>
    </p:spTree>
    <p:extLst>
      <p:ext uri="{BB962C8B-B14F-4D97-AF65-F5344CB8AC3E}">
        <p14:creationId xmlns:p14="http://schemas.microsoft.com/office/powerpoint/2010/main" val="266064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HyperLink</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a:t>Hyperlink control is used to jump to another </a:t>
            </a:r>
            <a:r>
              <a:rPr lang="en-US" dirty="0" smtClean="0"/>
              <a:t>location.</a:t>
            </a:r>
          </a:p>
          <a:p>
            <a:pPr marL="457200" algn="just"/>
            <a:r>
              <a:rPr lang="en-US" dirty="0" smtClean="0"/>
              <a:t>It is useful when you want to display a link to a site.</a:t>
            </a:r>
            <a:endParaRPr lang="en-US" dirty="0"/>
          </a:p>
          <a:p>
            <a:pPr marL="457200" algn="just"/>
            <a:r>
              <a:rPr lang="en-US" u="sng" dirty="0" smtClean="0"/>
              <a:t>Example</a:t>
            </a:r>
          </a:p>
          <a:p>
            <a:pPr marL="0" indent="0">
              <a:buNone/>
            </a:pPr>
            <a:r>
              <a:rPr lang="en-US" sz="1800" dirty="0">
                <a:solidFill>
                  <a:srgbClr val="0000FF"/>
                </a:solidFill>
                <a:latin typeface="Consolas" panose="020B0609020204030204" pitchFamily="49" charset="0"/>
              </a:rPr>
              <a:t>	</a:t>
            </a:r>
            <a:r>
              <a:rPr lang="en-US" sz="18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	</a:t>
            </a:r>
          </a:p>
          <a:p>
            <a:pPr marL="0" indent="0">
              <a:buNone/>
            </a:pPr>
            <a:endParaRPr lang="en-US" sz="2000" u="sng"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357959"/>
            <a:ext cx="1980990" cy="480241"/>
          </a:xfrm>
          <a:prstGeom prst="rect">
            <a:avLst/>
          </a:prstGeom>
          <a:ln>
            <a:solidFill>
              <a:schemeClr val="tx1"/>
            </a:solidFill>
          </a:ln>
        </p:spPr>
      </p:pic>
      <p:sp>
        <p:nvSpPr>
          <p:cNvPr id="5" name="Content Placeholder 2"/>
          <p:cNvSpPr txBox="1">
            <a:spLocks/>
          </p:cNvSpPr>
          <p:nvPr/>
        </p:nvSpPr>
        <p:spPr>
          <a:xfrm>
            <a:off x="742626" y="2514600"/>
            <a:ext cx="8191501" cy="1219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HyperLink</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hlGoogle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Target</a:t>
            </a:r>
            <a:r>
              <a:rPr lang="en-US" sz="2000" dirty="0">
                <a:solidFill>
                  <a:srgbClr val="0000FF"/>
                </a:solidFill>
                <a:latin typeface="Consolas" panose="020B0609020204030204" pitchFamily="49" charset="0"/>
              </a:rPr>
              <a:t>="_blank"</a:t>
            </a:r>
            <a:r>
              <a:rPr lang="en-US" sz="2000" dirty="0">
                <a:solidFill>
                  <a:srgbClr val="000000"/>
                </a:solidFill>
                <a:latin typeface="Consolas" panose="020B0609020204030204" pitchFamily="49" charset="0"/>
              </a:rPr>
              <a:t> </a:t>
            </a:r>
            <a:r>
              <a:rPr lang="en-US" sz="2000" dirty="0" err="1" smtClean="0">
                <a:solidFill>
                  <a:srgbClr val="FF0000"/>
                </a:solidFill>
                <a:latin typeface="Consolas" panose="020B0609020204030204" pitchFamily="49" charset="0"/>
              </a:rPr>
              <a:t>NavigateUrl</a:t>
            </a:r>
            <a:r>
              <a:rPr lang="en-US" sz="2000" dirty="0">
                <a:solidFill>
                  <a:srgbClr val="0000FF"/>
                </a:solidFill>
                <a:latin typeface="Consolas" panose="020B0609020204030204" pitchFamily="49" charset="0"/>
              </a:rPr>
              <a:t>="http://www.google.com"</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Text</a:t>
            </a:r>
            <a:r>
              <a:rPr lang="en-US" sz="2000" dirty="0">
                <a:solidFill>
                  <a:srgbClr val="0000FF"/>
                </a:solidFill>
                <a:latin typeface="Consolas" panose="020B0609020204030204" pitchFamily="49" charset="0"/>
              </a:rPr>
              <a:t>="Go to Google.com"/&gt;</a:t>
            </a:r>
          </a:p>
        </p:txBody>
      </p:sp>
    </p:spTree>
    <p:extLst>
      <p:ext uri="{BB962C8B-B14F-4D97-AF65-F5344CB8AC3E}">
        <p14:creationId xmlns:p14="http://schemas.microsoft.com/office/powerpoint/2010/main" val="411687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Image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a:t>Image control is used to place an image on the </a:t>
            </a:r>
            <a:r>
              <a:rPr lang="en-US" dirty="0" smtClean="0"/>
              <a:t>web page</a:t>
            </a:r>
            <a:r>
              <a:rPr lang="en-US" dirty="0"/>
              <a:t>. </a:t>
            </a:r>
            <a:endParaRPr lang="en-US" dirty="0" smtClean="0"/>
          </a:p>
          <a:p>
            <a:pPr marL="457200" algn="just"/>
            <a:r>
              <a:rPr lang="en-US" dirty="0" smtClean="0"/>
              <a:t>It is used when displaying products, user profile photo etc.</a:t>
            </a:r>
            <a:endParaRPr lang="en-US" dirty="0"/>
          </a:p>
          <a:p>
            <a:pPr marL="457200" algn="just"/>
            <a:r>
              <a:rPr lang="en-US" u="sng" dirty="0" smtClean="0"/>
              <a:t>Example</a:t>
            </a:r>
          </a:p>
          <a:p>
            <a:pPr marL="0" indent="0">
              <a:buNone/>
            </a:pPr>
            <a:r>
              <a:rPr lang="en-US" sz="18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	</a:t>
            </a:r>
          </a:p>
          <a:p>
            <a:pPr marL="0" indent="0">
              <a:buNone/>
            </a:pPr>
            <a:endParaRPr lang="en-US" sz="2000" u="sng"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4744" y="3869396"/>
            <a:ext cx="1214512" cy="1159804"/>
          </a:xfrm>
          <a:prstGeom prst="rect">
            <a:avLst/>
          </a:prstGeom>
          <a:ln>
            <a:solidFill>
              <a:schemeClr val="tx1"/>
            </a:solidFill>
          </a:ln>
        </p:spPr>
      </p:pic>
      <p:sp>
        <p:nvSpPr>
          <p:cNvPr id="6" name="Content Placeholder 2"/>
          <p:cNvSpPr txBox="1">
            <a:spLocks/>
          </p:cNvSpPr>
          <p:nvPr/>
        </p:nvSpPr>
        <p:spPr>
          <a:xfrm>
            <a:off x="761999" y="2514600"/>
            <a:ext cx="8191501" cy="1219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Image</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imgUser</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ImageUrl</a:t>
            </a:r>
            <a:r>
              <a:rPr lang="en-US" sz="2000" dirty="0">
                <a:solidFill>
                  <a:srgbClr val="0000FF"/>
                </a:solidFill>
                <a:latin typeface="Consolas" panose="020B0609020204030204" pitchFamily="49" charset="0"/>
              </a:rPr>
              <a:t>="~/user.png"</a:t>
            </a:r>
            <a:r>
              <a:rPr lang="en-US" sz="2000" dirty="0">
                <a:solidFill>
                  <a:srgbClr val="000000"/>
                </a:solidFill>
                <a:latin typeface="Consolas" panose="020B0609020204030204" pitchFamily="49" charset="0"/>
              </a:rPr>
              <a:t> </a:t>
            </a:r>
            <a:r>
              <a:rPr lang="en-US" sz="2000" dirty="0" err="1" smtClean="0">
                <a:solidFill>
                  <a:srgbClr val="FF0000"/>
                </a:solidFill>
                <a:latin typeface="Consolas" panose="020B0609020204030204" pitchFamily="49" charset="0"/>
              </a:rPr>
              <a:t>AlternateText</a:t>
            </a:r>
            <a:r>
              <a:rPr lang="en-US" sz="2000" dirty="0">
                <a:solidFill>
                  <a:srgbClr val="0000FF"/>
                </a:solidFill>
                <a:latin typeface="Consolas" panose="020B0609020204030204" pitchFamily="49" charset="0"/>
              </a:rPr>
              <a:t>="This is Profile Picture"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p>
        </p:txBody>
      </p:sp>
    </p:spTree>
    <p:extLst>
      <p:ext uri="{BB962C8B-B14F-4D97-AF65-F5344CB8AC3E}">
        <p14:creationId xmlns:p14="http://schemas.microsoft.com/office/powerpoint/2010/main" val="331804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FileUpload</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err="1"/>
              <a:t>FileUpload</a:t>
            </a:r>
            <a:r>
              <a:rPr lang="en-US" dirty="0"/>
              <a:t> control allows users to upload file to the webserver. </a:t>
            </a:r>
            <a:endParaRPr lang="en-US" dirty="0" smtClean="0"/>
          </a:p>
          <a:p>
            <a:pPr marL="457200" algn="just"/>
            <a:r>
              <a:rPr lang="en-US" dirty="0"/>
              <a:t>Once the server receives the posted file data, the application can save it, check it, or ignore it</a:t>
            </a:r>
            <a:r>
              <a:rPr lang="en-US" dirty="0" smtClean="0"/>
              <a:t>.</a:t>
            </a:r>
          </a:p>
          <a:p>
            <a:pPr marL="457200" algn="just"/>
            <a:r>
              <a:rPr lang="en-US" dirty="0" smtClean="0"/>
              <a:t>Required Namespace for uploading file is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System.IO</a:t>
            </a:r>
            <a:r>
              <a:rPr lang="en-US" dirty="0">
                <a:solidFill>
                  <a:srgbClr val="000000"/>
                </a:solidFill>
                <a:latin typeface="Consolas" panose="020B0609020204030204" pitchFamily="49" charset="0"/>
              </a:rPr>
              <a:t>.</a:t>
            </a:r>
            <a:endParaRPr lang="en-US" dirty="0" smtClean="0"/>
          </a:p>
          <a:p>
            <a:pPr marL="457200" algn="just"/>
            <a:r>
              <a:rPr lang="en-US" u="sng" dirty="0" smtClean="0"/>
              <a:t>Example</a:t>
            </a:r>
          </a:p>
          <a:p>
            <a:pPr marL="0" indent="0">
              <a:buNone/>
            </a:pPr>
            <a:r>
              <a:rPr lang="en-US" sz="2000" dirty="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	</a:t>
            </a:r>
          </a:p>
          <a:p>
            <a:pPr marL="0" indent="0">
              <a:buNone/>
            </a:pPr>
            <a:endParaRPr lang="en-US" sz="2000" u="sng"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452" y="4114800"/>
            <a:ext cx="3229096" cy="674208"/>
          </a:xfrm>
          <a:prstGeom prst="rect">
            <a:avLst/>
          </a:prstGeom>
          <a:ln>
            <a:solidFill>
              <a:schemeClr val="tx1"/>
            </a:solidFill>
          </a:ln>
        </p:spPr>
      </p:pic>
      <p:sp>
        <p:nvSpPr>
          <p:cNvPr id="5" name="Content Placeholder 2"/>
          <p:cNvSpPr txBox="1">
            <a:spLocks/>
          </p:cNvSpPr>
          <p:nvPr/>
        </p:nvSpPr>
        <p:spPr>
          <a:xfrm>
            <a:off x="761999" y="3432890"/>
            <a:ext cx="8191501" cy="449419"/>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FileUpload</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fuFile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p>
        </p:txBody>
      </p:sp>
    </p:spTree>
    <p:extLst>
      <p:ext uri="{BB962C8B-B14F-4D97-AF65-F5344CB8AC3E}">
        <p14:creationId xmlns:p14="http://schemas.microsoft.com/office/powerpoint/2010/main" val="385711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FileUpload</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953500" cy="5334000"/>
          </a:xfrm>
        </p:spPr>
        <p:txBody>
          <a:bodyPr>
            <a:normAutofit/>
          </a:bodyPr>
          <a:lstStyle/>
          <a:p>
            <a:pPr marL="0" indent="0">
              <a:buNone/>
            </a:pPr>
            <a:r>
              <a:rPr lang="en-US" sz="2000" dirty="0" smtClean="0">
                <a:solidFill>
                  <a:srgbClr val="0000FF"/>
                </a:solidFill>
                <a:latin typeface="Consolas" panose="020B0609020204030204" pitchFamily="49" charset="0"/>
              </a:rPr>
              <a:t>	</a:t>
            </a:r>
          </a:p>
          <a:p>
            <a:pPr marL="0" indent="0">
              <a:buNone/>
            </a:pPr>
            <a:endParaRPr lang="en-US" sz="2000" u="sng" dirty="0" smtClean="0"/>
          </a:p>
        </p:txBody>
      </p:sp>
      <p:sp>
        <p:nvSpPr>
          <p:cNvPr id="5" name="Content Placeholder 2"/>
          <p:cNvSpPr txBox="1">
            <a:spLocks/>
          </p:cNvSpPr>
          <p:nvPr/>
        </p:nvSpPr>
        <p:spPr>
          <a:xfrm>
            <a:off x="190500" y="1007390"/>
            <a:ext cx="8763000" cy="371701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div</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FileUpload</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fuFile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hr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Button</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btnUpload</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Text</a:t>
            </a:r>
            <a:r>
              <a:rPr lang="en-US" sz="2000" dirty="0">
                <a:solidFill>
                  <a:srgbClr val="0000FF"/>
                </a:solidFill>
                <a:latin typeface="Consolas" panose="020B0609020204030204" pitchFamily="49" charset="0"/>
              </a:rPr>
              <a:t>="Upload"</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OnClick</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UploadFile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br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Label</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lblMessage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ForeColor</a:t>
            </a:r>
            <a:r>
              <a:rPr lang="en-US" sz="2000" dirty="0">
                <a:solidFill>
                  <a:srgbClr val="0000FF"/>
                </a:solidFill>
                <a:latin typeface="Consolas" panose="020B0609020204030204" pitchFamily="49" charset="0"/>
              </a:rPr>
              <a:t>="Green"</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div</a:t>
            </a:r>
            <a:r>
              <a:rPr lang="en-US" sz="2000" dirty="0">
                <a:solidFill>
                  <a:srgbClr val="0000FF"/>
                </a:solidFill>
                <a:latin typeface="Consolas" panose="020B0609020204030204" pitchFamily="49" charset="0"/>
              </a:rPr>
              <a:t>&gt;</a:t>
            </a:r>
          </a:p>
        </p:txBody>
      </p:sp>
    </p:spTree>
    <p:extLst>
      <p:ext uri="{BB962C8B-B14F-4D97-AF65-F5344CB8AC3E}">
        <p14:creationId xmlns:p14="http://schemas.microsoft.com/office/powerpoint/2010/main" val="378499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FileUpload</a:t>
            </a:r>
            <a:r>
              <a:rPr lang="en-US" dirty="0" smtClean="0">
                <a:latin typeface="+mj-lt"/>
              </a:rPr>
              <a:t> Control</a:t>
            </a:r>
            <a:endParaRPr lang="en-US" dirty="0">
              <a:latin typeface="+mj-lt"/>
            </a:endParaRPr>
          </a:p>
        </p:txBody>
      </p:sp>
      <p:sp>
        <p:nvSpPr>
          <p:cNvPr id="3" name="Content Placeholder 2"/>
          <p:cNvSpPr>
            <a:spLocks noGrp="1"/>
          </p:cNvSpPr>
          <p:nvPr>
            <p:ph idx="1"/>
          </p:nvPr>
        </p:nvSpPr>
        <p:spPr>
          <a:ln>
            <a:solidFill>
              <a:schemeClr val="tx1"/>
            </a:solidFill>
          </a:ln>
        </p:spPr>
        <p:txBody>
          <a:bodyPr>
            <a:normAutofit fontScale="85000" lnSpcReduction="20000"/>
          </a:bodyPr>
          <a:lstStyle/>
          <a:p>
            <a:pPr marL="0" indent="0">
              <a:buNone/>
            </a:pPr>
            <a:r>
              <a:rPr lang="en-US" sz="2000" dirty="0">
                <a:solidFill>
                  <a:srgbClr val="0000FF"/>
                </a:solidFill>
                <a:latin typeface="Consolas" panose="020B0609020204030204" pitchFamily="49" charset="0"/>
              </a:rPr>
              <a:t>protected</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UploadFile</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object</a:t>
            </a:r>
            <a:r>
              <a:rPr lang="en-US" sz="2000" dirty="0">
                <a:solidFill>
                  <a:srgbClr val="000000"/>
                </a:solidFill>
                <a:latin typeface="Consolas" panose="020B0609020204030204" pitchFamily="49" charset="0"/>
              </a:rPr>
              <a:t> sender, </a:t>
            </a:r>
            <a:r>
              <a:rPr lang="en-US" sz="2000" dirty="0" err="1">
                <a:solidFill>
                  <a:srgbClr val="2B91AF"/>
                </a:solidFill>
                <a:latin typeface="Consolas" panose="020B0609020204030204" pitchFamily="49" charset="0"/>
              </a:rPr>
              <a:t>EventArgs</a:t>
            </a:r>
            <a:r>
              <a:rPr lang="en-US" sz="2000" dirty="0">
                <a:solidFill>
                  <a:srgbClr val="000000"/>
                </a:solidFill>
                <a:latin typeface="Consolas" panose="020B0609020204030204" pitchFamily="49" charset="0"/>
              </a:rPr>
              <a:t> e)</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folderPath</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Server.MapPath</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"~/Files/"</a:t>
            </a:r>
            <a:r>
              <a:rPr lang="en-US" sz="2000" dirty="0">
                <a:solidFill>
                  <a:srgbClr val="000000"/>
                </a:solidFill>
                <a:latin typeface="Consolas" panose="020B0609020204030204" pitchFamily="49" charset="0"/>
              </a:rPr>
              <a:t>);</a:t>
            </a: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//Check whether Directory (Folder) exists.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t>
            </a:r>
            <a:r>
              <a:rPr lang="en-US" sz="2000" dirty="0" err="1">
                <a:solidFill>
                  <a:srgbClr val="2B91AF"/>
                </a:solidFill>
                <a:latin typeface="Consolas" panose="020B0609020204030204" pitchFamily="49" charset="0"/>
              </a:rPr>
              <a:t>Directory</a:t>
            </a:r>
            <a:r>
              <a:rPr lang="en-US" sz="2000" dirty="0" err="1">
                <a:solidFill>
                  <a:srgbClr val="000000"/>
                </a:solidFill>
                <a:latin typeface="Consolas" panose="020B0609020204030204" pitchFamily="49" charset="0"/>
              </a:rPr>
              <a:t>.Exists</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folderPath</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//If Directory (Folder) does not exists. Create it.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err="1">
                <a:solidFill>
                  <a:srgbClr val="2B91AF"/>
                </a:solidFill>
                <a:latin typeface="Consolas" panose="020B0609020204030204" pitchFamily="49" charset="0"/>
              </a:rPr>
              <a:t>Directory</a:t>
            </a:r>
            <a:r>
              <a:rPr lang="en-US" sz="2000" dirty="0" err="1">
                <a:solidFill>
                  <a:srgbClr val="000000"/>
                </a:solidFill>
                <a:latin typeface="Consolas" panose="020B0609020204030204" pitchFamily="49" charset="0"/>
              </a:rPr>
              <a:t>.CreateDirectory</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folderPath</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//Save the File to the Directory (Folder).</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fuFile.SaveAs</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folderPath</a:t>
            </a:r>
            <a:r>
              <a:rPr lang="en-US" sz="2000" dirty="0">
                <a:solidFill>
                  <a:srgbClr val="000000"/>
                </a:solidFill>
                <a:latin typeface="Consolas" panose="020B0609020204030204" pitchFamily="49" charset="0"/>
              </a:rPr>
              <a:t> + </a:t>
            </a:r>
            <a:r>
              <a:rPr lang="en-US" sz="2000" dirty="0" err="1">
                <a:solidFill>
                  <a:srgbClr val="2B91AF"/>
                </a:solidFill>
                <a:latin typeface="Consolas" panose="020B0609020204030204" pitchFamily="49" charset="0"/>
              </a:rPr>
              <a:t>Path</a:t>
            </a:r>
            <a:r>
              <a:rPr lang="en-US" sz="2000" dirty="0" err="1">
                <a:solidFill>
                  <a:srgbClr val="000000"/>
                </a:solidFill>
                <a:latin typeface="Consolas" panose="020B0609020204030204" pitchFamily="49" charset="0"/>
              </a:rPr>
              <a:t>.GetFileName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fuFile.FileName</a:t>
            </a:r>
            <a:r>
              <a:rPr lang="en-US" sz="2000" dirty="0">
                <a:solidFill>
                  <a:srgbClr val="000000"/>
                </a:solidFill>
                <a:latin typeface="Consolas" panose="020B0609020204030204" pitchFamily="49" charset="0"/>
              </a:rPr>
              <a:t>));</a:t>
            </a: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//Display the success message.</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lblMessage.Text</a:t>
            </a:r>
            <a:r>
              <a:rPr lang="en-US" sz="2000" dirty="0">
                <a:solidFill>
                  <a:srgbClr val="000000"/>
                </a:solidFill>
                <a:latin typeface="Consolas" panose="020B0609020204030204" pitchFamily="49" charset="0"/>
              </a:rPr>
              <a:t> = </a:t>
            </a:r>
            <a:r>
              <a:rPr lang="en-US" sz="2000" dirty="0" err="1">
                <a:solidFill>
                  <a:srgbClr val="2B91AF"/>
                </a:solidFill>
                <a:latin typeface="Consolas" panose="020B0609020204030204" pitchFamily="49" charset="0"/>
              </a:rPr>
              <a:t>Path</a:t>
            </a:r>
            <a:r>
              <a:rPr lang="en-US" sz="2000" dirty="0" err="1">
                <a:solidFill>
                  <a:srgbClr val="000000"/>
                </a:solidFill>
                <a:latin typeface="Consolas" panose="020B0609020204030204" pitchFamily="49" charset="0"/>
              </a:rPr>
              <a:t>.GetFileName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fuFile.FileName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 has been </a:t>
            </a:r>
            <a:r>
              <a:rPr lang="en-US" sz="2000" dirty="0" smtClean="0">
                <a:solidFill>
                  <a:srgbClr val="A31515"/>
                </a:solidFill>
                <a:latin typeface="Consolas" panose="020B0609020204030204" pitchFamily="49" charset="0"/>
              </a:rPr>
              <a:t>	uploaded</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endParaRPr lang="en-US" sz="2000" u="sng" dirty="0" smtClean="0">
              <a:latin typeface="Consolas" panose="020B0609020204030204" pitchFamily="49" charset="0"/>
            </a:endParaRPr>
          </a:p>
          <a:p>
            <a:pPr marL="0" indent="0">
              <a:buNone/>
            </a:pPr>
            <a:endParaRPr lang="en-US" sz="2000" u="sng" dirty="0" smtClean="0"/>
          </a:p>
        </p:txBody>
      </p:sp>
    </p:spTree>
    <p:extLst>
      <p:ext uri="{BB962C8B-B14F-4D97-AF65-F5344CB8AC3E}">
        <p14:creationId xmlns:p14="http://schemas.microsoft.com/office/powerpoint/2010/main" val="386422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Output – </a:t>
            </a:r>
            <a:r>
              <a:rPr lang="en-US" dirty="0" err="1" smtClean="0">
                <a:latin typeface="+mj-lt"/>
              </a:rPr>
              <a:t>FileUpload</a:t>
            </a:r>
            <a:r>
              <a:rPr lang="en-US" dirty="0" smtClean="0">
                <a:latin typeface="+mj-lt"/>
              </a:rPr>
              <a:t> Control</a:t>
            </a:r>
            <a:endParaRPr lang="en-US"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066800"/>
            <a:ext cx="2400635" cy="1876687"/>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1066800"/>
            <a:ext cx="4953000" cy="3513604"/>
          </a:xfrm>
          <a:prstGeom prst="rect">
            <a:avLst/>
          </a:prstGeom>
          <a:ln>
            <a:solidFill>
              <a:schemeClr val="tx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3089429"/>
            <a:ext cx="2400635" cy="1858858"/>
          </a:xfrm>
          <a:prstGeom prst="rect">
            <a:avLst/>
          </a:prstGeom>
          <a:ln>
            <a:solidFill>
              <a:schemeClr val="tx1"/>
            </a:solid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201" y="4732803"/>
            <a:ext cx="1931808" cy="1679833"/>
          </a:xfrm>
          <a:prstGeom prst="rect">
            <a:avLst/>
          </a:prstGeom>
          <a:ln>
            <a:solidFill>
              <a:schemeClr val="tx1"/>
            </a:solidFill>
          </a:ln>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5391" y="4732804"/>
            <a:ext cx="2267273" cy="1611580"/>
          </a:xfrm>
          <a:prstGeom prst="rect">
            <a:avLst/>
          </a:prstGeom>
          <a:ln>
            <a:solidFill>
              <a:schemeClr val="tx1"/>
            </a:solidFill>
          </a:ln>
        </p:spPr>
      </p:pic>
      <p:sp>
        <p:nvSpPr>
          <p:cNvPr id="9" name="Right Arrow 8"/>
          <p:cNvSpPr/>
          <p:nvPr/>
        </p:nvSpPr>
        <p:spPr>
          <a:xfrm>
            <a:off x="2971800" y="2005143"/>
            <a:ext cx="381000" cy="28085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600700" y="5398165"/>
            <a:ext cx="381000" cy="28085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2934035" y="3657600"/>
            <a:ext cx="381000" cy="36125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Arrow 11"/>
          <p:cNvSpPr/>
          <p:nvPr/>
        </p:nvSpPr>
        <p:spPr>
          <a:xfrm flipV="1">
            <a:off x="1447800" y="5243440"/>
            <a:ext cx="914400" cy="590306"/>
          </a:xfrm>
          <a:prstGeom prst="bentArrow">
            <a:avLst>
              <a:gd name="adj1" fmla="val 26923"/>
              <a:gd name="adj2" fmla="val 25000"/>
              <a:gd name="adj3" fmla="val 25000"/>
              <a:gd name="adj4" fmla="val 437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09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LinkButton</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err="1" smtClean="0"/>
              <a:t>LinkButton</a:t>
            </a:r>
            <a:r>
              <a:rPr lang="en-US" dirty="0" smtClean="0"/>
              <a:t> </a:t>
            </a:r>
            <a:r>
              <a:rPr lang="en-US" dirty="0"/>
              <a:t>control is used to create a hyperlink button</a:t>
            </a:r>
            <a:r>
              <a:rPr lang="en-US" dirty="0" smtClean="0"/>
              <a:t>.</a:t>
            </a:r>
          </a:p>
          <a:p>
            <a:pPr marL="457200" algn="just"/>
            <a:r>
              <a:rPr lang="en-US" dirty="0"/>
              <a:t>This control looks like a </a:t>
            </a:r>
            <a:r>
              <a:rPr lang="en-US" dirty="0" err="1"/>
              <a:t>HyperLink</a:t>
            </a:r>
            <a:r>
              <a:rPr lang="en-US" dirty="0"/>
              <a:t> control but has the same functionality as the Button </a:t>
            </a:r>
            <a:r>
              <a:rPr lang="en-US" dirty="0" smtClean="0"/>
              <a:t>control</a:t>
            </a:r>
            <a:r>
              <a:rPr lang="en-US" dirty="0"/>
              <a:t>.</a:t>
            </a:r>
            <a:endParaRPr lang="en-US" dirty="0" smtClean="0"/>
          </a:p>
          <a:p>
            <a:pPr marL="457200" algn="just"/>
            <a:r>
              <a:rPr lang="en-US" u="sng" dirty="0" smtClean="0"/>
              <a:t>Example</a:t>
            </a:r>
          </a:p>
          <a:p>
            <a:pPr marL="0" indent="0">
              <a:buNone/>
            </a:pPr>
            <a:r>
              <a:rPr lang="en-US" sz="2000" dirty="0">
                <a:solidFill>
                  <a:srgbClr val="0000FF"/>
                </a:solidFill>
                <a:latin typeface="Consolas" panose="020B0609020204030204" pitchFamily="49" charset="0"/>
              </a:rPr>
              <a:t>	</a:t>
            </a:r>
            <a:endParaRPr lang="en-US" sz="2000" dirty="0" smtClean="0">
              <a:solidFill>
                <a:srgbClr val="0000FF"/>
              </a:solidFill>
              <a:highlight>
                <a:srgbClr val="FFFFFF"/>
              </a:highlight>
              <a:latin typeface="Consolas" panose="020B0609020204030204" pitchFamily="49"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078" y="3886200"/>
            <a:ext cx="2093844" cy="609600"/>
          </a:xfrm>
          <a:prstGeom prst="rect">
            <a:avLst/>
          </a:prstGeom>
          <a:ln>
            <a:solidFill>
              <a:schemeClr val="tx1"/>
            </a:solidFill>
          </a:ln>
        </p:spPr>
      </p:pic>
      <p:sp>
        <p:nvSpPr>
          <p:cNvPr id="5" name="Content Placeholder 2"/>
          <p:cNvSpPr txBox="1">
            <a:spLocks/>
          </p:cNvSpPr>
          <p:nvPr/>
        </p:nvSpPr>
        <p:spPr>
          <a:xfrm>
            <a:off x="761999" y="2896922"/>
            <a:ext cx="8191501" cy="75422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LinkButton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lnkbtnLogout</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Text</a:t>
            </a:r>
            <a:r>
              <a:rPr lang="en-US" sz="2000" dirty="0">
                <a:solidFill>
                  <a:srgbClr val="0000FF"/>
                </a:solidFill>
                <a:highlight>
                  <a:srgbClr val="FFFFFF"/>
                </a:highlight>
                <a:latin typeface="Consolas" panose="020B0609020204030204" pitchFamily="49" charset="0"/>
              </a:rPr>
              <a:t>="Logout"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endParaRPr lang="en-US" sz="2000" u="sng"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77792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ImageButton</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err="1" smtClean="0"/>
              <a:t>ImageButton</a:t>
            </a:r>
            <a:r>
              <a:rPr lang="en-US" dirty="0" smtClean="0"/>
              <a:t> </a:t>
            </a:r>
            <a:r>
              <a:rPr lang="en-US" dirty="0"/>
              <a:t>control is used to display a clickable image. </a:t>
            </a:r>
            <a:endParaRPr lang="en-US" dirty="0" smtClean="0"/>
          </a:p>
          <a:p>
            <a:pPr marL="457200" algn="just"/>
            <a:r>
              <a:rPr lang="en-US" dirty="0"/>
              <a:t>The properties of the Image control can also be used on the </a:t>
            </a:r>
            <a:r>
              <a:rPr lang="en-US" dirty="0" err="1"/>
              <a:t>ImageButton</a:t>
            </a:r>
            <a:r>
              <a:rPr lang="en-US" dirty="0"/>
              <a:t> control</a:t>
            </a:r>
            <a:r>
              <a:rPr lang="en-US" dirty="0" smtClean="0"/>
              <a:t>.</a:t>
            </a:r>
          </a:p>
          <a:p>
            <a:pPr marL="457200" algn="just"/>
            <a:r>
              <a:rPr lang="en-US" u="sng" dirty="0" smtClean="0"/>
              <a:t>Example</a:t>
            </a:r>
          </a:p>
          <a:p>
            <a:pPr marL="514350" lvl="1" indent="0">
              <a:buNone/>
            </a:pPr>
            <a:endParaRPr lang="en-US" u="sng" dirty="0">
              <a:solidFill>
                <a:srgbClr val="0000FF"/>
              </a:solidFill>
              <a:highlight>
                <a:srgbClr val="FFFFFF"/>
              </a:highlight>
              <a:latin typeface="Consolas" panose="020B0609020204030204" pitchFamily="49" charset="0"/>
            </a:endParaRPr>
          </a:p>
          <a:p>
            <a:pPr marL="514350" lvl="1" indent="0">
              <a:buNone/>
            </a:pPr>
            <a:endParaRPr lang="en-US" u="sng" dirty="0" smtClean="0"/>
          </a:p>
          <a:p>
            <a:pPr marL="0" indent="0">
              <a:buNone/>
            </a:pPr>
            <a:r>
              <a:rPr lang="en-US" sz="2000" dirty="0">
                <a:solidFill>
                  <a:srgbClr val="0000FF"/>
                </a:solidFill>
                <a:latin typeface="Consolas" panose="020B0609020204030204" pitchFamily="49" charset="0"/>
              </a:rPr>
              <a:t>	</a:t>
            </a:r>
            <a:endParaRPr lang="en-US" sz="2000" u="sng"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399" y="3962400"/>
            <a:ext cx="1888903" cy="762000"/>
          </a:xfrm>
          <a:prstGeom prst="rect">
            <a:avLst/>
          </a:prstGeom>
          <a:ln>
            <a:solidFill>
              <a:schemeClr val="tx1"/>
            </a:solidFill>
          </a:ln>
        </p:spPr>
      </p:pic>
      <p:sp>
        <p:nvSpPr>
          <p:cNvPr id="5" name="Content Placeholder 2"/>
          <p:cNvSpPr txBox="1">
            <a:spLocks/>
          </p:cNvSpPr>
          <p:nvPr/>
        </p:nvSpPr>
        <p:spPr>
          <a:xfrm>
            <a:off x="761999" y="2903380"/>
            <a:ext cx="8191501" cy="75422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ImageButton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smtClean="0">
                <a:solidFill>
                  <a:srgbClr val="0000FF"/>
                </a:solidFill>
                <a:highlight>
                  <a:srgbClr val="FFFFFF"/>
                </a:highlight>
                <a:latin typeface="Consolas" panose="020B0609020204030204" pitchFamily="49" charset="0"/>
              </a:rPr>
              <a:t>imgbtnUser</a:t>
            </a:r>
            <a:r>
              <a:rPr lang="en-US" sz="2000" dirty="0" smtClean="0">
                <a:solidFill>
                  <a:srgbClr val="0000FF"/>
                </a:solidFill>
                <a:highlight>
                  <a:srgbClr val="FFFFFF"/>
                </a:highlight>
                <a:latin typeface="Consolas" panose="020B0609020204030204" pitchFamily="49" charset="0"/>
              </a:rPr>
              <a:t>"</a:t>
            </a:r>
            <a:r>
              <a:rPr lang="en-US" sz="2000" dirty="0" smtClean="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ImageUrl</a:t>
            </a:r>
            <a:r>
              <a:rPr lang="en-US" sz="2000" dirty="0">
                <a:solidFill>
                  <a:srgbClr val="0000FF"/>
                </a:solidFill>
                <a:highlight>
                  <a:srgbClr val="FFFFFF"/>
                </a:highlight>
                <a:latin typeface="Consolas" panose="020B0609020204030204" pitchFamily="49" charset="0"/>
              </a:rPr>
              <a:t>="~/user.png"/&gt;</a:t>
            </a:r>
          </a:p>
        </p:txBody>
      </p:sp>
    </p:spTree>
    <p:extLst>
      <p:ext uri="{BB962C8B-B14F-4D97-AF65-F5344CB8AC3E}">
        <p14:creationId xmlns:p14="http://schemas.microsoft.com/office/powerpoint/2010/main" val="143772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HiddenField</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lnSpcReduction="10000"/>
          </a:bodyPr>
          <a:lstStyle/>
          <a:p>
            <a:pPr marL="457200" algn="just"/>
            <a:r>
              <a:rPr lang="en-US" dirty="0" err="1"/>
              <a:t>HiddenField</a:t>
            </a:r>
            <a:r>
              <a:rPr lang="en-US" dirty="0"/>
              <a:t>, as name implies, is </a:t>
            </a:r>
            <a:r>
              <a:rPr lang="en-US" dirty="0" smtClean="0"/>
              <a:t>hidden</a:t>
            </a:r>
            <a:r>
              <a:rPr lang="en-US" dirty="0"/>
              <a:t> </a:t>
            </a:r>
            <a:r>
              <a:rPr lang="en-US" dirty="0" smtClean="0"/>
              <a:t>that means </a:t>
            </a:r>
            <a:r>
              <a:rPr lang="en-US" dirty="0"/>
              <a:t>non visual control in ASP.NET where you can save the value</a:t>
            </a:r>
            <a:r>
              <a:rPr lang="en-US" dirty="0" smtClean="0"/>
              <a:t>.</a:t>
            </a:r>
          </a:p>
          <a:p>
            <a:pPr marL="457200" algn="just"/>
            <a:r>
              <a:rPr lang="en-US" dirty="0"/>
              <a:t>Anyone can see </a:t>
            </a:r>
            <a:r>
              <a:rPr lang="en-US" dirty="0" err="1"/>
              <a:t>HiddenField</a:t>
            </a:r>
            <a:r>
              <a:rPr lang="en-US" dirty="0"/>
              <a:t> details by simply viewing the source of document. </a:t>
            </a:r>
            <a:endParaRPr lang="en-US" dirty="0" smtClean="0"/>
          </a:p>
          <a:p>
            <a:pPr marL="457200" algn="just"/>
            <a:r>
              <a:rPr lang="en-US" dirty="0" err="1"/>
              <a:t>HiddenFields</a:t>
            </a:r>
            <a:r>
              <a:rPr lang="en-US" dirty="0"/>
              <a:t> are not encrypted or protected and can be changed by any </a:t>
            </a:r>
            <a:r>
              <a:rPr lang="en-US" dirty="0" smtClean="0"/>
              <a:t>one, from </a:t>
            </a:r>
            <a:r>
              <a:rPr lang="en-US" dirty="0"/>
              <a:t>a security point of view, this is not suggested. ASP.NET uses </a:t>
            </a:r>
            <a:r>
              <a:rPr lang="en-US" dirty="0" err="1"/>
              <a:t>HiddenField</a:t>
            </a:r>
            <a:r>
              <a:rPr lang="en-US" dirty="0"/>
              <a:t> control for managing the </a:t>
            </a:r>
            <a:r>
              <a:rPr lang="en-US" b="1" dirty="0" err="1"/>
              <a:t>ViewState</a:t>
            </a:r>
            <a:r>
              <a:rPr lang="en-US" dirty="0"/>
              <a:t>. </a:t>
            </a:r>
            <a:endParaRPr lang="en-US" dirty="0" smtClean="0"/>
          </a:p>
          <a:p>
            <a:pPr marL="457200" algn="just"/>
            <a:r>
              <a:rPr lang="en-US" dirty="0" smtClean="0"/>
              <a:t>So</a:t>
            </a:r>
            <a:r>
              <a:rPr lang="en-US" dirty="0"/>
              <a:t>, don’t store any important or confidential data like password and credit card details with this control</a:t>
            </a:r>
            <a:r>
              <a:rPr lang="en-US" dirty="0" smtClean="0"/>
              <a:t>.</a:t>
            </a:r>
          </a:p>
          <a:p>
            <a:pPr marL="457200" algn="just"/>
            <a:r>
              <a:rPr lang="en-US" u="sng" dirty="0" smtClean="0"/>
              <a:t>Example</a:t>
            </a:r>
          </a:p>
          <a:p>
            <a:pPr marL="514350" lvl="1" indent="0" algn="just">
              <a:buNone/>
            </a:pPr>
            <a:endParaRPr lang="en-US" sz="2200" u="sng" dirty="0"/>
          </a:p>
          <a:p>
            <a:pPr marL="0" indent="0">
              <a:buNone/>
            </a:pPr>
            <a:r>
              <a:rPr lang="en-US" sz="2000" dirty="0">
                <a:solidFill>
                  <a:srgbClr val="0000FF"/>
                </a:solidFill>
                <a:latin typeface="Consolas" panose="020B0609020204030204" pitchFamily="49" charset="0"/>
              </a:rPr>
              <a:t>	</a:t>
            </a:r>
            <a:endParaRPr lang="en-US" sz="2000" u="sng"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5791200"/>
            <a:ext cx="1981200" cy="533400"/>
          </a:xfrm>
          <a:prstGeom prst="rect">
            <a:avLst/>
          </a:prstGeom>
          <a:ln>
            <a:solidFill>
              <a:schemeClr val="tx1"/>
            </a:solidFill>
          </a:ln>
        </p:spPr>
      </p:pic>
      <p:sp>
        <p:nvSpPr>
          <p:cNvPr id="5" name="Content Placeholder 2"/>
          <p:cNvSpPr txBox="1">
            <a:spLocks/>
          </p:cNvSpPr>
          <p:nvPr/>
        </p:nvSpPr>
        <p:spPr>
          <a:xfrm>
            <a:off x="761999" y="5161612"/>
            <a:ext cx="8191501" cy="528203"/>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gn="just">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HiddenField</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hfDate</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p>
        </p:txBody>
      </p:sp>
    </p:spTree>
    <p:extLst>
      <p:ext uri="{BB962C8B-B14F-4D97-AF65-F5344CB8AC3E}">
        <p14:creationId xmlns:p14="http://schemas.microsoft.com/office/powerpoint/2010/main" val="6950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Introduction to </a:t>
            </a:r>
            <a:r>
              <a:rPr lang="en-IN" dirty="0" smtClean="0">
                <a:latin typeface="+mj-lt"/>
              </a:rPr>
              <a:t>Web Cont</a:t>
            </a:r>
            <a:r>
              <a:rPr lang="en-IN" dirty="0">
                <a:latin typeface="+mj-lt"/>
              </a:rPr>
              <a:t>.. </a:t>
            </a:r>
          </a:p>
        </p:txBody>
      </p:sp>
      <p:sp>
        <p:nvSpPr>
          <p:cNvPr id="3" name="Content Placeholder 2"/>
          <p:cNvSpPr>
            <a:spLocks noGrp="1"/>
          </p:cNvSpPr>
          <p:nvPr>
            <p:ph idx="1"/>
          </p:nvPr>
        </p:nvSpPr>
        <p:spPr/>
        <p:txBody>
          <a:bodyPr>
            <a:normAutofit/>
          </a:bodyPr>
          <a:lstStyle/>
          <a:p>
            <a:r>
              <a:rPr lang="en-US" dirty="0"/>
              <a:t>W</a:t>
            </a:r>
            <a:r>
              <a:rPr lang="en-US" dirty="0" smtClean="0"/>
              <a:t>hat is a Website ? </a:t>
            </a:r>
          </a:p>
          <a:p>
            <a:pPr lvl="1" algn="just"/>
            <a:r>
              <a:rPr lang="en-US" dirty="0"/>
              <a:t>A </a:t>
            </a:r>
            <a:r>
              <a:rPr lang="en-US" b="1" dirty="0" smtClean="0"/>
              <a:t>website</a:t>
            </a:r>
            <a:r>
              <a:rPr lang="en-US" dirty="0"/>
              <a:t> </a:t>
            </a:r>
            <a:r>
              <a:rPr lang="en-US" dirty="0" smtClean="0"/>
              <a:t>is a </a:t>
            </a:r>
            <a:r>
              <a:rPr lang="en-US" dirty="0"/>
              <a:t>collection of related web pages, including multimedia content, typically identified with a common domain name, and published on at least one web </a:t>
            </a:r>
            <a:r>
              <a:rPr lang="en-US" dirty="0" smtClean="0"/>
              <a:t>server.</a:t>
            </a:r>
          </a:p>
          <a:p>
            <a:pPr algn="just"/>
            <a:r>
              <a:rPr lang="en-US" u="sng" dirty="0" smtClean="0"/>
              <a:t>Example</a:t>
            </a:r>
          </a:p>
          <a:p>
            <a:pPr lvl="2" algn="just"/>
            <a:r>
              <a:rPr lang="en-US" sz="2200" dirty="0" smtClean="0"/>
              <a:t>www.darshan.ac.in</a:t>
            </a:r>
          </a:p>
          <a:p>
            <a:pPr lvl="2" algn="just"/>
            <a:r>
              <a:rPr lang="en-US" sz="2200" dirty="0" smtClean="0"/>
              <a:t>www.7th-pay.com</a:t>
            </a:r>
          </a:p>
          <a:p>
            <a:pPr lvl="2" algn="just"/>
            <a:r>
              <a:rPr lang="en-US" sz="2200" dirty="0" smtClean="0"/>
              <a:t>www.facebook.com</a:t>
            </a:r>
          </a:p>
          <a:p>
            <a:pPr lvl="2" algn="just"/>
            <a:r>
              <a:rPr lang="en-US" sz="2200" dirty="0" smtClean="0"/>
              <a:t>www.flipkart.com</a:t>
            </a:r>
          </a:p>
          <a:p>
            <a:pPr lvl="2" algn="just"/>
            <a:r>
              <a:rPr lang="en-US" sz="2200" dirty="0" smtClean="0"/>
              <a:t>www.redbus.in</a:t>
            </a:r>
          </a:p>
          <a:p>
            <a:pPr lvl="2" algn="just"/>
            <a:endParaRPr lang="en-US" sz="2000" dirty="0" smtClean="0"/>
          </a:p>
        </p:txBody>
      </p:sp>
    </p:spTree>
    <p:extLst>
      <p:ext uri="{BB962C8B-B14F-4D97-AF65-F5344CB8AC3E}">
        <p14:creationId xmlns:p14="http://schemas.microsoft.com/office/powerpoint/2010/main" val="324614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DropdownList</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err="1"/>
              <a:t>DropDownList</a:t>
            </a:r>
            <a:r>
              <a:rPr lang="en-US" dirty="0"/>
              <a:t> control is used to give a single select option to the user from multiple listed items</a:t>
            </a:r>
            <a:r>
              <a:rPr lang="en-US" dirty="0" smtClean="0"/>
              <a:t>.</a:t>
            </a:r>
          </a:p>
          <a:p>
            <a:pPr marL="457200" algn="just"/>
            <a:r>
              <a:rPr lang="en-US" dirty="0"/>
              <a:t>You can add its option items by directly writing into .</a:t>
            </a:r>
            <a:r>
              <a:rPr lang="en-US" dirty="0" err="1"/>
              <a:t>aspx</a:t>
            </a:r>
            <a:r>
              <a:rPr lang="en-US" dirty="0"/>
              <a:t> page directly or dynamically add at run time or bind through database. </a:t>
            </a:r>
            <a:endParaRPr lang="en-US" u="sng" dirty="0" smtClean="0"/>
          </a:p>
          <a:p>
            <a:pPr marL="457200" algn="just"/>
            <a:r>
              <a:rPr lang="en-US" u="sng" dirty="0" smtClean="0"/>
              <a:t>Example</a:t>
            </a:r>
          </a:p>
          <a:p>
            <a:pPr marL="514350" lvl="1" indent="0" algn="just">
              <a:buNone/>
            </a:pPr>
            <a:endParaRPr lang="en-US" sz="2200" u="sng" dirty="0"/>
          </a:p>
          <a:p>
            <a:pPr marL="0" indent="0">
              <a:buNone/>
            </a:pPr>
            <a:r>
              <a:rPr lang="en-US" sz="2000" dirty="0">
                <a:solidFill>
                  <a:srgbClr val="0000FF"/>
                </a:solidFill>
                <a:latin typeface="Consolas" panose="020B0609020204030204" pitchFamily="49" charset="0"/>
              </a:rPr>
              <a:t>	</a:t>
            </a:r>
            <a:endParaRPr lang="en-US" sz="2000" u="sng" dirty="0" smtClean="0"/>
          </a:p>
        </p:txBody>
      </p:sp>
      <p:sp>
        <p:nvSpPr>
          <p:cNvPr id="5" name="Content Placeholder 2"/>
          <p:cNvSpPr txBox="1">
            <a:spLocks/>
          </p:cNvSpPr>
          <p:nvPr/>
        </p:nvSpPr>
        <p:spPr>
          <a:xfrm>
            <a:off x="729342" y="3276600"/>
            <a:ext cx="8191501" cy="16764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1600" dirty="0">
                <a:solidFill>
                  <a:srgbClr val="0000FF"/>
                </a:solidFill>
                <a:highlight>
                  <a:srgbClr val="FFFFFF"/>
                </a:highlight>
                <a:latin typeface="Consolas" panose="020B0609020204030204" pitchFamily="49" charset="0"/>
              </a:rPr>
              <a:t>&lt;</a:t>
            </a:r>
            <a:r>
              <a:rPr lang="en-US" sz="1600" dirty="0" err="1">
                <a:solidFill>
                  <a:srgbClr val="800000"/>
                </a:solidFill>
                <a:highlight>
                  <a:srgbClr val="FFFFFF"/>
                </a:highlight>
                <a:latin typeface="Consolas" panose="020B0609020204030204" pitchFamily="49" charset="0"/>
              </a:rPr>
              <a:t>asp</a:t>
            </a:r>
            <a:r>
              <a:rPr lang="en-US" sz="1600" dirty="0" err="1">
                <a:solidFill>
                  <a:srgbClr val="0000FF"/>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DropDownList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ID</a:t>
            </a:r>
            <a:r>
              <a:rPr lang="en-US" sz="1600" dirty="0">
                <a:solidFill>
                  <a:srgbClr val="0000FF"/>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ddlGender</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runat</a:t>
            </a:r>
            <a:r>
              <a:rPr lang="en-US" sz="1600" dirty="0">
                <a:solidFill>
                  <a:srgbClr val="0000FF"/>
                </a:solidFill>
                <a:highlight>
                  <a:srgbClr val="FFFFFF"/>
                </a:highlight>
                <a:latin typeface="Consolas" panose="020B0609020204030204" pitchFamily="49" charset="0"/>
              </a:rPr>
              <a:t>="server"</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Width</a:t>
            </a:r>
            <a:r>
              <a:rPr lang="en-US" sz="1600" dirty="0">
                <a:solidFill>
                  <a:srgbClr val="0000FF"/>
                </a:solidFill>
                <a:highlight>
                  <a:srgbClr val="FFFFFF"/>
                </a:highlight>
                <a:latin typeface="Consolas" panose="020B0609020204030204" pitchFamily="49" charset="0"/>
              </a:rPr>
              <a:t>="200px"&gt;</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smtClean="0">
                <a:solidFill>
                  <a:srgbClr val="0000FF"/>
                </a:solidFill>
                <a:highlight>
                  <a:srgbClr val="FFFFFF"/>
                </a:highlight>
                <a:latin typeface="Consolas" panose="020B0609020204030204" pitchFamily="49" charset="0"/>
              </a:rPr>
              <a:t>&lt;</a:t>
            </a:r>
            <a:r>
              <a:rPr lang="en-US" sz="1600" dirty="0" err="1">
                <a:solidFill>
                  <a:srgbClr val="800000"/>
                </a:solidFill>
                <a:highlight>
                  <a:srgbClr val="FFFFFF"/>
                </a:highlight>
                <a:latin typeface="Consolas" panose="020B0609020204030204" pitchFamily="49" charset="0"/>
              </a:rPr>
              <a:t>asp</a:t>
            </a:r>
            <a:r>
              <a:rPr lang="en-US" sz="1600" dirty="0" err="1">
                <a:solidFill>
                  <a:srgbClr val="0000FF"/>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ListItem</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Text</a:t>
            </a:r>
            <a:r>
              <a:rPr lang="en-US" sz="1600" dirty="0">
                <a:solidFill>
                  <a:srgbClr val="0000FF"/>
                </a:solidFill>
                <a:highlight>
                  <a:srgbClr val="FFFFFF"/>
                </a:highlight>
                <a:latin typeface="Consolas" panose="020B0609020204030204" pitchFamily="49" charset="0"/>
              </a:rPr>
              <a:t>="Select Gender"</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Value</a:t>
            </a:r>
            <a:r>
              <a:rPr lang="en-US" sz="1600" dirty="0">
                <a:solidFill>
                  <a:srgbClr val="0000FF"/>
                </a:solidFill>
                <a:highlight>
                  <a:srgbClr val="FFFFFF"/>
                </a:highlight>
                <a:latin typeface="Consolas" panose="020B0609020204030204" pitchFamily="49" charset="0"/>
              </a:rPr>
              <a:t>="0"&gt;&lt;/</a:t>
            </a:r>
            <a:r>
              <a:rPr lang="en-US" sz="1600" dirty="0" err="1">
                <a:solidFill>
                  <a:srgbClr val="800000"/>
                </a:solidFill>
                <a:highlight>
                  <a:srgbClr val="FFFFFF"/>
                </a:highlight>
                <a:latin typeface="Consolas" panose="020B0609020204030204" pitchFamily="49" charset="0"/>
              </a:rPr>
              <a:t>asp</a:t>
            </a:r>
            <a:r>
              <a:rPr lang="en-US" sz="1600" dirty="0" err="1">
                <a:solidFill>
                  <a:srgbClr val="0000FF"/>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ListItem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smtClean="0">
                <a:solidFill>
                  <a:srgbClr val="0000FF"/>
                </a:solidFill>
                <a:highlight>
                  <a:srgbClr val="FFFFFF"/>
                </a:highlight>
                <a:latin typeface="Consolas" panose="020B0609020204030204" pitchFamily="49" charset="0"/>
              </a:rPr>
              <a:t>&lt;</a:t>
            </a:r>
            <a:r>
              <a:rPr lang="en-US" sz="1600" dirty="0" err="1">
                <a:solidFill>
                  <a:srgbClr val="800000"/>
                </a:solidFill>
                <a:highlight>
                  <a:srgbClr val="FFFFFF"/>
                </a:highlight>
                <a:latin typeface="Consolas" panose="020B0609020204030204" pitchFamily="49" charset="0"/>
              </a:rPr>
              <a:t>asp</a:t>
            </a:r>
            <a:r>
              <a:rPr lang="en-US" sz="1600" dirty="0" err="1">
                <a:solidFill>
                  <a:srgbClr val="0000FF"/>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ListItem</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Text</a:t>
            </a:r>
            <a:r>
              <a:rPr lang="en-US" sz="1600" dirty="0">
                <a:solidFill>
                  <a:srgbClr val="0000FF"/>
                </a:solidFill>
                <a:highlight>
                  <a:srgbClr val="FFFFFF"/>
                </a:highlight>
                <a:latin typeface="Consolas" panose="020B0609020204030204" pitchFamily="49" charset="0"/>
              </a:rPr>
              <a:t>="Male"</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Value</a:t>
            </a:r>
            <a:r>
              <a:rPr lang="en-US" sz="1600" dirty="0">
                <a:solidFill>
                  <a:srgbClr val="0000FF"/>
                </a:solidFill>
                <a:highlight>
                  <a:srgbClr val="FFFFFF"/>
                </a:highlight>
                <a:latin typeface="Consolas" panose="020B0609020204030204" pitchFamily="49" charset="0"/>
              </a:rPr>
              <a:t>="1"&gt;&lt;/</a:t>
            </a:r>
            <a:r>
              <a:rPr lang="en-US" sz="1600" dirty="0" err="1">
                <a:solidFill>
                  <a:srgbClr val="800000"/>
                </a:solidFill>
                <a:highlight>
                  <a:srgbClr val="FFFFFF"/>
                </a:highlight>
                <a:latin typeface="Consolas" panose="020B0609020204030204" pitchFamily="49" charset="0"/>
              </a:rPr>
              <a:t>asp</a:t>
            </a:r>
            <a:r>
              <a:rPr lang="en-US" sz="1600" dirty="0" err="1">
                <a:solidFill>
                  <a:srgbClr val="0000FF"/>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ListItem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smtClean="0">
                <a:solidFill>
                  <a:srgbClr val="0000FF"/>
                </a:solidFill>
                <a:highlight>
                  <a:srgbClr val="FFFFFF"/>
                </a:highlight>
                <a:latin typeface="Consolas" panose="020B0609020204030204" pitchFamily="49" charset="0"/>
              </a:rPr>
              <a:t>&lt;</a:t>
            </a:r>
            <a:r>
              <a:rPr lang="en-US" sz="1600" dirty="0" err="1">
                <a:solidFill>
                  <a:srgbClr val="800000"/>
                </a:solidFill>
                <a:highlight>
                  <a:srgbClr val="FFFFFF"/>
                </a:highlight>
                <a:latin typeface="Consolas" panose="020B0609020204030204" pitchFamily="49" charset="0"/>
              </a:rPr>
              <a:t>asp</a:t>
            </a:r>
            <a:r>
              <a:rPr lang="en-US" sz="1600" dirty="0" err="1">
                <a:solidFill>
                  <a:srgbClr val="0000FF"/>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ListItem</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Text</a:t>
            </a:r>
            <a:r>
              <a:rPr lang="en-US" sz="1600" dirty="0">
                <a:solidFill>
                  <a:srgbClr val="0000FF"/>
                </a:solidFill>
                <a:highlight>
                  <a:srgbClr val="FFFFFF"/>
                </a:highlight>
                <a:latin typeface="Consolas" panose="020B0609020204030204" pitchFamily="49" charset="0"/>
              </a:rPr>
              <a:t>="Female"</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Value</a:t>
            </a:r>
            <a:r>
              <a:rPr lang="en-US" sz="1600" dirty="0">
                <a:solidFill>
                  <a:srgbClr val="0000FF"/>
                </a:solidFill>
                <a:highlight>
                  <a:srgbClr val="FFFFFF"/>
                </a:highlight>
                <a:latin typeface="Consolas" panose="020B0609020204030204" pitchFamily="49" charset="0"/>
              </a:rPr>
              <a:t>="2"&gt;&lt;/</a:t>
            </a:r>
            <a:r>
              <a:rPr lang="en-US" sz="1600" dirty="0" err="1">
                <a:solidFill>
                  <a:srgbClr val="800000"/>
                </a:solidFill>
                <a:highlight>
                  <a:srgbClr val="FFFFFF"/>
                </a:highlight>
                <a:latin typeface="Consolas" panose="020B0609020204030204" pitchFamily="49" charset="0"/>
              </a:rPr>
              <a:t>asp</a:t>
            </a:r>
            <a:r>
              <a:rPr lang="en-US" sz="1600" dirty="0" err="1">
                <a:solidFill>
                  <a:srgbClr val="0000FF"/>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ListItem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smtClean="0">
                <a:solidFill>
                  <a:srgbClr val="0000FF"/>
                </a:solidFill>
                <a:highlight>
                  <a:srgbClr val="FFFFFF"/>
                </a:highlight>
                <a:latin typeface="Consolas" panose="020B0609020204030204" pitchFamily="49" charset="0"/>
              </a:rPr>
              <a:t>&lt;/</a:t>
            </a:r>
            <a:r>
              <a:rPr lang="en-US" sz="1600" dirty="0" err="1">
                <a:solidFill>
                  <a:srgbClr val="800000"/>
                </a:solidFill>
                <a:highlight>
                  <a:srgbClr val="FFFFFF"/>
                </a:highlight>
                <a:latin typeface="Consolas" panose="020B0609020204030204" pitchFamily="49" charset="0"/>
              </a:rPr>
              <a:t>asp</a:t>
            </a:r>
            <a:r>
              <a:rPr lang="en-US" sz="1600" dirty="0" err="1">
                <a:solidFill>
                  <a:srgbClr val="0000FF"/>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DropDownList</a:t>
            </a:r>
            <a:r>
              <a:rPr lang="en-US" sz="1600" dirty="0">
                <a:solidFill>
                  <a:srgbClr val="0000FF"/>
                </a:solidFill>
                <a:highlight>
                  <a:srgbClr val="FFFFFF"/>
                </a:highlight>
                <a:latin typeface="Consolas" panose="020B0609020204030204" pitchFamily="49" charset="0"/>
              </a:rPr>
              <a:t>&gt;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42" y="5109434"/>
            <a:ext cx="2166258" cy="1255215"/>
          </a:xfrm>
          <a:prstGeom prst="rect">
            <a:avLst/>
          </a:prstGeom>
          <a:ln>
            <a:solidFill>
              <a:schemeClr val="tx1"/>
            </a:solidFill>
          </a:ln>
        </p:spPr>
      </p:pic>
    </p:spTree>
    <p:extLst>
      <p:ext uri="{BB962C8B-B14F-4D97-AF65-F5344CB8AC3E}">
        <p14:creationId xmlns:p14="http://schemas.microsoft.com/office/powerpoint/2010/main" val="79189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Properties of </a:t>
            </a:r>
            <a:r>
              <a:rPr lang="en-US" dirty="0" err="1" smtClean="0">
                <a:latin typeface="+mj-lt"/>
              </a:rPr>
              <a:t>DropdownList</a:t>
            </a:r>
            <a:r>
              <a:rPr lang="en-US" dirty="0" smtClean="0">
                <a:latin typeface="+mj-lt"/>
              </a:rPr>
              <a:t> Control</a:t>
            </a:r>
            <a:endParaRPr lang="en-US" dirty="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471700500"/>
              </p:ext>
            </p:extLst>
          </p:nvPr>
        </p:nvGraphicFramePr>
        <p:xfrm>
          <a:off x="304800" y="1066800"/>
          <a:ext cx="8648700" cy="3042120"/>
        </p:xfrm>
        <a:graphic>
          <a:graphicData uri="http://schemas.openxmlformats.org/drawingml/2006/table">
            <a:tbl>
              <a:tblPr firstRow="1" bandRow="1">
                <a:tableStyleId>{7E9639D4-E3E2-4D34-9284-5A2195B3D0D7}</a:tableStyleId>
              </a:tblPr>
              <a:tblGrid>
                <a:gridCol w="2072500">
                  <a:extLst>
                    <a:ext uri="{9D8B030D-6E8A-4147-A177-3AD203B41FA5}">
                      <a16:colId xmlns:a16="http://schemas.microsoft.com/office/drawing/2014/main" xmlns="" val="3643571251"/>
                    </a:ext>
                  </a:extLst>
                </a:gridCol>
                <a:gridCol w="6576200">
                  <a:extLst>
                    <a:ext uri="{9D8B030D-6E8A-4147-A177-3AD203B41FA5}">
                      <a16:colId xmlns:a16="http://schemas.microsoft.com/office/drawing/2014/main" xmlns="" val="620098103"/>
                    </a:ext>
                  </a:extLst>
                </a:gridCol>
              </a:tblGrid>
              <a:tr h="233879">
                <a:tc>
                  <a:txBody>
                    <a:bodyPr/>
                    <a:lstStyle/>
                    <a:p>
                      <a:r>
                        <a:rPr lang="en-US" dirty="0" smtClean="0"/>
                        <a:t>Property</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r>
                        <a:rPr lang="en-US" dirty="0" smtClean="0"/>
                        <a:t>Description</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01635458"/>
                  </a:ext>
                </a:extLst>
              </a:tr>
              <a:tr h="375720">
                <a:tc>
                  <a:txBody>
                    <a:bodyPr/>
                    <a:lstStyle/>
                    <a:p>
                      <a:r>
                        <a:rPr lang="en-US" b="1"/>
                        <a:t>SelectedValue</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r>
                        <a:rPr lang="en-US"/>
                        <a:t>Get the value of the Selected item from the dropdown box.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048098151"/>
                  </a:ext>
                </a:extLst>
              </a:tr>
              <a:tr h="375720">
                <a:tc>
                  <a:txBody>
                    <a:bodyPr/>
                    <a:lstStyle/>
                    <a:p>
                      <a:r>
                        <a:rPr lang="en-US" b="1"/>
                        <a:t>SelectedIndex</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r>
                        <a:rPr lang="en-US"/>
                        <a:t>Gets or Sets the index of the selected item in the dropdown box.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201204892"/>
                  </a:ext>
                </a:extLst>
              </a:tr>
              <a:tr h="375720">
                <a:tc>
                  <a:txBody>
                    <a:bodyPr/>
                    <a:lstStyle/>
                    <a:p>
                      <a:r>
                        <a:rPr lang="en-US" b="1"/>
                        <a:t>SelectedItem</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r>
                        <a:rPr lang="en-US"/>
                        <a:t>Gets the selected item from the list.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39975661"/>
                  </a:ext>
                </a:extLst>
              </a:tr>
              <a:tr h="375720">
                <a:tc>
                  <a:txBody>
                    <a:bodyPr/>
                    <a:lstStyle/>
                    <a:p>
                      <a:r>
                        <a:rPr lang="en-US" b="1" dirty="0"/>
                        <a:t>Items</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r>
                        <a:rPr lang="en-US" dirty="0"/>
                        <a:t>Gets the collection of items from the dropdown box.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516078003"/>
                  </a:ext>
                </a:extLst>
              </a:tr>
              <a:tr h="375720">
                <a:tc>
                  <a:txBody>
                    <a:bodyPr/>
                    <a:lstStyle/>
                    <a:p>
                      <a:r>
                        <a:rPr lang="en-US" b="1" dirty="0" err="1"/>
                        <a:t>DataTextField</a:t>
                      </a:r>
                      <a:endParaRPr lang="en-US" b="1" dirty="0"/>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r>
                        <a:rPr lang="en-US" dirty="0"/>
                        <a:t>Name of the data source field to supply the text of the items. </a:t>
                      </a:r>
                      <a:endParaRPr lang="en-US" dirty="0" smtClean="0"/>
                    </a:p>
                    <a:p>
                      <a:r>
                        <a:rPr lang="en-US" dirty="0" smtClean="0"/>
                        <a:t>(</a:t>
                      </a:r>
                      <a:r>
                        <a:rPr lang="en-US" dirty="0"/>
                        <a:t>No need to set when you are adding items directly into .</a:t>
                      </a:r>
                      <a:r>
                        <a:rPr lang="en-US" dirty="0" err="1"/>
                        <a:t>aspx</a:t>
                      </a:r>
                      <a:r>
                        <a:rPr lang="en-US" dirty="0"/>
                        <a:t> page.)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005"/>
                  </a:ext>
                </a:extLst>
              </a:tr>
              <a:tr h="375720">
                <a:tc>
                  <a:txBody>
                    <a:bodyPr/>
                    <a:lstStyle/>
                    <a:p>
                      <a:r>
                        <a:rPr lang="en-US" b="1" dirty="0" err="1"/>
                        <a:t>DataValueField</a:t>
                      </a:r>
                      <a:endParaRPr lang="en-US" b="1" dirty="0"/>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r>
                        <a:rPr lang="en-US" dirty="0"/>
                        <a:t>Name of the data source field to supply the value of the items. </a:t>
                      </a:r>
                      <a:endParaRPr lang="en-US" dirty="0" smtClean="0"/>
                    </a:p>
                    <a:p>
                      <a:r>
                        <a:rPr lang="en-US" dirty="0" smtClean="0"/>
                        <a:t>(</a:t>
                      </a:r>
                      <a:r>
                        <a:rPr lang="en-US" dirty="0"/>
                        <a:t>No need to set when you are adding items directly into .</a:t>
                      </a:r>
                      <a:r>
                        <a:rPr lang="en-US" dirty="0" err="1"/>
                        <a:t>aspx</a:t>
                      </a:r>
                      <a:r>
                        <a:rPr lang="en-US" dirty="0"/>
                        <a:t> page.)</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2466705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DropdownList</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953500" cy="5334000"/>
          </a:xfrm>
        </p:spPr>
        <p:txBody>
          <a:bodyPr>
            <a:normAutofit/>
          </a:bodyPr>
          <a:lstStyle/>
          <a:p>
            <a:pPr marL="0" indent="0">
              <a:buNone/>
            </a:pPr>
            <a:r>
              <a:rPr lang="en-US" sz="2000" dirty="0" smtClean="0">
                <a:solidFill>
                  <a:srgbClr val="0000FF"/>
                </a:solidFill>
                <a:latin typeface="Consolas" panose="020B0609020204030204" pitchFamily="49" charset="0"/>
              </a:rPr>
              <a:t>	</a:t>
            </a:r>
          </a:p>
          <a:p>
            <a:pPr marL="0" indent="0">
              <a:buNone/>
            </a:pPr>
            <a:endParaRPr lang="en-US" sz="2000" u="sng" dirty="0" smtClean="0"/>
          </a:p>
        </p:txBody>
      </p:sp>
      <p:sp>
        <p:nvSpPr>
          <p:cNvPr id="5" name="Content Placeholder 2"/>
          <p:cNvSpPr txBox="1">
            <a:spLocks/>
          </p:cNvSpPr>
          <p:nvPr/>
        </p:nvSpPr>
        <p:spPr>
          <a:xfrm>
            <a:off x="190500" y="1007390"/>
            <a:ext cx="8763000" cy="531721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h3</a:t>
            </a:r>
            <a:r>
              <a:rPr lang="en-US" sz="1200" dirty="0">
                <a:solidFill>
                  <a:srgbClr val="0000FF"/>
                </a:solidFill>
                <a:highlight>
                  <a:srgbClr val="FFFFFF"/>
                </a:highlight>
                <a:latin typeface="Consolas" panose="020B0609020204030204" pitchFamily="49" charset="0"/>
              </a:rPr>
              <a:t>&gt;</a:t>
            </a:r>
            <a:r>
              <a:rPr lang="en-US" sz="1200" dirty="0">
                <a:solidFill>
                  <a:srgbClr val="000000"/>
                </a:solidFill>
                <a:highlight>
                  <a:srgbClr val="FFFFFF"/>
                </a:highlight>
                <a:latin typeface="Consolas" panose="020B0609020204030204" pitchFamily="49" charset="0"/>
              </a:rPr>
              <a:t>How to use Dropdown list</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h3</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label</a:t>
            </a:r>
            <a:r>
              <a:rPr lang="en-US" sz="1200" dirty="0">
                <a:solidFill>
                  <a:srgbClr val="0000FF"/>
                </a:solidFill>
                <a:highlight>
                  <a:srgbClr val="FFFFFF"/>
                </a:highlight>
                <a:latin typeface="Consolas" panose="020B0609020204030204" pitchFamily="49" charset="0"/>
              </a:rPr>
              <a:t>&gt;</a:t>
            </a:r>
            <a:r>
              <a:rPr lang="en-US" sz="1200" dirty="0">
                <a:solidFill>
                  <a:srgbClr val="000000"/>
                </a:solidFill>
                <a:highlight>
                  <a:srgbClr val="FFFFFF"/>
                </a:highlight>
                <a:latin typeface="Consolas" panose="020B0609020204030204" pitchFamily="49" charset="0"/>
              </a:rPr>
              <a:t>Gender:</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label</a:t>
            </a:r>
            <a:r>
              <a:rPr lang="en-US" sz="1200" dirty="0">
                <a:solidFill>
                  <a:srgbClr val="0000FF"/>
                </a:solidFill>
                <a:highlight>
                  <a:srgbClr val="FFFFFF"/>
                </a:highlight>
                <a:latin typeface="Consolas" panose="020B0609020204030204" pitchFamily="49" charset="0"/>
              </a:rPr>
              <a:t>&gt;&lt;</a:t>
            </a:r>
            <a:r>
              <a:rPr lang="en-US" sz="1200" dirty="0" err="1">
                <a:solidFill>
                  <a:srgbClr val="800000"/>
                </a:solidFill>
                <a:highlight>
                  <a:srgbClr val="FFFFFF"/>
                </a:highlight>
                <a:latin typeface="Consolas" panose="020B0609020204030204" pitchFamily="49" charset="0"/>
              </a:rPr>
              <a:t>br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DropDownList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ddlGender</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runat</a:t>
            </a:r>
            <a:r>
              <a:rPr lang="en-US" sz="1200" dirty="0">
                <a:solidFill>
                  <a:srgbClr val="0000FF"/>
                </a:solidFill>
                <a:highlight>
                  <a:srgbClr val="FFFFFF"/>
                </a:highlight>
                <a:latin typeface="Consolas" panose="020B0609020204030204" pitchFamily="49" charset="0"/>
              </a:rPr>
              <a:t>="server"</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Width</a:t>
            </a:r>
            <a:r>
              <a:rPr lang="en-US" sz="1200" dirty="0">
                <a:solidFill>
                  <a:srgbClr val="0000FF"/>
                </a:solidFill>
                <a:highlight>
                  <a:srgbClr val="FFFFFF"/>
                </a:highlight>
                <a:latin typeface="Consolas" panose="020B0609020204030204" pitchFamily="49" charset="0"/>
              </a:rPr>
              <a:t>="200px"&gt;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ListItem</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Text</a:t>
            </a:r>
            <a:r>
              <a:rPr lang="en-US" sz="1200" dirty="0">
                <a:solidFill>
                  <a:srgbClr val="0000FF"/>
                </a:solidFill>
                <a:highlight>
                  <a:srgbClr val="FFFFFF"/>
                </a:highlight>
                <a:latin typeface="Consolas" panose="020B0609020204030204" pitchFamily="49" charset="0"/>
              </a:rPr>
              <a:t>="Select Gender"</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Value</a:t>
            </a:r>
            <a:r>
              <a:rPr lang="en-US" sz="1200" dirty="0">
                <a:solidFill>
                  <a:srgbClr val="0000FF"/>
                </a:solidFill>
                <a:highlight>
                  <a:srgbClr val="FFFFFF"/>
                </a:highlight>
                <a:latin typeface="Consolas" panose="020B0609020204030204" pitchFamily="49" charset="0"/>
              </a:rPr>
              <a:t>="0"&gt;&lt;/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ListItem</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ListItem</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Text</a:t>
            </a:r>
            <a:r>
              <a:rPr lang="en-US" sz="1200" dirty="0">
                <a:solidFill>
                  <a:srgbClr val="0000FF"/>
                </a:solidFill>
                <a:highlight>
                  <a:srgbClr val="FFFFFF"/>
                </a:highlight>
                <a:latin typeface="Consolas" panose="020B0609020204030204" pitchFamily="49" charset="0"/>
              </a:rPr>
              <a:t>="Male"</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Value</a:t>
            </a:r>
            <a:r>
              <a:rPr lang="en-US" sz="1200" dirty="0">
                <a:solidFill>
                  <a:srgbClr val="0000FF"/>
                </a:solidFill>
                <a:highlight>
                  <a:srgbClr val="FFFFFF"/>
                </a:highlight>
                <a:latin typeface="Consolas" panose="020B0609020204030204" pitchFamily="49" charset="0"/>
              </a:rPr>
              <a:t>="1"&gt;&lt;/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ListItem</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ListItem</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Text</a:t>
            </a:r>
            <a:r>
              <a:rPr lang="en-US" sz="1200" dirty="0">
                <a:solidFill>
                  <a:srgbClr val="0000FF"/>
                </a:solidFill>
                <a:highlight>
                  <a:srgbClr val="FFFFFF"/>
                </a:highlight>
                <a:latin typeface="Consolas" panose="020B0609020204030204" pitchFamily="49" charset="0"/>
              </a:rPr>
              <a:t>="Female"</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Value</a:t>
            </a:r>
            <a:r>
              <a:rPr lang="en-US" sz="1200" dirty="0">
                <a:solidFill>
                  <a:srgbClr val="0000FF"/>
                </a:solidFill>
                <a:highlight>
                  <a:srgbClr val="FFFFFF"/>
                </a:highlight>
                <a:latin typeface="Consolas" panose="020B0609020204030204" pitchFamily="49" charset="0"/>
              </a:rPr>
              <a:t>="2"&gt;&lt;/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ListItem</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DropDownList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Button</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btnSubmit</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runat</a:t>
            </a:r>
            <a:r>
              <a:rPr lang="en-US" sz="1200" dirty="0">
                <a:solidFill>
                  <a:srgbClr val="0000FF"/>
                </a:solidFill>
                <a:highlight>
                  <a:srgbClr val="FFFFFF"/>
                </a:highlight>
                <a:latin typeface="Consolas" panose="020B0609020204030204" pitchFamily="49" charset="0"/>
              </a:rPr>
              <a:t>="server</a:t>
            </a:r>
            <a:r>
              <a:rPr lang="en-US" sz="1200" dirty="0" smtClean="0">
                <a:solidFill>
                  <a:srgbClr val="0000FF"/>
                </a:solidFill>
                <a:highlight>
                  <a:srgbClr val="FFFFFF"/>
                </a:highlight>
                <a:latin typeface="Consolas" panose="020B0609020204030204" pitchFamily="49" charset="0"/>
              </a:rPr>
              <a:t>"</a:t>
            </a:r>
            <a:r>
              <a:rPr lang="en-US" sz="1200" dirty="0" smtClean="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Text</a:t>
            </a:r>
            <a:r>
              <a:rPr lang="en-US" sz="1200" dirty="0">
                <a:solidFill>
                  <a:srgbClr val="0000FF"/>
                </a:solidFill>
                <a:highlight>
                  <a:srgbClr val="FFFFFF"/>
                </a:highlight>
                <a:latin typeface="Consolas" panose="020B0609020204030204" pitchFamily="49" charset="0"/>
              </a:rPr>
              <a:t>="Click to Retrieve Value"</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OnClick</a:t>
            </a:r>
            <a:r>
              <a:rPr lang="en-US" sz="1200" dirty="0">
                <a:solidFill>
                  <a:srgbClr val="0000FF"/>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btnSubmit_Click</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00"/>
                </a:solidFill>
                <a:highlight>
                  <a:srgbClr val="FFFFFF"/>
                </a:highlight>
                <a:latin typeface="Consolas" panose="020B0609020204030204" pitchFamily="49" charset="0"/>
              </a:rPr>
              <a:t>Selected </a:t>
            </a:r>
            <a:r>
              <a:rPr lang="en-US" sz="1200" dirty="0">
                <a:solidFill>
                  <a:srgbClr val="000000"/>
                </a:solidFill>
                <a:highlight>
                  <a:srgbClr val="FFFFFF"/>
                </a:highlight>
                <a:latin typeface="Consolas" panose="020B0609020204030204" pitchFamily="49" charset="0"/>
              </a:rPr>
              <a:t>Item Text:</a:t>
            </a: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Label</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lblSelectedText</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runat</a:t>
            </a:r>
            <a:r>
              <a:rPr lang="en-US" sz="1200" dirty="0">
                <a:solidFill>
                  <a:srgbClr val="0000FF"/>
                </a:solidFill>
                <a:highlight>
                  <a:srgbClr val="FFFFFF"/>
                </a:highlight>
                <a:latin typeface="Consolas" panose="020B0609020204030204" pitchFamily="49" charset="0"/>
              </a:rPr>
              <a:t>="server"&gt;&lt;/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Label</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00"/>
                </a:solidFill>
                <a:highlight>
                  <a:srgbClr val="FFFFFF"/>
                </a:highlight>
                <a:latin typeface="Consolas" panose="020B0609020204030204" pitchFamily="49" charset="0"/>
              </a:rPr>
              <a:t>Selected </a:t>
            </a:r>
            <a:r>
              <a:rPr lang="en-US" sz="1200" dirty="0">
                <a:solidFill>
                  <a:srgbClr val="000000"/>
                </a:solidFill>
                <a:highlight>
                  <a:srgbClr val="FFFFFF"/>
                </a:highlight>
                <a:latin typeface="Consolas" panose="020B0609020204030204" pitchFamily="49" charset="0"/>
              </a:rPr>
              <a:t>Item Value:</a:t>
            </a: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Label</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lblSelectedValue</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runat</a:t>
            </a:r>
            <a:r>
              <a:rPr lang="en-US" sz="1200" dirty="0">
                <a:solidFill>
                  <a:srgbClr val="0000FF"/>
                </a:solidFill>
                <a:highlight>
                  <a:srgbClr val="FFFFFF"/>
                </a:highlight>
                <a:latin typeface="Consolas" panose="020B0609020204030204" pitchFamily="49" charset="0"/>
              </a:rPr>
              <a:t>="server"&gt;&lt;/</a:t>
            </a:r>
            <a:r>
              <a:rPr lang="en-US" sz="1200" dirty="0" err="1">
                <a:solidFill>
                  <a:srgbClr val="800000"/>
                </a:solidFill>
                <a:highlight>
                  <a:srgbClr val="FFFFFF"/>
                </a:highlight>
                <a:latin typeface="Consolas" panose="020B0609020204030204" pitchFamily="49" charset="0"/>
              </a:rPr>
              <a:t>asp</a:t>
            </a:r>
            <a:r>
              <a:rPr lang="en-US" sz="1200" dirty="0" err="1">
                <a:solidFill>
                  <a:srgbClr val="0000FF"/>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Label</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smtClean="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64606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DropdownList</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953500" cy="5410200"/>
          </a:xfrm>
        </p:spPr>
        <p:txBody>
          <a:bodyPr>
            <a:normAutofit/>
          </a:bodyPr>
          <a:lstStyle/>
          <a:p>
            <a:pPr marL="0" indent="0">
              <a:buNone/>
            </a:pPr>
            <a:r>
              <a:rPr lang="en-US" sz="2000" dirty="0" smtClean="0">
                <a:solidFill>
                  <a:srgbClr val="0000FF"/>
                </a:solidFill>
                <a:latin typeface="Consolas" panose="020B0609020204030204" pitchFamily="49" charset="0"/>
              </a:rPr>
              <a:t>	</a:t>
            </a:r>
          </a:p>
          <a:p>
            <a:pPr marL="0" indent="0">
              <a:buNone/>
            </a:pPr>
            <a:endParaRPr lang="en-US" sz="2000" u="sng" dirty="0" smtClean="0"/>
          </a:p>
        </p:txBody>
      </p:sp>
      <p:sp>
        <p:nvSpPr>
          <p:cNvPr id="5" name="Content Placeholder 2"/>
          <p:cNvSpPr txBox="1">
            <a:spLocks/>
          </p:cNvSpPr>
          <p:nvPr/>
        </p:nvSpPr>
        <p:spPr>
          <a:xfrm>
            <a:off x="190500" y="1007390"/>
            <a:ext cx="8763000" cy="211681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0000FF"/>
                </a:solidFill>
                <a:highlight>
                  <a:srgbClr val="FFFFFF"/>
                </a:highlight>
                <a:latin typeface="Consolas" panose="020B0609020204030204" pitchFamily="49" charset="0"/>
              </a:rPr>
              <a:t>protected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btnSubmit_Click</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sender, </a:t>
            </a:r>
            <a:r>
              <a:rPr lang="en-US" sz="1200" dirty="0" err="1">
                <a:solidFill>
                  <a:srgbClr val="2B91AF"/>
                </a:solidFill>
                <a:highlight>
                  <a:srgbClr val="FFFFFF"/>
                </a:highlight>
                <a:latin typeface="Consolas" panose="020B0609020204030204" pitchFamily="49" charset="0"/>
              </a:rPr>
              <a:t>EventArgs</a:t>
            </a:r>
            <a:r>
              <a:rPr lang="en-US" sz="1200" dirty="0">
                <a:solidFill>
                  <a:srgbClr val="000000"/>
                </a:solidFill>
                <a:highlight>
                  <a:srgbClr val="FFFFFF"/>
                </a:highlight>
                <a:latin typeface="Consolas" panose="020B0609020204030204" pitchFamily="49" charset="0"/>
              </a:rPr>
              <a:t> e)</a:t>
            </a: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//Retrieve Selected Text from Dropdown</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lblSelectedText.Text</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ddlGender.SelectedItem.Text</a:t>
            </a:r>
            <a:r>
              <a:rPr lang="en-US" sz="1200" dirty="0">
                <a:solidFill>
                  <a:srgbClr val="000000"/>
                </a:solidFill>
                <a:highlight>
                  <a:srgbClr val="FFFFFF"/>
                </a:highlight>
                <a:latin typeface="Consolas" panose="020B0609020204030204" pitchFamily="49" charset="0"/>
              </a:rPr>
              <a: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//Retrieve Selected Value from Dropdown</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lblSelectedValue.Text</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ddlGender.SelectedValue</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p>
          <a:p>
            <a:pPr marL="0" indent="0">
              <a:buNone/>
            </a:pPr>
            <a:endParaRPr lang="en-US" sz="1200" dirty="0">
              <a:solidFill>
                <a:srgbClr val="000000"/>
              </a:solidFill>
              <a:highlight>
                <a:srgbClr val="FFFFFF"/>
              </a:highlight>
              <a:latin typeface="Consolas" panose="020B0609020204030204" pitchFamily="49" charset="0"/>
            </a:endParaRPr>
          </a:p>
          <a:p>
            <a:r>
              <a:rPr lang="en-US" sz="2000" u="sng" dirty="0" smtClean="0">
                <a:latin typeface="Consolas" panose="020B0609020204030204" pitchFamily="49" charset="0"/>
              </a:rPr>
              <a:t>Output</a:t>
            </a:r>
          </a:p>
          <a:p>
            <a:pPr lvl="1"/>
            <a:endParaRPr lang="en-US" sz="1600" u="sng" dirty="0">
              <a:latin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3879134"/>
            <a:ext cx="2610214" cy="1771897"/>
          </a:xfrm>
          <a:prstGeom prst="rect">
            <a:avLst/>
          </a:prstGeom>
          <a:ln>
            <a:solidFill>
              <a:schemeClr val="tx1"/>
            </a:solidFill>
          </a:ln>
        </p:spPr>
      </p:pic>
    </p:spTree>
    <p:extLst>
      <p:ext uri="{BB962C8B-B14F-4D97-AF65-F5344CB8AC3E}">
        <p14:creationId xmlns:p14="http://schemas.microsoft.com/office/powerpoint/2010/main" val="251960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CheckBoxList</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err="1"/>
              <a:t>CheckBoxList</a:t>
            </a:r>
            <a:r>
              <a:rPr lang="en-US" dirty="0"/>
              <a:t> control is a </a:t>
            </a:r>
            <a:r>
              <a:rPr lang="en-US" dirty="0" smtClean="0"/>
              <a:t>control </a:t>
            </a:r>
            <a:r>
              <a:rPr lang="en-US" dirty="0"/>
              <a:t>that groups a collection of checkable list </a:t>
            </a:r>
            <a:r>
              <a:rPr lang="en-US" dirty="0" smtClean="0"/>
              <a:t>items. </a:t>
            </a:r>
            <a:endParaRPr lang="en-US" u="sng" dirty="0" smtClean="0"/>
          </a:p>
          <a:p>
            <a:pPr marL="457200" algn="just"/>
            <a:r>
              <a:rPr lang="en-US" u="sng" dirty="0" smtClean="0"/>
              <a:t>Example</a:t>
            </a:r>
          </a:p>
          <a:p>
            <a:pPr marL="514350" lvl="1" indent="0" algn="just">
              <a:buNone/>
            </a:pPr>
            <a:endParaRPr lang="en-US" sz="2200" u="sng" dirty="0"/>
          </a:p>
          <a:p>
            <a:pPr marL="0" indent="0">
              <a:buNone/>
            </a:pPr>
            <a:r>
              <a:rPr lang="en-US" sz="2000" dirty="0">
                <a:solidFill>
                  <a:srgbClr val="0000FF"/>
                </a:solidFill>
                <a:latin typeface="Consolas" panose="020B0609020204030204" pitchFamily="49" charset="0"/>
              </a:rPr>
              <a:t>	</a:t>
            </a:r>
            <a:endParaRPr lang="en-US" sz="2000" u="sng" dirty="0" smtClean="0"/>
          </a:p>
        </p:txBody>
      </p:sp>
      <p:sp>
        <p:nvSpPr>
          <p:cNvPr id="5" name="Content Placeholder 2"/>
          <p:cNvSpPr txBox="1">
            <a:spLocks/>
          </p:cNvSpPr>
          <p:nvPr/>
        </p:nvSpPr>
        <p:spPr>
          <a:xfrm>
            <a:off x="761999" y="2362200"/>
            <a:ext cx="8191501" cy="29718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CheckBoxList</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chklstStates</a:t>
            </a:r>
            <a:r>
              <a:rPr lang="en-US" sz="1800" dirty="0">
                <a:solidFill>
                  <a:srgbClr val="0000FF"/>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runat</a:t>
            </a:r>
            <a:r>
              <a:rPr lang="en-US" sz="1800" dirty="0">
                <a:solidFill>
                  <a:srgbClr val="0000FF"/>
                </a:solidFill>
                <a:highlight>
                  <a:srgbClr val="FFFFFF"/>
                </a:highlight>
                <a:latin typeface="Consolas" panose="020B0609020204030204" pitchFamily="49" charset="0"/>
              </a:rPr>
              <a:t>="server"&gt;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Text</a:t>
            </a:r>
            <a:r>
              <a:rPr lang="en-US" sz="1800" dirty="0">
                <a:solidFill>
                  <a:srgbClr val="0000FF"/>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Gujarat“ </a:t>
            </a:r>
            <a:r>
              <a:rPr lang="pt-BR" sz="1800" dirty="0" smtClean="0">
                <a:solidFill>
                  <a:srgbClr val="FF0000"/>
                </a:solidFill>
                <a:highlight>
                  <a:srgbClr val="FFFFFF"/>
                </a:highlight>
                <a:latin typeface="Consolas" panose="020B0609020204030204" pitchFamily="49" charset="0"/>
              </a:rPr>
              <a:t>Value </a:t>
            </a:r>
            <a:r>
              <a:rPr lang="en-US" sz="1800" dirty="0" smtClean="0">
                <a:solidFill>
                  <a:srgbClr val="0000FF"/>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Gujarat</a:t>
            </a:r>
            <a:r>
              <a:rPr lang="en-US" sz="1800" dirty="0" smtClean="0">
                <a:solidFill>
                  <a:srgbClr val="0000FF"/>
                </a:solidFill>
                <a:highlight>
                  <a:srgbClr val="FFFFFF"/>
                </a:highlight>
                <a:latin typeface="Consolas" panose="020B0609020204030204" pitchFamily="49" charset="0"/>
              </a:rPr>
              <a:t>"&gt;&lt;/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pt-BR" sz="1800" dirty="0" smtClean="0">
                <a:solidFill>
                  <a:srgbClr val="0000FF"/>
                </a:solidFill>
                <a:highlight>
                  <a:srgbClr val="FFFFFF"/>
                </a:highlight>
                <a:latin typeface="Consolas" panose="020B0609020204030204" pitchFamily="49" charset="0"/>
              </a:rPr>
              <a:t>&lt;</a:t>
            </a:r>
            <a:r>
              <a:rPr lang="pt-BR" sz="1800" dirty="0">
                <a:solidFill>
                  <a:srgbClr val="800000"/>
                </a:solidFill>
                <a:highlight>
                  <a:srgbClr val="FFFFFF"/>
                </a:highlight>
                <a:latin typeface="Consolas" panose="020B0609020204030204" pitchFamily="49" charset="0"/>
              </a:rPr>
              <a:t>asp</a:t>
            </a:r>
            <a:r>
              <a:rPr lang="pt-BR" sz="1800" dirty="0">
                <a:solidFill>
                  <a:srgbClr val="0000FF"/>
                </a:solidFill>
                <a:highlight>
                  <a:srgbClr val="FFFFFF"/>
                </a:highlight>
                <a:latin typeface="Consolas" panose="020B0609020204030204" pitchFamily="49" charset="0"/>
              </a:rPr>
              <a:t>:</a:t>
            </a:r>
            <a:r>
              <a:rPr lang="pt-BR" sz="1800" dirty="0">
                <a:solidFill>
                  <a:srgbClr val="800000"/>
                </a:solidFill>
                <a:highlight>
                  <a:srgbClr val="FFFFFF"/>
                </a:highlight>
                <a:latin typeface="Consolas" panose="020B0609020204030204" pitchFamily="49" charset="0"/>
              </a:rPr>
              <a:t>ListItem</a:t>
            </a:r>
            <a:r>
              <a:rPr lang="pt-BR" sz="1800" dirty="0">
                <a:solidFill>
                  <a:srgbClr val="000000"/>
                </a:solidFill>
                <a:highlight>
                  <a:srgbClr val="FFFFFF"/>
                </a:highlight>
                <a:latin typeface="Consolas" panose="020B0609020204030204" pitchFamily="49" charset="0"/>
              </a:rPr>
              <a:t> </a:t>
            </a:r>
            <a:r>
              <a:rPr lang="pt-BR" sz="1800" dirty="0">
                <a:solidFill>
                  <a:srgbClr val="FF0000"/>
                </a:solidFill>
                <a:highlight>
                  <a:srgbClr val="FFFFFF"/>
                </a:highlight>
                <a:latin typeface="Consolas" panose="020B0609020204030204" pitchFamily="49" charset="0"/>
              </a:rPr>
              <a:t>Text</a:t>
            </a:r>
            <a:r>
              <a:rPr lang="pt-BR" sz="1800" dirty="0">
                <a:solidFill>
                  <a:srgbClr val="0000FF"/>
                </a:solidFill>
                <a:highlight>
                  <a:srgbClr val="FFFFFF"/>
                </a:highlight>
                <a:latin typeface="Consolas" panose="020B0609020204030204" pitchFamily="49" charset="0"/>
              </a:rPr>
              <a:t>="Maharastra"</a:t>
            </a:r>
            <a:r>
              <a:rPr lang="pt-BR" sz="1800" dirty="0">
                <a:solidFill>
                  <a:srgbClr val="000000"/>
                </a:solidFill>
                <a:highlight>
                  <a:srgbClr val="FFFFFF"/>
                </a:highlight>
                <a:latin typeface="Consolas" panose="020B0609020204030204" pitchFamily="49" charset="0"/>
              </a:rPr>
              <a:t> </a:t>
            </a:r>
            <a:r>
              <a:rPr lang="pt-BR" sz="1800" dirty="0">
                <a:solidFill>
                  <a:srgbClr val="FF0000"/>
                </a:solidFill>
                <a:highlight>
                  <a:srgbClr val="FFFFFF"/>
                </a:highlight>
                <a:latin typeface="Consolas" panose="020B0609020204030204" pitchFamily="49" charset="0"/>
              </a:rPr>
              <a:t>Value</a:t>
            </a:r>
            <a:r>
              <a:rPr lang="pt-BR" sz="1800" dirty="0">
                <a:solidFill>
                  <a:srgbClr val="0000FF"/>
                </a:solidFill>
                <a:highlight>
                  <a:srgbClr val="FFFFFF"/>
                </a:highlight>
                <a:latin typeface="Consolas" panose="020B0609020204030204" pitchFamily="49" charset="0"/>
              </a:rPr>
              <a:t>="Maharastra</a:t>
            </a:r>
            <a:r>
              <a:rPr lang="pt-BR" sz="1800" dirty="0" smtClean="0">
                <a:solidFill>
                  <a:srgbClr val="0000FF"/>
                </a:solidFill>
                <a:highlight>
                  <a:srgbClr val="FFFFFF"/>
                </a:highlight>
                <a:latin typeface="Consolas" panose="020B0609020204030204" pitchFamily="49" charset="0"/>
              </a:rPr>
              <a:t>"&gt; &lt;/</a:t>
            </a:r>
            <a:r>
              <a:rPr lang="pt-BR" sz="1800" dirty="0">
                <a:solidFill>
                  <a:srgbClr val="800000"/>
                </a:solidFill>
                <a:highlight>
                  <a:srgbClr val="FFFFFF"/>
                </a:highlight>
                <a:latin typeface="Consolas" panose="020B0609020204030204" pitchFamily="49" charset="0"/>
              </a:rPr>
              <a:t>asp</a:t>
            </a:r>
            <a:r>
              <a:rPr lang="pt-BR" sz="1800" dirty="0">
                <a:solidFill>
                  <a:srgbClr val="0000FF"/>
                </a:solidFill>
                <a:highlight>
                  <a:srgbClr val="FFFFFF"/>
                </a:highlight>
                <a:latin typeface="Consolas" panose="020B0609020204030204" pitchFamily="49" charset="0"/>
              </a:rPr>
              <a:t>:</a:t>
            </a:r>
            <a:r>
              <a:rPr lang="pt-BR" sz="1800" dirty="0">
                <a:solidFill>
                  <a:srgbClr val="800000"/>
                </a:solidFill>
                <a:highlight>
                  <a:srgbClr val="FFFFFF"/>
                </a:highlight>
                <a:latin typeface="Consolas" panose="020B0609020204030204" pitchFamily="49" charset="0"/>
              </a:rPr>
              <a:t>ListItem</a:t>
            </a:r>
            <a:r>
              <a:rPr lang="pt-BR" sz="1800" dirty="0">
                <a:solidFill>
                  <a:srgbClr val="0000FF"/>
                </a:solidFill>
                <a:highlight>
                  <a:srgbClr val="FFFFFF"/>
                </a:highlight>
                <a:latin typeface="Consolas" panose="020B0609020204030204" pitchFamily="49" charset="0"/>
              </a:rPr>
              <a:t>&gt;</a:t>
            </a:r>
            <a:endParaRPr lang="pt-BR"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Text</a:t>
            </a:r>
            <a:r>
              <a:rPr lang="en-US" sz="1800" dirty="0">
                <a:solidFill>
                  <a:srgbClr val="0000FF"/>
                </a:solidFill>
                <a:highlight>
                  <a:srgbClr val="FFFFFF"/>
                </a:highlight>
                <a:latin typeface="Consolas" panose="020B0609020204030204" pitchFamily="49" charset="0"/>
              </a:rPr>
              <a:t>="Bihar"</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Value</a:t>
            </a:r>
            <a:r>
              <a:rPr lang="en-US" sz="1800" dirty="0">
                <a:solidFill>
                  <a:srgbClr val="0000FF"/>
                </a:solidFill>
                <a:highlight>
                  <a:srgbClr val="FFFFFF"/>
                </a:highlight>
                <a:latin typeface="Consolas" panose="020B0609020204030204" pitchFamily="49" charset="0"/>
              </a:rPr>
              <a:t>="Bihar"&gt;&lt;/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pt-BR" sz="1800" dirty="0" smtClean="0">
                <a:solidFill>
                  <a:srgbClr val="0000FF"/>
                </a:solidFill>
                <a:highlight>
                  <a:srgbClr val="FFFFFF"/>
                </a:highlight>
                <a:latin typeface="Consolas" panose="020B0609020204030204" pitchFamily="49" charset="0"/>
              </a:rPr>
              <a:t>&lt;</a:t>
            </a:r>
            <a:r>
              <a:rPr lang="pt-BR" sz="1800" dirty="0">
                <a:solidFill>
                  <a:srgbClr val="800000"/>
                </a:solidFill>
                <a:highlight>
                  <a:srgbClr val="FFFFFF"/>
                </a:highlight>
                <a:latin typeface="Consolas" panose="020B0609020204030204" pitchFamily="49" charset="0"/>
              </a:rPr>
              <a:t>asp</a:t>
            </a:r>
            <a:r>
              <a:rPr lang="pt-BR" sz="1800" dirty="0">
                <a:solidFill>
                  <a:srgbClr val="0000FF"/>
                </a:solidFill>
                <a:highlight>
                  <a:srgbClr val="FFFFFF"/>
                </a:highlight>
                <a:latin typeface="Consolas" panose="020B0609020204030204" pitchFamily="49" charset="0"/>
              </a:rPr>
              <a:t>:</a:t>
            </a:r>
            <a:r>
              <a:rPr lang="pt-BR" sz="1800" dirty="0">
                <a:solidFill>
                  <a:srgbClr val="800000"/>
                </a:solidFill>
                <a:highlight>
                  <a:srgbClr val="FFFFFF"/>
                </a:highlight>
                <a:latin typeface="Consolas" panose="020B0609020204030204" pitchFamily="49" charset="0"/>
              </a:rPr>
              <a:t>ListItem</a:t>
            </a:r>
            <a:r>
              <a:rPr lang="pt-BR" sz="1800" dirty="0">
                <a:solidFill>
                  <a:srgbClr val="000000"/>
                </a:solidFill>
                <a:highlight>
                  <a:srgbClr val="FFFFFF"/>
                </a:highlight>
                <a:latin typeface="Consolas" panose="020B0609020204030204" pitchFamily="49" charset="0"/>
              </a:rPr>
              <a:t> </a:t>
            </a:r>
            <a:r>
              <a:rPr lang="pt-BR" sz="1800" dirty="0">
                <a:solidFill>
                  <a:srgbClr val="FF0000"/>
                </a:solidFill>
                <a:highlight>
                  <a:srgbClr val="FFFFFF"/>
                </a:highlight>
                <a:latin typeface="Consolas" panose="020B0609020204030204" pitchFamily="49" charset="0"/>
              </a:rPr>
              <a:t>Text</a:t>
            </a:r>
            <a:r>
              <a:rPr lang="pt-BR" sz="1800" dirty="0">
                <a:solidFill>
                  <a:srgbClr val="0000FF"/>
                </a:solidFill>
                <a:highlight>
                  <a:srgbClr val="FFFFFF"/>
                </a:highlight>
                <a:latin typeface="Consolas" panose="020B0609020204030204" pitchFamily="49" charset="0"/>
              </a:rPr>
              <a:t>="Assam"</a:t>
            </a:r>
            <a:r>
              <a:rPr lang="pt-BR" sz="1800" dirty="0">
                <a:solidFill>
                  <a:srgbClr val="000000"/>
                </a:solidFill>
                <a:highlight>
                  <a:srgbClr val="FFFFFF"/>
                </a:highlight>
                <a:latin typeface="Consolas" panose="020B0609020204030204" pitchFamily="49" charset="0"/>
              </a:rPr>
              <a:t> </a:t>
            </a:r>
            <a:r>
              <a:rPr lang="pt-BR" sz="1800" dirty="0">
                <a:solidFill>
                  <a:srgbClr val="FF0000"/>
                </a:solidFill>
                <a:highlight>
                  <a:srgbClr val="FFFFFF"/>
                </a:highlight>
                <a:latin typeface="Consolas" panose="020B0609020204030204" pitchFamily="49" charset="0"/>
              </a:rPr>
              <a:t>Value</a:t>
            </a:r>
            <a:r>
              <a:rPr lang="pt-BR" sz="1800" dirty="0">
                <a:solidFill>
                  <a:srgbClr val="0000FF"/>
                </a:solidFill>
                <a:highlight>
                  <a:srgbClr val="FFFFFF"/>
                </a:highlight>
                <a:latin typeface="Consolas" panose="020B0609020204030204" pitchFamily="49" charset="0"/>
              </a:rPr>
              <a:t>="Assam"&gt;&lt;/</a:t>
            </a:r>
            <a:r>
              <a:rPr lang="pt-BR" sz="1800" dirty="0">
                <a:solidFill>
                  <a:srgbClr val="800000"/>
                </a:solidFill>
                <a:highlight>
                  <a:srgbClr val="FFFFFF"/>
                </a:highlight>
                <a:latin typeface="Consolas" panose="020B0609020204030204" pitchFamily="49" charset="0"/>
              </a:rPr>
              <a:t>asp</a:t>
            </a:r>
            <a:r>
              <a:rPr lang="pt-BR" sz="1800" dirty="0">
                <a:solidFill>
                  <a:srgbClr val="0000FF"/>
                </a:solidFill>
                <a:highlight>
                  <a:srgbClr val="FFFFFF"/>
                </a:highlight>
                <a:latin typeface="Consolas" panose="020B0609020204030204" pitchFamily="49" charset="0"/>
              </a:rPr>
              <a:t>:</a:t>
            </a:r>
            <a:r>
              <a:rPr lang="pt-BR" sz="1800" dirty="0">
                <a:solidFill>
                  <a:srgbClr val="800000"/>
                </a:solidFill>
                <a:highlight>
                  <a:srgbClr val="FFFFFF"/>
                </a:highlight>
                <a:latin typeface="Consolas" panose="020B0609020204030204" pitchFamily="49" charset="0"/>
              </a:rPr>
              <a:t>ListItem</a:t>
            </a:r>
            <a:r>
              <a:rPr lang="pt-BR" sz="1800" dirty="0">
                <a:solidFill>
                  <a:srgbClr val="0000FF"/>
                </a:solidFill>
                <a:highlight>
                  <a:srgbClr val="FFFFFF"/>
                </a:highlight>
                <a:latin typeface="Consolas" panose="020B0609020204030204" pitchFamily="49" charset="0"/>
              </a:rPr>
              <a:t>&gt;</a:t>
            </a:r>
            <a:endParaRPr lang="pt-BR"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Text</a:t>
            </a:r>
            <a:r>
              <a:rPr lang="en-US" sz="1800" dirty="0">
                <a:solidFill>
                  <a:srgbClr val="0000FF"/>
                </a:solidFill>
                <a:highlight>
                  <a:srgbClr val="FFFFFF"/>
                </a:highlight>
                <a:latin typeface="Consolas" panose="020B0609020204030204" pitchFamily="49" charset="0"/>
              </a:rPr>
              <a:t>="Goa"</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Value</a:t>
            </a:r>
            <a:r>
              <a:rPr lang="en-US" sz="1800" dirty="0">
                <a:solidFill>
                  <a:srgbClr val="0000FF"/>
                </a:solidFill>
                <a:highlight>
                  <a:srgbClr val="FFFFFF"/>
                </a:highlight>
                <a:latin typeface="Consolas" panose="020B0609020204030204" pitchFamily="49" charset="0"/>
              </a:rPr>
              <a:t>="Goa"&gt;&lt;/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CheckBoxList</a:t>
            </a:r>
            <a:r>
              <a:rPr lang="en-US" sz="1800" dirty="0">
                <a:solidFill>
                  <a:srgbClr val="0000FF"/>
                </a:solidFill>
                <a:highlight>
                  <a:srgbClr val="FFFFFF"/>
                </a:highlight>
                <a:latin typeface="Consolas" panose="020B0609020204030204" pitchFamily="49" charset="0"/>
              </a:rPr>
              <a:t>&gt;</a:t>
            </a:r>
          </a:p>
        </p:txBody>
      </p:sp>
    </p:spTree>
    <p:extLst>
      <p:ext uri="{BB962C8B-B14F-4D97-AF65-F5344CB8AC3E}">
        <p14:creationId xmlns:p14="http://schemas.microsoft.com/office/powerpoint/2010/main" val="326880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CheckBoxList</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953500" cy="5334000"/>
          </a:xfrm>
        </p:spPr>
        <p:txBody>
          <a:bodyPr>
            <a:normAutofit/>
          </a:bodyPr>
          <a:lstStyle/>
          <a:p>
            <a:pPr marL="0" indent="0">
              <a:buNone/>
            </a:pPr>
            <a:r>
              <a:rPr lang="en-US" sz="2000" dirty="0" smtClean="0">
                <a:solidFill>
                  <a:srgbClr val="0000FF"/>
                </a:solidFill>
                <a:latin typeface="Consolas" panose="020B0609020204030204" pitchFamily="49" charset="0"/>
              </a:rPr>
              <a:t>	</a:t>
            </a:r>
          </a:p>
          <a:p>
            <a:pPr marL="0" indent="0">
              <a:buNone/>
            </a:pPr>
            <a:endParaRPr lang="en-US" sz="2000" u="sng" dirty="0" smtClean="0"/>
          </a:p>
        </p:txBody>
      </p:sp>
      <p:sp>
        <p:nvSpPr>
          <p:cNvPr id="5" name="Content Placeholder 2"/>
          <p:cNvSpPr txBox="1">
            <a:spLocks/>
          </p:cNvSpPr>
          <p:nvPr/>
        </p:nvSpPr>
        <p:spPr>
          <a:xfrm>
            <a:off x="190500" y="1007390"/>
            <a:ext cx="8763000" cy="531721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smtClean="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fieldset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h3</a:t>
            </a:r>
            <a:r>
              <a:rPr lang="en-US" sz="1100" dirty="0">
                <a:solidFill>
                  <a:srgbClr val="0000FF"/>
                </a:solidFill>
                <a:highlight>
                  <a:srgbClr val="FFFFFF"/>
                </a:highlight>
                <a:latin typeface="Consolas" panose="020B0609020204030204" pitchFamily="49" charset="0"/>
              </a:rPr>
              <a:t>&gt;</a:t>
            </a:r>
            <a:r>
              <a:rPr lang="en-US" sz="1100" dirty="0">
                <a:solidFill>
                  <a:srgbClr val="000000"/>
                </a:solidFill>
                <a:highlight>
                  <a:srgbClr val="FFFFFF"/>
                </a:highlight>
                <a:latin typeface="Consolas" panose="020B0609020204030204" pitchFamily="49" charset="0"/>
              </a:rPr>
              <a:t>How to use Checkbox list control</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h3</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CheckBoxList</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ID</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chklstStates</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runat</a:t>
            </a:r>
            <a:r>
              <a:rPr lang="en-US" sz="1100" dirty="0">
                <a:solidFill>
                  <a:srgbClr val="0000FF"/>
                </a:solidFill>
                <a:highlight>
                  <a:srgbClr val="FFFFFF"/>
                </a:highlight>
                <a:latin typeface="Consolas" panose="020B0609020204030204" pitchFamily="49" charset="0"/>
              </a:rPr>
              <a:t>="server"&gt;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ListItem</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Text</a:t>
            </a:r>
            <a:r>
              <a:rPr lang="en-US" sz="1100" dirty="0">
                <a:solidFill>
                  <a:srgbClr val="0000FF"/>
                </a:solidFill>
                <a:highlight>
                  <a:srgbClr val="FFFFFF"/>
                </a:highlight>
                <a:latin typeface="Consolas" panose="020B0609020204030204" pitchFamily="49" charset="0"/>
              </a:rPr>
              <a:t>="Gujarat"</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Value</a:t>
            </a:r>
            <a:r>
              <a:rPr lang="en-US" sz="1100" dirty="0">
                <a:solidFill>
                  <a:srgbClr val="0000FF"/>
                </a:solidFill>
                <a:highlight>
                  <a:srgbClr val="FFFFFF"/>
                </a:highlight>
                <a:latin typeface="Consolas" panose="020B0609020204030204" pitchFamily="49" charset="0"/>
              </a:rPr>
              <a:t>="Gujarat"&gt;&lt;/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ListItem</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pt-BR" sz="1100" dirty="0">
                <a:solidFill>
                  <a:srgbClr val="000000"/>
                </a:solidFill>
                <a:highlight>
                  <a:srgbClr val="FFFFFF"/>
                </a:highlight>
                <a:latin typeface="Consolas" panose="020B0609020204030204" pitchFamily="49" charset="0"/>
              </a:rPr>
              <a:t>                        </a:t>
            </a:r>
            <a:r>
              <a:rPr lang="pt-BR" sz="1100" dirty="0">
                <a:solidFill>
                  <a:srgbClr val="0000FF"/>
                </a:solidFill>
                <a:highlight>
                  <a:srgbClr val="FFFFFF"/>
                </a:highlight>
                <a:latin typeface="Consolas" panose="020B0609020204030204" pitchFamily="49" charset="0"/>
              </a:rPr>
              <a:t>&lt;</a:t>
            </a:r>
            <a:r>
              <a:rPr lang="pt-BR" sz="1100" dirty="0">
                <a:solidFill>
                  <a:srgbClr val="800000"/>
                </a:solidFill>
                <a:highlight>
                  <a:srgbClr val="FFFFFF"/>
                </a:highlight>
                <a:latin typeface="Consolas" panose="020B0609020204030204" pitchFamily="49" charset="0"/>
              </a:rPr>
              <a:t>asp</a:t>
            </a:r>
            <a:r>
              <a:rPr lang="pt-BR" sz="1100" dirty="0">
                <a:solidFill>
                  <a:srgbClr val="0000FF"/>
                </a:solidFill>
                <a:highlight>
                  <a:srgbClr val="FFFFFF"/>
                </a:highlight>
                <a:latin typeface="Consolas" panose="020B0609020204030204" pitchFamily="49" charset="0"/>
              </a:rPr>
              <a:t>:</a:t>
            </a:r>
            <a:r>
              <a:rPr lang="pt-BR" sz="1100" dirty="0">
                <a:solidFill>
                  <a:srgbClr val="800000"/>
                </a:solidFill>
                <a:highlight>
                  <a:srgbClr val="FFFFFF"/>
                </a:highlight>
                <a:latin typeface="Consolas" panose="020B0609020204030204" pitchFamily="49" charset="0"/>
              </a:rPr>
              <a:t>ListItem</a:t>
            </a:r>
            <a:r>
              <a:rPr lang="pt-BR" sz="1100" dirty="0">
                <a:solidFill>
                  <a:srgbClr val="000000"/>
                </a:solidFill>
                <a:highlight>
                  <a:srgbClr val="FFFFFF"/>
                </a:highlight>
                <a:latin typeface="Consolas" panose="020B0609020204030204" pitchFamily="49" charset="0"/>
              </a:rPr>
              <a:t> </a:t>
            </a:r>
            <a:r>
              <a:rPr lang="pt-BR" sz="1100" dirty="0">
                <a:solidFill>
                  <a:srgbClr val="FF0000"/>
                </a:solidFill>
                <a:highlight>
                  <a:srgbClr val="FFFFFF"/>
                </a:highlight>
                <a:latin typeface="Consolas" panose="020B0609020204030204" pitchFamily="49" charset="0"/>
              </a:rPr>
              <a:t>Text</a:t>
            </a:r>
            <a:r>
              <a:rPr lang="pt-BR" sz="1100" dirty="0">
                <a:solidFill>
                  <a:srgbClr val="0000FF"/>
                </a:solidFill>
                <a:highlight>
                  <a:srgbClr val="FFFFFF"/>
                </a:highlight>
                <a:latin typeface="Consolas" panose="020B0609020204030204" pitchFamily="49" charset="0"/>
              </a:rPr>
              <a:t>="Maharastra"</a:t>
            </a:r>
            <a:r>
              <a:rPr lang="pt-BR" sz="1100" dirty="0">
                <a:solidFill>
                  <a:srgbClr val="000000"/>
                </a:solidFill>
                <a:highlight>
                  <a:srgbClr val="FFFFFF"/>
                </a:highlight>
                <a:latin typeface="Consolas" panose="020B0609020204030204" pitchFamily="49" charset="0"/>
              </a:rPr>
              <a:t> </a:t>
            </a:r>
            <a:r>
              <a:rPr lang="pt-BR" sz="1100" dirty="0">
                <a:solidFill>
                  <a:srgbClr val="FF0000"/>
                </a:solidFill>
                <a:highlight>
                  <a:srgbClr val="FFFFFF"/>
                </a:highlight>
                <a:latin typeface="Consolas" panose="020B0609020204030204" pitchFamily="49" charset="0"/>
              </a:rPr>
              <a:t>Value</a:t>
            </a:r>
            <a:r>
              <a:rPr lang="pt-BR" sz="1100" dirty="0">
                <a:solidFill>
                  <a:srgbClr val="0000FF"/>
                </a:solidFill>
                <a:highlight>
                  <a:srgbClr val="FFFFFF"/>
                </a:highlight>
                <a:latin typeface="Consolas" panose="020B0609020204030204" pitchFamily="49" charset="0"/>
              </a:rPr>
              <a:t>="Maharastra"&gt;&lt;/</a:t>
            </a:r>
            <a:r>
              <a:rPr lang="pt-BR" sz="1100" dirty="0">
                <a:solidFill>
                  <a:srgbClr val="800000"/>
                </a:solidFill>
                <a:highlight>
                  <a:srgbClr val="FFFFFF"/>
                </a:highlight>
                <a:latin typeface="Consolas" panose="020B0609020204030204" pitchFamily="49" charset="0"/>
              </a:rPr>
              <a:t>asp</a:t>
            </a:r>
            <a:r>
              <a:rPr lang="pt-BR" sz="1100" dirty="0">
                <a:solidFill>
                  <a:srgbClr val="0000FF"/>
                </a:solidFill>
                <a:highlight>
                  <a:srgbClr val="FFFFFF"/>
                </a:highlight>
                <a:latin typeface="Consolas" panose="020B0609020204030204" pitchFamily="49" charset="0"/>
              </a:rPr>
              <a:t>:</a:t>
            </a:r>
            <a:r>
              <a:rPr lang="pt-BR" sz="1100" dirty="0">
                <a:solidFill>
                  <a:srgbClr val="800000"/>
                </a:solidFill>
                <a:highlight>
                  <a:srgbClr val="FFFFFF"/>
                </a:highlight>
                <a:latin typeface="Consolas" panose="020B0609020204030204" pitchFamily="49" charset="0"/>
              </a:rPr>
              <a:t>ListItem</a:t>
            </a:r>
            <a:r>
              <a:rPr lang="pt-BR" sz="1100" dirty="0">
                <a:solidFill>
                  <a:srgbClr val="0000FF"/>
                </a:solidFill>
                <a:highlight>
                  <a:srgbClr val="FFFFFF"/>
                </a:highlight>
                <a:latin typeface="Consolas" panose="020B0609020204030204" pitchFamily="49" charset="0"/>
              </a:rPr>
              <a:t>&gt;</a:t>
            </a:r>
            <a:endParaRPr lang="pt-BR"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ListItem</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Text</a:t>
            </a:r>
            <a:r>
              <a:rPr lang="en-US" sz="1100" dirty="0">
                <a:solidFill>
                  <a:srgbClr val="0000FF"/>
                </a:solidFill>
                <a:highlight>
                  <a:srgbClr val="FFFFFF"/>
                </a:highlight>
                <a:latin typeface="Consolas" panose="020B0609020204030204" pitchFamily="49" charset="0"/>
              </a:rPr>
              <a:t>="Bihar"</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Value</a:t>
            </a:r>
            <a:r>
              <a:rPr lang="en-US" sz="1100" dirty="0">
                <a:solidFill>
                  <a:srgbClr val="0000FF"/>
                </a:solidFill>
                <a:highlight>
                  <a:srgbClr val="FFFFFF"/>
                </a:highlight>
                <a:latin typeface="Consolas" panose="020B0609020204030204" pitchFamily="49" charset="0"/>
              </a:rPr>
              <a:t>="Bihar"&gt;&lt;/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ListItem</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pt-BR" sz="1100" dirty="0">
                <a:solidFill>
                  <a:srgbClr val="000000"/>
                </a:solidFill>
                <a:highlight>
                  <a:srgbClr val="FFFFFF"/>
                </a:highlight>
                <a:latin typeface="Consolas" panose="020B0609020204030204" pitchFamily="49" charset="0"/>
              </a:rPr>
              <a:t>                        </a:t>
            </a:r>
            <a:r>
              <a:rPr lang="pt-BR" sz="1100" dirty="0">
                <a:solidFill>
                  <a:srgbClr val="0000FF"/>
                </a:solidFill>
                <a:highlight>
                  <a:srgbClr val="FFFFFF"/>
                </a:highlight>
                <a:latin typeface="Consolas" panose="020B0609020204030204" pitchFamily="49" charset="0"/>
              </a:rPr>
              <a:t>&lt;</a:t>
            </a:r>
            <a:r>
              <a:rPr lang="pt-BR" sz="1100" dirty="0">
                <a:solidFill>
                  <a:srgbClr val="800000"/>
                </a:solidFill>
                <a:highlight>
                  <a:srgbClr val="FFFFFF"/>
                </a:highlight>
                <a:latin typeface="Consolas" panose="020B0609020204030204" pitchFamily="49" charset="0"/>
              </a:rPr>
              <a:t>asp</a:t>
            </a:r>
            <a:r>
              <a:rPr lang="pt-BR" sz="1100" dirty="0">
                <a:solidFill>
                  <a:srgbClr val="0000FF"/>
                </a:solidFill>
                <a:highlight>
                  <a:srgbClr val="FFFFFF"/>
                </a:highlight>
                <a:latin typeface="Consolas" panose="020B0609020204030204" pitchFamily="49" charset="0"/>
              </a:rPr>
              <a:t>:</a:t>
            </a:r>
            <a:r>
              <a:rPr lang="pt-BR" sz="1100" dirty="0">
                <a:solidFill>
                  <a:srgbClr val="800000"/>
                </a:solidFill>
                <a:highlight>
                  <a:srgbClr val="FFFFFF"/>
                </a:highlight>
                <a:latin typeface="Consolas" panose="020B0609020204030204" pitchFamily="49" charset="0"/>
              </a:rPr>
              <a:t>ListItem</a:t>
            </a:r>
            <a:r>
              <a:rPr lang="pt-BR" sz="1100" dirty="0">
                <a:solidFill>
                  <a:srgbClr val="000000"/>
                </a:solidFill>
                <a:highlight>
                  <a:srgbClr val="FFFFFF"/>
                </a:highlight>
                <a:latin typeface="Consolas" panose="020B0609020204030204" pitchFamily="49" charset="0"/>
              </a:rPr>
              <a:t> </a:t>
            </a:r>
            <a:r>
              <a:rPr lang="pt-BR" sz="1100" dirty="0">
                <a:solidFill>
                  <a:srgbClr val="FF0000"/>
                </a:solidFill>
                <a:highlight>
                  <a:srgbClr val="FFFFFF"/>
                </a:highlight>
                <a:latin typeface="Consolas" panose="020B0609020204030204" pitchFamily="49" charset="0"/>
              </a:rPr>
              <a:t>Text</a:t>
            </a:r>
            <a:r>
              <a:rPr lang="pt-BR" sz="1100" dirty="0">
                <a:solidFill>
                  <a:srgbClr val="0000FF"/>
                </a:solidFill>
                <a:highlight>
                  <a:srgbClr val="FFFFFF"/>
                </a:highlight>
                <a:latin typeface="Consolas" panose="020B0609020204030204" pitchFamily="49" charset="0"/>
              </a:rPr>
              <a:t>="Assam"</a:t>
            </a:r>
            <a:r>
              <a:rPr lang="pt-BR" sz="1100" dirty="0">
                <a:solidFill>
                  <a:srgbClr val="000000"/>
                </a:solidFill>
                <a:highlight>
                  <a:srgbClr val="FFFFFF"/>
                </a:highlight>
                <a:latin typeface="Consolas" panose="020B0609020204030204" pitchFamily="49" charset="0"/>
              </a:rPr>
              <a:t> </a:t>
            </a:r>
            <a:r>
              <a:rPr lang="pt-BR" sz="1100" dirty="0">
                <a:solidFill>
                  <a:srgbClr val="FF0000"/>
                </a:solidFill>
                <a:highlight>
                  <a:srgbClr val="FFFFFF"/>
                </a:highlight>
                <a:latin typeface="Consolas" panose="020B0609020204030204" pitchFamily="49" charset="0"/>
              </a:rPr>
              <a:t>Value</a:t>
            </a:r>
            <a:r>
              <a:rPr lang="pt-BR" sz="1100" dirty="0">
                <a:solidFill>
                  <a:srgbClr val="0000FF"/>
                </a:solidFill>
                <a:highlight>
                  <a:srgbClr val="FFFFFF"/>
                </a:highlight>
                <a:latin typeface="Consolas" panose="020B0609020204030204" pitchFamily="49" charset="0"/>
              </a:rPr>
              <a:t>="Assam"&gt;&lt;/</a:t>
            </a:r>
            <a:r>
              <a:rPr lang="pt-BR" sz="1100" dirty="0">
                <a:solidFill>
                  <a:srgbClr val="800000"/>
                </a:solidFill>
                <a:highlight>
                  <a:srgbClr val="FFFFFF"/>
                </a:highlight>
                <a:latin typeface="Consolas" panose="020B0609020204030204" pitchFamily="49" charset="0"/>
              </a:rPr>
              <a:t>asp</a:t>
            </a:r>
            <a:r>
              <a:rPr lang="pt-BR" sz="1100" dirty="0">
                <a:solidFill>
                  <a:srgbClr val="0000FF"/>
                </a:solidFill>
                <a:highlight>
                  <a:srgbClr val="FFFFFF"/>
                </a:highlight>
                <a:latin typeface="Consolas" panose="020B0609020204030204" pitchFamily="49" charset="0"/>
              </a:rPr>
              <a:t>:</a:t>
            </a:r>
            <a:r>
              <a:rPr lang="pt-BR" sz="1100" dirty="0">
                <a:solidFill>
                  <a:srgbClr val="800000"/>
                </a:solidFill>
                <a:highlight>
                  <a:srgbClr val="FFFFFF"/>
                </a:highlight>
                <a:latin typeface="Consolas" panose="020B0609020204030204" pitchFamily="49" charset="0"/>
              </a:rPr>
              <a:t>ListItem</a:t>
            </a:r>
            <a:r>
              <a:rPr lang="pt-BR" sz="1100" dirty="0">
                <a:solidFill>
                  <a:srgbClr val="0000FF"/>
                </a:solidFill>
                <a:highlight>
                  <a:srgbClr val="FFFFFF"/>
                </a:highlight>
                <a:latin typeface="Consolas" panose="020B0609020204030204" pitchFamily="49" charset="0"/>
              </a:rPr>
              <a:t>&gt;</a:t>
            </a:r>
            <a:endParaRPr lang="pt-BR"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ListItem</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Text</a:t>
            </a:r>
            <a:r>
              <a:rPr lang="en-US" sz="1100" dirty="0">
                <a:solidFill>
                  <a:srgbClr val="0000FF"/>
                </a:solidFill>
                <a:highlight>
                  <a:srgbClr val="FFFFFF"/>
                </a:highlight>
                <a:latin typeface="Consolas" panose="020B0609020204030204" pitchFamily="49" charset="0"/>
              </a:rPr>
              <a:t>="Goa"</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Value</a:t>
            </a:r>
            <a:r>
              <a:rPr lang="en-US" sz="1100" dirty="0">
                <a:solidFill>
                  <a:srgbClr val="0000FF"/>
                </a:solidFill>
                <a:highlight>
                  <a:srgbClr val="FFFFFF"/>
                </a:highlight>
                <a:latin typeface="Consolas" panose="020B0609020204030204" pitchFamily="49" charset="0"/>
              </a:rPr>
              <a:t>="Goa"&gt;&lt;/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ListItem</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CheckBoxList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Button</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ID</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btnShow</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runat</a:t>
            </a:r>
            <a:r>
              <a:rPr lang="en-US" sz="1100" dirty="0">
                <a:solidFill>
                  <a:srgbClr val="0000FF"/>
                </a:solidFill>
                <a:highlight>
                  <a:srgbClr val="FFFFFF"/>
                </a:highlight>
                <a:latin typeface="Consolas" panose="020B0609020204030204" pitchFamily="49" charset="0"/>
              </a:rPr>
              <a:t>="server"</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Text</a:t>
            </a:r>
            <a:r>
              <a:rPr lang="en-US" sz="1100" dirty="0">
                <a:solidFill>
                  <a:srgbClr val="0000FF"/>
                </a:solidFill>
                <a:highlight>
                  <a:srgbClr val="FFFFFF"/>
                </a:highlight>
                <a:latin typeface="Consolas" panose="020B0609020204030204" pitchFamily="49" charset="0"/>
              </a:rPr>
              <a:t>="Submit"</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OnClick</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btnShow_Click</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fieldset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smtClean="0">
                <a:solidFill>
                  <a:srgbClr val="800000"/>
                </a:solidFill>
                <a:highlight>
                  <a:srgbClr val="FFFFFF"/>
                </a:highlight>
                <a:latin typeface="Consolas" panose="020B0609020204030204" pitchFamily="49" charset="0"/>
              </a:rPr>
              <a:t>div</a:t>
            </a:r>
            <a:r>
              <a:rPr lang="en-US" sz="1100" dirty="0" smtClean="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fieldset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h3</a:t>
            </a:r>
            <a:r>
              <a:rPr lang="en-US" sz="1100" dirty="0">
                <a:solidFill>
                  <a:srgbClr val="0000FF"/>
                </a:solidFill>
                <a:highlight>
                  <a:srgbClr val="FFFFFF"/>
                </a:highlight>
                <a:latin typeface="Consolas" panose="020B0609020204030204" pitchFamily="49" charset="0"/>
              </a:rPr>
              <a:t>&gt;</a:t>
            </a:r>
            <a:r>
              <a:rPr lang="en-US" sz="1100" dirty="0">
                <a:solidFill>
                  <a:srgbClr val="000000"/>
                </a:solidFill>
                <a:highlight>
                  <a:srgbClr val="FFFFFF"/>
                </a:highlight>
                <a:latin typeface="Consolas" panose="020B0609020204030204" pitchFamily="49" charset="0"/>
              </a:rPr>
              <a:t>Selected States:</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h3</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Label</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ID</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lblStates</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runat</a:t>
            </a:r>
            <a:r>
              <a:rPr lang="en-US" sz="1100" dirty="0">
                <a:solidFill>
                  <a:srgbClr val="0000FF"/>
                </a:solidFill>
                <a:highlight>
                  <a:srgbClr val="FFFFFF"/>
                </a:highlight>
                <a:latin typeface="Consolas" panose="020B0609020204030204" pitchFamily="49" charset="0"/>
              </a:rPr>
              <a:t>="server"&gt;&lt;/</a:t>
            </a:r>
            <a:r>
              <a:rPr lang="en-US" sz="1100" dirty="0" err="1">
                <a:solidFill>
                  <a:srgbClr val="800000"/>
                </a:solidFill>
                <a:highlight>
                  <a:srgbClr val="FFFFFF"/>
                </a:highlight>
                <a:latin typeface="Consolas" panose="020B0609020204030204" pitchFamily="49" charset="0"/>
              </a:rPr>
              <a:t>asp</a:t>
            </a:r>
            <a:r>
              <a:rPr lang="en-US" sz="1100" dirty="0" err="1">
                <a:solidFill>
                  <a:srgbClr val="0000FF"/>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Label</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fieldset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marL="0" indent="0">
              <a:buNone/>
            </a:pPr>
            <a:r>
              <a:rPr lang="en-US" sz="1100" dirty="0" smtClean="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67027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CheckBoxList</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953500" cy="5410200"/>
          </a:xfrm>
        </p:spPr>
        <p:txBody>
          <a:bodyPr>
            <a:normAutofit/>
          </a:bodyPr>
          <a:lstStyle/>
          <a:p>
            <a:pPr marL="0" indent="0">
              <a:buNone/>
            </a:pPr>
            <a:r>
              <a:rPr lang="en-US" sz="2000" dirty="0" smtClean="0">
                <a:solidFill>
                  <a:srgbClr val="0000FF"/>
                </a:solidFill>
                <a:latin typeface="Consolas" panose="020B0609020204030204" pitchFamily="49" charset="0"/>
              </a:rPr>
              <a:t>	</a:t>
            </a:r>
          </a:p>
          <a:p>
            <a:pPr marL="0" indent="0">
              <a:buNone/>
            </a:pPr>
            <a:endParaRPr lang="en-US" sz="2000" u="sng" dirty="0" smtClean="0"/>
          </a:p>
        </p:txBody>
      </p:sp>
      <p:sp>
        <p:nvSpPr>
          <p:cNvPr id="5" name="Content Placeholder 2"/>
          <p:cNvSpPr txBox="1">
            <a:spLocks/>
          </p:cNvSpPr>
          <p:nvPr/>
        </p:nvSpPr>
        <p:spPr>
          <a:xfrm>
            <a:off x="190500" y="1007390"/>
            <a:ext cx="8763000" cy="211681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0000FF"/>
                </a:solidFill>
                <a:highlight>
                  <a:srgbClr val="FFFFFF"/>
                </a:highlight>
                <a:latin typeface="Consolas" panose="020B0609020204030204" pitchFamily="49" charset="0"/>
              </a:rPr>
              <a:t>protected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btnShow_Click</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sender, </a:t>
            </a:r>
            <a:r>
              <a:rPr lang="en-US" sz="1200" dirty="0" err="1">
                <a:solidFill>
                  <a:srgbClr val="2B91AF"/>
                </a:solidFill>
                <a:highlight>
                  <a:srgbClr val="FFFFFF"/>
                </a:highlight>
                <a:latin typeface="Consolas" panose="020B0609020204030204" pitchFamily="49" charset="0"/>
              </a:rPr>
              <a:t>EventArgs</a:t>
            </a:r>
            <a:r>
              <a:rPr lang="en-US" sz="1200" dirty="0">
                <a:solidFill>
                  <a:srgbClr val="000000"/>
                </a:solidFill>
                <a:highlight>
                  <a:srgbClr val="FFFFFF"/>
                </a:highlight>
                <a:latin typeface="Consolas" panose="020B0609020204030204" pitchFamily="49" charset="0"/>
              </a:rPr>
              <a:t> e)</a:t>
            </a: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ListItem</a:t>
            </a:r>
            <a:r>
              <a:rPr lang="en-US" sz="1200" dirty="0">
                <a:solidFill>
                  <a:srgbClr val="000000"/>
                </a:solidFill>
                <a:highlight>
                  <a:srgbClr val="FFFFFF"/>
                </a:highlight>
                <a:latin typeface="Consolas" panose="020B0609020204030204" pitchFamily="49" charset="0"/>
              </a:rPr>
              <a:t> item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chklstStates.Items</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item.Selected</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lblStates.Text</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item.Text</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"&lt;</a:t>
            </a:r>
            <a:r>
              <a:rPr lang="en-US" sz="1200" dirty="0" err="1" smtClean="0">
                <a:solidFill>
                  <a:srgbClr val="A31515"/>
                </a:solidFill>
                <a:highlight>
                  <a:srgbClr val="FFFFFF"/>
                </a:highlight>
                <a:latin typeface="Consolas" panose="020B0609020204030204" pitchFamily="49" charset="0"/>
              </a:rPr>
              <a:t>br</a:t>
            </a:r>
            <a:r>
              <a:rPr lang="en-US" sz="1200" dirty="0" smtClean="0">
                <a:solidFill>
                  <a:srgbClr val="A31515"/>
                </a:solidFill>
                <a:highlight>
                  <a:srgbClr val="FFFFFF"/>
                </a:highlight>
                <a:latin typeface="Consolas" panose="020B0609020204030204" pitchFamily="49" charset="0"/>
              </a:rPr>
              <a:t>/&gt;"</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p>
          <a:p>
            <a:pPr marL="0" indent="0">
              <a:buNone/>
            </a:pPr>
            <a:endParaRPr lang="en-US" sz="1200" dirty="0" smtClean="0">
              <a:solidFill>
                <a:srgbClr val="000000"/>
              </a:solidFill>
              <a:highlight>
                <a:srgbClr val="FFFFFF"/>
              </a:highlight>
              <a:latin typeface="Consolas" panose="020B0609020204030204" pitchFamily="49" charset="0"/>
            </a:endParaRPr>
          </a:p>
          <a:p>
            <a:r>
              <a:rPr lang="en-US" sz="2000" u="sng" dirty="0" smtClean="0">
                <a:latin typeface="Consolas" panose="020B0609020204030204" pitchFamily="49" charset="0"/>
              </a:rPr>
              <a:t>Output</a:t>
            </a:r>
          </a:p>
          <a:p>
            <a:pPr lvl="1"/>
            <a:endParaRPr lang="en-US" sz="1600" u="sng" dirty="0">
              <a:latin typeface="Consolas" panose="020B0609020204030204" pitchFamily="49"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4114800"/>
            <a:ext cx="2129851" cy="1538226"/>
          </a:xfrm>
          <a:prstGeom prst="rect">
            <a:avLst/>
          </a:prstGeom>
          <a:ln>
            <a:solidFill>
              <a:schemeClr val="tx1"/>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57" y="3810000"/>
            <a:ext cx="2794044" cy="2140891"/>
          </a:xfrm>
          <a:prstGeom prst="rect">
            <a:avLst/>
          </a:prstGeom>
          <a:ln>
            <a:solidFill>
              <a:schemeClr val="tx1"/>
            </a:solidFill>
          </a:ln>
        </p:spPr>
      </p:pic>
    </p:spTree>
    <p:extLst>
      <p:ext uri="{BB962C8B-B14F-4D97-AF65-F5344CB8AC3E}">
        <p14:creationId xmlns:p14="http://schemas.microsoft.com/office/powerpoint/2010/main" val="256515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RadioButtonList</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err="1" smtClean="0"/>
              <a:t>RadioButtonList</a:t>
            </a:r>
            <a:r>
              <a:rPr lang="en-US" dirty="0" smtClean="0"/>
              <a:t> </a:t>
            </a:r>
            <a:r>
              <a:rPr lang="en-US" dirty="0"/>
              <a:t>control enable user to select an item from </a:t>
            </a:r>
            <a:r>
              <a:rPr lang="en-US" dirty="0" smtClean="0"/>
              <a:t>list </a:t>
            </a:r>
            <a:r>
              <a:rPr lang="en-US" dirty="0"/>
              <a:t>that groups a collection of </a:t>
            </a:r>
            <a:r>
              <a:rPr lang="en-US" dirty="0" err="1" smtClean="0"/>
              <a:t>radiobuttons</a:t>
            </a:r>
            <a:r>
              <a:rPr lang="en-US" dirty="0" smtClean="0"/>
              <a:t>.</a:t>
            </a:r>
          </a:p>
          <a:p>
            <a:pPr marL="457200" algn="just"/>
            <a:r>
              <a:rPr lang="en-US" u="sng" dirty="0" smtClean="0"/>
              <a:t>Example</a:t>
            </a:r>
          </a:p>
          <a:p>
            <a:pPr marL="514350" lvl="1" indent="0" algn="just">
              <a:buNone/>
            </a:pPr>
            <a:endParaRPr lang="en-US" sz="2200" u="sng" dirty="0"/>
          </a:p>
          <a:p>
            <a:pPr marL="0" indent="0">
              <a:buNone/>
            </a:pPr>
            <a:r>
              <a:rPr lang="en-US" sz="2000" dirty="0">
                <a:solidFill>
                  <a:srgbClr val="0000FF"/>
                </a:solidFill>
                <a:latin typeface="Consolas" panose="020B0609020204030204" pitchFamily="49" charset="0"/>
              </a:rPr>
              <a:t>	</a:t>
            </a:r>
            <a:endParaRPr lang="en-US" sz="2000" u="sng" dirty="0" smtClean="0"/>
          </a:p>
        </p:txBody>
      </p:sp>
      <p:sp>
        <p:nvSpPr>
          <p:cNvPr id="5" name="Content Placeholder 2"/>
          <p:cNvSpPr txBox="1">
            <a:spLocks/>
          </p:cNvSpPr>
          <p:nvPr/>
        </p:nvSpPr>
        <p:spPr>
          <a:xfrm>
            <a:off x="761999" y="2438400"/>
            <a:ext cx="8191501" cy="24384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700" dirty="0">
                <a:solidFill>
                  <a:srgbClr val="0000FF"/>
                </a:solidFill>
                <a:highlight>
                  <a:srgbClr val="FFFFFF"/>
                </a:highlight>
                <a:latin typeface="Consolas" panose="020B0609020204030204" pitchFamily="49" charset="0"/>
              </a:rPr>
              <a:t>&lt;</a:t>
            </a:r>
            <a:r>
              <a:rPr lang="en-US" sz="1700" dirty="0" err="1">
                <a:solidFill>
                  <a:srgbClr val="800000"/>
                </a:solidFill>
                <a:highlight>
                  <a:srgbClr val="FFFFFF"/>
                </a:highlight>
                <a:latin typeface="Consolas" panose="020B0609020204030204" pitchFamily="49" charset="0"/>
              </a:rPr>
              <a:t>asp</a:t>
            </a:r>
            <a:r>
              <a:rPr lang="en-US" sz="1700" dirty="0" err="1">
                <a:solidFill>
                  <a:srgbClr val="0000FF"/>
                </a:solidFill>
                <a:highlight>
                  <a:srgbClr val="FFFFFF"/>
                </a:highlight>
                <a:latin typeface="Consolas" panose="020B0609020204030204" pitchFamily="49" charset="0"/>
              </a:rPr>
              <a:t>:</a:t>
            </a:r>
            <a:r>
              <a:rPr lang="en-US" sz="1700" dirty="0" err="1">
                <a:solidFill>
                  <a:srgbClr val="800000"/>
                </a:solidFill>
                <a:highlight>
                  <a:srgbClr val="FFFFFF"/>
                </a:highlight>
                <a:latin typeface="Consolas" panose="020B0609020204030204" pitchFamily="49" charset="0"/>
              </a:rPr>
              <a:t>RadioButtonList</a:t>
            </a:r>
            <a:r>
              <a:rPr lang="en-US" sz="1700" dirty="0">
                <a:solidFill>
                  <a:srgbClr val="000000"/>
                </a:solidFill>
                <a:highlight>
                  <a:srgbClr val="FFFFFF"/>
                </a:highlight>
                <a:latin typeface="Consolas" panose="020B0609020204030204" pitchFamily="49" charset="0"/>
              </a:rPr>
              <a:t> </a:t>
            </a:r>
            <a:r>
              <a:rPr lang="en-US" sz="1700" dirty="0">
                <a:solidFill>
                  <a:srgbClr val="FF0000"/>
                </a:solidFill>
                <a:highlight>
                  <a:srgbClr val="FFFFFF"/>
                </a:highlight>
                <a:latin typeface="Consolas" panose="020B0609020204030204" pitchFamily="49" charset="0"/>
              </a:rPr>
              <a:t>ID</a:t>
            </a:r>
            <a:r>
              <a:rPr lang="en-US" sz="1700" dirty="0">
                <a:solidFill>
                  <a:srgbClr val="0000FF"/>
                </a:solidFill>
                <a:highlight>
                  <a:srgbClr val="FFFFFF"/>
                </a:highlight>
                <a:latin typeface="Consolas" panose="020B0609020204030204" pitchFamily="49" charset="0"/>
              </a:rPr>
              <a:t>="</a:t>
            </a:r>
            <a:r>
              <a:rPr lang="en-US" sz="1700" dirty="0" err="1">
                <a:solidFill>
                  <a:srgbClr val="0000FF"/>
                </a:solidFill>
                <a:highlight>
                  <a:srgbClr val="FFFFFF"/>
                </a:highlight>
                <a:latin typeface="Consolas" panose="020B0609020204030204" pitchFamily="49" charset="0"/>
              </a:rPr>
              <a:t>rbtLstRating</a:t>
            </a:r>
            <a:r>
              <a:rPr lang="en-US" sz="1700" dirty="0">
                <a:solidFill>
                  <a:srgbClr val="0000FF"/>
                </a:solidFill>
                <a:highlight>
                  <a:srgbClr val="FFFFFF"/>
                </a:highlight>
                <a:latin typeface="Consolas" panose="020B0609020204030204" pitchFamily="49" charset="0"/>
              </a:rPr>
              <a:t>"</a:t>
            </a:r>
            <a:r>
              <a:rPr lang="en-US" sz="1700" dirty="0">
                <a:solidFill>
                  <a:srgbClr val="000000"/>
                </a:solidFill>
                <a:highlight>
                  <a:srgbClr val="FFFFFF"/>
                </a:highlight>
                <a:latin typeface="Consolas" panose="020B0609020204030204" pitchFamily="49" charset="0"/>
              </a:rPr>
              <a:t> </a:t>
            </a:r>
            <a:r>
              <a:rPr lang="en-US" sz="1700" dirty="0" err="1">
                <a:solidFill>
                  <a:srgbClr val="FF0000"/>
                </a:solidFill>
                <a:highlight>
                  <a:srgbClr val="FFFFFF"/>
                </a:highlight>
                <a:latin typeface="Consolas" panose="020B0609020204030204" pitchFamily="49" charset="0"/>
              </a:rPr>
              <a:t>runat</a:t>
            </a:r>
            <a:r>
              <a:rPr lang="en-US" sz="1700" dirty="0">
                <a:solidFill>
                  <a:srgbClr val="0000FF"/>
                </a:solidFill>
                <a:highlight>
                  <a:srgbClr val="FFFFFF"/>
                </a:highlight>
                <a:latin typeface="Consolas" panose="020B0609020204030204" pitchFamily="49" charset="0"/>
              </a:rPr>
              <a:t>="server"</a:t>
            </a:r>
            <a:r>
              <a:rPr lang="en-US" sz="1700" dirty="0">
                <a:solidFill>
                  <a:srgbClr val="000000"/>
                </a:solidFill>
                <a:highlight>
                  <a:srgbClr val="FFFFFF"/>
                </a:highlight>
                <a:latin typeface="Consolas" panose="020B0609020204030204" pitchFamily="49" charset="0"/>
              </a:rPr>
              <a:t> </a:t>
            </a:r>
            <a:r>
              <a:rPr lang="en-US" sz="1700" dirty="0" err="1">
                <a:solidFill>
                  <a:srgbClr val="FF0000"/>
                </a:solidFill>
                <a:highlight>
                  <a:srgbClr val="FFFFFF"/>
                </a:highlight>
                <a:latin typeface="Consolas" panose="020B0609020204030204" pitchFamily="49" charset="0"/>
              </a:rPr>
              <a:t>RepeatDirection</a:t>
            </a:r>
            <a:r>
              <a:rPr lang="en-US" sz="1700" dirty="0">
                <a:solidFill>
                  <a:srgbClr val="0000FF"/>
                </a:solidFill>
                <a:highlight>
                  <a:srgbClr val="FFFFFF"/>
                </a:highlight>
                <a:latin typeface="Consolas" panose="020B0609020204030204" pitchFamily="49" charset="0"/>
              </a:rPr>
              <a:t>="Horizontal"</a:t>
            </a:r>
            <a:r>
              <a:rPr lang="en-US" sz="1700" dirty="0">
                <a:solidFill>
                  <a:srgbClr val="000000"/>
                </a:solidFill>
                <a:highlight>
                  <a:srgbClr val="FFFFFF"/>
                </a:highlight>
                <a:latin typeface="Consolas" panose="020B0609020204030204" pitchFamily="49" charset="0"/>
              </a:rPr>
              <a:t> </a:t>
            </a:r>
            <a:r>
              <a:rPr lang="en-US" sz="1700" dirty="0" err="1">
                <a:solidFill>
                  <a:srgbClr val="FF0000"/>
                </a:solidFill>
                <a:highlight>
                  <a:srgbClr val="FFFFFF"/>
                </a:highlight>
                <a:latin typeface="Consolas" panose="020B0609020204030204" pitchFamily="49" charset="0"/>
              </a:rPr>
              <a:t>RepeatLayout</a:t>
            </a:r>
            <a:r>
              <a:rPr lang="en-US" sz="1700" dirty="0">
                <a:solidFill>
                  <a:srgbClr val="0000FF"/>
                </a:solidFill>
                <a:highlight>
                  <a:srgbClr val="FFFFFF"/>
                </a:highlight>
                <a:latin typeface="Consolas" panose="020B0609020204030204" pitchFamily="49" charset="0"/>
              </a:rPr>
              <a:t>="Table"&gt;</a:t>
            </a:r>
            <a:endParaRPr lang="en-US" sz="1700" dirty="0">
              <a:solidFill>
                <a:srgbClr val="000000"/>
              </a:solidFill>
              <a:highlight>
                <a:srgbClr val="FFFFFF"/>
              </a:highlight>
              <a:latin typeface="Consolas" panose="020B0609020204030204" pitchFamily="49" charset="0"/>
            </a:endParaRPr>
          </a:p>
          <a:p>
            <a:pPr marL="0" indent="0">
              <a:buNone/>
            </a:pPr>
            <a:r>
              <a:rPr lang="en-US" sz="1700" dirty="0" smtClean="0">
                <a:solidFill>
                  <a:srgbClr val="0000FF"/>
                </a:solidFill>
                <a:highlight>
                  <a:srgbClr val="FFFFFF"/>
                </a:highlight>
                <a:latin typeface="Consolas" panose="020B0609020204030204" pitchFamily="49" charset="0"/>
              </a:rPr>
              <a:t>&lt;</a:t>
            </a:r>
            <a:r>
              <a:rPr lang="en-US" sz="1700" dirty="0" err="1">
                <a:solidFill>
                  <a:srgbClr val="800000"/>
                </a:solidFill>
                <a:highlight>
                  <a:srgbClr val="FFFFFF"/>
                </a:highlight>
                <a:latin typeface="Consolas" panose="020B0609020204030204" pitchFamily="49" charset="0"/>
              </a:rPr>
              <a:t>asp</a:t>
            </a:r>
            <a:r>
              <a:rPr lang="en-US" sz="1700" dirty="0" err="1">
                <a:solidFill>
                  <a:srgbClr val="0000FF"/>
                </a:solidFill>
                <a:highlight>
                  <a:srgbClr val="FFFFFF"/>
                </a:highlight>
                <a:latin typeface="Consolas" panose="020B0609020204030204" pitchFamily="49" charset="0"/>
              </a:rPr>
              <a:t>:</a:t>
            </a:r>
            <a:r>
              <a:rPr lang="en-US" sz="1700" dirty="0" err="1">
                <a:solidFill>
                  <a:srgbClr val="800000"/>
                </a:solidFill>
                <a:highlight>
                  <a:srgbClr val="FFFFFF"/>
                </a:highlight>
                <a:latin typeface="Consolas" panose="020B0609020204030204" pitchFamily="49" charset="0"/>
              </a:rPr>
              <a:t>ListItem</a:t>
            </a:r>
            <a:r>
              <a:rPr lang="en-US" sz="1700" dirty="0">
                <a:solidFill>
                  <a:srgbClr val="000000"/>
                </a:solidFill>
                <a:highlight>
                  <a:srgbClr val="FFFFFF"/>
                </a:highlight>
                <a:latin typeface="Consolas" panose="020B0609020204030204" pitchFamily="49" charset="0"/>
              </a:rPr>
              <a:t> </a:t>
            </a:r>
            <a:r>
              <a:rPr lang="en-US" sz="1700" dirty="0">
                <a:solidFill>
                  <a:srgbClr val="FF0000"/>
                </a:solidFill>
                <a:highlight>
                  <a:srgbClr val="FFFFFF"/>
                </a:highlight>
                <a:latin typeface="Consolas" panose="020B0609020204030204" pitchFamily="49" charset="0"/>
              </a:rPr>
              <a:t>Text</a:t>
            </a:r>
            <a:r>
              <a:rPr lang="en-US" sz="1700" dirty="0">
                <a:solidFill>
                  <a:srgbClr val="0000FF"/>
                </a:solidFill>
                <a:highlight>
                  <a:srgbClr val="FFFFFF"/>
                </a:highlight>
                <a:latin typeface="Consolas" panose="020B0609020204030204" pitchFamily="49" charset="0"/>
              </a:rPr>
              <a:t>="Excellent"</a:t>
            </a:r>
            <a:r>
              <a:rPr lang="en-US" sz="1700" dirty="0">
                <a:solidFill>
                  <a:srgbClr val="000000"/>
                </a:solidFill>
                <a:highlight>
                  <a:srgbClr val="FFFFFF"/>
                </a:highlight>
                <a:latin typeface="Consolas" panose="020B0609020204030204" pitchFamily="49" charset="0"/>
              </a:rPr>
              <a:t> </a:t>
            </a:r>
            <a:r>
              <a:rPr lang="en-US" sz="1700" dirty="0" smtClean="0">
                <a:solidFill>
                  <a:srgbClr val="FF0000"/>
                </a:solidFill>
                <a:highlight>
                  <a:srgbClr val="FFFFFF"/>
                </a:highlight>
                <a:latin typeface="Consolas" panose="020B0609020204030204" pitchFamily="49" charset="0"/>
              </a:rPr>
              <a:t>Value</a:t>
            </a:r>
            <a:r>
              <a:rPr lang="en-US" sz="1700" dirty="0" smtClean="0">
                <a:solidFill>
                  <a:srgbClr val="0000FF"/>
                </a:solidFill>
                <a:highlight>
                  <a:srgbClr val="FFFFFF"/>
                </a:highlight>
                <a:latin typeface="Consolas" panose="020B0609020204030204" pitchFamily="49" charset="0"/>
              </a:rPr>
              <a:t>="</a:t>
            </a:r>
            <a:r>
              <a:rPr lang="en-US" sz="1700" dirty="0">
                <a:solidFill>
                  <a:srgbClr val="0000FF"/>
                </a:solidFill>
                <a:highlight>
                  <a:srgbClr val="FFFFFF"/>
                </a:highlight>
                <a:latin typeface="Consolas" panose="020B0609020204030204" pitchFamily="49" charset="0"/>
              </a:rPr>
              <a:t>Excellent"&gt;&lt;/</a:t>
            </a:r>
            <a:r>
              <a:rPr lang="en-US" sz="1700" dirty="0" err="1">
                <a:solidFill>
                  <a:srgbClr val="800000"/>
                </a:solidFill>
                <a:highlight>
                  <a:srgbClr val="FFFFFF"/>
                </a:highlight>
                <a:latin typeface="Consolas" panose="020B0609020204030204" pitchFamily="49" charset="0"/>
              </a:rPr>
              <a:t>asp</a:t>
            </a:r>
            <a:r>
              <a:rPr lang="en-US" sz="1700" dirty="0" err="1">
                <a:solidFill>
                  <a:srgbClr val="0000FF"/>
                </a:solidFill>
                <a:highlight>
                  <a:srgbClr val="FFFFFF"/>
                </a:highlight>
                <a:latin typeface="Consolas" panose="020B0609020204030204" pitchFamily="49" charset="0"/>
              </a:rPr>
              <a:t>:</a:t>
            </a:r>
            <a:r>
              <a:rPr lang="en-US" sz="1700" dirty="0" err="1">
                <a:solidFill>
                  <a:srgbClr val="800000"/>
                </a:solidFill>
                <a:highlight>
                  <a:srgbClr val="FFFFFF"/>
                </a:highlight>
                <a:latin typeface="Consolas" panose="020B0609020204030204" pitchFamily="49" charset="0"/>
              </a:rPr>
              <a:t>ListItem</a:t>
            </a:r>
            <a:r>
              <a:rPr lang="en-US" sz="1700" dirty="0">
                <a:solidFill>
                  <a:srgbClr val="0000FF"/>
                </a:solidFill>
                <a:highlight>
                  <a:srgbClr val="FFFFFF"/>
                </a:highlight>
                <a:latin typeface="Consolas" panose="020B0609020204030204" pitchFamily="49" charset="0"/>
              </a:rPr>
              <a:t>&gt;</a:t>
            </a:r>
            <a:endParaRPr lang="en-US" sz="1700" dirty="0">
              <a:solidFill>
                <a:srgbClr val="000000"/>
              </a:solidFill>
              <a:highlight>
                <a:srgbClr val="FFFFFF"/>
              </a:highlight>
              <a:latin typeface="Consolas" panose="020B0609020204030204" pitchFamily="49" charset="0"/>
            </a:endParaRPr>
          </a:p>
          <a:p>
            <a:pPr marL="0" indent="0">
              <a:buNone/>
            </a:pPr>
            <a:r>
              <a:rPr lang="en-US" sz="1700" dirty="0" smtClean="0">
                <a:solidFill>
                  <a:srgbClr val="0000FF"/>
                </a:solidFill>
                <a:highlight>
                  <a:srgbClr val="FFFFFF"/>
                </a:highlight>
                <a:latin typeface="Consolas" panose="020B0609020204030204" pitchFamily="49" charset="0"/>
              </a:rPr>
              <a:t>&lt;</a:t>
            </a:r>
            <a:r>
              <a:rPr lang="en-US" sz="1700" dirty="0" err="1">
                <a:solidFill>
                  <a:srgbClr val="800000"/>
                </a:solidFill>
                <a:highlight>
                  <a:srgbClr val="FFFFFF"/>
                </a:highlight>
                <a:latin typeface="Consolas" panose="020B0609020204030204" pitchFamily="49" charset="0"/>
              </a:rPr>
              <a:t>asp</a:t>
            </a:r>
            <a:r>
              <a:rPr lang="en-US" sz="1700" dirty="0" err="1">
                <a:solidFill>
                  <a:srgbClr val="0000FF"/>
                </a:solidFill>
                <a:highlight>
                  <a:srgbClr val="FFFFFF"/>
                </a:highlight>
                <a:latin typeface="Consolas" panose="020B0609020204030204" pitchFamily="49" charset="0"/>
              </a:rPr>
              <a:t>:</a:t>
            </a:r>
            <a:r>
              <a:rPr lang="en-US" sz="1700" dirty="0" err="1">
                <a:solidFill>
                  <a:srgbClr val="800000"/>
                </a:solidFill>
                <a:highlight>
                  <a:srgbClr val="FFFFFF"/>
                </a:highlight>
                <a:latin typeface="Consolas" panose="020B0609020204030204" pitchFamily="49" charset="0"/>
              </a:rPr>
              <a:t>ListItem</a:t>
            </a:r>
            <a:r>
              <a:rPr lang="en-US" sz="1700" dirty="0">
                <a:solidFill>
                  <a:srgbClr val="000000"/>
                </a:solidFill>
                <a:highlight>
                  <a:srgbClr val="FFFFFF"/>
                </a:highlight>
                <a:latin typeface="Consolas" panose="020B0609020204030204" pitchFamily="49" charset="0"/>
              </a:rPr>
              <a:t> </a:t>
            </a:r>
            <a:r>
              <a:rPr lang="en-US" sz="1700" dirty="0">
                <a:solidFill>
                  <a:srgbClr val="FF0000"/>
                </a:solidFill>
                <a:highlight>
                  <a:srgbClr val="FFFFFF"/>
                </a:highlight>
                <a:latin typeface="Consolas" panose="020B0609020204030204" pitchFamily="49" charset="0"/>
              </a:rPr>
              <a:t>Text</a:t>
            </a:r>
            <a:r>
              <a:rPr lang="en-US" sz="1700" dirty="0">
                <a:solidFill>
                  <a:srgbClr val="0000FF"/>
                </a:solidFill>
                <a:highlight>
                  <a:srgbClr val="FFFFFF"/>
                </a:highlight>
                <a:latin typeface="Consolas" panose="020B0609020204030204" pitchFamily="49" charset="0"/>
              </a:rPr>
              <a:t>="Very Good"</a:t>
            </a:r>
            <a:r>
              <a:rPr lang="en-US" sz="1700" dirty="0">
                <a:solidFill>
                  <a:srgbClr val="000000"/>
                </a:solidFill>
                <a:highlight>
                  <a:srgbClr val="FFFFFF"/>
                </a:highlight>
                <a:latin typeface="Consolas" panose="020B0609020204030204" pitchFamily="49" charset="0"/>
              </a:rPr>
              <a:t> </a:t>
            </a:r>
            <a:r>
              <a:rPr lang="en-US" sz="1700" dirty="0">
                <a:solidFill>
                  <a:srgbClr val="FF0000"/>
                </a:solidFill>
                <a:highlight>
                  <a:srgbClr val="FFFFFF"/>
                </a:highlight>
                <a:latin typeface="Consolas" panose="020B0609020204030204" pitchFamily="49" charset="0"/>
              </a:rPr>
              <a:t>Value</a:t>
            </a:r>
            <a:r>
              <a:rPr lang="en-US" sz="1700" dirty="0">
                <a:solidFill>
                  <a:srgbClr val="0000FF"/>
                </a:solidFill>
                <a:highlight>
                  <a:srgbClr val="FFFFFF"/>
                </a:highlight>
                <a:latin typeface="Consolas" panose="020B0609020204030204" pitchFamily="49" charset="0"/>
              </a:rPr>
              <a:t>="Very </a:t>
            </a:r>
            <a:r>
              <a:rPr lang="en-US" sz="1700" dirty="0" smtClean="0">
                <a:solidFill>
                  <a:srgbClr val="0000FF"/>
                </a:solidFill>
                <a:highlight>
                  <a:srgbClr val="FFFFFF"/>
                </a:highlight>
                <a:latin typeface="Consolas" panose="020B0609020204030204" pitchFamily="49" charset="0"/>
              </a:rPr>
              <a:t>Good</a:t>
            </a:r>
            <a:r>
              <a:rPr lang="en-US" sz="1700" dirty="0">
                <a:solidFill>
                  <a:srgbClr val="0000FF"/>
                </a:solidFill>
                <a:highlight>
                  <a:srgbClr val="FFFFFF"/>
                </a:highlight>
                <a:latin typeface="Consolas" panose="020B0609020204030204" pitchFamily="49" charset="0"/>
              </a:rPr>
              <a:t>"&gt;&lt;/</a:t>
            </a:r>
            <a:r>
              <a:rPr lang="en-US" sz="1700" dirty="0" err="1">
                <a:solidFill>
                  <a:srgbClr val="800000"/>
                </a:solidFill>
                <a:highlight>
                  <a:srgbClr val="FFFFFF"/>
                </a:highlight>
                <a:latin typeface="Consolas" panose="020B0609020204030204" pitchFamily="49" charset="0"/>
              </a:rPr>
              <a:t>asp</a:t>
            </a:r>
            <a:r>
              <a:rPr lang="en-US" sz="1700" dirty="0" err="1">
                <a:solidFill>
                  <a:srgbClr val="0000FF"/>
                </a:solidFill>
                <a:highlight>
                  <a:srgbClr val="FFFFFF"/>
                </a:highlight>
                <a:latin typeface="Consolas" panose="020B0609020204030204" pitchFamily="49" charset="0"/>
              </a:rPr>
              <a:t>:</a:t>
            </a:r>
            <a:r>
              <a:rPr lang="en-US" sz="1700" dirty="0" err="1">
                <a:solidFill>
                  <a:srgbClr val="800000"/>
                </a:solidFill>
                <a:highlight>
                  <a:srgbClr val="FFFFFF"/>
                </a:highlight>
                <a:latin typeface="Consolas" panose="020B0609020204030204" pitchFamily="49" charset="0"/>
              </a:rPr>
              <a:t>ListItem</a:t>
            </a:r>
            <a:r>
              <a:rPr lang="en-US" sz="1700" dirty="0">
                <a:solidFill>
                  <a:srgbClr val="0000FF"/>
                </a:solidFill>
                <a:highlight>
                  <a:srgbClr val="FFFFFF"/>
                </a:highlight>
                <a:latin typeface="Consolas" panose="020B0609020204030204" pitchFamily="49" charset="0"/>
              </a:rPr>
              <a:t>&gt;</a:t>
            </a:r>
            <a:endParaRPr lang="en-US" sz="1700" dirty="0">
              <a:solidFill>
                <a:srgbClr val="000000"/>
              </a:solidFill>
              <a:highlight>
                <a:srgbClr val="FFFFFF"/>
              </a:highlight>
              <a:latin typeface="Consolas" panose="020B0609020204030204" pitchFamily="49" charset="0"/>
            </a:endParaRPr>
          </a:p>
          <a:p>
            <a:pPr marL="0" indent="0">
              <a:buNone/>
            </a:pPr>
            <a:r>
              <a:rPr lang="en-US" sz="1700" dirty="0" smtClean="0">
                <a:solidFill>
                  <a:srgbClr val="0000FF"/>
                </a:solidFill>
                <a:highlight>
                  <a:srgbClr val="FFFFFF"/>
                </a:highlight>
                <a:latin typeface="Consolas" panose="020B0609020204030204" pitchFamily="49" charset="0"/>
              </a:rPr>
              <a:t>&lt;</a:t>
            </a:r>
            <a:r>
              <a:rPr lang="en-US" sz="1700" dirty="0" err="1" smtClean="0">
                <a:solidFill>
                  <a:srgbClr val="800000"/>
                </a:solidFill>
                <a:highlight>
                  <a:srgbClr val="FFFFFF"/>
                </a:highlight>
                <a:latin typeface="Consolas" panose="020B0609020204030204" pitchFamily="49" charset="0"/>
              </a:rPr>
              <a:t>asp</a:t>
            </a:r>
            <a:r>
              <a:rPr lang="en-US" sz="1700" dirty="0" err="1" smtClean="0">
                <a:solidFill>
                  <a:srgbClr val="0000FF"/>
                </a:solidFill>
                <a:highlight>
                  <a:srgbClr val="FFFFFF"/>
                </a:highlight>
                <a:latin typeface="Consolas" panose="020B0609020204030204" pitchFamily="49" charset="0"/>
              </a:rPr>
              <a:t>:</a:t>
            </a:r>
            <a:r>
              <a:rPr lang="en-US" sz="1700" dirty="0" err="1" smtClean="0">
                <a:solidFill>
                  <a:srgbClr val="800000"/>
                </a:solidFill>
                <a:highlight>
                  <a:srgbClr val="FFFFFF"/>
                </a:highlight>
                <a:latin typeface="Consolas" panose="020B0609020204030204" pitchFamily="49" charset="0"/>
              </a:rPr>
              <a:t>ListItem</a:t>
            </a:r>
            <a:r>
              <a:rPr lang="en-US" sz="1700" dirty="0" smtClean="0">
                <a:solidFill>
                  <a:srgbClr val="000000"/>
                </a:solidFill>
                <a:highlight>
                  <a:srgbClr val="FFFFFF"/>
                </a:highlight>
                <a:latin typeface="Consolas" panose="020B0609020204030204" pitchFamily="49" charset="0"/>
              </a:rPr>
              <a:t> </a:t>
            </a:r>
            <a:r>
              <a:rPr lang="en-US" sz="1700" dirty="0" smtClean="0">
                <a:solidFill>
                  <a:srgbClr val="FF0000"/>
                </a:solidFill>
                <a:highlight>
                  <a:srgbClr val="FFFFFF"/>
                </a:highlight>
                <a:latin typeface="Consolas" panose="020B0609020204030204" pitchFamily="49" charset="0"/>
              </a:rPr>
              <a:t>Text</a:t>
            </a:r>
            <a:r>
              <a:rPr lang="en-US" sz="1700" dirty="0" smtClean="0">
                <a:solidFill>
                  <a:srgbClr val="0000FF"/>
                </a:solidFill>
                <a:highlight>
                  <a:srgbClr val="FFFFFF"/>
                </a:highlight>
                <a:latin typeface="Consolas" panose="020B0609020204030204" pitchFamily="49" charset="0"/>
              </a:rPr>
              <a:t>="Good"</a:t>
            </a:r>
            <a:r>
              <a:rPr lang="en-US" sz="1700" dirty="0" smtClean="0">
                <a:solidFill>
                  <a:srgbClr val="000000"/>
                </a:solidFill>
                <a:highlight>
                  <a:srgbClr val="FFFFFF"/>
                </a:highlight>
                <a:latin typeface="Consolas" panose="020B0609020204030204" pitchFamily="49" charset="0"/>
              </a:rPr>
              <a:t> </a:t>
            </a:r>
            <a:r>
              <a:rPr lang="en-US" sz="1700" dirty="0" smtClean="0">
                <a:solidFill>
                  <a:srgbClr val="FF0000"/>
                </a:solidFill>
                <a:highlight>
                  <a:srgbClr val="FFFFFF"/>
                </a:highlight>
                <a:latin typeface="Consolas" panose="020B0609020204030204" pitchFamily="49" charset="0"/>
              </a:rPr>
              <a:t>Value</a:t>
            </a:r>
            <a:r>
              <a:rPr lang="en-US" sz="1700" dirty="0" smtClean="0">
                <a:solidFill>
                  <a:srgbClr val="0000FF"/>
                </a:solidFill>
                <a:highlight>
                  <a:srgbClr val="FFFFFF"/>
                </a:highlight>
                <a:latin typeface="Consolas" panose="020B0609020204030204" pitchFamily="49" charset="0"/>
              </a:rPr>
              <a:t>="Good"&gt;&lt;/</a:t>
            </a:r>
            <a:r>
              <a:rPr lang="en-US" sz="1700" dirty="0" err="1" smtClean="0">
                <a:solidFill>
                  <a:srgbClr val="800000"/>
                </a:solidFill>
                <a:highlight>
                  <a:srgbClr val="FFFFFF"/>
                </a:highlight>
                <a:latin typeface="Consolas" panose="020B0609020204030204" pitchFamily="49" charset="0"/>
              </a:rPr>
              <a:t>asp</a:t>
            </a:r>
            <a:r>
              <a:rPr lang="en-US" sz="1700" dirty="0" err="1" smtClean="0">
                <a:solidFill>
                  <a:srgbClr val="0000FF"/>
                </a:solidFill>
                <a:highlight>
                  <a:srgbClr val="FFFFFF"/>
                </a:highlight>
                <a:latin typeface="Consolas" panose="020B0609020204030204" pitchFamily="49" charset="0"/>
              </a:rPr>
              <a:t>:</a:t>
            </a:r>
            <a:r>
              <a:rPr lang="en-US" sz="1700" dirty="0" err="1" smtClean="0">
                <a:solidFill>
                  <a:srgbClr val="800000"/>
                </a:solidFill>
                <a:highlight>
                  <a:srgbClr val="FFFFFF"/>
                </a:highlight>
                <a:latin typeface="Consolas" panose="020B0609020204030204" pitchFamily="49" charset="0"/>
              </a:rPr>
              <a:t>ListItem</a:t>
            </a:r>
            <a:r>
              <a:rPr lang="en-US" sz="1700" dirty="0" smtClean="0">
                <a:solidFill>
                  <a:srgbClr val="0000FF"/>
                </a:solidFill>
                <a:highlight>
                  <a:srgbClr val="FFFFFF"/>
                </a:highlight>
                <a:latin typeface="Consolas" panose="020B0609020204030204" pitchFamily="49" charset="0"/>
              </a:rPr>
              <a:t>&gt;</a:t>
            </a:r>
            <a:endParaRPr lang="en-US" sz="1700" dirty="0" smtClean="0">
              <a:solidFill>
                <a:srgbClr val="000000"/>
              </a:solidFill>
              <a:highlight>
                <a:srgbClr val="FFFFFF"/>
              </a:highlight>
              <a:latin typeface="Consolas" panose="020B0609020204030204" pitchFamily="49" charset="0"/>
            </a:endParaRPr>
          </a:p>
          <a:p>
            <a:pPr marL="0" indent="0">
              <a:buNone/>
            </a:pPr>
            <a:r>
              <a:rPr lang="en-US" sz="1700" dirty="0" smtClean="0">
                <a:solidFill>
                  <a:srgbClr val="0000FF"/>
                </a:solidFill>
                <a:highlight>
                  <a:srgbClr val="FFFFFF"/>
                </a:highlight>
                <a:latin typeface="Consolas" panose="020B0609020204030204" pitchFamily="49" charset="0"/>
              </a:rPr>
              <a:t>&lt;</a:t>
            </a:r>
            <a:r>
              <a:rPr lang="en-US" sz="1700" dirty="0" err="1" smtClean="0">
                <a:solidFill>
                  <a:srgbClr val="800000"/>
                </a:solidFill>
                <a:highlight>
                  <a:srgbClr val="FFFFFF"/>
                </a:highlight>
                <a:latin typeface="Consolas" panose="020B0609020204030204" pitchFamily="49" charset="0"/>
              </a:rPr>
              <a:t>asp</a:t>
            </a:r>
            <a:r>
              <a:rPr lang="en-US" sz="1700" dirty="0" err="1" smtClean="0">
                <a:solidFill>
                  <a:srgbClr val="0000FF"/>
                </a:solidFill>
                <a:highlight>
                  <a:srgbClr val="FFFFFF"/>
                </a:highlight>
                <a:latin typeface="Consolas" panose="020B0609020204030204" pitchFamily="49" charset="0"/>
              </a:rPr>
              <a:t>:</a:t>
            </a:r>
            <a:r>
              <a:rPr lang="en-US" sz="1700" dirty="0" err="1" smtClean="0">
                <a:solidFill>
                  <a:srgbClr val="800000"/>
                </a:solidFill>
                <a:highlight>
                  <a:srgbClr val="FFFFFF"/>
                </a:highlight>
                <a:latin typeface="Consolas" panose="020B0609020204030204" pitchFamily="49" charset="0"/>
              </a:rPr>
              <a:t>ListItem</a:t>
            </a:r>
            <a:r>
              <a:rPr lang="en-US" sz="1700" dirty="0" smtClean="0">
                <a:solidFill>
                  <a:srgbClr val="000000"/>
                </a:solidFill>
                <a:highlight>
                  <a:srgbClr val="FFFFFF"/>
                </a:highlight>
                <a:latin typeface="Consolas" panose="020B0609020204030204" pitchFamily="49" charset="0"/>
              </a:rPr>
              <a:t> </a:t>
            </a:r>
            <a:r>
              <a:rPr lang="en-US" sz="1700" dirty="0" smtClean="0">
                <a:solidFill>
                  <a:srgbClr val="FF0000"/>
                </a:solidFill>
                <a:highlight>
                  <a:srgbClr val="FFFFFF"/>
                </a:highlight>
                <a:latin typeface="Consolas" panose="020B0609020204030204" pitchFamily="49" charset="0"/>
              </a:rPr>
              <a:t>Text</a:t>
            </a:r>
            <a:r>
              <a:rPr lang="en-US" sz="1700" dirty="0" smtClean="0">
                <a:solidFill>
                  <a:srgbClr val="0000FF"/>
                </a:solidFill>
                <a:highlight>
                  <a:srgbClr val="FFFFFF"/>
                </a:highlight>
                <a:latin typeface="Consolas" panose="020B0609020204030204" pitchFamily="49" charset="0"/>
              </a:rPr>
              <a:t>="Bad"</a:t>
            </a:r>
            <a:r>
              <a:rPr lang="en-US" sz="1700" dirty="0" smtClean="0">
                <a:solidFill>
                  <a:srgbClr val="000000"/>
                </a:solidFill>
                <a:highlight>
                  <a:srgbClr val="FFFFFF"/>
                </a:highlight>
                <a:latin typeface="Consolas" panose="020B0609020204030204" pitchFamily="49" charset="0"/>
              </a:rPr>
              <a:t> </a:t>
            </a:r>
            <a:r>
              <a:rPr lang="en-US" sz="1700" dirty="0" smtClean="0">
                <a:solidFill>
                  <a:srgbClr val="FF0000"/>
                </a:solidFill>
                <a:highlight>
                  <a:srgbClr val="FFFFFF"/>
                </a:highlight>
                <a:latin typeface="Consolas" panose="020B0609020204030204" pitchFamily="49" charset="0"/>
              </a:rPr>
              <a:t>Value</a:t>
            </a:r>
            <a:r>
              <a:rPr lang="en-US" sz="1700" dirty="0" smtClean="0">
                <a:solidFill>
                  <a:srgbClr val="0000FF"/>
                </a:solidFill>
                <a:highlight>
                  <a:srgbClr val="FFFFFF"/>
                </a:highlight>
                <a:latin typeface="Consolas" panose="020B0609020204030204" pitchFamily="49" charset="0"/>
              </a:rPr>
              <a:t>="Bad"&gt;&lt;/</a:t>
            </a:r>
            <a:r>
              <a:rPr lang="en-US" sz="1700" dirty="0" err="1" smtClean="0">
                <a:solidFill>
                  <a:srgbClr val="800000"/>
                </a:solidFill>
                <a:highlight>
                  <a:srgbClr val="FFFFFF"/>
                </a:highlight>
                <a:latin typeface="Consolas" panose="020B0609020204030204" pitchFamily="49" charset="0"/>
              </a:rPr>
              <a:t>asp</a:t>
            </a:r>
            <a:r>
              <a:rPr lang="en-US" sz="1700" dirty="0" err="1" smtClean="0">
                <a:solidFill>
                  <a:srgbClr val="0000FF"/>
                </a:solidFill>
                <a:highlight>
                  <a:srgbClr val="FFFFFF"/>
                </a:highlight>
                <a:latin typeface="Consolas" panose="020B0609020204030204" pitchFamily="49" charset="0"/>
              </a:rPr>
              <a:t>:</a:t>
            </a:r>
            <a:r>
              <a:rPr lang="en-US" sz="1700" dirty="0" err="1" smtClean="0">
                <a:solidFill>
                  <a:srgbClr val="800000"/>
                </a:solidFill>
                <a:highlight>
                  <a:srgbClr val="FFFFFF"/>
                </a:highlight>
                <a:latin typeface="Consolas" panose="020B0609020204030204" pitchFamily="49" charset="0"/>
              </a:rPr>
              <a:t>ListItem</a:t>
            </a:r>
            <a:r>
              <a:rPr lang="en-US" sz="1700" dirty="0" smtClean="0">
                <a:solidFill>
                  <a:srgbClr val="0000FF"/>
                </a:solidFill>
                <a:highlight>
                  <a:srgbClr val="FFFFFF"/>
                </a:highlight>
                <a:latin typeface="Consolas" panose="020B0609020204030204" pitchFamily="49" charset="0"/>
              </a:rPr>
              <a:t>&gt;</a:t>
            </a:r>
            <a:endParaRPr lang="en-US" sz="1700" dirty="0" smtClean="0">
              <a:solidFill>
                <a:srgbClr val="000000"/>
              </a:solidFill>
              <a:highlight>
                <a:srgbClr val="FFFFFF"/>
              </a:highlight>
              <a:latin typeface="Consolas" panose="020B0609020204030204" pitchFamily="49" charset="0"/>
            </a:endParaRPr>
          </a:p>
          <a:p>
            <a:pPr marL="0" indent="0">
              <a:buNone/>
            </a:pPr>
            <a:r>
              <a:rPr lang="en-US" sz="1700" dirty="0" smtClean="0">
                <a:solidFill>
                  <a:srgbClr val="0000FF"/>
                </a:solidFill>
                <a:highlight>
                  <a:srgbClr val="FFFFFF"/>
                </a:highlight>
                <a:latin typeface="Consolas" panose="020B0609020204030204" pitchFamily="49" charset="0"/>
              </a:rPr>
              <a:t>&lt;/</a:t>
            </a:r>
            <a:r>
              <a:rPr lang="en-US" sz="1700" dirty="0" err="1">
                <a:solidFill>
                  <a:srgbClr val="800000"/>
                </a:solidFill>
                <a:highlight>
                  <a:srgbClr val="FFFFFF"/>
                </a:highlight>
                <a:latin typeface="Consolas" panose="020B0609020204030204" pitchFamily="49" charset="0"/>
              </a:rPr>
              <a:t>asp</a:t>
            </a:r>
            <a:r>
              <a:rPr lang="en-US" sz="1700" dirty="0" err="1">
                <a:solidFill>
                  <a:srgbClr val="0000FF"/>
                </a:solidFill>
                <a:highlight>
                  <a:srgbClr val="FFFFFF"/>
                </a:highlight>
                <a:latin typeface="Consolas" panose="020B0609020204030204" pitchFamily="49" charset="0"/>
              </a:rPr>
              <a:t>:</a:t>
            </a:r>
            <a:r>
              <a:rPr lang="en-US" sz="1700" dirty="0" err="1">
                <a:solidFill>
                  <a:srgbClr val="800000"/>
                </a:solidFill>
                <a:highlight>
                  <a:srgbClr val="FFFFFF"/>
                </a:highlight>
                <a:latin typeface="Consolas" panose="020B0609020204030204" pitchFamily="49" charset="0"/>
              </a:rPr>
              <a:t>RadioButtonList</a:t>
            </a:r>
            <a:r>
              <a:rPr lang="en-US" sz="1700" dirty="0">
                <a:solidFill>
                  <a:srgbClr val="0000FF"/>
                </a:solidFill>
                <a:highlight>
                  <a:srgbClr val="FFFFFF"/>
                </a:highlight>
                <a:latin typeface="Consolas" panose="020B0609020204030204" pitchFamily="49" charset="0"/>
              </a:rPr>
              <a:t>&gt;</a:t>
            </a:r>
            <a:r>
              <a:rPr lang="en-US" sz="1700" dirty="0">
                <a:solidFill>
                  <a:srgbClr val="000000"/>
                </a:solidFill>
                <a:highlight>
                  <a:srgbClr val="FFFFFF"/>
                </a:highlight>
                <a:latin typeface="Consolas" panose="020B0609020204030204" pitchFamily="49" charset="0"/>
              </a:rPr>
              <a:t> </a:t>
            </a:r>
            <a:endParaRPr lang="en-US" sz="17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2674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RadioButtonList</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953500" cy="5334000"/>
          </a:xfrm>
        </p:spPr>
        <p:txBody>
          <a:bodyPr>
            <a:normAutofit/>
          </a:bodyPr>
          <a:lstStyle/>
          <a:p>
            <a:pPr marL="0" indent="0">
              <a:buNone/>
            </a:pPr>
            <a:r>
              <a:rPr lang="en-US" sz="2000" dirty="0" smtClean="0">
                <a:solidFill>
                  <a:srgbClr val="0000FF"/>
                </a:solidFill>
                <a:latin typeface="Consolas" panose="020B0609020204030204" pitchFamily="49" charset="0"/>
              </a:rPr>
              <a:t>	</a:t>
            </a:r>
          </a:p>
          <a:p>
            <a:pPr marL="0" indent="0">
              <a:buNone/>
            </a:pPr>
            <a:endParaRPr lang="en-US" sz="2000" u="sng" dirty="0" smtClean="0"/>
          </a:p>
        </p:txBody>
      </p:sp>
      <p:sp>
        <p:nvSpPr>
          <p:cNvPr id="5" name="Content Placeholder 2"/>
          <p:cNvSpPr txBox="1">
            <a:spLocks/>
          </p:cNvSpPr>
          <p:nvPr/>
        </p:nvSpPr>
        <p:spPr>
          <a:xfrm>
            <a:off x="190500" y="1007390"/>
            <a:ext cx="8763000" cy="531721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00" dirty="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div</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fieldset</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h3</a:t>
            </a:r>
            <a:r>
              <a:rPr lang="en-US" sz="1300" dirty="0">
                <a:solidFill>
                  <a:srgbClr val="0000FF"/>
                </a:solidFill>
                <a:highlight>
                  <a:srgbClr val="FFFFFF"/>
                </a:highlight>
                <a:latin typeface="Consolas" panose="020B0609020204030204" pitchFamily="49" charset="0"/>
              </a:rPr>
              <a:t>&gt;</a:t>
            </a:r>
            <a:r>
              <a:rPr lang="en-US" sz="1300" dirty="0">
                <a:solidFill>
                  <a:srgbClr val="000000"/>
                </a:solidFill>
                <a:highlight>
                  <a:srgbClr val="FFFFFF"/>
                </a:highlight>
                <a:latin typeface="Consolas" panose="020B0609020204030204" pitchFamily="49" charset="0"/>
              </a:rPr>
              <a:t>How to use </a:t>
            </a:r>
            <a:r>
              <a:rPr lang="en-US" sz="1300" dirty="0" err="1">
                <a:solidFill>
                  <a:srgbClr val="000000"/>
                </a:solidFill>
                <a:highlight>
                  <a:srgbClr val="FFFFFF"/>
                </a:highlight>
                <a:latin typeface="Consolas" panose="020B0609020204030204" pitchFamily="49" charset="0"/>
              </a:rPr>
              <a:t>Radiobutton</a:t>
            </a:r>
            <a:r>
              <a:rPr lang="en-US" sz="1300" dirty="0">
                <a:solidFill>
                  <a:srgbClr val="000000"/>
                </a:solidFill>
                <a:highlight>
                  <a:srgbClr val="FFFFFF"/>
                </a:highlight>
                <a:latin typeface="Consolas" panose="020B0609020204030204" pitchFamily="49" charset="0"/>
              </a:rPr>
              <a:t> list control</a:t>
            </a:r>
            <a:r>
              <a:rPr lang="en-US" sz="1300" dirty="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h3</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div</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smtClean="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RadioButtonList</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ID</a:t>
            </a:r>
            <a:r>
              <a:rPr lang="en-US" sz="1300" dirty="0">
                <a:solidFill>
                  <a:srgbClr val="0000FF"/>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rbtLstRating</a:t>
            </a:r>
            <a:r>
              <a:rPr lang="en-US" sz="1300" dirty="0">
                <a:solidFill>
                  <a:srgbClr val="0000FF"/>
                </a:solidFill>
                <a:highlight>
                  <a:srgbClr val="FFFFFF"/>
                </a:highlight>
                <a:latin typeface="Consolas" panose="020B0609020204030204" pitchFamily="49" charset="0"/>
              </a:rPr>
              <a:t>"</a:t>
            </a:r>
            <a:r>
              <a:rPr lang="en-US" sz="1300" dirty="0">
                <a:solidFill>
                  <a:srgbClr val="000000"/>
                </a:solidFill>
                <a:highlight>
                  <a:srgbClr val="FFFFFF"/>
                </a:highlight>
                <a:latin typeface="Consolas" panose="020B0609020204030204" pitchFamily="49" charset="0"/>
              </a:rPr>
              <a:t> </a:t>
            </a:r>
            <a:r>
              <a:rPr lang="en-US" sz="1300" dirty="0" err="1">
                <a:solidFill>
                  <a:srgbClr val="FF0000"/>
                </a:solidFill>
                <a:highlight>
                  <a:srgbClr val="FFFFFF"/>
                </a:highlight>
                <a:latin typeface="Consolas" panose="020B0609020204030204" pitchFamily="49" charset="0"/>
              </a:rPr>
              <a:t>runat</a:t>
            </a:r>
            <a:r>
              <a:rPr lang="en-US" sz="1300" dirty="0">
                <a:solidFill>
                  <a:srgbClr val="0000FF"/>
                </a:solidFill>
                <a:highlight>
                  <a:srgbClr val="FFFFFF"/>
                </a:highlight>
                <a:latin typeface="Consolas" panose="020B0609020204030204" pitchFamily="49" charset="0"/>
              </a:rPr>
              <a:t>="server"</a:t>
            </a:r>
            <a:r>
              <a:rPr lang="en-US" sz="1300" dirty="0">
                <a:solidFill>
                  <a:srgbClr val="000000"/>
                </a:solidFill>
                <a:highlight>
                  <a:srgbClr val="FFFFFF"/>
                </a:highlight>
                <a:latin typeface="Consolas" panose="020B0609020204030204" pitchFamily="49" charset="0"/>
              </a:rPr>
              <a:t> </a:t>
            </a:r>
            <a:r>
              <a:rPr lang="en-US" sz="1300" dirty="0" err="1">
                <a:solidFill>
                  <a:srgbClr val="FF0000"/>
                </a:solidFill>
                <a:highlight>
                  <a:srgbClr val="FFFFFF"/>
                </a:highlight>
                <a:latin typeface="Consolas" panose="020B0609020204030204" pitchFamily="49" charset="0"/>
              </a:rPr>
              <a:t>RepeatDirection</a:t>
            </a:r>
            <a:r>
              <a:rPr lang="en-US" sz="1300" dirty="0">
                <a:solidFill>
                  <a:srgbClr val="0000FF"/>
                </a:solidFill>
                <a:highlight>
                  <a:srgbClr val="FFFFFF"/>
                </a:highlight>
                <a:latin typeface="Consolas" panose="020B0609020204030204" pitchFamily="49" charset="0"/>
              </a:rPr>
              <a:t>="Horizontal"</a:t>
            </a:r>
            <a:r>
              <a:rPr lang="en-US" sz="1300" dirty="0">
                <a:solidFill>
                  <a:srgbClr val="000000"/>
                </a:solidFill>
                <a:highlight>
                  <a:srgbClr val="FFFFFF"/>
                </a:highlight>
                <a:latin typeface="Consolas" panose="020B0609020204030204" pitchFamily="49" charset="0"/>
              </a:rPr>
              <a:t> </a:t>
            </a:r>
            <a:r>
              <a:rPr lang="en-US" sz="1300" dirty="0" err="1">
                <a:solidFill>
                  <a:srgbClr val="FF0000"/>
                </a:solidFill>
                <a:highlight>
                  <a:srgbClr val="FFFFFF"/>
                </a:highlight>
                <a:latin typeface="Consolas" panose="020B0609020204030204" pitchFamily="49" charset="0"/>
              </a:rPr>
              <a:t>RepeatLayout</a:t>
            </a:r>
            <a:r>
              <a:rPr lang="en-US" sz="1300" dirty="0">
                <a:solidFill>
                  <a:srgbClr val="0000FF"/>
                </a:solidFill>
                <a:highlight>
                  <a:srgbClr val="FFFFFF"/>
                </a:highlight>
                <a:latin typeface="Consolas" panose="020B0609020204030204" pitchFamily="49" charset="0"/>
              </a:rPr>
              <a:t>="Table"&gt;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ListItem</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Text</a:t>
            </a:r>
            <a:r>
              <a:rPr lang="en-US" sz="1300" dirty="0">
                <a:solidFill>
                  <a:srgbClr val="0000FF"/>
                </a:solidFill>
                <a:highlight>
                  <a:srgbClr val="FFFFFF"/>
                </a:highlight>
                <a:latin typeface="Consolas" panose="020B0609020204030204" pitchFamily="49" charset="0"/>
              </a:rPr>
              <a:t>="Excellent"</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Value</a:t>
            </a:r>
            <a:r>
              <a:rPr lang="en-US" sz="1300" dirty="0">
                <a:solidFill>
                  <a:srgbClr val="0000FF"/>
                </a:solidFill>
                <a:highlight>
                  <a:srgbClr val="FFFFFF"/>
                </a:highlight>
                <a:latin typeface="Consolas" panose="020B0609020204030204" pitchFamily="49" charset="0"/>
              </a:rPr>
              <a:t>="Excellent"&gt;&lt;/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ListItem</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ListItem</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Text</a:t>
            </a:r>
            <a:r>
              <a:rPr lang="en-US" sz="1300" dirty="0">
                <a:solidFill>
                  <a:srgbClr val="0000FF"/>
                </a:solidFill>
                <a:highlight>
                  <a:srgbClr val="FFFFFF"/>
                </a:highlight>
                <a:latin typeface="Consolas" panose="020B0609020204030204" pitchFamily="49" charset="0"/>
              </a:rPr>
              <a:t>="Very Good"</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Value</a:t>
            </a:r>
            <a:r>
              <a:rPr lang="en-US" sz="1300" dirty="0">
                <a:solidFill>
                  <a:srgbClr val="0000FF"/>
                </a:solidFill>
                <a:highlight>
                  <a:srgbClr val="FFFFFF"/>
                </a:highlight>
                <a:latin typeface="Consolas" panose="020B0609020204030204" pitchFamily="49" charset="0"/>
              </a:rPr>
              <a:t>="Very Good"&gt;&lt;/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ListItem</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ListItem</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Text</a:t>
            </a:r>
            <a:r>
              <a:rPr lang="en-US" sz="1300" dirty="0">
                <a:solidFill>
                  <a:srgbClr val="0000FF"/>
                </a:solidFill>
                <a:highlight>
                  <a:srgbClr val="FFFFFF"/>
                </a:highlight>
                <a:latin typeface="Consolas" panose="020B0609020204030204" pitchFamily="49" charset="0"/>
              </a:rPr>
              <a:t>="Good"</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Value</a:t>
            </a:r>
            <a:r>
              <a:rPr lang="en-US" sz="1300" dirty="0">
                <a:solidFill>
                  <a:srgbClr val="0000FF"/>
                </a:solidFill>
                <a:highlight>
                  <a:srgbClr val="FFFFFF"/>
                </a:highlight>
                <a:latin typeface="Consolas" panose="020B0609020204030204" pitchFamily="49" charset="0"/>
              </a:rPr>
              <a:t>="Good"&gt;&lt;/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ListItem</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ListItem</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Text</a:t>
            </a:r>
            <a:r>
              <a:rPr lang="en-US" sz="1300" dirty="0">
                <a:solidFill>
                  <a:srgbClr val="0000FF"/>
                </a:solidFill>
                <a:highlight>
                  <a:srgbClr val="FFFFFF"/>
                </a:highlight>
                <a:latin typeface="Consolas" panose="020B0609020204030204" pitchFamily="49" charset="0"/>
              </a:rPr>
              <a:t>="Bad"</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Value</a:t>
            </a:r>
            <a:r>
              <a:rPr lang="en-US" sz="1300" dirty="0">
                <a:solidFill>
                  <a:srgbClr val="0000FF"/>
                </a:solidFill>
                <a:highlight>
                  <a:srgbClr val="FFFFFF"/>
                </a:highlight>
                <a:latin typeface="Consolas" panose="020B0609020204030204" pitchFamily="49" charset="0"/>
              </a:rPr>
              <a:t>="Bad"&gt;&lt;/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ListItem</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RadioButtonList</a:t>
            </a:r>
            <a:r>
              <a:rPr lang="en-US" sz="1300" dirty="0">
                <a:solidFill>
                  <a:srgbClr val="0000FF"/>
                </a:solidFill>
                <a:highlight>
                  <a:srgbClr val="FFFFFF"/>
                </a:highlight>
                <a:latin typeface="Consolas" panose="020B0609020204030204" pitchFamily="49" charset="0"/>
              </a:rPr>
              <a:t>&gt;</a:t>
            </a:r>
            <a:r>
              <a:rPr lang="en-US" sz="1300" dirty="0">
                <a:solidFill>
                  <a:srgbClr val="000000"/>
                </a:solidFill>
                <a:highlight>
                  <a:srgbClr val="FFFFFF"/>
                </a:highlight>
                <a:latin typeface="Consolas" panose="020B0609020204030204" pitchFamily="49" charset="0"/>
              </a:rPr>
              <a:t>            </a:t>
            </a: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div</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Button</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ID</a:t>
            </a:r>
            <a:r>
              <a:rPr lang="en-US" sz="1300" dirty="0">
                <a:solidFill>
                  <a:srgbClr val="0000FF"/>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btnChoice</a:t>
            </a:r>
            <a:r>
              <a:rPr lang="en-US" sz="1300" dirty="0">
                <a:solidFill>
                  <a:srgbClr val="0000FF"/>
                </a:solidFill>
                <a:highlight>
                  <a:srgbClr val="FFFFFF"/>
                </a:highlight>
                <a:latin typeface="Consolas" panose="020B0609020204030204" pitchFamily="49" charset="0"/>
              </a:rPr>
              <a:t>"</a:t>
            </a:r>
            <a:r>
              <a:rPr lang="en-US" sz="1300" dirty="0">
                <a:solidFill>
                  <a:srgbClr val="000000"/>
                </a:solidFill>
                <a:highlight>
                  <a:srgbClr val="FFFFFF"/>
                </a:highlight>
                <a:latin typeface="Consolas" panose="020B0609020204030204" pitchFamily="49" charset="0"/>
              </a:rPr>
              <a:t> </a:t>
            </a:r>
            <a:r>
              <a:rPr lang="en-US" sz="1300" dirty="0" err="1">
                <a:solidFill>
                  <a:srgbClr val="FF0000"/>
                </a:solidFill>
                <a:highlight>
                  <a:srgbClr val="FFFFFF"/>
                </a:highlight>
                <a:latin typeface="Consolas" panose="020B0609020204030204" pitchFamily="49" charset="0"/>
              </a:rPr>
              <a:t>runat</a:t>
            </a:r>
            <a:r>
              <a:rPr lang="en-US" sz="1300" dirty="0">
                <a:solidFill>
                  <a:srgbClr val="0000FF"/>
                </a:solidFill>
                <a:highlight>
                  <a:srgbClr val="FFFFFF"/>
                </a:highlight>
                <a:latin typeface="Consolas" panose="020B0609020204030204" pitchFamily="49" charset="0"/>
              </a:rPr>
              <a:t>="server"</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Text</a:t>
            </a:r>
            <a:r>
              <a:rPr lang="en-US" sz="1300" dirty="0">
                <a:solidFill>
                  <a:srgbClr val="0000FF"/>
                </a:solidFill>
                <a:highlight>
                  <a:srgbClr val="FFFFFF"/>
                </a:highlight>
                <a:latin typeface="Consolas" panose="020B0609020204030204" pitchFamily="49" charset="0"/>
              </a:rPr>
              <a:t>="Submit"</a:t>
            </a:r>
            <a:r>
              <a:rPr lang="en-US" sz="1300" dirty="0">
                <a:solidFill>
                  <a:srgbClr val="000000"/>
                </a:solidFill>
                <a:highlight>
                  <a:srgbClr val="FFFFFF"/>
                </a:highlight>
                <a:latin typeface="Consolas" panose="020B0609020204030204" pitchFamily="49" charset="0"/>
              </a:rPr>
              <a:t> </a:t>
            </a:r>
            <a:r>
              <a:rPr lang="en-US" sz="1300" dirty="0" err="1">
                <a:solidFill>
                  <a:srgbClr val="FF0000"/>
                </a:solidFill>
                <a:highlight>
                  <a:srgbClr val="FFFFFF"/>
                </a:highlight>
                <a:latin typeface="Consolas" panose="020B0609020204030204" pitchFamily="49" charset="0"/>
              </a:rPr>
              <a:t>OnClick</a:t>
            </a:r>
            <a:r>
              <a:rPr lang="en-US" sz="1300" dirty="0">
                <a:solidFill>
                  <a:srgbClr val="0000FF"/>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btnChoice_Click</a:t>
            </a:r>
            <a:r>
              <a:rPr lang="en-US" sz="1300" dirty="0">
                <a:solidFill>
                  <a:srgbClr val="0000FF"/>
                </a:solidFill>
                <a:highlight>
                  <a:srgbClr val="FFFFFF"/>
                </a:highlight>
                <a:latin typeface="Consolas" panose="020B0609020204030204" pitchFamily="49" charset="0"/>
              </a:rPr>
              <a:t>"</a:t>
            </a:r>
            <a:r>
              <a:rPr lang="en-US" sz="1300" dirty="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h3</a:t>
            </a:r>
            <a:r>
              <a:rPr lang="en-US" sz="1300" dirty="0">
                <a:solidFill>
                  <a:srgbClr val="0000FF"/>
                </a:solidFill>
                <a:highlight>
                  <a:srgbClr val="FFFFFF"/>
                </a:highlight>
                <a:latin typeface="Consolas" panose="020B0609020204030204" pitchFamily="49" charset="0"/>
              </a:rPr>
              <a:t>&gt;</a:t>
            </a:r>
            <a:r>
              <a:rPr lang="en-US" sz="1300" dirty="0">
                <a:solidFill>
                  <a:srgbClr val="000000"/>
                </a:solidFill>
                <a:highlight>
                  <a:srgbClr val="FFFFFF"/>
                </a:highlight>
                <a:latin typeface="Consolas" panose="020B0609020204030204" pitchFamily="49" charset="0"/>
              </a:rPr>
              <a:t>Selected Rating:</a:t>
            </a:r>
            <a:r>
              <a:rPr lang="en-US" sz="1300" dirty="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h3</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div</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Label</a:t>
            </a:r>
            <a:r>
              <a:rPr lang="en-US" sz="1300" dirty="0">
                <a:solidFill>
                  <a:srgbClr val="000000"/>
                </a:solidFill>
                <a:highlight>
                  <a:srgbClr val="FFFFFF"/>
                </a:highlight>
                <a:latin typeface="Consolas" panose="020B0609020204030204" pitchFamily="49" charset="0"/>
              </a:rPr>
              <a:t> </a:t>
            </a:r>
            <a:r>
              <a:rPr lang="en-US" sz="1300" dirty="0">
                <a:solidFill>
                  <a:srgbClr val="FF0000"/>
                </a:solidFill>
                <a:highlight>
                  <a:srgbClr val="FFFFFF"/>
                </a:highlight>
                <a:latin typeface="Consolas" panose="020B0609020204030204" pitchFamily="49" charset="0"/>
              </a:rPr>
              <a:t>ID</a:t>
            </a:r>
            <a:r>
              <a:rPr lang="en-US" sz="1300" dirty="0">
                <a:solidFill>
                  <a:srgbClr val="0000FF"/>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lblSelectedRating</a:t>
            </a:r>
            <a:r>
              <a:rPr lang="en-US" sz="1300" dirty="0">
                <a:solidFill>
                  <a:srgbClr val="0000FF"/>
                </a:solidFill>
                <a:highlight>
                  <a:srgbClr val="FFFFFF"/>
                </a:highlight>
                <a:latin typeface="Consolas" panose="020B0609020204030204" pitchFamily="49" charset="0"/>
              </a:rPr>
              <a:t>"</a:t>
            </a:r>
            <a:r>
              <a:rPr lang="en-US" sz="1300" dirty="0">
                <a:solidFill>
                  <a:srgbClr val="000000"/>
                </a:solidFill>
                <a:highlight>
                  <a:srgbClr val="FFFFFF"/>
                </a:highlight>
                <a:latin typeface="Consolas" panose="020B0609020204030204" pitchFamily="49" charset="0"/>
              </a:rPr>
              <a:t> </a:t>
            </a:r>
            <a:r>
              <a:rPr lang="en-US" sz="1300" dirty="0" err="1">
                <a:solidFill>
                  <a:srgbClr val="FF0000"/>
                </a:solidFill>
                <a:highlight>
                  <a:srgbClr val="FFFFFF"/>
                </a:highlight>
                <a:latin typeface="Consolas" panose="020B0609020204030204" pitchFamily="49" charset="0"/>
              </a:rPr>
              <a:t>runat</a:t>
            </a:r>
            <a:r>
              <a:rPr lang="en-US" sz="1300" dirty="0">
                <a:solidFill>
                  <a:srgbClr val="0000FF"/>
                </a:solidFill>
                <a:highlight>
                  <a:srgbClr val="FFFFFF"/>
                </a:highlight>
                <a:latin typeface="Consolas" panose="020B0609020204030204" pitchFamily="49" charset="0"/>
              </a:rPr>
              <a:t>="server"&gt;&lt;/</a:t>
            </a:r>
            <a:r>
              <a:rPr lang="en-US" sz="1300" dirty="0" err="1">
                <a:solidFill>
                  <a:srgbClr val="800000"/>
                </a:solidFill>
                <a:highlight>
                  <a:srgbClr val="FFFFFF"/>
                </a:highlight>
                <a:latin typeface="Consolas" panose="020B0609020204030204" pitchFamily="49" charset="0"/>
              </a:rPr>
              <a:t>asp</a:t>
            </a:r>
            <a:r>
              <a:rPr lang="en-US" sz="1300" dirty="0" err="1">
                <a:solidFill>
                  <a:srgbClr val="0000FF"/>
                </a:solidFill>
                <a:highlight>
                  <a:srgbClr val="FFFFFF"/>
                </a:highlight>
                <a:latin typeface="Consolas" panose="020B0609020204030204" pitchFamily="49" charset="0"/>
              </a:rPr>
              <a:t>:</a:t>
            </a:r>
            <a:r>
              <a:rPr lang="en-US" sz="1300" dirty="0" err="1">
                <a:solidFill>
                  <a:srgbClr val="800000"/>
                </a:solidFill>
                <a:highlight>
                  <a:srgbClr val="FFFFFF"/>
                </a:highlight>
                <a:latin typeface="Consolas" panose="020B0609020204030204" pitchFamily="49" charset="0"/>
              </a:rPr>
              <a:t>Label</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div</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&lt;/</a:t>
            </a:r>
            <a:r>
              <a:rPr lang="en-US" sz="1300" dirty="0" err="1">
                <a:solidFill>
                  <a:srgbClr val="800000"/>
                </a:solidFill>
                <a:highlight>
                  <a:srgbClr val="FFFFFF"/>
                </a:highlight>
                <a:latin typeface="Consolas" panose="020B0609020204030204" pitchFamily="49" charset="0"/>
              </a:rPr>
              <a:t>fieldset</a:t>
            </a:r>
            <a:r>
              <a:rPr lang="en-US" sz="1300" dirty="0">
                <a:solidFill>
                  <a:srgbClr val="0000FF"/>
                </a:solidFill>
                <a:highlight>
                  <a:srgbClr val="FFFFFF"/>
                </a:highlight>
                <a:latin typeface="Consolas" panose="020B0609020204030204" pitchFamily="49" charset="0"/>
              </a:rPr>
              <a:t>&gt;</a:t>
            </a:r>
            <a:endParaRPr lang="en-US" sz="1300" dirty="0">
              <a:solidFill>
                <a:srgbClr val="000000"/>
              </a:solidFill>
              <a:highlight>
                <a:srgbClr val="FFFFFF"/>
              </a:highlight>
              <a:latin typeface="Consolas" panose="020B0609020204030204" pitchFamily="49" charset="0"/>
            </a:endParaRPr>
          </a:p>
          <a:p>
            <a:pPr marL="0" indent="0">
              <a:buNone/>
            </a:pPr>
            <a:r>
              <a:rPr lang="en-US" sz="1300" dirty="0" smtClean="0">
                <a:solidFill>
                  <a:srgbClr val="0000FF"/>
                </a:solidFill>
                <a:highlight>
                  <a:srgbClr val="FFFFFF"/>
                </a:highlight>
                <a:latin typeface="Consolas" panose="020B0609020204030204" pitchFamily="49" charset="0"/>
              </a:rPr>
              <a:t>&lt;/</a:t>
            </a:r>
            <a:r>
              <a:rPr lang="en-US" sz="1300" dirty="0">
                <a:solidFill>
                  <a:srgbClr val="800000"/>
                </a:solidFill>
                <a:highlight>
                  <a:srgbClr val="FFFFFF"/>
                </a:highlight>
                <a:latin typeface="Consolas" panose="020B0609020204030204" pitchFamily="49" charset="0"/>
              </a:rPr>
              <a:t>div</a:t>
            </a:r>
            <a:r>
              <a:rPr lang="en-US" sz="1300" dirty="0">
                <a:solidFill>
                  <a:srgbClr val="0000FF"/>
                </a:solidFill>
                <a:highlight>
                  <a:srgbClr val="FFFFFF"/>
                </a:highlight>
                <a:latin typeface="Consolas" panose="020B0609020204030204" pitchFamily="49" charset="0"/>
              </a:rPr>
              <a:t>&gt;</a:t>
            </a:r>
            <a:endParaRPr lang="en-US" sz="13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84474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RadioButtonList</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953500" cy="5410200"/>
          </a:xfrm>
        </p:spPr>
        <p:txBody>
          <a:bodyPr>
            <a:normAutofit/>
          </a:bodyPr>
          <a:lstStyle/>
          <a:p>
            <a:pPr marL="0" indent="0">
              <a:buNone/>
            </a:pPr>
            <a:r>
              <a:rPr lang="en-US" sz="2000" dirty="0" smtClean="0">
                <a:solidFill>
                  <a:srgbClr val="0000FF"/>
                </a:solidFill>
                <a:latin typeface="Consolas" panose="020B0609020204030204" pitchFamily="49" charset="0"/>
              </a:rPr>
              <a:t>	</a:t>
            </a:r>
          </a:p>
          <a:p>
            <a:pPr marL="0" indent="0">
              <a:buNone/>
            </a:pPr>
            <a:endParaRPr lang="en-US" sz="2000" u="sng" dirty="0" smtClean="0"/>
          </a:p>
        </p:txBody>
      </p:sp>
      <p:sp>
        <p:nvSpPr>
          <p:cNvPr id="5" name="Content Placeholder 2"/>
          <p:cNvSpPr txBox="1">
            <a:spLocks/>
          </p:cNvSpPr>
          <p:nvPr/>
        </p:nvSpPr>
        <p:spPr>
          <a:xfrm>
            <a:off x="190500" y="1007390"/>
            <a:ext cx="8763000" cy="211681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btnChoice_Click</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sender, </a:t>
            </a:r>
            <a:r>
              <a:rPr lang="en-US" sz="1400" dirty="0" err="1">
                <a:solidFill>
                  <a:srgbClr val="2B91AF"/>
                </a:solidFill>
                <a:highlight>
                  <a:srgbClr val="FFFFFF"/>
                </a:highlight>
                <a:latin typeface="Consolas" panose="020B0609020204030204" pitchFamily="49" charset="0"/>
              </a:rPr>
              <a:t>EventArgs</a:t>
            </a:r>
            <a:r>
              <a:rPr lang="en-US" sz="1400" dirty="0">
                <a:solidFill>
                  <a:srgbClr val="000000"/>
                </a:solidFill>
                <a:highlight>
                  <a:srgbClr val="FFFFFF"/>
                </a:highlight>
                <a:latin typeface="Consolas" panose="020B0609020204030204" pitchFamily="49" charset="0"/>
              </a:rPr>
              <a:t> 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rbtLstRating.SelectedItem</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lblSelectedRating.Text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rbtLstRating.SelectedItem.Text</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pPr marL="0" indent="0">
              <a:buNone/>
            </a:pPr>
            <a:endParaRPr lang="en-US" sz="1200" dirty="0" smtClean="0">
              <a:solidFill>
                <a:srgbClr val="000000"/>
              </a:solidFill>
              <a:highlight>
                <a:srgbClr val="FFFFFF"/>
              </a:highlight>
              <a:latin typeface="Consolas" panose="020B0609020204030204" pitchFamily="49" charset="0"/>
            </a:endParaRPr>
          </a:p>
          <a:p>
            <a:r>
              <a:rPr lang="en-US" sz="2000" u="sng" dirty="0" smtClean="0">
                <a:latin typeface="Consolas" panose="020B0609020204030204" pitchFamily="49" charset="0"/>
              </a:rPr>
              <a:t>Output</a:t>
            </a:r>
          </a:p>
          <a:p>
            <a:endParaRPr lang="en-US" sz="2000" u="sng" dirty="0" smtClean="0">
              <a:latin typeface="Consolas" panose="020B0609020204030204" pitchFamily="49" charset="0"/>
            </a:endParaRPr>
          </a:p>
          <a:p>
            <a:endParaRPr lang="en-US" sz="2000" u="sng" dirty="0" smtClean="0">
              <a:latin typeface="Consolas" panose="020B0609020204030204" pitchFamily="49" charset="0"/>
            </a:endParaRPr>
          </a:p>
          <a:p>
            <a:pPr lvl="1"/>
            <a:endParaRPr lang="en-US" sz="1600" u="sng" dirty="0">
              <a:latin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3886200"/>
            <a:ext cx="3307526" cy="1976570"/>
          </a:xfrm>
          <a:prstGeom prst="rect">
            <a:avLst/>
          </a:prstGeom>
          <a:ln>
            <a:solidFill>
              <a:schemeClr val="tx1"/>
            </a:solidFill>
          </a:ln>
        </p:spPr>
      </p:pic>
    </p:spTree>
    <p:extLst>
      <p:ext uri="{BB962C8B-B14F-4D97-AF65-F5344CB8AC3E}">
        <p14:creationId xmlns:p14="http://schemas.microsoft.com/office/powerpoint/2010/main" val="339646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Introduction to Web </a:t>
            </a:r>
            <a:r>
              <a:rPr lang="en-IN" dirty="0" smtClean="0">
                <a:latin typeface="+mj-lt"/>
              </a:rPr>
              <a:t>Cont..</a:t>
            </a:r>
            <a:endParaRPr lang="en-IN" dirty="0">
              <a:latin typeface="+mj-lt"/>
            </a:endParaRPr>
          </a:p>
        </p:txBody>
      </p:sp>
      <p:sp>
        <p:nvSpPr>
          <p:cNvPr id="3" name="Content Placeholder 2"/>
          <p:cNvSpPr>
            <a:spLocks noGrp="1"/>
          </p:cNvSpPr>
          <p:nvPr>
            <p:ph idx="1"/>
          </p:nvPr>
        </p:nvSpPr>
        <p:spPr/>
        <p:txBody>
          <a:bodyPr>
            <a:normAutofit/>
          </a:bodyPr>
          <a:lstStyle/>
          <a:p>
            <a:r>
              <a:rPr lang="en-US" dirty="0" smtClean="0"/>
              <a:t>What is webpage?</a:t>
            </a:r>
          </a:p>
          <a:p>
            <a:pPr marL="742950" lvl="2" indent="-342900" algn="just"/>
            <a:r>
              <a:rPr lang="en-US" sz="2000" dirty="0" smtClean="0"/>
              <a:t>A </a:t>
            </a:r>
            <a:r>
              <a:rPr lang="en-US" sz="2000" b="1" dirty="0" smtClean="0"/>
              <a:t>webpage</a:t>
            </a:r>
            <a:r>
              <a:rPr lang="en-US" sz="2000" dirty="0" smtClean="0"/>
              <a:t> </a:t>
            </a:r>
            <a:r>
              <a:rPr lang="en-US" sz="2000" dirty="0"/>
              <a:t>is a document commonly written in </a:t>
            </a:r>
            <a:r>
              <a:rPr lang="en-US" sz="2000" dirty="0" smtClean="0"/>
              <a:t>Hypertext </a:t>
            </a:r>
            <a:r>
              <a:rPr lang="en-US" sz="2000" dirty="0"/>
              <a:t>Markup Language (HTML) that is accessible through the Internet or other network using an Internet browser</a:t>
            </a:r>
            <a:r>
              <a:rPr lang="en-US" sz="2000" dirty="0" smtClean="0"/>
              <a:t>.</a:t>
            </a:r>
          </a:p>
          <a:p>
            <a:pPr marL="342900" lvl="1" indent="-342900" algn="just"/>
            <a:r>
              <a:rPr lang="en-US" sz="2400" u="sng" dirty="0" smtClean="0"/>
              <a:t>Example</a:t>
            </a:r>
          </a:p>
          <a:p>
            <a:pPr marL="1200150" lvl="3" indent="-342900" algn="just">
              <a:buFont typeface="Arial" panose="020B0604020202020204" pitchFamily="34" charset="0"/>
              <a:buChar char="•"/>
            </a:pPr>
            <a:r>
              <a:rPr lang="en-US" sz="2000" dirty="0" smtClean="0"/>
              <a:t>Home Page</a:t>
            </a:r>
          </a:p>
          <a:p>
            <a:pPr marL="1200150" lvl="3" indent="-342900" algn="just">
              <a:buFont typeface="Arial" panose="020B0604020202020204" pitchFamily="34" charset="0"/>
              <a:buChar char="•"/>
            </a:pPr>
            <a:r>
              <a:rPr lang="en-US" sz="2000" dirty="0" smtClean="0"/>
              <a:t>About Us Page</a:t>
            </a:r>
          </a:p>
          <a:p>
            <a:pPr marL="1200150" lvl="3" indent="-342900" algn="just">
              <a:buFont typeface="Arial" panose="020B0604020202020204" pitchFamily="34" charset="0"/>
              <a:buChar char="•"/>
            </a:pPr>
            <a:r>
              <a:rPr lang="en-US" sz="2000" dirty="0" smtClean="0"/>
              <a:t>Contact Us Page</a:t>
            </a:r>
          </a:p>
          <a:p>
            <a:pPr marL="1200150" lvl="3" indent="-342900" algn="just">
              <a:buFont typeface="Arial" panose="020B0604020202020204" pitchFamily="34" charset="0"/>
              <a:buChar char="•"/>
            </a:pPr>
            <a:r>
              <a:rPr lang="en-US" sz="2000" dirty="0" smtClean="0"/>
              <a:t>Products Page</a:t>
            </a:r>
          </a:p>
          <a:p>
            <a:pPr marL="342900" lvl="1" indent="-342900" algn="just"/>
            <a:endParaRPr lang="en-US" sz="2400" u="sng" dirty="0" smtClean="0"/>
          </a:p>
          <a:p>
            <a:pPr marL="342900" lvl="1" indent="-342900" algn="just"/>
            <a:endParaRPr lang="en-US" sz="2400"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705978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ListBox</a:t>
            </a:r>
            <a:r>
              <a:rPr lang="en-US" dirty="0" smtClean="0">
                <a:latin typeface="+mj-lt"/>
              </a:rPr>
              <a:t> Control</a:t>
            </a:r>
            <a:endParaRPr lang="en-US" dirty="0">
              <a:latin typeface="+mj-lt"/>
            </a:endParaRPr>
          </a:p>
        </p:txBody>
      </p:sp>
      <p:sp>
        <p:nvSpPr>
          <p:cNvPr id="3" name="Content Placeholder 2"/>
          <p:cNvSpPr>
            <a:spLocks noGrp="1"/>
          </p:cNvSpPr>
          <p:nvPr>
            <p:ph idx="1"/>
          </p:nvPr>
        </p:nvSpPr>
        <p:spPr/>
        <p:txBody>
          <a:bodyPr>
            <a:normAutofit/>
          </a:bodyPr>
          <a:lstStyle/>
          <a:p>
            <a:pPr marL="457200" algn="just"/>
            <a:r>
              <a:rPr lang="en-US" dirty="0" err="1"/>
              <a:t>ListBox</a:t>
            </a:r>
            <a:r>
              <a:rPr lang="en-US" dirty="0"/>
              <a:t> control is used to give a single or multiple select options to the user from multiple listed </a:t>
            </a:r>
            <a:r>
              <a:rPr lang="en-US" dirty="0" smtClean="0"/>
              <a:t>items.</a:t>
            </a:r>
          </a:p>
          <a:p>
            <a:pPr marL="457200" algn="just"/>
            <a:r>
              <a:rPr lang="en-US" u="sng" dirty="0" smtClean="0"/>
              <a:t>Example</a:t>
            </a:r>
          </a:p>
          <a:p>
            <a:pPr marL="514350" lvl="1" indent="0" algn="just">
              <a:buNone/>
            </a:pPr>
            <a:endParaRPr lang="en-US" sz="2200" u="sng" dirty="0"/>
          </a:p>
          <a:p>
            <a:pPr marL="0" indent="0">
              <a:buNone/>
            </a:pPr>
            <a:r>
              <a:rPr lang="en-US" sz="2000" dirty="0">
                <a:solidFill>
                  <a:srgbClr val="0000FF"/>
                </a:solidFill>
                <a:latin typeface="Consolas" panose="020B0609020204030204" pitchFamily="49" charset="0"/>
              </a:rPr>
              <a:t>	</a:t>
            </a:r>
            <a:endParaRPr lang="en-US" sz="2000" u="sng" dirty="0" smtClean="0"/>
          </a:p>
        </p:txBody>
      </p:sp>
      <p:sp>
        <p:nvSpPr>
          <p:cNvPr id="5" name="Content Placeholder 2"/>
          <p:cNvSpPr txBox="1">
            <a:spLocks/>
          </p:cNvSpPr>
          <p:nvPr/>
        </p:nvSpPr>
        <p:spPr>
          <a:xfrm>
            <a:off x="761999" y="2438400"/>
            <a:ext cx="8191501" cy="24384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v-SE" sz="1800" dirty="0">
                <a:solidFill>
                  <a:srgbClr val="0000FF"/>
                </a:solidFill>
                <a:highlight>
                  <a:srgbClr val="FFFFFF"/>
                </a:highlight>
                <a:latin typeface="Consolas" panose="020B0609020204030204" pitchFamily="49" charset="0"/>
              </a:rPr>
              <a:t>&lt;</a:t>
            </a:r>
            <a:r>
              <a:rPr lang="sv-SE" sz="1800" dirty="0">
                <a:solidFill>
                  <a:srgbClr val="800000"/>
                </a:solidFill>
                <a:highlight>
                  <a:srgbClr val="FFFFFF"/>
                </a:highlight>
                <a:latin typeface="Consolas" panose="020B0609020204030204" pitchFamily="49" charset="0"/>
              </a:rPr>
              <a:t>asp</a:t>
            </a:r>
            <a:r>
              <a:rPr lang="sv-SE" sz="1800" dirty="0">
                <a:solidFill>
                  <a:srgbClr val="0000FF"/>
                </a:solidFill>
                <a:highlight>
                  <a:srgbClr val="FFFFFF"/>
                </a:highlight>
                <a:latin typeface="Consolas" panose="020B0609020204030204" pitchFamily="49" charset="0"/>
              </a:rPr>
              <a:t>:</a:t>
            </a:r>
            <a:r>
              <a:rPr lang="sv-SE" sz="1800" dirty="0">
                <a:solidFill>
                  <a:srgbClr val="800000"/>
                </a:solidFill>
                <a:highlight>
                  <a:srgbClr val="FFFFFF"/>
                </a:highlight>
                <a:latin typeface="Consolas" panose="020B0609020204030204" pitchFamily="49" charset="0"/>
              </a:rPr>
              <a:t>ListBox</a:t>
            </a:r>
            <a:r>
              <a:rPr lang="sv-SE" sz="1800" dirty="0">
                <a:solidFill>
                  <a:srgbClr val="000000"/>
                </a:solidFill>
                <a:highlight>
                  <a:srgbClr val="FFFFFF"/>
                </a:highlight>
                <a:latin typeface="Consolas" panose="020B0609020204030204" pitchFamily="49" charset="0"/>
              </a:rPr>
              <a:t> </a:t>
            </a:r>
            <a:r>
              <a:rPr lang="sv-SE" sz="1800" dirty="0">
                <a:solidFill>
                  <a:srgbClr val="FF0000"/>
                </a:solidFill>
                <a:highlight>
                  <a:srgbClr val="FFFFFF"/>
                </a:highlight>
                <a:latin typeface="Consolas" panose="020B0609020204030204" pitchFamily="49" charset="0"/>
              </a:rPr>
              <a:t>ID</a:t>
            </a:r>
            <a:r>
              <a:rPr lang="sv-SE" sz="1800" dirty="0">
                <a:solidFill>
                  <a:srgbClr val="0000FF"/>
                </a:solidFill>
                <a:highlight>
                  <a:srgbClr val="FFFFFF"/>
                </a:highlight>
                <a:latin typeface="Consolas" panose="020B0609020204030204" pitchFamily="49" charset="0"/>
              </a:rPr>
              <a:t>="lstColor"</a:t>
            </a:r>
            <a:r>
              <a:rPr lang="sv-SE" sz="1800" dirty="0">
                <a:solidFill>
                  <a:srgbClr val="000000"/>
                </a:solidFill>
                <a:highlight>
                  <a:srgbClr val="FFFFFF"/>
                </a:highlight>
                <a:latin typeface="Consolas" panose="020B0609020204030204" pitchFamily="49" charset="0"/>
              </a:rPr>
              <a:t> </a:t>
            </a:r>
            <a:r>
              <a:rPr lang="sv-SE" sz="1800" dirty="0">
                <a:solidFill>
                  <a:srgbClr val="FF0000"/>
                </a:solidFill>
                <a:highlight>
                  <a:srgbClr val="FFFFFF"/>
                </a:highlight>
                <a:latin typeface="Consolas" panose="020B0609020204030204" pitchFamily="49" charset="0"/>
              </a:rPr>
              <a:t>runat</a:t>
            </a:r>
            <a:r>
              <a:rPr lang="sv-SE" sz="1800" dirty="0">
                <a:solidFill>
                  <a:srgbClr val="0000FF"/>
                </a:solidFill>
                <a:highlight>
                  <a:srgbClr val="FFFFFF"/>
                </a:highlight>
                <a:latin typeface="Consolas" panose="020B0609020204030204" pitchFamily="49" charset="0"/>
              </a:rPr>
              <a:t>="server"&gt;</a:t>
            </a:r>
            <a:endParaRPr lang="sv-SE"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Text</a:t>
            </a:r>
            <a:r>
              <a:rPr lang="en-US" sz="1800" dirty="0">
                <a:solidFill>
                  <a:srgbClr val="0000FF"/>
                </a:solidFill>
                <a:highlight>
                  <a:srgbClr val="FFFFFF"/>
                </a:highlight>
                <a:latin typeface="Consolas" panose="020B0609020204030204" pitchFamily="49" charset="0"/>
              </a:rPr>
              <a:t>="Red"</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Value</a:t>
            </a:r>
            <a:r>
              <a:rPr lang="en-US" sz="1800" dirty="0">
                <a:solidFill>
                  <a:srgbClr val="0000FF"/>
                </a:solidFill>
                <a:highlight>
                  <a:srgbClr val="FFFFFF"/>
                </a:highlight>
                <a:latin typeface="Consolas" panose="020B0609020204030204" pitchFamily="49" charset="0"/>
              </a:rPr>
              <a:t>="red"&gt;&lt;/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Text</a:t>
            </a:r>
            <a:r>
              <a:rPr lang="en-US" sz="1800" dirty="0">
                <a:solidFill>
                  <a:srgbClr val="0000FF"/>
                </a:solidFill>
                <a:highlight>
                  <a:srgbClr val="FFFFFF"/>
                </a:highlight>
                <a:latin typeface="Consolas" panose="020B0609020204030204" pitchFamily="49" charset="0"/>
              </a:rPr>
              <a:t>="Blue"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Value</a:t>
            </a:r>
            <a:r>
              <a:rPr lang="en-US" sz="1800" dirty="0">
                <a:solidFill>
                  <a:srgbClr val="0000FF"/>
                </a:solidFill>
                <a:highlight>
                  <a:srgbClr val="FFFFFF"/>
                </a:highlight>
                <a:latin typeface="Consolas" panose="020B0609020204030204" pitchFamily="49" charset="0"/>
              </a:rPr>
              <a:t>="blue"&gt;&lt;/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Text</a:t>
            </a:r>
            <a:r>
              <a:rPr lang="en-US" sz="1800" dirty="0">
                <a:solidFill>
                  <a:srgbClr val="0000FF"/>
                </a:solidFill>
                <a:highlight>
                  <a:srgbClr val="FFFFFF"/>
                </a:highlight>
                <a:latin typeface="Consolas" panose="020B0609020204030204" pitchFamily="49" charset="0"/>
              </a:rPr>
              <a:t>="Green"</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Value</a:t>
            </a:r>
            <a:r>
              <a:rPr lang="en-US" sz="1800" dirty="0">
                <a:solidFill>
                  <a:srgbClr val="0000FF"/>
                </a:solidFill>
                <a:highlight>
                  <a:srgbClr val="FFFFFF"/>
                </a:highlight>
                <a:latin typeface="Consolas" panose="020B0609020204030204" pitchFamily="49" charset="0"/>
              </a:rPr>
              <a:t>="green"&gt;&lt;/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Text</a:t>
            </a:r>
            <a:r>
              <a:rPr lang="en-US" sz="1800" dirty="0">
                <a:solidFill>
                  <a:srgbClr val="0000FF"/>
                </a:solidFill>
                <a:highlight>
                  <a:srgbClr val="FFFFFF"/>
                </a:highlight>
                <a:latin typeface="Consolas" panose="020B0609020204030204" pitchFamily="49" charset="0"/>
              </a:rPr>
              <a:t>="Pink"</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Value</a:t>
            </a:r>
            <a:r>
              <a:rPr lang="en-US" sz="1800" dirty="0">
                <a:solidFill>
                  <a:srgbClr val="0000FF"/>
                </a:solidFill>
                <a:highlight>
                  <a:srgbClr val="FFFFFF"/>
                </a:highlight>
                <a:latin typeface="Consolas" panose="020B0609020204030204" pitchFamily="49" charset="0"/>
              </a:rPr>
              <a:t>="pink"&gt;&lt;/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ListItem</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asp</a:t>
            </a:r>
            <a:r>
              <a:rPr lang="en-US" sz="1800" dirty="0" err="1">
                <a:solidFill>
                  <a:srgbClr val="0000FF"/>
                </a:solidFill>
                <a:highlight>
                  <a:srgbClr val="FFFFFF"/>
                </a:highlight>
                <a:latin typeface="Consolas" panose="020B0609020204030204" pitchFamily="49" charset="0"/>
              </a:rPr>
              <a:t>:</a:t>
            </a:r>
            <a:r>
              <a:rPr lang="en-US" sz="1800" dirty="0" err="1">
                <a:solidFill>
                  <a:srgbClr val="800000"/>
                </a:solidFill>
                <a:highlight>
                  <a:srgbClr val="FFFFFF"/>
                </a:highlight>
                <a:latin typeface="Consolas" panose="020B0609020204030204" pitchFamily="49" charset="0"/>
              </a:rPr>
              <a:t>ListBox</a:t>
            </a:r>
            <a:r>
              <a:rPr lang="en-US" sz="1800" dirty="0">
                <a:solidFill>
                  <a:srgbClr val="0000FF"/>
                </a:solidFill>
                <a:highlight>
                  <a:srgbClr val="FFFFFF"/>
                </a:highlight>
                <a:latin typeface="Consolas" panose="020B0609020204030204" pitchFamily="49" charset="0"/>
              </a:rPr>
              <a:t>&gt;</a:t>
            </a:r>
            <a:endParaRPr lang="en-US" sz="1700" dirty="0">
              <a:solidFill>
                <a:srgbClr val="0000FF"/>
              </a:solidFill>
              <a:highlight>
                <a:srgbClr val="FFFFFF"/>
              </a:highlight>
              <a:latin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56" y="5105400"/>
            <a:ext cx="856735" cy="990600"/>
          </a:xfrm>
          <a:prstGeom prst="rect">
            <a:avLst/>
          </a:prstGeom>
          <a:ln>
            <a:solidFill>
              <a:schemeClr val="tx1"/>
            </a:solidFill>
          </a:ln>
        </p:spPr>
      </p:pic>
    </p:spTree>
    <p:extLst>
      <p:ext uri="{BB962C8B-B14F-4D97-AF65-F5344CB8AC3E}">
        <p14:creationId xmlns:p14="http://schemas.microsoft.com/office/powerpoint/2010/main" val="13941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Properties of </a:t>
            </a:r>
            <a:r>
              <a:rPr lang="en-US" dirty="0" err="1" smtClean="0">
                <a:latin typeface="+mj-lt"/>
              </a:rPr>
              <a:t>ListBox</a:t>
            </a:r>
            <a:r>
              <a:rPr lang="en-US" dirty="0" smtClean="0">
                <a:latin typeface="+mj-lt"/>
              </a:rPr>
              <a:t> Control</a:t>
            </a:r>
            <a:endParaRPr lang="en-US" dirty="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411884886"/>
              </p:ext>
            </p:extLst>
          </p:nvPr>
        </p:nvGraphicFramePr>
        <p:xfrm>
          <a:off x="304800" y="1066800"/>
          <a:ext cx="8648700" cy="4004580"/>
        </p:xfrm>
        <a:graphic>
          <a:graphicData uri="http://schemas.openxmlformats.org/drawingml/2006/table">
            <a:tbl>
              <a:tblPr firstRow="1" bandRow="1">
                <a:tableStyleId>{7E9639D4-E3E2-4D34-9284-5A2195B3D0D7}</a:tableStyleId>
              </a:tblPr>
              <a:tblGrid>
                <a:gridCol w="2072500">
                  <a:extLst>
                    <a:ext uri="{9D8B030D-6E8A-4147-A177-3AD203B41FA5}">
                      <a16:colId xmlns:a16="http://schemas.microsoft.com/office/drawing/2014/main" xmlns="" val="3643571251"/>
                    </a:ext>
                  </a:extLst>
                </a:gridCol>
                <a:gridCol w="6576200">
                  <a:extLst>
                    <a:ext uri="{9D8B030D-6E8A-4147-A177-3AD203B41FA5}">
                      <a16:colId xmlns:a16="http://schemas.microsoft.com/office/drawing/2014/main" xmlns="" val="620098103"/>
                    </a:ext>
                  </a:extLst>
                </a:gridCol>
              </a:tblGrid>
              <a:tr h="233879">
                <a:tc>
                  <a:txBody>
                    <a:bodyPr/>
                    <a:lstStyle/>
                    <a:p>
                      <a:r>
                        <a:rPr lang="en-US" dirty="0" smtClean="0"/>
                        <a:t>Property</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r>
                        <a:rPr lang="en-US" dirty="0" smtClean="0"/>
                        <a:t>Description</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01635458"/>
                  </a:ext>
                </a:extLst>
              </a:tr>
              <a:tr h="375720">
                <a:tc>
                  <a:txBody>
                    <a:bodyPr/>
                    <a:lstStyle/>
                    <a:p>
                      <a:r>
                        <a:rPr lang="en-US" b="1"/>
                        <a:t>Rows</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a:t>No. of rows (items) can be set to display in the List.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048098151"/>
                  </a:ext>
                </a:extLst>
              </a:tr>
              <a:tr h="375720">
                <a:tc>
                  <a:txBody>
                    <a:bodyPr/>
                    <a:lstStyle/>
                    <a:p>
                      <a:r>
                        <a:rPr lang="en-US" b="1"/>
                        <a:t>SelectionMode</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a:t>Single or Multiple. If multiple, it allows user to select multiple items from the list by holding Ctrl or Shift key.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201204892"/>
                  </a:ext>
                </a:extLst>
              </a:tr>
              <a:tr h="375720">
                <a:tc>
                  <a:txBody>
                    <a:bodyPr/>
                    <a:lstStyle/>
                    <a:p>
                      <a:r>
                        <a:rPr lang="en-US" b="1"/>
                        <a:t>SelectedValue</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dirty="0"/>
                        <a:t>Get the value of the Selected item from the </a:t>
                      </a:r>
                      <a:r>
                        <a:rPr lang="en-US" dirty="0" smtClean="0"/>
                        <a:t>List </a:t>
                      </a:r>
                      <a:r>
                        <a:rPr lang="en-US" dirty="0"/>
                        <a:t>box.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39975661"/>
                  </a:ext>
                </a:extLst>
              </a:tr>
              <a:tr h="375720">
                <a:tc>
                  <a:txBody>
                    <a:bodyPr/>
                    <a:lstStyle/>
                    <a:p>
                      <a:r>
                        <a:rPr lang="en-US" b="1"/>
                        <a:t>SelectedIndex</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dirty="0"/>
                        <a:t>Gets or Sets the index of the selected item in the </a:t>
                      </a:r>
                      <a:r>
                        <a:rPr lang="en-US" dirty="0" smtClean="0"/>
                        <a:t>List </a:t>
                      </a:r>
                      <a:r>
                        <a:rPr lang="en-US" dirty="0"/>
                        <a:t>box.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516078003"/>
                  </a:ext>
                </a:extLst>
              </a:tr>
              <a:tr h="375720">
                <a:tc>
                  <a:txBody>
                    <a:bodyPr/>
                    <a:lstStyle/>
                    <a:p>
                      <a:r>
                        <a:rPr lang="en-US" b="1"/>
                        <a:t>SelectedItem</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a:t>Gets the selected item from the list.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005"/>
                  </a:ext>
                </a:extLst>
              </a:tr>
              <a:tr h="375720">
                <a:tc>
                  <a:txBody>
                    <a:bodyPr/>
                    <a:lstStyle/>
                    <a:p>
                      <a:r>
                        <a:rPr lang="en-US" b="1" dirty="0"/>
                        <a:t>Items</a:t>
                      </a:r>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dirty="0"/>
                        <a:t>Gets the collection of items from the </a:t>
                      </a:r>
                      <a:r>
                        <a:rPr lang="en-US" dirty="0" smtClean="0"/>
                        <a:t>List </a:t>
                      </a:r>
                      <a:r>
                        <a:rPr lang="en-US" dirty="0"/>
                        <a:t>box.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006"/>
                  </a:ext>
                </a:extLst>
              </a:tr>
              <a:tr h="375720">
                <a:tc>
                  <a:txBody>
                    <a:bodyPr/>
                    <a:lstStyle/>
                    <a:p>
                      <a:r>
                        <a:rPr lang="en-US" b="1" dirty="0" err="1"/>
                        <a:t>DataTextField</a:t>
                      </a:r>
                      <a:endParaRPr lang="en-US" b="1" dirty="0"/>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dirty="0"/>
                        <a:t>Name of the data source field to supply the text of the items</a:t>
                      </a:r>
                      <a:r>
                        <a:rPr lang="en-US" dirty="0" smtClean="0"/>
                        <a:t>.</a:t>
                      </a:r>
                    </a:p>
                    <a:p>
                      <a:pPr algn="just"/>
                      <a:r>
                        <a:rPr lang="en-US" dirty="0" smtClean="0"/>
                        <a:t>(</a:t>
                      </a:r>
                      <a:r>
                        <a:rPr lang="en-US" dirty="0"/>
                        <a:t>No need to set when you are adding items directly into .</a:t>
                      </a:r>
                      <a:r>
                        <a:rPr lang="en-US" dirty="0" err="1"/>
                        <a:t>aspx</a:t>
                      </a:r>
                      <a:r>
                        <a:rPr lang="en-US" dirty="0"/>
                        <a:t> page.)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007"/>
                  </a:ext>
                </a:extLst>
              </a:tr>
              <a:tr h="375720">
                <a:tc>
                  <a:txBody>
                    <a:bodyPr/>
                    <a:lstStyle/>
                    <a:p>
                      <a:r>
                        <a:rPr lang="en-US" b="1" dirty="0" err="1"/>
                        <a:t>DataValueField</a:t>
                      </a:r>
                      <a:endParaRPr lang="en-US" b="1" dirty="0"/>
                    </a:p>
                  </a:txBody>
                  <a:tcPr marL="19050" marR="19050" marT="19050" marB="19050"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dirty="0"/>
                        <a:t>Name of the data source field to supply the value of the items. </a:t>
                      </a:r>
                      <a:endParaRPr lang="en-US" dirty="0" smtClean="0"/>
                    </a:p>
                    <a:p>
                      <a:pPr algn="just"/>
                      <a:r>
                        <a:rPr lang="en-US" dirty="0" smtClean="0"/>
                        <a:t>(</a:t>
                      </a:r>
                      <a:r>
                        <a:rPr lang="en-US" dirty="0"/>
                        <a:t>No need to set when you are adding items directly into .</a:t>
                      </a:r>
                      <a:r>
                        <a:rPr lang="en-US" dirty="0" err="1"/>
                        <a:t>aspx</a:t>
                      </a:r>
                      <a:r>
                        <a:rPr lang="en-US" dirty="0"/>
                        <a:t> page.) </a:t>
                      </a:r>
                    </a:p>
                  </a:txBody>
                  <a:tcPr marL="19050" marR="19050" marT="19050" marB="19050"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6937620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ASP.NET Validation Controls</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ormAutofit/>
          </a:bodyPr>
          <a:lstStyle/>
          <a:p>
            <a:pPr marL="457200" algn="just"/>
            <a:r>
              <a:rPr lang="en-US" dirty="0"/>
              <a:t>Validation is important part of any web application. User's input must always be validated before sending across different layers of the application</a:t>
            </a:r>
            <a:r>
              <a:rPr lang="en-US" dirty="0" smtClean="0"/>
              <a:t>.</a:t>
            </a:r>
          </a:p>
          <a:p>
            <a:pPr marL="457200" algn="just"/>
            <a:r>
              <a:rPr lang="en-US" b="1" dirty="0"/>
              <a:t>Validation controls are used to</a:t>
            </a:r>
            <a:r>
              <a:rPr lang="en-US" b="1" dirty="0" smtClean="0"/>
              <a:t>:</a:t>
            </a:r>
          </a:p>
          <a:p>
            <a:pPr marL="857250" lvl="1" algn="just"/>
            <a:r>
              <a:rPr lang="en-US" dirty="0" smtClean="0"/>
              <a:t>To </a:t>
            </a:r>
            <a:r>
              <a:rPr lang="en-US" dirty="0"/>
              <a:t>validate user input data</a:t>
            </a:r>
            <a:r>
              <a:rPr lang="en-US" dirty="0" smtClean="0"/>
              <a:t>.</a:t>
            </a:r>
          </a:p>
          <a:p>
            <a:pPr marL="857250" lvl="1" algn="just"/>
            <a:r>
              <a:rPr lang="en-US" dirty="0"/>
              <a:t>Data format, data type and data range is used for validation</a:t>
            </a:r>
            <a:r>
              <a:rPr lang="en-US" dirty="0" smtClean="0"/>
              <a:t>.</a:t>
            </a:r>
          </a:p>
          <a:p>
            <a:pPr marL="514350" algn="just"/>
            <a:r>
              <a:rPr lang="en-US" b="1" dirty="0"/>
              <a:t>Validation is of two types</a:t>
            </a:r>
            <a:r>
              <a:rPr lang="en-US" b="1" dirty="0" smtClean="0"/>
              <a:t>:</a:t>
            </a:r>
            <a:endParaRPr lang="en-US" dirty="0"/>
          </a:p>
          <a:p>
            <a:pPr marL="914400" lvl="1" algn="just"/>
            <a:r>
              <a:rPr lang="en-US" dirty="0"/>
              <a:t>    Client Side</a:t>
            </a:r>
          </a:p>
          <a:p>
            <a:pPr marL="914400" lvl="1" algn="just"/>
            <a:r>
              <a:rPr lang="en-US" dirty="0"/>
              <a:t>    </a:t>
            </a:r>
            <a:r>
              <a:rPr lang="en-US" dirty="0" smtClean="0"/>
              <a:t>Server </a:t>
            </a:r>
            <a:r>
              <a:rPr lang="en-US" dirty="0"/>
              <a:t>Side</a:t>
            </a:r>
          </a:p>
          <a:p>
            <a:pPr marL="114300" indent="0" algn="just">
              <a:buNone/>
            </a:pPr>
            <a:endParaRPr lang="en-US" dirty="0" smtClean="0"/>
          </a:p>
        </p:txBody>
      </p:sp>
    </p:spTree>
    <p:extLst>
      <p:ext uri="{BB962C8B-B14F-4D97-AF65-F5344CB8AC3E}">
        <p14:creationId xmlns:p14="http://schemas.microsoft.com/office/powerpoint/2010/main" val="60672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ASP.NET Validation Controls Cont..</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ormAutofit/>
          </a:bodyPr>
          <a:lstStyle/>
          <a:p>
            <a:pPr marL="457200" algn="just"/>
            <a:r>
              <a:rPr lang="en-US" dirty="0"/>
              <a:t>Client side validation is good but we have to be dependent on browser and scripting language support</a:t>
            </a:r>
            <a:r>
              <a:rPr lang="en-US" dirty="0" smtClean="0"/>
              <a:t>.</a:t>
            </a:r>
            <a:endParaRPr lang="en-US" dirty="0"/>
          </a:p>
          <a:p>
            <a:pPr marL="457200" algn="just"/>
            <a:r>
              <a:rPr lang="en-US" dirty="0"/>
              <a:t>Client side validation is considered convenient for users as they get instant feedback. </a:t>
            </a:r>
            <a:endParaRPr lang="en-US" dirty="0" smtClean="0"/>
          </a:p>
          <a:p>
            <a:pPr marL="457200" algn="just"/>
            <a:r>
              <a:rPr lang="en-US" dirty="0" smtClean="0"/>
              <a:t>The </a:t>
            </a:r>
            <a:r>
              <a:rPr lang="en-US" dirty="0"/>
              <a:t>main advantage is that it prevents a page from being </a:t>
            </a:r>
            <a:r>
              <a:rPr lang="en-US" dirty="0" err="1"/>
              <a:t>postback</a:t>
            </a:r>
            <a:r>
              <a:rPr lang="en-US" dirty="0"/>
              <a:t> to the server until the client validation is executed </a:t>
            </a:r>
            <a:r>
              <a:rPr lang="en-US" dirty="0" smtClean="0"/>
              <a:t>successfully.</a:t>
            </a:r>
          </a:p>
          <a:p>
            <a:pPr marL="457200" algn="just"/>
            <a:r>
              <a:rPr lang="en-US" dirty="0" smtClean="0"/>
              <a:t>For developers </a:t>
            </a:r>
            <a:r>
              <a:rPr lang="en-US" dirty="0"/>
              <a:t>point of view </a:t>
            </a:r>
            <a:r>
              <a:rPr lang="en-US" dirty="0" smtClean="0"/>
              <a:t>server </a:t>
            </a:r>
            <a:r>
              <a:rPr lang="en-US" dirty="0"/>
              <a:t>side is preferable because it will not fail, it is not dependent on browser and scripting language.</a:t>
            </a:r>
            <a:endParaRPr lang="en-US" dirty="0" smtClean="0"/>
          </a:p>
        </p:txBody>
      </p:sp>
    </p:spTree>
    <p:extLst>
      <p:ext uri="{BB962C8B-B14F-4D97-AF65-F5344CB8AC3E}">
        <p14:creationId xmlns:p14="http://schemas.microsoft.com/office/powerpoint/2010/main" val="372890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ASP.NET Validation Controls Cont..</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ormAutofit/>
          </a:bodyPr>
          <a:lstStyle/>
          <a:p>
            <a:pPr marL="457200" algn="just"/>
            <a:r>
              <a:rPr lang="en-US" dirty="0" smtClean="0"/>
              <a:t>There </a:t>
            </a:r>
            <a:r>
              <a:rPr lang="en-US" dirty="0"/>
              <a:t>are </a:t>
            </a:r>
            <a:r>
              <a:rPr lang="en-US" dirty="0" smtClean="0"/>
              <a:t>different </a:t>
            </a:r>
            <a:r>
              <a:rPr lang="en-US" dirty="0"/>
              <a:t>validation controls for specific types of </a:t>
            </a:r>
            <a:r>
              <a:rPr lang="en-US" dirty="0" smtClean="0"/>
              <a:t>validation in ASP.NET, </a:t>
            </a:r>
            <a:r>
              <a:rPr lang="en-US" dirty="0"/>
              <a:t>such as range </a:t>
            </a:r>
            <a:r>
              <a:rPr lang="en-US" dirty="0" smtClean="0"/>
              <a:t>checking, pattern matching etc. </a:t>
            </a:r>
          </a:p>
          <a:p>
            <a:pPr marL="457200" algn="just"/>
            <a:r>
              <a:rPr lang="en-US" dirty="0"/>
              <a:t>With client-side validation, any errors are detected on the </a:t>
            </a:r>
            <a:r>
              <a:rPr lang="en-US" dirty="0" smtClean="0"/>
              <a:t>client end </a:t>
            </a:r>
            <a:r>
              <a:rPr lang="en-US" dirty="0"/>
              <a:t>when the form is submitted to the server</a:t>
            </a:r>
            <a:r>
              <a:rPr lang="en-US" dirty="0" smtClean="0"/>
              <a:t>.</a:t>
            </a:r>
          </a:p>
          <a:p>
            <a:pPr marL="457200" algn="just"/>
            <a:r>
              <a:rPr lang="en-US" dirty="0"/>
              <a:t>If any of the validators are found to be in error, the submission of the form to the server is cancelled and the validator's </a:t>
            </a:r>
            <a:r>
              <a:rPr lang="en-US" b="1" dirty="0" err="1" smtClean="0"/>
              <a:t>ErrorMessage</a:t>
            </a:r>
            <a:r>
              <a:rPr lang="en-US" dirty="0" smtClean="0"/>
              <a:t> </a:t>
            </a:r>
            <a:r>
              <a:rPr lang="en-US" dirty="0"/>
              <a:t>property is displayed.</a:t>
            </a:r>
          </a:p>
          <a:p>
            <a:pPr marL="457200" algn="just"/>
            <a:r>
              <a:rPr lang="en-US" dirty="0"/>
              <a:t>This permits the user to correct the input before submitting the form to the server.</a:t>
            </a:r>
          </a:p>
          <a:p>
            <a:pPr marL="457200" algn="just"/>
            <a:endParaRPr lang="en-US" dirty="0"/>
          </a:p>
          <a:p>
            <a:pPr marL="457200" algn="just"/>
            <a:endParaRPr lang="en-US" dirty="0" smtClean="0"/>
          </a:p>
        </p:txBody>
      </p:sp>
    </p:spTree>
    <p:extLst>
      <p:ext uri="{BB962C8B-B14F-4D97-AF65-F5344CB8AC3E}">
        <p14:creationId xmlns:p14="http://schemas.microsoft.com/office/powerpoint/2010/main" val="174664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ASP.NET Validation Controls Cont..</a:t>
            </a:r>
          </a:p>
        </p:txBody>
      </p:sp>
      <p:graphicFrame>
        <p:nvGraphicFramePr>
          <p:cNvPr id="6" name="Table 5"/>
          <p:cNvGraphicFramePr>
            <a:graphicFrameLocks noGrp="1"/>
          </p:cNvGraphicFramePr>
          <p:nvPr>
            <p:extLst>
              <p:ext uri="{D42A27DB-BD31-4B8C-83A1-F6EECF244321}">
                <p14:modId xmlns:p14="http://schemas.microsoft.com/office/powerpoint/2010/main" val="327688675"/>
              </p:ext>
            </p:extLst>
          </p:nvPr>
        </p:nvGraphicFramePr>
        <p:xfrm>
          <a:off x="190500" y="990600"/>
          <a:ext cx="8763000" cy="5313680"/>
        </p:xfrm>
        <a:graphic>
          <a:graphicData uri="http://schemas.openxmlformats.org/drawingml/2006/table">
            <a:tbl>
              <a:tblPr firstRow="1" bandRow="1">
                <a:tableStyleId>{7E9639D4-E3E2-4D34-9284-5A2195B3D0D7}</a:tableStyleId>
              </a:tblPr>
              <a:tblGrid>
                <a:gridCol w="2781300">
                  <a:extLst>
                    <a:ext uri="{9D8B030D-6E8A-4147-A177-3AD203B41FA5}">
                      <a16:colId xmlns:a16="http://schemas.microsoft.com/office/drawing/2014/main" xmlns="" val="3643571251"/>
                    </a:ext>
                  </a:extLst>
                </a:gridCol>
                <a:gridCol w="5981700">
                  <a:extLst>
                    <a:ext uri="{9D8B030D-6E8A-4147-A177-3AD203B41FA5}">
                      <a16:colId xmlns:a16="http://schemas.microsoft.com/office/drawing/2014/main" xmlns="" val="620098103"/>
                    </a:ext>
                  </a:extLst>
                </a:gridCol>
              </a:tblGrid>
              <a:tr h="370840">
                <a:tc>
                  <a:txBody>
                    <a:bodyPr/>
                    <a:lstStyle/>
                    <a:p>
                      <a:r>
                        <a:rPr lang="en-US" dirty="0" smtClean="0"/>
                        <a:t>Control</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r>
                        <a:rPr lang="en-US" dirty="0" smtClean="0"/>
                        <a:t>Description</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01635458"/>
                  </a:ext>
                </a:extLst>
              </a:tr>
              <a:tr h="370840">
                <a:tc>
                  <a:txBody>
                    <a:bodyPr/>
                    <a:lstStyle/>
                    <a:p>
                      <a:pPr algn="just"/>
                      <a:r>
                        <a:rPr lang="en-US" b="1" dirty="0" err="1" smtClean="0"/>
                        <a:t>RequiredFieldValidator</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Ensures that the user does not skip an entry.</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12871006"/>
                  </a:ext>
                </a:extLst>
              </a:tr>
              <a:tr h="370840">
                <a:tc>
                  <a:txBody>
                    <a:bodyPr/>
                    <a:lstStyle/>
                    <a:p>
                      <a:pPr algn="just"/>
                      <a:r>
                        <a:rPr lang="en-US" sz="1800" b="1" kern="1200" dirty="0" err="1" smtClean="0">
                          <a:solidFill>
                            <a:schemeClr val="tx1"/>
                          </a:solidFill>
                          <a:latin typeface="+mn-lt"/>
                          <a:ea typeface="+mn-ea"/>
                          <a:cs typeface="+mn-cs"/>
                        </a:rPr>
                        <a:t>CompareValidator</a:t>
                      </a:r>
                      <a:endParaRPr lang="en-US" sz="1800" b="1" kern="1200" dirty="0">
                        <a:solidFill>
                          <a:schemeClr val="tx1"/>
                        </a:solidFill>
                        <a:latin typeface="+mn-lt"/>
                        <a:ea typeface="+mn-ea"/>
                        <a:cs typeface="+mn-cs"/>
                      </a:endParaRP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Compares a user's entry with a constant value or a property value of another control using a comparison operator (less than, equal to, greater than, and so on).</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048098151"/>
                  </a:ext>
                </a:extLst>
              </a:tr>
              <a:tr h="370840">
                <a:tc>
                  <a:txBody>
                    <a:bodyPr/>
                    <a:lstStyle/>
                    <a:p>
                      <a:pPr algn="just"/>
                      <a:r>
                        <a:rPr lang="en-US" b="1" dirty="0" err="1" smtClean="0"/>
                        <a:t>RangeValidator</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sz="1800" kern="1200" dirty="0" smtClean="0">
                          <a:solidFill>
                            <a:schemeClr val="tx1"/>
                          </a:solidFill>
                          <a:latin typeface="+mn-lt"/>
                          <a:ea typeface="+mn-ea"/>
                          <a:cs typeface="+mn-cs"/>
                        </a:rPr>
                        <a:t>Checks that a user's entry is between specified lower and upper boundaries. You can check ranges within pairs of numbers, alphabetic characters, or dates. Boundaries can be expressed as constants.</a:t>
                      </a:r>
                      <a:endParaRPr lang="en-US" sz="1800" kern="1200" dirty="0">
                        <a:solidFill>
                          <a:schemeClr val="tx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864671245"/>
                  </a:ext>
                </a:extLst>
              </a:tr>
              <a:tr h="370840">
                <a:tc>
                  <a:txBody>
                    <a:bodyPr/>
                    <a:lstStyle/>
                    <a:p>
                      <a:pPr algn="just"/>
                      <a:r>
                        <a:rPr lang="en-US" b="1" dirty="0" err="1" smtClean="0"/>
                        <a:t>RegularExpressionValidator</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Checks that the entry matches a pattern defined by a regular expression.</a:t>
                      </a:r>
                      <a:r>
                        <a:rPr lang="en-US" baseline="0" dirty="0" smtClean="0"/>
                        <a:t> E.g. </a:t>
                      </a:r>
                      <a:r>
                        <a:rPr lang="en-US" dirty="0" smtClean="0"/>
                        <a:t>social security numbers, e-mail addresses, telephone numbers, postal codes, and so on.</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10547612"/>
                  </a:ext>
                </a:extLst>
              </a:tr>
              <a:tr h="370840">
                <a:tc>
                  <a:txBody>
                    <a:bodyPr/>
                    <a:lstStyle/>
                    <a:p>
                      <a:r>
                        <a:rPr lang="en-US" b="1" dirty="0" err="1" smtClean="0"/>
                        <a:t>CustomValidator</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Checks the user's entry using validation logic that you code yourself. This type of validation allows you to check for values derived at run time.</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141345173"/>
                  </a:ext>
                </a:extLst>
              </a:tr>
              <a:tr h="441960">
                <a:tc>
                  <a:txBody>
                    <a:bodyPr/>
                    <a:lstStyle/>
                    <a:p>
                      <a:r>
                        <a:rPr lang="en-US" b="1" dirty="0" smtClean="0"/>
                        <a:t>ValidationSummary</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Displays the validation errors in summary form for all of the validators on a page.</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334015286"/>
                  </a:ext>
                </a:extLst>
              </a:tr>
            </a:tbl>
          </a:graphicData>
        </a:graphic>
      </p:graphicFrame>
    </p:spTree>
    <p:extLst>
      <p:ext uri="{BB962C8B-B14F-4D97-AF65-F5344CB8AC3E}">
        <p14:creationId xmlns:p14="http://schemas.microsoft.com/office/powerpoint/2010/main" val="26654671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j-lt"/>
              </a:rPr>
              <a:t>Common Properties : Validation Controls</a:t>
            </a:r>
            <a:endParaRPr lang="en-US"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564006570"/>
              </p:ext>
            </p:extLst>
          </p:nvPr>
        </p:nvGraphicFramePr>
        <p:xfrm>
          <a:off x="190500" y="990600"/>
          <a:ext cx="8763000" cy="5125720"/>
        </p:xfrm>
        <a:graphic>
          <a:graphicData uri="http://schemas.openxmlformats.org/drawingml/2006/table">
            <a:tbl>
              <a:tblPr firstRow="1" bandRow="1">
                <a:tableStyleId>{7E9639D4-E3E2-4D34-9284-5A2195B3D0D7}</a:tableStyleId>
              </a:tblPr>
              <a:tblGrid>
                <a:gridCol w="2171700">
                  <a:extLst>
                    <a:ext uri="{9D8B030D-6E8A-4147-A177-3AD203B41FA5}">
                      <a16:colId xmlns:a16="http://schemas.microsoft.com/office/drawing/2014/main" xmlns="" val="3643571251"/>
                    </a:ext>
                  </a:extLst>
                </a:gridCol>
                <a:gridCol w="6591300">
                  <a:extLst>
                    <a:ext uri="{9D8B030D-6E8A-4147-A177-3AD203B41FA5}">
                      <a16:colId xmlns:a16="http://schemas.microsoft.com/office/drawing/2014/main" xmlns="" val="620098103"/>
                    </a:ext>
                  </a:extLst>
                </a:gridCol>
              </a:tblGrid>
              <a:tr h="370840">
                <a:tc>
                  <a:txBody>
                    <a:bodyPr/>
                    <a:lstStyle/>
                    <a:p>
                      <a:r>
                        <a:rPr lang="en-US" dirty="0" smtClean="0"/>
                        <a:t>Property</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r>
                        <a:rPr lang="en-US" dirty="0" smtClean="0"/>
                        <a:t>Description</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01635458"/>
                  </a:ext>
                </a:extLst>
              </a:tr>
              <a:tr h="370840">
                <a:tc>
                  <a:txBody>
                    <a:bodyPr/>
                    <a:lstStyle/>
                    <a:p>
                      <a:pPr algn="just"/>
                      <a:r>
                        <a:rPr lang="en-US" sz="1800" b="1" kern="1200" dirty="0" err="1" smtClean="0">
                          <a:solidFill>
                            <a:schemeClr val="tx1"/>
                          </a:solidFill>
                          <a:latin typeface="+mn-lt"/>
                          <a:ea typeface="+mn-ea"/>
                          <a:cs typeface="+mn-cs"/>
                        </a:rPr>
                        <a:t>ErrorMessage</a:t>
                      </a:r>
                      <a:endParaRPr lang="en-US" sz="1800" b="1" kern="1200" dirty="0">
                        <a:solidFill>
                          <a:schemeClr val="tx1"/>
                        </a:solidFill>
                        <a:latin typeface="+mn-lt"/>
                        <a:ea typeface="+mn-ea"/>
                        <a:cs typeface="+mn-cs"/>
                      </a:endParaRP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The </a:t>
                      </a:r>
                      <a:r>
                        <a:rPr lang="en-US" b="1" dirty="0" err="1" smtClean="0"/>
                        <a:t>ErrorMessage</a:t>
                      </a:r>
                      <a:r>
                        <a:rPr lang="en-US" dirty="0" smtClean="0"/>
                        <a:t> property is commonly used to provide different messages for the validation control and the </a:t>
                      </a:r>
                      <a:r>
                        <a:rPr lang="en-US" b="0" dirty="0" smtClean="0"/>
                        <a:t>ValidationSummary</a:t>
                      </a:r>
                      <a:r>
                        <a:rPr lang="en-US" dirty="0" smtClean="0"/>
                        <a:t> control.</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048098151"/>
                  </a:ext>
                </a:extLst>
              </a:tr>
              <a:tr h="370840">
                <a:tc>
                  <a:txBody>
                    <a:bodyPr/>
                    <a:lstStyle/>
                    <a:p>
                      <a:pPr algn="just"/>
                      <a:r>
                        <a:rPr lang="en-US" b="1" dirty="0" smtClean="0"/>
                        <a:t>ControlToValidate</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sz="1800" kern="1200" dirty="0" smtClean="0">
                          <a:solidFill>
                            <a:schemeClr val="tx1"/>
                          </a:solidFill>
                          <a:latin typeface="+mn-lt"/>
                          <a:ea typeface="+mn-ea"/>
                          <a:cs typeface="+mn-cs"/>
                        </a:rPr>
                        <a:t>The programmatic ID of the input control that the validation control will evaluate. If this is not a legitimate ID, an exception is thrown.</a:t>
                      </a:r>
                      <a:endParaRPr lang="en-US" sz="1800" kern="1200" dirty="0">
                        <a:solidFill>
                          <a:schemeClr val="tx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8646712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ValidationGroup</a:t>
                      </a:r>
                      <a:endParaRPr lang="en-US" dirty="0" smtClean="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Specifies the name of the validation group to which this validation control belongs.</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141345173"/>
                  </a:ext>
                </a:extLst>
              </a:tr>
              <a:tr h="441960">
                <a:tc>
                  <a:txBody>
                    <a:bodyPr/>
                    <a:lstStyle/>
                    <a:p>
                      <a:r>
                        <a:rPr lang="en-US" b="1" dirty="0" err="1" smtClean="0"/>
                        <a:t>IsValid</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Indicates whether the input control specified by the </a:t>
                      </a:r>
                      <a:r>
                        <a:rPr lang="en-US" b="1" dirty="0" smtClean="0"/>
                        <a:t>ControlToValidate</a:t>
                      </a:r>
                      <a:r>
                        <a:rPr lang="en-US" dirty="0" smtClean="0"/>
                        <a:t> property is determined to be valid.</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334015286"/>
                  </a:ext>
                </a:extLst>
              </a:tr>
              <a:tr h="441960">
                <a:tc>
                  <a:txBody>
                    <a:bodyPr/>
                    <a:lstStyle/>
                    <a:p>
                      <a:r>
                        <a:rPr lang="en-US" b="1" dirty="0" err="1" smtClean="0"/>
                        <a:t>ForeColor</a:t>
                      </a:r>
                      <a:endParaRPr lang="en-US" b="1"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Specifies the color in which to display the inline message when validation fails.</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15340342"/>
                  </a:ext>
                </a:extLst>
              </a:tr>
              <a:tr h="441960">
                <a:tc>
                  <a:txBody>
                    <a:bodyPr/>
                    <a:lstStyle/>
                    <a:p>
                      <a:r>
                        <a:rPr lang="en-US" b="1" dirty="0" err="1" smtClean="0"/>
                        <a:t>SetFocusOnError</a:t>
                      </a:r>
                      <a:endParaRPr lang="en-US" b="1"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Indicates whether focus is set to the control specified by the </a:t>
                      </a:r>
                      <a:r>
                        <a:rPr lang="en-US" b="1" dirty="0" smtClean="0"/>
                        <a:t>ControlToValidate</a:t>
                      </a:r>
                      <a:r>
                        <a:rPr lang="en-US" dirty="0" smtClean="0"/>
                        <a:t> property when validation fails. </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3847337671"/>
                  </a:ext>
                </a:extLst>
              </a:tr>
              <a:tr h="441960">
                <a:tc>
                  <a:txBody>
                    <a:bodyPr/>
                    <a:lstStyle/>
                    <a:p>
                      <a:r>
                        <a:rPr lang="en-US" b="1" dirty="0" smtClean="0"/>
                        <a:t>Display</a:t>
                      </a:r>
                      <a:endParaRPr lang="en-US" b="1" dirty="0"/>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The display behavior for the specified validation control. This property can be one of the following values:</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822567337"/>
                  </a:ext>
                </a:extLst>
              </a:tr>
            </a:tbl>
          </a:graphicData>
        </a:graphic>
      </p:graphicFrame>
    </p:spTree>
    <p:extLst>
      <p:ext uri="{BB962C8B-B14F-4D97-AF65-F5344CB8AC3E}">
        <p14:creationId xmlns:p14="http://schemas.microsoft.com/office/powerpoint/2010/main" val="22723117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j-lt"/>
              </a:rPr>
              <a:t>Common Properties : Validation Controls</a:t>
            </a:r>
            <a:endParaRPr lang="en-US"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1968401135"/>
              </p:ext>
            </p:extLst>
          </p:nvPr>
        </p:nvGraphicFramePr>
        <p:xfrm>
          <a:off x="190500" y="990601"/>
          <a:ext cx="8763000" cy="5257800"/>
        </p:xfrm>
        <a:graphic>
          <a:graphicData uri="http://schemas.openxmlformats.org/drawingml/2006/table">
            <a:tbl>
              <a:tblPr firstRow="1" bandRow="1">
                <a:tableStyleId>{7E9639D4-E3E2-4D34-9284-5A2195B3D0D7}</a:tableStyleId>
              </a:tblPr>
              <a:tblGrid>
                <a:gridCol w="1638300">
                  <a:extLst>
                    <a:ext uri="{9D8B030D-6E8A-4147-A177-3AD203B41FA5}">
                      <a16:colId xmlns:a16="http://schemas.microsoft.com/office/drawing/2014/main" xmlns="" val="3643571251"/>
                    </a:ext>
                  </a:extLst>
                </a:gridCol>
                <a:gridCol w="7124700">
                  <a:extLst>
                    <a:ext uri="{9D8B030D-6E8A-4147-A177-3AD203B41FA5}">
                      <a16:colId xmlns:a16="http://schemas.microsoft.com/office/drawing/2014/main" xmlns="" val="620098103"/>
                    </a:ext>
                  </a:extLst>
                </a:gridCol>
              </a:tblGrid>
              <a:tr h="353009">
                <a:tc>
                  <a:txBody>
                    <a:bodyPr/>
                    <a:lstStyle/>
                    <a:p>
                      <a:r>
                        <a:rPr lang="en-US" dirty="0" smtClean="0"/>
                        <a:t>Property</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r>
                        <a:rPr lang="en-US" dirty="0" smtClean="0"/>
                        <a:t>Description</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01635458"/>
                  </a:ext>
                </a:extLst>
              </a:tr>
              <a:tr h="4599990">
                <a:tc>
                  <a:txBody>
                    <a:bodyPr/>
                    <a:lstStyle/>
                    <a:p>
                      <a:pPr algn="just"/>
                      <a:r>
                        <a:rPr lang="en-US" sz="1800" b="1" kern="1200" dirty="0" smtClean="0">
                          <a:solidFill>
                            <a:schemeClr val="tx1"/>
                          </a:solidFill>
                          <a:latin typeface="+mn-lt"/>
                          <a:ea typeface="+mn-ea"/>
                          <a:cs typeface="+mn-cs"/>
                        </a:rPr>
                        <a:t>Display</a:t>
                      </a:r>
                      <a:endParaRPr lang="en-US" sz="1800" b="1" kern="1200" dirty="0">
                        <a:solidFill>
                          <a:schemeClr val="tx1"/>
                        </a:solidFill>
                        <a:latin typeface="+mn-lt"/>
                        <a:ea typeface="+mn-ea"/>
                        <a:cs typeface="+mn-cs"/>
                      </a:endParaRP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sz="1650" b="1" dirty="0" smtClean="0"/>
                        <a:t>None</a:t>
                      </a:r>
                      <a:r>
                        <a:rPr lang="en-US" sz="1650" dirty="0" smtClean="0"/>
                        <a:t> </a:t>
                      </a:r>
                    </a:p>
                    <a:p>
                      <a:pPr marL="285750" indent="-285750" algn="just">
                        <a:buFont typeface="Arial" panose="020B0604020202020204" pitchFamily="34" charset="0"/>
                        <a:buChar char="•"/>
                      </a:pPr>
                      <a:r>
                        <a:rPr lang="en-US" sz="1650" dirty="0" smtClean="0"/>
                        <a:t>The validation control is never displayed inline. Use this option when you want to show the error message only in a </a:t>
                      </a:r>
                      <a:r>
                        <a:rPr lang="en-US" sz="1650" dirty="0" err="1" smtClean="0"/>
                        <a:t>ValidationSummary</a:t>
                      </a:r>
                      <a:r>
                        <a:rPr lang="en-US" sz="1650" dirty="0" smtClean="0"/>
                        <a:t> control.</a:t>
                      </a:r>
                    </a:p>
                    <a:p>
                      <a:pPr marL="285750" indent="-285750" algn="just">
                        <a:buFont typeface="Arial" panose="020B0604020202020204" pitchFamily="34" charset="0"/>
                        <a:buChar char="•"/>
                      </a:pPr>
                      <a:endParaRPr lang="en-US" sz="1650" dirty="0" smtClean="0"/>
                    </a:p>
                    <a:p>
                      <a:pPr algn="just"/>
                      <a:r>
                        <a:rPr lang="en-US" sz="1650" b="1" dirty="0" smtClean="0"/>
                        <a:t>Static</a:t>
                      </a:r>
                      <a:endParaRPr lang="en-US" sz="1650" dirty="0" smtClean="0"/>
                    </a:p>
                    <a:p>
                      <a:pPr marL="285750" indent="-285750" algn="just">
                        <a:buFont typeface="Arial" panose="020B0604020202020204" pitchFamily="34" charset="0"/>
                        <a:buChar char="•"/>
                      </a:pPr>
                      <a:r>
                        <a:rPr lang="en-US" sz="1650" dirty="0" smtClean="0"/>
                        <a:t>The validation control displays an error message if validation fails. Space is allocated on the Web page for the error message even if the input control passes validation. </a:t>
                      </a:r>
                    </a:p>
                    <a:p>
                      <a:pPr marL="285750" indent="-285750" algn="just">
                        <a:buFont typeface="Arial" panose="020B0604020202020204" pitchFamily="34" charset="0"/>
                        <a:buChar char="•"/>
                      </a:pPr>
                      <a:r>
                        <a:rPr lang="en-US" sz="1650" dirty="0" smtClean="0"/>
                        <a:t>The layout of the page does not change when the validation control displays its error message. Because the page layout is static, multiple validation controls for the same input control must occupy different physical locations on the page.</a:t>
                      </a:r>
                    </a:p>
                    <a:p>
                      <a:pPr algn="just"/>
                      <a:endParaRPr lang="en-US" sz="1650" dirty="0" smtClean="0"/>
                    </a:p>
                    <a:p>
                      <a:r>
                        <a:rPr lang="en-US" sz="1650" b="1" dirty="0" smtClean="0"/>
                        <a:t>Dynamic</a:t>
                      </a:r>
                      <a:r>
                        <a:rPr lang="en-US" sz="1650" dirty="0" smtClean="0"/>
                        <a:t> </a:t>
                      </a:r>
                    </a:p>
                    <a:p>
                      <a:pPr marL="285750" indent="-285750" algn="just">
                        <a:buFont typeface="Arial" panose="020B0604020202020204" pitchFamily="34" charset="0"/>
                        <a:buChar char="•"/>
                      </a:pPr>
                      <a:r>
                        <a:rPr lang="en-US" sz="1650" dirty="0" smtClean="0"/>
                        <a:t>Space for the error message is allocated dynamically on the page when validation fails. </a:t>
                      </a:r>
                    </a:p>
                    <a:p>
                      <a:pPr marL="285750" indent="-285750" algn="just">
                        <a:buFont typeface="Arial" panose="020B0604020202020204" pitchFamily="34" charset="0"/>
                        <a:buChar char="•"/>
                      </a:pPr>
                      <a:r>
                        <a:rPr lang="en-US" sz="1650" dirty="0" smtClean="0"/>
                        <a:t>This allows multiple validation controls to share the same physical location on the page.</a:t>
                      </a:r>
                    </a:p>
                    <a:p>
                      <a:pPr algn="just"/>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048098151"/>
                  </a:ext>
                </a:extLst>
              </a:tr>
            </a:tbl>
          </a:graphicData>
        </a:graphic>
      </p:graphicFrame>
    </p:spTree>
    <p:extLst>
      <p:ext uri="{BB962C8B-B14F-4D97-AF65-F5344CB8AC3E}">
        <p14:creationId xmlns:p14="http://schemas.microsoft.com/office/powerpoint/2010/main" val="26806639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mj-lt"/>
              </a:rPr>
              <a:t>RequiredFieldValidation</a:t>
            </a:r>
            <a:r>
              <a:rPr lang="en-US" dirty="0">
                <a:latin typeface="+mj-lt"/>
              </a:rPr>
              <a:t> Control</a:t>
            </a:r>
          </a:p>
        </p:txBody>
      </p:sp>
      <p:sp>
        <p:nvSpPr>
          <p:cNvPr id="3" name="Content Placeholder 2"/>
          <p:cNvSpPr>
            <a:spLocks noGrp="1"/>
          </p:cNvSpPr>
          <p:nvPr>
            <p:ph idx="1"/>
          </p:nvPr>
        </p:nvSpPr>
        <p:spPr>
          <a:xfrm>
            <a:off x="190500" y="990600"/>
            <a:ext cx="8763000" cy="5410200"/>
          </a:xfrm>
        </p:spPr>
        <p:txBody>
          <a:bodyPr>
            <a:normAutofit/>
          </a:bodyPr>
          <a:lstStyle/>
          <a:p>
            <a:pPr marL="457200" algn="just"/>
            <a:r>
              <a:rPr lang="en-US" dirty="0"/>
              <a:t>The </a:t>
            </a:r>
            <a:r>
              <a:rPr lang="en-US" dirty="0" err="1"/>
              <a:t>RequiredFieldValidator</a:t>
            </a:r>
            <a:r>
              <a:rPr lang="en-US" dirty="0"/>
              <a:t> control is simple validation control, which checks to see if the data is entered for the input </a:t>
            </a:r>
            <a:r>
              <a:rPr lang="en-US" dirty="0" smtClean="0"/>
              <a:t>control or not.</a:t>
            </a:r>
          </a:p>
          <a:p>
            <a:pPr marL="457200" algn="just"/>
            <a:r>
              <a:rPr lang="en-US" dirty="0" smtClean="0"/>
              <a:t>You </a:t>
            </a:r>
            <a:r>
              <a:rPr lang="en-US" dirty="0"/>
              <a:t>can have a </a:t>
            </a:r>
            <a:r>
              <a:rPr lang="en-US" dirty="0" err="1"/>
              <a:t>RequiredFieldValidator</a:t>
            </a:r>
            <a:r>
              <a:rPr lang="en-US" dirty="0"/>
              <a:t> control for each form element on which you wish to enforce </a:t>
            </a:r>
            <a:r>
              <a:rPr lang="en-US" dirty="0" smtClean="0"/>
              <a:t>mandatory </a:t>
            </a:r>
            <a:r>
              <a:rPr lang="en-US" dirty="0"/>
              <a:t>Field </a:t>
            </a:r>
            <a:r>
              <a:rPr lang="en-US" dirty="0" smtClean="0"/>
              <a:t>rule.</a:t>
            </a:r>
          </a:p>
          <a:p>
            <a:pPr marL="457200" algn="just"/>
            <a:r>
              <a:rPr lang="en-US" u="sng" dirty="0" smtClean="0"/>
              <a:t>Example</a:t>
            </a:r>
          </a:p>
          <a:p>
            <a:pPr marL="514350" lvl="1" indent="0">
              <a:buNone/>
            </a:pPr>
            <a:endParaRPr lang="en-US" dirty="0" smtClean="0"/>
          </a:p>
          <a:p>
            <a:pPr marL="514350" lvl="1" indent="0">
              <a:buNone/>
            </a:pPr>
            <a:endParaRPr lang="en-US" dirty="0"/>
          </a:p>
          <a:p>
            <a:pPr marL="457200" algn="just"/>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16" y="5486400"/>
            <a:ext cx="5504784" cy="381000"/>
          </a:xfrm>
          <a:prstGeom prst="rect">
            <a:avLst/>
          </a:prstGeom>
          <a:ln>
            <a:solidFill>
              <a:schemeClr val="tx1"/>
            </a:solidFill>
          </a:ln>
        </p:spPr>
      </p:pic>
      <p:sp>
        <p:nvSpPr>
          <p:cNvPr id="5" name="Content Placeholder 2"/>
          <p:cNvSpPr txBox="1">
            <a:spLocks/>
          </p:cNvSpPr>
          <p:nvPr/>
        </p:nvSpPr>
        <p:spPr>
          <a:xfrm>
            <a:off x="759416" y="3733800"/>
            <a:ext cx="8191501" cy="1600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RequiredFieldValidator</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rfvPassword</a:t>
            </a:r>
            <a:r>
              <a:rPr lang="en-US" dirty="0" smtClean="0">
                <a:solidFill>
                  <a:srgbClr val="0000FF"/>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runat</a:t>
            </a:r>
            <a:r>
              <a:rPr lang="en-US" dirty="0">
                <a:solidFill>
                  <a:srgbClr val="0000FF"/>
                </a:solidFill>
                <a:highlight>
                  <a:srgbClr val="FFFFFF"/>
                </a:highlight>
                <a:latin typeface="Consolas" panose="020B0609020204030204" pitchFamily="49" charset="0"/>
              </a:rPr>
              <a:t>="server"</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ErrorMessage</a:t>
            </a:r>
            <a:r>
              <a:rPr lang="en-US" dirty="0">
                <a:solidFill>
                  <a:srgbClr val="0000FF"/>
                </a:solidFill>
                <a:highlight>
                  <a:srgbClr val="FFFFFF"/>
                </a:highlight>
                <a:latin typeface="Consolas" panose="020B0609020204030204" pitchFamily="49" charset="0"/>
              </a:rPr>
              <a:t>="Password Required"</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ControlToValidate</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txtPassword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400050" lvl="1" indent="0">
              <a:buNone/>
            </a:pP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RequiredFieldValidator</a:t>
            </a:r>
            <a:r>
              <a:rPr lang="en-US" dirty="0">
                <a:solidFill>
                  <a:srgbClr val="0000FF"/>
                </a:solidFill>
                <a:highlight>
                  <a:srgbClr val="FFFFFF"/>
                </a:highlight>
                <a:latin typeface="Consolas" panose="020B0609020204030204" pitchFamily="49" charset="0"/>
              </a:rPr>
              <a:t>&gt;</a:t>
            </a:r>
            <a:endParaRPr lang="en-US" dirty="0">
              <a:solidFill>
                <a:srgbClr val="0000FF"/>
              </a:solidFill>
            </a:endParaRPr>
          </a:p>
        </p:txBody>
      </p:sp>
    </p:spTree>
    <p:extLst>
      <p:ext uri="{BB962C8B-B14F-4D97-AF65-F5344CB8AC3E}">
        <p14:creationId xmlns:p14="http://schemas.microsoft.com/office/powerpoint/2010/main" val="281634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mj-lt"/>
              </a:rPr>
              <a:t>CompareValidator</a:t>
            </a:r>
            <a:r>
              <a:rPr lang="en-US" dirty="0">
                <a:latin typeface="+mj-lt"/>
              </a:rPr>
              <a:t> Control</a:t>
            </a:r>
          </a:p>
        </p:txBody>
      </p:sp>
      <p:sp>
        <p:nvSpPr>
          <p:cNvPr id="3" name="Content Placeholder 2"/>
          <p:cNvSpPr>
            <a:spLocks noGrp="1"/>
          </p:cNvSpPr>
          <p:nvPr>
            <p:ph idx="1"/>
          </p:nvPr>
        </p:nvSpPr>
        <p:spPr>
          <a:xfrm>
            <a:off x="190500" y="990600"/>
            <a:ext cx="8763000" cy="5334000"/>
          </a:xfrm>
        </p:spPr>
        <p:txBody>
          <a:bodyPr>
            <a:normAutofit/>
          </a:bodyPr>
          <a:lstStyle/>
          <a:p>
            <a:pPr marL="457200" algn="just"/>
            <a:r>
              <a:rPr lang="en-US" dirty="0"/>
              <a:t>The </a:t>
            </a:r>
            <a:r>
              <a:rPr lang="en-US" dirty="0" err="1"/>
              <a:t>CompareValidator</a:t>
            </a:r>
            <a:r>
              <a:rPr lang="en-US" dirty="0"/>
              <a:t> control allows you to make comparison to compare data entered in an input control with a constant value or a value in a different control</a:t>
            </a:r>
            <a:r>
              <a:rPr lang="en-US" dirty="0" smtClean="0"/>
              <a:t>.</a:t>
            </a:r>
          </a:p>
          <a:p>
            <a:pPr marL="457200" algn="just"/>
            <a:r>
              <a:rPr lang="en-US" dirty="0"/>
              <a:t>It can most commonly be used when you need to confirm password entered by the user at the registration time. T</a:t>
            </a:r>
            <a:r>
              <a:rPr lang="en-US" dirty="0" smtClean="0"/>
              <a:t>he </a:t>
            </a:r>
            <a:r>
              <a:rPr lang="en-US" dirty="0"/>
              <a:t>data is </a:t>
            </a:r>
            <a:r>
              <a:rPr lang="en-US" dirty="0" smtClean="0"/>
              <a:t>always </a:t>
            </a:r>
            <a:r>
              <a:rPr lang="en-US" dirty="0"/>
              <a:t>case sensitive. </a:t>
            </a:r>
            <a:endParaRPr lang="en-US" dirty="0" smtClean="0"/>
          </a:p>
          <a:p>
            <a:pPr marL="457200" algn="just"/>
            <a:r>
              <a:rPr lang="en-US" u="sng" dirty="0"/>
              <a:t>Example</a:t>
            </a:r>
          </a:p>
          <a:p>
            <a:pPr marL="457200" algn="just"/>
            <a:endParaRPr lang="en-US" dirty="0" smtClean="0"/>
          </a:p>
          <a:p>
            <a:pPr marL="457200" algn="just"/>
            <a:endParaRPr lang="en-US" u="sng" dirty="0" smtClean="0"/>
          </a:p>
        </p:txBody>
      </p:sp>
      <p:sp>
        <p:nvSpPr>
          <p:cNvPr id="7" name="Content Placeholder 2"/>
          <p:cNvSpPr txBox="1">
            <a:spLocks/>
          </p:cNvSpPr>
          <p:nvPr/>
        </p:nvSpPr>
        <p:spPr>
          <a:xfrm>
            <a:off x="761999" y="4114800"/>
            <a:ext cx="8191501" cy="1600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buNone/>
            </a:pPr>
            <a:r>
              <a:rPr lang="en-US" dirty="0"/>
              <a:t> </a:t>
            </a: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CompareValidator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cmpComfirmPassword</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ErrorMessage</a:t>
            </a:r>
            <a:r>
              <a:rPr lang="en-US" sz="2000" dirty="0">
                <a:solidFill>
                  <a:srgbClr val="0000FF"/>
                </a:solidFill>
                <a:highlight>
                  <a:srgbClr val="FFFFFF"/>
                </a:highlight>
                <a:latin typeface="Consolas" panose="020B0609020204030204" pitchFamily="49" charset="0"/>
              </a:rPr>
              <a:t>="Password Mismatch"</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ForeColor</a:t>
            </a:r>
            <a:r>
              <a:rPr lang="en-US" sz="2000" dirty="0">
                <a:solidFill>
                  <a:srgbClr val="0000FF"/>
                </a:solidFill>
                <a:highlight>
                  <a:srgbClr val="FFFFFF"/>
                </a:highlight>
                <a:latin typeface="Consolas" panose="020B0609020204030204" pitchFamily="49" charset="0"/>
              </a:rPr>
              <a:t>="Red"</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ControlToValidate</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txtConfirmPassword</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ControlToCompare</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txtPassword</a:t>
            </a:r>
            <a:r>
              <a:rPr lang="en-US" sz="2000" dirty="0">
                <a:solidFill>
                  <a:srgbClr val="0000FF"/>
                </a:solidFill>
                <a:highlight>
                  <a:srgbClr val="FFFFFF"/>
                </a:highlight>
                <a:latin typeface="Consolas" panose="020B0609020204030204" pitchFamily="49" charset="0"/>
              </a:rPr>
              <a:t>"&gt;&lt;/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CompareValidator</a:t>
            </a:r>
            <a:r>
              <a:rPr lang="en-US" sz="2000" dirty="0">
                <a:solidFill>
                  <a:srgbClr val="0000FF"/>
                </a:solidFill>
                <a:highlight>
                  <a:srgbClr val="FFFFFF"/>
                </a:highlight>
                <a:latin typeface="Consolas" panose="020B0609020204030204" pitchFamily="49" charset="0"/>
              </a:rPr>
              <a:t>&gt;</a:t>
            </a:r>
            <a:endParaRPr lang="en-US" sz="2000" dirty="0">
              <a:solidFill>
                <a:srgbClr val="0000FF"/>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8" y="5791200"/>
            <a:ext cx="4998715" cy="609600"/>
          </a:xfrm>
          <a:prstGeom prst="rect">
            <a:avLst/>
          </a:prstGeom>
          <a:ln>
            <a:solidFill>
              <a:schemeClr val="tx1"/>
            </a:solidFill>
          </a:ln>
        </p:spPr>
      </p:pic>
    </p:spTree>
    <p:extLst>
      <p:ext uri="{BB962C8B-B14F-4D97-AF65-F5344CB8AC3E}">
        <p14:creationId xmlns:p14="http://schemas.microsoft.com/office/powerpoint/2010/main" val="32162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Introduction to ASP.NET</a:t>
            </a:r>
            <a:endParaRPr lang="en-IN" dirty="0">
              <a:latin typeface="+mj-lt"/>
            </a:endParaRPr>
          </a:p>
        </p:txBody>
      </p:sp>
      <p:sp>
        <p:nvSpPr>
          <p:cNvPr id="3" name="Content Placeholder 2"/>
          <p:cNvSpPr>
            <a:spLocks noGrp="1"/>
          </p:cNvSpPr>
          <p:nvPr>
            <p:ph idx="1"/>
          </p:nvPr>
        </p:nvSpPr>
        <p:spPr/>
        <p:txBody>
          <a:bodyPr>
            <a:noAutofit/>
          </a:bodyPr>
          <a:lstStyle/>
          <a:p>
            <a:pPr algn="just"/>
            <a:r>
              <a:rPr lang="en-US" sz="2500" dirty="0" smtClean="0"/>
              <a:t>ASP Refers to </a:t>
            </a:r>
            <a:r>
              <a:rPr lang="en-US" sz="2500" b="1" dirty="0" smtClean="0"/>
              <a:t>Active Server Pages</a:t>
            </a:r>
            <a:r>
              <a:rPr lang="en-US" sz="2500" dirty="0" smtClean="0"/>
              <a:t>.</a:t>
            </a:r>
          </a:p>
          <a:p>
            <a:pPr algn="just"/>
            <a:r>
              <a:rPr lang="en-US" sz="2500" dirty="0"/>
              <a:t>ASP.NET is </a:t>
            </a:r>
            <a:r>
              <a:rPr lang="en-US" sz="2500" dirty="0" smtClean="0"/>
              <a:t>a server-side </a:t>
            </a:r>
            <a:r>
              <a:rPr lang="en-US" sz="2500" dirty="0"/>
              <a:t>web application framework designed for web development to produce dynamic web pages</a:t>
            </a:r>
            <a:r>
              <a:rPr lang="en-US" sz="2500" dirty="0" smtClean="0"/>
              <a:t>.</a:t>
            </a:r>
          </a:p>
          <a:p>
            <a:pPr algn="just"/>
            <a:r>
              <a:rPr lang="en-US" sz="2500" dirty="0"/>
              <a:t>It i</a:t>
            </a:r>
            <a:r>
              <a:rPr lang="en-US" sz="2500" dirty="0" smtClean="0"/>
              <a:t>s </a:t>
            </a:r>
            <a:r>
              <a:rPr lang="en-US" sz="2500" dirty="0"/>
              <a:t>developed by Microsoft to allow programmers to build dynamic </a:t>
            </a:r>
            <a:r>
              <a:rPr lang="en-US" sz="2500" dirty="0" smtClean="0"/>
              <a:t>web </a:t>
            </a:r>
            <a:r>
              <a:rPr lang="en-US" sz="2500" dirty="0"/>
              <a:t>sites, web applications and web services</a:t>
            </a:r>
            <a:r>
              <a:rPr lang="en-US" sz="2500" dirty="0" smtClean="0"/>
              <a:t>.</a:t>
            </a:r>
          </a:p>
          <a:p>
            <a:pPr algn="just"/>
            <a:r>
              <a:rPr lang="en-US" sz="2500" dirty="0"/>
              <a:t>ASP.NET pages have the extension .</a:t>
            </a:r>
            <a:r>
              <a:rPr lang="en-US" sz="2500" dirty="0" err="1"/>
              <a:t>aspx</a:t>
            </a:r>
            <a:r>
              <a:rPr lang="en-US" sz="2500" dirty="0"/>
              <a:t> and are normally written in C# (C sharp</a:t>
            </a:r>
            <a:r>
              <a:rPr lang="en-US" sz="2500" dirty="0" smtClean="0"/>
              <a:t>) and VB.NET.</a:t>
            </a:r>
          </a:p>
          <a:p>
            <a:pPr algn="just"/>
            <a:endParaRPr lang="en-US" sz="2500" dirty="0" smtClean="0"/>
          </a:p>
        </p:txBody>
      </p:sp>
    </p:spTree>
    <p:extLst>
      <p:ext uri="{BB962C8B-B14F-4D97-AF65-F5344CB8AC3E}">
        <p14:creationId xmlns:p14="http://schemas.microsoft.com/office/powerpoint/2010/main" val="95849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mj-lt"/>
              </a:rPr>
              <a:t>CompareValidator</a:t>
            </a:r>
            <a:r>
              <a:rPr lang="en-US" dirty="0">
                <a:latin typeface="+mj-lt"/>
              </a:rPr>
              <a:t> </a:t>
            </a:r>
            <a:r>
              <a:rPr lang="en-US" dirty="0" smtClean="0">
                <a:latin typeface="+mj-lt"/>
              </a:rPr>
              <a:t>Control Cont..</a:t>
            </a:r>
            <a:endParaRPr lang="en-US" dirty="0">
              <a:latin typeface="+mj-lt"/>
            </a:endParaRPr>
          </a:p>
        </p:txBody>
      </p:sp>
      <p:sp>
        <p:nvSpPr>
          <p:cNvPr id="3" name="Content Placeholder 2"/>
          <p:cNvSpPr>
            <a:spLocks noGrp="1"/>
          </p:cNvSpPr>
          <p:nvPr>
            <p:ph idx="1"/>
          </p:nvPr>
        </p:nvSpPr>
        <p:spPr>
          <a:xfrm>
            <a:off x="190500" y="914400"/>
            <a:ext cx="8763000" cy="533400"/>
          </a:xfrm>
        </p:spPr>
        <p:txBody>
          <a:bodyPr>
            <a:normAutofit/>
          </a:bodyPr>
          <a:lstStyle/>
          <a:p>
            <a:pPr marL="457200" algn="just"/>
            <a:r>
              <a:rPr lang="en-US" u="sng" dirty="0" smtClean="0"/>
              <a:t>Important Properties</a:t>
            </a:r>
          </a:p>
          <a:p>
            <a:pPr marL="457200" algn="just"/>
            <a:endParaRPr lang="en-US" u="sng" dirty="0" smtClean="0"/>
          </a:p>
        </p:txBody>
      </p:sp>
      <p:graphicFrame>
        <p:nvGraphicFramePr>
          <p:cNvPr id="6" name="Table 5"/>
          <p:cNvGraphicFramePr>
            <a:graphicFrameLocks noGrp="1"/>
          </p:cNvGraphicFramePr>
          <p:nvPr>
            <p:extLst>
              <p:ext uri="{D42A27DB-BD31-4B8C-83A1-F6EECF244321}">
                <p14:modId xmlns:p14="http://schemas.microsoft.com/office/powerpoint/2010/main" val="1578131488"/>
              </p:ext>
            </p:extLst>
          </p:nvPr>
        </p:nvGraphicFramePr>
        <p:xfrm>
          <a:off x="685800" y="1425844"/>
          <a:ext cx="8267700" cy="3484680"/>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xmlns="" val="3643571251"/>
                    </a:ext>
                  </a:extLst>
                </a:gridCol>
                <a:gridCol w="6286500">
                  <a:extLst>
                    <a:ext uri="{9D8B030D-6E8A-4147-A177-3AD203B41FA5}">
                      <a16:colId xmlns:a16="http://schemas.microsoft.com/office/drawing/2014/main" xmlns="" val="620098103"/>
                    </a:ext>
                  </a:extLst>
                </a:gridCol>
              </a:tblGrid>
              <a:tr h="233879">
                <a:tc>
                  <a:txBody>
                    <a:bodyPr/>
                    <a:lstStyle/>
                    <a:p>
                      <a:r>
                        <a:rPr lang="en-US" dirty="0" smtClean="0"/>
                        <a:t>Property</a:t>
                      </a:r>
                      <a:endParaRPr lang="en-US" dirty="0"/>
                    </a:p>
                  </a:txBody>
                  <a:tcPr>
                    <a:lnR w="12700" cap="flat" cmpd="sng" algn="ctr">
                      <a:solidFill>
                        <a:schemeClr val="bg1">
                          <a:lumMod val="50000"/>
                        </a:schemeClr>
                      </a:solidFill>
                      <a:prstDash val="solid"/>
                      <a:round/>
                      <a:headEnd type="none" w="med" len="med"/>
                      <a:tailEnd type="none" w="med" len="med"/>
                    </a:lnR>
                  </a:tcPr>
                </a:tc>
                <a:tc>
                  <a:txBody>
                    <a:bodyPr/>
                    <a:lstStyle/>
                    <a:p>
                      <a:r>
                        <a:rPr lang="en-US" dirty="0" smtClean="0"/>
                        <a:t>Description</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01635458"/>
                  </a:ext>
                </a:extLst>
              </a:tr>
              <a:tr h="375720">
                <a:tc>
                  <a:txBody>
                    <a:bodyPr/>
                    <a:lstStyle/>
                    <a:p>
                      <a:pPr marL="0" algn="just" defTabSz="914400" rtl="0" eaLnBrk="1" latinLnBrk="0" hangingPunct="1"/>
                      <a:r>
                        <a:rPr lang="en-US" sz="1800" b="1" kern="1200" dirty="0" smtClean="0">
                          <a:solidFill>
                            <a:schemeClr val="tx1"/>
                          </a:solidFill>
                          <a:latin typeface="+mn-lt"/>
                          <a:ea typeface="+mn-ea"/>
                          <a:cs typeface="+mn-cs"/>
                        </a:rPr>
                        <a:t>Type</a:t>
                      </a:r>
                      <a:endParaRPr lang="en-US" sz="1800" b="1" kern="1200" dirty="0">
                        <a:solidFill>
                          <a:schemeClr val="tx1"/>
                        </a:solidFill>
                        <a:latin typeface="+mn-lt"/>
                        <a:ea typeface="+mn-ea"/>
                        <a:cs typeface="+mn-cs"/>
                      </a:endParaRPr>
                    </a:p>
                  </a:txBody>
                  <a:tcPr>
                    <a:lnR w="12700" cap="flat" cmpd="sng" algn="ctr">
                      <a:solidFill>
                        <a:schemeClr val="bg1">
                          <a:lumMod val="50000"/>
                        </a:schemeClr>
                      </a:solidFill>
                      <a:prstDash val="solid"/>
                      <a:round/>
                      <a:headEnd type="none" w="med" len="med"/>
                      <a:tailEnd type="none" w="med" len="med"/>
                    </a:lnR>
                  </a:tcPr>
                </a:tc>
                <a:tc>
                  <a:txBody>
                    <a:bodyPr/>
                    <a:lstStyle/>
                    <a:p>
                      <a:pPr marL="0" algn="just" defTabSz="914400" rtl="0" eaLnBrk="1" latinLnBrk="0" hangingPunct="1"/>
                      <a:r>
                        <a:rPr lang="en-US" sz="1800" kern="1200" dirty="0" smtClean="0">
                          <a:solidFill>
                            <a:schemeClr val="tx1"/>
                          </a:solidFill>
                          <a:latin typeface="+mn-lt"/>
                          <a:ea typeface="+mn-ea"/>
                          <a:cs typeface="+mn-cs"/>
                        </a:rPr>
                        <a:t>Specifies the data type of the values being compared.</a:t>
                      </a:r>
                      <a:endParaRPr lang="en-US" sz="1800" kern="1200" dirty="0">
                        <a:solidFill>
                          <a:schemeClr val="tx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048098151"/>
                  </a:ext>
                </a:extLst>
              </a:tr>
              <a:tr h="375720">
                <a:tc>
                  <a:txBody>
                    <a:bodyPr/>
                    <a:lstStyle/>
                    <a:p>
                      <a:pPr algn="just"/>
                      <a:r>
                        <a:rPr lang="en-US" sz="1800" b="1" kern="1200" dirty="0" smtClean="0">
                          <a:solidFill>
                            <a:schemeClr val="tx1"/>
                          </a:solidFill>
                          <a:latin typeface="+mn-lt"/>
                          <a:ea typeface="+mn-ea"/>
                          <a:cs typeface="+mn-cs"/>
                        </a:rPr>
                        <a:t>Operator</a:t>
                      </a:r>
                      <a:endParaRPr lang="en-US" sz="1800" b="1" kern="1200" dirty="0">
                        <a:solidFill>
                          <a:schemeClr val="tx1"/>
                        </a:solidFill>
                        <a:latin typeface="+mn-lt"/>
                        <a:ea typeface="+mn-ea"/>
                        <a:cs typeface="+mn-cs"/>
                      </a:endParaRP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The Operator property allows you to specify the type of comparison to perform, such as greater than, equal to, and so on.</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201204892"/>
                  </a:ext>
                </a:extLst>
              </a:tr>
              <a:tr h="375720">
                <a:tc>
                  <a:txBody>
                    <a:bodyPr/>
                    <a:lstStyle/>
                    <a:p>
                      <a:pPr algn="just"/>
                      <a:r>
                        <a:rPr lang="en-US" sz="1800" b="1" kern="1200" dirty="0" err="1" smtClean="0">
                          <a:solidFill>
                            <a:schemeClr val="tx1"/>
                          </a:solidFill>
                          <a:latin typeface="+mn-lt"/>
                          <a:ea typeface="+mn-ea"/>
                          <a:cs typeface="+mn-cs"/>
                        </a:rPr>
                        <a:t>ValueToCompare</a:t>
                      </a:r>
                      <a:endParaRPr lang="en-US" sz="1800" b="1" kern="1200" dirty="0">
                        <a:solidFill>
                          <a:schemeClr val="tx1"/>
                        </a:solidFill>
                        <a:latin typeface="+mn-lt"/>
                        <a:ea typeface="+mn-ea"/>
                        <a:cs typeface="+mn-cs"/>
                      </a:endParaRP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Instead of comparing the values of two input controls, you can compare the value of an input control to a constant value. </a:t>
                      </a:r>
                    </a:p>
                    <a:p>
                      <a:pPr algn="just"/>
                      <a:r>
                        <a:rPr lang="en-US" dirty="0" smtClean="0"/>
                        <a:t>Specify the constant value to compare with by setting the </a:t>
                      </a:r>
                      <a:r>
                        <a:rPr lang="en-US" b="1" dirty="0" err="1" smtClean="0"/>
                        <a:t>ValueToCompare</a:t>
                      </a:r>
                      <a:r>
                        <a:rPr lang="en-US" dirty="0" smtClean="0"/>
                        <a:t> property.</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39975661"/>
                  </a:ext>
                </a:extLst>
              </a:tr>
              <a:tr h="375720">
                <a:tc>
                  <a:txBody>
                    <a:bodyPr/>
                    <a:lstStyle/>
                    <a:p>
                      <a:pPr algn="just"/>
                      <a:r>
                        <a:rPr lang="en-US" sz="1800" b="1" kern="1200" dirty="0" smtClean="0">
                          <a:solidFill>
                            <a:schemeClr val="tx1"/>
                          </a:solidFill>
                          <a:latin typeface="+mn-lt"/>
                          <a:ea typeface="+mn-ea"/>
                          <a:cs typeface="+mn-cs"/>
                        </a:rPr>
                        <a:t>ControlToCompare</a:t>
                      </a:r>
                      <a:endParaRPr lang="en-US" sz="1800" b="1" kern="1200" dirty="0">
                        <a:solidFill>
                          <a:schemeClr val="tx1"/>
                        </a:solidFill>
                        <a:latin typeface="+mn-lt"/>
                        <a:ea typeface="+mn-ea"/>
                        <a:cs typeface="+mn-cs"/>
                      </a:endParaRP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smtClean="0"/>
                        <a:t>If you want to compare a specific input control with another input control, set the </a:t>
                      </a:r>
                      <a:r>
                        <a:rPr lang="en-US" b="1" dirty="0" smtClean="0"/>
                        <a:t>ControlToCompare</a:t>
                      </a:r>
                      <a:r>
                        <a:rPr lang="en-US" dirty="0" smtClean="0"/>
                        <a:t> property with the name of the control to compare.</a:t>
                      </a:r>
                      <a:endParaRPr lang="en-US"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516078003"/>
                  </a:ext>
                </a:extLst>
              </a:tr>
            </a:tbl>
          </a:graphicData>
        </a:graphic>
      </p:graphicFrame>
    </p:spTree>
    <p:extLst>
      <p:ext uri="{BB962C8B-B14F-4D97-AF65-F5344CB8AC3E}">
        <p14:creationId xmlns:p14="http://schemas.microsoft.com/office/powerpoint/2010/main" val="179633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mj-lt"/>
              </a:rPr>
              <a:t>RangeValidator</a:t>
            </a:r>
            <a:r>
              <a:rPr lang="en-US" dirty="0">
                <a:latin typeface="+mj-lt"/>
              </a:rPr>
              <a:t> Control</a:t>
            </a: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a:t>The </a:t>
            </a:r>
            <a:r>
              <a:rPr lang="en-US" dirty="0" err="1"/>
              <a:t>RangeValidator</a:t>
            </a:r>
            <a:r>
              <a:rPr lang="en-US" dirty="0"/>
              <a:t> Server Control is another validator control, which checks to see if a control value is within a valid range. </a:t>
            </a:r>
            <a:endParaRPr lang="en-US" dirty="0" smtClean="0"/>
          </a:p>
          <a:p>
            <a:pPr marL="457200" algn="just"/>
            <a:r>
              <a:rPr lang="en-US" dirty="0" smtClean="0"/>
              <a:t>The </a:t>
            </a:r>
            <a:r>
              <a:rPr lang="en-US" dirty="0"/>
              <a:t>attributes that are necessary to this control are: </a:t>
            </a:r>
            <a:r>
              <a:rPr lang="en-US" dirty="0" err="1"/>
              <a:t>MaximumValue</a:t>
            </a:r>
            <a:r>
              <a:rPr lang="en-US" dirty="0"/>
              <a:t>, </a:t>
            </a:r>
            <a:r>
              <a:rPr lang="en-US" dirty="0" err="1"/>
              <a:t>MinimumValue</a:t>
            </a:r>
            <a:r>
              <a:rPr lang="en-US" dirty="0"/>
              <a:t>, and Type</a:t>
            </a:r>
            <a:r>
              <a:rPr lang="en-US" dirty="0" smtClean="0"/>
              <a:t>.</a:t>
            </a:r>
          </a:p>
          <a:p>
            <a:pPr marL="457200" algn="just"/>
            <a:r>
              <a:rPr lang="en-US" u="sng" dirty="0" smtClean="0"/>
              <a:t>Example</a:t>
            </a:r>
          </a:p>
          <a:p>
            <a:pPr marL="457200" algn="just"/>
            <a:endParaRPr lang="en-US" dirty="0"/>
          </a:p>
        </p:txBody>
      </p:sp>
      <p:sp>
        <p:nvSpPr>
          <p:cNvPr id="5" name="Content Placeholder 2"/>
          <p:cNvSpPr txBox="1">
            <a:spLocks/>
          </p:cNvSpPr>
          <p:nvPr/>
        </p:nvSpPr>
        <p:spPr>
          <a:xfrm>
            <a:off x="761999" y="3352800"/>
            <a:ext cx="8191501" cy="1600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RangeValidator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rngCPI</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ErrorMessage</a:t>
            </a:r>
            <a:r>
              <a:rPr lang="en-US" sz="2000" dirty="0">
                <a:solidFill>
                  <a:srgbClr val="0000FF"/>
                </a:solidFill>
                <a:highlight>
                  <a:srgbClr val="FFFFFF"/>
                </a:highlight>
                <a:latin typeface="Consolas" panose="020B0609020204030204" pitchFamily="49" charset="0"/>
              </a:rPr>
              <a:t>="CPI Must Be In 0 to 10"</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ForeColor</a:t>
            </a:r>
            <a:r>
              <a:rPr lang="en-US" sz="2000" dirty="0">
                <a:solidFill>
                  <a:srgbClr val="0000FF"/>
                </a:solidFill>
                <a:highlight>
                  <a:srgbClr val="FFFFFF"/>
                </a:highlight>
                <a:latin typeface="Consolas" panose="020B0609020204030204" pitchFamily="49" charset="0"/>
              </a:rPr>
              <a:t>="Red"</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ControlToValidate</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txtCPI</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MaximumValue</a:t>
            </a:r>
            <a:r>
              <a:rPr lang="en-US" sz="2000" dirty="0">
                <a:solidFill>
                  <a:srgbClr val="0000FF"/>
                </a:solidFill>
                <a:highlight>
                  <a:srgbClr val="FFFFFF"/>
                </a:highlight>
                <a:latin typeface="Consolas" panose="020B0609020204030204" pitchFamily="49" charset="0"/>
              </a:rPr>
              <a:t>="10"</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MinimumValue</a:t>
            </a:r>
            <a:r>
              <a:rPr lang="en-US" sz="2000" dirty="0">
                <a:solidFill>
                  <a:srgbClr val="0000FF"/>
                </a:solidFill>
                <a:highlight>
                  <a:srgbClr val="FFFFFF"/>
                </a:highlight>
                <a:latin typeface="Consolas" panose="020B0609020204030204" pitchFamily="49" charset="0"/>
              </a:rPr>
              <a:t>="0</a:t>
            </a:r>
            <a:r>
              <a:rPr lang="en-US" sz="2000" dirty="0" smtClean="0">
                <a:solidFill>
                  <a:srgbClr val="0000FF"/>
                </a:solidFill>
                <a:highlight>
                  <a:srgbClr val="FFFFFF"/>
                </a:highlight>
                <a:latin typeface="Consolas" panose="020B0609020204030204" pitchFamily="49" charset="0"/>
              </a:rPr>
              <a:t>"&gt;&lt;/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RangeValidator</a:t>
            </a:r>
            <a:r>
              <a:rPr lang="en-US" sz="2000" dirty="0">
                <a:solidFill>
                  <a:srgbClr val="0000FF"/>
                </a:solidFill>
                <a:highlight>
                  <a:srgbClr val="FFFFFF"/>
                </a:highlight>
                <a:latin typeface="Consolas" panose="020B0609020204030204" pitchFamily="49" charset="0"/>
              </a:rPr>
              <a:t>&gt;</a:t>
            </a:r>
            <a:endParaRPr lang="en-US" sz="2000" dirty="0">
              <a:solidFill>
                <a:srgbClr val="0000F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5257800"/>
            <a:ext cx="6432268" cy="402016"/>
          </a:xfrm>
          <a:prstGeom prst="rect">
            <a:avLst/>
          </a:prstGeom>
          <a:ln>
            <a:solidFill>
              <a:schemeClr val="tx1"/>
            </a:solidFill>
          </a:ln>
        </p:spPr>
      </p:pic>
    </p:spTree>
    <p:extLst>
      <p:ext uri="{BB962C8B-B14F-4D97-AF65-F5344CB8AC3E}">
        <p14:creationId xmlns:p14="http://schemas.microsoft.com/office/powerpoint/2010/main" val="99405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mj-lt"/>
              </a:rPr>
              <a:t>RegularExpressionValidator</a:t>
            </a:r>
            <a:r>
              <a:rPr lang="en-US" dirty="0">
                <a:latin typeface="+mj-lt"/>
              </a:rPr>
              <a:t> Control</a:t>
            </a:r>
          </a:p>
        </p:txBody>
      </p:sp>
      <p:sp>
        <p:nvSpPr>
          <p:cNvPr id="3" name="Content Placeholder 2"/>
          <p:cNvSpPr>
            <a:spLocks noGrp="1"/>
          </p:cNvSpPr>
          <p:nvPr>
            <p:ph idx="1"/>
          </p:nvPr>
        </p:nvSpPr>
        <p:spPr>
          <a:xfrm>
            <a:off x="190500" y="990600"/>
            <a:ext cx="8763000" cy="5410200"/>
          </a:xfrm>
        </p:spPr>
        <p:txBody>
          <a:bodyPr>
            <a:normAutofit/>
          </a:bodyPr>
          <a:lstStyle/>
          <a:p>
            <a:pPr marL="457200" algn="just"/>
            <a:r>
              <a:rPr lang="en-US" dirty="0"/>
              <a:t>A regular expression is a powerful pattern matching language that can be used to identify simple and complex characters sequence that would otherwise require writing code to </a:t>
            </a:r>
            <a:r>
              <a:rPr lang="en-US" dirty="0" smtClean="0"/>
              <a:t>perform.</a:t>
            </a:r>
          </a:p>
          <a:p>
            <a:pPr marL="457200" algn="just"/>
            <a:r>
              <a:rPr lang="en-US" dirty="0" smtClean="0"/>
              <a:t>Using </a:t>
            </a:r>
            <a:r>
              <a:rPr lang="en-US" dirty="0" err="1"/>
              <a:t>RegularExpressionValidator</a:t>
            </a:r>
            <a:r>
              <a:rPr lang="en-US" dirty="0"/>
              <a:t> server control, you can check a user's input based on a pattern that you define using a regular expression</a:t>
            </a:r>
            <a:r>
              <a:rPr lang="en-US" dirty="0" smtClean="0"/>
              <a:t>.</a:t>
            </a:r>
          </a:p>
          <a:p>
            <a:pPr marL="457200" algn="just"/>
            <a:r>
              <a:rPr lang="en-US" dirty="0"/>
              <a:t>If you don't find your desired regular expression, you can create your custom one</a:t>
            </a:r>
            <a:r>
              <a:rPr lang="en-US" dirty="0" smtClean="0"/>
              <a:t>.</a:t>
            </a:r>
          </a:p>
        </p:txBody>
      </p:sp>
    </p:spTree>
    <p:extLst>
      <p:ext uri="{BB962C8B-B14F-4D97-AF65-F5344CB8AC3E}">
        <p14:creationId xmlns:p14="http://schemas.microsoft.com/office/powerpoint/2010/main" val="226368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RegularExpressionValidator</a:t>
            </a:r>
            <a:r>
              <a:rPr lang="en-US" dirty="0" smtClean="0">
                <a:latin typeface="+mj-lt"/>
              </a:rPr>
              <a:t> Cont..</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ormAutofit/>
          </a:bodyPr>
          <a:lstStyle/>
          <a:p>
            <a:pPr marL="457200" algn="just"/>
            <a:r>
              <a:rPr lang="en-US" u="sng" dirty="0" smtClean="0"/>
              <a:t>Example</a:t>
            </a:r>
          </a:p>
          <a:p>
            <a:pPr marL="400050" lvl="1" indent="0">
              <a:buNone/>
            </a:pPr>
            <a:endParaRPr lang="en-US" dirty="0">
              <a:solidFill>
                <a:srgbClr val="0000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38" y="4152900"/>
            <a:ext cx="6245671" cy="381000"/>
          </a:xfrm>
          <a:prstGeom prst="rect">
            <a:avLst/>
          </a:prstGeom>
          <a:ln>
            <a:solidFill>
              <a:schemeClr val="tx1"/>
            </a:solidFill>
          </a:ln>
        </p:spPr>
      </p:pic>
      <p:sp>
        <p:nvSpPr>
          <p:cNvPr id="5" name="Content Placeholder 2"/>
          <p:cNvSpPr txBox="1">
            <a:spLocks/>
          </p:cNvSpPr>
          <p:nvPr/>
        </p:nvSpPr>
        <p:spPr>
          <a:xfrm>
            <a:off x="761999" y="1562100"/>
            <a:ext cx="8191501" cy="24003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RegularExpressionValidator</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rgeEmail</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runat</a:t>
            </a:r>
            <a:r>
              <a:rPr lang="en-US" sz="2000" dirty="0">
                <a:solidFill>
                  <a:srgbClr val="0000FF"/>
                </a:solidFill>
                <a:latin typeface="Consolas" panose="020B0609020204030204" pitchFamily="49" charset="0"/>
              </a:rPr>
              <a:t>="server"</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ErrorMessage</a:t>
            </a:r>
            <a:r>
              <a:rPr lang="en-US" sz="2000" dirty="0">
                <a:solidFill>
                  <a:srgbClr val="0000FF"/>
                </a:solidFill>
                <a:latin typeface="Consolas" panose="020B0609020204030204" pitchFamily="49" charset="0"/>
              </a:rPr>
              <a:t>="Enter Proper Email"</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ForeColor</a:t>
            </a:r>
            <a:r>
              <a:rPr lang="en-US" sz="2000" dirty="0">
                <a:solidFill>
                  <a:srgbClr val="0000FF"/>
                </a:solidFill>
                <a:latin typeface="Consolas" panose="020B0609020204030204" pitchFamily="49" charset="0"/>
              </a:rPr>
              <a:t>="Red"</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ControlToValidate</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txtEmail</a:t>
            </a:r>
            <a:r>
              <a:rPr lang="en-US" sz="2000" dirty="0">
                <a:solidFill>
                  <a:srgbClr val="0000FF"/>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err="1">
                <a:solidFill>
                  <a:srgbClr val="FF0000"/>
                </a:solidFill>
                <a:latin typeface="Consolas" panose="020B0609020204030204" pitchFamily="49" charset="0"/>
              </a:rPr>
              <a:t>ValidationExpression</a:t>
            </a:r>
            <a:r>
              <a:rPr lang="en-US" sz="2000" dirty="0">
                <a:solidFill>
                  <a:srgbClr val="0000FF"/>
                </a:solidFill>
                <a:latin typeface="Consolas" panose="020B0609020204030204" pitchFamily="49" charset="0"/>
              </a:rPr>
              <a:t>="\w+([-+.']\w+)*@\w+([-.]\w+)*\.\w+([-.]\w+)*"&gt;</a:t>
            </a:r>
          </a:p>
          <a:p>
            <a:pPr marL="0" indent="0">
              <a:buNone/>
            </a:pPr>
            <a:r>
              <a:rPr lang="en-US" sz="2000" dirty="0">
                <a:solidFill>
                  <a:srgbClr val="0000FF"/>
                </a:solidFill>
                <a:latin typeface="Consolas" panose="020B0609020204030204" pitchFamily="49" charset="0"/>
              </a:rPr>
              <a:t>&lt;/</a:t>
            </a:r>
            <a:r>
              <a:rPr lang="en-US" sz="2000" dirty="0" err="1">
                <a:solidFill>
                  <a:srgbClr val="800000"/>
                </a:solidFill>
                <a:latin typeface="Consolas" panose="020B0609020204030204" pitchFamily="49" charset="0"/>
              </a:rPr>
              <a:t>asp</a:t>
            </a:r>
            <a:r>
              <a:rPr lang="en-US" sz="2000" dirty="0" err="1">
                <a:solidFill>
                  <a:srgbClr val="0000FF"/>
                </a:solidFill>
                <a:latin typeface="Consolas" panose="020B0609020204030204" pitchFamily="49" charset="0"/>
              </a:rPr>
              <a:t>:</a:t>
            </a:r>
            <a:r>
              <a:rPr lang="en-US" sz="2000" dirty="0" err="1">
                <a:solidFill>
                  <a:srgbClr val="800000"/>
                </a:solidFill>
                <a:latin typeface="Consolas" panose="020B0609020204030204" pitchFamily="49" charset="0"/>
              </a:rPr>
              <a:t>RegularExpressionValidator</a:t>
            </a:r>
            <a:r>
              <a:rPr lang="en-US" sz="2000" dirty="0">
                <a:solidFill>
                  <a:srgbClr val="0000FF"/>
                </a:solidFill>
                <a:latin typeface="Consolas" panose="020B0609020204030204" pitchFamily="49" charset="0"/>
              </a:rPr>
              <a:t>&gt;</a:t>
            </a:r>
          </a:p>
        </p:txBody>
      </p:sp>
    </p:spTree>
    <p:extLst>
      <p:ext uri="{BB962C8B-B14F-4D97-AF65-F5344CB8AC3E}">
        <p14:creationId xmlns:p14="http://schemas.microsoft.com/office/powerpoint/2010/main" val="361655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mj-lt"/>
              </a:rPr>
              <a:t>CustomValidator</a:t>
            </a:r>
            <a:r>
              <a:rPr lang="en-US" dirty="0">
                <a:latin typeface="+mj-lt"/>
              </a:rPr>
              <a:t> Control</a:t>
            </a: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a:t>You can solve your purpose with ASP.NET validation </a:t>
            </a:r>
            <a:r>
              <a:rPr lang="en-US" dirty="0" smtClean="0"/>
              <a:t>controls. </a:t>
            </a:r>
            <a:r>
              <a:rPr lang="en-US" dirty="0"/>
              <a:t>But if you still don't find solution you can create your own custom </a:t>
            </a:r>
            <a:r>
              <a:rPr lang="en-US" dirty="0" smtClean="0"/>
              <a:t>validator control.</a:t>
            </a:r>
          </a:p>
          <a:p>
            <a:pPr marL="457200" algn="just"/>
            <a:r>
              <a:rPr lang="en-US" dirty="0" smtClean="0"/>
              <a:t>The </a:t>
            </a:r>
            <a:r>
              <a:rPr lang="en-US" dirty="0" err="1"/>
              <a:t>CustomValidator</a:t>
            </a:r>
            <a:r>
              <a:rPr lang="en-US" dirty="0"/>
              <a:t> Control can be used on client side and server side. JavaScript is used to do client validation and you can use any .NET language to do server side </a:t>
            </a:r>
            <a:r>
              <a:rPr lang="en-US" dirty="0" smtClean="0"/>
              <a:t>validation.</a:t>
            </a:r>
          </a:p>
          <a:p>
            <a:pPr marL="457200" algn="just"/>
            <a:r>
              <a:rPr lang="en-US" u="sng" dirty="0" smtClean="0"/>
              <a:t>Example</a:t>
            </a:r>
          </a:p>
        </p:txBody>
      </p:sp>
      <p:sp>
        <p:nvSpPr>
          <p:cNvPr id="5" name="Content Placeholder 2"/>
          <p:cNvSpPr txBox="1">
            <a:spLocks/>
          </p:cNvSpPr>
          <p:nvPr/>
        </p:nvSpPr>
        <p:spPr>
          <a:xfrm>
            <a:off x="761999" y="4111571"/>
            <a:ext cx="8191501" cy="1527229"/>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CustomValidator</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cvTerms</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ErrorMessage</a:t>
            </a:r>
            <a:r>
              <a:rPr lang="en-US" sz="2000" dirty="0">
                <a:solidFill>
                  <a:srgbClr val="0000FF"/>
                </a:solidFill>
                <a:highlight>
                  <a:srgbClr val="FFFFFF"/>
                </a:highlight>
                <a:latin typeface="Consolas" panose="020B0609020204030204" pitchFamily="49" charset="0"/>
              </a:rPr>
              <a:t>="Sorry ! You must accept our terms &amp; condition"</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ClientValidationFunction</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ValidateCheckBox</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ForeColor</a:t>
            </a:r>
            <a:r>
              <a:rPr lang="en-US" sz="2000" dirty="0">
                <a:solidFill>
                  <a:srgbClr val="0000FF"/>
                </a:solidFill>
                <a:highlight>
                  <a:srgbClr val="FFFFFF"/>
                </a:highlight>
                <a:latin typeface="Consolas" panose="020B0609020204030204" pitchFamily="49" charset="0"/>
              </a:rPr>
              <a:t>="Red"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endParaRPr lang="en-US" sz="2000" u="sng" dirty="0"/>
          </a:p>
        </p:txBody>
      </p:sp>
    </p:spTree>
    <p:extLst>
      <p:ext uri="{BB962C8B-B14F-4D97-AF65-F5344CB8AC3E}">
        <p14:creationId xmlns:p14="http://schemas.microsoft.com/office/powerpoint/2010/main" val="314302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a:t>
            </a:r>
            <a:r>
              <a:rPr lang="en-US" dirty="0" err="1" smtClean="0">
                <a:latin typeface="+mj-lt"/>
              </a:rPr>
              <a:t>CustomValidator</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763000" cy="5410200"/>
          </a:xfrm>
          <a:ln>
            <a:solidFill>
              <a:schemeClr val="tx1"/>
            </a:solidFill>
          </a:ln>
        </p:spPr>
        <p:txBody>
          <a:bodyPr anchor="t">
            <a:normAutofit fontScale="25000" lnSpcReduction="20000"/>
          </a:bodyPr>
          <a:lstStyle/>
          <a:p>
            <a:pPr marL="0" indent="0">
              <a:buNone/>
            </a:pPr>
            <a:r>
              <a:rPr lang="en-US" sz="4000" dirty="0" smtClean="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html</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xmlns</a:t>
            </a:r>
            <a:r>
              <a:rPr lang="en-US" sz="4000" dirty="0">
                <a:solidFill>
                  <a:srgbClr val="0000FF"/>
                </a:solidFill>
                <a:highlight>
                  <a:srgbClr val="FFFFFF"/>
                </a:highlight>
                <a:latin typeface="Consolas" panose="020B0609020204030204" pitchFamily="49" charset="0"/>
              </a:rPr>
              <a:t>="http://www.w3.org/1999/xhtml"&gt;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head</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runat</a:t>
            </a:r>
            <a:r>
              <a:rPr lang="en-US" sz="4000" dirty="0">
                <a:solidFill>
                  <a:srgbClr val="0000FF"/>
                </a:solidFill>
                <a:highlight>
                  <a:srgbClr val="FFFFFF"/>
                </a:highlight>
                <a:latin typeface="Consolas" panose="020B0609020204030204" pitchFamily="49" charset="0"/>
              </a:rPr>
              <a:t>="server"&gt;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title</a:t>
            </a:r>
            <a:r>
              <a:rPr lang="en-US" sz="4000" dirty="0">
                <a:solidFill>
                  <a:srgbClr val="0000FF"/>
                </a:solidFill>
                <a:highlight>
                  <a:srgbClr val="FFFFFF"/>
                </a:highlight>
                <a:latin typeface="Consolas" panose="020B0609020204030204" pitchFamily="49" charset="0"/>
              </a:rPr>
              <a:t>&gt;</a:t>
            </a:r>
            <a:r>
              <a:rPr lang="en-US" sz="4000" dirty="0">
                <a:solidFill>
                  <a:srgbClr val="000000"/>
                </a:solidFill>
                <a:highlight>
                  <a:srgbClr val="FFFFFF"/>
                </a:highlight>
                <a:latin typeface="Consolas" panose="020B0609020204030204" pitchFamily="49" charset="0"/>
              </a:rPr>
              <a:t>Custom Validation</a:t>
            </a: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title</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script</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type</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"text/</a:t>
            </a:r>
            <a:r>
              <a:rPr lang="en-US" sz="4000" dirty="0" err="1">
                <a:solidFill>
                  <a:srgbClr val="0000FF"/>
                </a:solidFill>
                <a:highlight>
                  <a:srgbClr val="FFFFFF"/>
                </a:highlight>
                <a:latin typeface="Consolas" panose="020B0609020204030204" pitchFamily="49" charset="0"/>
              </a:rPr>
              <a:t>javascript</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function</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ValidateCheckBox</a:t>
            </a:r>
            <a:r>
              <a:rPr lang="en-US" sz="4000" dirty="0">
                <a:solidFill>
                  <a:srgbClr val="000000"/>
                </a:solidFill>
                <a:highlight>
                  <a:srgbClr val="FFFFFF"/>
                </a:highlight>
                <a:latin typeface="Consolas" panose="020B0609020204030204" pitchFamily="49" charset="0"/>
              </a:rPr>
              <a:t>(sender, </a:t>
            </a:r>
            <a:r>
              <a:rPr lang="en-US" sz="4000" dirty="0" err="1">
                <a:solidFill>
                  <a:srgbClr val="000000"/>
                </a:solidFill>
                <a:highlight>
                  <a:srgbClr val="FFFFFF"/>
                </a:highlight>
                <a:latin typeface="Consolas" panose="020B0609020204030204" pitchFamily="49" charset="0"/>
              </a:rPr>
              <a:t>args</a:t>
            </a:r>
            <a:r>
              <a:rPr lang="en-US" sz="4000" dirty="0">
                <a:solidFill>
                  <a:srgbClr val="000000"/>
                </a:solidFill>
                <a:highlight>
                  <a:srgbClr val="FFFFFF"/>
                </a:highlight>
                <a:latin typeface="Consolas" panose="020B0609020204030204" pitchFamily="49" charset="0"/>
              </a:rPr>
              <a:t>)</a:t>
            </a:r>
          </a:p>
          <a:p>
            <a:pPr marL="0" indent="0">
              <a:buNone/>
            </a:pPr>
            <a:r>
              <a:rPr lang="en-US" sz="4000" dirty="0">
                <a:solidFill>
                  <a:srgbClr val="000000"/>
                </a:solidFill>
                <a:highlight>
                  <a:srgbClr val="FFFFFF"/>
                </a:highlight>
                <a:latin typeface="Consolas" panose="020B0609020204030204" pitchFamily="49" charset="0"/>
              </a:rPr>
              <a:t>        {</a:t>
            </a: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if</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document.getElementById</a:t>
            </a:r>
            <a:r>
              <a:rPr lang="en-US" sz="4000" dirty="0">
                <a:solidFill>
                  <a:srgbClr val="000000"/>
                </a:solidFill>
                <a:highlight>
                  <a:srgbClr val="FFFFFF"/>
                </a:highlight>
                <a:latin typeface="Consolas" panose="020B0609020204030204" pitchFamily="49" charset="0"/>
              </a:rPr>
              <a:t>(</a:t>
            </a:r>
            <a:r>
              <a:rPr lang="en-US" sz="4000" dirty="0">
                <a:solidFill>
                  <a:srgbClr val="A31515"/>
                </a:solidFill>
                <a:highlight>
                  <a:srgbClr val="FFFFFF"/>
                </a:highlight>
                <a:latin typeface="Consolas" panose="020B0609020204030204" pitchFamily="49" charset="0"/>
              </a:rPr>
              <a:t>"</a:t>
            </a:r>
            <a:r>
              <a:rPr lang="en-US" sz="4000" dirty="0">
                <a:solidFill>
                  <a:srgbClr val="000000"/>
                </a:solidFill>
                <a:highlight>
                  <a:srgbClr val="FFFF00"/>
                </a:highlight>
                <a:latin typeface="Consolas" panose="020B0609020204030204" pitchFamily="49" charset="0"/>
              </a:rPr>
              <a:t>&lt;%</a:t>
            </a:r>
            <a:r>
              <a:rPr lang="en-US" sz="4000" dirty="0">
                <a:solidFill>
                  <a:srgbClr val="0000FF"/>
                </a:solidFill>
                <a:highlight>
                  <a:srgbClr val="FFFFFF"/>
                </a:highlight>
                <a:latin typeface="Consolas" panose="020B0609020204030204" pitchFamily="49" charset="0"/>
              </a:rPr>
              <a:t>=</a:t>
            </a:r>
            <a:r>
              <a:rPr lang="en-US" sz="4000" dirty="0" err="1">
                <a:solidFill>
                  <a:srgbClr val="000000"/>
                </a:solidFill>
                <a:highlight>
                  <a:srgbClr val="FFFFFF"/>
                </a:highlight>
                <a:latin typeface="Consolas" panose="020B0609020204030204" pitchFamily="49" charset="0"/>
              </a:rPr>
              <a:t>ChkTerms.ClientID</a:t>
            </a:r>
            <a:r>
              <a:rPr lang="en-US" sz="4000" dirty="0">
                <a:solidFill>
                  <a:srgbClr val="000000"/>
                </a:solidFill>
                <a:highlight>
                  <a:srgbClr val="FFFFFF"/>
                </a:highlight>
                <a:latin typeface="Consolas" panose="020B0609020204030204" pitchFamily="49" charset="0"/>
              </a:rPr>
              <a:t> </a:t>
            </a:r>
            <a:r>
              <a:rPr lang="en-US" sz="4000" dirty="0">
                <a:solidFill>
                  <a:srgbClr val="000000"/>
                </a:solidFill>
                <a:highlight>
                  <a:srgbClr val="FFFF00"/>
                </a:highlight>
                <a:latin typeface="Consolas" panose="020B0609020204030204" pitchFamily="49" charset="0"/>
              </a:rPr>
              <a:t>%&gt;</a:t>
            </a:r>
            <a:r>
              <a:rPr lang="en-US" sz="4000" dirty="0">
                <a:solidFill>
                  <a:srgbClr val="A31515"/>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).checked == </a:t>
            </a:r>
            <a:r>
              <a:rPr lang="en-US" sz="4000" dirty="0">
                <a:solidFill>
                  <a:srgbClr val="0000FF"/>
                </a:solidFill>
                <a:highlight>
                  <a:srgbClr val="FFFFFF"/>
                </a:highlight>
                <a:latin typeface="Consolas" panose="020B0609020204030204" pitchFamily="49" charset="0"/>
              </a:rPr>
              <a:t>true</a:t>
            </a:r>
            <a:r>
              <a:rPr lang="en-US" sz="4000" dirty="0">
                <a:solidFill>
                  <a:srgbClr val="000000"/>
                </a:solidFill>
                <a:highlight>
                  <a:srgbClr val="FFFFFF"/>
                </a:highlight>
                <a:latin typeface="Consolas" panose="020B0609020204030204" pitchFamily="49" charset="0"/>
              </a:rPr>
              <a:t>)</a:t>
            </a:r>
          </a:p>
          <a:p>
            <a:pPr marL="0" indent="0">
              <a:buNone/>
            </a:pPr>
            <a:r>
              <a:rPr lang="en-US" sz="4000" dirty="0">
                <a:solidFill>
                  <a:srgbClr val="000000"/>
                </a:solidFill>
                <a:highlight>
                  <a:srgbClr val="FFFFFF"/>
                </a:highlight>
                <a:latin typeface="Consolas" panose="020B0609020204030204" pitchFamily="49" charset="0"/>
              </a:rPr>
              <a:t>            {</a:t>
            </a:r>
          </a:p>
          <a:p>
            <a:pPr marL="0" indent="0">
              <a:buNone/>
            </a:pP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args.IsValid</a:t>
            </a:r>
            <a:r>
              <a:rPr lang="en-US" sz="4000" dirty="0">
                <a:solidFill>
                  <a:srgbClr val="000000"/>
                </a:solidFill>
                <a:highlight>
                  <a:srgbClr val="FFFFFF"/>
                </a:highlight>
                <a:latin typeface="Consolas" panose="020B0609020204030204" pitchFamily="49" charset="0"/>
              </a:rPr>
              <a:t> = </a:t>
            </a:r>
            <a:r>
              <a:rPr lang="en-US" sz="4000" dirty="0">
                <a:solidFill>
                  <a:srgbClr val="0000FF"/>
                </a:solidFill>
                <a:highlight>
                  <a:srgbClr val="FFFFFF"/>
                </a:highlight>
                <a:latin typeface="Consolas" panose="020B0609020204030204" pitchFamily="49" charset="0"/>
              </a:rPr>
              <a:t>true</a:t>
            </a:r>
            <a:r>
              <a:rPr lang="en-US" sz="4000" dirty="0">
                <a:solidFill>
                  <a:srgbClr val="000000"/>
                </a:solidFill>
                <a:highlight>
                  <a:srgbClr val="FFFFFF"/>
                </a:highlight>
                <a:latin typeface="Consolas" panose="020B0609020204030204" pitchFamily="49" charset="0"/>
              </a:rPr>
              <a:t>;</a:t>
            </a:r>
          </a:p>
          <a:p>
            <a:pPr marL="0" indent="0">
              <a:buNone/>
            </a:pPr>
            <a:r>
              <a:rPr lang="en-US" sz="4000" dirty="0">
                <a:solidFill>
                  <a:srgbClr val="000000"/>
                </a:solidFill>
                <a:highlight>
                  <a:srgbClr val="FFFFFF"/>
                </a:highlight>
                <a:latin typeface="Consolas" panose="020B0609020204030204" pitchFamily="49" charset="0"/>
              </a:rPr>
              <a:t>            }</a:t>
            </a: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else</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p>
          <a:p>
            <a:pPr marL="0" indent="0">
              <a:buNone/>
            </a:pP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args.IsValid</a:t>
            </a:r>
            <a:r>
              <a:rPr lang="en-US" sz="4000" dirty="0">
                <a:solidFill>
                  <a:srgbClr val="000000"/>
                </a:solidFill>
                <a:highlight>
                  <a:srgbClr val="FFFFFF"/>
                </a:highlight>
                <a:latin typeface="Consolas" panose="020B0609020204030204" pitchFamily="49" charset="0"/>
              </a:rPr>
              <a:t> = </a:t>
            </a:r>
            <a:r>
              <a:rPr lang="en-US" sz="4000" dirty="0">
                <a:solidFill>
                  <a:srgbClr val="0000FF"/>
                </a:solidFill>
                <a:highlight>
                  <a:srgbClr val="FFFFFF"/>
                </a:highlight>
                <a:latin typeface="Consolas" panose="020B0609020204030204" pitchFamily="49" charset="0"/>
              </a:rPr>
              <a:t>false</a:t>
            </a:r>
            <a:r>
              <a:rPr lang="en-US" sz="4000" dirty="0">
                <a:solidFill>
                  <a:srgbClr val="000000"/>
                </a:solidFill>
                <a:highlight>
                  <a:srgbClr val="FFFFFF"/>
                </a:highlight>
                <a:latin typeface="Consolas" panose="020B0609020204030204" pitchFamily="49" charset="0"/>
              </a:rPr>
              <a:t>;</a:t>
            </a:r>
          </a:p>
          <a:p>
            <a:pPr marL="0" indent="0">
              <a:buNone/>
            </a:pPr>
            <a:r>
              <a:rPr lang="en-US" sz="4000" dirty="0">
                <a:solidFill>
                  <a:srgbClr val="000000"/>
                </a:solidFill>
                <a:highlight>
                  <a:srgbClr val="FFFFFF"/>
                </a:highlight>
                <a:latin typeface="Consolas" panose="020B0609020204030204" pitchFamily="49" charset="0"/>
              </a:rPr>
              <a:t>            }</a:t>
            </a:r>
          </a:p>
          <a:p>
            <a:pPr marL="0" indent="0">
              <a:buNone/>
            </a:pPr>
            <a:r>
              <a:rPr lang="en-US" sz="4000" dirty="0">
                <a:solidFill>
                  <a:srgbClr val="000000"/>
                </a:solidFill>
                <a:highlight>
                  <a:srgbClr val="FFFFFF"/>
                </a:highlight>
                <a:latin typeface="Consolas" panose="020B0609020204030204" pitchFamily="49" charset="0"/>
              </a:rPr>
              <a:t>        }</a:t>
            </a: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script</a:t>
            </a:r>
            <a:r>
              <a:rPr lang="en-US" sz="4000" dirty="0">
                <a:solidFill>
                  <a:srgbClr val="0000FF"/>
                </a:solidFill>
                <a:highlight>
                  <a:srgbClr val="FFFFFF"/>
                </a:highlight>
                <a:latin typeface="Consolas" panose="020B0609020204030204" pitchFamily="49" charset="0"/>
              </a:rPr>
              <a:t>&gt;</a:t>
            </a:r>
            <a:r>
              <a:rPr lang="en-US" sz="4000" dirty="0">
                <a:solidFill>
                  <a:srgbClr val="000000"/>
                </a:solidFill>
                <a:highlight>
                  <a:srgbClr val="FFFFFF"/>
                </a:highlight>
                <a:latin typeface="Consolas" panose="020B0609020204030204" pitchFamily="49" charset="0"/>
              </a:rPr>
              <a:t> </a:t>
            </a:r>
          </a:p>
          <a:p>
            <a:pPr marL="0" indent="0">
              <a:buNone/>
            </a:pP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head</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body</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form</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id</a:t>
            </a:r>
            <a:r>
              <a:rPr lang="en-US" sz="4000" dirty="0">
                <a:solidFill>
                  <a:srgbClr val="0000FF"/>
                </a:solidFill>
                <a:highlight>
                  <a:srgbClr val="FFFFFF"/>
                </a:highlight>
                <a:latin typeface="Consolas" panose="020B0609020204030204" pitchFamily="49" charset="0"/>
              </a:rPr>
              <a:t>="form1"</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runat</a:t>
            </a:r>
            <a:r>
              <a:rPr lang="en-US" sz="4000" dirty="0">
                <a:solidFill>
                  <a:srgbClr val="0000FF"/>
                </a:solidFill>
                <a:highlight>
                  <a:srgbClr val="FFFFFF"/>
                </a:highlight>
                <a:latin typeface="Consolas" panose="020B0609020204030204" pitchFamily="49" charset="0"/>
              </a:rPr>
              <a:t>="server"&gt;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div</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err="1">
                <a:solidFill>
                  <a:srgbClr val="800000"/>
                </a:solidFill>
                <a:highlight>
                  <a:srgbClr val="FFFFFF"/>
                </a:highlight>
                <a:latin typeface="Consolas" panose="020B0609020204030204" pitchFamily="49" charset="0"/>
              </a:rPr>
              <a:t>asp</a:t>
            </a:r>
            <a:r>
              <a:rPr lang="en-US" sz="4000" dirty="0" err="1">
                <a:solidFill>
                  <a:srgbClr val="0000FF"/>
                </a:solidFill>
                <a:highlight>
                  <a:srgbClr val="FFFFFF"/>
                </a:highlight>
                <a:latin typeface="Consolas" panose="020B0609020204030204" pitchFamily="49" charset="0"/>
              </a:rPr>
              <a:t>:</a:t>
            </a:r>
            <a:r>
              <a:rPr lang="en-US" sz="4000" dirty="0" err="1">
                <a:solidFill>
                  <a:srgbClr val="800000"/>
                </a:solidFill>
                <a:highlight>
                  <a:srgbClr val="FFFFFF"/>
                </a:highlight>
                <a:latin typeface="Consolas" panose="020B0609020204030204" pitchFamily="49" charset="0"/>
              </a:rPr>
              <a:t>TextBox</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ID</a:t>
            </a:r>
            <a:r>
              <a:rPr lang="en-US" sz="4000" dirty="0">
                <a:solidFill>
                  <a:srgbClr val="0000FF"/>
                </a:solidFill>
                <a:highlight>
                  <a:srgbClr val="FFFFFF"/>
                </a:highlight>
                <a:latin typeface="Consolas" panose="020B0609020204030204" pitchFamily="49" charset="0"/>
              </a:rPr>
              <a:t>="</a:t>
            </a:r>
            <a:r>
              <a:rPr lang="en-US" sz="4000" dirty="0" err="1">
                <a:solidFill>
                  <a:srgbClr val="0000FF"/>
                </a:solidFill>
                <a:highlight>
                  <a:srgbClr val="FFFFFF"/>
                </a:highlight>
                <a:latin typeface="Consolas" panose="020B0609020204030204" pitchFamily="49" charset="0"/>
              </a:rPr>
              <a:t>txtTerms</a:t>
            </a:r>
            <a:r>
              <a:rPr lang="en-US" sz="4000" dirty="0">
                <a:solidFill>
                  <a:srgbClr val="0000FF"/>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runat</a:t>
            </a:r>
            <a:r>
              <a:rPr lang="en-US" sz="4000" dirty="0">
                <a:solidFill>
                  <a:srgbClr val="0000FF"/>
                </a:solidFill>
                <a:highlight>
                  <a:srgbClr val="FFFFFF"/>
                </a:highlight>
                <a:latin typeface="Consolas" panose="020B0609020204030204" pitchFamily="49" charset="0"/>
              </a:rPr>
              <a:t>="server"</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Text</a:t>
            </a:r>
            <a:r>
              <a:rPr lang="en-US" sz="4000" dirty="0">
                <a:solidFill>
                  <a:srgbClr val="0000FF"/>
                </a:solidFill>
                <a:highlight>
                  <a:srgbClr val="FFFFFF"/>
                </a:highlight>
                <a:latin typeface="Consolas" panose="020B0609020204030204" pitchFamily="49" charset="0"/>
              </a:rPr>
              <a:t>="All prices are f.o.b. point of manufacture. Seller reserves the right to place a service charge on past due accounts at the highest rate permitted by law."</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ReadOnly</a:t>
            </a:r>
            <a:r>
              <a:rPr lang="en-US" sz="4000" dirty="0">
                <a:solidFill>
                  <a:srgbClr val="0000FF"/>
                </a:solidFill>
                <a:highlight>
                  <a:srgbClr val="FFFFFF"/>
                </a:highlight>
                <a:latin typeface="Consolas" panose="020B0609020204030204" pitchFamily="49" charset="0"/>
              </a:rPr>
              <a:t>="true"</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TextMode</a:t>
            </a:r>
            <a:r>
              <a:rPr lang="en-US" sz="4000" dirty="0">
                <a:solidFill>
                  <a:srgbClr val="0000FF"/>
                </a:solidFill>
                <a:highlight>
                  <a:srgbClr val="FFFFFF"/>
                </a:highlight>
                <a:latin typeface="Consolas" panose="020B0609020204030204" pitchFamily="49" charset="0"/>
              </a:rPr>
              <a:t>="</a:t>
            </a:r>
            <a:r>
              <a:rPr lang="en-US" sz="4000" dirty="0" err="1">
                <a:solidFill>
                  <a:srgbClr val="0000FF"/>
                </a:solidFill>
                <a:highlight>
                  <a:srgbClr val="FFFFFF"/>
                </a:highlight>
                <a:latin typeface="Consolas" panose="020B0609020204030204" pitchFamily="49" charset="0"/>
              </a:rPr>
              <a:t>MultiLine</a:t>
            </a:r>
            <a:r>
              <a:rPr lang="en-US" sz="4000" dirty="0">
                <a:solidFill>
                  <a:srgbClr val="0000FF"/>
                </a:solidFill>
                <a:highlight>
                  <a:srgbClr val="FFFFFF"/>
                </a:highlight>
                <a:latin typeface="Consolas" panose="020B0609020204030204" pitchFamily="49" charset="0"/>
              </a:rPr>
              <a:t>"&gt;&lt;/</a:t>
            </a:r>
            <a:r>
              <a:rPr lang="en-US" sz="4000" dirty="0" err="1">
                <a:solidFill>
                  <a:srgbClr val="800000"/>
                </a:solidFill>
                <a:highlight>
                  <a:srgbClr val="FFFFFF"/>
                </a:highlight>
                <a:latin typeface="Consolas" panose="020B0609020204030204" pitchFamily="49" charset="0"/>
              </a:rPr>
              <a:t>asp</a:t>
            </a:r>
            <a:r>
              <a:rPr lang="en-US" sz="4000" dirty="0" err="1">
                <a:solidFill>
                  <a:srgbClr val="0000FF"/>
                </a:solidFill>
                <a:highlight>
                  <a:srgbClr val="FFFFFF"/>
                </a:highlight>
                <a:latin typeface="Consolas" panose="020B0609020204030204" pitchFamily="49" charset="0"/>
              </a:rPr>
              <a:t>:</a:t>
            </a:r>
            <a:r>
              <a:rPr lang="en-US" sz="4000" dirty="0" err="1">
                <a:solidFill>
                  <a:srgbClr val="800000"/>
                </a:solidFill>
                <a:highlight>
                  <a:srgbClr val="FFFFFF"/>
                </a:highlight>
                <a:latin typeface="Consolas" panose="020B0609020204030204" pitchFamily="49" charset="0"/>
              </a:rPr>
              <a:t>TextBox</a:t>
            </a:r>
            <a:r>
              <a:rPr lang="en-US" sz="4000" dirty="0">
                <a:solidFill>
                  <a:srgbClr val="0000FF"/>
                </a:solidFill>
                <a:highlight>
                  <a:srgbClr val="FFFFFF"/>
                </a:highlight>
                <a:latin typeface="Consolas" panose="020B0609020204030204" pitchFamily="49" charset="0"/>
              </a:rPr>
              <a:t>&gt;&lt;</a:t>
            </a:r>
            <a:r>
              <a:rPr lang="en-US" sz="4000" dirty="0" err="1">
                <a:solidFill>
                  <a:srgbClr val="800000"/>
                </a:solidFill>
                <a:highlight>
                  <a:srgbClr val="FFFFFF"/>
                </a:highlight>
                <a:latin typeface="Consolas" panose="020B0609020204030204" pitchFamily="49" charset="0"/>
              </a:rPr>
              <a:t>br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err="1">
                <a:solidFill>
                  <a:srgbClr val="800000"/>
                </a:solidFill>
                <a:highlight>
                  <a:srgbClr val="FFFFFF"/>
                </a:highlight>
                <a:latin typeface="Consolas" panose="020B0609020204030204" pitchFamily="49" charset="0"/>
              </a:rPr>
              <a:t>asp</a:t>
            </a:r>
            <a:r>
              <a:rPr lang="en-US" sz="4000" dirty="0" err="1">
                <a:solidFill>
                  <a:srgbClr val="0000FF"/>
                </a:solidFill>
                <a:highlight>
                  <a:srgbClr val="FFFFFF"/>
                </a:highlight>
                <a:latin typeface="Consolas" panose="020B0609020204030204" pitchFamily="49" charset="0"/>
              </a:rPr>
              <a:t>:</a:t>
            </a:r>
            <a:r>
              <a:rPr lang="en-US" sz="4000" dirty="0" err="1">
                <a:solidFill>
                  <a:srgbClr val="800000"/>
                </a:solidFill>
                <a:highlight>
                  <a:srgbClr val="FFFFFF"/>
                </a:highlight>
                <a:latin typeface="Consolas" panose="020B0609020204030204" pitchFamily="49" charset="0"/>
              </a:rPr>
              <a:t>CheckBox</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ID</a:t>
            </a:r>
            <a:r>
              <a:rPr lang="en-US" sz="4000" dirty="0">
                <a:solidFill>
                  <a:srgbClr val="0000FF"/>
                </a:solidFill>
                <a:highlight>
                  <a:srgbClr val="FFFFFF"/>
                </a:highlight>
                <a:latin typeface="Consolas" panose="020B0609020204030204" pitchFamily="49" charset="0"/>
              </a:rPr>
              <a:t>="</a:t>
            </a:r>
            <a:r>
              <a:rPr lang="en-US" sz="4000" dirty="0" err="1">
                <a:solidFill>
                  <a:srgbClr val="0000FF"/>
                </a:solidFill>
                <a:highlight>
                  <a:srgbClr val="FFFFFF"/>
                </a:highlight>
                <a:latin typeface="Consolas" panose="020B0609020204030204" pitchFamily="49" charset="0"/>
              </a:rPr>
              <a:t>ChkTerms</a:t>
            </a:r>
            <a:r>
              <a:rPr lang="en-US" sz="4000" dirty="0">
                <a:solidFill>
                  <a:srgbClr val="0000FF"/>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runat</a:t>
            </a:r>
            <a:r>
              <a:rPr lang="en-US" sz="4000" dirty="0">
                <a:solidFill>
                  <a:srgbClr val="0000FF"/>
                </a:solidFill>
                <a:highlight>
                  <a:srgbClr val="FFFFFF"/>
                </a:highlight>
                <a:latin typeface="Consolas" panose="020B0609020204030204" pitchFamily="49" charset="0"/>
              </a:rPr>
              <a:t>="server"</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Text</a:t>
            </a:r>
            <a:r>
              <a:rPr lang="en-US" sz="4000" dirty="0">
                <a:solidFill>
                  <a:srgbClr val="0000FF"/>
                </a:solidFill>
                <a:highlight>
                  <a:srgbClr val="FFFFFF"/>
                </a:highlight>
                <a:latin typeface="Consolas" panose="020B0609020204030204" pitchFamily="49" charset="0"/>
              </a:rPr>
              <a:t>="Accept Terms &amp; Condition"/&gt;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err="1">
                <a:solidFill>
                  <a:srgbClr val="800000"/>
                </a:solidFill>
                <a:highlight>
                  <a:srgbClr val="FFFFFF"/>
                </a:highlight>
                <a:latin typeface="Consolas" panose="020B0609020204030204" pitchFamily="49" charset="0"/>
              </a:rPr>
              <a:t>asp</a:t>
            </a:r>
            <a:r>
              <a:rPr lang="en-US" sz="4000" dirty="0" err="1">
                <a:solidFill>
                  <a:srgbClr val="0000FF"/>
                </a:solidFill>
                <a:highlight>
                  <a:srgbClr val="FFFFFF"/>
                </a:highlight>
                <a:latin typeface="Consolas" panose="020B0609020204030204" pitchFamily="49" charset="0"/>
              </a:rPr>
              <a:t>:</a:t>
            </a:r>
            <a:r>
              <a:rPr lang="en-US" sz="4000" dirty="0" err="1">
                <a:solidFill>
                  <a:srgbClr val="800000"/>
                </a:solidFill>
                <a:highlight>
                  <a:srgbClr val="FFFFFF"/>
                </a:highlight>
                <a:latin typeface="Consolas" panose="020B0609020204030204" pitchFamily="49" charset="0"/>
              </a:rPr>
              <a:t>CustomValidator</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ID</a:t>
            </a:r>
            <a:r>
              <a:rPr lang="en-US" sz="4000" dirty="0">
                <a:solidFill>
                  <a:srgbClr val="0000FF"/>
                </a:solidFill>
                <a:highlight>
                  <a:srgbClr val="FFFFFF"/>
                </a:highlight>
                <a:latin typeface="Consolas" panose="020B0609020204030204" pitchFamily="49" charset="0"/>
              </a:rPr>
              <a:t>="</a:t>
            </a:r>
            <a:r>
              <a:rPr lang="en-US" sz="4000" dirty="0" err="1">
                <a:solidFill>
                  <a:srgbClr val="0000FF"/>
                </a:solidFill>
                <a:highlight>
                  <a:srgbClr val="FFFFFF"/>
                </a:highlight>
                <a:latin typeface="Consolas" panose="020B0609020204030204" pitchFamily="49" charset="0"/>
              </a:rPr>
              <a:t>cvTerms</a:t>
            </a:r>
            <a:r>
              <a:rPr lang="en-US" sz="4000" dirty="0">
                <a:solidFill>
                  <a:srgbClr val="0000FF"/>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runat</a:t>
            </a:r>
            <a:r>
              <a:rPr lang="en-US" sz="4000" dirty="0">
                <a:solidFill>
                  <a:srgbClr val="0000FF"/>
                </a:solidFill>
                <a:highlight>
                  <a:srgbClr val="FFFFFF"/>
                </a:highlight>
                <a:latin typeface="Consolas" panose="020B0609020204030204" pitchFamily="49" charset="0"/>
              </a:rPr>
              <a:t>="server"</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ErrorMessage</a:t>
            </a:r>
            <a:r>
              <a:rPr lang="en-US" sz="4000" dirty="0">
                <a:solidFill>
                  <a:srgbClr val="0000FF"/>
                </a:solidFill>
                <a:highlight>
                  <a:srgbClr val="FFFFFF"/>
                </a:highlight>
                <a:latin typeface="Consolas" panose="020B0609020204030204" pitchFamily="49" charset="0"/>
              </a:rPr>
              <a:t>="Sorry ! You must accept our terms &amp; condition"</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ClientValidationFunction</a:t>
            </a:r>
            <a:r>
              <a:rPr lang="en-US" sz="4000" dirty="0">
                <a:solidFill>
                  <a:srgbClr val="0000FF"/>
                </a:solidFill>
                <a:highlight>
                  <a:srgbClr val="FFFFFF"/>
                </a:highlight>
                <a:latin typeface="Consolas" panose="020B0609020204030204" pitchFamily="49" charset="0"/>
              </a:rPr>
              <a:t>="</a:t>
            </a:r>
            <a:r>
              <a:rPr lang="en-US" sz="4000" dirty="0" err="1">
                <a:solidFill>
                  <a:srgbClr val="0000FF"/>
                </a:solidFill>
                <a:highlight>
                  <a:srgbClr val="FFFFFF"/>
                </a:highlight>
                <a:latin typeface="Consolas" panose="020B0609020204030204" pitchFamily="49" charset="0"/>
              </a:rPr>
              <a:t>ValidateCheckBox</a:t>
            </a:r>
            <a:r>
              <a:rPr lang="en-US" sz="4000" dirty="0">
                <a:solidFill>
                  <a:srgbClr val="0000FF"/>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ForeColor</a:t>
            </a:r>
            <a:r>
              <a:rPr lang="en-US" sz="4000" dirty="0">
                <a:solidFill>
                  <a:srgbClr val="0000FF"/>
                </a:solidFill>
                <a:highlight>
                  <a:srgbClr val="FFFFFF"/>
                </a:highlight>
                <a:latin typeface="Consolas" panose="020B0609020204030204" pitchFamily="49" charset="0"/>
              </a:rPr>
              <a:t>="Red"</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/&gt;&lt;</a:t>
            </a:r>
            <a:r>
              <a:rPr lang="en-US" sz="4000" dirty="0" err="1">
                <a:solidFill>
                  <a:srgbClr val="800000"/>
                </a:solidFill>
                <a:highlight>
                  <a:srgbClr val="FFFFFF"/>
                </a:highlight>
                <a:latin typeface="Consolas" panose="020B0609020204030204" pitchFamily="49" charset="0"/>
              </a:rPr>
              <a:t>br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err="1">
                <a:solidFill>
                  <a:srgbClr val="800000"/>
                </a:solidFill>
                <a:highlight>
                  <a:srgbClr val="FFFFFF"/>
                </a:highlight>
                <a:latin typeface="Consolas" panose="020B0609020204030204" pitchFamily="49" charset="0"/>
              </a:rPr>
              <a:t>asp</a:t>
            </a:r>
            <a:r>
              <a:rPr lang="en-US" sz="4000" dirty="0" err="1">
                <a:solidFill>
                  <a:srgbClr val="0000FF"/>
                </a:solidFill>
                <a:highlight>
                  <a:srgbClr val="FFFFFF"/>
                </a:highlight>
                <a:latin typeface="Consolas" panose="020B0609020204030204" pitchFamily="49" charset="0"/>
              </a:rPr>
              <a:t>:</a:t>
            </a:r>
            <a:r>
              <a:rPr lang="en-US" sz="4000" dirty="0" err="1">
                <a:solidFill>
                  <a:srgbClr val="800000"/>
                </a:solidFill>
                <a:highlight>
                  <a:srgbClr val="FFFFFF"/>
                </a:highlight>
                <a:latin typeface="Consolas" panose="020B0609020204030204" pitchFamily="49" charset="0"/>
              </a:rPr>
              <a:t>Button</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ID</a:t>
            </a:r>
            <a:r>
              <a:rPr lang="en-US" sz="4000" dirty="0">
                <a:solidFill>
                  <a:srgbClr val="0000FF"/>
                </a:solidFill>
                <a:highlight>
                  <a:srgbClr val="FFFFFF"/>
                </a:highlight>
                <a:latin typeface="Consolas" panose="020B0609020204030204" pitchFamily="49" charset="0"/>
              </a:rPr>
              <a:t>="</a:t>
            </a:r>
            <a:r>
              <a:rPr lang="en-US" sz="4000" dirty="0" err="1">
                <a:solidFill>
                  <a:srgbClr val="0000FF"/>
                </a:solidFill>
                <a:highlight>
                  <a:srgbClr val="FFFFFF"/>
                </a:highlight>
                <a:latin typeface="Consolas" panose="020B0609020204030204" pitchFamily="49" charset="0"/>
              </a:rPr>
              <a:t>btnAgree</a:t>
            </a:r>
            <a:r>
              <a:rPr lang="en-US" sz="4000" dirty="0">
                <a:solidFill>
                  <a:srgbClr val="0000FF"/>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runat</a:t>
            </a:r>
            <a:r>
              <a:rPr lang="en-US" sz="4000" dirty="0">
                <a:solidFill>
                  <a:srgbClr val="0000FF"/>
                </a:solidFill>
                <a:highlight>
                  <a:srgbClr val="FFFFFF"/>
                </a:highlight>
                <a:latin typeface="Consolas" panose="020B0609020204030204" pitchFamily="49" charset="0"/>
              </a:rPr>
              <a:t>="server"</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Text</a:t>
            </a:r>
            <a:r>
              <a:rPr lang="en-US" sz="4000" dirty="0">
                <a:solidFill>
                  <a:srgbClr val="0000FF"/>
                </a:solidFill>
                <a:highlight>
                  <a:srgbClr val="FFFFFF"/>
                </a:highlight>
                <a:latin typeface="Consolas" panose="020B0609020204030204" pitchFamily="49" charset="0"/>
              </a:rPr>
              <a:t>="Agree"</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div</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form</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body</a:t>
            </a:r>
            <a:r>
              <a:rPr lang="en-US" sz="4000" dirty="0">
                <a:solidFill>
                  <a:srgbClr val="0000FF"/>
                </a:solidFill>
                <a:highlight>
                  <a:srgbClr val="FFFFFF"/>
                </a:highlight>
                <a:latin typeface="Consolas" panose="020B0609020204030204" pitchFamily="49" charset="0"/>
              </a:rPr>
              <a:t>&gt;</a:t>
            </a:r>
            <a:endParaRPr lang="en-US" sz="4000" dirty="0">
              <a:solidFill>
                <a:srgbClr val="000000"/>
              </a:solidFill>
              <a:highlight>
                <a:srgbClr val="FFFFFF"/>
              </a:highlight>
              <a:latin typeface="Consolas" panose="020B0609020204030204" pitchFamily="49" charset="0"/>
            </a:endParaRPr>
          </a:p>
          <a:p>
            <a:pPr marL="0" indent="0">
              <a:buNone/>
            </a:pPr>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html</a:t>
            </a:r>
            <a:r>
              <a:rPr lang="en-US" sz="4000" dirty="0">
                <a:solidFill>
                  <a:srgbClr val="0000FF"/>
                </a:solidFill>
                <a:highlight>
                  <a:srgbClr val="FFFFFF"/>
                </a:highlight>
                <a:latin typeface="Consolas" panose="020B0609020204030204" pitchFamily="49" charset="0"/>
              </a:rPr>
              <a:t>&gt;</a:t>
            </a:r>
            <a:r>
              <a:rPr lang="en-US" sz="4000" u="sng" dirty="0" smtClean="0"/>
              <a:t> </a:t>
            </a:r>
          </a:p>
        </p:txBody>
      </p:sp>
    </p:spTree>
    <p:extLst>
      <p:ext uri="{BB962C8B-B14F-4D97-AF65-F5344CB8AC3E}">
        <p14:creationId xmlns:p14="http://schemas.microsoft.com/office/powerpoint/2010/main" val="32622180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Output - </a:t>
            </a:r>
            <a:r>
              <a:rPr lang="en-US" dirty="0" err="1" smtClean="0">
                <a:latin typeface="+mj-lt"/>
              </a:rPr>
              <a:t>CustomValidator</a:t>
            </a:r>
            <a:r>
              <a:rPr lang="en-US" dirty="0" smtClean="0">
                <a:latin typeface="+mj-lt"/>
              </a:rPr>
              <a:t> Control</a:t>
            </a:r>
            <a:endParaRPr lang="en-US" dirty="0">
              <a:latin typeface="+mj-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219200"/>
            <a:ext cx="5791200" cy="1930400"/>
          </a:xfr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483675"/>
            <a:ext cx="2819400" cy="1937612"/>
          </a:xfrm>
          <a:prstGeom prst="rect">
            <a:avLst/>
          </a:prstGeom>
          <a:ln>
            <a:solidFill>
              <a:schemeClr val="tx1"/>
            </a:solidFill>
          </a:ln>
        </p:spPr>
      </p:pic>
    </p:spTree>
    <p:extLst>
      <p:ext uri="{BB962C8B-B14F-4D97-AF65-F5344CB8AC3E}">
        <p14:creationId xmlns:p14="http://schemas.microsoft.com/office/powerpoint/2010/main" val="24955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ValidationSummary Control</a:t>
            </a: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a:t>The ValidationSummary control is reporting control, which is used by the other validation controls on a page. </a:t>
            </a:r>
            <a:endParaRPr lang="en-US" dirty="0" smtClean="0"/>
          </a:p>
          <a:p>
            <a:pPr marL="457200" algn="just"/>
            <a:r>
              <a:rPr lang="en-US" dirty="0"/>
              <a:t>You can use this validation control to consolidate errors reporting for all the validation errors that occur on a page instead of leaving this up to each and every individual validation control</a:t>
            </a:r>
            <a:r>
              <a:rPr lang="en-US" dirty="0" smtClean="0"/>
              <a:t>.</a:t>
            </a:r>
          </a:p>
          <a:p>
            <a:pPr marL="457200" algn="just"/>
            <a:r>
              <a:rPr lang="en-US" dirty="0"/>
              <a:t>The validation summary control will collect all the error messages of all the non-valid controls and put them in a </a:t>
            </a:r>
            <a:r>
              <a:rPr lang="en-US" dirty="0" smtClean="0"/>
              <a:t>list.</a:t>
            </a:r>
          </a:p>
          <a:p>
            <a:pPr marL="457200" algn="just"/>
            <a:r>
              <a:rPr lang="en-US" u="sng" dirty="0" smtClean="0"/>
              <a:t>Example</a:t>
            </a:r>
          </a:p>
          <a:p>
            <a:pPr marL="457200" algn="just"/>
            <a:endParaRPr lang="en-US" u="sng" dirty="0"/>
          </a:p>
          <a:p>
            <a:pPr marL="457200" algn="just"/>
            <a:endParaRPr lang="en-US" dirty="0" smtClean="0"/>
          </a:p>
        </p:txBody>
      </p:sp>
      <p:sp>
        <p:nvSpPr>
          <p:cNvPr id="4" name="Content Placeholder 2"/>
          <p:cNvSpPr txBox="1">
            <a:spLocks/>
          </p:cNvSpPr>
          <p:nvPr/>
        </p:nvSpPr>
        <p:spPr>
          <a:xfrm>
            <a:off x="761999" y="4648200"/>
            <a:ext cx="8191501" cy="7620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FF"/>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asp</a:t>
            </a:r>
            <a:r>
              <a:rPr lang="en-US" sz="2000" dirty="0" err="1">
                <a:solidFill>
                  <a:srgbClr val="0000FF"/>
                </a:solidFill>
                <a:highlight>
                  <a:srgbClr val="FFFFFF"/>
                </a:highlight>
                <a:latin typeface="Consolas" panose="020B0609020204030204" pitchFamily="49" charset="0"/>
              </a:rPr>
              <a:t>:</a:t>
            </a:r>
            <a:r>
              <a:rPr lang="en-US" sz="2000" dirty="0" err="1">
                <a:solidFill>
                  <a:srgbClr val="800000"/>
                </a:solidFill>
                <a:highlight>
                  <a:srgbClr val="FFFFFF"/>
                </a:highlight>
                <a:latin typeface="Consolas" panose="020B0609020204030204" pitchFamily="49" charset="0"/>
              </a:rPr>
              <a:t>ValidationSummary</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valSummary</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runat</a:t>
            </a:r>
            <a:r>
              <a:rPr lang="en-US" sz="2000" dirty="0">
                <a:solidFill>
                  <a:srgbClr val="0000FF"/>
                </a:solidFill>
                <a:highlight>
                  <a:srgbClr val="FFFFFF"/>
                </a:highlight>
                <a:latin typeface="Consolas" panose="020B0609020204030204" pitchFamily="49" charset="0"/>
              </a:rPr>
              <a:t>="server"</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ValidationGroup</a:t>
            </a:r>
            <a:r>
              <a:rPr lang="en-US" sz="2000" dirty="0">
                <a:solidFill>
                  <a:srgbClr val="0000FF"/>
                </a:solidFill>
                <a:highlight>
                  <a:srgbClr val="FFFFFF"/>
                </a:highlight>
                <a:latin typeface="Consolas" panose="020B0609020204030204" pitchFamily="49" charset="0"/>
              </a:rPr>
              <a:t>="Save"</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ForeColor</a:t>
            </a:r>
            <a:r>
              <a:rPr lang="en-US" sz="2000" dirty="0">
                <a:solidFill>
                  <a:srgbClr val="0000FF"/>
                </a:solidFill>
                <a:highlight>
                  <a:srgbClr val="FFFFFF"/>
                </a:highlight>
                <a:latin typeface="Consolas" panose="020B0609020204030204" pitchFamily="49" charset="0"/>
              </a:rPr>
              <a:t>="Red"/&gt;</a:t>
            </a:r>
            <a:endParaRPr lang="en-US" sz="2000" dirty="0">
              <a:solidFill>
                <a:srgbClr val="0000FF"/>
              </a:solidFill>
              <a:latin typeface="Consolas" panose="020B0609020204030204"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5574744"/>
            <a:ext cx="3353542" cy="826056"/>
          </a:xfrm>
          <a:prstGeom prst="rect">
            <a:avLst/>
          </a:prstGeom>
          <a:ln>
            <a:solidFill>
              <a:schemeClr val="tx1"/>
            </a:solidFill>
          </a:ln>
        </p:spPr>
      </p:pic>
    </p:spTree>
    <p:extLst>
      <p:ext uri="{BB962C8B-B14F-4D97-AF65-F5344CB8AC3E}">
        <p14:creationId xmlns:p14="http://schemas.microsoft.com/office/powerpoint/2010/main" val="350651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Validation Control</a:t>
            </a:r>
            <a:endParaRPr lang="en-US" dirty="0">
              <a:latin typeface="+mj-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313" y="1524000"/>
            <a:ext cx="7911373" cy="3657600"/>
          </a:xfrm>
          <a:ln>
            <a:solidFill>
              <a:schemeClr val="tx1"/>
            </a:solidFill>
          </a:ln>
        </p:spPr>
      </p:pic>
    </p:spTree>
    <p:extLst>
      <p:ext uri="{BB962C8B-B14F-4D97-AF65-F5344CB8AC3E}">
        <p14:creationId xmlns:p14="http://schemas.microsoft.com/office/powerpoint/2010/main" val="18801345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 Validation Control</a:t>
            </a:r>
            <a:endParaRPr lang="en-US" dirty="0">
              <a:latin typeface="+mj-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5389" y="1676400"/>
            <a:ext cx="8529386" cy="3581400"/>
          </a:xfrm>
          <a:ln>
            <a:solidFill>
              <a:schemeClr val="tx1"/>
            </a:solidFill>
          </a:ln>
        </p:spPr>
      </p:pic>
    </p:spTree>
    <p:extLst>
      <p:ext uri="{BB962C8B-B14F-4D97-AF65-F5344CB8AC3E}">
        <p14:creationId xmlns:p14="http://schemas.microsoft.com/office/powerpoint/2010/main" val="399666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ASP.NET Page Life </a:t>
            </a:r>
            <a:r>
              <a:rPr lang="en-US" dirty="0" smtClean="0">
                <a:latin typeface="+mj-lt"/>
              </a:rPr>
              <a:t>Cycle </a:t>
            </a:r>
            <a:endParaRPr lang="en-US" dirty="0">
              <a:latin typeface="+mj-lt"/>
            </a:endParaRPr>
          </a:p>
        </p:txBody>
      </p:sp>
      <p:sp>
        <p:nvSpPr>
          <p:cNvPr id="3" name="Content Placeholder 2"/>
          <p:cNvSpPr>
            <a:spLocks noGrp="1"/>
          </p:cNvSpPr>
          <p:nvPr>
            <p:ph idx="1"/>
          </p:nvPr>
        </p:nvSpPr>
        <p:spPr/>
        <p:txBody>
          <a:bodyPr/>
          <a:lstStyle/>
          <a:p>
            <a:pPr algn="just"/>
            <a:r>
              <a:rPr lang="en-US" dirty="0"/>
              <a:t>The life cycle of the ASP.NET page specifies how the page is instantiated and processed to generate the specific output. </a:t>
            </a:r>
            <a:endParaRPr lang="en-US" dirty="0" smtClean="0"/>
          </a:p>
          <a:p>
            <a:pPr algn="just"/>
            <a:r>
              <a:rPr lang="en-US" dirty="0" smtClean="0"/>
              <a:t>There </a:t>
            </a:r>
            <a:r>
              <a:rPr lang="en-US" dirty="0"/>
              <a:t>are different phases through which the </a:t>
            </a:r>
            <a:r>
              <a:rPr lang="en-US" dirty="0" smtClean="0"/>
              <a:t>page is processed </a:t>
            </a:r>
            <a:r>
              <a:rPr lang="en-US" dirty="0"/>
              <a:t>before rendering the output on web</a:t>
            </a:r>
            <a:r>
              <a:rPr lang="en-US" dirty="0" smtClean="0"/>
              <a:t>.</a:t>
            </a:r>
          </a:p>
          <a:p>
            <a:pPr lvl="1" algn="just"/>
            <a:r>
              <a:rPr lang="en-US" dirty="0" smtClean="0"/>
              <a:t>Page Request</a:t>
            </a:r>
          </a:p>
          <a:p>
            <a:pPr lvl="1" algn="just"/>
            <a:r>
              <a:rPr lang="en-US" dirty="0" smtClean="0"/>
              <a:t>Start</a:t>
            </a:r>
          </a:p>
          <a:p>
            <a:pPr lvl="1" algn="just"/>
            <a:r>
              <a:rPr lang="en-US" dirty="0" smtClean="0"/>
              <a:t>Initialization</a:t>
            </a:r>
          </a:p>
          <a:p>
            <a:pPr lvl="1" algn="just"/>
            <a:r>
              <a:rPr lang="en-US" dirty="0" smtClean="0"/>
              <a:t>Load</a:t>
            </a:r>
          </a:p>
          <a:p>
            <a:pPr lvl="1" algn="just"/>
            <a:r>
              <a:rPr lang="en-US" dirty="0" smtClean="0"/>
              <a:t>Rendering</a:t>
            </a:r>
          </a:p>
          <a:p>
            <a:pPr lvl="1" algn="just"/>
            <a:r>
              <a:rPr lang="en-US" dirty="0" smtClean="0"/>
              <a:t>Unload</a:t>
            </a:r>
          </a:p>
          <a:p>
            <a:pPr lvl="0" algn="just"/>
            <a:endParaRPr lang="en-US" dirty="0"/>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280937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Login Controls</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a:t>Internet is </a:t>
            </a:r>
            <a:r>
              <a:rPr lang="en-US" dirty="0" smtClean="0"/>
              <a:t>now emerging </a:t>
            </a:r>
            <a:r>
              <a:rPr lang="en-US" dirty="0"/>
              <a:t>as the most widely used medium for performing various </a:t>
            </a:r>
            <a:r>
              <a:rPr lang="en-US" dirty="0" smtClean="0"/>
              <a:t>tasks, such </a:t>
            </a:r>
            <a:r>
              <a:rPr lang="en-US" dirty="0"/>
              <a:t>as online </a:t>
            </a:r>
            <a:r>
              <a:rPr lang="en-US" dirty="0" smtClean="0"/>
              <a:t>shopping, data </a:t>
            </a:r>
            <a:r>
              <a:rPr lang="en-US" dirty="0"/>
              <a:t>exchanging and bank transactions etc</a:t>
            </a:r>
            <a:r>
              <a:rPr lang="en-US" dirty="0" smtClean="0"/>
              <a:t>.</a:t>
            </a:r>
          </a:p>
          <a:p>
            <a:pPr marL="457200" algn="just"/>
            <a:r>
              <a:rPr lang="en-US" dirty="0"/>
              <a:t>All this Information and data need to be secured against unauthorized access from malicious and illegal </a:t>
            </a:r>
            <a:r>
              <a:rPr lang="en-US" dirty="0" smtClean="0"/>
              <a:t>sources.</a:t>
            </a:r>
          </a:p>
          <a:p>
            <a:pPr marL="457200" algn="just"/>
            <a:r>
              <a:rPr lang="en-US" dirty="0" smtClean="0"/>
              <a:t>We know that, we </a:t>
            </a:r>
            <a:r>
              <a:rPr lang="en-US" dirty="0"/>
              <a:t>need to write large piece of code to create forms and user interfaces for authenticating the </a:t>
            </a:r>
            <a:r>
              <a:rPr lang="en-US" dirty="0" smtClean="0"/>
              <a:t>user.</a:t>
            </a:r>
          </a:p>
          <a:p>
            <a:pPr marL="457200" algn="just"/>
            <a:r>
              <a:rPr lang="en-US" dirty="0" smtClean="0"/>
              <a:t>It </a:t>
            </a:r>
            <a:r>
              <a:rPr lang="en-US" dirty="0"/>
              <a:t>is very </a:t>
            </a:r>
            <a:r>
              <a:rPr lang="en-US" dirty="0" smtClean="0"/>
              <a:t>time consuming </a:t>
            </a:r>
            <a:r>
              <a:rPr lang="en-US" dirty="0"/>
              <a:t>so that Microsoft developed a new series of server </a:t>
            </a:r>
            <a:r>
              <a:rPr lang="en-US" dirty="0" smtClean="0"/>
              <a:t>controls, called </a:t>
            </a:r>
            <a:r>
              <a:rPr lang="en-US" b="1" dirty="0"/>
              <a:t>login controls</a:t>
            </a:r>
            <a:r>
              <a:rPr lang="en-US" dirty="0"/>
              <a:t>.</a:t>
            </a:r>
            <a:endParaRPr lang="en-US" dirty="0" smtClean="0"/>
          </a:p>
          <a:p>
            <a:pPr marL="457200" algn="just"/>
            <a:endParaRPr lang="en-US" dirty="0" smtClean="0"/>
          </a:p>
          <a:p>
            <a:pPr marL="457200" algn="just"/>
            <a:endParaRPr lang="en-US" dirty="0" smtClean="0"/>
          </a:p>
        </p:txBody>
      </p:sp>
    </p:spTree>
    <p:extLst>
      <p:ext uri="{BB962C8B-B14F-4D97-AF65-F5344CB8AC3E}">
        <p14:creationId xmlns:p14="http://schemas.microsoft.com/office/powerpoint/2010/main" val="273305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Login Controls Cont..</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a:t>There are following Login controls </a:t>
            </a:r>
            <a:r>
              <a:rPr lang="en-US" dirty="0" smtClean="0"/>
              <a:t>which </a:t>
            </a:r>
            <a:r>
              <a:rPr lang="en-US" dirty="0"/>
              <a:t>are used in ASP.NET Website as given below</a:t>
            </a:r>
            <a:r>
              <a:rPr lang="en-US" dirty="0" smtClean="0"/>
              <a:t>:-</a:t>
            </a:r>
          </a:p>
          <a:p>
            <a:pPr marL="857250" lvl="1" algn="just"/>
            <a:r>
              <a:rPr lang="en-US" dirty="0" smtClean="0"/>
              <a:t>Login</a:t>
            </a:r>
          </a:p>
          <a:p>
            <a:pPr marL="857250" lvl="1" algn="just"/>
            <a:r>
              <a:rPr lang="en-US" dirty="0" err="1" smtClean="0"/>
              <a:t>LoginName</a:t>
            </a:r>
            <a:endParaRPr lang="en-US" dirty="0" smtClean="0"/>
          </a:p>
          <a:p>
            <a:pPr marL="857250" lvl="1" algn="just"/>
            <a:r>
              <a:rPr lang="en-US" dirty="0" err="1" smtClean="0"/>
              <a:t>LoginStatus</a:t>
            </a:r>
            <a:endParaRPr lang="en-US" dirty="0" smtClean="0"/>
          </a:p>
          <a:p>
            <a:pPr marL="857250" lvl="1" algn="just"/>
            <a:r>
              <a:rPr lang="en-US" dirty="0" err="1" smtClean="0"/>
              <a:t>LoginView</a:t>
            </a:r>
            <a:endParaRPr lang="en-US" dirty="0" smtClean="0"/>
          </a:p>
          <a:p>
            <a:pPr marL="857250" lvl="1" algn="just"/>
            <a:r>
              <a:rPr lang="en-US" dirty="0" err="1" smtClean="0"/>
              <a:t>PasswordRecovery</a:t>
            </a:r>
            <a:endParaRPr lang="en-US" dirty="0" smtClean="0"/>
          </a:p>
          <a:p>
            <a:pPr marL="857250" lvl="1" algn="just"/>
            <a:r>
              <a:rPr lang="en-US" dirty="0" err="1" smtClean="0"/>
              <a:t>ChangePassword</a:t>
            </a:r>
            <a:endParaRPr lang="en-US" dirty="0" smtClean="0"/>
          </a:p>
          <a:p>
            <a:pPr marL="857250" lvl="1" algn="just"/>
            <a:r>
              <a:rPr lang="en-US" dirty="0" err="1" smtClean="0"/>
              <a:t>CreateUserWizard</a:t>
            </a:r>
            <a:endParaRPr lang="en-US" dirty="0" smtClean="0"/>
          </a:p>
          <a:p>
            <a:pPr marL="457200" algn="just"/>
            <a:endParaRPr lang="en-US" dirty="0" smtClean="0"/>
          </a:p>
        </p:txBody>
      </p:sp>
    </p:spTree>
    <p:extLst>
      <p:ext uri="{BB962C8B-B14F-4D97-AF65-F5344CB8AC3E}">
        <p14:creationId xmlns:p14="http://schemas.microsoft.com/office/powerpoint/2010/main" val="396836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Login </a:t>
            </a:r>
            <a:r>
              <a:rPr lang="en-US" smtClean="0">
                <a:latin typeface="+mj-lt"/>
              </a:rPr>
              <a:t>Control Cont..</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a:t>The ASP.NET login controls provide a </a:t>
            </a:r>
            <a:r>
              <a:rPr lang="en-US" dirty="0" smtClean="0"/>
              <a:t>login </a:t>
            </a:r>
            <a:r>
              <a:rPr lang="en-US" dirty="0"/>
              <a:t>solution for ASP.NET Web applications without requiring programming</a:t>
            </a:r>
            <a:r>
              <a:rPr lang="en-US" dirty="0" smtClean="0"/>
              <a:t>.</a:t>
            </a:r>
          </a:p>
          <a:p>
            <a:pPr marL="457200" algn="just"/>
            <a:r>
              <a:rPr lang="en-US" dirty="0" smtClean="0"/>
              <a:t>It </a:t>
            </a:r>
            <a:r>
              <a:rPr lang="en-US" dirty="0"/>
              <a:t>provides you with a ready-to-use user interface that queries the user name and password from the user and offers a Log In button for login</a:t>
            </a:r>
            <a:r>
              <a:rPr lang="en-US" dirty="0" smtClean="0"/>
              <a:t>.</a:t>
            </a:r>
          </a:p>
          <a:p>
            <a:pPr marL="457200" algn="just"/>
            <a:r>
              <a:rPr lang="en-US" dirty="0" smtClean="0"/>
              <a:t>Login </a:t>
            </a:r>
            <a:r>
              <a:rPr lang="en-US" dirty="0"/>
              <a:t>control displays a user interface for user authentication.</a:t>
            </a:r>
          </a:p>
          <a:p>
            <a:pPr marL="457200" algn="just"/>
            <a:r>
              <a:rPr lang="en-US" dirty="0" smtClean="0"/>
              <a:t>It also </a:t>
            </a:r>
            <a:r>
              <a:rPr lang="en-US" dirty="0"/>
              <a:t>allows users to indicate whether they want to store their identity and automatically authenticated the next time they visit the site.</a:t>
            </a:r>
          </a:p>
          <a:p>
            <a:pPr marL="457200" algn="just"/>
            <a:endParaRPr lang="en-US" dirty="0" smtClean="0"/>
          </a:p>
          <a:p>
            <a:pPr marL="457200" algn="just"/>
            <a:endParaRPr lang="en-US" dirty="0" smtClean="0"/>
          </a:p>
          <a:p>
            <a:pPr marL="457200" algn="just"/>
            <a:endParaRPr lang="en-US" dirty="0" smtClean="0"/>
          </a:p>
        </p:txBody>
      </p:sp>
    </p:spTree>
    <p:extLst>
      <p:ext uri="{BB962C8B-B14F-4D97-AF65-F5344CB8AC3E}">
        <p14:creationId xmlns:p14="http://schemas.microsoft.com/office/powerpoint/2010/main" val="145908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Login Control Cont..</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smtClean="0"/>
              <a:t>It authenticate </a:t>
            </a:r>
            <a:r>
              <a:rPr lang="en-US" dirty="0"/>
              <a:t>the </a:t>
            </a:r>
            <a:r>
              <a:rPr lang="en-US" dirty="0" smtClean="0"/>
              <a:t>username </a:t>
            </a:r>
            <a:r>
              <a:rPr lang="en-US" dirty="0"/>
              <a:t>and password and grant the access to the </a:t>
            </a:r>
            <a:r>
              <a:rPr lang="en-US" dirty="0" smtClean="0"/>
              <a:t>desired services </a:t>
            </a:r>
            <a:r>
              <a:rPr lang="en-US" dirty="0"/>
              <a:t>on </a:t>
            </a:r>
            <a:r>
              <a:rPr lang="en-US" dirty="0" smtClean="0"/>
              <a:t>the </a:t>
            </a:r>
            <a:r>
              <a:rPr lang="en-US" dirty="0"/>
              <a:t>basis of the credentials</a:t>
            </a:r>
            <a:r>
              <a:rPr lang="en-US" dirty="0" smtClean="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629" y="2286000"/>
            <a:ext cx="3524742" cy="1800476"/>
          </a:xfrm>
          <a:prstGeom prst="rect">
            <a:avLst/>
          </a:prstGeom>
          <a:ln>
            <a:solidFill>
              <a:schemeClr val="tx1"/>
            </a:solidFill>
          </a:ln>
        </p:spPr>
      </p:pic>
    </p:spTree>
    <p:extLst>
      <p:ext uri="{BB962C8B-B14F-4D97-AF65-F5344CB8AC3E}">
        <p14:creationId xmlns:p14="http://schemas.microsoft.com/office/powerpoint/2010/main" val="312037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LoginName</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algn="just"/>
            <a:r>
              <a:rPr lang="en-US" dirty="0"/>
              <a:t>The </a:t>
            </a:r>
            <a:r>
              <a:rPr lang="en-US" dirty="0" err="1"/>
              <a:t>LoginName</a:t>
            </a:r>
            <a:r>
              <a:rPr lang="en-US" dirty="0"/>
              <a:t> Control is responsible for display the names of all the authenticated </a:t>
            </a:r>
            <a:r>
              <a:rPr lang="en-US" dirty="0" smtClean="0"/>
              <a:t>users. If users are not </a:t>
            </a:r>
            <a:r>
              <a:rPr lang="en-US" dirty="0"/>
              <a:t>logged </a:t>
            </a:r>
            <a:r>
              <a:rPr lang="en-US" dirty="0" smtClean="0"/>
              <a:t>in, then </a:t>
            </a:r>
            <a:r>
              <a:rPr lang="en-US" dirty="0"/>
              <a:t>this control is not displayed on the page</a:t>
            </a:r>
            <a:r>
              <a:rPr lang="en-US" dirty="0" smtClean="0"/>
              <a:t>.</a:t>
            </a:r>
          </a:p>
          <a:p>
            <a:pPr algn="just"/>
            <a:r>
              <a:rPr lang="en-US" dirty="0"/>
              <a:t>This control uses the </a:t>
            </a:r>
            <a:r>
              <a:rPr lang="en-US" dirty="0" err="1" smtClean="0">
                <a:latin typeface="Georgia" panose="02040502050405020303" pitchFamily="18" charset="0"/>
              </a:rPr>
              <a:t>Page.User.Identity.Name</a:t>
            </a:r>
            <a:r>
              <a:rPr lang="en-US" dirty="0" smtClean="0">
                <a:latin typeface="Georgia" panose="02040502050405020303" pitchFamily="18" charset="0"/>
              </a:rPr>
              <a:t> </a:t>
            </a:r>
            <a:r>
              <a:rPr lang="en-US" dirty="0" smtClean="0"/>
              <a:t>namespace </a:t>
            </a:r>
            <a:r>
              <a:rPr lang="en-US" dirty="0"/>
              <a:t>to return the value for the user's name</a:t>
            </a:r>
            <a:r>
              <a:rPr lang="en-US" dirty="0" smtClean="0"/>
              <a:t>.</a:t>
            </a:r>
          </a:p>
          <a:p>
            <a:pPr algn="just"/>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654" y="3810000"/>
            <a:ext cx="3172692" cy="1066800"/>
          </a:xfrm>
          <a:prstGeom prst="rect">
            <a:avLst/>
          </a:prstGeom>
          <a:ln>
            <a:solidFill>
              <a:schemeClr val="tx1"/>
            </a:solidFill>
          </a:ln>
        </p:spPr>
      </p:pic>
    </p:spTree>
    <p:extLst>
      <p:ext uri="{BB962C8B-B14F-4D97-AF65-F5344CB8AC3E}">
        <p14:creationId xmlns:p14="http://schemas.microsoft.com/office/powerpoint/2010/main" val="345397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LoginStatus</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algn="just"/>
            <a:r>
              <a:rPr lang="en-US" dirty="0"/>
              <a:t>The </a:t>
            </a:r>
            <a:r>
              <a:rPr lang="en-US" dirty="0" err="1"/>
              <a:t>LoginStatus</a:t>
            </a:r>
            <a:r>
              <a:rPr lang="en-US" dirty="0"/>
              <a:t> control specifies </a:t>
            </a:r>
            <a:r>
              <a:rPr lang="en-US" dirty="0" smtClean="0"/>
              <a:t>whether a </a:t>
            </a:r>
            <a:r>
              <a:rPr lang="en-US" dirty="0"/>
              <a:t>particular user has logged </a:t>
            </a:r>
            <a:r>
              <a:rPr lang="en-US" dirty="0" smtClean="0"/>
              <a:t>on to </a:t>
            </a:r>
            <a:r>
              <a:rPr lang="en-US" dirty="0"/>
              <a:t>the website or </a:t>
            </a:r>
            <a:r>
              <a:rPr lang="en-US" dirty="0" smtClean="0"/>
              <a:t>not.</a:t>
            </a:r>
          </a:p>
          <a:p>
            <a:pPr algn="just"/>
            <a:r>
              <a:rPr lang="en-US" dirty="0"/>
              <a:t>When the user is not logged </a:t>
            </a:r>
            <a:r>
              <a:rPr lang="en-US" dirty="0" smtClean="0"/>
              <a:t>in, this </a:t>
            </a:r>
            <a:r>
              <a:rPr lang="en-US" dirty="0"/>
              <a:t>control display the Login text as a hyperlink</a:t>
            </a:r>
            <a:r>
              <a:rPr lang="en-US" dirty="0" smtClean="0"/>
              <a:t>. When </a:t>
            </a:r>
            <a:r>
              <a:rPr lang="en-US" dirty="0"/>
              <a:t>the user is logged </a:t>
            </a:r>
            <a:r>
              <a:rPr lang="en-US" dirty="0" smtClean="0"/>
              <a:t>in, this </a:t>
            </a:r>
            <a:r>
              <a:rPr lang="en-US" dirty="0"/>
              <a:t>control display the logout text as a hyperlink</a:t>
            </a:r>
            <a:r>
              <a:rPr lang="en-US" dirty="0" smtClean="0"/>
              <a:t>.</a:t>
            </a:r>
          </a:p>
          <a:p>
            <a:r>
              <a:rPr lang="en-US" dirty="0" smtClean="0"/>
              <a:t>To </a:t>
            </a:r>
            <a:r>
              <a:rPr lang="en-US" dirty="0"/>
              <a:t>do </a:t>
            </a:r>
            <a:r>
              <a:rPr lang="en-US" dirty="0" smtClean="0"/>
              <a:t>this, </a:t>
            </a:r>
            <a:r>
              <a:rPr lang="en-US" dirty="0" err="1" smtClean="0"/>
              <a:t>LoginStatus</a:t>
            </a:r>
            <a:r>
              <a:rPr lang="en-US" dirty="0" smtClean="0"/>
              <a:t> </a:t>
            </a:r>
            <a:r>
              <a:rPr lang="en-US" dirty="0"/>
              <a:t>control uses the authentication section </a:t>
            </a:r>
            <a:r>
              <a:rPr lang="en-US" dirty="0" smtClean="0"/>
              <a:t>of </a:t>
            </a:r>
            <a:r>
              <a:rPr lang="en-US" dirty="0"/>
              <a:t>the </a:t>
            </a:r>
            <a:r>
              <a:rPr lang="en-US" dirty="0" err="1"/>
              <a:t>web.config</a:t>
            </a:r>
            <a:r>
              <a:rPr lang="en-US" dirty="0"/>
              <a:t> </a:t>
            </a:r>
            <a:r>
              <a:rPr lang="en-US" dirty="0" smtClean="0"/>
              <a:t>file.</a:t>
            </a:r>
          </a:p>
        </p:txBody>
      </p:sp>
    </p:spTree>
    <p:extLst>
      <p:ext uri="{BB962C8B-B14F-4D97-AF65-F5344CB8AC3E}">
        <p14:creationId xmlns:p14="http://schemas.microsoft.com/office/powerpoint/2010/main" val="152311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LoginStatus</a:t>
            </a:r>
            <a:r>
              <a:rPr lang="en-US" dirty="0" smtClean="0">
                <a:latin typeface="+mj-lt"/>
              </a:rPr>
              <a:t> Control Cont..</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r>
              <a:rPr lang="en-US" dirty="0" err="1" smtClean="0"/>
              <a:t>LoginStatus</a:t>
            </a:r>
            <a:r>
              <a:rPr lang="en-US" dirty="0" smtClean="0"/>
              <a:t> </a:t>
            </a:r>
            <a:r>
              <a:rPr lang="en-US" dirty="0"/>
              <a:t>control provides the following two views</a:t>
            </a:r>
            <a:r>
              <a:rPr lang="en-US" dirty="0" smtClean="0"/>
              <a:t>:-</a:t>
            </a:r>
          </a:p>
          <a:p>
            <a:pPr lvl="1"/>
            <a:r>
              <a:rPr lang="en-US" b="1" dirty="0" err="1"/>
              <a:t>LoggedIn</a:t>
            </a:r>
            <a:r>
              <a:rPr lang="en-US" dirty="0"/>
              <a:t> </a:t>
            </a:r>
            <a:r>
              <a:rPr lang="en-US" dirty="0" smtClean="0"/>
              <a:t>:- It </a:t>
            </a:r>
            <a:r>
              <a:rPr lang="en-US" dirty="0"/>
              <a:t>will be </a:t>
            </a:r>
            <a:r>
              <a:rPr lang="en-US" dirty="0" smtClean="0"/>
              <a:t>displayed, when </a:t>
            </a:r>
            <a:r>
              <a:rPr lang="en-US" dirty="0"/>
              <a:t>the user is not Logged In</a:t>
            </a:r>
            <a:r>
              <a:rPr lang="en-US" dirty="0" smtClean="0"/>
              <a:t>.</a:t>
            </a:r>
          </a:p>
          <a:p>
            <a:pPr lvl="1"/>
            <a:r>
              <a:rPr lang="en-US" b="1" dirty="0"/>
              <a:t>Logout</a:t>
            </a:r>
            <a:r>
              <a:rPr lang="en-US" dirty="0"/>
              <a:t> </a:t>
            </a:r>
            <a:r>
              <a:rPr lang="en-US" dirty="0" smtClean="0"/>
              <a:t>:- </a:t>
            </a:r>
            <a:r>
              <a:rPr lang="en-US" dirty="0"/>
              <a:t>It will be displayed when the user is Logged In</a:t>
            </a:r>
            <a:r>
              <a:rPr lang="en-US" dirty="0" smtClean="0"/>
              <a:t>.</a:t>
            </a:r>
          </a:p>
          <a:p>
            <a:pPr lvl="1"/>
            <a:endParaRPr lang="en-US" dirty="0"/>
          </a:p>
          <a:p>
            <a:pPr lvl="1"/>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667000"/>
            <a:ext cx="4668600" cy="1538364"/>
          </a:xfrm>
          <a:prstGeom prst="rect">
            <a:avLst/>
          </a:prstGeom>
          <a:ln>
            <a:solidFill>
              <a:schemeClr val="tx1"/>
            </a:solidFill>
          </a:ln>
        </p:spPr>
      </p:pic>
    </p:spTree>
    <p:extLst>
      <p:ext uri="{BB962C8B-B14F-4D97-AF65-F5344CB8AC3E}">
        <p14:creationId xmlns:p14="http://schemas.microsoft.com/office/powerpoint/2010/main" val="401351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LoginView</a:t>
            </a:r>
            <a:r>
              <a:rPr lang="en-US" dirty="0" smtClean="0">
                <a:latin typeface="+mj-lt"/>
              </a:rPr>
              <a:t> Control</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a:t>The </a:t>
            </a:r>
            <a:r>
              <a:rPr lang="en-US" dirty="0" err="1"/>
              <a:t>LoginView</a:t>
            </a:r>
            <a:r>
              <a:rPr lang="en-US" dirty="0"/>
              <a:t> Control is a web server </a:t>
            </a:r>
            <a:r>
              <a:rPr lang="en-US" dirty="0" smtClean="0"/>
              <a:t>control, which </a:t>
            </a:r>
            <a:r>
              <a:rPr lang="en-US" dirty="0"/>
              <a:t>is used to </a:t>
            </a:r>
            <a:r>
              <a:rPr lang="en-US" dirty="0" smtClean="0"/>
              <a:t>display two different </a:t>
            </a:r>
            <a:r>
              <a:rPr lang="en-US" dirty="0"/>
              <a:t>views of a web page of any </a:t>
            </a:r>
            <a:r>
              <a:rPr lang="en-US" dirty="0" smtClean="0"/>
              <a:t>website.</a:t>
            </a:r>
          </a:p>
          <a:p>
            <a:pPr marL="457200" algn="just"/>
            <a:r>
              <a:rPr lang="en-US" dirty="0" smtClean="0"/>
              <a:t>Depending </a:t>
            </a:r>
            <a:r>
              <a:rPr lang="en-US" dirty="0"/>
              <a:t>on whether the any user has logged on to a web page as anonymous user or registered </a:t>
            </a:r>
            <a:r>
              <a:rPr lang="en-US" dirty="0" smtClean="0"/>
              <a:t>user.</a:t>
            </a:r>
          </a:p>
          <a:p>
            <a:pPr marL="457200" algn="just"/>
            <a:r>
              <a:rPr lang="en-US" dirty="0"/>
              <a:t>If the user is </a:t>
            </a:r>
            <a:r>
              <a:rPr lang="en-US" dirty="0" smtClean="0"/>
              <a:t>authenticated, the </a:t>
            </a:r>
            <a:r>
              <a:rPr lang="en-US" dirty="0"/>
              <a:t>control displays the appropriate to the person with the help of the following views template</a:t>
            </a:r>
            <a:r>
              <a:rPr lang="en-US" dirty="0" smtClean="0"/>
              <a:t>.</a:t>
            </a:r>
          </a:p>
          <a:p>
            <a:pPr lvl="1" algn="just"/>
            <a:r>
              <a:rPr lang="en-US" b="1" dirty="0"/>
              <a:t>Anonymous Template</a:t>
            </a:r>
            <a:r>
              <a:rPr lang="en-US" dirty="0"/>
              <a:t> </a:t>
            </a:r>
          </a:p>
          <a:p>
            <a:pPr lvl="2" algn="just">
              <a:buFont typeface="Courier New" panose="02070309020205020404" pitchFamily="49" charset="0"/>
              <a:buChar char="o"/>
            </a:pPr>
            <a:r>
              <a:rPr lang="en-US" dirty="0"/>
              <a:t>This template (default of all) will be displayed when any user just open the web page but not logged in.</a:t>
            </a:r>
          </a:p>
          <a:p>
            <a:pPr marL="457200" algn="just"/>
            <a:endParaRPr lang="en-US" dirty="0" smtClean="0"/>
          </a:p>
        </p:txBody>
      </p:sp>
    </p:spTree>
    <p:extLst>
      <p:ext uri="{BB962C8B-B14F-4D97-AF65-F5344CB8AC3E}">
        <p14:creationId xmlns:p14="http://schemas.microsoft.com/office/powerpoint/2010/main" val="127884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LoginView</a:t>
            </a:r>
            <a:r>
              <a:rPr lang="en-US" dirty="0" smtClean="0">
                <a:latin typeface="+mj-lt"/>
              </a:rPr>
              <a:t> Control Cont..</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lvl="1" algn="just"/>
            <a:r>
              <a:rPr lang="en-US" b="1" dirty="0" err="1" smtClean="0"/>
              <a:t>LoggedInTemplate</a:t>
            </a:r>
            <a:r>
              <a:rPr lang="en-US" dirty="0" smtClean="0"/>
              <a:t> </a:t>
            </a:r>
          </a:p>
          <a:p>
            <a:pPr lvl="2" algn="just">
              <a:buFont typeface="Courier New" panose="02070309020205020404" pitchFamily="49" charset="0"/>
              <a:buChar char="o"/>
            </a:pPr>
            <a:r>
              <a:rPr lang="en-US" dirty="0" smtClean="0"/>
              <a:t>This Template (page)will be displayed when the user in logged in.</a:t>
            </a:r>
          </a:p>
          <a:p>
            <a:pPr lvl="1" algn="just"/>
            <a:r>
              <a:rPr lang="en-US" b="1" dirty="0" err="1" smtClean="0"/>
              <a:t>RoleGroups</a:t>
            </a:r>
            <a:r>
              <a:rPr lang="en-US" dirty="0" smtClean="0"/>
              <a:t> </a:t>
            </a:r>
          </a:p>
          <a:p>
            <a:pPr lvl="2" algn="just">
              <a:buFont typeface="Courier New" panose="02070309020205020404" pitchFamily="49" charset="0"/>
              <a:buChar char="o"/>
            </a:pPr>
            <a:r>
              <a:rPr lang="en-US" dirty="0" smtClean="0"/>
              <a:t>This template will be displayed when user logged in, that is the member of the specific role (defined role group).</a:t>
            </a:r>
          </a:p>
          <a:p>
            <a:pPr lvl="1" algn="just"/>
            <a:endParaRPr lang="en-US" dirty="0"/>
          </a:p>
          <a:p>
            <a:pPr lvl="1" algn="just"/>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78" y="3352800"/>
            <a:ext cx="4779644" cy="1981200"/>
          </a:xfrm>
          <a:prstGeom prst="rect">
            <a:avLst/>
          </a:prstGeom>
          <a:ln>
            <a:solidFill>
              <a:schemeClr val="tx1"/>
            </a:solidFill>
          </a:ln>
        </p:spPr>
      </p:pic>
    </p:spTree>
    <p:extLst>
      <p:ext uri="{BB962C8B-B14F-4D97-AF65-F5344CB8AC3E}">
        <p14:creationId xmlns:p14="http://schemas.microsoft.com/office/powerpoint/2010/main" val="388965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PasswordRecovery</a:t>
            </a:r>
            <a:r>
              <a:rPr lang="en-US" dirty="0" smtClean="0">
                <a:latin typeface="+mj-lt"/>
              </a:rPr>
              <a:t> </a:t>
            </a:r>
            <a:r>
              <a:rPr lang="en-US" dirty="0">
                <a:latin typeface="+mj-lt"/>
              </a:rPr>
              <a:t>Control</a:t>
            </a: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a:t>The </a:t>
            </a:r>
            <a:r>
              <a:rPr lang="en-US" dirty="0" err="1" smtClean="0"/>
              <a:t>PasswordRecovery</a:t>
            </a:r>
            <a:r>
              <a:rPr lang="en-US" dirty="0" smtClean="0"/>
              <a:t> </a:t>
            </a:r>
            <a:r>
              <a:rPr lang="en-US" dirty="0"/>
              <a:t>control is used to recover or reset the forgotten password of a </a:t>
            </a:r>
            <a:r>
              <a:rPr lang="en-US" dirty="0" smtClean="0"/>
              <a:t>user.</a:t>
            </a:r>
          </a:p>
          <a:p>
            <a:pPr marL="457200" algn="just"/>
            <a:r>
              <a:rPr lang="en-US" dirty="0"/>
              <a:t>This control does not display the password on the browser</a:t>
            </a:r>
            <a:r>
              <a:rPr lang="en-US" dirty="0" smtClean="0"/>
              <a:t>, but </a:t>
            </a:r>
            <a:r>
              <a:rPr lang="en-US" dirty="0"/>
              <a:t>it sends the password to the respective email address whatever you have specified at the time of registration</a:t>
            </a:r>
            <a:r>
              <a:rPr lang="en-US" dirty="0" smtClean="0"/>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657600"/>
            <a:ext cx="3772139" cy="1739375"/>
          </a:xfrm>
          <a:prstGeom prst="rect">
            <a:avLst/>
          </a:prstGeom>
          <a:ln>
            <a:solidFill>
              <a:schemeClr val="tx1"/>
            </a:solidFill>
          </a:ln>
        </p:spPr>
      </p:pic>
    </p:spTree>
    <p:extLst>
      <p:ext uri="{BB962C8B-B14F-4D97-AF65-F5344CB8AC3E}">
        <p14:creationId xmlns:p14="http://schemas.microsoft.com/office/powerpoint/2010/main" val="63654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ASP.NET Page </a:t>
            </a:r>
            <a:r>
              <a:rPr lang="en-US" dirty="0">
                <a:latin typeface="+mj-lt"/>
              </a:rPr>
              <a:t>Life </a:t>
            </a:r>
            <a:r>
              <a:rPr lang="en-US" dirty="0" smtClean="0">
                <a:latin typeface="+mj-lt"/>
              </a:rPr>
              <a:t>Cycle Cont..</a:t>
            </a:r>
            <a:endParaRPr lang="en-US" dirty="0">
              <a:latin typeface="+mj-lt"/>
            </a:endParaRPr>
          </a:p>
        </p:txBody>
      </p:sp>
      <p:graphicFrame>
        <p:nvGraphicFramePr>
          <p:cNvPr id="4" name="Diagram 3"/>
          <p:cNvGraphicFramePr/>
          <p:nvPr>
            <p:extLst>
              <p:ext uri="{D42A27DB-BD31-4B8C-83A1-F6EECF244321}">
                <p14:modId xmlns:p14="http://schemas.microsoft.com/office/powerpoint/2010/main" val="3163094224"/>
              </p:ext>
            </p:extLst>
          </p:nvPr>
        </p:nvGraphicFramePr>
        <p:xfrm>
          <a:off x="323850" y="1219200"/>
          <a:ext cx="84963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354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A054937-5675-499A-9E8B-6394C95A74D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59F1AC1-F59F-409E-92D7-12E693583B0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E53FBC8F-67EA-4F08-9F5F-4432755B9F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867CBEFB-1C67-464E-8FBD-3D2CCE03C05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19167912-911F-4338-97D8-ED315608FEA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B0555D0A-AC8F-47C4-AC68-4C9DBDEC210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9EAFFFEF-5907-4484-BB56-AE5CBC096DD1}"/>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A2959716-1F28-41EC-85B9-8644D5E66D2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668DF84E-9A0C-4AFF-BAEE-A20EB07F623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93603F9A-9A89-4C40-8CB2-DB078F9FAA2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2F6B8852-AD83-4B77-848D-3F05576ECD00}"/>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E8E8D947-51BB-4FDC-9F83-B60C8EBAFF0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PasswordRecovery</a:t>
            </a:r>
            <a:r>
              <a:rPr lang="en-US" dirty="0" smtClean="0">
                <a:latin typeface="+mj-lt"/>
              </a:rPr>
              <a:t> Control Cont..</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smtClean="0"/>
              <a:t>This </a:t>
            </a:r>
            <a:r>
              <a:rPr lang="en-US" dirty="0"/>
              <a:t>control has included three views as given below</a:t>
            </a:r>
            <a:r>
              <a:rPr lang="en-US" dirty="0" smtClean="0"/>
              <a:t>:-</a:t>
            </a:r>
          </a:p>
          <a:p>
            <a:pPr marL="857250" lvl="1" algn="just"/>
            <a:r>
              <a:rPr lang="en-US" b="1" dirty="0" err="1" smtClean="0"/>
              <a:t>UserName</a:t>
            </a:r>
            <a:r>
              <a:rPr lang="en-US" dirty="0" smtClean="0"/>
              <a:t> </a:t>
            </a:r>
            <a:r>
              <a:rPr lang="en-US" dirty="0"/>
              <a:t>:- It refers to the view that accepts the username of a user</a:t>
            </a:r>
            <a:r>
              <a:rPr lang="en-US" dirty="0" smtClean="0"/>
              <a:t>.</a:t>
            </a:r>
          </a:p>
          <a:p>
            <a:pPr marL="857250" lvl="1" algn="just"/>
            <a:r>
              <a:rPr lang="en-US" b="1" dirty="0" smtClean="0"/>
              <a:t>Question</a:t>
            </a:r>
            <a:r>
              <a:rPr lang="en-US" dirty="0" smtClean="0"/>
              <a:t> </a:t>
            </a:r>
            <a:r>
              <a:rPr lang="en-US" dirty="0"/>
              <a:t>:- It accepts the security questions asked from the users</a:t>
            </a:r>
            <a:r>
              <a:rPr lang="en-US" dirty="0" smtClean="0"/>
              <a:t>.</a:t>
            </a:r>
          </a:p>
          <a:p>
            <a:pPr marL="857250" lvl="1" algn="just"/>
            <a:r>
              <a:rPr lang="en-US" b="1" dirty="0"/>
              <a:t>Success</a:t>
            </a:r>
            <a:r>
              <a:rPr lang="en-US" dirty="0"/>
              <a:t> :- It display a message to the user that retrieved password has been set to the user.</a:t>
            </a:r>
            <a:endParaRPr lang="en-US" dirty="0" smtClean="0"/>
          </a:p>
          <a:p>
            <a:pPr marL="457200" algn="just"/>
            <a:endParaRPr lang="en-US" dirty="0" smtClean="0"/>
          </a:p>
        </p:txBody>
      </p:sp>
    </p:spTree>
    <p:extLst>
      <p:ext uri="{BB962C8B-B14F-4D97-AF65-F5344CB8AC3E}">
        <p14:creationId xmlns:p14="http://schemas.microsoft.com/office/powerpoint/2010/main" val="189798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ChangePassword</a:t>
            </a:r>
            <a:r>
              <a:rPr lang="en-US" dirty="0" smtClean="0">
                <a:latin typeface="+mj-lt"/>
              </a:rPr>
              <a:t> </a:t>
            </a:r>
            <a:r>
              <a:rPr lang="en-US" dirty="0">
                <a:latin typeface="+mj-lt"/>
              </a:rPr>
              <a:t>Control</a:t>
            </a: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a:t>Using this </a:t>
            </a:r>
            <a:r>
              <a:rPr lang="en-US" dirty="0" smtClean="0"/>
              <a:t>control, user </a:t>
            </a:r>
            <a:r>
              <a:rPr lang="en-US" dirty="0"/>
              <a:t>can easily change </a:t>
            </a:r>
            <a:r>
              <a:rPr lang="en-US" dirty="0" smtClean="0"/>
              <a:t>their </a:t>
            </a:r>
            <a:r>
              <a:rPr lang="en-US" dirty="0"/>
              <a:t>existing password (old password) on the ASP.NET Website</a:t>
            </a:r>
            <a:r>
              <a:rPr lang="en-US" dirty="0" smtClean="0"/>
              <a:t>.</a:t>
            </a:r>
          </a:p>
          <a:p>
            <a:pPr marL="457200" algn="just"/>
            <a:r>
              <a:rPr lang="en-US" dirty="0"/>
              <a:t>This control prompts </a:t>
            </a:r>
            <a:r>
              <a:rPr lang="en-US" dirty="0" smtClean="0"/>
              <a:t>the user </a:t>
            </a:r>
            <a:r>
              <a:rPr lang="en-US" dirty="0"/>
              <a:t>to provide the current password first and then set the new </a:t>
            </a:r>
            <a:r>
              <a:rPr lang="en-US" dirty="0" smtClean="0"/>
              <a:t>password.</a:t>
            </a:r>
          </a:p>
          <a:p>
            <a:pPr marL="457200" algn="just"/>
            <a:endParaRPr lang="en-US" dirty="0" smtClean="0"/>
          </a:p>
          <a:p>
            <a:pPr marL="114300" indent="0" algn="just">
              <a:buNone/>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429000"/>
            <a:ext cx="4114800" cy="2505124"/>
          </a:xfrm>
          <a:prstGeom prst="rect">
            <a:avLst/>
          </a:prstGeom>
          <a:ln>
            <a:solidFill>
              <a:schemeClr val="tx1"/>
            </a:solidFill>
          </a:ln>
        </p:spPr>
      </p:pic>
    </p:spTree>
    <p:extLst>
      <p:ext uri="{BB962C8B-B14F-4D97-AF65-F5344CB8AC3E}">
        <p14:creationId xmlns:p14="http://schemas.microsoft.com/office/powerpoint/2010/main" val="241929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mj-lt"/>
              </a:rPr>
              <a:t>ChangePassword</a:t>
            </a:r>
            <a:r>
              <a:rPr lang="en-US" dirty="0" smtClean="0">
                <a:latin typeface="+mj-lt"/>
              </a:rPr>
              <a:t> </a:t>
            </a:r>
            <a:r>
              <a:rPr lang="en-US" dirty="0">
                <a:latin typeface="+mj-lt"/>
              </a:rPr>
              <a:t>Control</a:t>
            </a: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smtClean="0"/>
              <a:t>If </a:t>
            </a:r>
            <a:r>
              <a:rPr lang="en-US" dirty="0"/>
              <a:t>the old password is not correct then new password can't be set</a:t>
            </a:r>
            <a:r>
              <a:rPr lang="en-US" dirty="0" smtClean="0"/>
              <a:t>.</a:t>
            </a:r>
          </a:p>
          <a:p>
            <a:pPr marL="457200" algn="just"/>
            <a:r>
              <a:rPr lang="en-US" dirty="0"/>
              <a:t>This is also helps to send the email to the respective users about the new password</a:t>
            </a:r>
            <a:r>
              <a:rPr lang="en-US" dirty="0" smtClean="0"/>
              <a:t>.</a:t>
            </a:r>
          </a:p>
          <a:p>
            <a:pPr marL="457200" algn="just"/>
            <a:r>
              <a:rPr lang="en-US" dirty="0"/>
              <a:t>This control is used </a:t>
            </a:r>
            <a:r>
              <a:rPr lang="en-US" dirty="0" err="1">
                <a:solidFill>
                  <a:srgbClr val="2B91AF"/>
                </a:solidFill>
                <a:latin typeface="Consolas" panose="020B0609020204030204" pitchFamily="49" charset="0"/>
              </a:rPr>
              <a:t>ChangePassword</a:t>
            </a:r>
            <a:r>
              <a:rPr lang="en-US" dirty="0" smtClean="0"/>
              <a:t> </a:t>
            </a:r>
            <a:r>
              <a:rPr lang="en-US" dirty="0"/>
              <a:t>class.</a:t>
            </a:r>
            <a:endParaRPr lang="en-US" dirty="0" smtClean="0"/>
          </a:p>
        </p:txBody>
      </p:sp>
    </p:spTree>
    <p:extLst>
      <p:ext uri="{BB962C8B-B14F-4D97-AF65-F5344CB8AC3E}">
        <p14:creationId xmlns:p14="http://schemas.microsoft.com/office/powerpoint/2010/main" val="350630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mj-lt"/>
              </a:rPr>
              <a:t>CreateUserWizard</a:t>
            </a:r>
            <a:r>
              <a:rPr lang="en-US" dirty="0">
                <a:latin typeface="+mj-lt"/>
              </a:rPr>
              <a:t> </a:t>
            </a:r>
            <a:r>
              <a:rPr lang="en-US" dirty="0" smtClean="0">
                <a:latin typeface="+mj-lt"/>
              </a:rPr>
              <a:t>Control</a:t>
            </a:r>
            <a:endParaRPr lang="en-US" dirty="0">
              <a:latin typeface="+mj-lt"/>
            </a:endParaRPr>
          </a:p>
        </p:txBody>
      </p:sp>
      <p:sp>
        <p:nvSpPr>
          <p:cNvPr id="3" name="Content Placeholder 2"/>
          <p:cNvSpPr>
            <a:spLocks noGrp="1"/>
          </p:cNvSpPr>
          <p:nvPr>
            <p:ph idx="1"/>
          </p:nvPr>
        </p:nvSpPr>
        <p:spPr>
          <a:xfrm>
            <a:off x="190500" y="990600"/>
            <a:ext cx="8763000" cy="5410200"/>
          </a:xfrm>
        </p:spPr>
        <p:txBody>
          <a:bodyPr anchor="t">
            <a:normAutofit/>
          </a:bodyPr>
          <a:lstStyle/>
          <a:p>
            <a:pPr marL="457200" algn="just"/>
            <a:r>
              <a:rPr lang="en-US" dirty="0" smtClean="0"/>
              <a:t>The </a:t>
            </a:r>
            <a:r>
              <a:rPr lang="en-US" dirty="0" err="1" smtClean="0"/>
              <a:t>CreateUserWizard</a:t>
            </a:r>
            <a:r>
              <a:rPr lang="en-US" dirty="0" smtClean="0"/>
              <a:t> control is provides by the </a:t>
            </a:r>
            <a:r>
              <a:rPr lang="en-US" dirty="0" err="1">
                <a:solidFill>
                  <a:srgbClr val="2B91AF"/>
                </a:solidFill>
                <a:latin typeface="Consolas" panose="020B0609020204030204" pitchFamily="49" charset="0"/>
              </a:rPr>
              <a:t>CreateUserWizard</a:t>
            </a:r>
            <a:r>
              <a:rPr lang="en-US" dirty="0" smtClean="0"/>
              <a:t> class </a:t>
            </a:r>
            <a:r>
              <a:rPr lang="en-US" smtClean="0"/>
              <a:t>and it can </a:t>
            </a:r>
            <a:r>
              <a:rPr lang="en-US" dirty="0" smtClean="0"/>
              <a:t>be customized by using template and style properties.</a:t>
            </a:r>
          </a:p>
          <a:p>
            <a:pPr marL="457200" algn="just"/>
            <a:r>
              <a:rPr lang="en-US" dirty="0" smtClean="0"/>
              <a:t>Using </a:t>
            </a:r>
            <a:r>
              <a:rPr lang="en-US" dirty="0"/>
              <a:t>this control any user can easily create an account </a:t>
            </a:r>
            <a:r>
              <a:rPr lang="en-US" dirty="0" smtClean="0"/>
              <a:t>and </a:t>
            </a:r>
            <a:r>
              <a:rPr lang="en-US" dirty="0"/>
              <a:t>login to the web page</a:t>
            </a:r>
            <a:r>
              <a:rPr lang="en-US" dirty="0" smtClean="0"/>
              <a:t>.</a:t>
            </a:r>
          </a:p>
          <a:p>
            <a:pPr marL="457200" algn="just"/>
            <a:endParaRPr lang="en-US" dirty="0" smtClean="0"/>
          </a:p>
          <a:p>
            <a:pPr marL="457200" algn="just"/>
            <a:endParaRPr lang="en-US" dirty="0" smtClean="0"/>
          </a:p>
          <a:p>
            <a:pPr marL="457200" algn="just"/>
            <a:endParaRPr lang="en-US" dirty="0" smtClean="0"/>
          </a:p>
          <a:p>
            <a:pPr marL="114300" indent="0" algn="just">
              <a:buNone/>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325" y="3581399"/>
            <a:ext cx="3755351" cy="2382203"/>
          </a:xfrm>
          <a:prstGeom prst="rect">
            <a:avLst/>
          </a:prstGeom>
          <a:ln>
            <a:solidFill>
              <a:schemeClr val="tx1"/>
            </a:solidFill>
          </a:ln>
        </p:spPr>
      </p:pic>
    </p:spTree>
    <p:extLst>
      <p:ext uri="{BB962C8B-B14F-4D97-AF65-F5344CB8AC3E}">
        <p14:creationId xmlns:p14="http://schemas.microsoft.com/office/powerpoint/2010/main" val="9177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2209800"/>
            <a:ext cx="46482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smtClean="0">
                <a:ln>
                  <a:noFill/>
                </a:ln>
                <a:solidFill>
                  <a:prstClr val="black"/>
                </a:solidFill>
                <a:effectLst/>
                <a:uLnTx/>
                <a:uFillTx/>
                <a:latin typeface="Calibri"/>
                <a:ea typeface="+mn-ea"/>
                <a:cs typeface="+mn-cs"/>
              </a:rPr>
              <a:t>Thank you</a:t>
            </a:r>
          </a:p>
        </p:txBody>
      </p:sp>
    </p:spTree>
    <p:extLst>
      <p:ext uri="{BB962C8B-B14F-4D97-AF65-F5344CB8AC3E}">
        <p14:creationId xmlns:p14="http://schemas.microsoft.com/office/powerpoint/2010/main" val="4068670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ASP.NET Page Life </a:t>
            </a:r>
            <a:r>
              <a:rPr lang="en-US" dirty="0" smtClean="0">
                <a:latin typeface="+mj-lt"/>
              </a:rPr>
              <a:t>Cycle Cont..</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b="1" dirty="0"/>
              <a:t>Page </a:t>
            </a:r>
            <a:r>
              <a:rPr lang="en-US" b="1" dirty="0" smtClean="0"/>
              <a:t>Request</a:t>
            </a:r>
            <a:r>
              <a:rPr lang="en-US" b="1" dirty="0"/>
              <a:t>: </a:t>
            </a:r>
            <a:endParaRPr lang="en-US" b="1" dirty="0" smtClean="0"/>
          </a:p>
          <a:p>
            <a:pPr lvl="1" algn="just"/>
            <a:r>
              <a:rPr lang="en-US" dirty="0" smtClean="0"/>
              <a:t>The </a:t>
            </a:r>
            <a:r>
              <a:rPr lang="en-US" dirty="0"/>
              <a:t>page request occurs before the life cycle of the page executed. </a:t>
            </a:r>
            <a:endParaRPr lang="en-US" dirty="0" smtClean="0"/>
          </a:p>
          <a:p>
            <a:pPr lvl="1" algn="just"/>
            <a:r>
              <a:rPr lang="en-US" dirty="0" smtClean="0"/>
              <a:t>It checks </a:t>
            </a:r>
            <a:r>
              <a:rPr lang="en-US" dirty="0"/>
              <a:t>whether the page needs to be parsed or cached version to be sent to the user.</a:t>
            </a:r>
          </a:p>
          <a:p>
            <a:pPr algn="just"/>
            <a:r>
              <a:rPr lang="en-US" b="1" dirty="0"/>
              <a:t>Start: </a:t>
            </a:r>
            <a:endParaRPr lang="en-US" b="1" dirty="0" smtClean="0"/>
          </a:p>
          <a:p>
            <a:pPr lvl="1" algn="just"/>
            <a:r>
              <a:rPr lang="en-US" dirty="0" smtClean="0"/>
              <a:t>The </a:t>
            </a:r>
            <a:r>
              <a:rPr lang="en-US" dirty="0"/>
              <a:t>page properties Request and Response values are set in the Start phase of the page. </a:t>
            </a:r>
            <a:endParaRPr lang="en-US" dirty="0" smtClean="0"/>
          </a:p>
          <a:p>
            <a:pPr lvl="1" algn="just"/>
            <a:r>
              <a:rPr lang="en-US" b="1" dirty="0" smtClean="0"/>
              <a:t>IsPostBack</a:t>
            </a:r>
            <a:r>
              <a:rPr lang="en-US" dirty="0" smtClean="0"/>
              <a:t> </a:t>
            </a:r>
            <a:r>
              <a:rPr lang="en-US" dirty="0"/>
              <a:t>and </a:t>
            </a:r>
            <a:r>
              <a:rPr lang="en-US" b="1" dirty="0"/>
              <a:t>UICulture</a:t>
            </a:r>
            <a:r>
              <a:rPr lang="en-US" dirty="0"/>
              <a:t> property are set in the Start method.</a:t>
            </a:r>
          </a:p>
          <a:p>
            <a:pPr algn="just"/>
            <a:r>
              <a:rPr lang="en-US" b="1" dirty="0"/>
              <a:t>Initialization: </a:t>
            </a:r>
            <a:endParaRPr lang="en-US" b="1" dirty="0" smtClean="0"/>
          </a:p>
          <a:p>
            <a:pPr lvl="1" algn="just"/>
            <a:r>
              <a:rPr lang="en-US" dirty="0" smtClean="0"/>
              <a:t>In </a:t>
            </a:r>
            <a:r>
              <a:rPr lang="en-US" dirty="0"/>
              <a:t>the Initialization phase, controls are available on the page. </a:t>
            </a:r>
          </a:p>
        </p:txBody>
      </p:sp>
    </p:spTree>
    <p:extLst>
      <p:ext uri="{BB962C8B-B14F-4D97-AF65-F5344CB8AC3E}">
        <p14:creationId xmlns:p14="http://schemas.microsoft.com/office/powerpoint/2010/main" val="269222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6683</TotalTime>
  <Words>5472</Words>
  <Application>Microsoft Office PowerPoint</Application>
  <PresentationFormat>On-screen Show (4:3)</PresentationFormat>
  <Paragraphs>832</Paragraphs>
  <Slides>84</Slides>
  <Notes>80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UNIT-8 ASP.NET (Active Server Pages.NET)</vt:lpstr>
      <vt:lpstr>Outline               </vt:lpstr>
      <vt:lpstr>Introduction to Web</vt:lpstr>
      <vt:lpstr>Introduction to Web Cont.. </vt:lpstr>
      <vt:lpstr>Introduction to Web Cont..</vt:lpstr>
      <vt:lpstr>Introduction to ASP.NET</vt:lpstr>
      <vt:lpstr>ASP.NET Page Life Cycle </vt:lpstr>
      <vt:lpstr>ASP.NET Page Life Cycle Cont..</vt:lpstr>
      <vt:lpstr>ASP.NET Page Life Cycle Cont..</vt:lpstr>
      <vt:lpstr>ASP.NET Page Life Cycle Cont..</vt:lpstr>
      <vt:lpstr>How to Create Website?</vt:lpstr>
      <vt:lpstr>  </vt:lpstr>
      <vt:lpstr> </vt:lpstr>
      <vt:lpstr>Adding a New Web Form to Website</vt:lpstr>
      <vt:lpstr>Design Page of Website (.aspx)</vt:lpstr>
      <vt:lpstr>Viewing an Output</vt:lpstr>
      <vt:lpstr>Controls in ASP.NET</vt:lpstr>
      <vt:lpstr>Controls in ASP.NET Cont..</vt:lpstr>
      <vt:lpstr>Controls in ASP.NET Cont..</vt:lpstr>
      <vt:lpstr>Label Control</vt:lpstr>
      <vt:lpstr>TextBox Control</vt:lpstr>
      <vt:lpstr>Button Control</vt:lpstr>
      <vt:lpstr>Example – Button Control</vt:lpstr>
      <vt:lpstr>Example – Button Control Cont..</vt:lpstr>
      <vt:lpstr>CheckBox Control</vt:lpstr>
      <vt:lpstr>Example - CheckBox Control</vt:lpstr>
      <vt:lpstr>Example - CheckBox Control Cont..</vt:lpstr>
      <vt:lpstr>RadioButton Control</vt:lpstr>
      <vt:lpstr>Example – RadioButton Control</vt:lpstr>
      <vt:lpstr>Example – RadioButton Control</vt:lpstr>
      <vt:lpstr>HyperLink Control</vt:lpstr>
      <vt:lpstr>Image Control</vt:lpstr>
      <vt:lpstr>FileUpload Control</vt:lpstr>
      <vt:lpstr>Example – FileUpload Control</vt:lpstr>
      <vt:lpstr>Example – FileUpload Control</vt:lpstr>
      <vt:lpstr>Output – FileUpload Control</vt:lpstr>
      <vt:lpstr>LinkButton Control</vt:lpstr>
      <vt:lpstr>ImageButton Control</vt:lpstr>
      <vt:lpstr>HiddenField Control</vt:lpstr>
      <vt:lpstr>DropdownList Control</vt:lpstr>
      <vt:lpstr>Properties of DropdownList Control</vt:lpstr>
      <vt:lpstr>Example – DropdownList Control</vt:lpstr>
      <vt:lpstr>Example – DropdownList Control</vt:lpstr>
      <vt:lpstr>CheckBoxList Control</vt:lpstr>
      <vt:lpstr>Example – CheckBoxList Control</vt:lpstr>
      <vt:lpstr>Example – CheckBoxList Control</vt:lpstr>
      <vt:lpstr>RadioButtonList Control</vt:lpstr>
      <vt:lpstr>Example – RadioButtonList Control</vt:lpstr>
      <vt:lpstr>Example – RadioButtonList Control</vt:lpstr>
      <vt:lpstr>ListBox Control</vt:lpstr>
      <vt:lpstr>Properties of ListBox Control</vt:lpstr>
      <vt:lpstr>ASP.NET Validation Controls</vt:lpstr>
      <vt:lpstr>ASP.NET Validation Controls Cont..</vt:lpstr>
      <vt:lpstr>ASP.NET Validation Controls Cont..</vt:lpstr>
      <vt:lpstr>ASP.NET Validation Controls Cont..</vt:lpstr>
      <vt:lpstr>Common Properties : Validation Controls</vt:lpstr>
      <vt:lpstr>Common Properties : Validation Controls</vt:lpstr>
      <vt:lpstr>RequiredFieldValidation Control</vt:lpstr>
      <vt:lpstr>CompareValidator Control</vt:lpstr>
      <vt:lpstr>CompareValidator Control Cont..</vt:lpstr>
      <vt:lpstr>RangeValidator Control</vt:lpstr>
      <vt:lpstr>RegularExpressionValidator Control</vt:lpstr>
      <vt:lpstr>RegularExpressionValidator Cont..</vt:lpstr>
      <vt:lpstr>CustomValidator Control</vt:lpstr>
      <vt:lpstr>Example - CustomValidator Control</vt:lpstr>
      <vt:lpstr>Output - CustomValidator Control</vt:lpstr>
      <vt:lpstr>ValidationSummary Control</vt:lpstr>
      <vt:lpstr>Example – Validation Control</vt:lpstr>
      <vt:lpstr>Example – Validation Control</vt:lpstr>
      <vt:lpstr>Login Controls</vt:lpstr>
      <vt:lpstr>Login Controls Cont..</vt:lpstr>
      <vt:lpstr>Login Control Cont..</vt:lpstr>
      <vt:lpstr>Login Control Cont..</vt:lpstr>
      <vt:lpstr>LoginName Control</vt:lpstr>
      <vt:lpstr>LoginStatus Control</vt:lpstr>
      <vt:lpstr>LoginStatus Control Cont..</vt:lpstr>
      <vt:lpstr>LoginView Control</vt:lpstr>
      <vt:lpstr>LoginView Control Cont..</vt:lpstr>
      <vt:lpstr>PasswordRecovery Control</vt:lpstr>
      <vt:lpstr>PasswordRecovery Control Cont..</vt:lpstr>
      <vt:lpstr>ChangePassword Control</vt:lpstr>
      <vt:lpstr>ChangePassword Control</vt:lpstr>
      <vt:lpstr>CreateUserWizard Control</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1201</cp:revision>
  <dcterms:created xsi:type="dcterms:W3CDTF">2013-05-17T03:00:03Z</dcterms:created>
  <dcterms:modified xsi:type="dcterms:W3CDTF">2017-04-19T06:23:00Z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