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482" r:id="rId3"/>
    <p:sldId id="379" r:id="rId4"/>
    <p:sldId id="460" r:id="rId5"/>
    <p:sldId id="483" r:id="rId6"/>
    <p:sldId id="504" r:id="rId7"/>
    <p:sldId id="485" r:id="rId8"/>
    <p:sldId id="505" r:id="rId9"/>
    <p:sldId id="506" r:id="rId10"/>
    <p:sldId id="508" r:id="rId11"/>
    <p:sldId id="507" r:id="rId12"/>
    <p:sldId id="509" r:id="rId13"/>
    <p:sldId id="514" r:id="rId14"/>
    <p:sldId id="527" r:id="rId15"/>
    <p:sldId id="510" r:id="rId16"/>
    <p:sldId id="511" r:id="rId17"/>
    <p:sldId id="512" r:id="rId18"/>
    <p:sldId id="513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DjO3QQWoGRMOx5J/3NQXw==" hashData="zO2FFi3zyL1gqJ8oaSS7wjec8L0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FD"/>
    <a:srgbClr val="E7F2FF"/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43" autoAdjust="0"/>
  </p:normalViewPr>
  <p:slideViewPr>
    <p:cSldViewPr>
      <p:cViewPr>
        <p:scale>
          <a:sx n="75" d="100"/>
          <a:sy n="75" d="100"/>
        </p:scale>
        <p:origin x="-84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7496705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9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Themes and Master Pages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1 - Introduction to Computer Networks and Internet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- 9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Themes and Master Pages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2160711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DOT NET TECHNOLOGY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Master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It allows </a:t>
            </a:r>
            <a:r>
              <a:rPr lang="en-US" dirty="0"/>
              <a:t>you to centralize the common functionality of your pages so that you can make updates in </a:t>
            </a:r>
            <a:r>
              <a:rPr lang="en-US" dirty="0" smtClean="0"/>
              <a:t>one place only.</a:t>
            </a:r>
            <a:endParaRPr lang="en-US" dirty="0"/>
          </a:p>
          <a:p>
            <a:pPr lvl="0" algn="just"/>
            <a:r>
              <a:rPr lang="en-US" dirty="0" smtClean="0"/>
              <a:t>It makes easy </a:t>
            </a:r>
            <a:r>
              <a:rPr lang="en-US" dirty="0"/>
              <a:t>to create one set of controls and code and apply the results to a set of pages. For example, you can use controls on the master page to create a menu that applies to all pages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It will give you a </a:t>
            </a:r>
            <a:r>
              <a:rPr lang="en-US" dirty="0"/>
              <a:t>fine-grained control over the layout of the final page by allowing you to control how the placeholder controls are rendered.</a:t>
            </a:r>
          </a:p>
          <a:p>
            <a:pPr algn="just"/>
            <a:r>
              <a:rPr lang="en-US" dirty="0" smtClean="0"/>
              <a:t>It provides </a:t>
            </a:r>
            <a:r>
              <a:rPr lang="en-US" dirty="0"/>
              <a:t>an object model that allows you to customize the master page from individual content </a:t>
            </a:r>
            <a:r>
              <a:rPr lang="en-US" dirty="0" smtClean="0"/>
              <a:t>pages.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theme is a collection of property settings that allow you to define the look of pages and controls, and then apply the look consistently across </a:t>
            </a:r>
            <a:r>
              <a:rPr lang="en-US" dirty="0" smtClean="0"/>
              <a:t>all the pages &amp; entire </a:t>
            </a:r>
            <a:r>
              <a:rPr lang="en-US" dirty="0"/>
              <a:t>Web </a:t>
            </a:r>
            <a:r>
              <a:rPr lang="en-US" dirty="0" smtClean="0"/>
              <a:t>application.</a:t>
            </a:r>
            <a:endParaRPr lang="en-US" dirty="0"/>
          </a:p>
          <a:p>
            <a:pPr algn="just"/>
            <a:r>
              <a:rPr lang="en-US" b="1" dirty="0"/>
              <a:t>Themes and Control </a:t>
            </a:r>
            <a:r>
              <a:rPr lang="en-US" b="1" dirty="0" smtClean="0"/>
              <a:t>Skins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Themes are made up of a set of elements: </a:t>
            </a:r>
            <a:endParaRPr lang="en-US" dirty="0" smtClean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skins</a:t>
            </a:r>
            <a:r>
              <a:rPr lang="en-US" dirty="0"/>
              <a:t>, cascading style sheets (CSS), images, and other resources. At a minimum, a theme will contain skins.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Themes are defined in special directories in your Web site or on your Web server.</a:t>
            </a:r>
          </a:p>
        </p:txBody>
      </p:sp>
    </p:spTree>
    <p:extLst>
      <p:ext uri="{BB962C8B-B14F-4D97-AF65-F5344CB8AC3E}">
        <p14:creationId xmlns:p14="http://schemas.microsoft.com/office/powerpoint/2010/main" val="1488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page theme is a theme folder with control skins, style sheets, graphics files and other resources created as a subfolder of the \</a:t>
            </a:r>
            <a:r>
              <a:rPr lang="en-US" dirty="0" err="1"/>
              <a:t>App_Themes</a:t>
            </a:r>
            <a:r>
              <a:rPr lang="en-US" dirty="0"/>
              <a:t> folder in your Web site. </a:t>
            </a:r>
          </a:p>
          <a:p>
            <a:pPr lvl="0" algn="just"/>
            <a:r>
              <a:rPr lang="en-US" dirty="0"/>
              <a:t>Each theme is a different subfolder of the \</a:t>
            </a:r>
            <a:r>
              <a:rPr lang="en-US" dirty="0" err="1"/>
              <a:t>App_Themes</a:t>
            </a:r>
            <a:r>
              <a:rPr lang="en-US" dirty="0"/>
              <a:t> folder. </a:t>
            </a:r>
          </a:p>
          <a:p>
            <a:pPr lvl="0" algn="just"/>
            <a:r>
              <a:rPr lang="en-US" dirty="0"/>
              <a:t>The following example shows a typical page theme, defining two themes named </a:t>
            </a:r>
            <a:r>
              <a:rPr lang="en-US" dirty="0" err="1"/>
              <a:t>BlueTheme</a:t>
            </a:r>
            <a:r>
              <a:rPr lang="en-US" dirty="0"/>
              <a:t> and </a:t>
            </a:r>
            <a:r>
              <a:rPr lang="en-US" dirty="0" err="1"/>
              <a:t>PinkTheme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5800" y="3810000"/>
            <a:ext cx="79248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MyWebSite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</a:t>
            </a: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App_Themes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</a:t>
            </a: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BlueTheme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	</a:t>
            </a: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Controls.skin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	 BlueTheme.css</a:t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</a:t>
            </a: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PinkTheme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	</a:t>
            </a:r>
            <a:r>
              <a:rPr kumimoji="0" lang="en-US" altLang="en-US" sz="1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Controls.skin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/>
            </a:r>
            <a:b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			PinkTheme.css</a:t>
            </a:r>
            <a:endParaRPr kumimoji="0" lang="en-US" alt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 Theme in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define the name of the theme </a:t>
            </a:r>
            <a:r>
              <a:rPr lang="en-US" dirty="0" smtClean="0"/>
              <a:t>and </a:t>
            </a:r>
            <a:r>
              <a:rPr lang="en-US" dirty="0"/>
              <a:t>wish to make use of in the Page directives of the </a:t>
            </a:r>
            <a:r>
              <a:rPr lang="en-US" dirty="0" err="1"/>
              <a:t>aspx</a:t>
            </a:r>
            <a:r>
              <a:rPr lang="en-US" dirty="0"/>
              <a:t> page.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done as below: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514600"/>
            <a:ext cx="79248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="Theme1"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AutoEventWireup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Default.aspx.cs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Inherits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="_Default"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EnableTheming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skin file has the file name extension .skin and contains property settings for individual controls such as Button, Label, </a:t>
            </a:r>
            <a:r>
              <a:rPr lang="en-US" dirty="0" err="1"/>
              <a:t>TextBox</a:t>
            </a:r>
            <a:r>
              <a:rPr lang="en-US" dirty="0"/>
              <a:t>, or Calendar controls. </a:t>
            </a:r>
          </a:p>
          <a:p>
            <a:pPr algn="just"/>
            <a:r>
              <a:rPr lang="en-US" dirty="0"/>
              <a:t>Control skin settings are like the control markup itself, but contain only the properties you want to set as part of the theme.</a:t>
            </a:r>
          </a:p>
          <a:p>
            <a:pPr algn="just"/>
            <a:r>
              <a:rPr lang="en-US" dirty="0"/>
              <a:t> For example, the following is a control skin for a Button control: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BackColor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lightblue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ForeColor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You create .skin files in the Theme folder.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.skin file can contain one or more control skins for one or more control types. </a:t>
            </a:r>
          </a:p>
          <a:p>
            <a:pPr algn="just"/>
            <a:r>
              <a:rPr lang="en-US" dirty="0"/>
              <a:t>You can define skins in a separate file for each control or define all the skins for a theme in a single file.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two Types of Skins: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Default Skin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Named Skin</a:t>
            </a:r>
          </a:p>
          <a:p>
            <a:pPr algn="just"/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/>
              <a:t>default skin</a:t>
            </a:r>
            <a:r>
              <a:rPr lang="en-US" dirty="0"/>
              <a:t> automatically applies to all controls of the same type when a theme is applied to a page.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control skin is a default skin if it does not have a </a:t>
            </a:r>
            <a:r>
              <a:rPr lang="en-US" dirty="0" err="1"/>
              <a:t>SkinID</a:t>
            </a:r>
            <a:r>
              <a:rPr lang="en-US" dirty="0"/>
              <a:t> attribute.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create a default skin for a Calendar control, the control skin applies to all Calendar controls on pages that use the theme.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(</a:t>
            </a:r>
            <a:r>
              <a:rPr lang="en-US" dirty="0"/>
              <a:t>Default skins are matched exactly by control type, so that a Button control skin applies to all Button controls, but not to </a:t>
            </a:r>
            <a:r>
              <a:rPr lang="en-US" dirty="0" err="1"/>
              <a:t>LinkButton</a:t>
            </a:r>
            <a:r>
              <a:rPr lang="en-US" dirty="0"/>
              <a:t> controls or to controls that derive from the Button object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Skins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/>
              <a:t>named skin</a:t>
            </a:r>
            <a:r>
              <a:rPr lang="en-US" dirty="0"/>
              <a:t> is a control skin with a </a:t>
            </a:r>
            <a:r>
              <a:rPr lang="en-US" dirty="0" err="1"/>
              <a:t>SkinID</a:t>
            </a:r>
            <a:r>
              <a:rPr lang="en-US" dirty="0"/>
              <a:t> property set. Named skins do not automatically apply to controls by type. </a:t>
            </a:r>
            <a:endParaRPr lang="en-US" dirty="0" smtClean="0"/>
          </a:p>
          <a:p>
            <a:pPr algn="just"/>
            <a:r>
              <a:rPr lang="en-US" dirty="0" smtClean="0"/>
              <a:t>Instead</a:t>
            </a:r>
            <a:r>
              <a:rPr lang="en-US" dirty="0"/>
              <a:t>, you explicitly apply a named skin to a control by setting the control's </a:t>
            </a:r>
            <a:r>
              <a:rPr lang="en-US" dirty="0" err="1"/>
              <a:t>SkinID</a:t>
            </a:r>
            <a:r>
              <a:rPr lang="en-US" dirty="0"/>
              <a:t> property. </a:t>
            </a:r>
            <a:endParaRPr lang="en-US" dirty="0" smtClean="0"/>
          </a:p>
          <a:p>
            <a:pPr algn="just"/>
            <a:r>
              <a:rPr lang="en-US" dirty="0" smtClean="0"/>
              <a:t>Creating </a:t>
            </a:r>
            <a:r>
              <a:rPr lang="en-US" dirty="0"/>
              <a:t>named skins allows you to set different skins for different instances of the same control in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424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/>
              <a:t>Style </a:t>
            </a:r>
            <a:r>
              <a:rPr lang="en-US" dirty="0" smtClean="0"/>
              <a:t>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theme can also </a:t>
            </a:r>
            <a:r>
              <a:rPr lang="en-US" dirty="0" smtClean="0"/>
              <a:t>includes a </a:t>
            </a:r>
            <a:r>
              <a:rPr lang="en-US" dirty="0"/>
              <a:t>cascading style sheet (.</a:t>
            </a:r>
            <a:r>
              <a:rPr lang="en-US" dirty="0" err="1"/>
              <a:t>css</a:t>
            </a:r>
            <a:r>
              <a:rPr lang="en-US" dirty="0"/>
              <a:t> file). </a:t>
            </a:r>
          </a:p>
          <a:p>
            <a:pPr algn="just"/>
            <a:r>
              <a:rPr lang="en-US" dirty="0"/>
              <a:t>When you put a .</a:t>
            </a:r>
            <a:r>
              <a:rPr lang="en-US" dirty="0" err="1"/>
              <a:t>css</a:t>
            </a:r>
            <a:r>
              <a:rPr lang="en-US" dirty="0"/>
              <a:t> file in the theme folder, the style sheet is applied automatically as part of the theme. </a:t>
            </a:r>
          </a:p>
          <a:p>
            <a:pPr algn="just"/>
            <a:r>
              <a:rPr lang="en-US" dirty="0"/>
              <a:t>You define a style sheet using the file name extension .</a:t>
            </a:r>
            <a:r>
              <a:rPr lang="en-US" dirty="0" err="1"/>
              <a:t>css</a:t>
            </a:r>
            <a:r>
              <a:rPr lang="en-US" dirty="0"/>
              <a:t> in the theme folder.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6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Bound controls are used to display data from the </a:t>
            </a:r>
            <a:r>
              <a:rPr lang="en-US" dirty="0" err="1"/>
              <a:t>DataBase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results can be customized according to the query style and user preferences.</a:t>
            </a:r>
          </a:p>
          <a:p>
            <a:pPr lvl="0"/>
            <a:r>
              <a:rPr lang="en-US" dirty="0"/>
              <a:t>Custom edit, paging and select record type functionalities are ready made available.</a:t>
            </a:r>
          </a:p>
          <a:p>
            <a:r>
              <a:rPr lang="en-US" dirty="0"/>
              <a:t>Just drag and drop data controls and display the records according to your need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GridView</a:t>
            </a:r>
            <a:r>
              <a:rPr lang="en-US" dirty="0" smtClean="0"/>
              <a:t>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Repeater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DataList</a:t>
            </a:r>
            <a:r>
              <a:rPr lang="en-US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</a:t>
            </a:r>
            <a:r>
              <a:rPr lang="en-US" dirty="0" err="1"/>
              <a:t>GridView</a:t>
            </a:r>
            <a:r>
              <a:rPr lang="en-US" dirty="0"/>
              <a:t> control is used to display the data in tabular form. In this form, each column represents a field and each row represents a record. </a:t>
            </a:r>
            <a:endParaRPr lang="en-US" b="1" dirty="0"/>
          </a:p>
          <a:p>
            <a:pPr lvl="0" algn="just"/>
            <a:r>
              <a:rPr lang="en-US" dirty="0"/>
              <a:t>With </a:t>
            </a:r>
            <a:r>
              <a:rPr lang="en-US" dirty="0" err="1"/>
              <a:t>GridView</a:t>
            </a:r>
            <a:r>
              <a:rPr lang="en-US" dirty="0"/>
              <a:t> control, a developer can display an entire collection of data and add sorting or paging option in the table. </a:t>
            </a:r>
            <a:endParaRPr lang="en-US" b="1" dirty="0"/>
          </a:p>
          <a:p>
            <a:pPr lvl="0" algn="just"/>
            <a:r>
              <a:rPr lang="en-US" dirty="0"/>
              <a:t>This control also allows editing and deleting data from database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The </a:t>
            </a:r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/>
              <a:t>control exists within </a:t>
            </a:r>
            <a:r>
              <a:rPr lang="en-US" b="1" dirty="0" err="1" smtClean="0"/>
              <a:t>System.Web.UI.WebControls</a:t>
            </a:r>
            <a:r>
              <a:rPr lang="en-US" dirty="0" smtClean="0"/>
              <a:t> namespace</a:t>
            </a:r>
            <a:r>
              <a:rPr lang="en-US" dirty="0"/>
              <a:t>.</a:t>
            </a:r>
            <a:endParaRPr lang="en-US" b="1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Master Page</a:t>
            </a:r>
          </a:p>
          <a:p>
            <a:r>
              <a:rPr lang="en-US" dirty="0" smtClean="0"/>
              <a:t>How Master Page Works?</a:t>
            </a:r>
          </a:p>
          <a:p>
            <a:r>
              <a:rPr lang="en-US" dirty="0" smtClean="0"/>
              <a:t>Content Pages</a:t>
            </a:r>
          </a:p>
          <a:p>
            <a:r>
              <a:rPr lang="en-US" dirty="0" smtClean="0"/>
              <a:t>Types of Master Page</a:t>
            </a:r>
          </a:p>
          <a:p>
            <a:r>
              <a:rPr lang="en-US" dirty="0" smtClean="0"/>
              <a:t>Advantages of Master Page</a:t>
            </a:r>
          </a:p>
          <a:p>
            <a:r>
              <a:rPr lang="en-US" dirty="0" smtClean="0"/>
              <a:t>Themes</a:t>
            </a:r>
          </a:p>
          <a:p>
            <a:r>
              <a:rPr lang="en-US" dirty="0" smtClean="0"/>
              <a:t>Skins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Data </a:t>
            </a:r>
            <a:r>
              <a:rPr lang="en-US" dirty="0"/>
              <a:t>Controls of </a:t>
            </a:r>
            <a:r>
              <a:rPr lang="en-US" dirty="0" smtClean="0"/>
              <a:t>ASP. Net</a:t>
            </a:r>
          </a:p>
          <a:p>
            <a:r>
              <a:rPr lang="en-US" dirty="0" err="1"/>
              <a:t>AdRotator</a:t>
            </a:r>
            <a:r>
              <a:rPr lang="en-US" dirty="0"/>
              <a:t> Control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572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Column Field Type of </a:t>
            </a:r>
            <a:r>
              <a:rPr lang="en-US" dirty="0" err="1"/>
              <a:t>GridView</a:t>
            </a:r>
            <a:r>
              <a:rPr lang="en-US" dirty="0"/>
              <a:t> Class</a:t>
            </a:r>
            <a:r>
              <a:rPr lang="en-US" dirty="0" smtClean="0"/>
              <a:t>:</a:t>
            </a:r>
          </a:p>
          <a:p>
            <a:pPr lvl="0"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2824"/>
              </p:ext>
            </p:extLst>
          </p:nvPr>
        </p:nvGraphicFramePr>
        <p:xfrm>
          <a:off x="609600" y="1447800"/>
          <a:ext cx="8115300" cy="34578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3643571251"/>
                    </a:ext>
                  </a:extLst>
                </a:gridCol>
                <a:gridCol w="6210300">
                  <a:extLst>
                    <a:ext uri="{9D8B030D-6E8A-4147-A177-3AD203B41FA5}">
                      <a16:colId xmlns="" xmlns:a16="http://schemas.microsoft.com/office/drawing/2014/main" val="620098103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01635458"/>
                  </a:ext>
                </a:extLst>
              </a:tr>
              <a:tr h="623236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BoundField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column displays the value of a field in the data source. It is the default column type.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12871006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ButtonField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column displays a button for each item in the list.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04809815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CheckBoxField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column shows a check box for each item in the list.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64671245"/>
                  </a:ext>
                </a:extLst>
              </a:tr>
              <a:tr h="623236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CommandField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column perform selection, editing or deleting operation.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1054761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HyperLinkField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shows a value of data source content as a hyperlink.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14134517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ImageField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displays an image for each item.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334015286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TemplateField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create a customized column field.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7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GridView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26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="GridView1"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AllowPaging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AllowSorting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="False"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DataKeyNames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DataSourceID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="SqlDataSource1"&gt;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HeaderText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InsertVisible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="False"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SortExpression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HeaderText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SortExpression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="College"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HeaderText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="College"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SortExpression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="College"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7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Repeater control is a data bound control that is used to display data by using customized layouts. </a:t>
            </a:r>
          </a:p>
          <a:p>
            <a:pPr lvl="0" algn="just"/>
            <a:r>
              <a:rPr lang="en-US" dirty="0"/>
              <a:t>This control does not support in-built layout or style. </a:t>
            </a:r>
          </a:p>
          <a:p>
            <a:pPr lvl="0" algn="just"/>
            <a:r>
              <a:rPr lang="en-US" dirty="0"/>
              <a:t>This control does not have a default layout, so you need to declare all layout or styles to use this control. </a:t>
            </a:r>
          </a:p>
          <a:p>
            <a:pPr lvl="0" algn="just"/>
            <a:r>
              <a:rPr lang="en-US" dirty="0"/>
              <a:t>The </a:t>
            </a:r>
            <a:r>
              <a:rPr lang="en-US" dirty="0" err="1"/>
              <a:t>RepeaterControl</a:t>
            </a:r>
            <a:r>
              <a:rPr lang="en-US" dirty="0"/>
              <a:t> is very helpful to display data in the form of table, grid and bulleted list or other format. 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572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The Repeater control makes use of the following templates.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63428"/>
              </p:ext>
            </p:extLst>
          </p:nvPr>
        </p:nvGraphicFramePr>
        <p:xfrm>
          <a:off x="609600" y="1447800"/>
          <a:ext cx="811530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3643571251"/>
                    </a:ext>
                  </a:extLst>
                </a:gridCol>
                <a:gridCol w="5524500">
                  <a:extLst>
                    <a:ext uri="{9D8B030D-6E8A-4147-A177-3AD203B41FA5}">
                      <a16:colId xmlns="" xmlns:a16="http://schemas.microsoft.com/office/drawing/2014/main" val="620098103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01635458"/>
                  </a:ext>
                </a:extLst>
              </a:tr>
              <a:tr h="623236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 of this template will not be repeated and will be placed in the top most position i.e. head section of the Repeater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12871006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ItemTemplate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 of this template will be repeated for each record present in its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04809815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AlternatingItemTemplate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AlternatingItemTemplate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used for adding alternate items. It is used along with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ItemTemplate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generally for displaying a different design for alternating items.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64671245"/>
                  </a:ext>
                </a:extLst>
              </a:tr>
              <a:tr h="623236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template is used to add a separator between two items of the Repeater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1054761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 of this template will not be repeated and will be placed in the bottom most position i.e. footer section of the Repeater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14134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Repeater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="Repeater1"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DataSourceID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="SqlDataSource2"&gt;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HeaderTemplate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="150px"&gt;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College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HeaderTemplate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="150px"&gt;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="College"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"College"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Repeater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SqlDataSource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="SqlDataSource2"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ConnectionStrings:ConnectionString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="SELECT * FROM [Student]"&gt;&lt;/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SqlDataSource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1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The </a:t>
            </a:r>
            <a:r>
              <a:rPr lang="en-US" b="1" dirty="0" err="1"/>
              <a:t>DataList</a:t>
            </a:r>
            <a:r>
              <a:rPr lang="en-US" dirty="0"/>
              <a:t> control like the Repeater control is a template driven, light weight control, and acts as a container of repeated data items.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templates in this control are used to define the data that it will contain.</a:t>
            </a:r>
          </a:p>
          <a:p>
            <a:pPr lvl="0" algn="just"/>
            <a:r>
              <a:rPr lang="en-US" dirty="0" smtClean="0"/>
              <a:t>The </a:t>
            </a:r>
            <a:r>
              <a:rPr lang="en-US" dirty="0" err="1"/>
              <a:t>DataList</a:t>
            </a:r>
            <a:r>
              <a:rPr lang="en-US" dirty="0"/>
              <a:t> control is a control that is used to display the data rows in a changeable format by using templates.</a:t>
            </a:r>
          </a:p>
          <a:p>
            <a:pPr lvl="0" algn="just"/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control exists within the </a:t>
            </a:r>
            <a:r>
              <a:rPr lang="en-US" dirty="0" err="1"/>
              <a:t>System.Web.UI.WebControls</a:t>
            </a:r>
            <a:r>
              <a:rPr lang="en-US" dirty="0"/>
              <a:t> namespace.</a:t>
            </a:r>
          </a:p>
          <a:p>
            <a:pPr marL="0" lv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DataList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="DataList1"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DataKeyField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DataSourceID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="SqlDataSource3"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RepeatDirection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="Horizontal"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RepeatColumns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="College"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"College"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ItemTemplate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DataList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SqlDataSource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="SqlDataSource3"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ConnectionStrings:ConnectionString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="SELECT * FROM [Student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1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AdRotator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Displays different ad images and, when clicked, will navigate to the URL associated with that image. </a:t>
            </a:r>
          </a:p>
          <a:p>
            <a:pPr lvl="0" algn="just"/>
            <a:r>
              <a:rPr lang="en-US" dirty="0"/>
              <a:t>You can define the rotation schedule in an XML file.</a:t>
            </a:r>
          </a:p>
          <a:p>
            <a:pPr lvl="0" algn="just"/>
            <a:r>
              <a:rPr lang="en-US" dirty="0"/>
              <a:t>Ad rotator controls are used to rotate advertisements on web screen using XML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XML file make the control more effective. </a:t>
            </a:r>
            <a:endParaRPr lang="en-US" dirty="0" smtClean="0"/>
          </a:p>
          <a:p>
            <a:pPr lvl="0" algn="just"/>
            <a:r>
              <a:rPr lang="en-US" b="1" dirty="0"/>
              <a:t>Advertisement File Format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AdRotator</a:t>
            </a:r>
            <a:r>
              <a:rPr lang="en-US" dirty="0"/>
              <a:t> control uses a separate XML advertisement file to store the advertisement information, such as the location of the image to display and the URL of the page to link to.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AdvertisementFile</a:t>
            </a:r>
            <a:r>
              <a:rPr lang="en-US" dirty="0"/>
              <a:t> property of the </a:t>
            </a:r>
            <a:r>
              <a:rPr lang="en-US" dirty="0" err="1"/>
              <a:t>AdRotator</a:t>
            </a:r>
            <a:r>
              <a:rPr lang="en-US" dirty="0"/>
              <a:t> control specifies the path to this file.</a:t>
            </a:r>
          </a:p>
          <a:p>
            <a:pPr algn="just"/>
            <a:endParaRPr lang="en-US" dirty="0"/>
          </a:p>
          <a:p>
            <a:pPr lvl="0" algn="just"/>
            <a:endParaRPr lang="en-US" dirty="0"/>
          </a:p>
          <a:p>
            <a:pPr marL="0" lv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</a:t>
            </a:r>
            <a:r>
              <a:rPr lang="en-US" dirty="0"/>
              <a:t>File </a:t>
            </a:r>
            <a:r>
              <a:rPr lang="en-US" dirty="0" smtClean="0"/>
              <a:t>Format Cont..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76681"/>
              </p:ext>
            </p:extLst>
          </p:nvPr>
        </p:nvGraphicFramePr>
        <p:xfrm>
          <a:off x="304800" y="1066801"/>
          <a:ext cx="8648700" cy="53274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3643571251"/>
                    </a:ext>
                  </a:extLst>
                </a:gridCol>
                <a:gridCol w="6819900">
                  <a:extLst>
                    <a:ext uri="{9D8B030D-6E8A-4147-A177-3AD203B41FA5}">
                      <a16:colId xmlns="" xmlns:a16="http://schemas.microsoft.com/office/drawing/2014/main" val="620098103"/>
                    </a:ext>
                  </a:extLst>
                </a:gridCol>
              </a:tblGrid>
              <a:tr h="35063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01635458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ImageUrl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absolute or relative URL to an image file (optional).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12871006"/>
                  </a:ext>
                </a:extLst>
              </a:tr>
              <a:tr h="889486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NavigateUrl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URL of a page to link to if the user clicks the ad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   If this element is not set,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property is not rendered on the anchor tag.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048098151"/>
                  </a:ext>
                </a:extLst>
              </a:tr>
              <a:tr h="111142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AlternateText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text display in place of the image when the image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ImageUrl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property is not available (optional).  In some browsers, this text also appears as a ToolTip for the advertisement.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64671245"/>
                  </a:ext>
                </a:extLst>
              </a:tr>
              <a:tr h="58706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&lt;Keyword&gt;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category for the advertisement (for example, "computers") that you can filter by (optional).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10547612"/>
                  </a:ext>
                </a:extLst>
              </a:tr>
              <a:tr h="195741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&lt;Impressions&gt;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number that indicates the importance of the ad in the schedule of rotation relative to the other ads in the file (optional).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larger the number, the more often the ad is displayed. The total of all Impressions values in the XML file cannot exceed 2,047,999,999. If it does, the AdRotator throws a run-time exception.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14134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 - AdRotator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 File </a:t>
            </a:r>
            <a:r>
              <a:rPr lang="en-US" u="sng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u="sng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AdvertisementFile</a:t>
            </a:r>
            <a:endParaRPr lang="en-US" u="sng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advertisements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image1.jpg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http://www.microsoft.com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 Main Site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caption for Ad#1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image2.jpg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http://www.wingtiptoys.com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NavigateUrl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Wing Tip Toys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the caption for Ad#2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advertisements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990600"/>
            <a:ext cx="876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AdRotator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Value“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AdvertisementFile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AdvertisementFile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KeywordFilter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KeyWord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="Target"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OnAdCreated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OnAdCreatedMethod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ASP.NET master pages allow you to create a consistent layout for the pages in your application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dirty="0"/>
              <a:t>A single master page defines the look and feel and standard behavior that you want for all of the pages (or a group of pages) in your application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You can then create individual content pages that contain the content you want to display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users request the content pages, they merge with the master page to produce output that combines the layout of the master page with the content from the content page.</a:t>
            </a:r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83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Master Pages </a:t>
            </a:r>
            <a:r>
              <a:rPr lang="en-US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Master pages actually consist of two pieces, the master page itself and one or more content pages.</a:t>
            </a:r>
          </a:p>
          <a:p>
            <a:pPr algn="just"/>
            <a:r>
              <a:rPr lang="en-US" b="1" dirty="0"/>
              <a:t>Master Pages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master page is an ASP.NET file with the extension .master (for example, </a:t>
            </a:r>
            <a:r>
              <a:rPr lang="en-US" dirty="0" err="1"/>
              <a:t>MySite.master</a:t>
            </a:r>
            <a:r>
              <a:rPr lang="en-US" dirty="0"/>
              <a:t>) with a predefined layout that can include static text, HTML </a:t>
            </a:r>
            <a:r>
              <a:rPr lang="en-US" dirty="0" smtClean="0"/>
              <a:t>elements, server controls and one or more content place holders.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master page is identified by a special @ Master directive that replaces the @ Page directive that is used for ordinary .</a:t>
            </a:r>
            <a:r>
              <a:rPr lang="en-US" dirty="0" err="1"/>
              <a:t>aspx</a:t>
            </a:r>
            <a:r>
              <a:rPr lang="en-US" dirty="0"/>
              <a:t> </a:t>
            </a:r>
            <a:r>
              <a:rPr lang="en-US" dirty="0" smtClean="0"/>
              <a:t>pages.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/>
              <a:t>Replaceable Content Placeholders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 addition to static text and controls that will appear on all pages, the master page also includes one or more </a:t>
            </a:r>
            <a:r>
              <a:rPr lang="en-US" dirty="0" err="1"/>
              <a:t>ContentPlaceHolder</a:t>
            </a:r>
            <a:r>
              <a:rPr lang="en-US" dirty="0"/>
              <a:t> controls.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These placeholder controls define regions where replaceable content will appear.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9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="C#"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AutoEventWireup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MasterPage.master.cs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Inherits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MasterPage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="http://www.w3.org/1999/xhtml"&gt;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="form1"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="Main"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="Footer"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202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You define the content for the master page's placeholder controls by creating individual content pages, which are ASP.NET pages (.</a:t>
            </a:r>
            <a:r>
              <a:rPr lang="en-US" dirty="0" err="1"/>
              <a:t>aspx</a:t>
            </a:r>
            <a:r>
              <a:rPr lang="en-US" dirty="0"/>
              <a:t> files and, optionally, code-behind files) that are bound to a specific master page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 binding is established in the content page's </a:t>
            </a:r>
            <a:r>
              <a:rPr lang="en-US" dirty="0" smtClean="0"/>
              <a:t>@Page </a:t>
            </a:r>
            <a:r>
              <a:rPr lang="en-US" dirty="0"/>
              <a:t>directive by including a </a:t>
            </a:r>
            <a:r>
              <a:rPr lang="en-US" dirty="0" err="1"/>
              <a:t>MasterPageFile</a:t>
            </a:r>
            <a:r>
              <a:rPr lang="en-US" dirty="0"/>
              <a:t> attribute that points to the master page to be used.</a:t>
            </a:r>
          </a:p>
          <a:p>
            <a:pPr algn="just"/>
            <a:r>
              <a:rPr lang="en-US" dirty="0"/>
              <a:t>After creating Content controls, you add text and controls to them.</a:t>
            </a:r>
          </a:p>
          <a:p>
            <a:pPr algn="just"/>
            <a:r>
              <a:rPr lang="en-US" dirty="0"/>
              <a:t>In a content page, anything that is not inside the Content controls (except script blocks for server code) results in an error.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perform any tasks in a content page that you do in an ASP.NET page. For example, you can generate content for a Content control using server controls and database queries or other dynamic mechanisms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charset="2"/>
              <a:buChar char="§"/>
            </a:pPr>
            <a:r>
              <a:rPr lang="en-US" dirty="0"/>
              <a:t>A content page might look like the following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305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MasterPageFile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="~/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MasterPage.master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AutoEventWireup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Home.aspx.cs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Inherits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="Home"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="Content1"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="Content2"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="Content3"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ContentPlaceHolderID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="Footer"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Pages Cont..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84" y="1371600"/>
            <a:ext cx="6657433" cy="4419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8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Master Page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Nested Master </a:t>
            </a:r>
            <a:r>
              <a:rPr lang="en-US" b="1" dirty="0" smtClean="0"/>
              <a:t>Page</a:t>
            </a:r>
          </a:p>
          <a:p>
            <a:pPr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52600"/>
            <a:ext cx="7734300" cy="1676400"/>
          </a:xfrm>
          <a:prstGeom prst="rect">
            <a:avLst/>
          </a:prstGeom>
        </p:spPr>
      </p:pic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3810000" y="2754395"/>
            <a:ext cx="6955355" cy="27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7"/>
          <p:cNvGrpSpPr>
            <a:grpSpLocks noChangeAspect="1"/>
          </p:cNvGrpSpPr>
          <p:nvPr/>
        </p:nvGrpSpPr>
        <p:grpSpPr bwMode="auto">
          <a:xfrm>
            <a:off x="3810000" y="3211596"/>
            <a:ext cx="4479925" cy="3113004"/>
            <a:chOff x="1500" y="2823"/>
            <a:chExt cx="9555" cy="6637"/>
          </a:xfrm>
        </p:grpSpPr>
        <p:sp>
          <p:nvSpPr>
            <p:cNvPr id="2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500" y="2823"/>
              <a:ext cx="9555" cy="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5220" y="3059"/>
              <a:ext cx="2131" cy="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Website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729" y="6190"/>
              <a:ext cx="1844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Content page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744" y="4608"/>
              <a:ext cx="1846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Master Page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960" y="4623"/>
              <a:ext cx="1846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Master page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9039" y="4638"/>
              <a:ext cx="1844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Content Page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527" y="7828"/>
              <a:ext cx="1845" cy="9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Final Page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8010" y="6258"/>
              <a:ext cx="1845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Final Page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AutoShape 35"/>
            <p:cNvSpPr>
              <a:spLocks noChangeShapeType="1"/>
            </p:cNvSpPr>
            <p:nvPr/>
          </p:nvSpPr>
          <p:spPr bwMode="auto">
            <a:xfrm flipH="1">
              <a:off x="4667" y="4051"/>
              <a:ext cx="1476" cy="5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34"/>
            <p:cNvSpPr>
              <a:spLocks noChangeShapeType="1"/>
            </p:cNvSpPr>
            <p:nvPr/>
          </p:nvSpPr>
          <p:spPr bwMode="auto">
            <a:xfrm>
              <a:off x="6143" y="4051"/>
              <a:ext cx="1740" cy="5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33"/>
            <p:cNvSpPr>
              <a:spLocks noChangeShapeType="1"/>
            </p:cNvSpPr>
            <p:nvPr/>
          </p:nvSpPr>
          <p:spPr bwMode="auto">
            <a:xfrm flipH="1">
              <a:off x="4652" y="5598"/>
              <a:ext cx="15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2"/>
            <p:cNvSpPr>
              <a:spLocks noChangeShapeType="1"/>
            </p:cNvSpPr>
            <p:nvPr/>
          </p:nvSpPr>
          <p:spPr bwMode="auto">
            <a:xfrm>
              <a:off x="7883" y="5613"/>
              <a:ext cx="1050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31"/>
            <p:cNvSpPr>
              <a:spLocks noChangeShapeType="1"/>
            </p:cNvSpPr>
            <p:nvPr/>
          </p:nvSpPr>
          <p:spPr bwMode="auto">
            <a:xfrm flipH="1">
              <a:off x="8933" y="5628"/>
              <a:ext cx="1028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3762" y="6175"/>
              <a:ext cx="1846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9243" tIns="44622" rIns="89243" bIns="446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rPr>
                <a:t>Master page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AutoShape 29"/>
            <p:cNvSpPr>
              <a:spLocks noChangeShapeType="1"/>
            </p:cNvSpPr>
            <p:nvPr/>
          </p:nvSpPr>
          <p:spPr bwMode="auto">
            <a:xfrm>
              <a:off x="2651" y="7180"/>
              <a:ext cx="1044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28"/>
            <p:cNvSpPr>
              <a:spLocks noChangeShapeType="1"/>
            </p:cNvSpPr>
            <p:nvPr/>
          </p:nvSpPr>
          <p:spPr bwMode="auto">
            <a:xfrm flipH="1">
              <a:off x="3695" y="7180"/>
              <a:ext cx="1028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9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13094</TotalTime>
  <Words>2721</Words>
  <Application>Microsoft Office PowerPoint</Application>
  <PresentationFormat>On-screen Show (4:3)</PresentationFormat>
  <Paragraphs>288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UNIT - 9 Themes and Master Pages</vt:lpstr>
      <vt:lpstr>Outline</vt:lpstr>
      <vt:lpstr>Introduction to Master Page</vt:lpstr>
      <vt:lpstr>How Master Pages Work?</vt:lpstr>
      <vt:lpstr>Example – Master Page</vt:lpstr>
      <vt:lpstr>Content Pages</vt:lpstr>
      <vt:lpstr>Content Pages Cont..</vt:lpstr>
      <vt:lpstr>Content Pages Cont..</vt:lpstr>
      <vt:lpstr>Types of Mater Page</vt:lpstr>
      <vt:lpstr>Advantages of Master Page</vt:lpstr>
      <vt:lpstr>Themes</vt:lpstr>
      <vt:lpstr>Page Themes</vt:lpstr>
      <vt:lpstr>How to Apply Theme in a Web Page?</vt:lpstr>
      <vt:lpstr>Skins</vt:lpstr>
      <vt:lpstr>Types of Skins</vt:lpstr>
      <vt:lpstr>Types of Skins Cont..</vt:lpstr>
      <vt:lpstr>Cascading Style Sheets (CSS)</vt:lpstr>
      <vt:lpstr>Data Controls</vt:lpstr>
      <vt:lpstr>GridView Control</vt:lpstr>
      <vt:lpstr>GridView Control Cont..</vt:lpstr>
      <vt:lpstr>Example – GridView Control</vt:lpstr>
      <vt:lpstr>Repeater Control</vt:lpstr>
      <vt:lpstr>Repeater Control Cont..</vt:lpstr>
      <vt:lpstr>Example – Repeater Control</vt:lpstr>
      <vt:lpstr>DataList Control</vt:lpstr>
      <vt:lpstr>Example – DataList Control</vt:lpstr>
      <vt:lpstr> AdRotator Control</vt:lpstr>
      <vt:lpstr>Advertisement File Format Cont..</vt:lpstr>
      <vt:lpstr> Example - AdRotator Control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1820</cp:revision>
  <dcterms:created xsi:type="dcterms:W3CDTF">2013-05-17T03:00:03Z</dcterms:created>
  <dcterms:modified xsi:type="dcterms:W3CDTF">2017-04-19T06:23:22Z</dcterms:modified>
</cp:coreProperties>
</file>