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6"/>
  </p:notesMasterIdLst>
  <p:handoutMasterIdLst>
    <p:handoutMasterId r:id="rId77"/>
  </p:handoutMasterIdLst>
  <p:sldIdLst>
    <p:sldId id="453" r:id="rId2"/>
    <p:sldId id="402" r:id="rId3"/>
    <p:sldId id="350" r:id="rId4"/>
    <p:sldId id="403" r:id="rId5"/>
    <p:sldId id="257" r:id="rId6"/>
    <p:sldId id="315" r:id="rId7"/>
    <p:sldId id="296" r:id="rId8"/>
    <p:sldId id="298" r:id="rId9"/>
    <p:sldId id="299" r:id="rId10"/>
    <p:sldId id="301" r:id="rId11"/>
    <p:sldId id="302" r:id="rId12"/>
    <p:sldId id="304" r:id="rId13"/>
    <p:sldId id="305" r:id="rId14"/>
    <p:sldId id="362" r:id="rId15"/>
    <p:sldId id="363" r:id="rId16"/>
    <p:sldId id="364" r:id="rId17"/>
    <p:sldId id="351" r:id="rId18"/>
    <p:sldId id="352" r:id="rId19"/>
    <p:sldId id="354" r:id="rId20"/>
    <p:sldId id="358" r:id="rId21"/>
    <p:sldId id="418" r:id="rId22"/>
    <p:sldId id="365" r:id="rId23"/>
    <p:sldId id="366" r:id="rId24"/>
    <p:sldId id="404" r:id="rId25"/>
    <p:sldId id="367" r:id="rId26"/>
    <p:sldId id="405" r:id="rId27"/>
    <p:sldId id="368" r:id="rId28"/>
    <p:sldId id="406" r:id="rId29"/>
    <p:sldId id="407" r:id="rId30"/>
    <p:sldId id="369" r:id="rId31"/>
    <p:sldId id="370" r:id="rId32"/>
    <p:sldId id="408" r:id="rId33"/>
    <p:sldId id="421" r:id="rId34"/>
    <p:sldId id="422" r:id="rId35"/>
    <p:sldId id="371" r:id="rId36"/>
    <p:sldId id="423" r:id="rId37"/>
    <p:sldId id="424" r:id="rId38"/>
    <p:sldId id="425" r:id="rId39"/>
    <p:sldId id="426" r:id="rId40"/>
    <p:sldId id="427" r:id="rId41"/>
    <p:sldId id="429" r:id="rId42"/>
    <p:sldId id="420" r:id="rId43"/>
    <p:sldId id="398" r:id="rId44"/>
    <p:sldId id="372" r:id="rId45"/>
    <p:sldId id="431" r:id="rId46"/>
    <p:sldId id="389" r:id="rId47"/>
    <p:sldId id="433" r:id="rId48"/>
    <p:sldId id="434" r:id="rId49"/>
    <p:sldId id="435" r:id="rId50"/>
    <p:sldId id="439" r:id="rId51"/>
    <p:sldId id="440" r:id="rId52"/>
    <p:sldId id="377" r:id="rId53"/>
    <p:sldId id="409" r:id="rId54"/>
    <p:sldId id="443" r:id="rId55"/>
    <p:sldId id="441" r:id="rId56"/>
    <p:sldId id="414" r:id="rId57"/>
    <p:sldId id="379" r:id="rId58"/>
    <p:sldId id="436" r:id="rId59"/>
    <p:sldId id="437" r:id="rId60"/>
    <p:sldId id="438" r:id="rId61"/>
    <p:sldId id="446" r:id="rId62"/>
    <p:sldId id="384" r:id="rId63"/>
    <p:sldId id="413" r:id="rId64"/>
    <p:sldId id="385" r:id="rId65"/>
    <p:sldId id="450" r:id="rId66"/>
    <p:sldId id="451" r:id="rId67"/>
    <p:sldId id="411" r:id="rId68"/>
    <p:sldId id="452" r:id="rId69"/>
    <p:sldId id="392" r:id="rId70"/>
    <p:sldId id="410" r:id="rId71"/>
    <p:sldId id="393" r:id="rId72"/>
    <p:sldId id="394" r:id="rId73"/>
    <p:sldId id="395" r:id="rId74"/>
    <p:sldId id="262" r:id="rId7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nd1eC4cLF1uoOWaAfwAc/Q==" hashData="3JbG+WK0IMNHD1b/Ajehhxhj+Eo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77AD"/>
    <a:srgbClr val="7F63A1"/>
    <a:srgbClr val="231B2D"/>
    <a:srgbClr val="A8A400"/>
    <a:srgbClr val="CCCC00"/>
    <a:srgbClr val="996600"/>
    <a:srgbClr val="CC9900"/>
    <a:srgbClr val="34411B"/>
    <a:srgbClr val="425222"/>
    <a:srgbClr val="803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15" autoAdjust="0"/>
  </p:normalViewPr>
  <p:slideViewPr>
    <p:cSldViewPr>
      <p:cViewPr>
        <p:scale>
          <a:sx n="90" d="100"/>
          <a:sy n="90" d="100"/>
        </p:scale>
        <p:origin x="-571" y="-29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20331-7C0B-4F60-8BC0-4D5AFA2AE519}" type="doc">
      <dgm:prSet loTypeId="urn:microsoft.com/office/officeart/2005/8/layout/cycle6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D483048-0AAC-4B89-88B4-19E3A6E09F8C}">
      <dgm:prSet phldrT="[Text]" custT="1"/>
      <dgm:spPr/>
      <dgm:t>
        <a:bodyPr/>
        <a:lstStyle/>
        <a:p>
          <a:r>
            <a:rPr lang="en-IN" sz="1200" b="1" dirty="0" smtClean="0">
              <a:solidFill>
                <a:schemeClr val="tx1"/>
              </a:solidFill>
            </a:rPr>
            <a:t>Planning</a:t>
          </a:r>
          <a:endParaRPr lang="en-IN" sz="1200" b="1" dirty="0">
            <a:solidFill>
              <a:schemeClr val="tx1"/>
            </a:solidFill>
          </a:endParaRPr>
        </a:p>
      </dgm:t>
    </dgm:pt>
    <dgm:pt modelId="{A64D53BD-CE46-416D-8030-A31904253261}" type="parTrans" cxnId="{3424E3E1-FEAA-4995-AB62-334C72FEE5C6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72B3FD30-3922-4583-9DC7-E0476658A78C}" type="sibTrans" cxnId="{3424E3E1-FEAA-4995-AB62-334C72FEE5C6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3B3D3166-A38B-43B5-A6BB-54374226C0DF}">
      <dgm:prSet phldrT="[Text]" custT="1"/>
      <dgm:spPr/>
      <dgm:t>
        <a:bodyPr/>
        <a:lstStyle/>
        <a:p>
          <a:r>
            <a:rPr lang="en-IN" sz="1200" b="1" dirty="0" smtClean="0">
              <a:solidFill>
                <a:schemeClr val="tx1"/>
              </a:solidFill>
            </a:rPr>
            <a:t>Req. Analysis</a:t>
          </a:r>
          <a:endParaRPr lang="en-IN" sz="1200" b="1" dirty="0">
            <a:solidFill>
              <a:schemeClr val="tx1"/>
            </a:solidFill>
          </a:endParaRPr>
        </a:p>
      </dgm:t>
    </dgm:pt>
    <dgm:pt modelId="{AA6CC5C8-3154-4A73-822D-44F5904DF8DD}" type="parTrans" cxnId="{A9EA1D25-7439-424B-95D0-EBC3C8424FFE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71340F91-B1E5-483C-B734-F8E2B657EBF2}" type="sibTrans" cxnId="{A9EA1D25-7439-424B-95D0-EBC3C8424FFE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C67A5BD7-2D57-4955-A8F1-3999176AA2E8}">
      <dgm:prSet phldrT="[Text]" custT="1"/>
      <dgm:spPr/>
      <dgm:t>
        <a:bodyPr/>
        <a:lstStyle/>
        <a:p>
          <a:r>
            <a:rPr lang="en-IN" sz="1200" b="1" dirty="0" smtClean="0">
              <a:solidFill>
                <a:schemeClr val="tx1"/>
              </a:solidFill>
            </a:rPr>
            <a:t>Designing</a:t>
          </a:r>
          <a:endParaRPr lang="en-IN" sz="1200" b="1" dirty="0">
            <a:solidFill>
              <a:schemeClr val="tx1"/>
            </a:solidFill>
          </a:endParaRPr>
        </a:p>
      </dgm:t>
    </dgm:pt>
    <dgm:pt modelId="{AC4270DE-CB76-4C6C-98CA-BBE77C0798A5}" type="parTrans" cxnId="{F3C4F8B1-D68B-4887-9EB1-317A780C3FD7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03DCB6C3-887E-4542-BBA4-26605811E8E5}" type="sibTrans" cxnId="{F3C4F8B1-D68B-4887-9EB1-317A780C3FD7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FC408CAD-F0A7-4C0D-9544-816552779414}">
      <dgm:prSet phldrT="[Text]" custT="1"/>
      <dgm:spPr/>
      <dgm:t>
        <a:bodyPr/>
        <a:lstStyle/>
        <a:p>
          <a:r>
            <a:rPr lang="en-IN" sz="1200" b="1" dirty="0" smtClean="0">
              <a:solidFill>
                <a:schemeClr val="tx1"/>
              </a:solidFill>
            </a:rPr>
            <a:t>Building</a:t>
          </a:r>
          <a:endParaRPr lang="en-IN" sz="1200" b="1" dirty="0">
            <a:solidFill>
              <a:schemeClr val="tx1"/>
            </a:solidFill>
          </a:endParaRPr>
        </a:p>
      </dgm:t>
    </dgm:pt>
    <dgm:pt modelId="{127D9513-6082-4D63-AA24-E13BDAEE81B2}" type="parTrans" cxnId="{0DE10639-E956-49B2-BF01-08F108FBEC7C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3BFE0FA0-6D48-4168-8013-043999AF2BAF}" type="sibTrans" cxnId="{0DE10639-E956-49B2-BF01-08F108FBEC7C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F96846D4-ECB7-4744-A3CF-2372BDD735F8}">
      <dgm:prSet phldrT="[Text]" custT="1"/>
      <dgm:spPr/>
      <dgm:t>
        <a:bodyPr/>
        <a:lstStyle/>
        <a:p>
          <a:r>
            <a:rPr lang="en-IN" sz="1200" b="1" dirty="0" smtClean="0">
              <a:solidFill>
                <a:schemeClr val="tx1"/>
              </a:solidFill>
            </a:rPr>
            <a:t>Testing</a:t>
          </a:r>
          <a:endParaRPr lang="en-IN" sz="1200" b="1" dirty="0">
            <a:solidFill>
              <a:schemeClr val="tx1"/>
            </a:solidFill>
          </a:endParaRPr>
        </a:p>
      </dgm:t>
    </dgm:pt>
    <dgm:pt modelId="{3BC7B179-7FB9-4BFA-895C-C2E1B5D75B2F}" type="parTrans" cxnId="{4006CB36-4E71-4C4E-BD63-2940D6D838A8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28C73B2A-2A05-45AC-BC5C-0052227AA689}" type="sibTrans" cxnId="{4006CB36-4E71-4C4E-BD63-2940D6D838A8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1FF42027-FA09-488D-A439-A06D94790C4D}" type="pres">
      <dgm:prSet presAssocID="{4BF20331-7C0B-4F60-8BC0-4D5AFA2AE5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1B24C5B-144B-4855-8F3A-B894EBDA604D}" type="pres">
      <dgm:prSet presAssocID="{9D483048-0AAC-4B89-88B4-19E3A6E09F8C}" presName="node" presStyleLbl="node1" presStyleIdx="0" presStyleCnt="5" custScaleX="1352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E49C37-DF45-4F9D-A1EA-023595005EB8}" type="pres">
      <dgm:prSet presAssocID="{9D483048-0AAC-4B89-88B4-19E3A6E09F8C}" presName="spNode" presStyleCnt="0"/>
      <dgm:spPr/>
    </dgm:pt>
    <dgm:pt modelId="{FE8AEDFD-FBB1-498D-A2F2-683B0CF3AEBB}" type="pres">
      <dgm:prSet presAssocID="{72B3FD30-3922-4583-9DC7-E0476658A78C}" presName="sibTrans" presStyleLbl="sibTrans1D1" presStyleIdx="0" presStyleCnt="5"/>
      <dgm:spPr/>
      <dgm:t>
        <a:bodyPr/>
        <a:lstStyle/>
        <a:p>
          <a:endParaRPr lang="en-IN"/>
        </a:p>
      </dgm:t>
    </dgm:pt>
    <dgm:pt modelId="{B77252F3-474A-4D1C-AD0B-0455E15D6337}" type="pres">
      <dgm:prSet presAssocID="{3B3D3166-A38B-43B5-A6BB-54374226C0DF}" presName="node" presStyleLbl="node1" presStyleIdx="1" presStyleCnt="5" custScaleX="1352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547DDD-FAE7-4B36-B8C8-633ED38E2AD9}" type="pres">
      <dgm:prSet presAssocID="{3B3D3166-A38B-43B5-A6BB-54374226C0DF}" presName="spNode" presStyleCnt="0"/>
      <dgm:spPr/>
    </dgm:pt>
    <dgm:pt modelId="{61CD12F3-74C1-4A2F-88BC-08DE6236436E}" type="pres">
      <dgm:prSet presAssocID="{71340F91-B1E5-483C-B734-F8E2B657EBF2}" presName="sibTrans" presStyleLbl="sibTrans1D1" presStyleIdx="1" presStyleCnt="5"/>
      <dgm:spPr/>
      <dgm:t>
        <a:bodyPr/>
        <a:lstStyle/>
        <a:p>
          <a:endParaRPr lang="en-IN"/>
        </a:p>
      </dgm:t>
    </dgm:pt>
    <dgm:pt modelId="{70D3B11B-BCFA-410B-AF8B-8A0D8885005C}" type="pres">
      <dgm:prSet presAssocID="{C67A5BD7-2D57-4955-A8F1-3999176AA2E8}" presName="node" presStyleLbl="node1" presStyleIdx="2" presStyleCnt="5" custScaleX="1352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E095EF-6241-40F4-8DE1-61167783D474}" type="pres">
      <dgm:prSet presAssocID="{C67A5BD7-2D57-4955-A8F1-3999176AA2E8}" presName="spNode" presStyleCnt="0"/>
      <dgm:spPr/>
    </dgm:pt>
    <dgm:pt modelId="{7E361289-760B-4514-AB47-42C9A787D50A}" type="pres">
      <dgm:prSet presAssocID="{03DCB6C3-887E-4542-BBA4-26605811E8E5}" presName="sibTrans" presStyleLbl="sibTrans1D1" presStyleIdx="2" presStyleCnt="5"/>
      <dgm:spPr/>
      <dgm:t>
        <a:bodyPr/>
        <a:lstStyle/>
        <a:p>
          <a:endParaRPr lang="en-IN"/>
        </a:p>
      </dgm:t>
    </dgm:pt>
    <dgm:pt modelId="{751244C2-BDDB-4A0E-A271-CC7FBC211223}" type="pres">
      <dgm:prSet presAssocID="{FC408CAD-F0A7-4C0D-9544-816552779414}" presName="node" presStyleLbl="node1" presStyleIdx="3" presStyleCnt="5" custScaleX="1352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F7C9F6-D158-4EE5-83EA-7B833724746D}" type="pres">
      <dgm:prSet presAssocID="{FC408CAD-F0A7-4C0D-9544-816552779414}" presName="spNode" presStyleCnt="0"/>
      <dgm:spPr/>
    </dgm:pt>
    <dgm:pt modelId="{FABD784C-9DA2-46AD-A860-D7D1A825193A}" type="pres">
      <dgm:prSet presAssocID="{3BFE0FA0-6D48-4168-8013-043999AF2BAF}" presName="sibTrans" presStyleLbl="sibTrans1D1" presStyleIdx="3" presStyleCnt="5"/>
      <dgm:spPr/>
      <dgm:t>
        <a:bodyPr/>
        <a:lstStyle/>
        <a:p>
          <a:endParaRPr lang="en-IN"/>
        </a:p>
      </dgm:t>
    </dgm:pt>
    <dgm:pt modelId="{B846BE69-3E05-42F3-9238-BC82C2B39E05}" type="pres">
      <dgm:prSet presAssocID="{F96846D4-ECB7-4744-A3CF-2372BDD735F8}" presName="node" presStyleLbl="node1" presStyleIdx="4" presStyleCnt="5" custScaleX="1352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50281D-35D7-4838-AE02-F87DA6D732A9}" type="pres">
      <dgm:prSet presAssocID="{F96846D4-ECB7-4744-A3CF-2372BDD735F8}" presName="spNode" presStyleCnt="0"/>
      <dgm:spPr/>
    </dgm:pt>
    <dgm:pt modelId="{B2BC9398-2CCD-4F8F-888B-C9299B75450C}" type="pres">
      <dgm:prSet presAssocID="{28C73B2A-2A05-45AC-BC5C-0052227AA689}" presName="sibTrans" presStyleLbl="sibTrans1D1" presStyleIdx="4" presStyleCnt="5"/>
      <dgm:spPr/>
      <dgm:t>
        <a:bodyPr/>
        <a:lstStyle/>
        <a:p>
          <a:endParaRPr lang="en-IN"/>
        </a:p>
      </dgm:t>
    </dgm:pt>
  </dgm:ptLst>
  <dgm:cxnLst>
    <dgm:cxn modelId="{2173A735-1810-402F-B8DC-18BBF362CEB7}" type="presOf" srcId="{9D483048-0AAC-4B89-88B4-19E3A6E09F8C}" destId="{51B24C5B-144B-4855-8F3A-B894EBDA604D}" srcOrd="0" destOrd="0" presId="urn:microsoft.com/office/officeart/2005/8/layout/cycle6"/>
    <dgm:cxn modelId="{AC9CD2BB-3C3A-4430-AF1A-9C72B70C7CFF}" type="presOf" srcId="{3B3D3166-A38B-43B5-A6BB-54374226C0DF}" destId="{B77252F3-474A-4D1C-AD0B-0455E15D6337}" srcOrd="0" destOrd="0" presId="urn:microsoft.com/office/officeart/2005/8/layout/cycle6"/>
    <dgm:cxn modelId="{C24662B6-A496-4CF3-9402-85E4DCD2515B}" type="presOf" srcId="{3BFE0FA0-6D48-4168-8013-043999AF2BAF}" destId="{FABD784C-9DA2-46AD-A860-D7D1A825193A}" srcOrd="0" destOrd="0" presId="urn:microsoft.com/office/officeart/2005/8/layout/cycle6"/>
    <dgm:cxn modelId="{5038C2A8-D93B-4334-A2CC-BAA8C48B53DB}" type="presOf" srcId="{C67A5BD7-2D57-4955-A8F1-3999176AA2E8}" destId="{70D3B11B-BCFA-410B-AF8B-8A0D8885005C}" srcOrd="0" destOrd="0" presId="urn:microsoft.com/office/officeart/2005/8/layout/cycle6"/>
    <dgm:cxn modelId="{5FF3AD67-F315-4D14-BA78-2C97C9AEBCD7}" type="presOf" srcId="{F96846D4-ECB7-4744-A3CF-2372BDD735F8}" destId="{B846BE69-3E05-42F3-9238-BC82C2B39E05}" srcOrd="0" destOrd="0" presId="urn:microsoft.com/office/officeart/2005/8/layout/cycle6"/>
    <dgm:cxn modelId="{3424E3E1-FEAA-4995-AB62-334C72FEE5C6}" srcId="{4BF20331-7C0B-4F60-8BC0-4D5AFA2AE519}" destId="{9D483048-0AAC-4B89-88B4-19E3A6E09F8C}" srcOrd="0" destOrd="0" parTransId="{A64D53BD-CE46-416D-8030-A31904253261}" sibTransId="{72B3FD30-3922-4583-9DC7-E0476658A78C}"/>
    <dgm:cxn modelId="{4006CB36-4E71-4C4E-BD63-2940D6D838A8}" srcId="{4BF20331-7C0B-4F60-8BC0-4D5AFA2AE519}" destId="{F96846D4-ECB7-4744-A3CF-2372BDD735F8}" srcOrd="4" destOrd="0" parTransId="{3BC7B179-7FB9-4BFA-895C-C2E1B5D75B2F}" sibTransId="{28C73B2A-2A05-45AC-BC5C-0052227AA689}"/>
    <dgm:cxn modelId="{78519864-7272-4898-8858-43D571CB87B9}" type="presOf" srcId="{72B3FD30-3922-4583-9DC7-E0476658A78C}" destId="{FE8AEDFD-FBB1-498D-A2F2-683B0CF3AEBB}" srcOrd="0" destOrd="0" presId="urn:microsoft.com/office/officeart/2005/8/layout/cycle6"/>
    <dgm:cxn modelId="{F949114D-3BC9-4426-AF53-F2A0EC418803}" type="presOf" srcId="{FC408CAD-F0A7-4C0D-9544-816552779414}" destId="{751244C2-BDDB-4A0E-A271-CC7FBC211223}" srcOrd="0" destOrd="0" presId="urn:microsoft.com/office/officeart/2005/8/layout/cycle6"/>
    <dgm:cxn modelId="{0DE10639-E956-49B2-BF01-08F108FBEC7C}" srcId="{4BF20331-7C0B-4F60-8BC0-4D5AFA2AE519}" destId="{FC408CAD-F0A7-4C0D-9544-816552779414}" srcOrd="3" destOrd="0" parTransId="{127D9513-6082-4D63-AA24-E13BDAEE81B2}" sibTransId="{3BFE0FA0-6D48-4168-8013-043999AF2BAF}"/>
    <dgm:cxn modelId="{8362A949-92DD-49C0-9F4B-E8E65A88E424}" type="presOf" srcId="{28C73B2A-2A05-45AC-BC5C-0052227AA689}" destId="{B2BC9398-2CCD-4F8F-888B-C9299B75450C}" srcOrd="0" destOrd="0" presId="urn:microsoft.com/office/officeart/2005/8/layout/cycle6"/>
    <dgm:cxn modelId="{E26C225D-13D0-438D-8F49-0B48A5181322}" type="presOf" srcId="{71340F91-B1E5-483C-B734-F8E2B657EBF2}" destId="{61CD12F3-74C1-4A2F-88BC-08DE6236436E}" srcOrd="0" destOrd="0" presId="urn:microsoft.com/office/officeart/2005/8/layout/cycle6"/>
    <dgm:cxn modelId="{F3C4F8B1-D68B-4887-9EB1-317A780C3FD7}" srcId="{4BF20331-7C0B-4F60-8BC0-4D5AFA2AE519}" destId="{C67A5BD7-2D57-4955-A8F1-3999176AA2E8}" srcOrd="2" destOrd="0" parTransId="{AC4270DE-CB76-4C6C-98CA-BBE77C0798A5}" sibTransId="{03DCB6C3-887E-4542-BBA4-26605811E8E5}"/>
    <dgm:cxn modelId="{2BE08FF2-1192-4B0F-BCC5-2A9B8AE88718}" type="presOf" srcId="{03DCB6C3-887E-4542-BBA4-26605811E8E5}" destId="{7E361289-760B-4514-AB47-42C9A787D50A}" srcOrd="0" destOrd="0" presId="urn:microsoft.com/office/officeart/2005/8/layout/cycle6"/>
    <dgm:cxn modelId="{A9EA1D25-7439-424B-95D0-EBC3C8424FFE}" srcId="{4BF20331-7C0B-4F60-8BC0-4D5AFA2AE519}" destId="{3B3D3166-A38B-43B5-A6BB-54374226C0DF}" srcOrd="1" destOrd="0" parTransId="{AA6CC5C8-3154-4A73-822D-44F5904DF8DD}" sibTransId="{71340F91-B1E5-483C-B734-F8E2B657EBF2}"/>
    <dgm:cxn modelId="{0799D653-E028-4899-8116-B629E215E743}" type="presOf" srcId="{4BF20331-7C0B-4F60-8BC0-4D5AFA2AE519}" destId="{1FF42027-FA09-488D-A439-A06D94790C4D}" srcOrd="0" destOrd="0" presId="urn:microsoft.com/office/officeart/2005/8/layout/cycle6"/>
    <dgm:cxn modelId="{0B67C9FB-0E0B-46E5-96F4-2DCD21218F46}" type="presParOf" srcId="{1FF42027-FA09-488D-A439-A06D94790C4D}" destId="{51B24C5B-144B-4855-8F3A-B894EBDA604D}" srcOrd="0" destOrd="0" presId="urn:microsoft.com/office/officeart/2005/8/layout/cycle6"/>
    <dgm:cxn modelId="{EEB3EDE3-A404-4792-A7A7-A122C662AFB8}" type="presParOf" srcId="{1FF42027-FA09-488D-A439-A06D94790C4D}" destId="{14E49C37-DF45-4F9D-A1EA-023595005EB8}" srcOrd="1" destOrd="0" presId="urn:microsoft.com/office/officeart/2005/8/layout/cycle6"/>
    <dgm:cxn modelId="{91A3C470-7818-4EC1-9E52-31A2CEBB0BF6}" type="presParOf" srcId="{1FF42027-FA09-488D-A439-A06D94790C4D}" destId="{FE8AEDFD-FBB1-498D-A2F2-683B0CF3AEBB}" srcOrd="2" destOrd="0" presId="urn:microsoft.com/office/officeart/2005/8/layout/cycle6"/>
    <dgm:cxn modelId="{55E29A10-A6BC-429D-9C1D-8FF55F05F535}" type="presParOf" srcId="{1FF42027-FA09-488D-A439-A06D94790C4D}" destId="{B77252F3-474A-4D1C-AD0B-0455E15D6337}" srcOrd="3" destOrd="0" presId="urn:microsoft.com/office/officeart/2005/8/layout/cycle6"/>
    <dgm:cxn modelId="{BC955592-C90D-4040-973D-878392835798}" type="presParOf" srcId="{1FF42027-FA09-488D-A439-A06D94790C4D}" destId="{7B547DDD-FAE7-4B36-B8C8-633ED38E2AD9}" srcOrd="4" destOrd="0" presId="urn:microsoft.com/office/officeart/2005/8/layout/cycle6"/>
    <dgm:cxn modelId="{AD44C5F7-6CE0-40A2-92F4-7630117F6520}" type="presParOf" srcId="{1FF42027-FA09-488D-A439-A06D94790C4D}" destId="{61CD12F3-74C1-4A2F-88BC-08DE6236436E}" srcOrd="5" destOrd="0" presId="urn:microsoft.com/office/officeart/2005/8/layout/cycle6"/>
    <dgm:cxn modelId="{8E6561CE-B33E-417F-9B72-1CB205B7F4FD}" type="presParOf" srcId="{1FF42027-FA09-488D-A439-A06D94790C4D}" destId="{70D3B11B-BCFA-410B-AF8B-8A0D8885005C}" srcOrd="6" destOrd="0" presId="urn:microsoft.com/office/officeart/2005/8/layout/cycle6"/>
    <dgm:cxn modelId="{67B346BD-5086-425B-A4C0-0CCD7F69056E}" type="presParOf" srcId="{1FF42027-FA09-488D-A439-A06D94790C4D}" destId="{E1E095EF-6241-40F4-8DE1-61167783D474}" srcOrd="7" destOrd="0" presId="urn:microsoft.com/office/officeart/2005/8/layout/cycle6"/>
    <dgm:cxn modelId="{EFDC1F15-4738-440D-B478-6DB8F6181EDA}" type="presParOf" srcId="{1FF42027-FA09-488D-A439-A06D94790C4D}" destId="{7E361289-760B-4514-AB47-42C9A787D50A}" srcOrd="8" destOrd="0" presId="urn:microsoft.com/office/officeart/2005/8/layout/cycle6"/>
    <dgm:cxn modelId="{2B102606-D328-40DA-A3AA-4B9DA650C71C}" type="presParOf" srcId="{1FF42027-FA09-488D-A439-A06D94790C4D}" destId="{751244C2-BDDB-4A0E-A271-CC7FBC211223}" srcOrd="9" destOrd="0" presId="urn:microsoft.com/office/officeart/2005/8/layout/cycle6"/>
    <dgm:cxn modelId="{5D0046DE-0CCA-4375-BCAF-A93F5EFD98DD}" type="presParOf" srcId="{1FF42027-FA09-488D-A439-A06D94790C4D}" destId="{49F7C9F6-D158-4EE5-83EA-7B833724746D}" srcOrd="10" destOrd="0" presId="urn:microsoft.com/office/officeart/2005/8/layout/cycle6"/>
    <dgm:cxn modelId="{9F3D988E-C88B-44EA-B9E4-29437034702A}" type="presParOf" srcId="{1FF42027-FA09-488D-A439-A06D94790C4D}" destId="{FABD784C-9DA2-46AD-A860-D7D1A825193A}" srcOrd="11" destOrd="0" presId="urn:microsoft.com/office/officeart/2005/8/layout/cycle6"/>
    <dgm:cxn modelId="{47DB4F5F-8BC0-4F38-B152-01060C289C76}" type="presParOf" srcId="{1FF42027-FA09-488D-A439-A06D94790C4D}" destId="{B846BE69-3E05-42F3-9238-BC82C2B39E05}" srcOrd="12" destOrd="0" presId="urn:microsoft.com/office/officeart/2005/8/layout/cycle6"/>
    <dgm:cxn modelId="{B087F874-2FC0-4524-8EE9-876DCA5008BF}" type="presParOf" srcId="{1FF42027-FA09-488D-A439-A06D94790C4D}" destId="{7150281D-35D7-4838-AE02-F87DA6D732A9}" srcOrd="13" destOrd="0" presId="urn:microsoft.com/office/officeart/2005/8/layout/cycle6"/>
    <dgm:cxn modelId="{9B08C3D1-E8FE-4569-B895-FD693BDAFF15}" type="presParOf" srcId="{1FF42027-FA09-488D-A439-A06D94790C4D}" destId="{B2BC9398-2CCD-4F8F-888B-C9299B75450C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F20331-7C0B-4F60-8BC0-4D5AFA2AE519}" type="doc">
      <dgm:prSet loTypeId="urn:microsoft.com/office/officeart/2005/8/layout/cycle6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9D483048-0AAC-4B89-88B4-19E3A6E09F8C}">
      <dgm:prSet phldrT="[Text]" custT="1"/>
      <dgm:spPr/>
      <dgm:t>
        <a:bodyPr/>
        <a:lstStyle/>
        <a:p>
          <a:r>
            <a:rPr lang="en-IN" sz="1200" b="1" smtClean="0">
              <a:solidFill>
                <a:schemeClr val="tx1"/>
              </a:solidFill>
            </a:rPr>
            <a:t>Planning</a:t>
          </a:r>
          <a:endParaRPr lang="en-IN" sz="1200" b="1" dirty="0">
            <a:solidFill>
              <a:schemeClr val="tx1"/>
            </a:solidFill>
          </a:endParaRPr>
        </a:p>
      </dgm:t>
    </dgm:pt>
    <dgm:pt modelId="{A64D53BD-CE46-416D-8030-A31904253261}" type="parTrans" cxnId="{3424E3E1-FEAA-4995-AB62-334C72FEE5C6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72B3FD30-3922-4583-9DC7-E0476658A78C}" type="sibTrans" cxnId="{3424E3E1-FEAA-4995-AB62-334C72FEE5C6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3B3D3166-A38B-43B5-A6BB-54374226C0DF}">
      <dgm:prSet phldrT="[Text]" custT="1"/>
      <dgm:spPr/>
      <dgm:t>
        <a:bodyPr/>
        <a:lstStyle/>
        <a:p>
          <a:r>
            <a:rPr lang="en-IN" sz="1200" b="1" smtClean="0">
              <a:solidFill>
                <a:schemeClr val="tx1"/>
              </a:solidFill>
            </a:rPr>
            <a:t>Req. Analysis</a:t>
          </a:r>
          <a:endParaRPr lang="en-IN" sz="1200" b="1" dirty="0">
            <a:solidFill>
              <a:schemeClr val="tx1"/>
            </a:solidFill>
          </a:endParaRPr>
        </a:p>
      </dgm:t>
    </dgm:pt>
    <dgm:pt modelId="{AA6CC5C8-3154-4A73-822D-44F5904DF8DD}" type="parTrans" cxnId="{A9EA1D25-7439-424B-95D0-EBC3C8424FFE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71340F91-B1E5-483C-B734-F8E2B657EBF2}" type="sibTrans" cxnId="{A9EA1D25-7439-424B-95D0-EBC3C8424FFE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C67A5BD7-2D57-4955-A8F1-3999176AA2E8}">
      <dgm:prSet phldrT="[Text]" custT="1"/>
      <dgm:spPr/>
      <dgm:t>
        <a:bodyPr/>
        <a:lstStyle/>
        <a:p>
          <a:r>
            <a:rPr lang="en-IN" sz="1200" b="1" smtClean="0">
              <a:solidFill>
                <a:schemeClr val="tx1"/>
              </a:solidFill>
            </a:rPr>
            <a:t>Designing</a:t>
          </a:r>
          <a:endParaRPr lang="en-IN" sz="1200" b="1" dirty="0">
            <a:solidFill>
              <a:schemeClr val="tx1"/>
            </a:solidFill>
          </a:endParaRPr>
        </a:p>
      </dgm:t>
    </dgm:pt>
    <dgm:pt modelId="{AC4270DE-CB76-4C6C-98CA-BBE77C0798A5}" type="parTrans" cxnId="{F3C4F8B1-D68B-4887-9EB1-317A780C3FD7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03DCB6C3-887E-4542-BBA4-26605811E8E5}" type="sibTrans" cxnId="{F3C4F8B1-D68B-4887-9EB1-317A780C3FD7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FC408CAD-F0A7-4C0D-9544-816552779414}">
      <dgm:prSet phldrT="[Text]" custT="1"/>
      <dgm:spPr/>
      <dgm:t>
        <a:bodyPr/>
        <a:lstStyle/>
        <a:p>
          <a:r>
            <a:rPr lang="en-IN" sz="1200" b="1" smtClean="0">
              <a:solidFill>
                <a:schemeClr val="tx1"/>
              </a:solidFill>
            </a:rPr>
            <a:t>Building</a:t>
          </a:r>
          <a:endParaRPr lang="en-IN" sz="1200" b="1" dirty="0">
            <a:solidFill>
              <a:schemeClr val="tx1"/>
            </a:solidFill>
          </a:endParaRPr>
        </a:p>
      </dgm:t>
    </dgm:pt>
    <dgm:pt modelId="{127D9513-6082-4D63-AA24-E13BDAEE81B2}" type="parTrans" cxnId="{0DE10639-E956-49B2-BF01-08F108FBEC7C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3BFE0FA0-6D48-4168-8013-043999AF2BAF}" type="sibTrans" cxnId="{0DE10639-E956-49B2-BF01-08F108FBEC7C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F96846D4-ECB7-4744-A3CF-2372BDD735F8}">
      <dgm:prSet phldrT="[Text]" custT="1"/>
      <dgm:spPr/>
      <dgm:t>
        <a:bodyPr/>
        <a:lstStyle/>
        <a:p>
          <a:r>
            <a:rPr lang="en-IN" sz="1200" b="1" smtClean="0">
              <a:solidFill>
                <a:schemeClr val="tx1"/>
              </a:solidFill>
            </a:rPr>
            <a:t>Testing</a:t>
          </a:r>
          <a:endParaRPr lang="en-IN" sz="1200" b="1" dirty="0">
            <a:solidFill>
              <a:schemeClr val="tx1"/>
            </a:solidFill>
          </a:endParaRPr>
        </a:p>
      </dgm:t>
    </dgm:pt>
    <dgm:pt modelId="{3BC7B179-7FB9-4BFA-895C-C2E1B5D75B2F}" type="parTrans" cxnId="{4006CB36-4E71-4C4E-BD63-2940D6D838A8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28C73B2A-2A05-45AC-BC5C-0052227AA689}" type="sibTrans" cxnId="{4006CB36-4E71-4C4E-BD63-2940D6D838A8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1FF42027-FA09-488D-A439-A06D94790C4D}" type="pres">
      <dgm:prSet presAssocID="{4BF20331-7C0B-4F60-8BC0-4D5AFA2AE5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1B24C5B-144B-4855-8F3A-B894EBDA604D}" type="pres">
      <dgm:prSet presAssocID="{9D483048-0AAC-4B89-88B4-19E3A6E09F8C}" presName="node" presStyleLbl="node1" presStyleIdx="0" presStyleCnt="5" custScaleX="1352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E49C37-DF45-4F9D-A1EA-023595005EB8}" type="pres">
      <dgm:prSet presAssocID="{9D483048-0AAC-4B89-88B4-19E3A6E09F8C}" presName="spNode" presStyleCnt="0"/>
      <dgm:spPr/>
    </dgm:pt>
    <dgm:pt modelId="{FE8AEDFD-FBB1-498D-A2F2-683B0CF3AEBB}" type="pres">
      <dgm:prSet presAssocID="{72B3FD30-3922-4583-9DC7-E0476658A78C}" presName="sibTrans" presStyleLbl="sibTrans1D1" presStyleIdx="0" presStyleCnt="5"/>
      <dgm:spPr/>
      <dgm:t>
        <a:bodyPr/>
        <a:lstStyle/>
        <a:p>
          <a:endParaRPr lang="en-IN"/>
        </a:p>
      </dgm:t>
    </dgm:pt>
    <dgm:pt modelId="{B77252F3-474A-4D1C-AD0B-0455E15D6337}" type="pres">
      <dgm:prSet presAssocID="{3B3D3166-A38B-43B5-A6BB-54374226C0DF}" presName="node" presStyleLbl="node1" presStyleIdx="1" presStyleCnt="5" custScaleX="1352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547DDD-FAE7-4B36-B8C8-633ED38E2AD9}" type="pres">
      <dgm:prSet presAssocID="{3B3D3166-A38B-43B5-A6BB-54374226C0DF}" presName="spNode" presStyleCnt="0"/>
      <dgm:spPr/>
    </dgm:pt>
    <dgm:pt modelId="{61CD12F3-74C1-4A2F-88BC-08DE6236436E}" type="pres">
      <dgm:prSet presAssocID="{71340F91-B1E5-483C-B734-F8E2B657EBF2}" presName="sibTrans" presStyleLbl="sibTrans1D1" presStyleIdx="1" presStyleCnt="5"/>
      <dgm:spPr/>
      <dgm:t>
        <a:bodyPr/>
        <a:lstStyle/>
        <a:p>
          <a:endParaRPr lang="en-IN"/>
        </a:p>
      </dgm:t>
    </dgm:pt>
    <dgm:pt modelId="{70D3B11B-BCFA-410B-AF8B-8A0D8885005C}" type="pres">
      <dgm:prSet presAssocID="{C67A5BD7-2D57-4955-A8F1-3999176AA2E8}" presName="node" presStyleLbl="node1" presStyleIdx="2" presStyleCnt="5" custScaleX="1352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E095EF-6241-40F4-8DE1-61167783D474}" type="pres">
      <dgm:prSet presAssocID="{C67A5BD7-2D57-4955-A8F1-3999176AA2E8}" presName="spNode" presStyleCnt="0"/>
      <dgm:spPr/>
    </dgm:pt>
    <dgm:pt modelId="{7E361289-760B-4514-AB47-42C9A787D50A}" type="pres">
      <dgm:prSet presAssocID="{03DCB6C3-887E-4542-BBA4-26605811E8E5}" presName="sibTrans" presStyleLbl="sibTrans1D1" presStyleIdx="2" presStyleCnt="5"/>
      <dgm:spPr/>
      <dgm:t>
        <a:bodyPr/>
        <a:lstStyle/>
        <a:p>
          <a:endParaRPr lang="en-IN"/>
        </a:p>
      </dgm:t>
    </dgm:pt>
    <dgm:pt modelId="{751244C2-BDDB-4A0E-A271-CC7FBC211223}" type="pres">
      <dgm:prSet presAssocID="{FC408CAD-F0A7-4C0D-9544-816552779414}" presName="node" presStyleLbl="node1" presStyleIdx="3" presStyleCnt="5" custScaleX="1352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F7C9F6-D158-4EE5-83EA-7B833724746D}" type="pres">
      <dgm:prSet presAssocID="{FC408CAD-F0A7-4C0D-9544-816552779414}" presName="spNode" presStyleCnt="0"/>
      <dgm:spPr/>
    </dgm:pt>
    <dgm:pt modelId="{FABD784C-9DA2-46AD-A860-D7D1A825193A}" type="pres">
      <dgm:prSet presAssocID="{3BFE0FA0-6D48-4168-8013-043999AF2BAF}" presName="sibTrans" presStyleLbl="sibTrans1D1" presStyleIdx="3" presStyleCnt="5"/>
      <dgm:spPr/>
      <dgm:t>
        <a:bodyPr/>
        <a:lstStyle/>
        <a:p>
          <a:endParaRPr lang="en-IN"/>
        </a:p>
      </dgm:t>
    </dgm:pt>
    <dgm:pt modelId="{B846BE69-3E05-42F3-9238-BC82C2B39E05}" type="pres">
      <dgm:prSet presAssocID="{F96846D4-ECB7-4744-A3CF-2372BDD735F8}" presName="node" presStyleLbl="node1" presStyleIdx="4" presStyleCnt="5" custScaleX="1352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50281D-35D7-4838-AE02-F87DA6D732A9}" type="pres">
      <dgm:prSet presAssocID="{F96846D4-ECB7-4744-A3CF-2372BDD735F8}" presName="spNode" presStyleCnt="0"/>
      <dgm:spPr/>
    </dgm:pt>
    <dgm:pt modelId="{B2BC9398-2CCD-4F8F-888B-C9299B75450C}" type="pres">
      <dgm:prSet presAssocID="{28C73B2A-2A05-45AC-BC5C-0052227AA689}" presName="sibTrans" presStyleLbl="sibTrans1D1" presStyleIdx="4" presStyleCnt="5"/>
      <dgm:spPr/>
      <dgm:t>
        <a:bodyPr/>
        <a:lstStyle/>
        <a:p>
          <a:endParaRPr lang="en-IN"/>
        </a:p>
      </dgm:t>
    </dgm:pt>
  </dgm:ptLst>
  <dgm:cxnLst>
    <dgm:cxn modelId="{9325D422-B4D0-4CC1-B8A8-5103C0C44224}" type="presOf" srcId="{FC408CAD-F0A7-4C0D-9544-816552779414}" destId="{751244C2-BDDB-4A0E-A271-CC7FBC211223}" srcOrd="0" destOrd="0" presId="urn:microsoft.com/office/officeart/2005/8/layout/cycle6"/>
    <dgm:cxn modelId="{E5041969-D34F-48AF-A041-00AF2584CC4E}" type="presOf" srcId="{C67A5BD7-2D57-4955-A8F1-3999176AA2E8}" destId="{70D3B11B-BCFA-410B-AF8B-8A0D8885005C}" srcOrd="0" destOrd="0" presId="urn:microsoft.com/office/officeart/2005/8/layout/cycle6"/>
    <dgm:cxn modelId="{E2E13A80-F59E-48A6-9937-ECD00E47AEDA}" type="presOf" srcId="{72B3FD30-3922-4583-9DC7-E0476658A78C}" destId="{FE8AEDFD-FBB1-498D-A2F2-683B0CF3AEBB}" srcOrd="0" destOrd="0" presId="urn:microsoft.com/office/officeart/2005/8/layout/cycle6"/>
    <dgm:cxn modelId="{DF75C051-BF66-45A1-AB65-3835C1411127}" type="presOf" srcId="{71340F91-B1E5-483C-B734-F8E2B657EBF2}" destId="{61CD12F3-74C1-4A2F-88BC-08DE6236436E}" srcOrd="0" destOrd="0" presId="urn:microsoft.com/office/officeart/2005/8/layout/cycle6"/>
    <dgm:cxn modelId="{3424E3E1-FEAA-4995-AB62-334C72FEE5C6}" srcId="{4BF20331-7C0B-4F60-8BC0-4D5AFA2AE519}" destId="{9D483048-0AAC-4B89-88B4-19E3A6E09F8C}" srcOrd="0" destOrd="0" parTransId="{A64D53BD-CE46-416D-8030-A31904253261}" sibTransId="{72B3FD30-3922-4583-9DC7-E0476658A78C}"/>
    <dgm:cxn modelId="{D7777A2A-E38C-4D93-ABA5-15D0146C3D23}" type="presOf" srcId="{F96846D4-ECB7-4744-A3CF-2372BDD735F8}" destId="{B846BE69-3E05-42F3-9238-BC82C2B39E05}" srcOrd="0" destOrd="0" presId="urn:microsoft.com/office/officeart/2005/8/layout/cycle6"/>
    <dgm:cxn modelId="{21FF23C1-6C8B-4FF3-BD88-FAD0823D7CED}" type="presOf" srcId="{28C73B2A-2A05-45AC-BC5C-0052227AA689}" destId="{B2BC9398-2CCD-4F8F-888B-C9299B75450C}" srcOrd="0" destOrd="0" presId="urn:microsoft.com/office/officeart/2005/8/layout/cycle6"/>
    <dgm:cxn modelId="{9F9377FD-B37A-4536-974A-4F0808C3B652}" type="presOf" srcId="{9D483048-0AAC-4B89-88B4-19E3A6E09F8C}" destId="{51B24C5B-144B-4855-8F3A-B894EBDA604D}" srcOrd="0" destOrd="0" presId="urn:microsoft.com/office/officeart/2005/8/layout/cycle6"/>
    <dgm:cxn modelId="{46BF8DE2-09D0-48B3-BB69-EE0244AA9661}" type="presOf" srcId="{3BFE0FA0-6D48-4168-8013-043999AF2BAF}" destId="{FABD784C-9DA2-46AD-A860-D7D1A825193A}" srcOrd="0" destOrd="0" presId="urn:microsoft.com/office/officeart/2005/8/layout/cycle6"/>
    <dgm:cxn modelId="{4006CB36-4E71-4C4E-BD63-2940D6D838A8}" srcId="{4BF20331-7C0B-4F60-8BC0-4D5AFA2AE519}" destId="{F96846D4-ECB7-4744-A3CF-2372BDD735F8}" srcOrd="4" destOrd="0" parTransId="{3BC7B179-7FB9-4BFA-895C-C2E1B5D75B2F}" sibTransId="{28C73B2A-2A05-45AC-BC5C-0052227AA689}"/>
    <dgm:cxn modelId="{0DE10639-E956-49B2-BF01-08F108FBEC7C}" srcId="{4BF20331-7C0B-4F60-8BC0-4D5AFA2AE519}" destId="{FC408CAD-F0A7-4C0D-9544-816552779414}" srcOrd="3" destOrd="0" parTransId="{127D9513-6082-4D63-AA24-E13BDAEE81B2}" sibTransId="{3BFE0FA0-6D48-4168-8013-043999AF2BAF}"/>
    <dgm:cxn modelId="{F3C4F8B1-D68B-4887-9EB1-317A780C3FD7}" srcId="{4BF20331-7C0B-4F60-8BC0-4D5AFA2AE519}" destId="{C67A5BD7-2D57-4955-A8F1-3999176AA2E8}" srcOrd="2" destOrd="0" parTransId="{AC4270DE-CB76-4C6C-98CA-BBE77C0798A5}" sibTransId="{03DCB6C3-887E-4542-BBA4-26605811E8E5}"/>
    <dgm:cxn modelId="{870CBEEC-2DC1-469B-837E-70C3083753A7}" type="presOf" srcId="{4BF20331-7C0B-4F60-8BC0-4D5AFA2AE519}" destId="{1FF42027-FA09-488D-A439-A06D94790C4D}" srcOrd="0" destOrd="0" presId="urn:microsoft.com/office/officeart/2005/8/layout/cycle6"/>
    <dgm:cxn modelId="{4211BAAD-37BB-491B-9465-1EF818003417}" type="presOf" srcId="{03DCB6C3-887E-4542-BBA4-26605811E8E5}" destId="{7E361289-760B-4514-AB47-42C9A787D50A}" srcOrd="0" destOrd="0" presId="urn:microsoft.com/office/officeart/2005/8/layout/cycle6"/>
    <dgm:cxn modelId="{4056FAE1-8CD1-49A1-A83D-6B287CD3B79E}" type="presOf" srcId="{3B3D3166-A38B-43B5-A6BB-54374226C0DF}" destId="{B77252F3-474A-4D1C-AD0B-0455E15D6337}" srcOrd="0" destOrd="0" presId="urn:microsoft.com/office/officeart/2005/8/layout/cycle6"/>
    <dgm:cxn modelId="{A9EA1D25-7439-424B-95D0-EBC3C8424FFE}" srcId="{4BF20331-7C0B-4F60-8BC0-4D5AFA2AE519}" destId="{3B3D3166-A38B-43B5-A6BB-54374226C0DF}" srcOrd="1" destOrd="0" parTransId="{AA6CC5C8-3154-4A73-822D-44F5904DF8DD}" sibTransId="{71340F91-B1E5-483C-B734-F8E2B657EBF2}"/>
    <dgm:cxn modelId="{8A4A4194-84B2-4563-A113-F39148D13FB9}" type="presParOf" srcId="{1FF42027-FA09-488D-A439-A06D94790C4D}" destId="{51B24C5B-144B-4855-8F3A-B894EBDA604D}" srcOrd="0" destOrd="0" presId="urn:microsoft.com/office/officeart/2005/8/layout/cycle6"/>
    <dgm:cxn modelId="{EECC555C-5860-4CD3-95E1-D7B2709CD13F}" type="presParOf" srcId="{1FF42027-FA09-488D-A439-A06D94790C4D}" destId="{14E49C37-DF45-4F9D-A1EA-023595005EB8}" srcOrd="1" destOrd="0" presId="urn:microsoft.com/office/officeart/2005/8/layout/cycle6"/>
    <dgm:cxn modelId="{87BBE259-A121-4697-B7A9-A75BBE343D53}" type="presParOf" srcId="{1FF42027-FA09-488D-A439-A06D94790C4D}" destId="{FE8AEDFD-FBB1-498D-A2F2-683B0CF3AEBB}" srcOrd="2" destOrd="0" presId="urn:microsoft.com/office/officeart/2005/8/layout/cycle6"/>
    <dgm:cxn modelId="{13C404AD-0651-46C5-822F-FACD243C054F}" type="presParOf" srcId="{1FF42027-FA09-488D-A439-A06D94790C4D}" destId="{B77252F3-474A-4D1C-AD0B-0455E15D6337}" srcOrd="3" destOrd="0" presId="urn:microsoft.com/office/officeart/2005/8/layout/cycle6"/>
    <dgm:cxn modelId="{BD74DD38-60BF-4AD5-B559-923DFF08F01D}" type="presParOf" srcId="{1FF42027-FA09-488D-A439-A06D94790C4D}" destId="{7B547DDD-FAE7-4B36-B8C8-633ED38E2AD9}" srcOrd="4" destOrd="0" presId="urn:microsoft.com/office/officeart/2005/8/layout/cycle6"/>
    <dgm:cxn modelId="{BC34194A-B228-48AE-82F5-65CC9AFDDFE7}" type="presParOf" srcId="{1FF42027-FA09-488D-A439-A06D94790C4D}" destId="{61CD12F3-74C1-4A2F-88BC-08DE6236436E}" srcOrd="5" destOrd="0" presId="urn:microsoft.com/office/officeart/2005/8/layout/cycle6"/>
    <dgm:cxn modelId="{4642A016-9984-4C7F-8EA0-155645C81A17}" type="presParOf" srcId="{1FF42027-FA09-488D-A439-A06D94790C4D}" destId="{70D3B11B-BCFA-410B-AF8B-8A0D8885005C}" srcOrd="6" destOrd="0" presId="urn:microsoft.com/office/officeart/2005/8/layout/cycle6"/>
    <dgm:cxn modelId="{F21E2D7A-F101-4DF0-9FBE-074962AB5523}" type="presParOf" srcId="{1FF42027-FA09-488D-A439-A06D94790C4D}" destId="{E1E095EF-6241-40F4-8DE1-61167783D474}" srcOrd="7" destOrd="0" presId="urn:microsoft.com/office/officeart/2005/8/layout/cycle6"/>
    <dgm:cxn modelId="{5EF21041-DC70-4DAF-8678-3240FA8D0F55}" type="presParOf" srcId="{1FF42027-FA09-488D-A439-A06D94790C4D}" destId="{7E361289-760B-4514-AB47-42C9A787D50A}" srcOrd="8" destOrd="0" presId="urn:microsoft.com/office/officeart/2005/8/layout/cycle6"/>
    <dgm:cxn modelId="{ECD75985-C620-42EA-BC57-5D921396888F}" type="presParOf" srcId="{1FF42027-FA09-488D-A439-A06D94790C4D}" destId="{751244C2-BDDB-4A0E-A271-CC7FBC211223}" srcOrd="9" destOrd="0" presId="urn:microsoft.com/office/officeart/2005/8/layout/cycle6"/>
    <dgm:cxn modelId="{DEDCABE4-EA8A-4C0C-BAC1-644AB10DBCE0}" type="presParOf" srcId="{1FF42027-FA09-488D-A439-A06D94790C4D}" destId="{49F7C9F6-D158-4EE5-83EA-7B833724746D}" srcOrd="10" destOrd="0" presId="urn:microsoft.com/office/officeart/2005/8/layout/cycle6"/>
    <dgm:cxn modelId="{11D102AD-BF42-4C2A-A66A-F97086E5A4AD}" type="presParOf" srcId="{1FF42027-FA09-488D-A439-A06D94790C4D}" destId="{FABD784C-9DA2-46AD-A860-D7D1A825193A}" srcOrd="11" destOrd="0" presId="urn:microsoft.com/office/officeart/2005/8/layout/cycle6"/>
    <dgm:cxn modelId="{52847632-43DC-4CEF-A043-1B04A78D7A8F}" type="presParOf" srcId="{1FF42027-FA09-488D-A439-A06D94790C4D}" destId="{B846BE69-3E05-42F3-9238-BC82C2B39E05}" srcOrd="12" destOrd="0" presId="urn:microsoft.com/office/officeart/2005/8/layout/cycle6"/>
    <dgm:cxn modelId="{3D743EB6-5BC4-47DF-AB0E-BA47DF8EA24C}" type="presParOf" srcId="{1FF42027-FA09-488D-A439-A06D94790C4D}" destId="{7150281D-35D7-4838-AE02-F87DA6D732A9}" srcOrd="13" destOrd="0" presId="urn:microsoft.com/office/officeart/2005/8/layout/cycle6"/>
    <dgm:cxn modelId="{FD5FB96D-1B56-4FAB-88B8-64094B7DCD1A}" type="presParOf" srcId="{1FF42027-FA09-488D-A439-A06D94790C4D}" destId="{B2BC9398-2CCD-4F8F-888B-C9299B75450C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F20331-7C0B-4F60-8BC0-4D5AFA2AE519}" type="doc">
      <dgm:prSet loTypeId="urn:microsoft.com/office/officeart/2005/8/layout/cycle6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9D483048-0AAC-4B89-88B4-19E3A6E09F8C}">
      <dgm:prSet phldrT="[Text]" custT="1"/>
      <dgm:spPr/>
      <dgm:t>
        <a:bodyPr/>
        <a:lstStyle/>
        <a:p>
          <a:r>
            <a:rPr lang="en-IN" sz="1200" b="1" smtClean="0">
              <a:solidFill>
                <a:schemeClr val="tx1"/>
              </a:solidFill>
            </a:rPr>
            <a:t>Planning</a:t>
          </a:r>
          <a:endParaRPr lang="en-IN" sz="1200" b="1" dirty="0">
            <a:solidFill>
              <a:schemeClr val="tx1"/>
            </a:solidFill>
          </a:endParaRPr>
        </a:p>
      </dgm:t>
    </dgm:pt>
    <dgm:pt modelId="{A64D53BD-CE46-416D-8030-A31904253261}" type="parTrans" cxnId="{3424E3E1-FEAA-4995-AB62-334C72FEE5C6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72B3FD30-3922-4583-9DC7-E0476658A78C}" type="sibTrans" cxnId="{3424E3E1-FEAA-4995-AB62-334C72FEE5C6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3B3D3166-A38B-43B5-A6BB-54374226C0DF}">
      <dgm:prSet phldrT="[Text]" custT="1"/>
      <dgm:spPr/>
      <dgm:t>
        <a:bodyPr/>
        <a:lstStyle/>
        <a:p>
          <a:r>
            <a:rPr lang="en-IN" sz="1200" b="1" smtClean="0">
              <a:solidFill>
                <a:schemeClr val="tx1"/>
              </a:solidFill>
            </a:rPr>
            <a:t>Req. Analysis</a:t>
          </a:r>
          <a:endParaRPr lang="en-IN" sz="1200" b="1" dirty="0">
            <a:solidFill>
              <a:schemeClr val="tx1"/>
            </a:solidFill>
          </a:endParaRPr>
        </a:p>
      </dgm:t>
    </dgm:pt>
    <dgm:pt modelId="{AA6CC5C8-3154-4A73-822D-44F5904DF8DD}" type="parTrans" cxnId="{A9EA1D25-7439-424B-95D0-EBC3C8424FFE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71340F91-B1E5-483C-B734-F8E2B657EBF2}" type="sibTrans" cxnId="{A9EA1D25-7439-424B-95D0-EBC3C8424FFE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C67A5BD7-2D57-4955-A8F1-3999176AA2E8}">
      <dgm:prSet phldrT="[Text]" custT="1"/>
      <dgm:spPr/>
      <dgm:t>
        <a:bodyPr/>
        <a:lstStyle/>
        <a:p>
          <a:r>
            <a:rPr lang="en-IN" sz="1200" b="1" smtClean="0">
              <a:solidFill>
                <a:schemeClr val="tx1"/>
              </a:solidFill>
            </a:rPr>
            <a:t>Designing</a:t>
          </a:r>
          <a:endParaRPr lang="en-IN" sz="1200" b="1" dirty="0">
            <a:solidFill>
              <a:schemeClr val="tx1"/>
            </a:solidFill>
          </a:endParaRPr>
        </a:p>
      </dgm:t>
    </dgm:pt>
    <dgm:pt modelId="{AC4270DE-CB76-4C6C-98CA-BBE77C0798A5}" type="parTrans" cxnId="{F3C4F8B1-D68B-4887-9EB1-317A780C3FD7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03DCB6C3-887E-4542-BBA4-26605811E8E5}" type="sibTrans" cxnId="{F3C4F8B1-D68B-4887-9EB1-317A780C3FD7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FC408CAD-F0A7-4C0D-9544-816552779414}">
      <dgm:prSet phldrT="[Text]" custT="1"/>
      <dgm:spPr/>
      <dgm:t>
        <a:bodyPr/>
        <a:lstStyle/>
        <a:p>
          <a:r>
            <a:rPr lang="en-IN" sz="1200" b="1" smtClean="0">
              <a:solidFill>
                <a:schemeClr val="tx1"/>
              </a:solidFill>
            </a:rPr>
            <a:t>Building</a:t>
          </a:r>
          <a:endParaRPr lang="en-IN" sz="1200" b="1" dirty="0">
            <a:solidFill>
              <a:schemeClr val="tx1"/>
            </a:solidFill>
          </a:endParaRPr>
        </a:p>
      </dgm:t>
    </dgm:pt>
    <dgm:pt modelId="{127D9513-6082-4D63-AA24-E13BDAEE81B2}" type="parTrans" cxnId="{0DE10639-E956-49B2-BF01-08F108FBEC7C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3BFE0FA0-6D48-4168-8013-043999AF2BAF}" type="sibTrans" cxnId="{0DE10639-E956-49B2-BF01-08F108FBEC7C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F96846D4-ECB7-4744-A3CF-2372BDD735F8}">
      <dgm:prSet phldrT="[Text]" custT="1"/>
      <dgm:spPr/>
      <dgm:t>
        <a:bodyPr/>
        <a:lstStyle/>
        <a:p>
          <a:r>
            <a:rPr lang="en-IN" sz="1200" b="1" smtClean="0">
              <a:solidFill>
                <a:schemeClr val="tx1"/>
              </a:solidFill>
            </a:rPr>
            <a:t>Testing</a:t>
          </a:r>
          <a:endParaRPr lang="en-IN" sz="1200" b="1" dirty="0">
            <a:solidFill>
              <a:schemeClr val="tx1"/>
            </a:solidFill>
          </a:endParaRPr>
        </a:p>
      </dgm:t>
    </dgm:pt>
    <dgm:pt modelId="{3BC7B179-7FB9-4BFA-895C-C2E1B5D75B2F}" type="parTrans" cxnId="{4006CB36-4E71-4C4E-BD63-2940D6D838A8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28C73B2A-2A05-45AC-BC5C-0052227AA689}" type="sibTrans" cxnId="{4006CB36-4E71-4C4E-BD63-2940D6D838A8}">
      <dgm:prSet/>
      <dgm:spPr/>
      <dgm:t>
        <a:bodyPr/>
        <a:lstStyle/>
        <a:p>
          <a:endParaRPr lang="en-IN" sz="4000" b="1">
            <a:solidFill>
              <a:schemeClr val="tx1"/>
            </a:solidFill>
          </a:endParaRPr>
        </a:p>
      </dgm:t>
    </dgm:pt>
    <dgm:pt modelId="{1FF42027-FA09-488D-A439-A06D94790C4D}" type="pres">
      <dgm:prSet presAssocID="{4BF20331-7C0B-4F60-8BC0-4D5AFA2AE5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1B24C5B-144B-4855-8F3A-B894EBDA604D}" type="pres">
      <dgm:prSet presAssocID="{9D483048-0AAC-4B89-88B4-19E3A6E09F8C}" presName="node" presStyleLbl="node1" presStyleIdx="0" presStyleCnt="5" custScaleX="1352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E49C37-DF45-4F9D-A1EA-023595005EB8}" type="pres">
      <dgm:prSet presAssocID="{9D483048-0AAC-4B89-88B4-19E3A6E09F8C}" presName="spNode" presStyleCnt="0"/>
      <dgm:spPr/>
    </dgm:pt>
    <dgm:pt modelId="{FE8AEDFD-FBB1-498D-A2F2-683B0CF3AEBB}" type="pres">
      <dgm:prSet presAssocID="{72B3FD30-3922-4583-9DC7-E0476658A78C}" presName="sibTrans" presStyleLbl="sibTrans1D1" presStyleIdx="0" presStyleCnt="5"/>
      <dgm:spPr/>
      <dgm:t>
        <a:bodyPr/>
        <a:lstStyle/>
        <a:p>
          <a:endParaRPr lang="en-IN"/>
        </a:p>
      </dgm:t>
    </dgm:pt>
    <dgm:pt modelId="{B77252F3-474A-4D1C-AD0B-0455E15D6337}" type="pres">
      <dgm:prSet presAssocID="{3B3D3166-A38B-43B5-A6BB-54374226C0DF}" presName="node" presStyleLbl="node1" presStyleIdx="1" presStyleCnt="5" custScaleX="1352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547DDD-FAE7-4B36-B8C8-633ED38E2AD9}" type="pres">
      <dgm:prSet presAssocID="{3B3D3166-A38B-43B5-A6BB-54374226C0DF}" presName="spNode" presStyleCnt="0"/>
      <dgm:spPr/>
    </dgm:pt>
    <dgm:pt modelId="{61CD12F3-74C1-4A2F-88BC-08DE6236436E}" type="pres">
      <dgm:prSet presAssocID="{71340F91-B1E5-483C-B734-F8E2B657EBF2}" presName="sibTrans" presStyleLbl="sibTrans1D1" presStyleIdx="1" presStyleCnt="5"/>
      <dgm:spPr/>
      <dgm:t>
        <a:bodyPr/>
        <a:lstStyle/>
        <a:p>
          <a:endParaRPr lang="en-IN"/>
        </a:p>
      </dgm:t>
    </dgm:pt>
    <dgm:pt modelId="{70D3B11B-BCFA-410B-AF8B-8A0D8885005C}" type="pres">
      <dgm:prSet presAssocID="{C67A5BD7-2D57-4955-A8F1-3999176AA2E8}" presName="node" presStyleLbl="node1" presStyleIdx="2" presStyleCnt="5" custScaleX="1352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E095EF-6241-40F4-8DE1-61167783D474}" type="pres">
      <dgm:prSet presAssocID="{C67A5BD7-2D57-4955-A8F1-3999176AA2E8}" presName="spNode" presStyleCnt="0"/>
      <dgm:spPr/>
    </dgm:pt>
    <dgm:pt modelId="{7E361289-760B-4514-AB47-42C9A787D50A}" type="pres">
      <dgm:prSet presAssocID="{03DCB6C3-887E-4542-BBA4-26605811E8E5}" presName="sibTrans" presStyleLbl="sibTrans1D1" presStyleIdx="2" presStyleCnt="5"/>
      <dgm:spPr/>
      <dgm:t>
        <a:bodyPr/>
        <a:lstStyle/>
        <a:p>
          <a:endParaRPr lang="en-IN"/>
        </a:p>
      </dgm:t>
    </dgm:pt>
    <dgm:pt modelId="{751244C2-BDDB-4A0E-A271-CC7FBC211223}" type="pres">
      <dgm:prSet presAssocID="{FC408CAD-F0A7-4C0D-9544-816552779414}" presName="node" presStyleLbl="node1" presStyleIdx="3" presStyleCnt="5" custScaleX="1352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F7C9F6-D158-4EE5-83EA-7B833724746D}" type="pres">
      <dgm:prSet presAssocID="{FC408CAD-F0A7-4C0D-9544-816552779414}" presName="spNode" presStyleCnt="0"/>
      <dgm:spPr/>
    </dgm:pt>
    <dgm:pt modelId="{FABD784C-9DA2-46AD-A860-D7D1A825193A}" type="pres">
      <dgm:prSet presAssocID="{3BFE0FA0-6D48-4168-8013-043999AF2BAF}" presName="sibTrans" presStyleLbl="sibTrans1D1" presStyleIdx="3" presStyleCnt="5"/>
      <dgm:spPr/>
      <dgm:t>
        <a:bodyPr/>
        <a:lstStyle/>
        <a:p>
          <a:endParaRPr lang="en-IN"/>
        </a:p>
      </dgm:t>
    </dgm:pt>
    <dgm:pt modelId="{B846BE69-3E05-42F3-9238-BC82C2B39E05}" type="pres">
      <dgm:prSet presAssocID="{F96846D4-ECB7-4744-A3CF-2372BDD735F8}" presName="node" presStyleLbl="node1" presStyleIdx="4" presStyleCnt="5" custScaleX="1352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50281D-35D7-4838-AE02-F87DA6D732A9}" type="pres">
      <dgm:prSet presAssocID="{F96846D4-ECB7-4744-A3CF-2372BDD735F8}" presName="spNode" presStyleCnt="0"/>
      <dgm:spPr/>
    </dgm:pt>
    <dgm:pt modelId="{B2BC9398-2CCD-4F8F-888B-C9299B75450C}" type="pres">
      <dgm:prSet presAssocID="{28C73B2A-2A05-45AC-BC5C-0052227AA689}" presName="sibTrans" presStyleLbl="sibTrans1D1" presStyleIdx="4" presStyleCnt="5"/>
      <dgm:spPr/>
      <dgm:t>
        <a:bodyPr/>
        <a:lstStyle/>
        <a:p>
          <a:endParaRPr lang="en-IN"/>
        </a:p>
      </dgm:t>
    </dgm:pt>
  </dgm:ptLst>
  <dgm:cxnLst>
    <dgm:cxn modelId="{4E2E7045-A8F9-4917-AB2D-30231B13E6D6}" type="presOf" srcId="{3BFE0FA0-6D48-4168-8013-043999AF2BAF}" destId="{FABD784C-9DA2-46AD-A860-D7D1A825193A}" srcOrd="0" destOrd="0" presId="urn:microsoft.com/office/officeart/2005/8/layout/cycle6"/>
    <dgm:cxn modelId="{4B89A889-FCCF-4A73-9656-6DFFFB73433D}" type="presOf" srcId="{4BF20331-7C0B-4F60-8BC0-4D5AFA2AE519}" destId="{1FF42027-FA09-488D-A439-A06D94790C4D}" srcOrd="0" destOrd="0" presId="urn:microsoft.com/office/officeart/2005/8/layout/cycle6"/>
    <dgm:cxn modelId="{0ADA97A9-10BB-4617-87E3-03AF987763CC}" type="presOf" srcId="{C67A5BD7-2D57-4955-A8F1-3999176AA2E8}" destId="{70D3B11B-BCFA-410B-AF8B-8A0D8885005C}" srcOrd="0" destOrd="0" presId="urn:microsoft.com/office/officeart/2005/8/layout/cycle6"/>
    <dgm:cxn modelId="{3424E3E1-FEAA-4995-AB62-334C72FEE5C6}" srcId="{4BF20331-7C0B-4F60-8BC0-4D5AFA2AE519}" destId="{9D483048-0AAC-4B89-88B4-19E3A6E09F8C}" srcOrd="0" destOrd="0" parTransId="{A64D53BD-CE46-416D-8030-A31904253261}" sibTransId="{72B3FD30-3922-4583-9DC7-E0476658A78C}"/>
    <dgm:cxn modelId="{4006CB36-4E71-4C4E-BD63-2940D6D838A8}" srcId="{4BF20331-7C0B-4F60-8BC0-4D5AFA2AE519}" destId="{F96846D4-ECB7-4744-A3CF-2372BDD735F8}" srcOrd="4" destOrd="0" parTransId="{3BC7B179-7FB9-4BFA-895C-C2E1B5D75B2F}" sibTransId="{28C73B2A-2A05-45AC-BC5C-0052227AA689}"/>
    <dgm:cxn modelId="{AE73E903-7F8E-4752-8E9D-186AD9B2C114}" type="presOf" srcId="{03DCB6C3-887E-4542-BBA4-26605811E8E5}" destId="{7E361289-760B-4514-AB47-42C9A787D50A}" srcOrd="0" destOrd="0" presId="urn:microsoft.com/office/officeart/2005/8/layout/cycle6"/>
    <dgm:cxn modelId="{0DE10639-E956-49B2-BF01-08F108FBEC7C}" srcId="{4BF20331-7C0B-4F60-8BC0-4D5AFA2AE519}" destId="{FC408CAD-F0A7-4C0D-9544-816552779414}" srcOrd="3" destOrd="0" parTransId="{127D9513-6082-4D63-AA24-E13BDAEE81B2}" sibTransId="{3BFE0FA0-6D48-4168-8013-043999AF2BAF}"/>
    <dgm:cxn modelId="{8C8900A8-B227-4D31-A622-EE3C9622E5AC}" type="presOf" srcId="{71340F91-B1E5-483C-B734-F8E2B657EBF2}" destId="{61CD12F3-74C1-4A2F-88BC-08DE6236436E}" srcOrd="0" destOrd="0" presId="urn:microsoft.com/office/officeart/2005/8/layout/cycle6"/>
    <dgm:cxn modelId="{F3C4F8B1-D68B-4887-9EB1-317A780C3FD7}" srcId="{4BF20331-7C0B-4F60-8BC0-4D5AFA2AE519}" destId="{C67A5BD7-2D57-4955-A8F1-3999176AA2E8}" srcOrd="2" destOrd="0" parTransId="{AC4270DE-CB76-4C6C-98CA-BBE77C0798A5}" sibTransId="{03DCB6C3-887E-4542-BBA4-26605811E8E5}"/>
    <dgm:cxn modelId="{FE2C1678-5D5E-4593-9ED7-E631B0701924}" type="presOf" srcId="{28C73B2A-2A05-45AC-BC5C-0052227AA689}" destId="{B2BC9398-2CCD-4F8F-888B-C9299B75450C}" srcOrd="0" destOrd="0" presId="urn:microsoft.com/office/officeart/2005/8/layout/cycle6"/>
    <dgm:cxn modelId="{712CB558-E426-46A9-B2DD-33D93B5FE2BB}" type="presOf" srcId="{F96846D4-ECB7-4744-A3CF-2372BDD735F8}" destId="{B846BE69-3E05-42F3-9238-BC82C2B39E05}" srcOrd="0" destOrd="0" presId="urn:microsoft.com/office/officeart/2005/8/layout/cycle6"/>
    <dgm:cxn modelId="{D2AC0CBC-FC46-44B5-BE41-6D3FE0022422}" type="presOf" srcId="{FC408CAD-F0A7-4C0D-9544-816552779414}" destId="{751244C2-BDDB-4A0E-A271-CC7FBC211223}" srcOrd="0" destOrd="0" presId="urn:microsoft.com/office/officeart/2005/8/layout/cycle6"/>
    <dgm:cxn modelId="{A9EA1D25-7439-424B-95D0-EBC3C8424FFE}" srcId="{4BF20331-7C0B-4F60-8BC0-4D5AFA2AE519}" destId="{3B3D3166-A38B-43B5-A6BB-54374226C0DF}" srcOrd="1" destOrd="0" parTransId="{AA6CC5C8-3154-4A73-822D-44F5904DF8DD}" sibTransId="{71340F91-B1E5-483C-B734-F8E2B657EBF2}"/>
    <dgm:cxn modelId="{A9145C78-C168-4F4E-9F21-B2DB7928B6B1}" type="presOf" srcId="{3B3D3166-A38B-43B5-A6BB-54374226C0DF}" destId="{B77252F3-474A-4D1C-AD0B-0455E15D6337}" srcOrd="0" destOrd="0" presId="urn:microsoft.com/office/officeart/2005/8/layout/cycle6"/>
    <dgm:cxn modelId="{69ACB3A5-4AF3-463D-8350-7C4CF4781D0E}" type="presOf" srcId="{72B3FD30-3922-4583-9DC7-E0476658A78C}" destId="{FE8AEDFD-FBB1-498D-A2F2-683B0CF3AEBB}" srcOrd="0" destOrd="0" presId="urn:microsoft.com/office/officeart/2005/8/layout/cycle6"/>
    <dgm:cxn modelId="{1A22AC72-D004-48AD-B070-00267D3C422A}" type="presOf" srcId="{9D483048-0AAC-4B89-88B4-19E3A6E09F8C}" destId="{51B24C5B-144B-4855-8F3A-B894EBDA604D}" srcOrd="0" destOrd="0" presId="urn:microsoft.com/office/officeart/2005/8/layout/cycle6"/>
    <dgm:cxn modelId="{CA393B6D-F401-432D-AE55-21654020CFEB}" type="presParOf" srcId="{1FF42027-FA09-488D-A439-A06D94790C4D}" destId="{51B24C5B-144B-4855-8F3A-B894EBDA604D}" srcOrd="0" destOrd="0" presId="urn:microsoft.com/office/officeart/2005/8/layout/cycle6"/>
    <dgm:cxn modelId="{7897EA10-309E-4C78-9044-CE0D92476C48}" type="presParOf" srcId="{1FF42027-FA09-488D-A439-A06D94790C4D}" destId="{14E49C37-DF45-4F9D-A1EA-023595005EB8}" srcOrd="1" destOrd="0" presId="urn:microsoft.com/office/officeart/2005/8/layout/cycle6"/>
    <dgm:cxn modelId="{47019AB1-0BDB-4437-BB90-84B3748D1BA4}" type="presParOf" srcId="{1FF42027-FA09-488D-A439-A06D94790C4D}" destId="{FE8AEDFD-FBB1-498D-A2F2-683B0CF3AEBB}" srcOrd="2" destOrd="0" presId="urn:microsoft.com/office/officeart/2005/8/layout/cycle6"/>
    <dgm:cxn modelId="{9D7CF0A4-9B92-442D-B4D8-F407BE09A26E}" type="presParOf" srcId="{1FF42027-FA09-488D-A439-A06D94790C4D}" destId="{B77252F3-474A-4D1C-AD0B-0455E15D6337}" srcOrd="3" destOrd="0" presId="urn:microsoft.com/office/officeart/2005/8/layout/cycle6"/>
    <dgm:cxn modelId="{DF175988-0273-489C-A534-58F49DC077FD}" type="presParOf" srcId="{1FF42027-FA09-488D-A439-A06D94790C4D}" destId="{7B547DDD-FAE7-4B36-B8C8-633ED38E2AD9}" srcOrd="4" destOrd="0" presId="urn:microsoft.com/office/officeart/2005/8/layout/cycle6"/>
    <dgm:cxn modelId="{87E69379-CC6D-4A5E-952D-862DC0976447}" type="presParOf" srcId="{1FF42027-FA09-488D-A439-A06D94790C4D}" destId="{61CD12F3-74C1-4A2F-88BC-08DE6236436E}" srcOrd="5" destOrd="0" presId="urn:microsoft.com/office/officeart/2005/8/layout/cycle6"/>
    <dgm:cxn modelId="{72A5E19C-3F73-4C17-BBB6-FDB51AF3E29A}" type="presParOf" srcId="{1FF42027-FA09-488D-A439-A06D94790C4D}" destId="{70D3B11B-BCFA-410B-AF8B-8A0D8885005C}" srcOrd="6" destOrd="0" presId="urn:microsoft.com/office/officeart/2005/8/layout/cycle6"/>
    <dgm:cxn modelId="{43091C10-31CC-4730-B4DF-E675700D4176}" type="presParOf" srcId="{1FF42027-FA09-488D-A439-A06D94790C4D}" destId="{E1E095EF-6241-40F4-8DE1-61167783D474}" srcOrd="7" destOrd="0" presId="urn:microsoft.com/office/officeart/2005/8/layout/cycle6"/>
    <dgm:cxn modelId="{304248A0-A01E-4196-A91D-D9F1153B76AD}" type="presParOf" srcId="{1FF42027-FA09-488D-A439-A06D94790C4D}" destId="{7E361289-760B-4514-AB47-42C9A787D50A}" srcOrd="8" destOrd="0" presId="urn:microsoft.com/office/officeart/2005/8/layout/cycle6"/>
    <dgm:cxn modelId="{9C5471B4-F7F3-4119-A36A-9A262088E786}" type="presParOf" srcId="{1FF42027-FA09-488D-A439-A06D94790C4D}" destId="{751244C2-BDDB-4A0E-A271-CC7FBC211223}" srcOrd="9" destOrd="0" presId="urn:microsoft.com/office/officeart/2005/8/layout/cycle6"/>
    <dgm:cxn modelId="{9E944458-22FB-4734-889D-29781786E7EB}" type="presParOf" srcId="{1FF42027-FA09-488D-A439-A06D94790C4D}" destId="{49F7C9F6-D158-4EE5-83EA-7B833724746D}" srcOrd="10" destOrd="0" presId="urn:microsoft.com/office/officeart/2005/8/layout/cycle6"/>
    <dgm:cxn modelId="{50FB8746-E5EB-4656-8D77-DDFCF603874B}" type="presParOf" srcId="{1FF42027-FA09-488D-A439-A06D94790C4D}" destId="{FABD784C-9DA2-46AD-A860-D7D1A825193A}" srcOrd="11" destOrd="0" presId="urn:microsoft.com/office/officeart/2005/8/layout/cycle6"/>
    <dgm:cxn modelId="{2D88EC54-431C-4615-A5C3-416C3C4CCBF1}" type="presParOf" srcId="{1FF42027-FA09-488D-A439-A06D94790C4D}" destId="{B846BE69-3E05-42F3-9238-BC82C2B39E05}" srcOrd="12" destOrd="0" presId="urn:microsoft.com/office/officeart/2005/8/layout/cycle6"/>
    <dgm:cxn modelId="{3B84E1F7-865F-4794-9080-7FB516ABF6A5}" type="presParOf" srcId="{1FF42027-FA09-488D-A439-A06D94790C4D}" destId="{7150281D-35D7-4838-AE02-F87DA6D732A9}" srcOrd="13" destOrd="0" presId="urn:microsoft.com/office/officeart/2005/8/layout/cycle6"/>
    <dgm:cxn modelId="{0C6CB588-198E-4EF0-B18F-5E0E35FAD5F6}" type="presParOf" srcId="{1FF42027-FA09-488D-A439-A06D94790C4D}" destId="{B2BC9398-2CCD-4F8F-888B-C9299B75450C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B49C-6891-4E51-AC4E-495BBC54F343}" type="datetimeFigureOut">
              <a:rPr lang="en-IN" smtClean="0"/>
              <a:t>09-03-2017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68BF-EA49-4B0F-BBD1-313605C6C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3906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2473F-8CD6-4749-87A9-64860B7C284E}" type="datetimeFigureOut">
              <a:rPr lang="en-IN" smtClean="0"/>
              <a:t>09-03-2017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141A7-3B0C-4FC5-81D7-F172306F6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7299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09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38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6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-48112"/>
            <a:ext cx="8763000" cy="673364"/>
          </a:xfrm>
        </p:spPr>
        <p:txBody>
          <a:bodyPr wrap="none">
            <a:normAutofit/>
          </a:bodyPr>
          <a:lstStyle>
            <a:lvl1pPr algn="l">
              <a:defRPr sz="3800" b="1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5397500"/>
            <a:ext cx="9144000" cy="3175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Unit-1: </a:t>
            </a:r>
            <a:r>
              <a:rPr lang="en-IN" sz="160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Introduction to Software &amp; Software Engineering</a:t>
            </a:r>
            <a:r>
              <a:rPr lang="da-DK" sz="160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Darshan </a:t>
            </a:r>
            <a:r>
              <a:rPr lang="da-DK" sz="1600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600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553244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20272" y="5089748"/>
            <a:ext cx="2133600" cy="304271"/>
          </a:xfrm>
        </p:spPr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5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90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1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3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50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9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0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4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8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3655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3492500"/>
            <a:ext cx="7162800" cy="13970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Jignasu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Mahidhareeya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jignasu.mahidhareeya@darshan.ac.in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+ 91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9890261198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5397500"/>
            <a:ext cx="9144000" cy="3175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			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4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079500"/>
            <a:ext cx="8839200" cy="2286001"/>
          </a:xfrm>
        </p:spPr>
        <p:txBody>
          <a:bodyPr anchor="b">
            <a:noAutofit/>
          </a:bodyPr>
          <a:lstStyle/>
          <a:p>
            <a:pPr algn="l"/>
            <a:r>
              <a:rPr lang="en-IN" sz="4000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Unit-1 </a:t>
            </a:r>
            <a:r>
              <a:rPr lang="en-IN" sz="4000" b="1" dirty="0" smtClean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IN" sz="4000" b="1" dirty="0" smtClean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IN" sz="4000" b="1" dirty="0" smtClean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Introduction </a:t>
            </a:r>
            <a:r>
              <a:rPr lang="en-IN" sz="4000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to </a:t>
            </a:r>
            <a:r>
              <a:rPr lang="en-IN" sz="4000" b="1" dirty="0" smtClean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IN" sz="4000" b="1" dirty="0" smtClean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IN" sz="4000" b="1" dirty="0" smtClean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Software </a:t>
            </a:r>
            <a:r>
              <a:rPr lang="en-IN" sz="4000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&amp; Software Engineering</a:t>
            </a:r>
            <a:endParaRPr lang="en-US" sz="3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25654" y="480218"/>
            <a:ext cx="1219200" cy="317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prstClr val="white"/>
                </a:solidFill>
              </a:rPr>
              <a:t>2160701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600" y="480218"/>
            <a:ext cx="2944654" cy="317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</a:rPr>
              <a:t>SOFTWARE ENGINEERING</a:t>
            </a:r>
            <a:endParaRPr lang="en-US" sz="20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62" y="4609796"/>
            <a:ext cx="2937146" cy="695976"/>
          </a:xfrm>
          <a:prstGeom prst="rect">
            <a:avLst/>
          </a:prstGeom>
        </p:spPr>
      </p:pic>
      <p:pic>
        <p:nvPicPr>
          <p:cNvPr id="1026" name="Picture 2" descr="Image result for software engineer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216" y="193204"/>
            <a:ext cx="2448272" cy="11632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1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2</a:t>
            </a:r>
            <a:r>
              <a:rPr lang="en-IN" b="1" dirty="0" smtClean="0"/>
              <a:t>)  </a:t>
            </a:r>
            <a:r>
              <a:rPr lang="en-IN" b="1" dirty="0"/>
              <a:t>Business </a:t>
            </a:r>
            <a:r>
              <a:rPr lang="en-IN" b="1" dirty="0" smtClean="0"/>
              <a:t>Software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Software applications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that are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used by business users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to perform various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business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functions. 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Examples</a:t>
            </a:r>
            <a:endParaRPr lang="en-IN" sz="22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Accounting System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, Enterprise resource planning (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ERP) etc…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Applications</a:t>
            </a:r>
            <a:endParaRPr lang="en-IN" sz="22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9548"/>
            <a:ext cx="2160000" cy="11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ap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128" y="3289548"/>
            <a:ext cx="2160000" cy="1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34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3</a:t>
            </a:r>
            <a:r>
              <a:rPr lang="en-IN" b="1" dirty="0" smtClean="0"/>
              <a:t>)  </a:t>
            </a:r>
            <a:r>
              <a:rPr lang="en-IN" b="1" dirty="0"/>
              <a:t>Engineering and </a:t>
            </a:r>
            <a:r>
              <a:rPr lang="en-IN" b="1" dirty="0" smtClean="0"/>
              <a:t>Scientific Software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200" dirty="0">
                <a:solidFill>
                  <a:srgbClr val="002060"/>
                </a:solidFill>
                <a:latin typeface="+mj-lt"/>
              </a:rPr>
              <a:t>Number crunching algorithms used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 to solve scientific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problems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Examples</a:t>
            </a:r>
            <a:endParaRPr lang="en-IN" sz="22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lvl="1" algn="just">
              <a:spcAft>
                <a:spcPts val="1200"/>
              </a:spcAft>
            </a:pPr>
            <a:r>
              <a:rPr lang="en-IN" sz="2200" dirty="0" err="1" smtClean="0">
                <a:solidFill>
                  <a:srgbClr val="002060"/>
                </a:solidFill>
                <a:latin typeface="+mj-lt"/>
              </a:rPr>
              <a:t>Matlab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, </a:t>
            </a:r>
            <a:r>
              <a:rPr lang="en-IN" sz="2200" dirty="0" err="1" smtClean="0">
                <a:solidFill>
                  <a:srgbClr val="002060"/>
                </a:solidFill>
                <a:latin typeface="+mj-lt"/>
              </a:rPr>
              <a:t>Autocad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 etc…</a:t>
            </a:r>
            <a:endParaRPr lang="en-IN" sz="22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074" name="Picture 2" descr="Image result for autocad 2015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948" y="2209428"/>
            <a:ext cx="1935300" cy="17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atla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00" y="2410115"/>
            <a:ext cx="3552330" cy="134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34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4)  </a:t>
            </a:r>
            <a:r>
              <a:rPr lang="en-IN" b="1" dirty="0"/>
              <a:t>Personal </a:t>
            </a:r>
            <a:r>
              <a:rPr lang="en-IN" b="1" dirty="0" smtClean="0"/>
              <a:t>Computer Software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200" dirty="0">
                <a:solidFill>
                  <a:srgbClr val="002060"/>
                </a:solidFill>
                <a:latin typeface="+mj-lt"/>
              </a:rPr>
              <a:t>Prolific (productive) application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domain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Examples</a:t>
            </a:r>
            <a:endParaRPr lang="en-IN" sz="22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Word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processing software, </a:t>
            </a:r>
            <a:r>
              <a:rPr lang="en-IN" sz="2200" dirty="0" err="1" smtClean="0">
                <a:solidFill>
                  <a:srgbClr val="002060"/>
                </a:solidFill>
                <a:latin typeface="+mj-lt"/>
              </a:rPr>
              <a:t>Spreadsheets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,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Multimedia Software etc…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Applications</a:t>
            </a:r>
            <a:endParaRPr lang="en-IN" sz="22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098" name="Picture 2" descr="Image result for microsoft word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01515"/>
            <a:ext cx="2160000" cy="92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icrosoft exce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656" y="2873122"/>
            <a:ext cx="2160000" cy="113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windows media playe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960" y="2785492"/>
            <a:ext cx="2160000" cy="125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34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5</a:t>
            </a:r>
            <a:r>
              <a:rPr lang="en-IN" b="1" dirty="0" smtClean="0"/>
              <a:t>)  Web-based Software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200" dirty="0">
                <a:solidFill>
                  <a:srgbClr val="002060"/>
                </a:solidFill>
                <a:latin typeface="+mj-lt"/>
              </a:rPr>
              <a:t>The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web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pages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retrieved by a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web browser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Examples</a:t>
            </a:r>
            <a:endParaRPr lang="en-IN" sz="22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Websites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,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Webpages</a:t>
            </a:r>
            <a:endParaRPr lang="en-IN" sz="2200" dirty="0">
              <a:solidFill>
                <a:srgbClr val="002060"/>
              </a:solidFill>
              <a:latin typeface="+mj-lt"/>
            </a:endParaRP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Applications</a:t>
            </a:r>
            <a:endParaRPr lang="en-IN" sz="22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122" name="Picture 2" descr="Image result for google.com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54" y="2857502"/>
            <a:ext cx="2160000" cy="76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facebook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35" y="2857500"/>
            <a:ext cx="2160000" cy="7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linkedin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16" y="2878145"/>
            <a:ext cx="2160000" cy="58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34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6</a:t>
            </a:r>
            <a:r>
              <a:rPr lang="en-IN" b="1" dirty="0" smtClean="0"/>
              <a:t>)  </a:t>
            </a:r>
            <a:r>
              <a:rPr lang="en-IN" b="1" dirty="0"/>
              <a:t>Artificial </a:t>
            </a:r>
            <a:r>
              <a:rPr lang="en-IN" b="1" dirty="0" smtClean="0"/>
              <a:t>Intelligence Software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38314"/>
            <a:ext cx="878497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Computer </a:t>
            </a:r>
            <a:r>
              <a:rPr lang="en-IN" sz="2200" dirty="0">
                <a:ln w="1905"/>
                <a:solidFill>
                  <a:srgbClr val="002060"/>
                </a:solidFill>
                <a:latin typeface="+mj-lt"/>
              </a:rPr>
              <a:t>systems able to perform tasks normally requiring human </a:t>
            </a: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intelligence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ln w="1905"/>
                <a:solidFill>
                  <a:schemeClr val="accent2">
                    <a:lumMod val="50000"/>
                  </a:schemeClr>
                </a:solidFill>
                <a:latin typeface="+mj-lt"/>
              </a:rPr>
              <a:t>Examples</a:t>
            </a:r>
            <a:endParaRPr lang="en-IN" sz="2200" b="1" dirty="0" smtClean="0">
              <a:ln w="1905"/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Speech Recognition</a:t>
            </a:r>
            <a:r>
              <a:rPr lang="en-IN" sz="2200" dirty="0">
                <a:ln w="1905"/>
                <a:solidFill>
                  <a:srgbClr val="002060"/>
                </a:solidFill>
                <a:latin typeface="+mj-lt"/>
              </a:rPr>
              <a:t>, </a:t>
            </a: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Visual Perception, Decision-making </a:t>
            </a:r>
            <a:r>
              <a:rPr lang="en-IN" sz="2200" dirty="0">
                <a:ln w="1905"/>
                <a:solidFill>
                  <a:srgbClr val="002060"/>
                </a:solidFill>
                <a:latin typeface="+mj-lt"/>
              </a:rPr>
              <a:t>and </a:t>
            </a: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Translation </a:t>
            </a:r>
            <a:r>
              <a:rPr lang="en-IN" sz="2200" dirty="0">
                <a:ln w="1905"/>
                <a:solidFill>
                  <a:srgbClr val="002060"/>
                </a:solidFill>
                <a:latin typeface="+mj-lt"/>
              </a:rPr>
              <a:t>between </a:t>
            </a: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Languages etc..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ln w="1905"/>
                <a:solidFill>
                  <a:schemeClr val="accent2">
                    <a:lumMod val="50000"/>
                  </a:schemeClr>
                </a:solidFill>
                <a:latin typeface="+mj-lt"/>
              </a:rPr>
              <a:t>Applications</a:t>
            </a:r>
            <a:endParaRPr lang="en-IN" sz="2200" b="1" dirty="0" smtClean="0">
              <a:ln w="1905"/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6" name="Picture 2" descr="Image result for siri logo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05572"/>
            <a:ext cx="2736304" cy="126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ast access facial recognition softwar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05572"/>
            <a:ext cx="2736304" cy="126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google self driving c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072" y="3517489"/>
            <a:ext cx="2219400" cy="124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7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7)  Real-time System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3"/>
            <a:ext cx="8784976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200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Monitor, Analyse </a:t>
            </a:r>
            <a:r>
              <a:rPr lang="en-IN" sz="2200" b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and </a:t>
            </a:r>
            <a:r>
              <a:rPr lang="en-IN" sz="2200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Control </a:t>
            </a:r>
            <a:r>
              <a:rPr lang="en-IN" sz="2200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the real time events</a:t>
            </a:r>
            <a:r>
              <a:rPr lang="en-IN" sz="220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Examples</a:t>
            </a:r>
            <a:endParaRPr lang="en-IN" sz="22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Vehicle Event Controller, Radar</a:t>
            </a:r>
            <a:r>
              <a:rPr lang="en-IN" sz="2200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, Air traffic control </a:t>
            </a:r>
            <a:r>
              <a:rPr lang="en-IN" sz="220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etc…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Applications</a:t>
            </a:r>
            <a:endParaRPr lang="en-IN" sz="22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pic>
        <p:nvPicPr>
          <p:cNvPr id="9" name="Picture 6" descr="Image result for google self driving c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374" y="2857500"/>
            <a:ext cx="2981818" cy="16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10" y="2857500"/>
            <a:ext cx="1997992" cy="16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30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8</a:t>
            </a:r>
            <a:r>
              <a:rPr lang="en-IN" b="1" dirty="0" smtClean="0"/>
              <a:t>)  </a:t>
            </a:r>
            <a:r>
              <a:rPr lang="en-IN" b="1" dirty="0"/>
              <a:t>Embedded </a:t>
            </a:r>
            <a:r>
              <a:rPr lang="en-IN" b="1" dirty="0" smtClean="0"/>
              <a:t>System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3"/>
            <a:ext cx="878497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Resides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in read-only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memory (ROM) of a device and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is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used to control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its functions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Examples</a:t>
            </a:r>
            <a:endParaRPr lang="en-IN" sz="22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Keypad Control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f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or a Microwave Oven, Digital Functions in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n Automobile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s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uch as Fuel Indicator, Dashboard Displays and Braking Systems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Applications</a:t>
            </a:r>
            <a:endParaRPr lang="en-IN" sz="22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098" name="Picture 2" descr="Image result for Keypad Control for a Microwave Ov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84" y="3649756"/>
            <a:ext cx="2400006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49756"/>
            <a:ext cx="4032000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94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Software Characteristics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ln w="1905"/>
                <a:solidFill>
                  <a:srgbClr val="002060"/>
                </a:solidFill>
                <a:latin typeface="+mj-lt"/>
              </a:rPr>
              <a:t>Software is a </a:t>
            </a:r>
            <a:r>
              <a:rPr lang="en-IN" sz="2200" b="1" dirty="0">
                <a:ln w="1905"/>
                <a:solidFill>
                  <a:srgbClr val="002060"/>
                </a:solidFill>
                <a:latin typeface="+mj-lt"/>
              </a:rPr>
              <a:t>logical</a:t>
            </a:r>
            <a:r>
              <a:rPr lang="en-IN" sz="2200" dirty="0">
                <a:ln w="1905"/>
                <a:solidFill>
                  <a:srgbClr val="002060"/>
                </a:solidFill>
                <a:latin typeface="+mj-lt"/>
              </a:rPr>
              <a:t> rather than a </a:t>
            </a:r>
            <a:r>
              <a:rPr lang="en-IN" sz="2200" b="1" dirty="0">
                <a:ln w="1905"/>
                <a:solidFill>
                  <a:srgbClr val="002060"/>
                </a:solidFill>
                <a:latin typeface="+mj-lt"/>
              </a:rPr>
              <a:t>physical </a:t>
            </a: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system (Physical Product). </a:t>
            </a:r>
          </a:p>
          <a:p>
            <a:pPr marL="457200" indent="-4572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ln w="1905"/>
                <a:solidFill>
                  <a:schemeClr val="accent2">
                    <a:lumMod val="50000"/>
                  </a:schemeClr>
                </a:solidFill>
                <a:latin typeface="+mj-lt"/>
              </a:rPr>
              <a:t>Therefore</a:t>
            </a:r>
            <a:r>
              <a:rPr lang="en-IN" sz="2200" dirty="0">
                <a:ln w="1905"/>
                <a:solidFill>
                  <a:schemeClr val="accent2">
                    <a:lumMod val="50000"/>
                  </a:schemeClr>
                </a:solidFill>
                <a:latin typeface="+mj-lt"/>
              </a:rPr>
              <a:t>, </a:t>
            </a:r>
            <a:r>
              <a:rPr lang="en-IN" sz="2200" dirty="0" smtClean="0">
                <a:ln w="1905"/>
                <a:solidFill>
                  <a:schemeClr val="accent2">
                    <a:lumMod val="50000"/>
                  </a:schemeClr>
                </a:solidFill>
                <a:latin typeface="+mj-lt"/>
              </a:rPr>
              <a:t>software product has </a:t>
            </a:r>
            <a:r>
              <a:rPr lang="en-IN" sz="2200" b="1" dirty="0" smtClean="0">
                <a:ln w="1905"/>
                <a:solidFill>
                  <a:schemeClr val="accent2">
                    <a:lumMod val="50000"/>
                  </a:schemeClr>
                </a:solidFill>
                <a:latin typeface="+mj-lt"/>
              </a:rPr>
              <a:t>characteristics </a:t>
            </a:r>
            <a:r>
              <a:rPr lang="en-IN" sz="2200" dirty="0" smtClean="0">
                <a:ln w="1905"/>
                <a:solidFill>
                  <a:schemeClr val="accent2">
                    <a:lumMod val="50000"/>
                  </a:schemeClr>
                </a:solidFill>
                <a:latin typeface="+mj-lt"/>
              </a:rPr>
              <a:t>that </a:t>
            </a:r>
            <a:r>
              <a:rPr lang="en-IN" sz="2200" dirty="0">
                <a:ln w="1905"/>
                <a:solidFill>
                  <a:schemeClr val="accent2">
                    <a:lumMod val="50000"/>
                  </a:schemeClr>
                </a:solidFill>
                <a:latin typeface="+mj-lt"/>
              </a:rPr>
              <a:t>are considerably </a:t>
            </a:r>
            <a:r>
              <a:rPr lang="en-IN" sz="2200" b="1" dirty="0">
                <a:ln w="1905"/>
                <a:solidFill>
                  <a:schemeClr val="accent2">
                    <a:lumMod val="50000"/>
                  </a:schemeClr>
                </a:solidFill>
                <a:latin typeface="+mj-lt"/>
              </a:rPr>
              <a:t>different </a:t>
            </a:r>
            <a:r>
              <a:rPr lang="en-IN" sz="2200" dirty="0" smtClean="0">
                <a:ln w="1905"/>
                <a:solidFill>
                  <a:schemeClr val="accent2">
                    <a:lumMod val="50000"/>
                  </a:schemeClr>
                </a:solidFill>
                <a:latin typeface="+mj-lt"/>
              </a:rPr>
              <a:t>than hardware (physical products)</a:t>
            </a:r>
          </a:p>
          <a:p>
            <a:pPr marL="800100" lvl="1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Software </a:t>
            </a:r>
            <a:r>
              <a:rPr lang="en-IN" sz="2200" dirty="0">
                <a:ln w="1905"/>
                <a:solidFill>
                  <a:srgbClr val="002060"/>
                </a:solidFill>
                <a:latin typeface="+mj-lt"/>
              </a:rPr>
              <a:t>is </a:t>
            </a:r>
            <a:r>
              <a:rPr lang="en-IN" sz="2200" b="1" dirty="0">
                <a:ln w="1905"/>
                <a:solidFill>
                  <a:srgbClr val="002060"/>
                </a:solidFill>
                <a:latin typeface="+mj-lt"/>
              </a:rPr>
              <a:t>developed or engineered</a:t>
            </a:r>
            <a:r>
              <a:rPr lang="en-IN" sz="2200" dirty="0">
                <a:ln w="1905"/>
                <a:solidFill>
                  <a:srgbClr val="002060"/>
                </a:solidFill>
                <a:latin typeface="+mj-lt"/>
              </a:rPr>
              <a:t>, it is </a:t>
            </a:r>
            <a:r>
              <a:rPr lang="en-IN" sz="2200" b="1" dirty="0">
                <a:ln w="1905"/>
                <a:solidFill>
                  <a:srgbClr val="002060"/>
                </a:solidFill>
                <a:latin typeface="+mj-lt"/>
              </a:rPr>
              <a:t>not manufactured </a:t>
            </a:r>
            <a:r>
              <a:rPr lang="en-IN" sz="2200" dirty="0">
                <a:ln w="1905"/>
                <a:solidFill>
                  <a:srgbClr val="002060"/>
                </a:solidFill>
                <a:latin typeface="+mj-lt"/>
              </a:rPr>
              <a:t>in the </a:t>
            </a: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classical sense.</a:t>
            </a:r>
          </a:p>
          <a:p>
            <a:pPr marL="800100" lvl="1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IN" sz="2200" dirty="0">
                <a:ln w="1905"/>
                <a:solidFill>
                  <a:srgbClr val="002060"/>
                </a:solidFill>
                <a:latin typeface="+mj-lt"/>
              </a:rPr>
              <a:t>Software </a:t>
            </a:r>
            <a:r>
              <a:rPr lang="en-IN" sz="2200" b="1" dirty="0">
                <a:ln w="1905"/>
                <a:solidFill>
                  <a:srgbClr val="002060"/>
                </a:solidFill>
                <a:latin typeface="+mj-lt"/>
              </a:rPr>
              <a:t>doesn't "wear out</a:t>
            </a:r>
            <a:r>
              <a:rPr lang="en-IN" sz="2200" b="1" dirty="0" smtClean="0">
                <a:ln w="1905"/>
                <a:solidFill>
                  <a:srgbClr val="002060"/>
                </a:solidFill>
                <a:latin typeface="+mj-lt"/>
              </a:rPr>
              <a:t>.“</a:t>
            </a:r>
          </a:p>
          <a:p>
            <a:pPr marL="800100" lvl="1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IN" sz="2200" dirty="0">
                <a:ln w="1905"/>
                <a:solidFill>
                  <a:srgbClr val="002060"/>
                </a:solidFill>
                <a:latin typeface="+mj-lt"/>
              </a:rPr>
              <a:t>Although the industry is moving toward </a:t>
            </a:r>
            <a:r>
              <a:rPr lang="en-IN" sz="2200" b="1" dirty="0">
                <a:ln w="1905"/>
                <a:solidFill>
                  <a:srgbClr val="002060"/>
                </a:solidFill>
                <a:latin typeface="+mj-lt"/>
              </a:rPr>
              <a:t>component-based assembly</a:t>
            </a:r>
            <a:r>
              <a:rPr lang="en-IN" sz="2200" dirty="0">
                <a:ln w="1905"/>
                <a:solidFill>
                  <a:srgbClr val="002060"/>
                </a:solidFill>
                <a:latin typeface="+mj-lt"/>
              </a:rPr>
              <a:t>, </a:t>
            </a: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most software </a:t>
            </a:r>
            <a:r>
              <a:rPr lang="en-IN" sz="2200" dirty="0">
                <a:ln w="1905"/>
                <a:solidFill>
                  <a:srgbClr val="002060"/>
                </a:solidFill>
                <a:latin typeface="+mj-lt"/>
              </a:rPr>
              <a:t>continues to be </a:t>
            </a:r>
            <a:r>
              <a:rPr lang="en-IN" sz="2200" b="1" dirty="0">
                <a:ln w="1905"/>
                <a:solidFill>
                  <a:srgbClr val="002060"/>
                </a:solidFill>
                <a:latin typeface="+mj-lt"/>
              </a:rPr>
              <a:t>custom built</a:t>
            </a: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.</a:t>
            </a:r>
            <a:endParaRPr lang="en-IN" sz="2200" dirty="0">
              <a:ln w="1905"/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512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ailure curve for hardware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04743"/>
            <a:ext cx="8208912" cy="470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Hardware Failure </a:t>
            </a:r>
            <a:r>
              <a:rPr lang="en-IN" b="1" dirty="0" smtClean="0"/>
              <a:t>curve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1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28997"/>
            <a:ext cx="81153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Software Failure </a:t>
            </a:r>
            <a:r>
              <a:rPr lang="en-IN" b="1" dirty="0" smtClean="0"/>
              <a:t>curve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28996"/>
            <a:ext cx="8113713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2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800" b="1" dirty="0" smtClean="0">
                <a:latin typeface="+mj-lt"/>
              </a:rPr>
              <a:t>Unit-1 Outlines</a:t>
            </a:r>
            <a:endParaRPr lang="en-IN" sz="3800" b="1" dirty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65CE-9A19-E641-89AF-96B58A800A07}" type="slidenum">
              <a:rPr lang="en-US" sz="1400" b="1" smtClean="0">
                <a:latin typeface="+mj-lt"/>
              </a:rPr>
              <a:pPr/>
              <a:t>2</a:t>
            </a:fld>
            <a:endParaRPr lang="en-US" sz="14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1.1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	The Evolving Role of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Software</a:t>
            </a:r>
            <a:endParaRPr lang="en-IN" sz="2200" b="1" dirty="0">
              <a:solidFill>
                <a:srgbClr val="002060"/>
              </a:solidFill>
              <a:latin typeface="+mj-lt"/>
            </a:endParaRPr>
          </a:p>
          <a:p>
            <a:pPr algn="just">
              <a:spcAft>
                <a:spcPts val="600"/>
              </a:spcAft>
            </a:pP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1.2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	Software Engineering: A Layered Technology</a:t>
            </a:r>
          </a:p>
          <a:p>
            <a:pPr algn="just">
              <a:spcAft>
                <a:spcPts val="600"/>
              </a:spcAft>
            </a:pP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1.3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	Software: A Crisis on the Horizon and Software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Myths</a:t>
            </a:r>
            <a:endParaRPr lang="en-IN" sz="2200" b="1" dirty="0">
              <a:solidFill>
                <a:srgbClr val="002060"/>
              </a:solidFill>
              <a:latin typeface="+mj-lt"/>
            </a:endParaRPr>
          </a:p>
          <a:p>
            <a:pPr algn="just">
              <a:spcAft>
                <a:spcPts val="600"/>
              </a:spcAft>
            </a:pP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1.4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	Software Process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Models</a:t>
            </a:r>
            <a:endParaRPr lang="en-IN" sz="2200" b="1" dirty="0">
              <a:solidFill>
                <a:srgbClr val="002060"/>
              </a:solidFill>
              <a:latin typeface="+mj-lt"/>
            </a:endParaRPr>
          </a:p>
          <a:p>
            <a:pPr algn="just">
              <a:spcAft>
                <a:spcPts val="600"/>
              </a:spcAft>
            </a:pPr>
            <a:r>
              <a:rPr lang="en-IN" sz="2200" b="1" dirty="0">
                <a:solidFill>
                  <a:srgbClr val="002060"/>
                </a:solidFill>
                <a:latin typeface="+mj-lt"/>
              </a:rPr>
              <a:t>1.5	The Linear Sequential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Model</a:t>
            </a:r>
            <a:endParaRPr lang="en-IN" sz="2200" b="1" dirty="0">
              <a:solidFill>
                <a:srgbClr val="002060"/>
              </a:solidFill>
              <a:latin typeface="+mj-lt"/>
            </a:endParaRPr>
          </a:p>
          <a:p>
            <a:pPr algn="just">
              <a:spcAft>
                <a:spcPts val="600"/>
              </a:spcAft>
            </a:pPr>
            <a:r>
              <a:rPr lang="en-IN" sz="2200" b="1" dirty="0">
                <a:solidFill>
                  <a:srgbClr val="002060"/>
                </a:solidFill>
                <a:latin typeface="+mj-lt"/>
              </a:rPr>
              <a:t>1.6	The Prototyping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Model</a:t>
            </a:r>
            <a:endParaRPr lang="en-IN" sz="2200" b="1" dirty="0">
              <a:solidFill>
                <a:srgbClr val="002060"/>
              </a:solidFill>
              <a:latin typeface="+mj-lt"/>
            </a:endParaRPr>
          </a:p>
          <a:p>
            <a:pPr algn="just">
              <a:spcAft>
                <a:spcPts val="600"/>
              </a:spcAft>
            </a:pPr>
            <a:r>
              <a:rPr lang="en-IN" sz="2200" b="1" dirty="0">
                <a:solidFill>
                  <a:srgbClr val="002060"/>
                </a:solidFill>
                <a:latin typeface="+mj-lt"/>
              </a:rPr>
              <a:t>1.7	The RAD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Model</a:t>
            </a:r>
            <a:endParaRPr lang="en-IN" sz="2200" b="1" dirty="0">
              <a:solidFill>
                <a:srgbClr val="002060"/>
              </a:solidFill>
              <a:latin typeface="+mj-lt"/>
            </a:endParaRPr>
          </a:p>
          <a:p>
            <a:pPr algn="just">
              <a:spcAft>
                <a:spcPts val="600"/>
              </a:spcAft>
            </a:pPr>
            <a:r>
              <a:rPr lang="en-IN" sz="2200" b="1" dirty="0">
                <a:solidFill>
                  <a:srgbClr val="002060"/>
                </a:solidFill>
                <a:latin typeface="+mj-lt"/>
              </a:rPr>
              <a:t>1.8	Evolutionary Process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Models</a:t>
            </a:r>
            <a:endParaRPr lang="en-IN" sz="2200" b="1" dirty="0">
              <a:solidFill>
                <a:srgbClr val="002060"/>
              </a:solidFill>
              <a:latin typeface="+mj-lt"/>
            </a:endParaRPr>
          </a:p>
          <a:p>
            <a:pPr algn="just">
              <a:spcAft>
                <a:spcPts val="600"/>
              </a:spcAft>
            </a:pPr>
            <a:r>
              <a:rPr lang="en-IN" sz="2200" b="1" dirty="0">
                <a:solidFill>
                  <a:srgbClr val="002060"/>
                </a:solidFill>
                <a:latin typeface="+mj-lt"/>
              </a:rPr>
              <a:t>1.9	Agile Process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Model</a:t>
            </a:r>
            <a:endParaRPr lang="en-IN" sz="2200" b="1" dirty="0">
              <a:solidFill>
                <a:srgbClr val="002060"/>
              </a:solidFill>
              <a:latin typeface="+mj-lt"/>
            </a:endParaRPr>
          </a:p>
          <a:p>
            <a:pPr algn="just">
              <a:spcAft>
                <a:spcPts val="600"/>
              </a:spcAft>
            </a:pPr>
            <a:r>
              <a:rPr lang="en-IN" sz="2200" b="1" dirty="0">
                <a:solidFill>
                  <a:srgbClr val="002060"/>
                </a:solidFill>
                <a:latin typeface="+mj-lt"/>
              </a:rPr>
              <a:t>1.10	Component-Based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Development</a:t>
            </a:r>
            <a:endParaRPr lang="en-IN" sz="2200" b="1" dirty="0">
              <a:solidFill>
                <a:srgbClr val="002060"/>
              </a:solidFill>
              <a:latin typeface="+mj-lt"/>
            </a:endParaRPr>
          </a:p>
          <a:p>
            <a:pPr algn="just">
              <a:spcAft>
                <a:spcPts val="600"/>
              </a:spcAft>
            </a:pPr>
            <a:r>
              <a:rPr lang="en-IN" sz="2200" b="1" dirty="0">
                <a:solidFill>
                  <a:srgbClr val="002060"/>
                </a:solidFill>
                <a:latin typeface="+mj-lt"/>
              </a:rPr>
              <a:t>1.11	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Product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and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Process</a:t>
            </a:r>
            <a:endParaRPr lang="en-IN" sz="22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256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200" b="1" dirty="0" smtClean="0">
                <a:ln w="1905"/>
              </a:rPr>
              <a:t>1.2</a:t>
            </a:r>
            <a:r>
              <a:rPr lang="en-IN" sz="3200" b="1" dirty="0">
                <a:ln w="1905"/>
              </a:rPr>
              <a:t>	Software Engineering: A Layered </a:t>
            </a:r>
            <a:r>
              <a:rPr lang="en-IN" sz="3200" b="1" dirty="0" smtClean="0">
                <a:ln w="1905"/>
              </a:rPr>
              <a:t>Technology</a:t>
            </a:r>
            <a:endParaRPr lang="en-IN" sz="3200" b="1" dirty="0">
              <a:ln w="1905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769268"/>
            <a:ext cx="32403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Software engineering in practice is built of 3 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main layers</a:t>
            </a:r>
          </a:p>
          <a:p>
            <a:endParaRPr lang="en-IN" sz="2400" b="1" dirty="0" smtClean="0">
              <a:ln w="1905"/>
              <a:solidFill>
                <a:srgbClr val="002060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200" b="1" dirty="0" smtClean="0">
                <a:ln w="1905"/>
                <a:solidFill>
                  <a:srgbClr val="002060"/>
                </a:solidFill>
                <a:latin typeface="+mj-lt"/>
              </a:rPr>
              <a:t>Process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b="1" dirty="0" smtClean="0">
                <a:ln w="1905"/>
                <a:solidFill>
                  <a:srgbClr val="002060"/>
                </a:solidFill>
                <a:latin typeface="+mj-lt"/>
              </a:rPr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b="1" dirty="0" smtClean="0">
                <a:ln w="1905"/>
                <a:solidFill>
                  <a:srgbClr val="002060"/>
                </a:solidFill>
                <a:latin typeface="+mj-lt"/>
              </a:rPr>
              <a:t>Tools</a:t>
            </a:r>
          </a:p>
        </p:txBody>
      </p:sp>
      <p:sp>
        <p:nvSpPr>
          <p:cNvPr id="20" name="Freeform 19"/>
          <p:cNvSpPr/>
          <p:nvPr/>
        </p:nvSpPr>
        <p:spPr>
          <a:xfrm>
            <a:off x="2843808" y="3649708"/>
            <a:ext cx="6096000" cy="1080000"/>
          </a:xfrm>
          <a:custGeom>
            <a:avLst/>
            <a:gdLst>
              <a:gd name="connsiteX0" fmla="*/ 0 w 6096000"/>
              <a:gd name="connsiteY0" fmla="*/ 508000 h 1016000"/>
              <a:gd name="connsiteX1" fmla="*/ 3048000 w 6096000"/>
              <a:gd name="connsiteY1" fmla="*/ 0 h 1016000"/>
              <a:gd name="connsiteX2" fmla="*/ 6096000 w 6096000"/>
              <a:gd name="connsiteY2" fmla="*/ 508000 h 1016000"/>
              <a:gd name="connsiteX3" fmla="*/ 3048000 w 6096000"/>
              <a:gd name="connsiteY3" fmla="*/ 1016000 h 1016000"/>
              <a:gd name="connsiteX4" fmla="*/ 0 w 6096000"/>
              <a:gd name="connsiteY4" fmla="*/ 508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1016000">
                <a:moveTo>
                  <a:pt x="0" y="508000"/>
                </a:moveTo>
                <a:cubicBezTo>
                  <a:pt x="0" y="227439"/>
                  <a:pt x="1364636" y="0"/>
                  <a:pt x="3048000" y="0"/>
                </a:cubicBezTo>
                <a:cubicBezTo>
                  <a:pt x="4731364" y="0"/>
                  <a:pt x="6096000" y="227439"/>
                  <a:pt x="6096000" y="508000"/>
                </a:cubicBezTo>
                <a:cubicBezTo>
                  <a:pt x="6096000" y="788561"/>
                  <a:pt x="4731364" y="1016000"/>
                  <a:pt x="3048000" y="1016000"/>
                </a:cubicBezTo>
                <a:cubicBezTo>
                  <a:pt x="1364636" y="1016000"/>
                  <a:pt x="0" y="788561"/>
                  <a:pt x="0" y="508000"/>
                </a:cubicBezTo>
                <a:close/>
              </a:path>
            </a:pathLst>
          </a:custGeom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4681519"/>
              <a:satOff val="-5839"/>
              <a:lumOff val="1373"/>
              <a:alphaOff val="0"/>
            </a:schemeClr>
          </a:fillRef>
          <a:effectRef idx="3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7759" tIns="60960" rIns="1127761" bIns="60960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600" kern="1200" dirty="0" smtClean="0">
                <a:latin typeface="+mj-lt"/>
              </a:rPr>
              <a:t>“Quality” focus</a:t>
            </a:r>
            <a:endParaRPr lang="en-IN" sz="3600" kern="1200" dirty="0">
              <a:latin typeface="+mj-lt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155511" y="2857740"/>
            <a:ext cx="5472592" cy="1080000"/>
          </a:xfrm>
          <a:custGeom>
            <a:avLst/>
            <a:gdLst>
              <a:gd name="connsiteX0" fmla="*/ 0 w 5472592"/>
              <a:gd name="connsiteY0" fmla="*/ 508000 h 1016000"/>
              <a:gd name="connsiteX1" fmla="*/ 2736296 w 5472592"/>
              <a:gd name="connsiteY1" fmla="*/ 0 h 1016000"/>
              <a:gd name="connsiteX2" fmla="*/ 5472592 w 5472592"/>
              <a:gd name="connsiteY2" fmla="*/ 508000 h 1016000"/>
              <a:gd name="connsiteX3" fmla="*/ 2736296 w 5472592"/>
              <a:gd name="connsiteY3" fmla="*/ 1016000 h 1016000"/>
              <a:gd name="connsiteX4" fmla="*/ 0 w 5472592"/>
              <a:gd name="connsiteY4" fmla="*/ 508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592" h="1016000">
                <a:moveTo>
                  <a:pt x="0" y="508000"/>
                </a:moveTo>
                <a:cubicBezTo>
                  <a:pt x="0" y="227439"/>
                  <a:pt x="1225081" y="0"/>
                  <a:pt x="2736296" y="0"/>
                </a:cubicBezTo>
                <a:cubicBezTo>
                  <a:pt x="4247511" y="0"/>
                  <a:pt x="5472592" y="227439"/>
                  <a:pt x="5472592" y="508000"/>
                </a:cubicBezTo>
                <a:cubicBezTo>
                  <a:pt x="5472592" y="788561"/>
                  <a:pt x="4247511" y="1016000"/>
                  <a:pt x="2736296" y="1016000"/>
                </a:cubicBezTo>
                <a:cubicBezTo>
                  <a:pt x="1225081" y="1016000"/>
                  <a:pt x="0" y="788561"/>
                  <a:pt x="0" y="508000"/>
                </a:cubicBezTo>
                <a:close/>
              </a:path>
            </a:pathLst>
          </a:custGeom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3121013"/>
              <a:satOff val="-3893"/>
              <a:lumOff val="915"/>
              <a:alphaOff val="0"/>
            </a:schemeClr>
          </a:fillRef>
          <a:effectRef idx="3">
            <a:schemeClr val="accent2">
              <a:hueOff val="3121013"/>
              <a:satOff val="-3893"/>
              <a:lumOff val="9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8664" tIns="60960" rIns="1018663" bIns="60960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600" kern="1200" dirty="0" smtClean="0">
                <a:latin typeface="+mj-lt"/>
              </a:rPr>
              <a:t>1. Process</a:t>
            </a:r>
            <a:endParaRPr lang="en-IN" sz="3600" kern="1200" dirty="0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659561" y="2065652"/>
            <a:ext cx="4464497" cy="1080000"/>
          </a:xfrm>
          <a:custGeom>
            <a:avLst/>
            <a:gdLst>
              <a:gd name="connsiteX0" fmla="*/ 0 w 4464497"/>
              <a:gd name="connsiteY0" fmla="*/ 508000 h 1016000"/>
              <a:gd name="connsiteX1" fmla="*/ 2232249 w 4464497"/>
              <a:gd name="connsiteY1" fmla="*/ 0 h 1016000"/>
              <a:gd name="connsiteX2" fmla="*/ 4464498 w 4464497"/>
              <a:gd name="connsiteY2" fmla="*/ 508000 h 1016000"/>
              <a:gd name="connsiteX3" fmla="*/ 2232249 w 4464497"/>
              <a:gd name="connsiteY3" fmla="*/ 1016000 h 1016000"/>
              <a:gd name="connsiteX4" fmla="*/ 0 w 4464497"/>
              <a:gd name="connsiteY4" fmla="*/ 508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4497" h="1016000">
                <a:moveTo>
                  <a:pt x="0" y="508000"/>
                </a:moveTo>
                <a:cubicBezTo>
                  <a:pt x="0" y="227439"/>
                  <a:pt x="999412" y="0"/>
                  <a:pt x="2232249" y="0"/>
                </a:cubicBezTo>
                <a:cubicBezTo>
                  <a:pt x="3465086" y="0"/>
                  <a:pt x="4464498" y="227439"/>
                  <a:pt x="4464498" y="508000"/>
                </a:cubicBezTo>
                <a:cubicBezTo>
                  <a:pt x="4464498" y="788561"/>
                  <a:pt x="3465086" y="1016000"/>
                  <a:pt x="2232249" y="1016000"/>
                </a:cubicBezTo>
                <a:cubicBezTo>
                  <a:pt x="999412" y="1016000"/>
                  <a:pt x="0" y="788561"/>
                  <a:pt x="0" y="508000"/>
                </a:cubicBez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1560506"/>
              <a:satOff val="-1946"/>
              <a:lumOff val="458"/>
              <a:alphaOff val="0"/>
            </a:schemeClr>
          </a:fillRef>
          <a:effectRef idx="3">
            <a:schemeClr val="accent2">
              <a:hueOff val="1560506"/>
              <a:satOff val="-1946"/>
              <a:lumOff val="45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2247" tIns="60960" rIns="842247" bIns="60960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600" kern="1200" dirty="0" smtClean="0">
                <a:latin typeface="+mj-lt"/>
              </a:rPr>
              <a:t>2. Methods</a:t>
            </a:r>
            <a:endParaRPr lang="en-IN" sz="3600" kern="1200" dirty="0">
              <a:latin typeface="+mj-lt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163614" y="1273564"/>
            <a:ext cx="3456386" cy="1080000"/>
          </a:xfrm>
          <a:custGeom>
            <a:avLst/>
            <a:gdLst>
              <a:gd name="connsiteX0" fmla="*/ 0 w 3456386"/>
              <a:gd name="connsiteY0" fmla="*/ 508000 h 1016000"/>
              <a:gd name="connsiteX1" fmla="*/ 1728193 w 3456386"/>
              <a:gd name="connsiteY1" fmla="*/ 0 h 1016000"/>
              <a:gd name="connsiteX2" fmla="*/ 3456386 w 3456386"/>
              <a:gd name="connsiteY2" fmla="*/ 508000 h 1016000"/>
              <a:gd name="connsiteX3" fmla="*/ 1728193 w 3456386"/>
              <a:gd name="connsiteY3" fmla="*/ 1016000 h 1016000"/>
              <a:gd name="connsiteX4" fmla="*/ 0 w 3456386"/>
              <a:gd name="connsiteY4" fmla="*/ 508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386" h="1016000">
                <a:moveTo>
                  <a:pt x="0" y="508000"/>
                </a:moveTo>
                <a:cubicBezTo>
                  <a:pt x="0" y="227439"/>
                  <a:pt x="773738" y="0"/>
                  <a:pt x="1728193" y="0"/>
                </a:cubicBezTo>
                <a:cubicBezTo>
                  <a:pt x="2682648" y="0"/>
                  <a:pt x="3456386" y="227439"/>
                  <a:pt x="3456386" y="508000"/>
                </a:cubicBezTo>
                <a:cubicBezTo>
                  <a:pt x="3456386" y="788561"/>
                  <a:pt x="2682648" y="1016000"/>
                  <a:pt x="1728193" y="1016000"/>
                </a:cubicBezTo>
                <a:cubicBezTo>
                  <a:pt x="773738" y="1016000"/>
                  <a:pt x="0" y="788561"/>
                  <a:pt x="0" y="50800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600" kern="1200" dirty="0" smtClean="0">
                <a:latin typeface="+mj-lt"/>
              </a:rPr>
              <a:t>3. Tools</a:t>
            </a:r>
            <a:endParaRPr lang="en-IN" sz="3600" kern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328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8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200" b="1" dirty="0" smtClean="0">
                <a:ln w="1905"/>
              </a:rPr>
              <a:t>1.2</a:t>
            </a:r>
            <a:r>
              <a:rPr lang="en-IN" sz="3200" b="1" dirty="0">
                <a:ln w="1905"/>
              </a:rPr>
              <a:t>	Software Engineering: A Layered </a:t>
            </a:r>
            <a:r>
              <a:rPr lang="en-IN" sz="3200" b="1" dirty="0" smtClean="0">
                <a:ln w="1905"/>
              </a:rPr>
              <a:t>Technology</a:t>
            </a:r>
            <a:endParaRPr lang="en-IN" sz="3200" b="1" dirty="0">
              <a:ln w="190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353" y="1561236"/>
            <a:ext cx="4240625" cy="2808432"/>
            <a:chOff x="115351" y="1561236"/>
            <a:chExt cx="4240625" cy="2808432"/>
          </a:xfrm>
        </p:grpSpPr>
        <p:sp>
          <p:nvSpPr>
            <p:cNvPr id="20" name="Freeform 19"/>
            <p:cNvSpPr/>
            <p:nvPr/>
          </p:nvSpPr>
          <p:spPr>
            <a:xfrm>
              <a:off x="115351" y="3505452"/>
              <a:ext cx="4240625" cy="864216"/>
            </a:xfrm>
            <a:custGeom>
              <a:avLst/>
              <a:gdLst>
                <a:gd name="connsiteX0" fmla="*/ 0 w 6096000"/>
                <a:gd name="connsiteY0" fmla="*/ 508000 h 1016000"/>
                <a:gd name="connsiteX1" fmla="*/ 3048000 w 6096000"/>
                <a:gd name="connsiteY1" fmla="*/ 0 h 1016000"/>
                <a:gd name="connsiteX2" fmla="*/ 6096000 w 6096000"/>
                <a:gd name="connsiteY2" fmla="*/ 508000 h 1016000"/>
                <a:gd name="connsiteX3" fmla="*/ 3048000 w 6096000"/>
                <a:gd name="connsiteY3" fmla="*/ 1016000 h 1016000"/>
                <a:gd name="connsiteX4" fmla="*/ 0 w 6096000"/>
                <a:gd name="connsiteY4" fmla="*/ 508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1016000">
                  <a:moveTo>
                    <a:pt x="0" y="508000"/>
                  </a:moveTo>
                  <a:cubicBezTo>
                    <a:pt x="0" y="227439"/>
                    <a:pt x="1364636" y="0"/>
                    <a:pt x="3048000" y="0"/>
                  </a:cubicBezTo>
                  <a:cubicBezTo>
                    <a:pt x="4731364" y="0"/>
                    <a:pt x="6096000" y="227439"/>
                    <a:pt x="6096000" y="508000"/>
                  </a:cubicBezTo>
                  <a:cubicBezTo>
                    <a:pt x="6096000" y="788561"/>
                    <a:pt x="4731364" y="1016000"/>
                    <a:pt x="3048000" y="1016000"/>
                  </a:cubicBezTo>
                  <a:cubicBezTo>
                    <a:pt x="1364636" y="1016000"/>
                    <a:pt x="0" y="788561"/>
                    <a:pt x="0" y="508000"/>
                  </a:cubicBezTo>
                  <a:close/>
                </a:path>
              </a:pathLst>
            </a:custGeom>
            <a:effectLst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3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27759" tIns="60960" rIns="1127761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>
                  <a:solidFill>
                    <a:schemeClr val="tx1"/>
                  </a:solidFill>
                  <a:latin typeface="+mj-lt"/>
                </a:rPr>
                <a:t>“Quality” focus</a:t>
              </a:r>
              <a:endParaRPr lang="en-IN" sz="2400" b="1" kern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32185" y="2857380"/>
              <a:ext cx="3806956" cy="864216"/>
            </a:xfrm>
            <a:custGeom>
              <a:avLst/>
              <a:gdLst>
                <a:gd name="connsiteX0" fmla="*/ 0 w 5472592"/>
                <a:gd name="connsiteY0" fmla="*/ 508000 h 1016000"/>
                <a:gd name="connsiteX1" fmla="*/ 2736296 w 5472592"/>
                <a:gd name="connsiteY1" fmla="*/ 0 h 1016000"/>
                <a:gd name="connsiteX2" fmla="*/ 5472592 w 5472592"/>
                <a:gd name="connsiteY2" fmla="*/ 508000 h 1016000"/>
                <a:gd name="connsiteX3" fmla="*/ 2736296 w 5472592"/>
                <a:gd name="connsiteY3" fmla="*/ 1016000 h 1016000"/>
                <a:gd name="connsiteX4" fmla="*/ 0 w 5472592"/>
                <a:gd name="connsiteY4" fmla="*/ 508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2592" h="1016000">
                  <a:moveTo>
                    <a:pt x="0" y="508000"/>
                  </a:moveTo>
                  <a:cubicBezTo>
                    <a:pt x="0" y="227439"/>
                    <a:pt x="1225081" y="0"/>
                    <a:pt x="2736296" y="0"/>
                  </a:cubicBezTo>
                  <a:cubicBezTo>
                    <a:pt x="4247511" y="0"/>
                    <a:pt x="5472592" y="227439"/>
                    <a:pt x="5472592" y="508000"/>
                  </a:cubicBezTo>
                  <a:cubicBezTo>
                    <a:pt x="5472592" y="788561"/>
                    <a:pt x="4247511" y="1016000"/>
                    <a:pt x="2736296" y="1016000"/>
                  </a:cubicBezTo>
                  <a:cubicBezTo>
                    <a:pt x="1225081" y="1016000"/>
                    <a:pt x="0" y="788561"/>
                    <a:pt x="0" y="508000"/>
                  </a:cubicBezTo>
                  <a:close/>
                </a:path>
              </a:pathLst>
            </a:custGeom>
            <a:effectLst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3121013"/>
                <a:satOff val="-3893"/>
                <a:lumOff val="915"/>
                <a:alphaOff val="0"/>
              </a:schemeClr>
            </a:fillRef>
            <a:effectRef idx="3">
              <a:schemeClr val="accent2">
                <a:hueOff val="3121013"/>
                <a:satOff val="-3893"/>
                <a:lumOff val="9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8664" tIns="60960" rIns="1018663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>
                  <a:solidFill>
                    <a:schemeClr val="tx1"/>
                  </a:solidFill>
                  <a:latin typeface="+mj-lt"/>
                </a:rPr>
                <a:t>1. Process</a:t>
              </a:r>
              <a:endParaRPr lang="en-IN" sz="2400" b="1" kern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82821" y="2209308"/>
              <a:ext cx="3105684" cy="864216"/>
            </a:xfrm>
            <a:custGeom>
              <a:avLst/>
              <a:gdLst>
                <a:gd name="connsiteX0" fmla="*/ 0 w 4464497"/>
                <a:gd name="connsiteY0" fmla="*/ 508000 h 1016000"/>
                <a:gd name="connsiteX1" fmla="*/ 2232249 w 4464497"/>
                <a:gd name="connsiteY1" fmla="*/ 0 h 1016000"/>
                <a:gd name="connsiteX2" fmla="*/ 4464498 w 4464497"/>
                <a:gd name="connsiteY2" fmla="*/ 508000 h 1016000"/>
                <a:gd name="connsiteX3" fmla="*/ 2232249 w 4464497"/>
                <a:gd name="connsiteY3" fmla="*/ 1016000 h 1016000"/>
                <a:gd name="connsiteX4" fmla="*/ 0 w 4464497"/>
                <a:gd name="connsiteY4" fmla="*/ 508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4497" h="1016000">
                  <a:moveTo>
                    <a:pt x="0" y="508000"/>
                  </a:moveTo>
                  <a:cubicBezTo>
                    <a:pt x="0" y="227439"/>
                    <a:pt x="999412" y="0"/>
                    <a:pt x="2232249" y="0"/>
                  </a:cubicBezTo>
                  <a:cubicBezTo>
                    <a:pt x="3465086" y="0"/>
                    <a:pt x="4464498" y="227439"/>
                    <a:pt x="4464498" y="508000"/>
                  </a:cubicBezTo>
                  <a:cubicBezTo>
                    <a:pt x="4464498" y="788561"/>
                    <a:pt x="3465086" y="1016000"/>
                    <a:pt x="2232249" y="1016000"/>
                  </a:cubicBezTo>
                  <a:cubicBezTo>
                    <a:pt x="999412" y="1016000"/>
                    <a:pt x="0" y="788561"/>
                    <a:pt x="0" y="508000"/>
                  </a:cubicBezTo>
                  <a:close/>
                </a:path>
              </a:pathLst>
            </a:cu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560506"/>
                <a:satOff val="-1946"/>
                <a:lumOff val="458"/>
                <a:alphaOff val="0"/>
              </a:schemeClr>
            </a:fillRef>
            <a:effectRef idx="3">
              <a:schemeClr val="accent2">
                <a:hueOff val="1560506"/>
                <a:satOff val="-1946"/>
                <a:lumOff val="45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2247" tIns="60960" rIns="842247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300" b="1" kern="1200" dirty="0" smtClean="0">
                  <a:solidFill>
                    <a:schemeClr val="tx1"/>
                  </a:solidFill>
                  <a:latin typeface="+mj-lt"/>
                </a:rPr>
                <a:t>2. Methods</a:t>
              </a:r>
              <a:endParaRPr lang="en-IN" sz="2300" b="1" kern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033462" y="1561236"/>
              <a:ext cx="2404402" cy="864216"/>
            </a:xfrm>
            <a:custGeom>
              <a:avLst/>
              <a:gdLst>
                <a:gd name="connsiteX0" fmla="*/ 0 w 3456386"/>
                <a:gd name="connsiteY0" fmla="*/ 508000 h 1016000"/>
                <a:gd name="connsiteX1" fmla="*/ 1728193 w 3456386"/>
                <a:gd name="connsiteY1" fmla="*/ 0 h 1016000"/>
                <a:gd name="connsiteX2" fmla="*/ 3456386 w 3456386"/>
                <a:gd name="connsiteY2" fmla="*/ 508000 h 1016000"/>
                <a:gd name="connsiteX3" fmla="*/ 1728193 w 3456386"/>
                <a:gd name="connsiteY3" fmla="*/ 1016000 h 1016000"/>
                <a:gd name="connsiteX4" fmla="*/ 0 w 3456386"/>
                <a:gd name="connsiteY4" fmla="*/ 508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386" h="1016000">
                  <a:moveTo>
                    <a:pt x="0" y="508000"/>
                  </a:moveTo>
                  <a:cubicBezTo>
                    <a:pt x="0" y="227439"/>
                    <a:pt x="773738" y="0"/>
                    <a:pt x="1728193" y="0"/>
                  </a:cubicBezTo>
                  <a:cubicBezTo>
                    <a:pt x="2682648" y="0"/>
                    <a:pt x="3456386" y="227439"/>
                    <a:pt x="3456386" y="508000"/>
                  </a:cubicBezTo>
                  <a:cubicBezTo>
                    <a:pt x="3456386" y="788561"/>
                    <a:pt x="2682648" y="1016000"/>
                    <a:pt x="1728193" y="1016000"/>
                  </a:cubicBezTo>
                  <a:cubicBezTo>
                    <a:pt x="773738" y="1016000"/>
                    <a:pt x="0" y="788561"/>
                    <a:pt x="0" y="508000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>
                  <a:solidFill>
                    <a:schemeClr val="tx1"/>
                  </a:solidFill>
                  <a:latin typeface="+mj-lt"/>
                </a:rPr>
                <a:t>3. Tools</a:t>
              </a:r>
              <a:endParaRPr lang="en-IN" sz="2400" b="1" kern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" name="Rectangular Callout 2"/>
          <p:cNvSpPr/>
          <p:nvPr/>
        </p:nvSpPr>
        <p:spPr>
          <a:xfrm>
            <a:off x="3779912" y="4801716"/>
            <a:ext cx="5256584" cy="359920"/>
          </a:xfrm>
          <a:prstGeom prst="wedgeRectCallout">
            <a:avLst>
              <a:gd name="adj1" fmla="val -44522"/>
              <a:gd name="adj2" fmla="val -2909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Defines continuous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process improvement principles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860032" y="3577460"/>
            <a:ext cx="4170324" cy="1152248"/>
          </a:xfrm>
          <a:prstGeom prst="wedgeRectCallout">
            <a:avLst>
              <a:gd name="adj1" fmla="val -74752"/>
              <a:gd name="adj2" fmla="val -69839"/>
            </a:avLst>
          </a:prstGeom>
          <a:ln>
            <a:solidFill>
              <a:srgbClr val="CC99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600" b="1" dirty="0">
                <a:solidFill>
                  <a:schemeClr val="tx1"/>
                </a:solidFill>
                <a:latin typeface="+mj-lt"/>
              </a:rPr>
              <a:t>Foundation layer</a:t>
            </a:r>
            <a:r>
              <a:rPr lang="en-IN" sz="1600" dirty="0">
                <a:solidFill>
                  <a:schemeClr val="tx1"/>
                </a:solidFill>
                <a:latin typeface="+mj-lt"/>
              </a:rPr>
              <a:t> for software </a:t>
            </a:r>
            <a:r>
              <a:rPr lang="en-IN" sz="1600" dirty="0" smtClean="0">
                <a:solidFill>
                  <a:schemeClr val="tx1"/>
                </a:solidFill>
                <a:latin typeface="+mj-lt"/>
              </a:rPr>
              <a:t>engineering. </a:t>
            </a:r>
          </a:p>
          <a:p>
            <a:pPr algn="just"/>
            <a:r>
              <a:rPr lang="en-IN" sz="1600" dirty="0" smtClean="0">
                <a:solidFill>
                  <a:schemeClr val="tx1"/>
                </a:solidFill>
                <a:latin typeface="+mj-lt"/>
              </a:rPr>
              <a:t>Framework </a:t>
            </a:r>
            <a:r>
              <a:rPr lang="en-IN" sz="1600" dirty="0">
                <a:solidFill>
                  <a:schemeClr val="tx1"/>
                </a:solidFill>
                <a:latin typeface="+mj-lt"/>
              </a:rPr>
              <a:t>with </a:t>
            </a:r>
            <a:r>
              <a:rPr lang="en-IN" sz="1600" b="1" dirty="0">
                <a:solidFill>
                  <a:schemeClr val="tx1"/>
                </a:solidFill>
                <a:latin typeface="+mj-lt"/>
              </a:rPr>
              <a:t>order of activities</a:t>
            </a:r>
            <a:r>
              <a:rPr lang="en-IN" sz="16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algn="just"/>
            <a:r>
              <a:rPr lang="en-IN" sz="16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Examples</a:t>
            </a:r>
            <a:r>
              <a:rPr lang="en-IN" sz="16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IN" sz="1600" dirty="0" smtClean="0">
                <a:solidFill>
                  <a:schemeClr val="tx1"/>
                </a:solidFill>
                <a:latin typeface="+mj-lt"/>
              </a:rPr>
              <a:t>Sequence </a:t>
            </a:r>
            <a:r>
              <a:rPr lang="en-IN" sz="1600" dirty="0">
                <a:solidFill>
                  <a:schemeClr val="tx1"/>
                </a:solidFill>
                <a:latin typeface="+mj-lt"/>
              </a:rPr>
              <a:t>of Requirement Gathering, </a:t>
            </a:r>
            <a:r>
              <a:rPr lang="en-IN" sz="1600" dirty="0" smtClean="0">
                <a:solidFill>
                  <a:schemeClr val="tx1"/>
                </a:solidFill>
                <a:latin typeface="+mj-lt"/>
              </a:rPr>
              <a:t>Design, Development, Testing </a:t>
            </a:r>
            <a:r>
              <a:rPr lang="en-IN" sz="1600" dirty="0">
                <a:solidFill>
                  <a:schemeClr val="tx1"/>
                </a:solidFill>
                <a:latin typeface="+mj-lt"/>
              </a:rPr>
              <a:t>activities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3923409" y="625252"/>
            <a:ext cx="5122382" cy="1476344"/>
          </a:xfrm>
          <a:prstGeom prst="wedgeRectCallout">
            <a:avLst>
              <a:gd name="adj1" fmla="val -64676"/>
              <a:gd name="adj2" fmla="val 42168"/>
            </a:avLst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700" dirty="0">
                <a:solidFill>
                  <a:schemeClr val="tx1"/>
                </a:solidFill>
                <a:latin typeface="+mj-lt"/>
              </a:rPr>
              <a:t>Software Engineering Tools </a:t>
            </a:r>
            <a:r>
              <a:rPr lang="en-IN" sz="1700" b="1" dirty="0">
                <a:solidFill>
                  <a:schemeClr val="tx1"/>
                </a:solidFill>
                <a:latin typeface="+mj-lt"/>
              </a:rPr>
              <a:t>allows automation of activities </a:t>
            </a:r>
            <a:r>
              <a:rPr lang="en-IN" sz="1700" dirty="0">
                <a:solidFill>
                  <a:schemeClr val="tx1"/>
                </a:solidFill>
                <a:latin typeface="+mj-lt"/>
              </a:rPr>
              <a:t>which helps to perform systematic </a:t>
            </a:r>
            <a:r>
              <a:rPr lang="en-IN" sz="1700" dirty="0" smtClean="0">
                <a:solidFill>
                  <a:schemeClr val="tx1"/>
                </a:solidFill>
                <a:latin typeface="+mj-lt"/>
              </a:rPr>
              <a:t>activities. </a:t>
            </a:r>
          </a:p>
          <a:p>
            <a:pPr algn="just"/>
            <a:r>
              <a:rPr lang="en-IN" sz="170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IN" sz="1700" dirty="0">
                <a:solidFill>
                  <a:schemeClr val="tx1"/>
                </a:solidFill>
                <a:latin typeface="+mj-lt"/>
              </a:rPr>
              <a:t>system for the support of software development, called </a:t>
            </a:r>
            <a:r>
              <a:rPr lang="en-IN" sz="1700" b="1" dirty="0">
                <a:solidFill>
                  <a:schemeClr val="tx1"/>
                </a:solidFill>
                <a:latin typeface="+mj-lt"/>
              </a:rPr>
              <a:t>computer-aided software engineering </a:t>
            </a:r>
            <a:r>
              <a:rPr lang="en-IN" sz="1700" dirty="0">
                <a:solidFill>
                  <a:schemeClr val="tx1"/>
                </a:solidFill>
                <a:latin typeface="+mj-lt"/>
              </a:rPr>
              <a:t>(CASE</a:t>
            </a:r>
            <a:r>
              <a:rPr lang="en-IN" sz="1700" dirty="0" smtClean="0">
                <a:solidFill>
                  <a:schemeClr val="tx1"/>
                </a:solidFill>
                <a:latin typeface="+mj-lt"/>
              </a:rPr>
              <a:t>).</a:t>
            </a:r>
            <a:endParaRPr lang="en-IN" sz="1700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IN" sz="17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Examples</a:t>
            </a:r>
            <a:r>
              <a:rPr lang="en-IN" sz="17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IN" sz="1700" dirty="0" smtClean="0">
                <a:solidFill>
                  <a:schemeClr val="tx1"/>
                </a:solidFill>
                <a:latin typeface="+mj-lt"/>
              </a:rPr>
              <a:t>Testing </a:t>
            </a:r>
            <a:r>
              <a:rPr lang="en-IN" sz="1700" dirty="0">
                <a:solidFill>
                  <a:schemeClr val="tx1"/>
                </a:solidFill>
                <a:latin typeface="+mj-lt"/>
              </a:rPr>
              <a:t>Tools, Bug/Issue Tracking Tools etc</a:t>
            </a:r>
            <a:r>
              <a:rPr lang="en-IN" sz="1700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IN" sz="1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340985" y="2173364"/>
            <a:ext cx="4680520" cy="1332208"/>
          </a:xfrm>
          <a:prstGeom prst="wedgeRectCallout">
            <a:avLst>
              <a:gd name="adj1" fmla="val -69021"/>
              <a:gd name="adj2" fmla="val -1465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700" dirty="0">
                <a:solidFill>
                  <a:schemeClr val="tx1"/>
                </a:solidFill>
                <a:latin typeface="+mj-lt"/>
              </a:rPr>
              <a:t>Practices with </a:t>
            </a:r>
            <a:r>
              <a:rPr lang="en-IN" sz="1700" b="1" dirty="0">
                <a:solidFill>
                  <a:schemeClr val="tx1"/>
                </a:solidFill>
                <a:latin typeface="+mj-lt"/>
              </a:rPr>
              <a:t>proven techniques </a:t>
            </a:r>
            <a:r>
              <a:rPr lang="en-IN" sz="1700" dirty="0">
                <a:solidFill>
                  <a:schemeClr val="tx1"/>
                </a:solidFill>
                <a:latin typeface="+mj-lt"/>
              </a:rPr>
              <a:t>to perform certain </a:t>
            </a:r>
            <a:r>
              <a:rPr lang="en-IN" sz="1700" dirty="0" smtClean="0">
                <a:solidFill>
                  <a:schemeClr val="tx1"/>
                </a:solidFill>
                <a:latin typeface="+mj-lt"/>
              </a:rPr>
              <a:t>activities</a:t>
            </a:r>
          </a:p>
          <a:p>
            <a:pPr algn="just"/>
            <a:r>
              <a:rPr lang="en-IN" sz="17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Examples</a:t>
            </a:r>
            <a:r>
              <a:rPr lang="en-IN" sz="1700" b="1" dirty="0" smtClean="0">
                <a:solidFill>
                  <a:schemeClr val="tx1"/>
                </a:solidFill>
                <a:latin typeface="+mj-lt"/>
              </a:rPr>
              <a:t>:</a:t>
            </a:r>
            <a:r>
              <a:rPr lang="en-IN" sz="17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IN" sz="1700" dirty="0" smtClean="0">
                <a:solidFill>
                  <a:schemeClr val="tx1"/>
                </a:solidFill>
                <a:latin typeface="+mj-lt"/>
              </a:rPr>
              <a:t> Encompass </a:t>
            </a:r>
            <a:r>
              <a:rPr lang="en-IN" sz="1700" dirty="0">
                <a:solidFill>
                  <a:schemeClr val="tx1"/>
                </a:solidFill>
                <a:latin typeface="+mj-lt"/>
              </a:rPr>
              <a:t>a broad array of tasks that </a:t>
            </a:r>
            <a:r>
              <a:rPr lang="en-IN" sz="1700" dirty="0" smtClean="0">
                <a:solidFill>
                  <a:schemeClr val="tx1"/>
                </a:solidFill>
                <a:latin typeface="+mj-lt"/>
              </a:rPr>
              <a:t>include communication, requirements </a:t>
            </a:r>
            <a:r>
              <a:rPr lang="en-IN" sz="1700" dirty="0">
                <a:solidFill>
                  <a:schemeClr val="tx1"/>
                </a:solidFill>
                <a:latin typeface="+mj-lt"/>
              </a:rPr>
              <a:t>analysis, </a:t>
            </a:r>
            <a:r>
              <a:rPr lang="en-IN" sz="1700" dirty="0" smtClean="0">
                <a:solidFill>
                  <a:schemeClr val="tx1"/>
                </a:solidFill>
                <a:latin typeface="+mj-lt"/>
              </a:rPr>
              <a:t>design, construction</a:t>
            </a:r>
            <a:r>
              <a:rPr lang="en-IN" sz="1700" dirty="0">
                <a:solidFill>
                  <a:schemeClr val="tx1"/>
                </a:solidFill>
                <a:latin typeface="+mj-lt"/>
              </a:rPr>
              <a:t>, testing and support</a:t>
            </a:r>
          </a:p>
        </p:txBody>
      </p:sp>
    </p:spTree>
    <p:extLst>
      <p:ext uri="{BB962C8B-B14F-4D97-AF65-F5344CB8AC3E}">
        <p14:creationId xmlns:p14="http://schemas.microsoft.com/office/powerpoint/2010/main" val="72011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1.3    Software </a:t>
            </a:r>
            <a:r>
              <a:rPr lang="en-IN" b="1" dirty="0"/>
              <a:t>Myths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3"/>
            <a:ext cx="878497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b="1" dirty="0">
                <a:solidFill>
                  <a:srgbClr val="002060"/>
                </a:solidFill>
                <a:latin typeface="+mj-lt"/>
              </a:rPr>
              <a:t>Beliefs about software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and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 the process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used to build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it.</a:t>
            </a:r>
            <a:endParaRPr lang="en-IN" sz="2200" dirty="0">
              <a:solidFill>
                <a:srgbClr val="002060"/>
              </a:solidFill>
              <a:latin typeface="+mj-lt"/>
            </a:endParaRP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“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Misleading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Attitudes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that cause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serious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problem” are myths.</a:t>
            </a:r>
          </a:p>
          <a:p>
            <a:pPr marL="800100" lvl="1" indent="-342900" algn="just">
              <a:spcAft>
                <a:spcPts val="1200"/>
              </a:spcAft>
              <a:buFont typeface="+mj-lt"/>
              <a:buAutoNum type="arabicParenR"/>
            </a:pP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Management Myths</a:t>
            </a:r>
          </a:p>
          <a:p>
            <a:pPr marL="800100" lvl="1" indent="-342900" algn="just">
              <a:spcAft>
                <a:spcPts val="1200"/>
              </a:spcAft>
              <a:buFont typeface="+mj-lt"/>
              <a:buAutoNum type="arabicParenR"/>
            </a:pPr>
            <a:r>
              <a:rPr lang="en-IN" sz="2200" b="1" dirty="0">
                <a:solidFill>
                  <a:srgbClr val="002060"/>
                </a:solidFill>
                <a:latin typeface="+mj-lt"/>
              </a:rPr>
              <a:t>Customer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Myths</a:t>
            </a:r>
          </a:p>
          <a:p>
            <a:pPr marL="800100" lvl="1" indent="-342900" algn="just">
              <a:spcAft>
                <a:spcPts val="1200"/>
              </a:spcAft>
              <a:buFont typeface="+mj-lt"/>
              <a:buAutoNum type="arabicParenR"/>
            </a:pPr>
            <a:r>
              <a:rPr lang="en-IN" sz="2200" b="1" dirty="0">
                <a:solidFill>
                  <a:srgbClr val="002060"/>
                </a:solidFill>
                <a:latin typeface="+mj-lt"/>
              </a:rPr>
              <a:t>Practitioner's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(Developer) Myths</a:t>
            </a:r>
          </a:p>
        </p:txBody>
      </p:sp>
    </p:spTree>
    <p:extLst>
      <p:ext uri="{BB962C8B-B14F-4D97-AF65-F5344CB8AC3E}">
        <p14:creationId xmlns:p14="http://schemas.microsoft.com/office/powerpoint/2010/main" val="108210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1)  Management </a:t>
            </a:r>
            <a:r>
              <a:rPr lang="en-IN" dirty="0"/>
              <a:t>M</a:t>
            </a:r>
            <a:r>
              <a:rPr lang="en-IN" b="1" dirty="0" smtClean="0"/>
              <a:t>yths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36860"/>
            <a:ext cx="878497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Myth 1: </a:t>
            </a: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We </a:t>
            </a: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have standards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and</a:t>
            </a: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procedures to build a system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, which is enough.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rgbClr val="002060"/>
                </a:solidFill>
                <a:latin typeface="+mj-lt"/>
              </a:rPr>
              <a:t>Reality</a:t>
            </a:r>
            <a:r>
              <a:rPr lang="en-IN" sz="2400" b="1" dirty="0">
                <a:solidFill>
                  <a:srgbClr val="002060"/>
                </a:solidFill>
                <a:latin typeface="+mj-lt"/>
              </a:rPr>
              <a:t>: </a:t>
            </a:r>
            <a:endParaRPr lang="en-IN" sz="2400" b="1" dirty="0" smtClean="0"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Are software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practitioners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aware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of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standard’s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existence? </a:t>
            </a:r>
            <a:endParaRPr lang="en-IN" sz="2200" dirty="0" smtClean="0"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Does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it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reflect modern software engineering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practice? 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Is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it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complete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? 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Is it streamlined to improve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time to delivery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while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still maintaining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 focus on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quality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? 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In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many cases, the answer to all of these questions is "no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.“</a:t>
            </a:r>
            <a:endParaRPr lang="en-IN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0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1)  Management </a:t>
            </a:r>
            <a:r>
              <a:rPr lang="en-IN" dirty="0"/>
              <a:t>M</a:t>
            </a:r>
            <a:r>
              <a:rPr lang="en-IN" dirty="0" smtClean="0"/>
              <a:t>yths </a:t>
            </a:r>
            <a:r>
              <a:rPr lang="en-IN" dirty="0"/>
              <a:t>(</a:t>
            </a:r>
            <a:r>
              <a:rPr lang="en-IN" dirty="0" err="1"/>
              <a:t>Cont</a:t>
            </a:r>
            <a:r>
              <a:rPr lang="en-IN" dirty="0"/>
              <a:t>…)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36860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Myth 2: </a:t>
            </a: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We have the </a:t>
            </a: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newest computers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and development </a:t>
            </a: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tools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rgbClr val="002060"/>
                </a:solidFill>
                <a:latin typeface="+mj-lt"/>
              </a:rPr>
              <a:t>Reality</a:t>
            </a:r>
            <a:r>
              <a:rPr lang="en-IN" sz="2400" b="1" dirty="0">
                <a:solidFill>
                  <a:srgbClr val="002060"/>
                </a:solidFill>
                <a:latin typeface="+mj-lt"/>
              </a:rPr>
              <a:t>: </a:t>
            </a:r>
            <a:endParaRPr lang="en-IN" sz="2400" b="1" dirty="0" smtClean="0"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It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takes much more than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the latest model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computers to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do high-quality software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development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. 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Computer-aided software engineering (CASE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) tools are more important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than hardware.</a:t>
            </a:r>
            <a:endParaRPr lang="en-IN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926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1)  Management Myths (</a:t>
            </a:r>
            <a:r>
              <a:rPr lang="en-IN" b="1" dirty="0" err="1" smtClean="0"/>
              <a:t>Cont</a:t>
            </a:r>
            <a:r>
              <a:rPr lang="en-IN" b="1" dirty="0" smtClean="0"/>
              <a:t>…)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04922"/>
            <a:ext cx="87849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Myth 3: 	</a:t>
            </a: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We </a:t>
            </a: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can add more programmers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and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can catch up the schedule.</a:t>
            </a:r>
            <a:endParaRPr lang="en-IN" sz="22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rgbClr val="002060"/>
                </a:solidFill>
                <a:latin typeface="+mj-lt"/>
              </a:rPr>
              <a:t>Reality</a:t>
            </a:r>
            <a:r>
              <a:rPr lang="en-IN" sz="2400" b="1" dirty="0">
                <a:solidFill>
                  <a:srgbClr val="002060"/>
                </a:solidFill>
                <a:latin typeface="+mj-lt"/>
              </a:rPr>
              <a:t>: 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Software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development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is not a mechanistic process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like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manufacturing. 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In the words of Fred Brooks : "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adding people to a late software project makes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it later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." </a:t>
            </a:r>
            <a:endParaRPr lang="en-IN" sz="2200" dirty="0" smtClean="0"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People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who were working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must spend time educating the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newcomers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People can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be added but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only in a planned and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well-coordinated manner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511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1)  Management Myths (</a:t>
            </a:r>
            <a:r>
              <a:rPr lang="en-IN" b="1" dirty="0" err="1" smtClean="0"/>
              <a:t>Cont</a:t>
            </a:r>
            <a:r>
              <a:rPr lang="en-IN" b="1" dirty="0" smtClean="0"/>
              <a:t>…)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40348"/>
            <a:ext cx="878497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Myth 4:  </a:t>
            </a: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I </a:t>
            </a: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outsourced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the </a:t>
            </a: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development activity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, </a:t>
            </a: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now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I can </a:t>
            </a: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relax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and can </a:t>
            </a: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wait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for the final working product.</a:t>
            </a:r>
            <a:endParaRPr lang="en-IN" sz="22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rgbClr val="002060"/>
                </a:solidFill>
                <a:latin typeface="+mj-lt"/>
              </a:rPr>
              <a:t>Reality: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If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an organization does not understand how to manage and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control software projects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internally, it will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invariably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struggle when it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outsources software projects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.</a:t>
            </a:r>
            <a:endParaRPr lang="en-IN" sz="2200" b="1" dirty="0" smtClean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60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2</a:t>
            </a:r>
            <a:r>
              <a:rPr lang="en-IN" b="1" dirty="0"/>
              <a:t>) Customer </a:t>
            </a:r>
            <a:r>
              <a:rPr lang="en-IN" dirty="0"/>
              <a:t>M</a:t>
            </a:r>
            <a:r>
              <a:rPr lang="en-IN" b="1" dirty="0" smtClean="0"/>
              <a:t>yths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Myth 1: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	</a:t>
            </a:r>
            <a:endParaRPr lang="en-IN" sz="220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 </a:t>
            </a: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general statement of objectives </a:t>
            </a: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(requirements) is </a:t>
            </a: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sufficient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to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start a development.</a:t>
            </a:r>
            <a:r>
              <a:rPr lang="en-IN" sz="2200" i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rgbClr val="002060"/>
                </a:solidFill>
                <a:latin typeface="+mj-lt"/>
              </a:rPr>
              <a:t>Reality</a:t>
            </a:r>
            <a:r>
              <a:rPr lang="en-IN" sz="2400" b="1" dirty="0">
                <a:solidFill>
                  <a:srgbClr val="002060"/>
                </a:solidFill>
                <a:latin typeface="+mj-lt"/>
              </a:rPr>
              <a:t>: </a:t>
            </a:r>
            <a:endParaRPr lang="en-IN" sz="2400" dirty="0"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Comprehensive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 (detailed)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statements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of requirements is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not always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possible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, an ambiguous (unclear) “statement of objectives” can lead to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disaster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. 	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Unambiguous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(clear)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requirements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can be gathered only through effective and continuous communication between customer and developer. </a:t>
            </a:r>
          </a:p>
        </p:txBody>
      </p:sp>
    </p:spTree>
    <p:extLst>
      <p:ext uri="{BB962C8B-B14F-4D97-AF65-F5344CB8AC3E}">
        <p14:creationId xmlns:p14="http://schemas.microsoft.com/office/powerpoint/2010/main" val="51116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2</a:t>
            </a:r>
            <a:r>
              <a:rPr lang="en-IN" b="1" dirty="0"/>
              <a:t>) Customer </a:t>
            </a:r>
            <a:r>
              <a:rPr lang="en-IN" dirty="0"/>
              <a:t>M</a:t>
            </a:r>
            <a:r>
              <a:rPr lang="en-IN" b="1" dirty="0" smtClean="0"/>
              <a:t>yths (</a:t>
            </a:r>
            <a:r>
              <a:rPr lang="en-IN" b="1" dirty="0" err="1" smtClean="0"/>
              <a:t>Cont</a:t>
            </a:r>
            <a:r>
              <a:rPr lang="en-IN" b="1" dirty="0" smtClean="0"/>
              <a:t>…)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Myth </a:t>
            </a: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2: 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Requirement </a:t>
            </a: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Changes </a:t>
            </a: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can be easily accommodated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because software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is very flexible.</a:t>
            </a:r>
            <a:endParaRPr lang="en-IN" sz="22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just">
              <a:spcAft>
                <a:spcPts val="1200"/>
              </a:spcAft>
            </a:pPr>
            <a:r>
              <a:rPr lang="en-IN" sz="2400" b="1" dirty="0">
                <a:solidFill>
                  <a:srgbClr val="002060"/>
                </a:solidFill>
                <a:latin typeface="+mj-lt"/>
              </a:rPr>
              <a:t>Reality: 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It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is true that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software requirements change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, but the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impact of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change varies with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the time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at which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it is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introduced.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	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When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requirements changes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are requested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early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the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cost impact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is relatively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small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. </a:t>
            </a:r>
            <a:endParaRPr lang="en-IN" sz="2200" dirty="0" smtClean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227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3</a:t>
            </a:r>
            <a:r>
              <a:rPr lang="en-IN" b="1" dirty="0"/>
              <a:t>) Practitioner's </a:t>
            </a:r>
            <a:r>
              <a:rPr lang="en-IN" b="1" dirty="0" smtClean="0"/>
              <a:t>(Developer) Myths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3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Myth 1: </a:t>
            </a:r>
          </a:p>
          <a:p>
            <a:pPr lvl="1">
              <a:spcAft>
                <a:spcPts val="1200"/>
              </a:spcAft>
            </a:pP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Once we write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the program, our job is done. </a:t>
            </a:r>
          </a:p>
          <a:p>
            <a:pPr>
              <a:spcAft>
                <a:spcPts val="1200"/>
              </a:spcAft>
            </a:pPr>
            <a:r>
              <a:rPr lang="en-IN" sz="2400" b="1" dirty="0" smtClean="0">
                <a:solidFill>
                  <a:srgbClr val="002060"/>
                </a:solidFill>
                <a:latin typeface="+mj-lt"/>
              </a:rPr>
              <a:t>Reality: </a:t>
            </a:r>
          </a:p>
          <a:p>
            <a:pPr marL="800100" lvl="1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Experts say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"the sooner you begin 'writing code', the longer it will take you to get done." </a:t>
            </a:r>
          </a:p>
          <a:p>
            <a:pPr marL="800100" lvl="1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Industry data indicates that 60 to 80 % effort expended on software will be after it is delivered to the customer for the first time. </a:t>
            </a:r>
            <a:endParaRPr lang="en-IN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96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800" b="1" dirty="0" smtClean="0">
                <a:latin typeface="+mj-lt"/>
              </a:rPr>
              <a:t>What is Software ?</a:t>
            </a:r>
            <a:endParaRPr lang="en-IN" sz="3800" b="1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Software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is a </a:t>
            </a:r>
            <a:r>
              <a:rPr lang="en-IN" sz="2400" b="1" dirty="0" smtClean="0">
                <a:solidFill>
                  <a:srgbClr val="002060"/>
                </a:solidFill>
                <a:latin typeface="+mj-lt"/>
              </a:rPr>
              <a:t>set of computer </a:t>
            </a:r>
            <a:r>
              <a:rPr lang="en-IN" sz="2400" b="1" dirty="0">
                <a:solidFill>
                  <a:srgbClr val="002060"/>
                </a:solidFill>
                <a:latin typeface="+mj-lt"/>
              </a:rPr>
              <a:t>programs </a:t>
            </a:r>
            <a:r>
              <a:rPr lang="en-IN" sz="2400" dirty="0">
                <a:solidFill>
                  <a:srgbClr val="002060"/>
                </a:solidFill>
                <a:latin typeface="+mj-lt"/>
              </a:rPr>
              <a:t>that provides </a:t>
            </a:r>
            <a:r>
              <a:rPr lang="en-IN" sz="2400" b="1" dirty="0">
                <a:solidFill>
                  <a:srgbClr val="002060"/>
                </a:solidFill>
                <a:latin typeface="+mj-lt"/>
              </a:rPr>
              <a:t>functionality and performs desired </a:t>
            </a:r>
            <a:r>
              <a:rPr lang="en-IN" sz="2400" b="1" dirty="0" smtClean="0">
                <a:solidFill>
                  <a:srgbClr val="002060"/>
                </a:solidFill>
                <a:latin typeface="+mj-lt"/>
              </a:rPr>
              <a:t>tasks</a:t>
            </a: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Technical Definition</a:t>
            </a:r>
          </a:p>
          <a:p>
            <a:pPr algn="just">
              <a:spcAft>
                <a:spcPts val="1200"/>
              </a:spcAft>
            </a:pP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Software is:</a:t>
            </a:r>
            <a:endParaRPr lang="en-IN" sz="22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AutoNum type="arabicPeriod"/>
            </a:pP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Instructions</a:t>
            </a: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: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 computer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programs which provides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desired functions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and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performance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while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executed.</a:t>
            </a:r>
          </a:p>
          <a:p>
            <a:pPr marL="800100" lvl="1" indent="-342900" algn="just">
              <a:spcAft>
                <a:spcPts val="1200"/>
              </a:spcAft>
              <a:buAutoNum type="arabicPeriod"/>
            </a:pP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Data </a:t>
            </a: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</a:t>
            </a: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tructures</a:t>
            </a: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: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Enables program to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adequately (effectively)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manipulate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 (handle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)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information.</a:t>
            </a:r>
          </a:p>
          <a:p>
            <a:pPr marL="800100" lvl="1" indent="-342900" algn="just">
              <a:spcAft>
                <a:spcPts val="1200"/>
              </a:spcAft>
              <a:buAutoNum type="arabicPeriod"/>
            </a:pP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Documents: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that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describes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 the operation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and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 use of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program.</a:t>
            </a:r>
          </a:p>
        </p:txBody>
      </p:sp>
    </p:spTree>
    <p:extLst>
      <p:ext uri="{BB962C8B-B14F-4D97-AF65-F5344CB8AC3E}">
        <p14:creationId xmlns:p14="http://schemas.microsoft.com/office/powerpoint/2010/main" val="152202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3</a:t>
            </a:r>
            <a:r>
              <a:rPr lang="en-IN" b="1" dirty="0"/>
              <a:t>) Practitioner's </a:t>
            </a:r>
            <a:r>
              <a:rPr lang="en-IN" b="1" dirty="0" smtClean="0"/>
              <a:t>(Developer) </a:t>
            </a:r>
            <a:r>
              <a:rPr lang="en-IN" dirty="0"/>
              <a:t>M</a:t>
            </a:r>
            <a:r>
              <a:rPr lang="en-IN" b="1" dirty="0" smtClean="0"/>
              <a:t>yths (</a:t>
            </a:r>
            <a:r>
              <a:rPr lang="en-IN" b="1" dirty="0" err="1" smtClean="0"/>
              <a:t>Cont</a:t>
            </a:r>
            <a:r>
              <a:rPr lang="en-IN" b="1" dirty="0" smtClean="0"/>
              <a:t>…)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3"/>
            <a:ext cx="87849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Myth </a:t>
            </a: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2: </a:t>
            </a:r>
          </a:p>
          <a:p>
            <a:pPr lvl="1" algn="just">
              <a:spcAft>
                <a:spcPts val="1200"/>
              </a:spcAft>
            </a:pP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I can’t access quality until it is running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.</a:t>
            </a:r>
            <a:endParaRPr lang="en-IN" sz="22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algn="just">
              <a:spcAft>
                <a:spcPts val="1200"/>
              </a:spcAft>
            </a:pPr>
            <a:r>
              <a:rPr lang="en-IN" sz="2400" b="1" dirty="0">
                <a:solidFill>
                  <a:srgbClr val="002060"/>
                </a:solidFill>
                <a:latin typeface="+mj-lt"/>
              </a:rPr>
              <a:t>Reality: 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One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of the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most effective software quality assurance mechanisms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can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be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applied from the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inception (beginning) of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 project—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the technical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review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. 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Software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reviews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are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more effective “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quality filter”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than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testing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for finding software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defects. </a:t>
            </a:r>
          </a:p>
        </p:txBody>
      </p:sp>
    </p:spTree>
    <p:extLst>
      <p:ext uri="{BB962C8B-B14F-4D97-AF65-F5344CB8AC3E}">
        <p14:creationId xmlns:p14="http://schemas.microsoft.com/office/powerpoint/2010/main" val="415777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3</a:t>
            </a:r>
            <a:r>
              <a:rPr lang="en-IN" b="1" dirty="0"/>
              <a:t>) Practitioner's (Developer) </a:t>
            </a:r>
            <a:r>
              <a:rPr lang="en-IN" b="1" dirty="0" smtClean="0"/>
              <a:t>Myths (</a:t>
            </a:r>
            <a:r>
              <a:rPr lang="en-IN" b="1" dirty="0" err="1" smtClean="0"/>
              <a:t>Cont</a:t>
            </a:r>
            <a:r>
              <a:rPr lang="en-IN" b="1" dirty="0" smtClean="0"/>
              <a:t>…)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46152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Myth 3: </a:t>
            </a: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Working program is the </a:t>
            </a: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only deliverable work product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. 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rgbClr val="002060"/>
                </a:solidFill>
                <a:latin typeface="+mj-lt"/>
              </a:rPr>
              <a:t>Reality: 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 working program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is only one part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of a software configuration. 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 variety of work products (e.g., models, documents, plans) provide a foundation for successful engineering and, more important, guidance for software support. </a:t>
            </a:r>
            <a:endParaRPr lang="en-IN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046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3</a:t>
            </a:r>
            <a:r>
              <a:rPr lang="en-IN" b="1" dirty="0"/>
              <a:t>) Practitioner's (Developer) </a:t>
            </a:r>
            <a:r>
              <a:rPr lang="en-IN" b="1" dirty="0" smtClean="0"/>
              <a:t>Myths (</a:t>
            </a:r>
            <a:r>
              <a:rPr lang="en-IN" b="1" dirty="0" err="1" smtClean="0"/>
              <a:t>Cont</a:t>
            </a:r>
            <a:r>
              <a:rPr lang="en-IN" b="1" dirty="0" smtClean="0"/>
              <a:t>…)</a:t>
            </a:r>
            <a:endParaRPr 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46152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Myth 4: </a:t>
            </a: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Software engineering is about</a:t>
            </a: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 unnecessary documentation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. 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rgbClr val="002060"/>
                </a:solidFill>
                <a:latin typeface="+mj-lt"/>
              </a:rPr>
              <a:t>Reality: 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Software engineering is not about creating documents. It is about creating a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quality product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. 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Better quality leads to reduced rework. And reduced rework results in faster delivery times. </a:t>
            </a:r>
            <a:endParaRPr lang="en-IN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75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Software Process</a:t>
            </a:r>
            <a:endParaRPr lang="en-IN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9593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IN" sz="2200" dirty="0">
                <a:solidFill>
                  <a:srgbClr val="002060"/>
                </a:solidFill>
                <a:latin typeface="+mj-lt"/>
              </a:rPr>
              <a:t>A process is a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collection of activities,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actions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and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tasks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that are performed when some work product is to be created.</a:t>
            </a:r>
          </a:p>
          <a:p>
            <a:pPr marL="1158243" lvl="1" indent="-457200" algn="just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Activity</a:t>
            </a:r>
            <a:endParaRPr lang="en-IN" sz="22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1501143" lvl="2" indent="-34290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to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achieve a broad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objective </a:t>
            </a:r>
          </a:p>
          <a:p>
            <a:pPr marL="1501143" lvl="2" indent="-34290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IN" sz="2200" dirty="0">
                <a:solidFill>
                  <a:srgbClr val="002060"/>
                </a:solidFill>
              </a:rPr>
              <a:t>is applied regardless of the application domain, size of the project, complexity of the </a:t>
            </a:r>
            <a:r>
              <a:rPr lang="en-IN" sz="2200" dirty="0" smtClean="0">
                <a:solidFill>
                  <a:srgbClr val="002060"/>
                </a:solidFill>
              </a:rPr>
              <a:t>effort</a:t>
            </a:r>
          </a:p>
          <a:p>
            <a:pPr marL="1158243" lvl="2" algn="just">
              <a:spcAft>
                <a:spcPts val="1200"/>
              </a:spcAft>
              <a:defRPr/>
            </a:pP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E.g.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Communication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with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Stakeholders</a:t>
            </a:r>
          </a:p>
          <a:p>
            <a:pPr marL="1158243" lvl="1" indent="-457200" algn="just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Action</a:t>
            </a:r>
            <a:endParaRPr lang="en-IN" sz="22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1501143" lvl="2" indent="-34290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IN" sz="2200" dirty="0">
                <a:solidFill>
                  <a:srgbClr val="002060"/>
                </a:solidFill>
              </a:rPr>
              <a:t>a set of tasks that produce a major work </a:t>
            </a:r>
            <a:r>
              <a:rPr lang="en-IN" sz="2200" dirty="0" smtClean="0">
                <a:solidFill>
                  <a:srgbClr val="002060"/>
                </a:solidFill>
              </a:rPr>
              <a:t>product</a:t>
            </a:r>
          </a:p>
          <a:p>
            <a:pPr marL="1158243" lvl="2" algn="just">
              <a:spcAft>
                <a:spcPts val="1200"/>
              </a:spcAft>
              <a:defRPr/>
            </a:pP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E.g.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 Architectural Design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67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Software Process (</a:t>
            </a:r>
            <a:r>
              <a:rPr lang="en-IN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</a:t>
            </a:r>
            <a:r>
              <a:rPr lang="en-IN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…)</a:t>
            </a:r>
            <a:endParaRPr lang="en-IN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243" lvl="1" indent="-457200" algn="just">
              <a:spcAft>
                <a:spcPts val="1200"/>
              </a:spcAft>
              <a:buFont typeface="+mj-lt"/>
              <a:buAutoNum type="arabicPeriod" startAt="3"/>
              <a:defRPr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Task</a:t>
            </a:r>
          </a:p>
          <a:p>
            <a:pPr marL="1615443" lvl="2" indent="-45720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Focuses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on a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small,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but well-defined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objective</a:t>
            </a:r>
          </a:p>
          <a:p>
            <a:pPr marL="1158243" lvl="2" algn="just">
              <a:spcAft>
                <a:spcPts val="1200"/>
              </a:spcAft>
              <a:defRPr/>
            </a:pP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E.g.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 Conducting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Unit Test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272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Generic </a:t>
            </a:r>
            <a:r>
              <a:rPr lang="en-IN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</a:t>
            </a:r>
            <a:r>
              <a:rPr lang="en-IN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</a:t>
            </a:r>
            <a:endParaRPr lang="en-IN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7784" y="625252"/>
            <a:ext cx="4176464" cy="46805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400" b="1" dirty="0" smtClean="0">
                <a:solidFill>
                  <a:schemeClr val="tx1"/>
                </a:solidFill>
              </a:rPr>
              <a:t>Software process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9792" y="913284"/>
            <a:ext cx="3744416" cy="4176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400" b="1" dirty="0" smtClean="0">
                <a:solidFill>
                  <a:schemeClr val="tx1"/>
                </a:solidFill>
              </a:rPr>
              <a:t>Process framework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5816" y="1201316"/>
            <a:ext cx="3312368" cy="36724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400" b="1" dirty="0" smtClean="0">
                <a:solidFill>
                  <a:schemeClr val="tx1"/>
                </a:solidFill>
              </a:rPr>
              <a:t>Umbrella activities</a:t>
            </a:r>
          </a:p>
          <a:p>
            <a:endParaRPr lang="en-IN" sz="1400" b="1" dirty="0">
              <a:solidFill>
                <a:schemeClr val="tx1"/>
              </a:solidFill>
            </a:endParaRPr>
          </a:p>
          <a:p>
            <a:endParaRPr lang="en-IN" sz="1400" b="1" dirty="0" smtClean="0">
              <a:solidFill>
                <a:schemeClr val="tx1"/>
              </a:solidFill>
            </a:endParaRPr>
          </a:p>
          <a:p>
            <a:endParaRPr lang="en-IN" sz="1400" b="1" dirty="0">
              <a:solidFill>
                <a:schemeClr val="tx1"/>
              </a:solidFill>
            </a:endParaRPr>
          </a:p>
          <a:p>
            <a:endParaRPr lang="en-IN" sz="1400" b="1" dirty="0" smtClean="0">
              <a:solidFill>
                <a:schemeClr val="tx1"/>
              </a:solidFill>
            </a:endParaRPr>
          </a:p>
          <a:p>
            <a:endParaRPr lang="en-IN" sz="1400" b="1" dirty="0">
              <a:solidFill>
                <a:schemeClr val="tx1"/>
              </a:solidFill>
            </a:endParaRPr>
          </a:p>
          <a:p>
            <a:endParaRPr lang="en-IN" sz="1400" b="1" dirty="0" smtClean="0">
              <a:solidFill>
                <a:schemeClr val="tx1"/>
              </a:solidFill>
            </a:endParaRPr>
          </a:p>
          <a:p>
            <a:endParaRPr lang="en-IN" sz="1400" b="1" dirty="0">
              <a:solidFill>
                <a:schemeClr val="tx1"/>
              </a:solidFill>
            </a:endParaRPr>
          </a:p>
          <a:p>
            <a:endParaRPr lang="en-IN" sz="1400" b="1" dirty="0" smtClean="0">
              <a:solidFill>
                <a:schemeClr val="tx1"/>
              </a:solidFill>
            </a:endParaRPr>
          </a:p>
          <a:p>
            <a:endParaRPr lang="en-IN" sz="1400" b="1" dirty="0">
              <a:solidFill>
                <a:schemeClr val="tx1"/>
              </a:solidFill>
            </a:endParaRPr>
          </a:p>
          <a:p>
            <a:endParaRPr lang="en-IN" sz="1400" b="1" dirty="0" smtClean="0">
              <a:solidFill>
                <a:schemeClr val="tx1"/>
              </a:solidFill>
            </a:endParaRPr>
          </a:p>
          <a:p>
            <a:endParaRPr lang="en-IN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01222"/>
            <a:ext cx="2788535" cy="2364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1278" y="3793604"/>
            <a:ext cx="612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.</a:t>
            </a:r>
          </a:p>
          <a:p>
            <a:r>
              <a:rPr lang="en-IN" b="1" dirty="0"/>
              <a:t>.</a:t>
            </a:r>
          </a:p>
          <a:p>
            <a:r>
              <a:rPr lang="en-IN" b="1" dirty="0" smtClean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68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Generic Process Framework Activities</a:t>
            </a:r>
            <a:endParaRPr lang="en-IN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rgbClr val="002060"/>
                </a:solidFill>
                <a:latin typeface="+mj-lt"/>
              </a:rPr>
              <a:t>It encompasses (covers) five </a:t>
            </a:r>
            <a:r>
              <a:rPr lang="en-IN" sz="2400" b="1" dirty="0">
                <a:solidFill>
                  <a:srgbClr val="002060"/>
                </a:solidFill>
                <a:latin typeface="+mj-lt"/>
              </a:rPr>
              <a:t>activities</a:t>
            </a: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Communication</a:t>
            </a:r>
            <a:endParaRPr lang="en-IN" sz="22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Communication with customers, stakeholders etc…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Requirements </a:t>
            </a: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gathering and related </a:t>
            </a:r>
            <a:r>
              <a:rPr lang="en-IN" sz="2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activities</a:t>
            </a:r>
            <a:endParaRPr lang="en-IN" sz="2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Planning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Defining workflow </a:t>
            </a: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that is to </a:t>
            </a:r>
            <a:r>
              <a:rPr lang="en-IN" sz="2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follow</a:t>
            </a:r>
            <a:endParaRPr lang="en-IN" sz="2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Describe </a:t>
            </a: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technical task, </a:t>
            </a:r>
            <a:r>
              <a:rPr lang="en-IN" sz="2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risks, </a:t>
            </a: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resources </a:t>
            </a:r>
            <a:r>
              <a:rPr lang="en-IN" sz="2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requirements and </a:t>
            </a: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a work </a:t>
            </a:r>
            <a:r>
              <a:rPr lang="en-IN" sz="2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schedule</a:t>
            </a:r>
            <a:endParaRPr lang="en-IN" sz="2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37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sz="36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Generic Process Framework </a:t>
            </a:r>
            <a:r>
              <a:rPr lang="en-IN" sz="36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Activities (Cont..)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494585"/>
            <a:ext cx="878497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buFont typeface="+mj-lt"/>
              <a:buAutoNum type="arabicPeriod" startAt="3"/>
            </a:pPr>
            <a:r>
              <a:rPr lang="en-IN" sz="2400" b="1" dirty="0" err="1">
                <a:solidFill>
                  <a:schemeClr val="accent2">
                    <a:lumMod val="50000"/>
                  </a:schemeClr>
                </a:solidFill>
              </a:rPr>
              <a:t>Modeling</a:t>
            </a:r>
            <a:endParaRPr lang="en-I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solidFill>
                  <a:schemeClr val="tx2">
                    <a:lumMod val="50000"/>
                  </a:schemeClr>
                </a:solidFill>
              </a:rPr>
              <a:t>Analysis of requirements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solidFill>
                  <a:schemeClr val="tx2">
                    <a:lumMod val="50000"/>
                  </a:schemeClr>
                </a:solidFill>
              </a:rPr>
              <a:t>Design of software</a:t>
            </a:r>
          </a:p>
          <a:p>
            <a:pPr marL="457200" indent="-457200" algn="just">
              <a:spcAft>
                <a:spcPts val="1200"/>
              </a:spcAft>
              <a:buFont typeface="+mj-lt"/>
              <a:buAutoNum type="arabicPeriod" startAt="3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Construction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Code </a:t>
            </a:r>
            <a:r>
              <a:rPr lang="en-IN" sz="2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generation</a:t>
            </a:r>
            <a:endParaRPr lang="en-IN" sz="2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Testing</a:t>
            </a:r>
            <a:endParaRPr lang="en-IN" sz="2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457200" indent="-457200" algn="just">
              <a:spcAft>
                <a:spcPts val="1200"/>
              </a:spcAft>
              <a:buFont typeface="+mj-lt"/>
              <a:buAutoNum type="arabicPeriod" startAt="3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Deployment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Delivery to the </a:t>
            </a:r>
            <a:r>
              <a:rPr lang="en-IN" sz="2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customer</a:t>
            </a:r>
            <a:endParaRPr lang="en-IN" sz="2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Customer </a:t>
            </a:r>
            <a:r>
              <a:rPr lang="en-IN" sz="2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feedback 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Support</a:t>
            </a:r>
            <a:endParaRPr lang="en-IN" sz="2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954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Umbrella Activities</a:t>
            </a:r>
            <a:endParaRPr lang="en-IN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Umbrella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activities are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applied throughout a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software project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and help a software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team to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manage and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control;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progress,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quality, change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and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risk.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Software </a:t>
            </a: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project tracking and 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control</a:t>
            </a:r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allows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the software team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to assess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progress against the project plan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and take any necessary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action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to maintain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the schedule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Risk 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management</a:t>
            </a: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assesses (evaluates) risks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that may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affect the outcome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of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the project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or the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quality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of the product.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Software quality 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assurance</a:t>
            </a: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defines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and conducts the activities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required to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ensure software quality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.</a:t>
            </a:r>
            <a:endParaRPr lang="en-IN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092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Umbrella </a:t>
            </a:r>
            <a:r>
              <a:rPr lang="en-IN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Activities </a:t>
            </a:r>
            <a:r>
              <a:rPr lang="en-IN" sz="4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(Cont..)</a:t>
            </a:r>
            <a:endParaRPr lang="en-IN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Technical reviews</a:t>
            </a: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assesses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software engineering work products in an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effort to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uncover and remove errors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before they are propagated to the next activity.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Measurement</a:t>
            </a: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defines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and collects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process,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project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and product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measures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that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assist the team in delivering software that meets stakeholders’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needs.</a:t>
            </a:r>
            <a:endParaRPr lang="en-IN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16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mcafe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98" y="2574993"/>
            <a:ext cx="1546044" cy="103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76" y="2570924"/>
            <a:ext cx="1546044" cy="104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Image result for windows 10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20" y="2866787"/>
            <a:ext cx="1800000" cy="45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vlc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76" y="2668388"/>
            <a:ext cx="1546044" cy="84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800" b="1" dirty="0" smtClean="0">
                <a:latin typeface="+mj-lt"/>
              </a:rPr>
              <a:t>Software Examples</a:t>
            </a:r>
            <a:endParaRPr lang="en-IN" sz="3800" b="1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Examples</a:t>
            </a:r>
            <a:endParaRPr lang="en-IN" sz="22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Operating Systems, Internet browser, Movie Player, Antivirus, Games etc…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Applications</a:t>
            </a:r>
            <a:endParaRPr lang="en-IN" sz="22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172" y="2569468"/>
            <a:ext cx="1045300" cy="10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48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Umbrella </a:t>
            </a:r>
            <a:r>
              <a:rPr lang="en-IN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Activities </a:t>
            </a:r>
            <a:r>
              <a:rPr lang="en-IN" sz="4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(Cont..)</a:t>
            </a:r>
            <a:endParaRPr lang="en-IN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Software configuration management</a:t>
            </a:r>
          </a:p>
          <a:p>
            <a:pPr lvl="1" algn="just">
              <a:spcAft>
                <a:spcPts val="1200"/>
              </a:spcAft>
            </a:pPr>
            <a:r>
              <a:rPr lang="en-IN" sz="2200" dirty="0">
                <a:solidFill>
                  <a:srgbClr val="002060"/>
                </a:solidFill>
              </a:rPr>
              <a:t>manages the </a:t>
            </a:r>
            <a:r>
              <a:rPr lang="en-IN" sz="2200" b="1" dirty="0">
                <a:solidFill>
                  <a:srgbClr val="002060"/>
                </a:solidFill>
              </a:rPr>
              <a:t>effects of change </a:t>
            </a:r>
            <a:r>
              <a:rPr lang="en-IN" sz="2200" dirty="0">
                <a:solidFill>
                  <a:srgbClr val="002060"/>
                </a:solidFill>
              </a:rPr>
              <a:t>throughout the software process.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Reusability management</a:t>
            </a: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defines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criteria for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work product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reuse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(including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software components) and establishes mechanisms to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achieve reusable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components.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Work product preparation and 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production</a:t>
            </a: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encompasses (includes) the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activities required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to create work products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such as models, documents, logs,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forms and lists.</a:t>
            </a:r>
            <a:endParaRPr lang="en-IN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78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Identifying a Task Set</a:t>
            </a:r>
            <a:endParaRPr lang="en-IN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3968" y="657765"/>
            <a:ext cx="468052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 task set defines the </a:t>
            </a: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actual work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to be done to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accomplish (achieve)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the objectives of a software engineering action.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+mj-lt"/>
              </a:rPr>
              <a:t>A list of the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task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to be accomplished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+mj-lt"/>
              </a:rPr>
              <a:t>A list of the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work products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to be produced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+mj-lt"/>
              </a:rPr>
              <a:t>A list of the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quality assurance filters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to be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applied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 list of the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milestones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(special events) to determine project status</a:t>
            </a:r>
            <a:endParaRPr lang="en-IN" sz="22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8" y="769268"/>
            <a:ext cx="3901454" cy="406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4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1.4</a:t>
            </a:r>
            <a:r>
              <a:rPr lang="en-IN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 Software Process </a:t>
            </a:r>
            <a:r>
              <a:rPr lang="en-IN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Models</a:t>
            </a:r>
            <a:endParaRPr lang="en-IN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96" y="625253"/>
            <a:ext cx="892899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9593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process model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is the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abstract representation of process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529593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IN" sz="2200" dirty="0" smtClean="0">
                <a:solidFill>
                  <a:srgbClr val="002060"/>
                </a:solidFill>
              </a:rPr>
              <a:t>Also known as </a:t>
            </a:r>
            <a:r>
              <a:rPr lang="en-IN" sz="2200" b="1" dirty="0" smtClean="0">
                <a:solidFill>
                  <a:srgbClr val="002060"/>
                </a:solidFill>
              </a:rPr>
              <a:t>Software </a:t>
            </a:r>
            <a:r>
              <a:rPr lang="en-IN" sz="2200" b="1" dirty="0">
                <a:solidFill>
                  <a:srgbClr val="002060"/>
                </a:solidFill>
              </a:rPr>
              <a:t>development life cycle </a:t>
            </a:r>
            <a:r>
              <a:rPr lang="en-IN" sz="2200" dirty="0" smtClean="0">
                <a:solidFill>
                  <a:srgbClr val="002060"/>
                </a:solidFill>
              </a:rPr>
              <a:t>(SDLC) </a:t>
            </a:r>
            <a:r>
              <a:rPr lang="en-IN" sz="2200" dirty="0">
                <a:solidFill>
                  <a:srgbClr val="002060"/>
                </a:solidFill>
              </a:rPr>
              <a:t>or </a:t>
            </a:r>
            <a:r>
              <a:rPr lang="en-IN" sz="2200" b="1" dirty="0" smtClean="0">
                <a:solidFill>
                  <a:srgbClr val="002060"/>
                </a:solidFill>
              </a:rPr>
              <a:t>Application </a:t>
            </a:r>
            <a:r>
              <a:rPr lang="en-IN" sz="2200" b="1" dirty="0">
                <a:solidFill>
                  <a:srgbClr val="002060"/>
                </a:solidFill>
              </a:rPr>
              <a:t>development life cycle </a:t>
            </a:r>
            <a:r>
              <a:rPr lang="en-IN" sz="2200" dirty="0">
                <a:solidFill>
                  <a:srgbClr val="002060"/>
                </a:solidFill>
              </a:rPr>
              <a:t>Models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  <a:p>
            <a:pPr marL="529593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Process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models prescribe a distinct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set of activities, actions,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tasks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and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milestones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(deliverables)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required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to engineer high quality software.</a:t>
            </a:r>
          </a:p>
          <a:p>
            <a:pPr marL="529593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Process models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are not perfect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, but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provide roadmap for software engineering work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529593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Software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models provide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stability,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control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and organization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to a process that if not managed can easily get out of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control.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  <a:p>
            <a:pPr marL="529593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Software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process models are adapted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(adjusted)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to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meet the needs of software engineers and managers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for a specific project.</a:t>
            </a:r>
          </a:p>
        </p:txBody>
      </p:sp>
    </p:spTree>
    <p:extLst>
      <p:ext uri="{BB962C8B-B14F-4D97-AF65-F5344CB8AC3E}">
        <p14:creationId xmlns:p14="http://schemas.microsoft.com/office/powerpoint/2010/main" val="196789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SDLC Phases</a:t>
            </a:r>
            <a:endParaRPr lang="en-IN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455999" y="1004758"/>
            <a:ext cx="2232005" cy="1080005"/>
          </a:xfrm>
          <a:custGeom>
            <a:avLst/>
            <a:gdLst>
              <a:gd name="connsiteX0" fmla="*/ 0 w 2232005"/>
              <a:gd name="connsiteY0" fmla="*/ 540003 h 1080005"/>
              <a:gd name="connsiteX1" fmla="*/ 1116003 w 2232005"/>
              <a:gd name="connsiteY1" fmla="*/ 0 h 1080005"/>
              <a:gd name="connsiteX2" fmla="*/ 2232006 w 2232005"/>
              <a:gd name="connsiteY2" fmla="*/ 540003 h 1080005"/>
              <a:gd name="connsiteX3" fmla="*/ 1116003 w 2232005"/>
              <a:gd name="connsiteY3" fmla="*/ 1080006 h 1080005"/>
              <a:gd name="connsiteX4" fmla="*/ 0 w 2232005"/>
              <a:gd name="connsiteY4" fmla="*/ 540003 h 108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5" h="1080005">
                <a:moveTo>
                  <a:pt x="0" y="540003"/>
                </a:moveTo>
                <a:cubicBezTo>
                  <a:pt x="0" y="241768"/>
                  <a:pt x="499652" y="0"/>
                  <a:pt x="1116003" y="0"/>
                </a:cubicBezTo>
                <a:cubicBezTo>
                  <a:pt x="1732354" y="0"/>
                  <a:pt x="2232006" y="241768"/>
                  <a:pt x="2232006" y="540003"/>
                </a:cubicBezTo>
                <a:cubicBezTo>
                  <a:pt x="2232006" y="838238"/>
                  <a:pt x="1732354" y="1080006"/>
                  <a:pt x="1116003" y="1080006"/>
                </a:cubicBezTo>
                <a:cubicBezTo>
                  <a:pt x="499652" y="1080006"/>
                  <a:pt x="0" y="838238"/>
                  <a:pt x="0" y="540003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9730" tIns="181023" rIns="349730" bIns="18102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800" b="1" kern="1200" dirty="0" smtClean="0">
                <a:latin typeface="+mj-lt"/>
              </a:rPr>
              <a:t>Communication</a:t>
            </a:r>
            <a:endParaRPr lang="en-IN" sz="1800" b="1" kern="1200" dirty="0">
              <a:latin typeface="+mj-lt"/>
            </a:endParaRPr>
          </a:p>
        </p:txBody>
      </p:sp>
      <p:sp>
        <p:nvSpPr>
          <p:cNvPr id="10" name="Freeform 9"/>
          <p:cNvSpPr/>
          <p:nvPr/>
        </p:nvSpPr>
        <p:spPr>
          <a:xfrm rot="1599906">
            <a:off x="5857350" y="1597400"/>
            <a:ext cx="720000" cy="540000"/>
          </a:xfrm>
          <a:custGeom>
            <a:avLst/>
            <a:gdLst>
              <a:gd name="connsiteX0" fmla="*/ 0 w 469532"/>
              <a:gd name="connsiteY0" fmla="*/ 89811 h 449054"/>
              <a:gd name="connsiteX1" fmla="*/ 245005 w 469532"/>
              <a:gd name="connsiteY1" fmla="*/ 89811 h 449054"/>
              <a:gd name="connsiteX2" fmla="*/ 245005 w 469532"/>
              <a:gd name="connsiteY2" fmla="*/ 0 h 449054"/>
              <a:gd name="connsiteX3" fmla="*/ 469532 w 469532"/>
              <a:gd name="connsiteY3" fmla="*/ 224527 h 449054"/>
              <a:gd name="connsiteX4" fmla="*/ 245005 w 469532"/>
              <a:gd name="connsiteY4" fmla="*/ 449054 h 449054"/>
              <a:gd name="connsiteX5" fmla="*/ 245005 w 469532"/>
              <a:gd name="connsiteY5" fmla="*/ 359243 h 449054"/>
              <a:gd name="connsiteX6" fmla="*/ 0 w 469532"/>
              <a:gd name="connsiteY6" fmla="*/ 359243 h 449054"/>
              <a:gd name="connsiteX7" fmla="*/ 0 w 469532"/>
              <a:gd name="connsiteY7" fmla="*/ 89811 h 44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532" h="449054">
                <a:moveTo>
                  <a:pt x="0" y="89811"/>
                </a:moveTo>
                <a:lnTo>
                  <a:pt x="245005" y="89811"/>
                </a:lnTo>
                <a:lnTo>
                  <a:pt x="245005" y="0"/>
                </a:lnTo>
                <a:lnTo>
                  <a:pt x="469532" y="224527"/>
                </a:lnTo>
                <a:lnTo>
                  <a:pt x="245005" y="449054"/>
                </a:lnTo>
                <a:lnTo>
                  <a:pt x="245005" y="359243"/>
                </a:lnTo>
                <a:lnTo>
                  <a:pt x="0" y="359243"/>
                </a:lnTo>
                <a:lnTo>
                  <a:pt x="0" y="8981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1170380"/>
              <a:satOff val="-1460"/>
              <a:lumOff val="343"/>
              <a:alphaOff val="0"/>
            </a:schemeClr>
          </a:fillRef>
          <a:effectRef idx="2">
            <a:schemeClr val="accent2">
              <a:hueOff val="1170380"/>
              <a:satOff val="-1460"/>
              <a:lumOff val="3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9730" tIns="181023" rIns="349730" bIns="181023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b="1">
              <a:latin typeface="+mj-l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796381" y="2180059"/>
            <a:ext cx="2232005" cy="1080005"/>
          </a:xfrm>
          <a:custGeom>
            <a:avLst/>
            <a:gdLst>
              <a:gd name="connsiteX0" fmla="*/ 0 w 2232005"/>
              <a:gd name="connsiteY0" fmla="*/ 540003 h 1080005"/>
              <a:gd name="connsiteX1" fmla="*/ 1116003 w 2232005"/>
              <a:gd name="connsiteY1" fmla="*/ 0 h 1080005"/>
              <a:gd name="connsiteX2" fmla="*/ 2232006 w 2232005"/>
              <a:gd name="connsiteY2" fmla="*/ 540003 h 1080005"/>
              <a:gd name="connsiteX3" fmla="*/ 1116003 w 2232005"/>
              <a:gd name="connsiteY3" fmla="*/ 1080006 h 1080005"/>
              <a:gd name="connsiteX4" fmla="*/ 0 w 2232005"/>
              <a:gd name="connsiteY4" fmla="*/ 540003 h 108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5" h="1080005">
                <a:moveTo>
                  <a:pt x="0" y="540003"/>
                </a:moveTo>
                <a:cubicBezTo>
                  <a:pt x="0" y="241768"/>
                  <a:pt x="499652" y="0"/>
                  <a:pt x="1116003" y="0"/>
                </a:cubicBezTo>
                <a:cubicBezTo>
                  <a:pt x="1732354" y="0"/>
                  <a:pt x="2232006" y="241768"/>
                  <a:pt x="2232006" y="540003"/>
                </a:cubicBezTo>
                <a:cubicBezTo>
                  <a:pt x="2232006" y="838238"/>
                  <a:pt x="1732354" y="1080006"/>
                  <a:pt x="1116003" y="1080006"/>
                </a:cubicBezTo>
                <a:cubicBezTo>
                  <a:pt x="499652" y="1080006"/>
                  <a:pt x="0" y="838238"/>
                  <a:pt x="0" y="540003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1170380"/>
              <a:satOff val="-1460"/>
              <a:lumOff val="343"/>
              <a:alphaOff val="0"/>
            </a:schemeClr>
          </a:fillRef>
          <a:effectRef idx="2">
            <a:schemeClr val="accent2">
              <a:hueOff val="1170380"/>
              <a:satOff val="-1460"/>
              <a:lumOff val="3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9730" tIns="181023" rIns="349730" bIns="18102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800" b="1" kern="1200" dirty="0" smtClean="0">
                <a:latin typeface="+mj-lt"/>
              </a:rPr>
              <a:t>Planning</a:t>
            </a:r>
            <a:endParaRPr lang="en-IN" sz="1800" b="1" kern="1200" dirty="0">
              <a:latin typeface="+mj-lt"/>
            </a:endParaRPr>
          </a:p>
        </p:txBody>
      </p:sp>
      <p:sp>
        <p:nvSpPr>
          <p:cNvPr id="13" name="Freeform 12"/>
          <p:cNvSpPr/>
          <p:nvPr/>
        </p:nvSpPr>
        <p:spPr>
          <a:xfrm rot="17557124">
            <a:off x="6543904" y="3494708"/>
            <a:ext cx="720000" cy="540000"/>
          </a:xfrm>
          <a:custGeom>
            <a:avLst/>
            <a:gdLst>
              <a:gd name="connsiteX0" fmla="*/ 0 w 484011"/>
              <a:gd name="connsiteY0" fmla="*/ 89811 h 449054"/>
              <a:gd name="connsiteX1" fmla="*/ 259484 w 484011"/>
              <a:gd name="connsiteY1" fmla="*/ 89811 h 449054"/>
              <a:gd name="connsiteX2" fmla="*/ 259484 w 484011"/>
              <a:gd name="connsiteY2" fmla="*/ 0 h 449054"/>
              <a:gd name="connsiteX3" fmla="*/ 484011 w 484011"/>
              <a:gd name="connsiteY3" fmla="*/ 224527 h 449054"/>
              <a:gd name="connsiteX4" fmla="*/ 259484 w 484011"/>
              <a:gd name="connsiteY4" fmla="*/ 449054 h 449054"/>
              <a:gd name="connsiteX5" fmla="*/ 259484 w 484011"/>
              <a:gd name="connsiteY5" fmla="*/ 359243 h 449054"/>
              <a:gd name="connsiteX6" fmla="*/ 0 w 484011"/>
              <a:gd name="connsiteY6" fmla="*/ 359243 h 449054"/>
              <a:gd name="connsiteX7" fmla="*/ 0 w 484011"/>
              <a:gd name="connsiteY7" fmla="*/ 89811 h 44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4011" h="449054">
                <a:moveTo>
                  <a:pt x="484011" y="359243"/>
                </a:moveTo>
                <a:lnTo>
                  <a:pt x="224527" y="359243"/>
                </a:lnTo>
                <a:lnTo>
                  <a:pt x="224527" y="449054"/>
                </a:lnTo>
                <a:lnTo>
                  <a:pt x="0" y="224527"/>
                </a:lnTo>
                <a:lnTo>
                  <a:pt x="224527" y="0"/>
                </a:lnTo>
                <a:lnTo>
                  <a:pt x="224527" y="89811"/>
                </a:lnTo>
                <a:lnTo>
                  <a:pt x="484011" y="89811"/>
                </a:lnTo>
                <a:lnTo>
                  <a:pt x="484011" y="35924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2340759"/>
              <a:satOff val="-2919"/>
              <a:lumOff val="686"/>
              <a:alphaOff val="0"/>
            </a:schemeClr>
          </a:fillRef>
          <a:effectRef idx="2">
            <a:schemeClr val="accent2">
              <a:hueOff val="2340759"/>
              <a:satOff val="-2919"/>
              <a:lumOff val="68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9730" tIns="181023" rIns="349730" bIns="181023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b="1">
              <a:latin typeface="+mj-l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004049" y="4081752"/>
            <a:ext cx="2232005" cy="1080005"/>
          </a:xfrm>
          <a:custGeom>
            <a:avLst/>
            <a:gdLst>
              <a:gd name="connsiteX0" fmla="*/ 0 w 2232005"/>
              <a:gd name="connsiteY0" fmla="*/ 540003 h 1080005"/>
              <a:gd name="connsiteX1" fmla="*/ 1116003 w 2232005"/>
              <a:gd name="connsiteY1" fmla="*/ 0 h 1080005"/>
              <a:gd name="connsiteX2" fmla="*/ 2232006 w 2232005"/>
              <a:gd name="connsiteY2" fmla="*/ 540003 h 1080005"/>
              <a:gd name="connsiteX3" fmla="*/ 1116003 w 2232005"/>
              <a:gd name="connsiteY3" fmla="*/ 1080006 h 1080005"/>
              <a:gd name="connsiteX4" fmla="*/ 0 w 2232005"/>
              <a:gd name="connsiteY4" fmla="*/ 540003 h 108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5" h="1080005">
                <a:moveTo>
                  <a:pt x="0" y="540003"/>
                </a:moveTo>
                <a:cubicBezTo>
                  <a:pt x="0" y="241768"/>
                  <a:pt x="499652" y="0"/>
                  <a:pt x="1116003" y="0"/>
                </a:cubicBezTo>
                <a:cubicBezTo>
                  <a:pt x="1732354" y="0"/>
                  <a:pt x="2232006" y="241768"/>
                  <a:pt x="2232006" y="540003"/>
                </a:cubicBezTo>
                <a:cubicBezTo>
                  <a:pt x="2232006" y="838238"/>
                  <a:pt x="1732354" y="1080006"/>
                  <a:pt x="1116003" y="1080006"/>
                </a:cubicBezTo>
                <a:cubicBezTo>
                  <a:pt x="499652" y="1080006"/>
                  <a:pt x="0" y="838238"/>
                  <a:pt x="0" y="540003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2340759"/>
              <a:satOff val="-2919"/>
              <a:lumOff val="686"/>
              <a:alphaOff val="0"/>
            </a:schemeClr>
          </a:fillRef>
          <a:effectRef idx="2">
            <a:schemeClr val="accent2">
              <a:hueOff val="2340759"/>
              <a:satOff val="-2919"/>
              <a:lumOff val="68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9730" tIns="181023" rIns="349730" bIns="18102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800" b="1" kern="1200" dirty="0" smtClean="0">
                <a:latin typeface="+mj-lt"/>
              </a:rPr>
              <a:t>Modelling</a:t>
            </a:r>
            <a:endParaRPr lang="en-IN" sz="1800" b="1" kern="1200" dirty="0">
              <a:latin typeface="+mj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211956" y="4397225"/>
            <a:ext cx="720000" cy="540000"/>
          </a:xfrm>
          <a:custGeom>
            <a:avLst/>
            <a:gdLst>
              <a:gd name="connsiteX0" fmla="*/ 0 w 457970"/>
              <a:gd name="connsiteY0" fmla="*/ 89811 h 449054"/>
              <a:gd name="connsiteX1" fmla="*/ 233443 w 457970"/>
              <a:gd name="connsiteY1" fmla="*/ 89811 h 449054"/>
              <a:gd name="connsiteX2" fmla="*/ 233443 w 457970"/>
              <a:gd name="connsiteY2" fmla="*/ 0 h 449054"/>
              <a:gd name="connsiteX3" fmla="*/ 457970 w 457970"/>
              <a:gd name="connsiteY3" fmla="*/ 224527 h 449054"/>
              <a:gd name="connsiteX4" fmla="*/ 233443 w 457970"/>
              <a:gd name="connsiteY4" fmla="*/ 449054 h 449054"/>
              <a:gd name="connsiteX5" fmla="*/ 233443 w 457970"/>
              <a:gd name="connsiteY5" fmla="*/ 359243 h 449054"/>
              <a:gd name="connsiteX6" fmla="*/ 0 w 457970"/>
              <a:gd name="connsiteY6" fmla="*/ 359243 h 449054"/>
              <a:gd name="connsiteX7" fmla="*/ 0 w 457970"/>
              <a:gd name="connsiteY7" fmla="*/ 89811 h 44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970" h="449054">
                <a:moveTo>
                  <a:pt x="457970" y="359243"/>
                </a:moveTo>
                <a:lnTo>
                  <a:pt x="224527" y="359243"/>
                </a:lnTo>
                <a:lnTo>
                  <a:pt x="224527" y="449054"/>
                </a:lnTo>
                <a:lnTo>
                  <a:pt x="0" y="224527"/>
                </a:lnTo>
                <a:lnTo>
                  <a:pt x="224527" y="0"/>
                </a:lnTo>
                <a:lnTo>
                  <a:pt x="224527" y="89811"/>
                </a:lnTo>
                <a:lnTo>
                  <a:pt x="457970" y="89811"/>
                </a:lnTo>
                <a:lnTo>
                  <a:pt x="457970" y="35924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3511139"/>
              <a:satOff val="-4379"/>
              <a:lumOff val="1030"/>
              <a:alphaOff val="0"/>
            </a:schemeClr>
          </a:fillRef>
          <a:effectRef idx="2">
            <a:schemeClr val="accent2">
              <a:hueOff val="3511139"/>
              <a:satOff val="-4379"/>
              <a:lumOff val="103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9730" tIns="181023" rIns="349730" bIns="181023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b="1">
              <a:latin typeface="+mj-lt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907949" y="4081752"/>
            <a:ext cx="2232005" cy="1080005"/>
          </a:xfrm>
          <a:custGeom>
            <a:avLst/>
            <a:gdLst>
              <a:gd name="connsiteX0" fmla="*/ 0 w 2232005"/>
              <a:gd name="connsiteY0" fmla="*/ 540003 h 1080005"/>
              <a:gd name="connsiteX1" fmla="*/ 1116003 w 2232005"/>
              <a:gd name="connsiteY1" fmla="*/ 0 h 1080005"/>
              <a:gd name="connsiteX2" fmla="*/ 2232006 w 2232005"/>
              <a:gd name="connsiteY2" fmla="*/ 540003 h 1080005"/>
              <a:gd name="connsiteX3" fmla="*/ 1116003 w 2232005"/>
              <a:gd name="connsiteY3" fmla="*/ 1080006 h 1080005"/>
              <a:gd name="connsiteX4" fmla="*/ 0 w 2232005"/>
              <a:gd name="connsiteY4" fmla="*/ 540003 h 108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5" h="1080005">
                <a:moveTo>
                  <a:pt x="0" y="540003"/>
                </a:moveTo>
                <a:cubicBezTo>
                  <a:pt x="0" y="241768"/>
                  <a:pt x="499652" y="0"/>
                  <a:pt x="1116003" y="0"/>
                </a:cubicBezTo>
                <a:cubicBezTo>
                  <a:pt x="1732354" y="0"/>
                  <a:pt x="2232006" y="241768"/>
                  <a:pt x="2232006" y="540003"/>
                </a:cubicBezTo>
                <a:cubicBezTo>
                  <a:pt x="2232006" y="838238"/>
                  <a:pt x="1732354" y="1080006"/>
                  <a:pt x="1116003" y="1080006"/>
                </a:cubicBezTo>
                <a:cubicBezTo>
                  <a:pt x="499652" y="1080006"/>
                  <a:pt x="0" y="838238"/>
                  <a:pt x="0" y="540003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3511139"/>
              <a:satOff val="-4379"/>
              <a:lumOff val="1030"/>
              <a:alphaOff val="0"/>
            </a:schemeClr>
          </a:fillRef>
          <a:effectRef idx="2">
            <a:schemeClr val="accent2">
              <a:hueOff val="3511139"/>
              <a:satOff val="-4379"/>
              <a:lumOff val="103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9730" tIns="181023" rIns="349730" bIns="18102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800" b="1" kern="1200" dirty="0" smtClean="0">
                <a:latin typeface="+mj-lt"/>
              </a:rPr>
              <a:t>Construction</a:t>
            </a:r>
            <a:endParaRPr lang="en-IN" sz="1800" b="1" kern="1200" dirty="0">
              <a:latin typeface="+mj-lt"/>
            </a:endParaRPr>
          </a:p>
        </p:txBody>
      </p:sp>
      <p:sp>
        <p:nvSpPr>
          <p:cNvPr id="17" name="Freeform 16"/>
          <p:cNvSpPr/>
          <p:nvPr/>
        </p:nvSpPr>
        <p:spPr>
          <a:xfrm rot="3933497">
            <a:off x="1942464" y="3419397"/>
            <a:ext cx="720000" cy="540000"/>
          </a:xfrm>
          <a:custGeom>
            <a:avLst/>
            <a:gdLst>
              <a:gd name="connsiteX0" fmla="*/ 0 w 493046"/>
              <a:gd name="connsiteY0" fmla="*/ 89811 h 449054"/>
              <a:gd name="connsiteX1" fmla="*/ 268519 w 493046"/>
              <a:gd name="connsiteY1" fmla="*/ 89811 h 449054"/>
              <a:gd name="connsiteX2" fmla="*/ 268519 w 493046"/>
              <a:gd name="connsiteY2" fmla="*/ 0 h 449054"/>
              <a:gd name="connsiteX3" fmla="*/ 493046 w 493046"/>
              <a:gd name="connsiteY3" fmla="*/ 224527 h 449054"/>
              <a:gd name="connsiteX4" fmla="*/ 268519 w 493046"/>
              <a:gd name="connsiteY4" fmla="*/ 449054 h 449054"/>
              <a:gd name="connsiteX5" fmla="*/ 268519 w 493046"/>
              <a:gd name="connsiteY5" fmla="*/ 359243 h 449054"/>
              <a:gd name="connsiteX6" fmla="*/ 0 w 493046"/>
              <a:gd name="connsiteY6" fmla="*/ 359243 h 449054"/>
              <a:gd name="connsiteX7" fmla="*/ 0 w 493046"/>
              <a:gd name="connsiteY7" fmla="*/ 89811 h 44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3046" h="449054">
                <a:moveTo>
                  <a:pt x="493046" y="359243"/>
                </a:moveTo>
                <a:lnTo>
                  <a:pt x="224527" y="359243"/>
                </a:lnTo>
                <a:lnTo>
                  <a:pt x="224527" y="449054"/>
                </a:lnTo>
                <a:lnTo>
                  <a:pt x="0" y="224527"/>
                </a:lnTo>
                <a:lnTo>
                  <a:pt x="224527" y="0"/>
                </a:lnTo>
                <a:lnTo>
                  <a:pt x="224527" y="89811"/>
                </a:lnTo>
                <a:lnTo>
                  <a:pt x="493046" y="89811"/>
                </a:lnTo>
                <a:lnTo>
                  <a:pt x="493046" y="35924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4681519"/>
              <a:satOff val="-5839"/>
              <a:lumOff val="1373"/>
              <a:alphaOff val="0"/>
            </a:schemeClr>
          </a:fillRef>
          <a:effectRef idx="2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9730" tIns="181023" rIns="349730" bIns="181023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b="1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043626" y="2180044"/>
            <a:ext cx="2232005" cy="1080005"/>
          </a:xfrm>
          <a:custGeom>
            <a:avLst/>
            <a:gdLst>
              <a:gd name="connsiteX0" fmla="*/ 0 w 2232005"/>
              <a:gd name="connsiteY0" fmla="*/ 540003 h 1080005"/>
              <a:gd name="connsiteX1" fmla="*/ 1116003 w 2232005"/>
              <a:gd name="connsiteY1" fmla="*/ 0 h 1080005"/>
              <a:gd name="connsiteX2" fmla="*/ 2232006 w 2232005"/>
              <a:gd name="connsiteY2" fmla="*/ 540003 h 1080005"/>
              <a:gd name="connsiteX3" fmla="*/ 1116003 w 2232005"/>
              <a:gd name="connsiteY3" fmla="*/ 1080006 h 1080005"/>
              <a:gd name="connsiteX4" fmla="*/ 0 w 2232005"/>
              <a:gd name="connsiteY4" fmla="*/ 540003 h 108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5" h="1080005">
                <a:moveTo>
                  <a:pt x="0" y="540003"/>
                </a:moveTo>
                <a:cubicBezTo>
                  <a:pt x="0" y="241768"/>
                  <a:pt x="499652" y="0"/>
                  <a:pt x="1116003" y="0"/>
                </a:cubicBezTo>
                <a:cubicBezTo>
                  <a:pt x="1732354" y="0"/>
                  <a:pt x="2232006" y="241768"/>
                  <a:pt x="2232006" y="540003"/>
                </a:cubicBezTo>
                <a:cubicBezTo>
                  <a:pt x="2232006" y="838238"/>
                  <a:pt x="1732354" y="1080006"/>
                  <a:pt x="1116003" y="1080006"/>
                </a:cubicBezTo>
                <a:cubicBezTo>
                  <a:pt x="499652" y="1080006"/>
                  <a:pt x="0" y="838238"/>
                  <a:pt x="0" y="540003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4681519"/>
              <a:satOff val="-5839"/>
              <a:lumOff val="1373"/>
              <a:alphaOff val="0"/>
            </a:schemeClr>
          </a:fillRef>
          <a:effectRef idx="2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9730" tIns="181023" rIns="349730" bIns="18102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800" b="1" kern="1200" smtClean="0">
                <a:latin typeface="+mj-lt"/>
              </a:rPr>
              <a:t>Deployment</a:t>
            </a:r>
            <a:endParaRPr lang="en-IN" sz="1800" b="1" kern="1200" dirty="0">
              <a:latin typeface="+mj-lt"/>
            </a:endParaRPr>
          </a:p>
        </p:txBody>
      </p:sp>
      <p:sp>
        <p:nvSpPr>
          <p:cNvPr id="19" name="Freeform 18"/>
          <p:cNvSpPr/>
          <p:nvPr/>
        </p:nvSpPr>
        <p:spPr>
          <a:xfrm rot="20041504">
            <a:off x="2689991" y="1522947"/>
            <a:ext cx="720000" cy="540000"/>
          </a:xfrm>
          <a:custGeom>
            <a:avLst/>
            <a:gdLst>
              <a:gd name="connsiteX0" fmla="*/ 0 w 494936"/>
              <a:gd name="connsiteY0" fmla="*/ 89811 h 449054"/>
              <a:gd name="connsiteX1" fmla="*/ 270409 w 494936"/>
              <a:gd name="connsiteY1" fmla="*/ 89811 h 449054"/>
              <a:gd name="connsiteX2" fmla="*/ 270409 w 494936"/>
              <a:gd name="connsiteY2" fmla="*/ 0 h 449054"/>
              <a:gd name="connsiteX3" fmla="*/ 494936 w 494936"/>
              <a:gd name="connsiteY3" fmla="*/ 224527 h 449054"/>
              <a:gd name="connsiteX4" fmla="*/ 270409 w 494936"/>
              <a:gd name="connsiteY4" fmla="*/ 449054 h 449054"/>
              <a:gd name="connsiteX5" fmla="*/ 270409 w 494936"/>
              <a:gd name="connsiteY5" fmla="*/ 359243 h 449054"/>
              <a:gd name="connsiteX6" fmla="*/ 0 w 494936"/>
              <a:gd name="connsiteY6" fmla="*/ 359243 h 449054"/>
              <a:gd name="connsiteX7" fmla="*/ 0 w 494936"/>
              <a:gd name="connsiteY7" fmla="*/ 89811 h 44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36" h="449054">
                <a:moveTo>
                  <a:pt x="0" y="89811"/>
                </a:moveTo>
                <a:lnTo>
                  <a:pt x="270409" y="89811"/>
                </a:lnTo>
                <a:lnTo>
                  <a:pt x="270409" y="0"/>
                </a:lnTo>
                <a:lnTo>
                  <a:pt x="494936" y="224527"/>
                </a:lnTo>
                <a:lnTo>
                  <a:pt x="270409" y="449054"/>
                </a:lnTo>
                <a:lnTo>
                  <a:pt x="270409" y="359243"/>
                </a:lnTo>
                <a:lnTo>
                  <a:pt x="0" y="359243"/>
                </a:lnTo>
                <a:lnTo>
                  <a:pt x="0" y="8981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9730" tIns="181023" rIns="349730" bIns="181023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b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2168" y="2569468"/>
            <a:ext cx="1599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5400" b="1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SDLC</a:t>
            </a:r>
            <a:endParaRPr lang="en-IN" sz="5400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Line Callout 2 (Accent Bar) 7"/>
          <p:cNvSpPr/>
          <p:nvPr/>
        </p:nvSpPr>
        <p:spPr>
          <a:xfrm>
            <a:off x="6516217" y="588668"/>
            <a:ext cx="2520280" cy="612648"/>
          </a:xfrm>
          <a:prstGeom prst="accentCallout2">
            <a:avLst>
              <a:gd name="adj1" fmla="val 20688"/>
              <a:gd name="adj2" fmla="val -117"/>
              <a:gd name="adj3" fmla="val 18750"/>
              <a:gd name="adj4" fmla="val -16667"/>
              <a:gd name="adj5" fmla="val 96993"/>
              <a:gd name="adj6" fmla="val -42885"/>
            </a:avLst>
          </a:prstGeom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accent2"/>
                </a:solidFill>
                <a:latin typeface="+mj-lt"/>
              </a:rPr>
              <a:t>Project Initiation</a:t>
            </a:r>
          </a:p>
          <a:p>
            <a:r>
              <a:rPr lang="en-IN" b="1" dirty="0" smtClean="0">
                <a:solidFill>
                  <a:schemeClr val="accent2"/>
                </a:solidFill>
                <a:latin typeface="+mj-lt"/>
              </a:rPr>
              <a:t>Requirements Gathering</a:t>
            </a:r>
            <a:endParaRPr lang="en-IN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2" name="Line Callout 2 (Accent Bar) 21"/>
          <p:cNvSpPr/>
          <p:nvPr/>
        </p:nvSpPr>
        <p:spPr>
          <a:xfrm>
            <a:off x="7928900" y="1452765"/>
            <a:ext cx="1260140" cy="756664"/>
          </a:xfrm>
          <a:prstGeom prst="accentCallout2">
            <a:avLst>
              <a:gd name="adj1" fmla="val 20688"/>
              <a:gd name="adj2" fmla="val -117"/>
              <a:gd name="adj3" fmla="val 20688"/>
              <a:gd name="adj4" fmla="val -33159"/>
              <a:gd name="adj5" fmla="val 91179"/>
              <a:gd name="adj6" fmla="val -69271"/>
            </a:avLst>
          </a:prstGeom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Estimation</a:t>
            </a:r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Scheduling</a:t>
            </a:r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Tracking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Line Callout 2 (Accent Bar) 22"/>
          <p:cNvSpPr/>
          <p:nvPr/>
        </p:nvSpPr>
        <p:spPr>
          <a:xfrm>
            <a:off x="7956376" y="3721596"/>
            <a:ext cx="2520280" cy="612648"/>
          </a:xfrm>
          <a:prstGeom prst="accentCallout2">
            <a:avLst>
              <a:gd name="adj1" fmla="val 20688"/>
              <a:gd name="adj2" fmla="val -117"/>
              <a:gd name="adj3" fmla="val 18750"/>
              <a:gd name="adj4" fmla="val -16667"/>
              <a:gd name="adj5" fmla="val 96994"/>
              <a:gd name="adj6" fmla="val -34874"/>
            </a:avLst>
          </a:prstGeom>
          <a:ln w="38100" cmpd="sng">
            <a:solidFill>
              <a:srgbClr val="99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 smtClean="0">
                <a:solidFill>
                  <a:srgbClr val="996600"/>
                </a:solidFill>
                <a:latin typeface="+mj-lt"/>
              </a:rPr>
              <a:t>Analysis</a:t>
            </a:r>
          </a:p>
          <a:p>
            <a:r>
              <a:rPr lang="en-IN" sz="2000" b="1" dirty="0" smtClean="0">
                <a:solidFill>
                  <a:srgbClr val="996600"/>
                </a:solidFill>
                <a:latin typeface="+mj-lt"/>
              </a:rPr>
              <a:t>Design</a:t>
            </a:r>
            <a:endParaRPr lang="en-IN" sz="2000" b="1" dirty="0">
              <a:solidFill>
                <a:srgbClr val="996600"/>
              </a:solidFill>
              <a:latin typeface="+mj-lt"/>
            </a:endParaRPr>
          </a:p>
        </p:txBody>
      </p:sp>
      <p:sp>
        <p:nvSpPr>
          <p:cNvPr id="25" name="Line Callout 2 (Accent Bar) 24"/>
          <p:cNvSpPr/>
          <p:nvPr/>
        </p:nvSpPr>
        <p:spPr>
          <a:xfrm flipH="1">
            <a:off x="-84770" y="4189068"/>
            <a:ext cx="1043624" cy="612648"/>
          </a:xfrm>
          <a:prstGeom prst="accentCallout2">
            <a:avLst>
              <a:gd name="adj1" fmla="val 20688"/>
              <a:gd name="adj2" fmla="val -117"/>
              <a:gd name="adj3" fmla="val 20688"/>
              <a:gd name="adj4" fmla="val -33159"/>
              <a:gd name="adj5" fmla="val 58227"/>
              <a:gd name="adj6" fmla="val -87477"/>
            </a:avLst>
          </a:prstGeom>
          <a:ln w="38100" cmpd="sng">
            <a:solidFill>
              <a:srgbClr val="CCC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000" b="1" dirty="0" smtClean="0">
                <a:solidFill>
                  <a:srgbClr val="A8A400"/>
                </a:solidFill>
                <a:latin typeface="+mj-lt"/>
              </a:rPr>
              <a:t>Coding</a:t>
            </a:r>
          </a:p>
          <a:p>
            <a:pPr algn="r"/>
            <a:r>
              <a:rPr lang="en-IN" sz="2000" b="1" dirty="0" smtClean="0">
                <a:solidFill>
                  <a:srgbClr val="A8A400"/>
                </a:solidFill>
                <a:latin typeface="+mj-lt"/>
              </a:rPr>
              <a:t>Testing</a:t>
            </a:r>
            <a:endParaRPr lang="en-IN" sz="2000" b="1" dirty="0">
              <a:solidFill>
                <a:srgbClr val="A8A400"/>
              </a:solidFill>
              <a:latin typeface="+mj-lt"/>
            </a:endParaRPr>
          </a:p>
        </p:txBody>
      </p:sp>
      <p:sp>
        <p:nvSpPr>
          <p:cNvPr id="26" name="Line Callout 2 (Accent Bar) 25"/>
          <p:cNvSpPr/>
          <p:nvPr/>
        </p:nvSpPr>
        <p:spPr>
          <a:xfrm flipH="1">
            <a:off x="3787" y="913284"/>
            <a:ext cx="1255845" cy="879663"/>
          </a:xfrm>
          <a:prstGeom prst="accentCallout2">
            <a:avLst>
              <a:gd name="adj1" fmla="val 20688"/>
              <a:gd name="adj2" fmla="val -117"/>
              <a:gd name="adj3" fmla="val 20688"/>
              <a:gd name="adj4" fmla="val -33159"/>
              <a:gd name="adj5" fmla="val 141505"/>
              <a:gd name="adj6" fmla="val -56416"/>
            </a:avLst>
          </a:prstGeom>
          <a:ln w="3810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Delivery</a:t>
            </a:r>
          </a:p>
          <a:p>
            <a:pPr algn="r"/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Support</a:t>
            </a:r>
          </a:p>
          <a:p>
            <a:pPr algn="r"/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Feedback</a:t>
            </a:r>
            <a:endParaRPr lang="en-IN" sz="20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43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8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1.5	</a:t>
            </a:r>
            <a:r>
              <a:rPr lang="en-IN" sz="3000" b="1" dirty="0"/>
              <a:t> </a:t>
            </a:r>
            <a:r>
              <a:rPr lang="en-IN" sz="3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</a:t>
            </a:r>
            <a:r>
              <a:rPr lang="en-IN" sz="3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Linear Sequential </a:t>
            </a:r>
            <a:r>
              <a:rPr lang="en-IN" sz="3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 (</a:t>
            </a:r>
            <a:r>
              <a:rPr lang="en-IN" sz="3000" b="1" dirty="0"/>
              <a:t>Waterfall model</a:t>
            </a:r>
            <a:r>
              <a:rPr lang="en-IN" sz="3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en-IN" sz="3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626988"/>
            <a:ext cx="40324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6743" indent="-34290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This Model also called as the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Classic life cycle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or the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Waterfall model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. </a:t>
            </a:r>
          </a:p>
          <a:p>
            <a:pPr marL="586743" indent="-34290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The Linear sequential model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suggests a systematic 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sequential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approach to software development.</a:t>
            </a:r>
          </a:p>
          <a:p>
            <a:pPr marL="586743" indent="-34290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Once a phase is complete, you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cannot go back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and repeat the process of previous phase.</a:t>
            </a:r>
          </a:p>
        </p:txBody>
      </p:sp>
      <p:sp>
        <p:nvSpPr>
          <p:cNvPr id="10" name="Freeform 9"/>
          <p:cNvSpPr/>
          <p:nvPr/>
        </p:nvSpPr>
        <p:spPr>
          <a:xfrm>
            <a:off x="4716016" y="769268"/>
            <a:ext cx="1253522" cy="539997"/>
          </a:xfrm>
          <a:custGeom>
            <a:avLst/>
            <a:gdLst>
              <a:gd name="connsiteX0" fmla="*/ 0 w 1253522"/>
              <a:gd name="connsiteY0" fmla="*/ 90017 h 539997"/>
              <a:gd name="connsiteX1" fmla="*/ 90017 w 1253522"/>
              <a:gd name="connsiteY1" fmla="*/ 0 h 539997"/>
              <a:gd name="connsiteX2" fmla="*/ 1163505 w 1253522"/>
              <a:gd name="connsiteY2" fmla="*/ 0 h 539997"/>
              <a:gd name="connsiteX3" fmla="*/ 1253522 w 1253522"/>
              <a:gd name="connsiteY3" fmla="*/ 90017 h 539997"/>
              <a:gd name="connsiteX4" fmla="*/ 1253522 w 1253522"/>
              <a:gd name="connsiteY4" fmla="*/ 449980 h 539997"/>
              <a:gd name="connsiteX5" fmla="*/ 1163505 w 1253522"/>
              <a:gd name="connsiteY5" fmla="*/ 539997 h 539997"/>
              <a:gd name="connsiteX6" fmla="*/ 90017 w 1253522"/>
              <a:gd name="connsiteY6" fmla="*/ 539997 h 539997"/>
              <a:gd name="connsiteX7" fmla="*/ 0 w 1253522"/>
              <a:gd name="connsiteY7" fmla="*/ 449980 h 539997"/>
              <a:gd name="connsiteX8" fmla="*/ 0 w 1253522"/>
              <a:gd name="connsiteY8" fmla="*/ 90017 h 53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3522" h="539997">
                <a:moveTo>
                  <a:pt x="0" y="90017"/>
                </a:moveTo>
                <a:cubicBezTo>
                  <a:pt x="0" y="40302"/>
                  <a:pt x="40302" y="0"/>
                  <a:pt x="90017" y="0"/>
                </a:cubicBezTo>
                <a:lnTo>
                  <a:pt x="1163505" y="0"/>
                </a:lnTo>
                <a:cubicBezTo>
                  <a:pt x="1213220" y="0"/>
                  <a:pt x="1253522" y="40302"/>
                  <a:pt x="1253522" y="90017"/>
                </a:cubicBezTo>
                <a:lnTo>
                  <a:pt x="1253522" y="449980"/>
                </a:lnTo>
                <a:cubicBezTo>
                  <a:pt x="1253522" y="499695"/>
                  <a:pt x="1213220" y="539997"/>
                  <a:pt x="1163505" y="539997"/>
                </a:cubicBezTo>
                <a:lnTo>
                  <a:pt x="90017" y="539997"/>
                </a:lnTo>
                <a:cubicBezTo>
                  <a:pt x="40302" y="539997"/>
                  <a:pt x="0" y="499695"/>
                  <a:pt x="0" y="449980"/>
                </a:cubicBezTo>
                <a:lnTo>
                  <a:pt x="0" y="9001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95" tIns="75895" rIns="75895" bIns="7589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300" b="1" kern="1200" dirty="0" smtClean="0">
                <a:latin typeface="+mj-lt"/>
              </a:rPr>
              <a:t>Communication</a:t>
            </a:r>
            <a:endParaRPr lang="en-IN" sz="1300" b="1" kern="1200" dirty="0">
              <a:latin typeface="+mj-l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425285" y="1067713"/>
            <a:ext cx="685916" cy="533550"/>
          </a:xfrm>
          <a:custGeom>
            <a:avLst/>
            <a:gdLst>
              <a:gd name="connsiteX0" fmla="*/ 0 w 685916"/>
              <a:gd name="connsiteY0" fmla="*/ 0 h 533550"/>
              <a:gd name="connsiteX1" fmla="*/ 685916 w 685916"/>
              <a:gd name="connsiteY1" fmla="*/ 0 h 533550"/>
              <a:gd name="connsiteX2" fmla="*/ 685916 w 685916"/>
              <a:gd name="connsiteY2" fmla="*/ 533550 h 533550"/>
              <a:gd name="connsiteX3" fmla="*/ 0 w 685916"/>
              <a:gd name="connsiteY3" fmla="*/ 533550 h 533550"/>
              <a:gd name="connsiteX4" fmla="*/ 0 w 685916"/>
              <a:gd name="connsiteY4" fmla="*/ 0 h 5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916" h="533550">
                <a:moveTo>
                  <a:pt x="0" y="0"/>
                </a:moveTo>
                <a:lnTo>
                  <a:pt x="685916" y="0"/>
                </a:lnTo>
                <a:lnTo>
                  <a:pt x="685916" y="533550"/>
                </a:lnTo>
                <a:lnTo>
                  <a:pt x="0" y="5335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IN" sz="1000" b="1" kern="1200" dirty="0">
              <a:latin typeface="+mj-lt"/>
            </a:endParaRPr>
          </a:p>
        </p:txBody>
      </p:sp>
      <p:sp>
        <p:nvSpPr>
          <p:cNvPr id="13" name="Bent-Up Arrow 12"/>
          <p:cNvSpPr/>
          <p:nvPr/>
        </p:nvSpPr>
        <p:spPr>
          <a:xfrm rot="10800000" flipH="1">
            <a:off x="6768304" y="2029468"/>
            <a:ext cx="540000" cy="540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2340759"/>
              <a:satOff val="-2919"/>
              <a:lumOff val="686"/>
              <a:alphaOff val="0"/>
            </a:schemeClr>
          </a:fillRef>
          <a:effectRef idx="2">
            <a:schemeClr val="accent2">
              <a:hueOff val="2340759"/>
              <a:satOff val="-2919"/>
              <a:lumOff val="686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5436096" y="1678386"/>
            <a:ext cx="1253522" cy="539997"/>
          </a:xfrm>
          <a:custGeom>
            <a:avLst/>
            <a:gdLst>
              <a:gd name="connsiteX0" fmla="*/ 0 w 1253522"/>
              <a:gd name="connsiteY0" fmla="*/ 90017 h 539997"/>
              <a:gd name="connsiteX1" fmla="*/ 90017 w 1253522"/>
              <a:gd name="connsiteY1" fmla="*/ 0 h 539997"/>
              <a:gd name="connsiteX2" fmla="*/ 1163505 w 1253522"/>
              <a:gd name="connsiteY2" fmla="*/ 0 h 539997"/>
              <a:gd name="connsiteX3" fmla="*/ 1253522 w 1253522"/>
              <a:gd name="connsiteY3" fmla="*/ 90017 h 539997"/>
              <a:gd name="connsiteX4" fmla="*/ 1253522 w 1253522"/>
              <a:gd name="connsiteY4" fmla="*/ 449980 h 539997"/>
              <a:gd name="connsiteX5" fmla="*/ 1163505 w 1253522"/>
              <a:gd name="connsiteY5" fmla="*/ 539997 h 539997"/>
              <a:gd name="connsiteX6" fmla="*/ 90017 w 1253522"/>
              <a:gd name="connsiteY6" fmla="*/ 539997 h 539997"/>
              <a:gd name="connsiteX7" fmla="*/ 0 w 1253522"/>
              <a:gd name="connsiteY7" fmla="*/ 449980 h 539997"/>
              <a:gd name="connsiteX8" fmla="*/ 0 w 1253522"/>
              <a:gd name="connsiteY8" fmla="*/ 90017 h 53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3522" h="539997">
                <a:moveTo>
                  <a:pt x="0" y="90017"/>
                </a:moveTo>
                <a:cubicBezTo>
                  <a:pt x="0" y="40302"/>
                  <a:pt x="40302" y="0"/>
                  <a:pt x="90017" y="0"/>
                </a:cubicBezTo>
                <a:lnTo>
                  <a:pt x="1163505" y="0"/>
                </a:lnTo>
                <a:cubicBezTo>
                  <a:pt x="1213220" y="0"/>
                  <a:pt x="1253522" y="40302"/>
                  <a:pt x="1253522" y="90017"/>
                </a:cubicBezTo>
                <a:lnTo>
                  <a:pt x="1253522" y="449980"/>
                </a:lnTo>
                <a:cubicBezTo>
                  <a:pt x="1253522" y="499695"/>
                  <a:pt x="1213220" y="539997"/>
                  <a:pt x="1163505" y="539997"/>
                </a:cubicBezTo>
                <a:lnTo>
                  <a:pt x="90017" y="539997"/>
                </a:lnTo>
                <a:cubicBezTo>
                  <a:pt x="40302" y="539997"/>
                  <a:pt x="0" y="499695"/>
                  <a:pt x="0" y="449980"/>
                </a:cubicBezTo>
                <a:lnTo>
                  <a:pt x="0" y="9001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1170380"/>
              <a:satOff val="-1460"/>
              <a:lumOff val="343"/>
              <a:alphaOff val="0"/>
            </a:schemeClr>
          </a:fillRef>
          <a:effectRef idx="2">
            <a:schemeClr val="accent2">
              <a:hueOff val="1170380"/>
              <a:satOff val="-1460"/>
              <a:lumOff val="3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95" tIns="75895" rIns="75895" bIns="7589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300" b="1" kern="1200" dirty="0" smtClean="0">
                <a:latin typeface="+mj-lt"/>
              </a:rPr>
              <a:t>Planning</a:t>
            </a:r>
            <a:endParaRPr lang="en-IN" sz="1300" b="1" kern="1200" dirty="0">
              <a:latin typeface="+mj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425285" y="1678386"/>
            <a:ext cx="685916" cy="533550"/>
          </a:xfrm>
          <a:custGeom>
            <a:avLst/>
            <a:gdLst>
              <a:gd name="connsiteX0" fmla="*/ 0 w 685916"/>
              <a:gd name="connsiteY0" fmla="*/ 0 h 533550"/>
              <a:gd name="connsiteX1" fmla="*/ 685916 w 685916"/>
              <a:gd name="connsiteY1" fmla="*/ 0 h 533550"/>
              <a:gd name="connsiteX2" fmla="*/ 685916 w 685916"/>
              <a:gd name="connsiteY2" fmla="*/ 533550 h 533550"/>
              <a:gd name="connsiteX3" fmla="*/ 0 w 685916"/>
              <a:gd name="connsiteY3" fmla="*/ 533550 h 533550"/>
              <a:gd name="connsiteX4" fmla="*/ 0 w 685916"/>
              <a:gd name="connsiteY4" fmla="*/ 0 h 5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916" h="533550">
                <a:moveTo>
                  <a:pt x="0" y="0"/>
                </a:moveTo>
                <a:lnTo>
                  <a:pt x="685916" y="0"/>
                </a:lnTo>
                <a:lnTo>
                  <a:pt x="685916" y="533550"/>
                </a:lnTo>
                <a:lnTo>
                  <a:pt x="0" y="5335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IN" sz="1000" b="1" kern="1200">
              <a:latin typeface="+mj-lt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141482" y="2587502"/>
            <a:ext cx="1253522" cy="539997"/>
          </a:xfrm>
          <a:custGeom>
            <a:avLst/>
            <a:gdLst>
              <a:gd name="connsiteX0" fmla="*/ 0 w 1253522"/>
              <a:gd name="connsiteY0" fmla="*/ 90017 h 539997"/>
              <a:gd name="connsiteX1" fmla="*/ 90017 w 1253522"/>
              <a:gd name="connsiteY1" fmla="*/ 0 h 539997"/>
              <a:gd name="connsiteX2" fmla="*/ 1163505 w 1253522"/>
              <a:gd name="connsiteY2" fmla="*/ 0 h 539997"/>
              <a:gd name="connsiteX3" fmla="*/ 1253522 w 1253522"/>
              <a:gd name="connsiteY3" fmla="*/ 90017 h 539997"/>
              <a:gd name="connsiteX4" fmla="*/ 1253522 w 1253522"/>
              <a:gd name="connsiteY4" fmla="*/ 449980 h 539997"/>
              <a:gd name="connsiteX5" fmla="*/ 1163505 w 1253522"/>
              <a:gd name="connsiteY5" fmla="*/ 539997 h 539997"/>
              <a:gd name="connsiteX6" fmla="*/ 90017 w 1253522"/>
              <a:gd name="connsiteY6" fmla="*/ 539997 h 539997"/>
              <a:gd name="connsiteX7" fmla="*/ 0 w 1253522"/>
              <a:gd name="connsiteY7" fmla="*/ 449980 h 539997"/>
              <a:gd name="connsiteX8" fmla="*/ 0 w 1253522"/>
              <a:gd name="connsiteY8" fmla="*/ 90017 h 53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3522" h="539997">
                <a:moveTo>
                  <a:pt x="0" y="90017"/>
                </a:moveTo>
                <a:cubicBezTo>
                  <a:pt x="0" y="40302"/>
                  <a:pt x="40302" y="0"/>
                  <a:pt x="90017" y="0"/>
                </a:cubicBezTo>
                <a:lnTo>
                  <a:pt x="1163505" y="0"/>
                </a:lnTo>
                <a:cubicBezTo>
                  <a:pt x="1213220" y="0"/>
                  <a:pt x="1253522" y="40302"/>
                  <a:pt x="1253522" y="90017"/>
                </a:cubicBezTo>
                <a:lnTo>
                  <a:pt x="1253522" y="449980"/>
                </a:lnTo>
                <a:cubicBezTo>
                  <a:pt x="1253522" y="499695"/>
                  <a:pt x="1213220" y="539997"/>
                  <a:pt x="1163505" y="539997"/>
                </a:cubicBezTo>
                <a:lnTo>
                  <a:pt x="90017" y="539997"/>
                </a:lnTo>
                <a:cubicBezTo>
                  <a:pt x="40302" y="539997"/>
                  <a:pt x="0" y="499695"/>
                  <a:pt x="0" y="449980"/>
                </a:cubicBezTo>
                <a:lnTo>
                  <a:pt x="0" y="9001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2340759"/>
              <a:satOff val="-2919"/>
              <a:lumOff val="686"/>
              <a:alphaOff val="0"/>
            </a:schemeClr>
          </a:fillRef>
          <a:effectRef idx="2">
            <a:schemeClr val="accent2">
              <a:hueOff val="2340759"/>
              <a:satOff val="-2919"/>
              <a:lumOff val="68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95" tIns="75895" rIns="75895" bIns="7589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300" b="1" kern="1200" dirty="0" smtClean="0">
                <a:latin typeface="+mj-lt"/>
              </a:rPr>
              <a:t>Modelling</a:t>
            </a:r>
            <a:endParaRPr lang="en-IN" sz="1300" b="1" kern="1200" dirty="0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6425285" y="2587504"/>
            <a:ext cx="685916" cy="533550"/>
          </a:xfrm>
          <a:custGeom>
            <a:avLst/>
            <a:gdLst>
              <a:gd name="connsiteX0" fmla="*/ 0 w 685916"/>
              <a:gd name="connsiteY0" fmla="*/ 0 h 533550"/>
              <a:gd name="connsiteX1" fmla="*/ 685916 w 685916"/>
              <a:gd name="connsiteY1" fmla="*/ 0 h 533550"/>
              <a:gd name="connsiteX2" fmla="*/ 685916 w 685916"/>
              <a:gd name="connsiteY2" fmla="*/ 533550 h 533550"/>
              <a:gd name="connsiteX3" fmla="*/ 0 w 685916"/>
              <a:gd name="connsiteY3" fmla="*/ 533550 h 533550"/>
              <a:gd name="connsiteX4" fmla="*/ 0 w 685916"/>
              <a:gd name="connsiteY4" fmla="*/ 0 h 5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916" h="533550">
                <a:moveTo>
                  <a:pt x="0" y="0"/>
                </a:moveTo>
                <a:lnTo>
                  <a:pt x="685916" y="0"/>
                </a:lnTo>
                <a:lnTo>
                  <a:pt x="685916" y="533550"/>
                </a:lnTo>
                <a:lnTo>
                  <a:pt x="0" y="5335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IN" sz="1000" b="1" kern="1200">
              <a:latin typeface="+mj-l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846870" y="3496620"/>
            <a:ext cx="1253522" cy="539997"/>
          </a:xfrm>
          <a:custGeom>
            <a:avLst/>
            <a:gdLst>
              <a:gd name="connsiteX0" fmla="*/ 0 w 1253522"/>
              <a:gd name="connsiteY0" fmla="*/ 90017 h 539997"/>
              <a:gd name="connsiteX1" fmla="*/ 90017 w 1253522"/>
              <a:gd name="connsiteY1" fmla="*/ 0 h 539997"/>
              <a:gd name="connsiteX2" fmla="*/ 1163505 w 1253522"/>
              <a:gd name="connsiteY2" fmla="*/ 0 h 539997"/>
              <a:gd name="connsiteX3" fmla="*/ 1253522 w 1253522"/>
              <a:gd name="connsiteY3" fmla="*/ 90017 h 539997"/>
              <a:gd name="connsiteX4" fmla="*/ 1253522 w 1253522"/>
              <a:gd name="connsiteY4" fmla="*/ 449980 h 539997"/>
              <a:gd name="connsiteX5" fmla="*/ 1163505 w 1253522"/>
              <a:gd name="connsiteY5" fmla="*/ 539997 h 539997"/>
              <a:gd name="connsiteX6" fmla="*/ 90017 w 1253522"/>
              <a:gd name="connsiteY6" fmla="*/ 539997 h 539997"/>
              <a:gd name="connsiteX7" fmla="*/ 0 w 1253522"/>
              <a:gd name="connsiteY7" fmla="*/ 449980 h 539997"/>
              <a:gd name="connsiteX8" fmla="*/ 0 w 1253522"/>
              <a:gd name="connsiteY8" fmla="*/ 90017 h 53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3522" h="539997">
                <a:moveTo>
                  <a:pt x="0" y="90017"/>
                </a:moveTo>
                <a:cubicBezTo>
                  <a:pt x="0" y="40302"/>
                  <a:pt x="40302" y="0"/>
                  <a:pt x="90017" y="0"/>
                </a:cubicBezTo>
                <a:lnTo>
                  <a:pt x="1163505" y="0"/>
                </a:lnTo>
                <a:cubicBezTo>
                  <a:pt x="1213220" y="0"/>
                  <a:pt x="1253522" y="40302"/>
                  <a:pt x="1253522" y="90017"/>
                </a:cubicBezTo>
                <a:lnTo>
                  <a:pt x="1253522" y="449980"/>
                </a:lnTo>
                <a:cubicBezTo>
                  <a:pt x="1253522" y="499695"/>
                  <a:pt x="1213220" y="539997"/>
                  <a:pt x="1163505" y="539997"/>
                </a:cubicBezTo>
                <a:lnTo>
                  <a:pt x="90017" y="539997"/>
                </a:lnTo>
                <a:cubicBezTo>
                  <a:pt x="40302" y="539997"/>
                  <a:pt x="0" y="499695"/>
                  <a:pt x="0" y="449980"/>
                </a:cubicBezTo>
                <a:lnTo>
                  <a:pt x="0" y="9001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3511139"/>
              <a:satOff val="-4379"/>
              <a:lumOff val="1030"/>
              <a:alphaOff val="0"/>
            </a:schemeClr>
          </a:fillRef>
          <a:effectRef idx="2">
            <a:schemeClr val="accent2">
              <a:hueOff val="3511139"/>
              <a:satOff val="-4379"/>
              <a:lumOff val="103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95" tIns="75895" rIns="75895" bIns="7589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300" b="1" kern="1200" dirty="0" smtClean="0">
                <a:latin typeface="+mj-lt"/>
              </a:rPr>
              <a:t>Construction</a:t>
            </a:r>
            <a:endParaRPr lang="en-IN" sz="1300" b="1" kern="1200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25285" y="3496622"/>
            <a:ext cx="685916" cy="5335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7566950" y="4405736"/>
            <a:ext cx="1253522" cy="539997"/>
          </a:xfrm>
          <a:custGeom>
            <a:avLst/>
            <a:gdLst>
              <a:gd name="connsiteX0" fmla="*/ 0 w 1253522"/>
              <a:gd name="connsiteY0" fmla="*/ 90017 h 539997"/>
              <a:gd name="connsiteX1" fmla="*/ 90017 w 1253522"/>
              <a:gd name="connsiteY1" fmla="*/ 0 h 539997"/>
              <a:gd name="connsiteX2" fmla="*/ 1163505 w 1253522"/>
              <a:gd name="connsiteY2" fmla="*/ 0 h 539997"/>
              <a:gd name="connsiteX3" fmla="*/ 1253522 w 1253522"/>
              <a:gd name="connsiteY3" fmla="*/ 90017 h 539997"/>
              <a:gd name="connsiteX4" fmla="*/ 1253522 w 1253522"/>
              <a:gd name="connsiteY4" fmla="*/ 449980 h 539997"/>
              <a:gd name="connsiteX5" fmla="*/ 1163505 w 1253522"/>
              <a:gd name="connsiteY5" fmla="*/ 539997 h 539997"/>
              <a:gd name="connsiteX6" fmla="*/ 90017 w 1253522"/>
              <a:gd name="connsiteY6" fmla="*/ 539997 h 539997"/>
              <a:gd name="connsiteX7" fmla="*/ 0 w 1253522"/>
              <a:gd name="connsiteY7" fmla="*/ 449980 h 539997"/>
              <a:gd name="connsiteX8" fmla="*/ 0 w 1253522"/>
              <a:gd name="connsiteY8" fmla="*/ 90017 h 53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3522" h="539997">
                <a:moveTo>
                  <a:pt x="0" y="90017"/>
                </a:moveTo>
                <a:cubicBezTo>
                  <a:pt x="0" y="40302"/>
                  <a:pt x="40302" y="0"/>
                  <a:pt x="90017" y="0"/>
                </a:cubicBezTo>
                <a:lnTo>
                  <a:pt x="1163505" y="0"/>
                </a:lnTo>
                <a:cubicBezTo>
                  <a:pt x="1213220" y="0"/>
                  <a:pt x="1253522" y="40302"/>
                  <a:pt x="1253522" y="90017"/>
                </a:cubicBezTo>
                <a:lnTo>
                  <a:pt x="1253522" y="449980"/>
                </a:lnTo>
                <a:cubicBezTo>
                  <a:pt x="1253522" y="499695"/>
                  <a:pt x="1213220" y="539997"/>
                  <a:pt x="1163505" y="539997"/>
                </a:cubicBezTo>
                <a:lnTo>
                  <a:pt x="90017" y="539997"/>
                </a:lnTo>
                <a:cubicBezTo>
                  <a:pt x="40302" y="539997"/>
                  <a:pt x="0" y="499695"/>
                  <a:pt x="0" y="449980"/>
                </a:cubicBezTo>
                <a:lnTo>
                  <a:pt x="0" y="9001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4681519"/>
              <a:satOff val="-5839"/>
              <a:lumOff val="1373"/>
              <a:alphaOff val="0"/>
            </a:schemeClr>
          </a:fillRef>
          <a:effectRef idx="2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95" tIns="75895" rIns="75895" bIns="7589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300" b="1" kern="1200" dirty="0" smtClean="0">
                <a:latin typeface="+mj-lt"/>
              </a:rPr>
              <a:t>Deployment</a:t>
            </a:r>
            <a:endParaRPr lang="en-IN" sz="1300" b="1" kern="1200" dirty="0">
              <a:latin typeface="+mj-lt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 flipH="1">
            <a:off x="6048224" y="1093364"/>
            <a:ext cx="540000" cy="540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1170380"/>
              <a:satOff val="-1460"/>
              <a:lumOff val="343"/>
              <a:alphaOff val="0"/>
            </a:schemeClr>
          </a:fillRef>
          <a:effectRef idx="2">
            <a:schemeClr val="accent2">
              <a:hueOff val="1170380"/>
              <a:satOff val="-1460"/>
              <a:lumOff val="343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Bent-Up Arrow 24"/>
          <p:cNvSpPr/>
          <p:nvPr/>
        </p:nvSpPr>
        <p:spPr>
          <a:xfrm rot="10800000" flipH="1">
            <a:off x="7488384" y="2929508"/>
            <a:ext cx="540000" cy="540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3511139"/>
              <a:satOff val="-4379"/>
              <a:lumOff val="1030"/>
              <a:alphaOff val="0"/>
            </a:schemeClr>
          </a:fillRef>
          <a:effectRef idx="2">
            <a:schemeClr val="accent2">
              <a:hueOff val="3511139"/>
              <a:satOff val="-4379"/>
              <a:lumOff val="103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Bent-Up Arrow 25"/>
          <p:cNvSpPr/>
          <p:nvPr/>
        </p:nvSpPr>
        <p:spPr>
          <a:xfrm rot="10800000" flipH="1">
            <a:off x="8172400" y="3829668"/>
            <a:ext cx="540000" cy="540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4681519"/>
              <a:satOff val="-5839"/>
              <a:lumOff val="1373"/>
              <a:alphaOff val="0"/>
            </a:schemeClr>
          </a:fillRef>
          <a:effectRef idx="2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46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7" grpId="0" animBg="1"/>
      <p:bldP spid="20" grpId="0" animBg="1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1.5	</a:t>
            </a:r>
            <a:r>
              <a:rPr lang="en-IN" sz="3600" b="1" dirty="0"/>
              <a:t> 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</a:t>
            </a: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Linear Sequential 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 (</a:t>
            </a:r>
            <a:r>
              <a:rPr lang="en-IN" sz="36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…)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3"/>
            <a:ext cx="849694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When to 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use ?</a:t>
            </a:r>
            <a:endParaRPr lang="en-IN" sz="220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b="1" dirty="0">
                <a:solidFill>
                  <a:srgbClr val="002060"/>
                </a:solidFill>
                <a:latin typeface="+mj-lt"/>
              </a:rPr>
              <a:t>Requirements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are very well known, clear and fixed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b="1" dirty="0">
                <a:solidFill>
                  <a:srgbClr val="002060"/>
                </a:solidFill>
                <a:latin typeface="+mj-lt"/>
              </a:rPr>
              <a:t>Product definition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is stable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b="1" dirty="0">
                <a:solidFill>
                  <a:srgbClr val="002060"/>
                </a:solidFill>
                <a:latin typeface="+mj-lt"/>
              </a:rPr>
              <a:t>Technology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is understood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+mj-lt"/>
              </a:rPr>
              <a:t>There are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no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ambiguous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(unclear)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requirements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+mj-lt"/>
              </a:rPr>
              <a:t>Ample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(sufficient)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resources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with required expertise are available freely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+mj-lt"/>
              </a:rPr>
              <a:t>The project is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short</a:t>
            </a:r>
          </a:p>
        </p:txBody>
      </p:sp>
    </p:spTree>
    <p:extLst>
      <p:ext uri="{BB962C8B-B14F-4D97-AF65-F5344CB8AC3E}">
        <p14:creationId xmlns:p14="http://schemas.microsoft.com/office/powerpoint/2010/main" val="173180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1.5	</a:t>
            </a:r>
            <a:r>
              <a:rPr lang="en-IN" sz="3600" b="1" dirty="0"/>
              <a:t> 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</a:t>
            </a: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Linear Sequential 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 (</a:t>
            </a:r>
            <a:r>
              <a:rPr lang="en-IN" sz="36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…)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3"/>
            <a:ext cx="849694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Advantages</a:t>
            </a:r>
            <a:endParaRPr lang="en-IN" sz="22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Simple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to implement and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manage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Drawbacks</a:t>
            </a:r>
            <a:endParaRPr lang="en-IN" sz="220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Unable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to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accommodate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changes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 at later stages, that is required in most of the cases.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b="1" dirty="0">
                <a:solidFill>
                  <a:srgbClr val="002060"/>
                </a:solidFill>
                <a:latin typeface="+mj-lt"/>
              </a:rPr>
              <a:t>Working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version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 is not available during development. Which can lead the development with major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mistakes.</a:t>
            </a:r>
            <a:endParaRPr lang="en-IN" sz="2200" dirty="0"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b="1" dirty="0">
                <a:solidFill>
                  <a:srgbClr val="002060"/>
                </a:solidFill>
                <a:latin typeface="+mj-lt"/>
              </a:rPr>
              <a:t>Deadlock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 can occur due to delay in any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step.</a:t>
            </a:r>
            <a:endParaRPr lang="en-IN" sz="2200" dirty="0"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+mj-lt"/>
              </a:rPr>
              <a:t>Not suitable for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large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projects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.</a:t>
            </a:r>
            <a:endParaRPr lang="en-IN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923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5252"/>
            <a:ext cx="8097410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Incremental Model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1760" y="2497460"/>
            <a:ext cx="4968552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923928" y="1633364"/>
            <a:ext cx="4681910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42218" y="769268"/>
            <a:ext cx="7490222" cy="403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20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Incremental Model (</a:t>
            </a:r>
            <a:r>
              <a:rPr lang="en-IN" sz="36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…)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3"/>
            <a:ext cx="8784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+mj-lt"/>
              </a:rPr>
              <a:t>Waterfall model in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iterative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manner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.</a:t>
            </a:r>
            <a:endParaRPr lang="en-IN" sz="2200" dirty="0">
              <a:solidFill>
                <a:srgbClr val="002060"/>
              </a:solidFill>
              <a:latin typeface="+mj-lt"/>
            </a:endParaRP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Initially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core working product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is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delivered.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For 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example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lvl="1" algn="just">
              <a:spcAft>
                <a:spcPts val="1200"/>
              </a:spcAf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word-processing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software developed using the incremental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model</a:t>
            </a:r>
          </a:p>
          <a:p>
            <a:pPr marL="800100" lvl="1" indent="-3429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might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deliver basic file management,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editing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and document production functions in the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first increment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; </a:t>
            </a:r>
            <a:endParaRPr lang="en-IN" sz="2200" dirty="0" smtClean="0"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more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sophisticated editing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in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the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second increment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; </a:t>
            </a:r>
            <a:endParaRPr lang="en-IN" sz="2200" dirty="0" smtClean="0"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spelling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and grammar checking in the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third increment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; </a:t>
            </a:r>
            <a:r>
              <a:rPr lang="en-IN" sz="2200" dirty="0">
                <a:solidFill>
                  <a:srgbClr val="002060"/>
                </a:solidFill>
              </a:rPr>
              <a:t>and </a:t>
            </a:r>
            <a:endParaRPr lang="en-IN" sz="2200" dirty="0" smtClean="0"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advanced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page layout capability in the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fourth increment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472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Incremental Model (</a:t>
            </a:r>
            <a:r>
              <a:rPr lang="en-IN" sz="36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…)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545688"/>
            <a:ext cx="87849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When to U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se ?</a:t>
            </a:r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800100" lvl="1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The </a:t>
            </a:r>
            <a:r>
              <a:rPr lang="en-US" sz="2200" b="1" dirty="0" smtClean="0">
                <a:solidFill>
                  <a:srgbClr val="002060"/>
                </a:solidFill>
              </a:rPr>
              <a:t>requirements</a:t>
            </a:r>
            <a:r>
              <a:rPr lang="en-US" sz="2200" dirty="0" smtClean="0">
                <a:solidFill>
                  <a:srgbClr val="002060"/>
                </a:solidFill>
              </a:rPr>
              <a:t> of </a:t>
            </a:r>
            <a:r>
              <a:rPr lang="en-US" sz="2200" dirty="0">
                <a:solidFill>
                  <a:srgbClr val="002060"/>
                </a:solidFill>
              </a:rPr>
              <a:t>the complete system </a:t>
            </a:r>
            <a:r>
              <a:rPr lang="en-US" sz="2200" dirty="0" smtClean="0">
                <a:solidFill>
                  <a:srgbClr val="002060"/>
                </a:solidFill>
              </a:rPr>
              <a:t>are </a:t>
            </a:r>
            <a:r>
              <a:rPr lang="en-US" sz="2200" b="1" dirty="0">
                <a:solidFill>
                  <a:srgbClr val="002060"/>
                </a:solidFill>
              </a:rPr>
              <a:t>clearly defined </a:t>
            </a:r>
            <a:r>
              <a:rPr lang="en-US" sz="2200" dirty="0">
                <a:solidFill>
                  <a:srgbClr val="002060"/>
                </a:solidFill>
              </a:rPr>
              <a:t>and understood.</a:t>
            </a:r>
            <a:endParaRPr lang="en-IN" sz="2200" dirty="0">
              <a:solidFill>
                <a:srgbClr val="002060"/>
              </a:solidFill>
            </a:endParaRPr>
          </a:p>
          <a:p>
            <a:pPr marL="800100" lvl="1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</a:rPr>
              <a:t>Resources</a:t>
            </a:r>
            <a:r>
              <a:rPr lang="en-US" sz="2200" dirty="0">
                <a:solidFill>
                  <a:srgbClr val="002060"/>
                </a:solidFill>
              </a:rPr>
              <a:t> with needed skill set are </a:t>
            </a:r>
            <a:r>
              <a:rPr lang="en-US" sz="2200" b="1" dirty="0">
                <a:solidFill>
                  <a:srgbClr val="002060"/>
                </a:solidFill>
              </a:rPr>
              <a:t>not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b="1" dirty="0">
                <a:solidFill>
                  <a:srgbClr val="002060"/>
                </a:solidFill>
              </a:rPr>
              <a:t>available</a:t>
            </a:r>
            <a:r>
              <a:rPr lang="en-US" sz="2200" dirty="0">
                <a:solidFill>
                  <a:srgbClr val="002060"/>
                </a:solidFill>
              </a:rPr>
              <a:t> at the </a:t>
            </a:r>
            <a:r>
              <a:rPr lang="en-US" sz="2200" dirty="0" smtClean="0">
                <a:solidFill>
                  <a:srgbClr val="002060"/>
                </a:solidFill>
              </a:rPr>
              <a:t>beginning.</a:t>
            </a:r>
            <a:endParaRPr lang="en-US" sz="2200" dirty="0">
              <a:solidFill>
                <a:srgbClr val="002060"/>
              </a:solidFill>
            </a:endParaRPr>
          </a:p>
          <a:p>
            <a:pPr algn="just">
              <a:spcAft>
                <a:spcPts val="600"/>
              </a:spcAft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Advantages</a:t>
            </a:r>
          </a:p>
          <a:p>
            <a:pPr marL="800100" lvl="1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Generates working software quickly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and early during the software life cycle.</a:t>
            </a:r>
          </a:p>
          <a:p>
            <a:pPr marL="800100" lvl="1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It is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easier to test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and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 debug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during a smaller iteration.</a:t>
            </a:r>
          </a:p>
          <a:p>
            <a:pPr marL="800100" lvl="1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Customer can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respond to each built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800100" lvl="1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Lowers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initial delivery cost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800100" lvl="1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Easier to manage risk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because risky pieces are identified and handled during iteration.</a:t>
            </a:r>
            <a:endParaRPr lang="en-US" sz="2200" dirty="0" smtClean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952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800" b="1" dirty="0" smtClean="0">
                <a:latin typeface="+mj-lt"/>
              </a:rPr>
              <a:t>What is Software Engineering ?</a:t>
            </a:r>
            <a:endParaRPr lang="en-IN" sz="3800" b="1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46085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spcAft>
                <a:spcPts val="1200"/>
              </a:spcAft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Software engineering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</a:p>
          <a:p>
            <a:pPr lvl="1" algn="just"/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is the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science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 and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art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 of building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(designing and writing programs) a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software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systems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 that are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: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  <a:p>
            <a:pPr lvl="2" algn="just"/>
            <a:r>
              <a:rPr lang="en-US" sz="2200" dirty="0">
                <a:solidFill>
                  <a:srgbClr val="002060"/>
                </a:solidFill>
                <a:latin typeface="+mj-lt"/>
              </a:rPr>
              <a:t>1) on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time</a:t>
            </a:r>
          </a:p>
          <a:p>
            <a:pPr lvl="2" algn="just"/>
            <a:r>
              <a:rPr lang="en-US" sz="2200" dirty="0">
                <a:solidFill>
                  <a:srgbClr val="002060"/>
                </a:solidFill>
                <a:latin typeface="+mj-lt"/>
              </a:rPr>
              <a:t>2) on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budget</a:t>
            </a:r>
          </a:p>
          <a:p>
            <a:pPr lvl="2" algn="just"/>
            <a:r>
              <a:rPr lang="en-US" sz="2200" dirty="0">
                <a:solidFill>
                  <a:srgbClr val="002060"/>
                </a:solidFill>
                <a:latin typeface="+mj-lt"/>
              </a:rPr>
              <a:t>3) with acceptable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performance</a:t>
            </a:r>
          </a:p>
          <a:p>
            <a:pPr lvl="2" algn="just"/>
            <a:r>
              <a:rPr lang="en-US" sz="2200" dirty="0">
                <a:solidFill>
                  <a:srgbClr val="002060"/>
                </a:solidFill>
                <a:latin typeface="+mj-lt"/>
              </a:rPr>
              <a:t>4) with correct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operation</a:t>
            </a:r>
            <a:endParaRPr lang="en-US" sz="22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695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Incremental Model (</a:t>
            </a:r>
            <a:r>
              <a:rPr lang="en-IN" sz="36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…)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Disadvantages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Needs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good planning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and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 design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Needs a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clear and complete definition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of the whole system before it can be broken down and built incrementally.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Total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cost is higher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than Waterfall.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658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1.7</a:t>
            </a:r>
            <a:r>
              <a:rPr lang="en-IN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</a:t>
            </a:r>
            <a:r>
              <a:rPr lang="en-IN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RAD </a:t>
            </a:r>
            <a:r>
              <a:rPr lang="en-IN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(Rapid Application Development)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067" y="1993404"/>
            <a:ext cx="169764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Communication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60632" y="2560176"/>
            <a:ext cx="16992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IN" dirty="0"/>
              <a:t>Planning</a:t>
            </a:r>
          </a:p>
        </p:txBody>
      </p:sp>
      <p:cxnSp>
        <p:nvCxnSpPr>
          <p:cNvPr id="7" name="Elbow Connector 6"/>
          <p:cNvCxnSpPr>
            <a:stCxn id="5" idx="2"/>
            <a:endCxn id="9" idx="1"/>
          </p:cNvCxnSpPr>
          <p:nvPr/>
        </p:nvCxnSpPr>
        <p:spPr>
          <a:xfrm rot="16200000" flipH="1">
            <a:off x="1054708" y="2438918"/>
            <a:ext cx="382106" cy="229742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7895" y="1201316"/>
            <a:ext cx="109356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b="1" dirty="0" err="1" smtClean="0"/>
              <a:t>Modeling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87655" y="1768088"/>
            <a:ext cx="140679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IN" dirty="0" smtClean="0"/>
              <a:t>Construction</a:t>
            </a:r>
            <a:endParaRPr lang="en-IN" dirty="0"/>
          </a:p>
        </p:txBody>
      </p:sp>
      <p:cxnSp>
        <p:nvCxnSpPr>
          <p:cNvPr id="16" name="Elbow Connector 15"/>
          <p:cNvCxnSpPr>
            <a:stCxn id="14" idx="2"/>
            <a:endCxn id="15" idx="1"/>
          </p:cNvCxnSpPr>
          <p:nvPr/>
        </p:nvCxnSpPr>
        <p:spPr>
          <a:xfrm rot="16200000" flipH="1">
            <a:off x="4215114" y="1480213"/>
            <a:ext cx="382106" cy="562975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91880" y="841276"/>
            <a:ext cx="88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Team-1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77895" y="2569468"/>
            <a:ext cx="109356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b="1" dirty="0" err="1" smtClean="0"/>
              <a:t>Modeling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87655" y="3136240"/>
            <a:ext cx="140679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IN" dirty="0" smtClean="0"/>
              <a:t>Construction</a:t>
            </a:r>
            <a:endParaRPr lang="en-IN" dirty="0"/>
          </a:p>
        </p:txBody>
      </p:sp>
      <p:cxnSp>
        <p:nvCxnSpPr>
          <p:cNvPr id="22" name="Elbow Connector 21"/>
          <p:cNvCxnSpPr>
            <a:stCxn id="20" idx="2"/>
            <a:endCxn id="21" idx="1"/>
          </p:cNvCxnSpPr>
          <p:nvPr/>
        </p:nvCxnSpPr>
        <p:spPr>
          <a:xfrm rot="16200000" flipH="1">
            <a:off x="4215114" y="2848365"/>
            <a:ext cx="382106" cy="562975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91880" y="2209428"/>
            <a:ext cx="88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Team-2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77895" y="3930369"/>
            <a:ext cx="109356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b="1" dirty="0" err="1" smtClean="0"/>
              <a:t>Modeling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87655" y="4497141"/>
            <a:ext cx="140679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IN" dirty="0" smtClean="0"/>
              <a:t>Construction</a:t>
            </a:r>
            <a:endParaRPr lang="en-IN" dirty="0"/>
          </a:p>
        </p:txBody>
      </p:sp>
      <p:cxnSp>
        <p:nvCxnSpPr>
          <p:cNvPr id="26" name="Elbow Connector 25"/>
          <p:cNvCxnSpPr>
            <a:stCxn id="24" idx="2"/>
            <a:endCxn id="25" idx="1"/>
          </p:cNvCxnSpPr>
          <p:nvPr/>
        </p:nvCxnSpPr>
        <p:spPr>
          <a:xfrm rot="16200000" flipH="1">
            <a:off x="4215114" y="4209266"/>
            <a:ext cx="382106" cy="562975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91880" y="3577580"/>
            <a:ext cx="88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Team-3</a:t>
            </a:r>
            <a:endParaRPr lang="en-IN" b="1" dirty="0"/>
          </a:p>
        </p:txBody>
      </p:sp>
      <p:sp>
        <p:nvSpPr>
          <p:cNvPr id="19" name="Rectangle 18"/>
          <p:cNvSpPr/>
          <p:nvPr/>
        </p:nvSpPr>
        <p:spPr>
          <a:xfrm>
            <a:off x="3203848" y="697260"/>
            <a:ext cx="3240360" cy="44644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24" name="Straight Arrow Connector 1023"/>
          <p:cNvCxnSpPr/>
          <p:nvPr/>
        </p:nvCxnSpPr>
        <p:spPr>
          <a:xfrm>
            <a:off x="3059832" y="2744842"/>
            <a:ext cx="43204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094451" y="1952754"/>
            <a:ext cx="2311915" cy="2729053"/>
            <a:chOff x="6094451" y="1952754"/>
            <a:chExt cx="2311915" cy="2729053"/>
          </a:xfrm>
        </p:grpSpPr>
        <p:sp>
          <p:nvSpPr>
            <p:cNvPr id="35" name="TextBox 34"/>
            <p:cNvSpPr txBox="1"/>
            <p:nvPr/>
          </p:nvSpPr>
          <p:spPr>
            <a:xfrm>
              <a:off x="7045351" y="2560176"/>
              <a:ext cx="1361015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b="1"/>
              </a:lvl1pPr>
            </a:lstStyle>
            <a:p>
              <a:r>
                <a:rPr lang="en-IN" dirty="0" smtClean="0"/>
                <a:t>Deployment</a:t>
              </a:r>
              <a:endParaRPr lang="en-IN" dirty="0"/>
            </a:p>
          </p:txBody>
        </p:sp>
        <p:cxnSp>
          <p:nvCxnSpPr>
            <p:cNvPr id="1028" name="Straight Arrow Connector 1027"/>
            <p:cNvCxnSpPr>
              <a:stCxn id="15" idx="3"/>
            </p:cNvCxnSpPr>
            <p:nvPr/>
          </p:nvCxnSpPr>
          <p:spPr>
            <a:xfrm>
              <a:off x="6094451" y="1952754"/>
              <a:ext cx="950900" cy="62600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1" idx="3"/>
              <a:endCxn id="35" idx="1"/>
            </p:cNvCxnSpPr>
            <p:nvPr/>
          </p:nvCxnSpPr>
          <p:spPr>
            <a:xfrm flipV="1">
              <a:off x="6094451" y="2744842"/>
              <a:ext cx="950900" cy="57606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5" idx="3"/>
            </p:cNvCxnSpPr>
            <p:nvPr/>
          </p:nvCxnSpPr>
          <p:spPr>
            <a:xfrm flipV="1">
              <a:off x="6094451" y="2938800"/>
              <a:ext cx="950900" cy="1743007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35" name="Rounded Rectangular Callout 1034"/>
          <p:cNvSpPr/>
          <p:nvPr/>
        </p:nvSpPr>
        <p:spPr>
          <a:xfrm>
            <a:off x="611560" y="4225652"/>
            <a:ext cx="1944216" cy="792088"/>
          </a:xfrm>
          <a:prstGeom prst="wedgeRoundRectCallout">
            <a:avLst>
              <a:gd name="adj1" fmla="val 97691"/>
              <a:gd name="adj2" fmla="val -48857"/>
              <a:gd name="adj3" fmla="val 16667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/>
              <a:t>Business </a:t>
            </a:r>
            <a:r>
              <a:rPr lang="en-IN" sz="1600" b="1" dirty="0" err="1"/>
              <a:t>Modeling</a:t>
            </a:r>
            <a:endParaRPr lang="en-IN" sz="1600" b="1" dirty="0"/>
          </a:p>
          <a:p>
            <a:r>
              <a:rPr lang="en-IN" sz="1600" b="1" dirty="0">
                <a:solidFill>
                  <a:srgbClr val="002060"/>
                </a:solidFill>
              </a:rPr>
              <a:t>Data </a:t>
            </a:r>
            <a:r>
              <a:rPr lang="en-IN" sz="1600" b="1" dirty="0" err="1">
                <a:solidFill>
                  <a:srgbClr val="002060"/>
                </a:solidFill>
              </a:rPr>
              <a:t>Modeling</a:t>
            </a:r>
            <a:endParaRPr lang="en-IN" sz="1600" b="1" dirty="0">
              <a:solidFill>
                <a:srgbClr val="002060"/>
              </a:solidFill>
            </a:endParaRPr>
          </a:p>
          <a:p>
            <a:r>
              <a:rPr lang="en-IN" sz="1600" b="1" dirty="0"/>
              <a:t>Process </a:t>
            </a:r>
            <a:r>
              <a:rPr lang="en-IN" sz="1600" b="1" dirty="0" err="1" smtClean="0"/>
              <a:t>Modeling</a:t>
            </a:r>
            <a:endParaRPr lang="en-IN" sz="1600" b="1" dirty="0"/>
          </a:p>
        </p:txBody>
      </p:sp>
      <p:sp>
        <p:nvSpPr>
          <p:cNvPr id="48" name="Rounded Rectangular Callout 47"/>
          <p:cNvSpPr/>
          <p:nvPr/>
        </p:nvSpPr>
        <p:spPr>
          <a:xfrm>
            <a:off x="6660232" y="4009628"/>
            <a:ext cx="2160240" cy="1008111"/>
          </a:xfrm>
          <a:prstGeom prst="wedgeRoundRectCallout">
            <a:avLst>
              <a:gd name="adj1" fmla="val -72108"/>
              <a:gd name="adj2" fmla="val 23132"/>
              <a:gd name="adj3" fmla="val 16667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 smtClean="0"/>
              <a:t>Component Reuse</a:t>
            </a:r>
          </a:p>
          <a:p>
            <a:r>
              <a:rPr lang="en-IN" sz="1600" b="1" dirty="0" smtClean="0">
                <a:solidFill>
                  <a:srgbClr val="002060"/>
                </a:solidFill>
              </a:rPr>
              <a:t>Automatic Code 	Generation</a:t>
            </a:r>
          </a:p>
          <a:p>
            <a:r>
              <a:rPr lang="en-IN" sz="1600" b="1" dirty="0" smtClean="0"/>
              <a:t>Testing</a:t>
            </a:r>
            <a:endParaRPr lang="en-IN" sz="1600" b="1" dirty="0"/>
          </a:p>
        </p:txBody>
      </p:sp>
      <p:sp>
        <p:nvSpPr>
          <p:cNvPr id="51" name="Rounded Rectangular Callout 50"/>
          <p:cNvSpPr/>
          <p:nvPr/>
        </p:nvSpPr>
        <p:spPr>
          <a:xfrm>
            <a:off x="7309384" y="1385982"/>
            <a:ext cx="1223056" cy="792088"/>
          </a:xfrm>
          <a:prstGeom prst="wedgeRoundRectCallout">
            <a:avLst>
              <a:gd name="adj1" fmla="val 10664"/>
              <a:gd name="adj2" fmla="val 92741"/>
              <a:gd name="adj3" fmla="val 16667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 smtClean="0"/>
              <a:t>Integration</a:t>
            </a:r>
            <a:endParaRPr lang="en-IN" sz="1600" b="1" dirty="0"/>
          </a:p>
          <a:p>
            <a:r>
              <a:rPr lang="en-IN" sz="1600" b="1" dirty="0" smtClean="0">
                <a:solidFill>
                  <a:srgbClr val="002060"/>
                </a:solidFill>
              </a:rPr>
              <a:t>Delivery</a:t>
            </a:r>
            <a:endParaRPr lang="en-IN" sz="1600" b="1" dirty="0">
              <a:solidFill>
                <a:srgbClr val="002060"/>
              </a:solidFill>
            </a:endParaRPr>
          </a:p>
          <a:p>
            <a:r>
              <a:rPr lang="en-IN" sz="1600" b="1" dirty="0" smtClean="0"/>
              <a:t>Feedback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4185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4" grpId="0" animBg="1"/>
      <p:bldP spid="15" grpId="0" animBg="1"/>
      <p:bldP spid="18" grpId="0"/>
      <p:bldP spid="20" grpId="0" animBg="1"/>
      <p:bldP spid="21" grpId="0" animBg="1"/>
      <p:bldP spid="23" grpId="0"/>
      <p:bldP spid="24" grpId="0" animBg="1"/>
      <p:bldP spid="25" grpId="0" animBg="1"/>
      <p:bldP spid="27" grpId="0"/>
      <p:bldP spid="19" grpId="0" animBg="1"/>
      <p:bldP spid="1035" grpId="0" animBg="1"/>
      <p:bldP spid="48" grpId="0" animBg="1"/>
      <p:bldP spid="5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1.7	RAD 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 (</a:t>
            </a:r>
            <a:r>
              <a:rPr lang="en-IN" sz="36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…)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</a:rPr>
              <a:t>It is a </a:t>
            </a:r>
            <a:r>
              <a:rPr lang="en-IN" sz="2400" b="1" dirty="0">
                <a:solidFill>
                  <a:srgbClr val="002060"/>
                </a:solidFill>
              </a:rPr>
              <a:t>type of incremental </a:t>
            </a:r>
            <a:r>
              <a:rPr lang="en-IN" sz="2400" b="1" dirty="0" smtClean="0">
                <a:solidFill>
                  <a:srgbClr val="002060"/>
                </a:solidFill>
              </a:rPr>
              <a:t>model </a:t>
            </a:r>
            <a:r>
              <a:rPr lang="en-IN" sz="2400" dirty="0" smtClean="0">
                <a:solidFill>
                  <a:srgbClr val="002060"/>
                </a:solidFill>
              </a:rPr>
              <a:t>in which; components </a:t>
            </a:r>
            <a:r>
              <a:rPr lang="en-IN" sz="2400" dirty="0">
                <a:solidFill>
                  <a:srgbClr val="002060"/>
                </a:solidFill>
              </a:rPr>
              <a:t>or functions are developed in </a:t>
            </a:r>
            <a:r>
              <a:rPr lang="en-IN" sz="2400" b="1" dirty="0" smtClean="0">
                <a:solidFill>
                  <a:srgbClr val="002060"/>
                </a:solidFill>
              </a:rPr>
              <a:t>parallel</a:t>
            </a:r>
            <a:r>
              <a:rPr lang="en-IN" sz="2400" dirty="0" smtClean="0">
                <a:solidFill>
                  <a:srgbClr val="002060"/>
                </a:solidFill>
              </a:rPr>
              <a:t>.</a:t>
            </a:r>
            <a:endParaRPr lang="en-IN" sz="2400" dirty="0">
              <a:solidFill>
                <a:srgbClr val="002060"/>
              </a:solidFill>
            </a:endParaRPr>
          </a:p>
          <a:p>
            <a:pPr marL="285750" indent="-28575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</a:rPr>
              <a:t>Rapid development is achieved by component based </a:t>
            </a:r>
            <a:r>
              <a:rPr lang="en-IN" sz="2400" dirty="0" smtClean="0">
                <a:solidFill>
                  <a:srgbClr val="002060"/>
                </a:solidFill>
              </a:rPr>
              <a:t>construction</a:t>
            </a:r>
          </a:p>
          <a:p>
            <a:pPr marL="285750" indent="-28575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2060"/>
                </a:solidFill>
              </a:rPr>
              <a:t>This can </a:t>
            </a:r>
            <a:r>
              <a:rPr lang="en-IN" sz="2400" b="1" dirty="0" smtClean="0">
                <a:solidFill>
                  <a:srgbClr val="002060"/>
                </a:solidFill>
              </a:rPr>
              <a:t>quickly </a:t>
            </a:r>
            <a:r>
              <a:rPr lang="en-IN" sz="2400" dirty="0" smtClean="0">
                <a:solidFill>
                  <a:srgbClr val="002060"/>
                </a:solidFill>
              </a:rPr>
              <a:t>give the customer something to see and use and to provide feedback.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Communication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  <a:p>
            <a:pPr marL="914400" lvl="1" indent="-45720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to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understand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business problem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Planning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  <a:p>
            <a:pPr marL="914400" lvl="1" indent="-45720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multiple software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teams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work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in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parallel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on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different systems/modules.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88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1.7	RAD 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 (</a:t>
            </a:r>
            <a:r>
              <a:rPr lang="en-IN" sz="36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…)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36280"/>
            <a:ext cx="87849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buFont typeface="+mj-lt"/>
              <a:buAutoNum type="arabicPeriod" startAt="3"/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Modeling</a:t>
            </a:r>
            <a:endParaRPr lang="en-US" sz="2200" dirty="0" smtClean="0">
              <a:solidFill>
                <a:srgbClr val="002060"/>
              </a:solidFill>
              <a:latin typeface="+mj-lt"/>
            </a:endParaRPr>
          </a:p>
          <a:p>
            <a:pPr marL="914400" lvl="1" indent="-457200" algn="just">
              <a:spcAft>
                <a:spcPts val="1200"/>
              </a:spcAft>
              <a:buFont typeface="+mj-lt"/>
              <a:buAutoNum type="arabicParenR"/>
              <a:defRPr/>
            </a:pPr>
            <a:r>
              <a:rPr lang="en-US" sz="2200" b="1" dirty="0">
                <a:solidFill>
                  <a:srgbClr val="002060"/>
                </a:solidFill>
              </a:rPr>
              <a:t>Business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</a:rPr>
              <a:t>Modeling</a:t>
            </a:r>
            <a:r>
              <a:rPr lang="en-US" sz="2200" b="1" dirty="0">
                <a:solidFill>
                  <a:srgbClr val="002060"/>
                </a:solidFill>
              </a:rPr>
              <a:t>: </a:t>
            </a:r>
            <a:r>
              <a:rPr lang="en-US" sz="2200" dirty="0">
                <a:solidFill>
                  <a:srgbClr val="002060"/>
                </a:solidFill>
              </a:rPr>
              <a:t>Information flow among the business.</a:t>
            </a:r>
          </a:p>
          <a:p>
            <a:pPr lvl="2" algn="just">
              <a:spcAft>
                <a:spcPts val="1200"/>
              </a:spcAft>
              <a:defRPr/>
            </a:pPr>
            <a:r>
              <a:rPr lang="en-US" sz="2200" dirty="0">
                <a:solidFill>
                  <a:srgbClr val="002060"/>
                </a:solidFill>
              </a:rPr>
              <a:t>Ex.  What kind of information drives (moves)?</a:t>
            </a:r>
          </a:p>
          <a:p>
            <a:pPr lvl="2" algn="just">
              <a:spcAft>
                <a:spcPts val="1200"/>
              </a:spcAft>
              <a:defRPr/>
            </a:pPr>
            <a:r>
              <a:rPr lang="en-US" sz="2200" dirty="0">
                <a:solidFill>
                  <a:srgbClr val="002060"/>
                </a:solidFill>
              </a:rPr>
              <a:t>       Who is going to generate information?</a:t>
            </a:r>
          </a:p>
          <a:p>
            <a:pPr lvl="2" algn="just">
              <a:spcAft>
                <a:spcPts val="1200"/>
              </a:spcAft>
              <a:defRPr/>
            </a:pPr>
            <a:r>
              <a:rPr lang="en-US" sz="2200" dirty="0">
                <a:solidFill>
                  <a:srgbClr val="002060"/>
                </a:solidFill>
              </a:rPr>
              <a:t>       From where information comes and goes? </a:t>
            </a:r>
          </a:p>
          <a:p>
            <a:pPr marL="914400" lvl="1" indent="-457200" algn="just">
              <a:spcAft>
                <a:spcPts val="1200"/>
              </a:spcAft>
              <a:buFont typeface="+mj-lt"/>
              <a:buAutoNum type="arabicParenR" startAt="2"/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Data Modeling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: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Information refine into set of data objects that are needed to support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business.</a:t>
            </a:r>
          </a:p>
          <a:p>
            <a:pPr marL="914400" lvl="1" indent="-457200" algn="just">
              <a:spcAft>
                <a:spcPts val="1200"/>
              </a:spcAft>
              <a:buFont typeface="+mj-lt"/>
              <a:buAutoNum type="arabicParenR" startAt="2"/>
              <a:defRPr/>
            </a:pPr>
            <a:r>
              <a:rPr lang="en-IN" sz="2200" b="1" dirty="0" smtClean="0">
                <a:solidFill>
                  <a:srgbClr val="002060"/>
                </a:solidFill>
              </a:rPr>
              <a:t>Process </a:t>
            </a:r>
            <a:r>
              <a:rPr lang="en-US" sz="2200" b="1" dirty="0" smtClean="0">
                <a:solidFill>
                  <a:srgbClr val="002060"/>
                </a:solidFill>
              </a:rPr>
              <a:t>Modeling</a:t>
            </a:r>
            <a:r>
              <a:rPr lang="en-IN" sz="2200" b="1" dirty="0" smtClean="0">
                <a:solidFill>
                  <a:srgbClr val="002060"/>
                </a:solidFill>
              </a:rPr>
              <a:t>: </a:t>
            </a:r>
            <a:r>
              <a:rPr lang="en-IN" sz="2200" dirty="0">
                <a:solidFill>
                  <a:srgbClr val="002060"/>
                </a:solidFill>
              </a:rPr>
              <a:t>Data object transforms to information flow necessary to implement business</a:t>
            </a:r>
            <a:r>
              <a:rPr lang="en-IN" sz="2200" dirty="0" smtClean="0">
                <a:solidFill>
                  <a:srgbClr val="002060"/>
                </a:solidFill>
              </a:rPr>
              <a:t>.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647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1.7	RAD 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 (</a:t>
            </a:r>
            <a:r>
              <a:rPr lang="en-IN" sz="36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…)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586918"/>
            <a:ext cx="878497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buFont typeface="+mj-lt"/>
              <a:buAutoNum type="arabicPeriod" startAt="4"/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Construction</a:t>
            </a:r>
            <a:endParaRPr lang="en-US" sz="2200" dirty="0" smtClean="0"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It highlighting the use of pre-existing software component.</a:t>
            </a:r>
          </a:p>
          <a:p>
            <a:pPr marL="457200" indent="-457200" algn="just">
              <a:spcAft>
                <a:spcPts val="1200"/>
              </a:spcAft>
              <a:buFont typeface="+mj-lt"/>
              <a:buAutoNum type="arabicPeriod" startAt="4"/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Deployment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 </a:t>
            </a:r>
            <a:endParaRPr lang="en-US" sz="2200" dirty="0" smtClean="0"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Deliver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to customer basis for subsequent iteration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algn="just">
              <a:spcAft>
                <a:spcPts val="1200"/>
              </a:spcAft>
              <a:defRPr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When to Use ?</a:t>
            </a:r>
            <a:endParaRPr lang="en-US" sz="22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IN" sz="2200" dirty="0">
                <a:solidFill>
                  <a:srgbClr val="002060"/>
                </a:solidFill>
              </a:rPr>
              <a:t>There is a need to create a system that can be </a:t>
            </a:r>
            <a:r>
              <a:rPr lang="en-IN" sz="2200" b="1" dirty="0">
                <a:solidFill>
                  <a:srgbClr val="002060"/>
                </a:solidFill>
              </a:rPr>
              <a:t>modularized </a:t>
            </a:r>
            <a:r>
              <a:rPr lang="en-IN" sz="2200" dirty="0">
                <a:solidFill>
                  <a:srgbClr val="002060"/>
                </a:solidFill>
              </a:rPr>
              <a:t>in 2-3 months of time.</a:t>
            </a: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IN" sz="2200" dirty="0">
                <a:solidFill>
                  <a:srgbClr val="002060"/>
                </a:solidFill>
              </a:rPr>
              <a:t>High </a:t>
            </a:r>
            <a:r>
              <a:rPr lang="en-IN" sz="2200" b="1" dirty="0">
                <a:solidFill>
                  <a:srgbClr val="002060"/>
                </a:solidFill>
              </a:rPr>
              <a:t>availability of designers </a:t>
            </a:r>
            <a:r>
              <a:rPr lang="en-IN" sz="2200" dirty="0">
                <a:solidFill>
                  <a:srgbClr val="002060"/>
                </a:solidFill>
              </a:rPr>
              <a:t>and</a:t>
            </a:r>
            <a:r>
              <a:rPr lang="en-IN" sz="2200" b="1" dirty="0">
                <a:solidFill>
                  <a:srgbClr val="002060"/>
                </a:solidFill>
              </a:rPr>
              <a:t> budget </a:t>
            </a:r>
            <a:r>
              <a:rPr lang="en-IN" sz="2200" dirty="0">
                <a:solidFill>
                  <a:srgbClr val="002060"/>
                </a:solidFill>
              </a:rPr>
              <a:t>for </a:t>
            </a:r>
            <a:r>
              <a:rPr lang="en-IN" sz="2200" dirty="0" err="1">
                <a:solidFill>
                  <a:srgbClr val="002060"/>
                </a:solidFill>
              </a:rPr>
              <a:t>modeling</a:t>
            </a:r>
            <a:r>
              <a:rPr lang="en-IN" sz="2200" dirty="0">
                <a:solidFill>
                  <a:srgbClr val="002060"/>
                </a:solidFill>
              </a:rPr>
              <a:t> along with the cost of automated code generating tools.</a:t>
            </a: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IN" sz="2200" dirty="0">
                <a:solidFill>
                  <a:srgbClr val="002060"/>
                </a:solidFill>
              </a:rPr>
              <a:t>Resources with high business knowledge are available</a:t>
            </a:r>
            <a:r>
              <a:rPr lang="en-IN" sz="2200" dirty="0" smtClean="0">
                <a:solidFill>
                  <a:srgbClr val="002060"/>
                </a:solidFill>
              </a:rPr>
              <a:t>.</a:t>
            </a:r>
            <a:endParaRPr lang="en-IN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9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1.7	RAD 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 (</a:t>
            </a:r>
            <a:r>
              <a:rPr lang="en-IN" sz="36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…)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Advantages</a:t>
            </a:r>
            <a:endParaRPr lang="en-US" sz="22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Reduced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development time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Increases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reusability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of components.</a:t>
            </a: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Quick initial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reviews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occur.</a:t>
            </a: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Encourages customer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feedback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Integration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from very beginning solves a lot of integration issues.</a:t>
            </a:r>
            <a:endParaRPr lang="en-US" sz="220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600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1.7	RAD 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 (</a:t>
            </a:r>
            <a:r>
              <a:rPr lang="en-IN" sz="36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…)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Drawback</a:t>
            </a:r>
            <a:endParaRPr lang="en-US" sz="220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For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large but scalable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projects, RAD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requires sufficient human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resources.</a:t>
            </a:r>
            <a:endParaRPr lang="en-US" sz="2200" b="1" dirty="0">
              <a:solidFill>
                <a:srgbClr val="002060"/>
              </a:solidFill>
              <a:latin typeface="+mj-lt"/>
            </a:endParaRP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Projects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fail if developers and customers are not committed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in a much shortened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time-frame.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Problematic if system can not be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modularized.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Not appropriate when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technical risks are high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(heavy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use of new technology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3746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1.8	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Evolutionary Process Models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Produce an increasingly more complete version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of the software with each iteration.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Evolutionary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Models are iterative. </a:t>
            </a:r>
            <a:endParaRPr lang="en-US" sz="2200" dirty="0" smtClean="0">
              <a:solidFill>
                <a:srgbClr val="002060"/>
              </a:solidFill>
              <a:latin typeface="+mj-lt"/>
            </a:endParaRP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Evolutionary models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Prototyping Model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Spiral Model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Concurrent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Development Model</a:t>
            </a:r>
          </a:p>
        </p:txBody>
      </p:sp>
    </p:spTree>
    <p:extLst>
      <p:ext uri="{BB962C8B-B14F-4D97-AF65-F5344CB8AC3E}">
        <p14:creationId xmlns:p14="http://schemas.microsoft.com/office/powerpoint/2010/main" val="374319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512" y="521345"/>
            <a:ext cx="5040559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+mj-lt"/>
              </a:rPr>
              <a:t>Serves as a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mechanism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for identifying software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requirements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.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  <a:p>
            <a:pPr marL="342900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Prototype can be serve as “the </a:t>
            </a:r>
            <a:r>
              <a:rPr lang="en-US" sz="2200" b="1" dirty="0">
                <a:solidFill>
                  <a:srgbClr val="002060"/>
                </a:solidFill>
              </a:rPr>
              <a:t>first system</a:t>
            </a:r>
            <a:r>
              <a:rPr lang="en-US" sz="2200" dirty="0">
                <a:solidFill>
                  <a:srgbClr val="002060"/>
                </a:solidFill>
              </a:rPr>
              <a:t>”.</a:t>
            </a:r>
          </a:p>
          <a:p>
            <a:pPr marL="342900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Quick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planning and modeling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.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  <a:p>
            <a:pPr marL="342900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Feedback from customer/end user will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refine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 requirement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342900" indent="-342900" algn="just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002060"/>
                </a:solidFill>
              </a:rPr>
              <a:t>Both </a:t>
            </a:r>
            <a:r>
              <a:rPr lang="en-US" sz="2200" dirty="0">
                <a:solidFill>
                  <a:srgbClr val="002060"/>
                </a:solidFill>
              </a:rPr>
              <a:t>customers and developers like </a:t>
            </a:r>
            <a:r>
              <a:rPr lang="en-US" sz="2200" dirty="0" smtClean="0">
                <a:solidFill>
                  <a:srgbClr val="002060"/>
                </a:solidFill>
              </a:rPr>
              <a:t>this paradigm</a:t>
            </a:r>
            <a:r>
              <a:rPr lang="en-US" sz="2200" dirty="0">
                <a:solidFill>
                  <a:srgbClr val="002060"/>
                </a:solidFill>
              </a:rPr>
              <a:t>.</a:t>
            </a:r>
          </a:p>
          <a:p>
            <a:pPr marL="762005" lvl="1" indent="-342900" algn="just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002060"/>
                </a:solidFill>
              </a:rPr>
              <a:t>Customer/End user </a:t>
            </a:r>
            <a:r>
              <a:rPr lang="en-US" sz="2200" b="1" dirty="0">
                <a:solidFill>
                  <a:srgbClr val="002060"/>
                </a:solidFill>
              </a:rPr>
              <a:t>gets a feel </a:t>
            </a:r>
            <a:r>
              <a:rPr lang="en-US" sz="2200" dirty="0">
                <a:solidFill>
                  <a:srgbClr val="002060"/>
                </a:solidFill>
              </a:rPr>
              <a:t>for the actual </a:t>
            </a:r>
            <a:r>
              <a:rPr lang="en-US" sz="2200" dirty="0" smtClean="0">
                <a:solidFill>
                  <a:srgbClr val="002060"/>
                </a:solidFill>
              </a:rPr>
              <a:t>system.</a:t>
            </a:r>
            <a:endParaRPr lang="en-US" sz="2200" dirty="0">
              <a:solidFill>
                <a:srgbClr val="002060"/>
              </a:solidFill>
            </a:endParaRPr>
          </a:p>
          <a:p>
            <a:pPr marL="762005" lvl="1" indent="-342900" algn="just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002060"/>
                </a:solidFill>
              </a:rPr>
              <a:t>Developer </a:t>
            </a:r>
            <a:r>
              <a:rPr lang="en-US" sz="2200" b="1" dirty="0">
                <a:solidFill>
                  <a:srgbClr val="002060"/>
                </a:solidFill>
              </a:rPr>
              <a:t>gets to build </a:t>
            </a:r>
            <a:r>
              <a:rPr lang="en-US" sz="2200" dirty="0">
                <a:solidFill>
                  <a:srgbClr val="002060"/>
                </a:solidFill>
              </a:rPr>
              <a:t>something immediately</a:t>
            </a:r>
            <a:r>
              <a:rPr lang="en-US" sz="2200" dirty="0" smtClean="0">
                <a:solidFill>
                  <a:srgbClr val="002060"/>
                </a:solidFill>
              </a:rPr>
              <a:t>.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1) The </a:t>
            </a: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Prototyping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 rot="18301951">
            <a:off x="5811830" y="1387015"/>
            <a:ext cx="2977886" cy="2977886"/>
          </a:xfrm>
          <a:prstGeom prst="circularArrow">
            <a:avLst>
              <a:gd name="adj1" fmla="val 5544"/>
              <a:gd name="adj2" fmla="val 330680"/>
              <a:gd name="adj3" fmla="val 13927436"/>
              <a:gd name="adj4" fmla="val 16436259"/>
              <a:gd name="adj5" fmla="val 575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sp>
      <p:sp>
        <p:nvSpPr>
          <p:cNvPr id="16" name="Freeform 15"/>
          <p:cNvSpPr/>
          <p:nvPr/>
        </p:nvSpPr>
        <p:spPr>
          <a:xfrm>
            <a:off x="7086137" y="1270263"/>
            <a:ext cx="1302271" cy="651135"/>
          </a:xfrm>
          <a:custGeom>
            <a:avLst/>
            <a:gdLst>
              <a:gd name="connsiteX0" fmla="*/ 0 w 1302271"/>
              <a:gd name="connsiteY0" fmla="*/ 108525 h 651135"/>
              <a:gd name="connsiteX1" fmla="*/ 108525 w 1302271"/>
              <a:gd name="connsiteY1" fmla="*/ 0 h 651135"/>
              <a:gd name="connsiteX2" fmla="*/ 1193746 w 1302271"/>
              <a:gd name="connsiteY2" fmla="*/ 0 h 651135"/>
              <a:gd name="connsiteX3" fmla="*/ 1302271 w 1302271"/>
              <a:gd name="connsiteY3" fmla="*/ 108525 h 651135"/>
              <a:gd name="connsiteX4" fmla="*/ 1302271 w 1302271"/>
              <a:gd name="connsiteY4" fmla="*/ 542610 h 651135"/>
              <a:gd name="connsiteX5" fmla="*/ 1193746 w 1302271"/>
              <a:gd name="connsiteY5" fmla="*/ 651135 h 651135"/>
              <a:gd name="connsiteX6" fmla="*/ 108525 w 1302271"/>
              <a:gd name="connsiteY6" fmla="*/ 651135 h 651135"/>
              <a:gd name="connsiteX7" fmla="*/ 0 w 1302271"/>
              <a:gd name="connsiteY7" fmla="*/ 542610 h 651135"/>
              <a:gd name="connsiteX8" fmla="*/ 0 w 1302271"/>
              <a:gd name="connsiteY8" fmla="*/ 108525 h 6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2271" h="651135">
                <a:moveTo>
                  <a:pt x="0" y="108525"/>
                </a:moveTo>
                <a:cubicBezTo>
                  <a:pt x="0" y="48588"/>
                  <a:pt x="48588" y="0"/>
                  <a:pt x="108525" y="0"/>
                </a:cubicBezTo>
                <a:lnTo>
                  <a:pt x="1193746" y="0"/>
                </a:lnTo>
                <a:cubicBezTo>
                  <a:pt x="1253683" y="0"/>
                  <a:pt x="1302271" y="48588"/>
                  <a:pt x="1302271" y="108525"/>
                </a:cubicBezTo>
                <a:lnTo>
                  <a:pt x="1302271" y="542610"/>
                </a:lnTo>
                <a:cubicBezTo>
                  <a:pt x="1302271" y="602547"/>
                  <a:pt x="1253683" y="651135"/>
                  <a:pt x="1193746" y="651135"/>
                </a:cubicBezTo>
                <a:lnTo>
                  <a:pt x="108525" y="651135"/>
                </a:lnTo>
                <a:cubicBezTo>
                  <a:pt x="48588" y="651135"/>
                  <a:pt x="0" y="602547"/>
                  <a:pt x="0" y="542610"/>
                </a:cubicBezTo>
                <a:lnTo>
                  <a:pt x="0" y="10852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316" tIns="81316" rIns="81316" bIns="8131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300" b="1" kern="1200" smtClean="0">
                <a:solidFill>
                  <a:schemeClr val="tx1"/>
                </a:solidFill>
              </a:rPr>
              <a:t>Quick Plan</a:t>
            </a:r>
            <a:endParaRPr lang="en-IN" sz="1300" b="1" kern="1200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7662217" y="2494397"/>
            <a:ext cx="1302271" cy="651135"/>
          </a:xfrm>
          <a:custGeom>
            <a:avLst/>
            <a:gdLst>
              <a:gd name="connsiteX0" fmla="*/ 0 w 1302271"/>
              <a:gd name="connsiteY0" fmla="*/ 108525 h 651135"/>
              <a:gd name="connsiteX1" fmla="*/ 108525 w 1302271"/>
              <a:gd name="connsiteY1" fmla="*/ 0 h 651135"/>
              <a:gd name="connsiteX2" fmla="*/ 1193746 w 1302271"/>
              <a:gd name="connsiteY2" fmla="*/ 0 h 651135"/>
              <a:gd name="connsiteX3" fmla="*/ 1302271 w 1302271"/>
              <a:gd name="connsiteY3" fmla="*/ 108525 h 651135"/>
              <a:gd name="connsiteX4" fmla="*/ 1302271 w 1302271"/>
              <a:gd name="connsiteY4" fmla="*/ 542610 h 651135"/>
              <a:gd name="connsiteX5" fmla="*/ 1193746 w 1302271"/>
              <a:gd name="connsiteY5" fmla="*/ 651135 h 651135"/>
              <a:gd name="connsiteX6" fmla="*/ 108525 w 1302271"/>
              <a:gd name="connsiteY6" fmla="*/ 651135 h 651135"/>
              <a:gd name="connsiteX7" fmla="*/ 0 w 1302271"/>
              <a:gd name="connsiteY7" fmla="*/ 542610 h 651135"/>
              <a:gd name="connsiteX8" fmla="*/ 0 w 1302271"/>
              <a:gd name="connsiteY8" fmla="*/ 108525 h 6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2271" h="651135">
                <a:moveTo>
                  <a:pt x="0" y="108525"/>
                </a:moveTo>
                <a:cubicBezTo>
                  <a:pt x="0" y="48588"/>
                  <a:pt x="48588" y="0"/>
                  <a:pt x="108525" y="0"/>
                </a:cubicBezTo>
                <a:lnTo>
                  <a:pt x="1193746" y="0"/>
                </a:lnTo>
                <a:cubicBezTo>
                  <a:pt x="1253683" y="0"/>
                  <a:pt x="1302271" y="48588"/>
                  <a:pt x="1302271" y="108525"/>
                </a:cubicBezTo>
                <a:lnTo>
                  <a:pt x="1302271" y="542610"/>
                </a:lnTo>
                <a:cubicBezTo>
                  <a:pt x="1302271" y="602547"/>
                  <a:pt x="1253683" y="651135"/>
                  <a:pt x="1193746" y="651135"/>
                </a:cubicBezTo>
                <a:lnTo>
                  <a:pt x="108525" y="651135"/>
                </a:lnTo>
                <a:cubicBezTo>
                  <a:pt x="48588" y="651135"/>
                  <a:pt x="0" y="602547"/>
                  <a:pt x="0" y="542610"/>
                </a:cubicBezTo>
                <a:lnTo>
                  <a:pt x="0" y="10852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2812566"/>
              <a:satOff val="-4220"/>
              <a:lumOff val="-686"/>
              <a:alphaOff val="0"/>
            </a:schemeClr>
          </a:fillRef>
          <a:effectRef idx="3">
            <a:schemeClr val="accent3">
              <a:hueOff val="2812566"/>
              <a:satOff val="-4220"/>
              <a:lumOff val="-68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316" tIns="81316" rIns="81316" bIns="8131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300" b="1" kern="1200" dirty="0" err="1" smtClean="0">
                <a:solidFill>
                  <a:schemeClr val="tx1"/>
                </a:solidFill>
              </a:rPr>
              <a:t>Modeling</a:t>
            </a:r>
            <a:r>
              <a:rPr lang="en-IN" sz="1300" b="1" dirty="0" smtClean="0">
                <a:solidFill>
                  <a:schemeClr val="tx1"/>
                </a:solidFill>
              </a:rPr>
              <a:t>: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300" b="1" kern="1200" dirty="0" smtClean="0">
                <a:solidFill>
                  <a:schemeClr val="tx1"/>
                </a:solidFill>
              </a:rPr>
              <a:t>Quick Design</a:t>
            </a:r>
            <a:endParaRPr lang="en-IN" sz="1300" b="1" kern="1200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524329" y="3680560"/>
            <a:ext cx="1302271" cy="651135"/>
          </a:xfrm>
          <a:custGeom>
            <a:avLst/>
            <a:gdLst>
              <a:gd name="connsiteX0" fmla="*/ 0 w 1302271"/>
              <a:gd name="connsiteY0" fmla="*/ 108525 h 651135"/>
              <a:gd name="connsiteX1" fmla="*/ 108525 w 1302271"/>
              <a:gd name="connsiteY1" fmla="*/ 0 h 651135"/>
              <a:gd name="connsiteX2" fmla="*/ 1193746 w 1302271"/>
              <a:gd name="connsiteY2" fmla="*/ 0 h 651135"/>
              <a:gd name="connsiteX3" fmla="*/ 1302271 w 1302271"/>
              <a:gd name="connsiteY3" fmla="*/ 108525 h 651135"/>
              <a:gd name="connsiteX4" fmla="*/ 1302271 w 1302271"/>
              <a:gd name="connsiteY4" fmla="*/ 542610 h 651135"/>
              <a:gd name="connsiteX5" fmla="*/ 1193746 w 1302271"/>
              <a:gd name="connsiteY5" fmla="*/ 651135 h 651135"/>
              <a:gd name="connsiteX6" fmla="*/ 108525 w 1302271"/>
              <a:gd name="connsiteY6" fmla="*/ 651135 h 651135"/>
              <a:gd name="connsiteX7" fmla="*/ 0 w 1302271"/>
              <a:gd name="connsiteY7" fmla="*/ 542610 h 651135"/>
              <a:gd name="connsiteX8" fmla="*/ 0 w 1302271"/>
              <a:gd name="connsiteY8" fmla="*/ 108525 h 6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2271" h="651135">
                <a:moveTo>
                  <a:pt x="0" y="108525"/>
                </a:moveTo>
                <a:cubicBezTo>
                  <a:pt x="0" y="48588"/>
                  <a:pt x="48588" y="0"/>
                  <a:pt x="108525" y="0"/>
                </a:cubicBezTo>
                <a:lnTo>
                  <a:pt x="1193746" y="0"/>
                </a:lnTo>
                <a:cubicBezTo>
                  <a:pt x="1253683" y="0"/>
                  <a:pt x="1302271" y="48588"/>
                  <a:pt x="1302271" y="108525"/>
                </a:cubicBezTo>
                <a:lnTo>
                  <a:pt x="1302271" y="542610"/>
                </a:lnTo>
                <a:cubicBezTo>
                  <a:pt x="1302271" y="602547"/>
                  <a:pt x="1253683" y="651135"/>
                  <a:pt x="1193746" y="651135"/>
                </a:cubicBezTo>
                <a:lnTo>
                  <a:pt x="108525" y="651135"/>
                </a:lnTo>
                <a:cubicBezTo>
                  <a:pt x="48588" y="651135"/>
                  <a:pt x="0" y="602547"/>
                  <a:pt x="0" y="542610"/>
                </a:cubicBezTo>
                <a:lnTo>
                  <a:pt x="0" y="10852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5625132"/>
              <a:satOff val="-8440"/>
              <a:lumOff val="-1373"/>
              <a:alphaOff val="0"/>
            </a:schemeClr>
          </a:fillRef>
          <a:effectRef idx="3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316" tIns="81316" rIns="81316" bIns="8131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300" b="1" kern="1200" dirty="0" smtClean="0">
                <a:solidFill>
                  <a:schemeClr val="tx1"/>
                </a:solidFill>
              </a:rPr>
              <a:t>Prototype Construction</a:t>
            </a:r>
            <a:endParaRPr lang="en-IN" sz="1300" b="1" kern="1200" dirty="0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508101" y="3433564"/>
            <a:ext cx="1302271" cy="792088"/>
          </a:xfrm>
          <a:custGeom>
            <a:avLst/>
            <a:gdLst>
              <a:gd name="connsiteX0" fmla="*/ 0 w 1302271"/>
              <a:gd name="connsiteY0" fmla="*/ 108525 h 651135"/>
              <a:gd name="connsiteX1" fmla="*/ 108525 w 1302271"/>
              <a:gd name="connsiteY1" fmla="*/ 0 h 651135"/>
              <a:gd name="connsiteX2" fmla="*/ 1193746 w 1302271"/>
              <a:gd name="connsiteY2" fmla="*/ 0 h 651135"/>
              <a:gd name="connsiteX3" fmla="*/ 1302271 w 1302271"/>
              <a:gd name="connsiteY3" fmla="*/ 108525 h 651135"/>
              <a:gd name="connsiteX4" fmla="*/ 1302271 w 1302271"/>
              <a:gd name="connsiteY4" fmla="*/ 542610 h 651135"/>
              <a:gd name="connsiteX5" fmla="*/ 1193746 w 1302271"/>
              <a:gd name="connsiteY5" fmla="*/ 651135 h 651135"/>
              <a:gd name="connsiteX6" fmla="*/ 108525 w 1302271"/>
              <a:gd name="connsiteY6" fmla="*/ 651135 h 651135"/>
              <a:gd name="connsiteX7" fmla="*/ 0 w 1302271"/>
              <a:gd name="connsiteY7" fmla="*/ 542610 h 651135"/>
              <a:gd name="connsiteX8" fmla="*/ 0 w 1302271"/>
              <a:gd name="connsiteY8" fmla="*/ 108525 h 6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2271" h="651135">
                <a:moveTo>
                  <a:pt x="0" y="108525"/>
                </a:moveTo>
                <a:cubicBezTo>
                  <a:pt x="0" y="48588"/>
                  <a:pt x="48588" y="0"/>
                  <a:pt x="108525" y="0"/>
                </a:cubicBezTo>
                <a:lnTo>
                  <a:pt x="1193746" y="0"/>
                </a:lnTo>
                <a:cubicBezTo>
                  <a:pt x="1253683" y="0"/>
                  <a:pt x="1302271" y="48588"/>
                  <a:pt x="1302271" y="108525"/>
                </a:cubicBezTo>
                <a:lnTo>
                  <a:pt x="1302271" y="542610"/>
                </a:lnTo>
                <a:cubicBezTo>
                  <a:pt x="1302271" y="602547"/>
                  <a:pt x="1253683" y="651135"/>
                  <a:pt x="1193746" y="651135"/>
                </a:cubicBezTo>
                <a:lnTo>
                  <a:pt x="108525" y="651135"/>
                </a:lnTo>
                <a:cubicBezTo>
                  <a:pt x="48588" y="651135"/>
                  <a:pt x="0" y="602547"/>
                  <a:pt x="0" y="542610"/>
                </a:cubicBezTo>
                <a:lnTo>
                  <a:pt x="0" y="10852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8437698"/>
              <a:satOff val="-12660"/>
              <a:lumOff val="-2059"/>
              <a:alphaOff val="0"/>
            </a:schemeClr>
          </a:fillRef>
          <a:effectRef idx="3">
            <a:schemeClr val="accent3">
              <a:hueOff val="8437698"/>
              <a:satOff val="-12660"/>
              <a:lumOff val="-205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316" tIns="81316" rIns="81316" bIns="8131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300" b="1" kern="1200" dirty="0" smtClean="0">
                <a:solidFill>
                  <a:schemeClr val="tx1"/>
                </a:solidFill>
              </a:rPr>
              <a:t>Deployment: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300" b="1" kern="1200" dirty="0" smtClean="0">
                <a:solidFill>
                  <a:schemeClr val="tx1"/>
                </a:solidFill>
              </a:rPr>
              <a:t>Delivery 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300" b="1" kern="1200" dirty="0" smtClean="0">
                <a:solidFill>
                  <a:schemeClr val="tx1"/>
                </a:solidFill>
              </a:rPr>
              <a:t>and Feedback</a:t>
            </a:r>
            <a:endParaRPr lang="en-IN" sz="1300" b="1" kern="1200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357964" y="2137425"/>
            <a:ext cx="1302271" cy="651135"/>
          </a:xfrm>
          <a:custGeom>
            <a:avLst/>
            <a:gdLst>
              <a:gd name="connsiteX0" fmla="*/ 0 w 1302271"/>
              <a:gd name="connsiteY0" fmla="*/ 108525 h 651135"/>
              <a:gd name="connsiteX1" fmla="*/ 108525 w 1302271"/>
              <a:gd name="connsiteY1" fmla="*/ 0 h 651135"/>
              <a:gd name="connsiteX2" fmla="*/ 1193746 w 1302271"/>
              <a:gd name="connsiteY2" fmla="*/ 0 h 651135"/>
              <a:gd name="connsiteX3" fmla="*/ 1302271 w 1302271"/>
              <a:gd name="connsiteY3" fmla="*/ 108525 h 651135"/>
              <a:gd name="connsiteX4" fmla="*/ 1302271 w 1302271"/>
              <a:gd name="connsiteY4" fmla="*/ 542610 h 651135"/>
              <a:gd name="connsiteX5" fmla="*/ 1193746 w 1302271"/>
              <a:gd name="connsiteY5" fmla="*/ 651135 h 651135"/>
              <a:gd name="connsiteX6" fmla="*/ 108525 w 1302271"/>
              <a:gd name="connsiteY6" fmla="*/ 651135 h 651135"/>
              <a:gd name="connsiteX7" fmla="*/ 0 w 1302271"/>
              <a:gd name="connsiteY7" fmla="*/ 542610 h 651135"/>
              <a:gd name="connsiteX8" fmla="*/ 0 w 1302271"/>
              <a:gd name="connsiteY8" fmla="*/ 108525 h 6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2271" h="651135">
                <a:moveTo>
                  <a:pt x="0" y="108525"/>
                </a:moveTo>
                <a:cubicBezTo>
                  <a:pt x="0" y="48588"/>
                  <a:pt x="48588" y="0"/>
                  <a:pt x="108525" y="0"/>
                </a:cubicBezTo>
                <a:lnTo>
                  <a:pt x="1193746" y="0"/>
                </a:lnTo>
                <a:cubicBezTo>
                  <a:pt x="1253683" y="0"/>
                  <a:pt x="1302271" y="48588"/>
                  <a:pt x="1302271" y="108525"/>
                </a:cubicBezTo>
                <a:lnTo>
                  <a:pt x="1302271" y="542610"/>
                </a:lnTo>
                <a:cubicBezTo>
                  <a:pt x="1302271" y="602547"/>
                  <a:pt x="1253683" y="651135"/>
                  <a:pt x="1193746" y="651135"/>
                </a:cubicBezTo>
                <a:lnTo>
                  <a:pt x="108525" y="651135"/>
                </a:lnTo>
                <a:cubicBezTo>
                  <a:pt x="48588" y="651135"/>
                  <a:pt x="0" y="602547"/>
                  <a:pt x="0" y="542610"/>
                </a:cubicBezTo>
                <a:lnTo>
                  <a:pt x="0" y="108525"/>
                </a:lnTo>
                <a:close/>
              </a:path>
            </a:pathLst>
          </a:custGeom>
          <a:solidFill>
            <a:srgbClr val="8F77AD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11250264"/>
              <a:satOff val="-16880"/>
              <a:lumOff val="-2745"/>
              <a:alphaOff val="0"/>
            </a:schemeClr>
          </a:fillRef>
          <a:effectRef idx="3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316" tIns="81316" rIns="81316" bIns="81316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300" b="1" kern="1200" dirty="0" smtClean="0">
                <a:solidFill>
                  <a:schemeClr val="tx1"/>
                </a:solidFill>
              </a:rPr>
              <a:t>Communication</a:t>
            </a:r>
            <a:endParaRPr lang="en-IN" sz="1300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1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6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1) The </a:t>
            </a: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Prototyping 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 (</a:t>
            </a:r>
            <a:r>
              <a:rPr lang="en-IN" sz="36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…)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7920"/>
            <a:ext cx="878497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When to Use ?</a:t>
            </a:r>
          </a:p>
          <a:p>
            <a:pPr marL="914400" lvl="1" indent="-4572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</a:rPr>
              <a:t>Customers are not sure about the detail input, output and requirements.</a:t>
            </a:r>
          </a:p>
          <a:p>
            <a:pPr marL="914400" lvl="1" indent="-4572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</a:rPr>
              <a:t>Developers are not sure about the technical feasibilities.</a:t>
            </a:r>
          </a:p>
          <a:p>
            <a:pPr algn="just">
              <a:spcAft>
                <a:spcPts val="1200"/>
              </a:spcAft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Problem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Areas: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Customer demand that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“a few fixes”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be applied to make the prototype a working product, due to that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software quality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suffers as a result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.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Developer often makes implementation in order to get a prototype working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quickly;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without considering other factors in mind like OS, Programming language, etc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049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000" b="1" dirty="0" smtClean="0"/>
              <a:t>Product Development from an IT failures perspective</a:t>
            </a:r>
            <a:endParaRPr lang="en-IN" sz="3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C:\Users\Dell\Desktop\D\SE_JMM\IT Per\i1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9508"/>
            <a:ext cx="14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ell\Desktop\D\SE_JMM\IT Per\i12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589508"/>
            <a:ext cx="14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ell\Desktop\D\SE_JMM\IT Per\i14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89508"/>
            <a:ext cx="14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Dell\Desktop\D\SE_JMM\IT Per\i15.jp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589508"/>
            <a:ext cx="14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ell\Desktop\D\SE_JMM\IT Per\i16.jpg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89508"/>
            <a:ext cx="14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ell\Desktop\D\SE_JMM\IT Per\i21.jp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65772"/>
            <a:ext cx="14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Dell\Desktop\D\SE_JMM\IT Per\i23.jpg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965772"/>
            <a:ext cx="14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Dell\Desktop\D\SE_JMM\IT Per\i25.jpg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65772"/>
            <a:ext cx="14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Dell\Desktop\D\SE_JMM\IT Per\i26.jpg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2965772"/>
            <a:ext cx="14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C:\Users\Dell\Desktop\D\SE_JMM\IT Per\i28.jpg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965772"/>
            <a:ext cx="14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835696" y="5089748"/>
            <a:ext cx="5400600" cy="390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latin typeface="+mj-lt"/>
              </a:rPr>
              <a:t>© </a:t>
            </a:r>
            <a:r>
              <a:rPr lang="en-IN" sz="1600" dirty="0">
                <a:latin typeface="+mj-lt"/>
              </a:rPr>
              <a:t>http://www.projectcartoon.com/</a:t>
            </a:r>
          </a:p>
          <a:p>
            <a:endParaRPr lang="en-I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313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6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1) The </a:t>
            </a: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Prototyping 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 (</a:t>
            </a:r>
            <a:r>
              <a:rPr lang="en-IN" sz="36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…)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3"/>
            <a:ext cx="878497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chemeClr val="accent2"/>
              </a:buClr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Advantages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Users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are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actively involved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in the development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Since in this methodology a working model of the system is provided, the users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get a better understanding of the system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being developed.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Errors can be detected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much earlier.</a:t>
            </a:r>
          </a:p>
          <a:p>
            <a:pPr algn="just">
              <a:spcAft>
                <a:spcPts val="1200"/>
              </a:spcAft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Disadvantages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Leads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to implementing and then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repairing way of building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systems.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Incomplete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or inadequate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(insufficient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) problem analysis.</a:t>
            </a:r>
            <a:endParaRPr lang="en-US" sz="22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01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2) Spiral Model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7260"/>
            <a:ext cx="695853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23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2) 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Spiral Model (</a:t>
            </a:r>
            <a:r>
              <a:rPr lang="en-IN" sz="36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…)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94353"/>
            <a:ext cx="878497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Couples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iterative nature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of prototyping with the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controlled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 and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systematic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 aspects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285750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Using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spiral, software developed in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a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series of evolutionary release.</a:t>
            </a:r>
          </a:p>
          <a:p>
            <a:pPr marL="742950" lvl="1" indent="-285750" algn="just"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Early iteration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, release might be on paper or prototype.</a:t>
            </a:r>
          </a:p>
          <a:p>
            <a:pPr marL="742950" lvl="1" indent="-285750" algn="just"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Later iteration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, more complete version of software.</a:t>
            </a:r>
          </a:p>
          <a:p>
            <a:pPr marL="285750" indent="-285750" algn="just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Divided into framework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activities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(C,P,M,C,D)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. Each activity represent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one segment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.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702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2) 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Spiral Model (</a:t>
            </a:r>
            <a:r>
              <a:rPr lang="en-IN" sz="36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…)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When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to use Spiral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Model?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When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costs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and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risk evaluation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 is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important.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For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medium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to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high-risk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projects.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Users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are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unsure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of their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needs.</a:t>
            </a:r>
            <a:endParaRPr lang="en-US" sz="2200" b="1" dirty="0">
              <a:solidFill>
                <a:srgbClr val="002060"/>
              </a:solidFill>
              <a:latin typeface="+mj-lt"/>
            </a:endParaRP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Requirements are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complex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.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New product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line.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Significant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(considerable)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changes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are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expected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.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096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2) 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Spiral Model (</a:t>
            </a:r>
            <a:r>
              <a:rPr lang="en-IN" sz="36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…)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3"/>
            <a:ext cx="878497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Advantages</a:t>
            </a:r>
          </a:p>
          <a:p>
            <a:pPr marL="800100" lvl="1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High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amount of risk analysis hence,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avoidance of Risk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is enhanced.</a:t>
            </a:r>
          </a:p>
          <a:p>
            <a:pPr marL="800100" lvl="1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Good for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large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projects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800100" lvl="1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Strong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approval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and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documentation control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800100" lvl="1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Additional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Functionality can be added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at a later date.</a:t>
            </a:r>
          </a:p>
          <a:p>
            <a:pPr marL="800100" lvl="1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Software is produced early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in the 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Software Life Cycle.</a:t>
            </a:r>
          </a:p>
          <a:p>
            <a:pPr algn="just">
              <a:spcAft>
                <a:spcPts val="600"/>
              </a:spcAft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Disadvantages</a:t>
            </a:r>
          </a:p>
          <a:p>
            <a:pPr marL="800100" lvl="1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Can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be a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costly model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to use.</a:t>
            </a:r>
          </a:p>
          <a:p>
            <a:pPr marL="800100" lvl="1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Risk analysis requires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highly specific expertise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800100" lvl="1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Project’s success is highly dependent on the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risk analysis phase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800100" lvl="1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Doesn’t work well for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smaller projects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.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997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67544" y="1201316"/>
            <a:ext cx="4032448" cy="4104456"/>
          </a:xfrm>
          <a:prstGeom prst="roundRect">
            <a:avLst>
              <a:gd name="adj" fmla="val 28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Concurrent Development 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4048" y="563877"/>
            <a:ext cx="39604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Allow a software team to represent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iterative and concurrent elements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of any of the process models. 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The Figure shows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modeling may be in any one of the states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at any given time. 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Each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activity, action or task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on the network exists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simultaneously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(all together) with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other activities, actions or tasks.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99792" y="625252"/>
            <a:ext cx="1080120" cy="43204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Inactive</a:t>
            </a:r>
            <a:endParaRPr lang="en-IN" sz="14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85028" y="1057300"/>
            <a:ext cx="1454824" cy="864096"/>
            <a:chOff x="1785028" y="1057300"/>
            <a:chExt cx="1454824" cy="864096"/>
          </a:xfrm>
        </p:grpSpPr>
        <p:sp>
          <p:nvSpPr>
            <p:cNvPr id="7" name="Rounded Rectangle 6"/>
            <p:cNvSpPr/>
            <p:nvPr/>
          </p:nvSpPr>
          <p:spPr>
            <a:xfrm>
              <a:off x="1785028" y="1363500"/>
              <a:ext cx="1346812" cy="5578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/>
                <a:t>Under Development</a:t>
              </a:r>
              <a:endParaRPr lang="en-IN" sz="1400" b="1" dirty="0"/>
            </a:p>
          </p:txBody>
        </p:sp>
        <p:cxnSp>
          <p:nvCxnSpPr>
            <p:cNvPr id="17" name="Straight Arrow Connector 16"/>
            <p:cNvCxnSpPr>
              <a:stCxn id="4" idx="2"/>
              <a:endCxn id="7" idx="0"/>
            </p:cNvCxnSpPr>
            <p:nvPr/>
          </p:nvCxnSpPr>
          <p:spPr>
            <a:xfrm flipH="1">
              <a:off x="2458434" y="1057300"/>
              <a:ext cx="781418" cy="306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771800" y="3487404"/>
            <a:ext cx="1080120" cy="882264"/>
            <a:chOff x="2771800" y="3487404"/>
            <a:chExt cx="1080120" cy="882264"/>
          </a:xfrm>
        </p:grpSpPr>
        <p:sp>
          <p:nvSpPr>
            <p:cNvPr id="13" name="Rounded Rectangle 12"/>
            <p:cNvSpPr/>
            <p:nvPr/>
          </p:nvSpPr>
          <p:spPr>
            <a:xfrm>
              <a:off x="2771800" y="3937620"/>
              <a:ext cx="1080120" cy="43204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err="1"/>
                <a:t>Baselined</a:t>
              </a:r>
              <a:endParaRPr lang="en-IN" sz="1400" b="1" dirty="0"/>
            </a:p>
          </p:txBody>
        </p:sp>
        <p:cxnSp>
          <p:nvCxnSpPr>
            <p:cNvPr id="29" name="Straight Arrow Connector 28"/>
            <p:cNvCxnSpPr>
              <a:stCxn id="11" idx="2"/>
              <a:endCxn id="13" idx="0"/>
            </p:cNvCxnSpPr>
            <p:nvPr/>
          </p:nvCxnSpPr>
          <p:spPr>
            <a:xfrm flipH="1">
              <a:off x="3311860" y="3487404"/>
              <a:ext cx="154686" cy="4502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992940" y="2839332"/>
            <a:ext cx="1800200" cy="1026280"/>
            <a:chOff x="992940" y="2839332"/>
            <a:chExt cx="1800200" cy="1026280"/>
          </a:xfrm>
        </p:grpSpPr>
        <p:sp>
          <p:nvSpPr>
            <p:cNvPr id="10" name="Rounded Rectangle 9"/>
            <p:cNvSpPr/>
            <p:nvPr/>
          </p:nvSpPr>
          <p:spPr>
            <a:xfrm>
              <a:off x="992940" y="3307716"/>
              <a:ext cx="1346812" cy="55789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/>
                <a:t>Under Revision</a:t>
              </a:r>
              <a:endParaRPr lang="en-IN" sz="1400" b="1" dirty="0"/>
            </a:p>
          </p:txBody>
        </p:sp>
        <p:cxnSp>
          <p:nvCxnSpPr>
            <p:cNvPr id="26" name="Straight Arrow Connector 25"/>
            <p:cNvCxnSpPr>
              <a:stCxn id="9" idx="2"/>
              <a:endCxn id="10" idx="0"/>
            </p:cNvCxnSpPr>
            <p:nvPr/>
          </p:nvCxnSpPr>
          <p:spPr>
            <a:xfrm>
              <a:off x="1522330" y="2839332"/>
              <a:ext cx="144016" cy="4683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3"/>
              <a:endCxn id="11" idx="1"/>
            </p:cNvCxnSpPr>
            <p:nvPr/>
          </p:nvCxnSpPr>
          <p:spPr>
            <a:xfrm flipV="1">
              <a:off x="2339752" y="3208456"/>
              <a:ext cx="453388" cy="378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48924" y="2560384"/>
            <a:ext cx="3291028" cy="2601372"/>
            <a:chOff x="848924" y="2560384"/>
            <a:chExt cx="3291028" cy="2601372"/>
          </a:xfrm>
        </p:grpSpPr>
        <p:sp>
          <p:nvSpPr>
            <p:cNvPr id="8" name="Rounded Rectangle 7"/>
            <p:cNvSpPr/>
            <p:nvPr/>
          </p:nvSpPr>
          <p:spPr>
            <a:xfrm>
              <a:off x="1785028" y="4729708"/>
              <a:ext cx="1136123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/>
                <a:t>Done</a:t>
              </a:r>
              <a:endParaRPr lang="en-IN" sz="1400" b="1" dirty="0"/>
            </a:p>
          </p:txBody>
        </p:sp>
        <p:cxnSp>
          <p:nvCxnSpPr>
            <p:cNvPr id="2059" name="Elbow Connector 2058"/>
            <p:cNvCxnSpPr>
              <a:stCxn id="8" idx="1"/>
              <a:endCxn id="9" idx="1"/>
            </p:cNvCxnSpPr>
            <p:nvPr/>
          </p:nvCxnSpPr>
          <p:spPr>
            <a:xfrm rot="10800000">
              <a:off x="848924" y="2560384"/>
              <a:ext cx="936104" cy="2385348"/>
            </a:xfrm>
            <a:prstGeom prst="bentConnector3">
              <a:avLst>
                <a:gd name="adj1" fmla="val 12442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66" name="Elbow Connector 2065"/>
            <p:cNvCxnSpPr>
              <a:stCxn id="11" idx="3"/>
              <a:endCxn id="8" idx="3"/>
            </p:cNvCxnSpPr>
            <p:nvPr/>
          </p:nvCxnSpPr>
          <p:spPr>
            <a:xfrm flipH="1">
              <a:off x="2921151" y="3208456"/>
              <a:ext cx="1218801" cy="1737276"/>
            </a:xfrm>
            <a:prstGeom prst="bentConnector3">
              <a:avLst>
                <a:gd name="adj1" fmla="val -1526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2"/>
              <a:endCxn id="8" idx="0"/>
            </p:cNvCxnSpPr>
            <p:nvPr/>
          </p:nvCxnSpPr>
          <p:spPr>
            <a:xfrm flipH="1">
              <a:off x="2353090" y="4369668"/>
              <a:ext cx="95877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0" name="TextBox 2069"/>
          <p:cNvSpPr txBox="1"/>
          <p:nvPr/>
        </p:nvSpPr>
        <p:spPr>
          <a:xfrm>
            <a:off x="539552" y="903992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err="1" smtClean="0"/>
              <a:t>Modeling</a:t>
            </a:r>
            <a:r>
              <a:rPr lang="en-IN" sz="1600" b="1" dirty="0" smtClean="0"/>
              <a:t> Activity</a:t>
            </a:r>
            <a:endParaRPr lang="en-IN" sz="16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2793140" y="1642448"/>
            <a:ext cx="1346812" cy="1844956"/>
            <a:chOff x="2793140" y="1642448"/>
            <a:chExt cx="1346812" cy="1844956"/>
          </a:xfrm>
        </p:grpSpPr>
        <p:sp>
          <p:nvSpPr>
            <p:cNvPr id="11" name="Rounded Rectangle 10"/>
            <p:cNvSpPr/>
            <p:nvPr/>
          </p:nvSpPr>
          <p:spPr>
            <a:xfrm>
              <a:off x="2793140" y="2929508"/>
              <a:ext cx="1346812" cy="55789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/>
                <a:t>Under Review</a:t>
              </a:r>
              <a:endParaRPr lang="en-IN" sz="1400" b="1" dirty="0"/>
            </a:p>
          </p:txBody>
        </p:sp>
        <p:cxnSp>
          <p:nvCxnSpPr>
            <p:cNvPr id="21" name="Elbow Connector 20"/>
            <p:cNvCxnSpPr>
              <a:stCxn id="7" idx="3"/>
              <a:endCxn id="11" idx="0"/>
            </p:cNvCxnSpPr>
            <p:nvPr/>
          </p:nvCxnSpPr>
          <p:spPr>
            <a:xfrm>
              <a:off x="3131840" y="1642448"/>
              <a:ext cx="334706" cy="1287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48924" y="1642448"/>
            <a:ext cx="1346812" cy="1196884"/>
            <a:chOff x="848924" y="1642448"/>
            <a:chExt cx="1346812" cy="1196884"/>
          </a:xfrm>
        </p:grpSpPr>
        <p:sp>
          <p:nvSpPr>
            <p:cNvPr id="9" name="Rounded Rectangle 8"/>
            <p:cNvSpPr/>
            <p:nvPr/>
          </p:nvSpPr>
          <p:spPr>
            <a:xfrm>
              <a:off x="848924" y="2281436"/>
              <a:ext cx="1346812" cy="55789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/>
                <a:t>Awaiting Changes</a:t>
              </a:r>
              <a:endParaRPr lang="en-IN" sz="1400" b="1" dirty="0"/>
            </a:p>
          </p:txBody>
        </p:sp>
        <p:cxnSp>
          <p:nvCxnSpPr>
            <p:cNvPr id="24" name="Elbow Connector 23"/>
            <p:cNvCxnSpPr>
              <a:stCxn id="7" idx="1"/>
              <a:endCxn id="9" idx="0"/>
            </p:cNvCxnSpPr>
            <p:nvPr/>
          </p:nvCxnSpPr>
          <p:spPr>
            <a:xfrm rot="10800000" flipV="1">
              <a:off x="1522330" y="1642448"/>
              <a:ext cx="262698" cy="63898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79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207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Concurrent Development 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 (</a:t>
            </a:r>
            <a:r>
              <a:rPr lang="en-IN" sz="36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…)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640348"/>
            <a:ext cx="87849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For example, </a:t>
            </a:r>
          </a:p>
          <a:p>
            <a:pPr marL="800100" lvl="1" indent="-3429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Communication activity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has completed its first iteration and is in the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awaiting changes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state. </a:t>
            </a:r>
          </a:p>
          <a:p>
            <a:pPr marL="800100" lvl="1" indent="-3429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The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modeling activity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was in inactive state, now makes a transition into the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under development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state.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135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1.9	Agile Process 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697260"/>
            <a:ext cx="878497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Agile SDLC model is a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combination of iterative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and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 incremental process models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with focus on process adaptability and customer satisfaction by rapid delivery of working software product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Agile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Methods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break the product into small incremental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builds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Every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iteration involves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functional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teams working simultaneously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on various areas like planning, requirements analysis, design, coding, unit testing, and acceptance testing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.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880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1.9	Agile Process 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9872916"/>
              </p:ext>
            </p:extLst>
          </p:nvPr>
        </p:nvGraphicFramePr>
        <p:xfrm>
          <a:off x="323528" y="697260"/>
          <a:ext cx="30243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rved Right Arrow 5"/>
          <p:cNvSpPr/>
          <p:nvPr/>
        </p:nvSpPr>
        <p:spPr>
          <a:xfrm>
            <a:off x="2843808" y="1849388"/>
            <a:ext cx="1080120" cy="504056"/>
          </a:xfrm>
          <a:prstGeom prst="curvedRightArrow">
            <a:avLst>
              <a:gd name="adj1" fmla="val 16905"/>
              <a:gd name="adj2" fmla="val 33280"/>
              <a:gd name="adj3" fmla="val 2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IN" sz="1200" b="1" dirty="0" smtClean="0">
                <a:solidFill>
                  <a:schemeClr val="tx1"/>
                </a:solidFill>
              </a:rPr>
              <a:t>2-3 Months</a:t>
            </a:r>
            <a:endParaRPr lang="en-IN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340083356"/>
              </p:ext>
            </p:extLst>
          </p:nvPr>
        </p:nvGraphicFramePr>
        <p:xfrm>
          <a:off x="3131840" y="1849388"/>
          <a:ext cx="30243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Curved Right Arrow 11"/>
          <p:cNvSpPr/>
          <p:nvPr/>
        </p:nvSpPr>
        <p:spPr>
          <a:xfrm>
            <a:off x="5652120" y="3001516"/>
            <a:ext cx="1080120" cy="504056"/>
          </a:xfrm>
          <a:prstGeom prst="curvedRightArrow">
            <a:avLst>
              <a:gd name="adj1" fmla="val 16905"/>
              <a:gd name="adj2" fmla="val 33280"/>
              <a:gd name="adj3" fmla="val 243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IN" sz="1200" b="1" dirty="0" smtClean="0">
                <a:solidFill>
                  <a:schemeClr val="tx1"/>
                </a:solidFill>
              </a:rPr>
              <a:t>2-3 Months</a:t>
            </a:r>
            <a:endParaRPr lang="en-IN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871945497"/>
              </p:ext>
            </p:extLst>
          </p:nvPr>
        </p:nvGraphicFramePr>
        <p:xfrm>
          <a:off x="5940152" y="3001516"/>
          <a:ext cx="30243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79040" y="1705372"/>
            <a:ext cx="960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solidFill>
                  <a:srgbClr val="002060"/>
                </a:solidFill>
              </a:rPr>
              <a:t>Iteration 1</a:t>
            </a:r>
            <a:endParaRPr lang="en-IN" sz="1400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1960" y="2857500"/>
            <a:ext cx="960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solidFill>
                  <a:srgbClr val="002060"/>
                </a:solidFill>
              </a:rPr>
              <a:t>Iteration 2</a:t>
            </a:r>
            <a:endParaRPr lang="en-IN" sz="1400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95664" y="4009628"/>
            <a:ext cx="960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solidFill>
                  <a:srgbClr val="002060"/>
                </a:solidFill>
              </a:rPr>
              <a:t>Iteration 3</a:t>
            </a:r>
            <a:endParaRPr lang="en-IN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6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Graphic spid="10" grpId="0">
        <p:bldAsOne/>
      </p:bldGraphic>
      <p:bldP spid="12" grpId="0" animBg="1"/>
      <p:bldGraphic spid="13" grpId="0">
        <p:bldAsOne/>
      </p:bldGraphic>
      <p:bldP spid="9" grpId="0"/>
      <p:bldP spid="15" grpId="0"/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600" dirty="0">
                <a:ln w="1905"/>
              </a:rPr>
              <a:t>1.9	Agile Process Model</a:t>
            </a:r>
            <a:r>
              <a:rPr lang="en-IN" sz="3600" dirty="0" smtClean="0">
                <a:ln w="1905"/>
              </a:rPr>
              <a:t> (</a:t>
            </a:r>
            <a:r>
              <a:rPr lang="en-IN" sz="3600" dirty="0" err="1" smtClean="0">
                <a:ln w="1905"/>
              </a:rPr>
              <a:t>Cont</a:t>
            </a:r>
            <a:r>
              <a:rPr lang="en-IN" sz="3600" dirty="0" smtClean="0">
                <a:ln w="1905"/>
              </a:rPr>
              <a:t>…)</a:t>
            </a:r>
            <a:endParaRPr lang="en-IN" sz="3600" dirty="0">
              <a:ln w="1905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Advantages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Customer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satisfaction by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rapid, continuous delivery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of useful software.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Customers, developers and testers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constantly interact with each other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Daily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cooperation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between business people and developers.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Continuous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attention to technical excellence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(quality) and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good design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Regular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adaptation to changing circumstances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.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96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800" b="1" dirty="0" smtClean="0"/>
              <a:t>1.1    The </a:t>
            </a:r>
            <a:r>
              <a:rPr lang="en-IN" sz="3800" b="1" dirty="0"/>
              <a:t>Evolving Role of Software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3"/>
            <a:ext cx="878497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400" b="1" dirty="0" smtClean="0">
                <a:ln w="1905"/>
                <a:solidFill>
                  <a:schemeClr val="accent2">
                    <a:lumMod val="50000"/>
                  </a:schemeClr>
                </a:solidFill>
                <a:latin typeface="+mj-lt"/>
              </a:rPr>
              <a:t>Dual Role of Software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IN" sz="2400" b="1" dirty="0" smtClean="0">
                <a:ln w="1905"/>
                <a:solidFill>
                  <a:schemeClr val="accent2">
                    <a:lumMod val="50000"/>
                  </a:schemeClr>
                </a:solidFill>
                <a:latin typeface="+mj-lt"/>
              </a:rPr>
              <a:t>A product</a:t>
            </a:r>
          </a:p>
          <a:p>
            <a:pPr lvl="2" algn="just">
              <a:spcAft>
                <a:spcPts val="600"/>
              </a:spcAft>
            </a:pPr>
            <a:r>
              <a:rPr lang="en-IN" sz="2200" dirty="0" smtClean="0">
                <a:ln w="1905"/>
                <a:solidFill>
                  <a:schemeClr val="accent2">
                    <a:lumMod val="50000"/>
                  </a:schemeClr>
                </a:solidFill>
                <a:latin typeface="+mj-lt"/>
              </a:rPr>
              <a:t>as </a:t>
            </a:r>
            <a:r>
              <a:rPr lang="en-IN" sz="2200" dirty="0">
                <a:ln w="1905"/>
                <a:solidFill>
                  <a:schemeClr val="accent2">
                    <a:lumMod val="50000"/>
                  </a:schemeClr>
                </a:solidFill>
                <a:latin typeface="+mj-lt"/>
              </a:rPr>
              <a:t>an information </a:t>
            </a:r>
            <a:r>
              <a:rPr lang="en-IN" sz="2200" dirty="0" smtClean="0">
                <a:ln w="1905"/>
                <a:solidFill>
                  <a:schemeClr val="accent2">
                    <a:lumMod val="50000"/>
                  </a:schemeClr>
                </a:solidFill>
                <a:latin typeface="+mj-lt"/>
              </a:rPr>
              <a:t>transformer —</a:t>
            </a:r>
          </a:p>
          <a:p>
            <a:pPr lvl="3" algn="just">
              <a:spcAft>
                <a:spcPts val="600"/>
              </a:spcAft>
            </a:pP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producing</a:t>
            </a:r>
            <a:r>
              <a:rPr lang="en-IN" sz="2200" dirty="0">
                <a:ln w="1905"/>
                <a:solidFill>
                  <a:srgbClr val="002060"/>
                </a:solidFill>
                <a:latin typeface="+mj-lt"/>
              </a:rPr>
              <a:t>, </a:t>
            </a: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managing, acquiring</a:t>
            </a:r>
            <a:r>
              <a:rPr lang="en-IN" sz="2200" dirty="0">
                <a:ln w="1905"/>
                <a:solidFill>
                  <a:srgbClr val="002060"/>
                </a:solidFill>
                <a:latin typeface="+mj-lt"/>
              </a:rPr>
              <a:t>, </a:t>
            </a: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modifying, displaying and/or </a:t>
            </a:r>
            <a:r>
              <a:rPr lang="en-IN" sz="2200" dirty="0">
                <a:ln w="1905"/>
                <a:solidFill>
                  <a:srgbClr val="002060"/>
                </a:solidFill>
                <a:latin typeface="+mj-lt"/>
              </a:rPr>
              <a:t>transmitting </a:t>
            </a: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information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IN" sz="2400" b="1" dirty="0" smtClean="0">
                <a:ln w="1905"/>
                <a:solidFill>
                  <a:schemeClr val="accent2">
                    <a:lumMod val="50000"/>
                  </a:schemeClr>
                </a:solidFill>
                <a:latin typeface="+mj-lt"/>
              </a:rPr>
              <a:t>The vehicle for delivering a product</a:t>
            </a:r>
          </a:p>
          <a:p>
            <a:pPr lvl="2" algn="just">
              <a:spcAft>
                <a:spcPts val="600"/>
              </a:spcAft>
            </a:pPr>
            <a:r>
              <a:rPr lang="en-IN" sz="2200" dirty="0" smtClean="0">
                <a:ln w="1905"/>
                <a:solidFill>
                  <a:schemeClr val="accent2">
                    <a:lumMod val="50000"/>
                  </a:schemeClr>
                </a:solidFill>
                <a:latin typeface="+mj-lt"/>
              </a:rPr>
              <a:t>as </a:t>
            </a:r>
          </a:p>
          <a:p>
            <a:pPr lvl="3" algn="just">
              <a:spcAft>
                <a:spcPts val="600"/>
              </a:spcAft>
            </a:pP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the </a:t>
            </a:r>
            <a:r>
              <a:rPr lang="en-IN" sz="2200" b="1" dirty="0" smtClean="0">
                <a:ln w="1905"/>
                <a:solidFill>
                  <a:srgbClr val="002060"/>
                </a:solidFill>
                <a:latin typeface="+mj-lt"/>
              </a:rPr>
              <a:t>control </a:t>
            </a:r>
            <a:r>
              <a:rPr lang="en-IN" sz="2200" b="1" dirty="0">
                <a:ln w="1905"/>
                <a:solidFill>
                  <a:srgbClr val="002060"/>
                </a:solidFill>
                <a:latin typeface="+mj-lt"/>
              </a:rPr>
              <a:t>of the computer </a:t>
            </a: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(Ex. operating systems</a:t>
            </a:r>
            <a:r>
              <a:rPr lang="en-IN" sz="2200" dirty="0">
                <a:ln w="1905"/>
                <a:solidFill>
                  <a:srgbClr val="002060"/>
                </a:solidFill>
                <a:latin typeface="+mj-lt"/>
              </a:rPr>
              <a:t>), </a:t>
            </a:r>
            <a:endParaRPr lang="en-IN" sz="2200" dirty="0" smtClean="0">
              <a:ln w="1905"/>
              <a:solidFill>
                <a:srgbClr val="002060"/>
              </a:solidFill>
              <a:latin typeface="+mj-lt"/>
            </a:endParaRPr>
          </a:p>
          <a:p>
            <a:pPr lvl="3" algn="just">
              <a:spcAft>
                <a:spcPts val="600"/>
              </a:spcAft>
            </a:pP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the </a:t>
            </a:r>
            <a:r>
              <a:rPr lang="en-IN" sz="2200" b="1" dirty="0">
                <a:ln w="1905"/>
                <a:solidFill>
                  <a:srgbClr val="002060"/>
                </a:solidFill>
                <a:latin typeface="+mj-lt"/>
              </a:rPr>
              <a:t>communication of information </a:t>
            </a: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(Ex. Networking software) </a:t>
            </a:r>
            <a:r>
              <a:rPr lang="en-IN" sz="2200" dirty="0">
                <a:ln w="1905"/>
                <a:solidFill>
                  <a:srgbClr val="002060"/>
                </a:solidFill>
                <a:latin typeface="+mj-lt"/>
              </a:rPr>
              <a:t>and </a:t>
            </a:r>
            <a:endParaRPr lang="en-IN" sz="2200" dirty="0" smtClean="0">
              <a:ln w="1905"/>
              <a:solidFill>
                <a:srgbClr val="002060"/>
              </a:solidFill>
              <a:latin typeface="+mj-lt"/>
            </a:endParaRPr>
          </a:p>
          <a:p>
            <a:pPr lvl="3" algn="just">
              <a:spcAft>
                <a:spcPts val="600"/>
              </a:spcAft>
            </a:pP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the </a:t>
            </a:r>
            <a:r>
              <a:rPr lang="en-IN" sz="2200" b="1" dirty="0">
                <a:ln w="1905"/>
                <a:solidFill>
                  <a:srgbClr val="002060"/>
                </a:solidFill>
                <a:latin typeface="+mj-lt"/>
              </a:rPr>
              <a:t>creation </a:t>
            </a:r>
            <a:r>
              <a:rPr lang="en-IN" sz="2200" b="1" dirty="0" smtClean="0">
                <a:ln w="1905"/>
                <a:solidFill>
                  <a:srgbClr val="002060"/>
                </a:solidFill>
                <a:latin typeface="+mj-lt"/>
              </a:rPr>
              <a:t>of </a:t>
            </a:r>
            <a:r>
              <a:rPr lang="en-IN" sz="2200" b="1" dirty="0">
                <a:ln w="1905"/>
                <a:solidFill>
                  <a:srgbClr val="002060"/>
                </a:solidFill>
                <a:latin typeface="+mj-lt"/>
              </a:rPr>
              <a:t>other programs </a:t>
            </a:r>
            <a:r>
              <a:rPr lang="en-IN" sz="2200" dirty="0">
                <a:ln w="1905"/>
                <a:solidFill>
                  <a:srgbClr val="002060"/>
                </a:solidFill>
                <a:latin typeface="+mj-lt"/>
              </a:rPr>
              <a:t>(Ex. software </a:t>
            </a:r>
            <a:r>
              <a:rPr lang="en-IN" sz="2200" dirty="0" smtClean="0">
                <a:ln w="1905"/>
                <a:solidFill>
                  <a:srgbClr val="002060"/>
                </a:solidFill>
                <a:latin typeface="+mj-lt"/>
              </a:rPr>
              <a:t>tools)</a:t>
            </a:r>
            <a:endParaRPr lang="en-IN" sz="2200" dirty="0">
              <a:ln w="1905"/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214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600" dirty="0">
                <a:ln w="1905"/>
              </a:rPr>
              <a:t>1.9	Agile Process Model</a:t>
            </a:r>
            <a:r>
              <a:rPr lang="en-IN" sz="3600" dirty="0" smtClean="0">
                <a:ln w="1905"/>
              </a:rPr>
              <a:t> (</a:t>
            </a:r>
            <a:r>
              <a:rPr lang="en-IN" sz="3600" dirty="0" err="1" smtClean="0">
                <a:ln w="1905"/>
              </a:rPr>
              <a:t>Cont</a:t>
            </a:r>
            <a:r>
              <a:rPr lang="en-IN" sz="3600" dirty="0" smtClean="0">
                <a:ln w="1905"/>
              </a:rPr>
              <a:t>…)</a:t>
            </a:r>
            <a:endParaRPr lang="en-IN" sz="3600" dirty="0">
              <a:ln w="1905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Disadvantages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In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case of some software, it is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difficult to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estimate the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effort required at the beginning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of the software development life cycle.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The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project can easily get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“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off track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”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if the customer representative is not clear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about final outcome,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that they want.</a:t>
            </a:r>
          </a:p>
          <a:p>
            <a:pPr marL="800100" lvl="1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Only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senior programmers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are capable of taking the kind of decisions required during the development process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.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870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bagusharisa.files.wordpress.com/2013/03/figure-2-11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3" y="625252"/>
            <a:ext cx="8489170" cy="472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1.10	</a:t>
            </a: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Component-Based Development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8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3600" b="1" dirty="0">
                <a:ln w="1905"/>
              </a:rPr>
              <a:t>1.10	Component-Based </a:t>
            </a:r>
            <a:r>
              <a:rPr lang="en-IN" sz="3600" b="1" dirty="0" smtClean="0">
                <a:ln w="1905"/>
              </a:rPr>
              <a:t>Development (</a:t>
            </a:r>
            <a:r>
              <a:rPr lang="en-IN" sz="3600" b="1" dirty="0" err="1" smtClean="0">
                <a:ln w="1905"/>
              </a:rPr>
              <a:t>Cont</a:t>
            </a:r>
            <a:r>
              <a:rPr lang="en-IN" sz="3600" b="1" dirty="0" smtClean="0">
                <a:ln w="1905"/>
              </a:rPr>
              <a:t>…)</a:t>
            </a:r>
            <a:endParaRPr lang="en-IN" sz="3600" b="1" dirty="0">
              <a:ln w="1905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3"/>
            <a:ext cx="8784976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  <a:tabLst>
                <a:tab pos="809625" algn="l"/>
                <a:tab pos="1622425" algn="l"/>
                <a:tab pos="2435225" algn="l"/>
                <a:tab pos="3248025" algn="l"/>
                <a:tab pos="4060825" algn="l"/>
                <a:tab pos="4873625" algn="l"/>
                <a:tab pos="5686425" algn="l"/>
                <a:tab pos="6499225" algn="l"/>
                <a:tab pos="7312025" algn="l"/>
                <a:tab pos="8124825" algn="l"/>
                <a:tab pos="8937625" algn="l"/>
              </a:tabLst>
            </a:pPr>
            <a:r>
              <a:rPr lang="en-GB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Consists of the following process steps</a:t>
            </a:r>
          </a:p>
          <a:p>
            <a:pPr marL="800100" lvl="1" indent="-342900" algn="just">
              <a:spcAft>
                <a:spcPts val="1200"/>
              </a:spcAft>
              <a:buFont typeface="Wingdings" pitchFamily="2" charset="2"/>
              <a:buChar char="§"/>
              <a:tabLst>
                <a:tab pos="809625" algn="l"/>
                <a:tab pos="1622425" algn="l"/>
                <a:tab pos="2435225" algn="l"/>
                <a:tab pos="3248025" algn="l"/>
                <a:tab pos="4060825" algn="l"/>
                <a:tab pos="4873625" algn="l"/>
                <a:tab pos="5686425" algn="l"/>
                <a:tab pos="6499225" algn="l"/>
                <a:tab pos="7312025" algn="l"/>
                <a:tab pos="8124825" algn="l"/>
                <a:tab pos="8937625" algn="l"/>
              </a:tabLst>
            </a:pPr>
            <a:r>
              <a:rPr lang="en-GB" sz="2200" dirty="0">
                <a:solidFill>
                  <a:srgbClr val="002060"/>
                </a:solidFill>
                <a:latin typeface="+mj-lt"/>
              </a:rPr>
              <a:t>Available component-based products are </a:t>
            </a:r>
            <a:r>
              <a:rPr lang="en-GB" sz="2200" b="1" dirty="0">
                <a:solidFill>
                  <a:srgbClr val="002060"/>
                </a:solidFill>
                <a:latin typeface="+mj-lt"/>
              </a:rPr>
              <a:t>researched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and </a:t>
            </a:r>
            <a:r>
              <a:rPr lang="en-GB" sz="2200" b="1" dirty="0">
                <a:solidFill>
                  <a:srgbClr val="002060"/>
                </a:solidFill>
                <a:latin typeface="+mj-lt"/>
              </a:rPr>
              <a:t>evaluated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for the application </a:t>
            </a:r>
            <a:r>
              <a:rPr lang="en-GB" sz="2200" dirty="0" smtClean="0">
                <a:solidFill>
                  <a:srgbClr val="002060"/>
                </a:solidFill>
                <a:latin typeface="+mj-lt"/>
              </a:rPr>
              <a:t>domain.</a:t>
            </a:r>
            <a:endParaRPr lang="en-GB" sz="2200" dirty="0"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Wingdings" pitchFamily="2" charset="2"/>
              <a:buChar char="§"/>
              <a:tabLst>
                <a:tab pos="809625" algn="l"/>
                <a:tab pos="1622425" algn="l"/>
                <a:tab pos="2435225" algn="l"/>
                <a:tab pos="3248025" algn="l"/>
                <a:tab pos="4060825" algn="l"/>
                <a:tab pos="4873625" algn="l"/>
                <a:tab pos="5686425" algn="l"/>
                <a:tab pos="6499225" algn="l"/>
                <a:tab pos="7312025" algn="l"/>
                <a:tab pos="8124825" algn="l"/>
                <a:tab pos="8937625" algn="l"/>
              </a:tabLst>
            </a:pPr>
            <a:r>
              <a:rPr lang="en-GB" sz="2200" dirty="0">
                <a:solidFill>
                  <a:srgbClr val="002060"/>
                </a:solidFill>
                <a:latin typeface="+mj-lt"/>
              </a:rPr>
              <a:t>Component </a:t>
            </a:r>
            <a:r>
              <a:rPr lang="en-GB" sz="2200" b="1" dirty="0">
                <a:solidFill>
                  <a:srgbClr val="002060"/>
                </a:solidFill>
                <a:latin typeface="+mj-lt"/>
              </a:rPr>
              <a:t>integration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b="1" dirty="0">
                <a:solidFill>
                  <a:srgbClr val="002060"/>
                </a:solidFill>
                <a:latin typeface="+mj-lt"/>
              </a:rPr>
              <a:t>issues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are </a:t>
            </a:r>
            <a:r>
              <a:rPr lang="en-GB" sz="2200" dirty="0" smtClean="0">
                <a:solidFill>
                  <a:srgbClr val="002060"/>
                </a:solidFill>
                <a:latin typeface="+mj-lt"/>
              </a:rPr>
              <a:t>considered.</a:t>
            </a:r>
            <a:endParaRPr lang="en-GB" sz="2200" dirty="0"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Wingdings" pitchFamily="2" charset="2"/>
              <a:buChar char="§"/>
              <a:tabLst>
                <a:tab pos="809625" algn="l"/>
                <a:tab pos="1622425" algn="l"/>
                <a:tab pos="2435225" algn="l"/>
                <a:tab pos="3248025" algn="l"/>
                <a:tab pos="4060825" algn="l"/>
                <a:tab pos="4873625" algn="l"/>
                <a:tab pos="5686425" algn="l"/>
                <a:tab pos="6499225" algn="l"/>
                <a:tab pos="7312025" algn="l"/>
                <a:tab pos="8124825" algn="l"/>
                <a:tab pos="8937625" algn="l"/>
              </a:tabLst>
            </a:pPr>
            <a:r>
              <a:rPr lang="en-GB" sz="2200" dirty="0">
                <a:solidFill>
                  <a:srgbClr val="002060"/>
                </a:solidFill>
                <a:latin typeface="+mj-lt"/>
              </a:rPr>
              <a:t>A </a:t>
            </a:r>
            <a:r>
              <a:rPr lang="en-GB" sz="2200" b="1" dirty="0">
                <a:solidFill>
                  <a:srgbClr val="002060"/>
                </a:solidFill>
                <a:latin typeface="+mj-lt"/>
              </a:rPr>
              <a:t>software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GB" sz="2200" b="1" dirty="0">
                <a:solidFill>
                  <a:srgbClr val="002060"/>
                </a:solidFill>
                <a:latin typeface="+mj-lt"/>
              </a:rPr>
              <a:t>architecture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is designed to accommodate the </a:t>
            </a:r>
            <a:r>
              <a:rPr lang="en-GB" sz="2200" dirty="0" smtClean="0">
                <a:solidFill>
                  <a:srgbClr val="002060"/>
                </a:solidFill>
                <a:latin typeface="+mj-lt"/>
              </a:rPr>
              <a:t>components.</a:t>
            </a:r>
            <a:endParaRPr lang="en-GB" sz="2200" dirty="0"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1200"/>
              </a:spcAft>
              <a:buFont typeface="Wingdings" pitchFamily="2" charset="2"/>
              <a:buChar char="§"/>
              <a:tabLst>
                <a:tab pos="809625" algn="l"/>
                <a:tab pos="1622425" algn="l"/>
                <a:tab pos="2435225" algn="l"/>
                <a:tab pos="3248025" algn="l"/>
                <a:tab pos="4060825" algn="l"/>
                <a:tab pos="4873625" algn="l"/>
                <a:tab pos="5686425" algn="l"/>
                <a:tab pos="6499225" algn="l"/>
                <a:tab pos="7312025" algn="l"/>
                <a:tab pos="8124825" algn="l"/>
                <a:tab pos="8937625" algn="l"/>
              </a:tabLst>
            </a:pPr>
            <a:r>
              <a:rPr lang="en-GB" sz="2200" dirty="0" smtClean="0">
                <a:solidFill>
                  <a:srgbClr val="002060"/>
                </a:solidFill>
                <a:latin typeface="+mj-lt"/>
              </a:rPr>
              <a:t>Comprehensive (complete) </a:t>
            </a:r>
            <a:r>
              <a:rPr lang="en-GB" sz="2200" b="1" dirty="0">
                <a:solidFill>
                  <a:srgbClr val="002060"/>
                </a:solidFill>
                <a:latin typeface="+mj-lt"/>
              </a:rPr>
              <a:t>testing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 is conducted to ensure proper </a:t>
            </a:r>
            <a:r>
              <a:rPr lang="en-GB" sz="2200" dirty="0" smtClean="0">
                <a:solidFill>
                  <a:srgbClr val="002060"/>
                </a:solidFill>
                <a:latin typeface="+mj-lt"/>
              </a:rPr>
              <a:t>functionality.</a:t>
            </a:r>
            <a:endParaRPr lang="en-GB" sz="2200" dirty="0">
              <a:solidFill>
                <a:srgbClr val="002060"/>
              </a:solidFill>
              <a:latin typeface="+mj-lt"/>
            </a:endParaRP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  <a:tabLst>
                <a:tab pos="809625" algn="l"/>
                <a:tab pos="1622425" algn="l"/>
                <a:tab pos="2435225" algn="l"/>
                <a:tab pos="3248025" algn="l"/>
                <a:tab pos="4060825" algn="l"/>
                <a:tab pos="4873625" algn="l"/>
                <a:tab pos="5686425" algn="l"/>
                <a:tab pos="6499225" algn="l"/>
                <a:tab pos="7312025" algn="l"/>
                <a:tab pos="8124825" algn="l"/>
                <a:tab pos="8937625" algn="l"/>
              </a:tabLst>
            </a:pPr>
            <a:r>
              <a:rPr lang="en-GB" sz="2200" dirty="0">
                <a:solidFill>
                  <a:srgbClr val="002060"/>
                </a:solidFill>
                <a:latin typeface="+mj-lt"/>
              </a:rPr>
              <a:t>Relies on a </a:t>
            </a:r>
            <a:r>
              <a:rPr lang="en-GB" sz="2200" b="1" dirty="0">
                <a:solidFill>
                  <a:srgbClr val="002060"/>
                </a:solidFill>
                <a:latin typeface="+mj-lt"/>
              </a:rPr>
              <a:t>robust </a:t>
            </a:r>
            <a:r>
              <a:rPr lang="en-GB" sz="2200" dirty="0" smtClean="0">
                <a:solidFill>
                  <a:srgbClr val="002060"/>
                </a:solidFill>
                <a:latin typeface="+mj-lt"/>
              </a:rPr>
              <a:t>(healthy) </a:t>
            </a:r>
            <a:r>
              <a:rPr lang="en-GB" sz="2200" b="1" dirty="0" smtClean="0">
                <a:solidFill>
                  <a:srgbClr val="002060"/>
                </a:solidFill>
                <a:latin typeface="+mj-lt"/>
              </a:rPr>
              <a:t>component library</a:t>
            </a:r>
            <a:r>
              <a:rPr lang="en-GB" sz="2200" dirty="0" smtClean="0">
                <a:solidFill>
                  <a:srgbClr val="002060"/>
                </a:solidFill>
                <a:latin typeface="+mj-lt"/>
              </a:rPr>
              <a:t>.</a:t>
            </a:r>
            <a:endParaRPr lang="en-GB" sz="2200" dirty="0">
              <a:solidFill>
                <a:srgbClr val="002060"/>
              </a:solidFill>
              <a:latin typeface="+mj-lt"/>
            </a:endParaRP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  <a:tabLst>
                <a:tab pos="809625" algn="l"/>
                <a:tab pos="1622425" algn="l"/>
                <a:tab pos="2435225" algn="l"/>
                <a:tab pos="3248025" algn="l"/>
                <a:tab pos="4060825" algn="l"/>
                <a:tab pos="4873625" algn="l"/>
                <a:tab pos="5686425" algn="l"/>
                <a:tab pos="6499225" algn="l"/>
                <a:tab pos="7312025" algn="l"/>
                <a:tab pos="8124825" algn="l"/>
                <a:tab pos="8937625" algn="l"/>
              </a:tabLst>
            </a:pPr>
            <a:r>
              <a:rPr lang="en-GB" sz="2200" b="1" dirty="0">
                <a:solidFill>
                  <a:srgbClr val="002060"/>
                </a:solidFill>
                <a:latin typeface="+mj-lt"/>
              </a:rPr>
              <a:t>Capitalizes </a:t>
            </a:r>
            <a:r>
              <a:rPr lang="en-GB" sz="2200" dirty="0" smtClean="0">
                <a:solidFill>
                  <a:srgbClr val="002060"/>
                </a:solidFill>
                <a:latin typeface="+mj-lt"/>
              </a:rPr>
              <a:t>(take advantage) on </a:t>
            </a:r>
            <a:r>
              <a:rPr lang="en-GB" sz="2200" b="1" dirty="0">
                <a:solidFill>
                  <a:srgbClr val="002060"/>
                </a:solidFill>
                <a:latin typeface="+mj-lt"/>
              </a:rPr>
              <a:t>software reuse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, which leads to </a:t>
            </a:r>
            <a:r>
              <a:rPr lang="en-GB" sz="2200" dirty="0" smtClean="0">
                <a:solidFill>
                  <a:srgbClr val="002060"/>
                </a:solidFill>
                <a:latin typeface="+mj-lt"/>
              </a:rPr>
              <a:t>savings </a:t>
            </a:r>
            <a:r>
              <a:rPr lang="en-GB" sz="2200" dirty="0">
                <a:solidFill>
                  <a:srgbClr val="002060"/>
                </a:solidFill>
                <a:latin typeface="+mj-lt"/>
              </a:rPr>
              <a:t>in project cost and </a:t>
            </a:r>
            <a:r>
              <a:rPr lang="en-GB" sz="2200" dirty="0" smtClean="0">
                <a:solidFill>
                  <a:srgbClr val="002060"/>
                </a:solidFill>
                <a:latin typeface="+mj-lt"/>
              </a:rPr>
              <a:t>time.</a:t>
            </a:r>
            <a:endParaRPr lang="en-GB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204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1.11 Product and Process</a:t>
            </a:r>
            <a:endParaRPr lang="en-IN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2"/>
            <a:ext cx="8784976" cy="451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809625" algn="l"/>
                <a:tab pos="1622425" algn="l"/>
                <a:tab pos="2435225" algn="l"/>
                <a:tab pos="3248025" algn="l"/>
                <a:tab pos="4060825" algn="l"/>
                <a:tab pos="4873625" algn="l"/>
                <a:tab pos="5686425" algn="l"/>
                <a:tab pos="6499225" algn="l"/>
                <a:tab pos="7312025" algn="l"/>
                <a:tab pos="8124825" algn="l"/>
                <a:tab pos="8937625" algn="l"/>
              </a:tabLst>
            </a:pPr>
            <a:r>
              <a:rPr lang="en-IN" sz="2200" dirty="0">
                <a:solidFill>
                  <a:srgbClr val="002060"/>
                </a:solidFill>
                <a:latin typeface="+mj-lt"/>
              </a:rPr>
              <a:t>If the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process is weak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, the end product will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suffer. But an overreliance (more confidence) on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process is also dangerous.</a:t>
            </a:r>
          </a:p>
          <a:p>
            <a:pPr marL="342900" indent="-342900" algn="just">
              <a:lnSpc>
                <a:spcPct val="90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809625" algn="l"/>
                <a:tab pos="1622425" algn="l"/>
                <a:tab pos="2435225" algn="l"/>
                <a:tab pos="3248025" algn="l"/>
                <a:tab pos="4060825" algn="l"/>
                <a:tab pos="4873625" algn="l"/>
                <a:tab pos="5686425" algn="l"/>
                <a:tab pos="6499225" algn="l"/>
                <a:tab pos="7312025" algn="l"/>
                <a:tab pos="8124825" algn="l"/>
                <a:tab pos="8937625" algn="l"/>
              </a:tabLst>
            </a:pP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People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derive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(gain)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much (or more)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satisfaction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from the creative process as they do from the end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product. </a:t>
            </a:r>
          </a:p>
          <a:p>
            <a:pPr marL="800100" lvl="1" indent="-342900" algn="just">
              <a:lnSpc>
                <a:spcPct val="90000"/>
              </a:lnSpc>
              <a:spcAft>
                <a:spcPts val="1200"/>
              </a:spcAft>
              <a:buFont typeface="Wingdings" pitchFamily="2" charset="2"/>
              <a:buChar char="§"/>
              <a:tabLst>
                <a:tab pos="809625" algn="l"/>
                <a:tab pos="1622425" algn="l"/>
                <a:tab pos="2435225" algn="l"/>
                <a:tab pos="3248025" algn="l"/>
                <a:tab pos="4060825" algn="l"/>
                <a:tab pos="4873625" algn="l"/>
                <a:tab pos="5686425" algn="l"/>
                <a:tab pos="6499225" algn="l"/>
                <a:tab pos="7312025" algn="l"/>
                <a:tab pos="8124825" algn="l"/>
                <a:tab pos="8937625" algn="l"/>
              </a:tabLs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Like an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artist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enjoys the brush strokes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as much as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the framed result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800100" lvl="1" indent="-342900" algn="just">
              <a:lnSpc>
                <a:spcPct val="90000"/>
              </a:lnSpc>
              <a:spcAft>
                <a:spcPts val="1200"/>
              </a:spcAft>
              <a:buFont typeface="Wingdings" pitchFamily="2" charset="2"/>
              <a:buChar char="§"/>
              <a:tabLst>
                <a:tab pos="809625" algn="l"/>
                <a:tab pos="1622425" algn="l"/>
                <a:tab pos="2435225" algn="l"/>
                <a:tab pos="3248025" algn="l"/>
                <a:tab pos="4060825" algn="l"/>
                <a:tab pos="4873625" algn="l"/>
                <a:tab pos="5686425" algn="l"/>
                <a:tab pos="6499225" algn="l"/>
                <a:tab pos="7312025" algn="l"/>
                <a:tab pos="8124825" algn="l"/>
                <a:tab pos="8937625" algn="l"/>
              </a:tabLs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writer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enjoys the search for the proper metaphor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(comparison) as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much as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the finished book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342900" indent="-342900" algn="just">
              <a:lnSpc>
                <a:spcPct val="90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809625" algn="l"/>
                <a:tab pos="1622425" algn="l"/>
                <a:tab pos="2435225" algn="l"/>
                <a:tab pos="3248025" algn="l"/>
                <a:tab pos="4060825" algn="l"/>
                <a:tab pos="4873625" algn="l"/>
                <a:tab pos="5686425" algn="l"/>
                <a:tab pos="6499225" algn="l"/>
                <a:tab pos="7312025" algn="l"/>
                <a:tab pos="8124825" algn="l"/>
                <a:tab pos="8937625" algn="l"/>
              </a:tabLs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creative software professional, you should also derive as much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satisfaction from the process as the end product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342900" indent="-342900" algn="just">
              <a:lnSpc>
                <a:spcPct val="90000"/>
              </a:lnSpc>
              <a:spcAft>
                <a:spcPts val="1200"/>
              </a:spcAft>
              <a:buFont typeface="Arial" pitchFamily="34" charset="0"/>
              <a:buChar char="•"/>
              <a:tabLst>
                <a:tab pos="809625" algn="l"/>
                <a:tab pos="1622425" algn="l"/>
                <a:tab pos="2435225" algn="l"/>
                <a:tab pos="3248025" algn="l"/>
                <a:tab pos="4060825" algn="l"/>
                <a:tab pos="4873625" algn="l"/>
                <a:tab pos="5686425" algn="l"/>
                <a:tab pos="6499225" algn="l"/>
                <a:tab pos="7312025" algn="l"/>
                <a:tab pos="8124825" algn="l"/>
                <a:tab pos="8937625" algn="l"/>
              </a:tabLst>
            </a:pP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The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duality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(contrast)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of product and process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is one important element in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keeping creative people engaged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as software engineering continues to evolve.</a:t>
            </a:r>
            <a:endParaRPr lang="en-GB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5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 smtClean="0"/>
              <a:t>Unit-1 Summary</a:t>
            </a:r>
            <a:endParaRPr lang="en-IN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625252"/>
            <a:ext cx="3960440" cy="444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IN" b="1" dirty="0" smtClean="0">
                <a:solidFill>
                  <a:srgbClr val="002060"/>
                </a:solidFill>
              </a:rPr>
              <a:t>What is Software and Software Engineering?</a:t>
            </a:r>
          </a:p>
          <a:p>
            <a:pPr marL="285750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IN" b="1" dirty="0" smtClean="0">
                <a:solidFill>
                  <a:srgbClr val="002060"/>
                </a:solidFill>
              </a:rPr>
              <a:t>Product </a:t>
            </a:r>
            <a:r>
              <a:rPr lang="en-IN" b="1" dirty="0">
                <a:solidFill>
                  <a:srgbClr val="002060"/>
                </a:solidFill>
              </a:rPr>
              <a:t>Development from an IT failures perspective</a:t>
            </a:r>
            <a:endParaRPr lang="en-IN" b="1" dirty="0" smtClean="0">
              <a:solidFill>
                <a:srgbClr val="002060"/>
              </a:solidFill>
            </a:endParaRPr>
          </a:p>
          <a:p>
            <a:pPr marL="285750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IN" b="1" dirty="0" smtClean="0">
                <a:solidFill>
                  <a:srgbClr val="002060"/>
                </a:solidFill>
              </a:rPr>
              <a:t>The </a:t>
            </a:r>
            <a:r>
              <a:rPr lang="en-IN" b="1" dirty="0">
                <a:solidFill>
                  <a:srgbClr val="002060"/>
                </a:solidFill>
              </a:rPr>
              <a:t>Evolving Role of </a:t>
            </a:r>
            <a:r>
              <a:rPr lang="en-IN" b="1" dirty="0" smtClean="0">
                <a:solidFill>
                  <a:srgbClr val="002060"/>
                </a:solidFill>
              </a:rPr>
              <a:t>Software</a:t>
            </a:r>
          </a:p>
          <a:p>
            <a:pPr marL="285750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IN" b="1" dirty="0" smtClean="0">
                <a:solidFill>
                  <a:srgbClr val="002060"/>
                </a:solidFill>
              </a:rPr>
              <a:t>Software Applications</a:t>
            </a:r>
          </a:p>
          <a:p>
            <a:pPr marL="285750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IN" b="1" dirty="0" smtClean="0">
                <a:solidFill>
                  <a:srgbClr val="002060"/>
                </a:solidFill>
              </a:rPr>
              <a:t>Software Characteristics</a:t>
            </a:r>
            <a:endParaRPr lang="en-IN" b="1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IN" b="1" dirty="0" smtClean="0">
                <a:solidFill>
                  <a:srgbClr val="002060"/>
                </a:solidFill>
              </a:rPr>
              <a:t>Software </a:t>
            </a:r>
            <a:r>
              <a:rPr lang="en-IN" b="1" dirty="0">
                <a:solidFill>
                  <a:srgbClr val="002060"/>
                </a:solidFill>
              </a:rPr>
              <a:t>Engineering: A Layered Technology</a:t>
            </a:r>
          </a:p>
          <a:p>
            <a:pPr marL="285750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IN" b="1" dirty="0" smtClean="0">
                <a:solidFill>
                  <a:srgbClr val="002060"/>
                </a:solidFill>
              </a:rPr>
              <a:t>Software Myths</a:t>
            </a:r>
          </a:p>
          <a:p>
            <a:pPr marL="285750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IN" b="1" dirty="0" smtClean="0">
                <a:solidFill>
                  <a:srgbClr val="002060"/>
                </a:solidFill>
              </a:rPr>
              <a:t>Software Process</a:t>
            </a:r>
          </a:p>
          <a:p>
            <a:pPr marL="285750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IN" b="1" dirty="0" smtClean="0">
                <a:solidFill>
                  <a:srgbClr val="002060"/>
                </a:solidFill>
              </a:rPr>
              <a:t>Generic Process Model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1960" y="625252"/>
            <a:ext cx="4752528" cy="4698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IN" b="1" dirty="0" smtClean="0">
                <a:solidFill>
                  <a:srgbClr val="002060"/>
                </a:solidFill>
              </a:rPr>
              <a:t>Software </a:t>
            </a:r>
            <a:r>
              <a:rPr lang="en-IN" b="1" dirty="0">
                <a:solidFill>
                  <a:srgbClr val="002060"/>
                </a:solidFill>
              </a:rPr>
              <a:t>Process </a:t>
            </a:r>
            <a:r>
              <a:rPr lang="en-IN" b="1" dirty="0" smtClean="0">
                <a:solidFill>
                  <a:srgbClr val="002060"/>
                </a:solidFill>
              </a:rPr>
              <a:t>Models (SDLC)</a:t>
            </a:r>
            <a:endParaRPr lang="en-IN" b="1" dirty="0">
              <a:solidFill>
                <a:srgbClr val="002060"/>
              </a:solidFill>
            </a:endParaRPr>
          </a:p>
          <a:p>
            <a:pPr marL="742950" lvl="1" indent="-285750">
              <a:spcAft>
                <a:spcPts val="1000"/>
              </a:spcAft>
              <a:buFont typeface="Wingdings" pitchFamily="2" charset="2"/>
              <a:buChar char="§"/>
            </a:pPr>
            <a:r>
              <a:rPr lang="en-IN" b="1" dirty="0" smtClean="0">
                <a:solidFill>
                  <a:srgbClr val="002060"/>
                </a:solidFill>
              </a:rPr>
              <a:t>Linear </a:t>
            </a:r>
            <a:r>
              <a:rPr lang="en-IN" b="1" dirty="0">
                <a:solidFill>
                  <a:srgbClr val="002060"/>
                </a:solidFill>
              </a:rPr>
              <a:t>Sequential </a:t>
            </a:r>
            <a:r>
              <a:rPr lang="en-IN" b="1" dirty="0" smtClean="0">
                <a:solidFill>
                  <a:srgbClr val="002060"/>
                </a:solidFill>
              </a:rPr>
              <a:t>Model (Waterfall Model)</a:t>
            </a:r>
            <a:endParaRPr lang="en-IN" b="1" dirty="0">
              <a:solidFill>
                <a:srgbClr val="002060"/>
              </a:solidFill>
            </a:endParaRPr>
          </a:p>
          <a:p>
            <a:pPr marL="742950" lvl="1" indent="-285750">
              <a:spcAft>
                <a:spcPts val="1000"/>
              </a:spcAft>
              <a:buFont typeface="Wingdings" pitchFamily="2" charset="2"/>
              <a:buChar char="§"/>
            </a:pPr>
            <a:r>
              <a:rPr lang="en-IN" b="1" dirty="0" smtClean="0">
                <a:solidFill>
                  <a:srgbClr val="002060"/>
                </a:solidFill>
              </a:rPr>
              <a:t>Incremental Model</a:t>
            </a:r>
          </a:p>
          <a:p>
            <a:pPr marL="742950" lvl="1" indent="-285750">
              <a:spcAft>
                <a:spcPts val="1000"/>
              </a:spcAft>
              <a:buFont typeface="Wingdings" pitchFamily="2" charset="2"/>
              <a:buChar char="§"/>
            </a:pPr>
            <a:r>
              <a:rPr lang="en-IN" b="1" dirty="0" smtClean="0">
                <a:solidFill>
                  <a:srgbClr val="002060"/>
                </a:solidFill>
              </a:rPr>
              <a:t>RAD </a:t>
            </a:r>
            <a:r>
              <a:rPr lang="en-IN" b="1" dirty="0">
                <a:solidFill>
                  <a:srgbClr val="002060"/>
                </a:solidFill>
              </a:rPr>
              <a:t>Model</a:t>
            </a:r>
          </a:p>
          <a:p>
            <a:pPr marL="742950" lvl="1" indent="-285750">
              <a:spcAft>
                <a:spcPts val="1000"/>
              </a:spcAft>
              <a:buFont typeface="Wingdings" pitchFamily="2" charset="2"/>
              <a:buChar char="§"/>
            </a:pPr>
            <a:r>
              <a:rPr lang="en-IN" b="1" dirty="0">
                <a:solidFill>
                  <a:srgbClr val="002060"/>
                </a:solidFill>
              </a:rPr>
              <a:t>Evolutionary Process Models</a:t>
            </a:r>
          </a:p>
          <a:p>
            <a:pPr marL="1200150" lvl="2" indent="-285750">
              <a:spcAft>
                <a:spcPts val="1000"/>
              </a:spcAft>
              <a:buFont typeface="Courier New" pitchFamily="49" charset="0"/>
              <a:buChar char="o"/>
            </a:pPr>
            <a:r>
              <a:rPr lang="en-IN" b="1" dirty="0" smtClean="0">
                <a:solidFill>
                  <a:srgbClr val="002060"/>
                </a:solidFill>
              </a:rPr>
              <a:t>Prototyping </a:t>
            </a:r>
            <a:r>
              <a:rPr lang="en-IN" b="1" dirty="0">
                <a:solidFill>
                  <a:srgbClr val="002060"/>
                </a:solidFill>
              </a:rPr>
              <a:t>Model</a:t>
            </a:r>
          </a:p>
          <a:p>
            <a:pPr marL="1200150" lvl="2" indent="-285750">
              <a:spcAft>
                <a:spcPts val="1000"/>
              </a:spcAft>
              <a:buFont typeface="Courier New" pitchFamily="49" charset="0"/>
              <a:buChar char="o"/>
            </a:pPr>
            <a:r>
              <a:rPr lang="en-IN" b="1" dirty="0" smtClean="0">
                <a:solidFill>
                  <a:srgbClr val="002060"/>
                </a:solidFill>
              </a:rPr>
              <a:t>Spiral Model</a:t>
            </a:r>
          </a:p>
          <a:p>
            <a:pPr marL="1200150" lvl="2" indent="-285750">
              <a:spcAft>
                <a:spcPts val="1000"/>
              </a:spcAft>
              <a:buFont typeface="Courier New" pitchFamily="49" charset="0"/>
              <a:buChar char="o"/>
            </a:pPr>
            <a:r>
              <a:rPr lang="en-IN" b="1" dirty="0" smtClean="0">
                <a:solidFill>
                  <a:srgbClr val="002060"/>
                </a:solidFill>
              </a:rPr>
              <a:t>Concurrent Development Model</a:t>
            </a:r>
          </a:p>
          <a:p>
            <a:pPr marL="742950" lvl="1" indent="-285750">
              <a:spcAft>
                <a:spcPts val="1000"/>
              </a:spcAft>
              <a:buFont typeface="Wingdings" pitchFamily="2" charset="2"/>
              <a:buChar char="§"/>
            </a:pPr>
            <a:r>
              <a:rPr lang="en-IN" b="1" dirty="0" smtClean="0">
                <a:solidFill>
                  <a:srgbClr val="002060"/>
                </a:solidFill>
              </a:rPr>
              <a:t>Agile </a:t>
            </a:r>
            <a:r>
              <a:rPr lang="en-IN" b="1" dirty="0">
                <a:solidFill>
                  <a:srgbClr val="002060"/>
                </a:solidFill>
              </a:rPr>
              <a:t>Process Model</a:t>
            </a:r>
          </a:p>
          <a:p>
            <a:pPr marL="742950" lvl="1" indent="-285750">
              <a:spcAft>
                <a:spcPts val="1000"/>
              </a:spcAft>
              <a:buFont typeface="Wingdings" pitchFamily="2" charset="2"/>
              <a:buChar char="§"/>
            </a:pPr>
            <a:r>
              <a:rPr lang="en-IN" b="1" dirty="0" smtClean="0">
                <a:solidFill>
                  <a:srgbClr val="002060"/>
                </a:solidFill>
              </a:rPr>
              <a:t>Component-Based </a:t>
            </a:r>
            <a:r>
              <a:rPr lang="en-IN" b="1" dirty="0">
                <a:solidFill>
                  <a:srgbClr val="002060"/>
                </a:solidFill>
              </a:rPr>
              <a:t>Development</a:t>
            </a:r>
          </a:p>
          <a:p>
            <a:pPr marL="285750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IN" b="1" dirty="0" smtClean="0">
                <a:solidFill>
                  <a:srgbClr val="002060"/>
                </a:solidFill>
              </a:rPr>
              <a:t>Product </a:t>
            </a:r>
            <a:r>
              <a:rPr lang="en-IN" b="1" dirty="0">
                <a:solidFill>
                  <a:srgbClr val="002060"/>
                </a:solidFill>
              </a:rPr>
              <a:t>and Process</a:t>
            </a:r>
          </a:p>
        </p:txBody>
      </p:sp>
    </p:spTree>
    <p:extLst>
      <p:ext uri="{BB962C8B-B14F-4D97-AF65-F5344CB8AC3E}">
        <p14:creationId xmlns:p14="http://schemas.microsoft.com/office/powerpoint/2010/main" val="342479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800" b="1" dirty="0"/>
              <a:t>Software Applications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625253"/>
            <a:ext cx="87849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400" b="1" dirty="0" smtClean="0">
                <a:ln w="1905"/>
                <a:solidFill>
                  <a:schemeClr val="accent2">
                    <a:lumMod val="50000"/>
                  </a:schemeClr>
                </a:solidFill>
                <a:latin typeface="+mj-lt"/>
              </a:rPr>
              <a:t>Software categorization based on their application areas</a:t>
            </a:r>
          </a:p>
          <a:p>
            <a:pPr marL="800100" lvl="1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System </a:t>
            </a:r>
            <a:r>
              <a:rPr lang="en-IN" sz="2400" dirty="0">
                <a:solidFill>
                  <a:srgbClr val="002060"/>
                </a:solidFill>
                <a:latin typeface="+mj-lt"/>
              </a:rPr>
              <a:t>S</a:t>
            </a: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oftware</a:t>
            </a:r>
          </a:p>
          <a:p>
            <a:pPr marL="800100" lvl="1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en-IN" sz="2400" dirty="0">
                <a:solidFill>
                  <a:srgbClr val="002060"/>
                </a:solidFill>
                <a:latin typeface="+mj-lt"/>
              </a:rPr>
              <a:t>Business </a:t>
            </a: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Software</a:t>
            </a:r>
            <a:endParaRPr lang="en-IN" sz="2400" dirty="0"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en-IN" sz="2400" dirty="0">
                <a:solidFill>
                  <a:srgbClr val="002060"/>
                </a:solidFill>
                <a:latin typeface="+mj-lt"/>
              </a:rPr>
              <a:t>Engineering and </a:t>
            </a: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Scientific Software</a:t>
            </a:r>
            <a:endParaRPr lang="en-IN" sz="2400" dirty="0"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en-IN" sz="2400" dirty="0">
                <a:solidFill>
                  <a:srgbClr val="002060"/>
                </a:solidFill>
                <a:latin typeface="+mj-lt"/>
              </a:rPr>
              <a:t>Personal </a:t>
            </a: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Computer Software</a:t>
            </a:r>
            <a:endParaRPr lang="en-IN" sz="2400" dirty="0"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en-IN" sz="2400" dirty="0">
                <a:solidFill>
                  <a:srgbClr val="002060"/>
                </a:solidFill>
                <a:latin typeface="+mj-lt"/>
              </a:rPr>
              <a:t>Web-based </a:t>
            </a: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Software</a:t>
            </a:r>
          </a:p>
          <a:p>
            <a:pPr marL="800100" lvl="1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en-IN" sz="2400" dirty="0">
                <a:solidFill>
                  <a:srgbClr val="002060"/>
                </a:solidFill>
                <a:latin typeface="+mj-lt"/>
              </a:rPr>
              <a:t>Artificial </a:t>
            </a: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Intelligence Software</a:t>
            </a:r>
            <a:endParaRPr lang="en-IN" sz="2400" dirty="0">
              <a:ln w="1905"/>
              <a:solidFill>
                <a:srgbClr val="002060"/>
              </a:solidFill>
              <a:latin typeface="+mj-lt"/>
            </a:endParaRPr>
          </a:p>
          <a:p>
            <a:pPr marL="800100" lvl="1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Real-time System</a:t>
            </a:r>
          </a:p>
          <a:p>
            <a:pPr marL="800100" lvl="1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en-IN" sz="2400" dirty="0" smtClean="0">
                <a:solidFill>
                  <a:srgbClr val="002060"/>
                </a:solidFill>
                <a:latin typeface="+mj-lt"/>
              </a:rPr>
              <a:t>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29032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800" b="1" dirty="0" smtClean="0"/>
              <a:t>1)  System Software</a:t>
            </a:r>
            <a:endParaRPr lang="en-IN" sz="3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1" y="625541"/>
            <a:ext cx="88089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200" b="1" dirty="0">
                <a:solidFill>
                  <a:srgbClr val="002060"/>
                </a:solidFill>
                <a:latin typeface="+mj-lt"/>
              </a:rPr>
              <a:t>Interacts with 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hardware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and 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provides interface 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to other </a:t>
            </a:r>
            <a:r>
              <a:rPr lang="en-IN" sz="2200" dirty="0" smtClean="0">
                <a:solidFill>
                  <a:srgbClr val="002060"/>
                </a:solidFill>
                <a:latin typeface="+mj-lt"/>
              </a:rPr>
              <a:t>applications.</a:t>
            </a:r>
          </a:p>
          <a:p>
            <a:pPr algn="just">
              <a:spcAft>
                <a:spcPts val="1200"/>
              </a:spcAft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Examples</a:t>
            </a:r>
            <a:endParaRPr lang="fr-FR" sz="22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lvl="1" algn="just">
              <a:spcAft>
                <a:spcPts val="1200"/>
              </a:spcAft>
            </a:pPr>
            <a:r>
              <a:rPr lang="fr-FR" sz="2200" dirty="0" smtClean="0">
                <a:solidFill>
                  <a:srgbClr val="002060"/>
                </a:solidFill>
                <a:latin typeface="+mj-lt"/>
              </a:rPr>
              <a:t>Operating </a:t>
            </a:r>
            <a:r>
              <a:rPr lang="fr-FR" sz="2200" dirty="0">
                <a:solidFill>
                  <a:srgbClr val="002060"/>
                </a:solidFill>
                <a:latin typeface="+mj-lt"/>
              </a:rPr>
              <a:t>System, </a:t>
            </a:r>
            <a:r>
              <a:rPr lang="fr-FR" sz="2200" dirty="0" err="1" smtClean="0">
                <a:solidFill>
                  <a:srgbClr val="002060"/>
                </a:solidFill>
                <a:latin typeface="+mj-lt"/>
              </a:rPr>
              <a:t>Device</a:t>
            </a:r>
            <a:r>
              <a:rPr lang="fr-FR" sz="2200" dirty="0" smtClean="0">
                <a:solidFill>
                  <a:srgbClr val="002060"/>
                </a:solidFill>
                <a:latin typeface="+mj-lt"/>
              </a:rPr>
              <a:t> Driver, Compiler, File Management Utilities etc…</a:t>
            </a:r>
          </a:p>
          <a:p>
            <a:pPr algn="just">
              <a:spcAft>
                <a:spcPts val="1200"/>
              </a:spcAft>
            </a:pPr>
            <a:r>
              <a:rPr lang="fr-FR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Applications</a:t>
            </a:r>
            <a:endParaRPr lang="fr-FR" sz="220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" name="Picture 4" descr="Image result for windows 10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06903"/>
            <a:ext cx="2160000" cy="54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nvidia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419" y="3057341"/>
            <a:ext cx="2005518" cy="15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urbo c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71" y="2857500"/>
            <a:ext cx="1712009" cy="171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windows file explorer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25" y="3511211"/>
            <a:ext cx="2160000" cy="53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11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16143</TotalTime>
  <Words>3462</Words>
  <Application>Microsoft Office PowerPoint</Application>
  <PresentationFormat>On-screen Show (16:10)</PresentationFormat>
  <Paragraphs>639</Paragraphs>
  <Slides>74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2_Office Theme</vt:lpstr>
      <vt:lpstr>Unit-1  Introduction to  Software &amp; Software Engineering</vt:lpstr>
      <vt:lpstr>Unit-1 Outlines</vt:lpstr>
      <vt:lpstr>What is Software ?</vt:lpstr>
      <vt:lpstr>Software Examples</vt:lpstr>
      <vt:lpstr>What is Software Engineering ?</vt:lpstr>
      <vt:lpstr>Product Development from an IT failures perspective</vt:lpstr>
      <vt:lpstr>1.1    The Evolving Role of Software</vt:lpstr>
      <vt:lpstr>Software Applications</vt:lpstr>
      <vt:lpstr>1)  System Software</vt:lpstr>
      <vt:lpstr>2)  Business Software</vt:lpstr>
      <vt:lpstr>3)  Engineering and Scientific Software</vt:lpstr>
      <vt:lpstr>4)  Personal Computer Software</vt:lpstr>
      <vt:lpstr>5)  Web-based Software</vt:lpstr>
      <vt:lpstr>6)  Artificial Intelligence Software</vt:lpstr>
      <vt:lpstr>7)  Real-time System</vt:lpstr>
      <vt:lpstr>8)  Embedded System</vt:lpstr>
      <vt:lpstr>Software Characteristics</vt:lpstr>
      <vt:lpstr>Hardware Failure curve</vt:lpstr>
      <vt:lpstr>Software Failure curve</vt:lpstr>
      <vt:lpstr>1.2 Software Engineering: A Layered Technology</vt:lpstr>
      <vt:lpstr>1.2 Software Engineering: A Layered Technology</vt:lpstr>
      <vt:lpstr>1.3    Software Myths</vt:lpstr>
      <vt:lpstr>1)  Management Myths</vt:lpstr>
      <vt:lpstr>1)  Management Myths (Cont…)</vt:lpstr>
      <vt:lpstr>1)  Management Myths (Cont…)</vt:lpstr>
      <vt:lpstr>1)  Management Myths (Cont…)</vt:lpstr>
      <vt:lpstr>2) Customer Myths</vt:lpstr>
      <vt:lpstr>2) Customer Myths (Cont…)</vt:lpstr>
      <vt:lpstr>3) Practitioner's (Developer) Myths</vt:lpstr>
      <vt:lpstr>3) Practitioner's (Developer) Myths (Cont…)</vt:lpstr>
      <vt:lpstr>3) Practitioner's (Developer) Myths (Cont…)</vt:lpstr>
      <vt:lpstr>3) Practitioner's (Developer) Myths (Cont…)</vt:lpstr>
      <vt:lpstr>Software Process</vt:lpstr>
      <vt:lpstr>Software Process (Cont…)</vt:lpstr>
      <vt:lpstr>Generic Process Model</vt:lpstr>
      <vt:lpstr>Generic Process Framework Activities</vt:lpstr>
      <vt:lpstr>Generic Process Framework Activities (Cont..)</vt:lpstr>
      <vt:lpstr>Umbrella Activities</vt:lpstr>
      <vt:lpstr>Umbrella Activities (Cont..)</vt:lpstr>
      <vt:lpstr>Umbrella Activities (Cont..)</vt:lpstr>
      <vt:lpstr>Identifying a Task Set</vt:lpstr>
      <vt:lpstr>1.4  Software Process Models</vt:lpstr>
      <vt:lpstr>SDLC Phases</vt:lpstr>
      <vt:lpstr>1.5  The Linear Sequential Model (Waterfall model)</vt:lpstr>
      <vt:lpstr>1.5  The Linear Sequential Model (Cont…)</vt:lpstr>
      <vt:lpstr>1.5  The Linear Sequential Model (Cont…)</vt:lpstr>
      <vt:lpstr>Incremental Model</vt:lpstr>
      <vt:lpstr>Incremental Model (Cont…)</vt:lpstr>
      <vt:lpstr>Incremental Model (Cont…)</vt:lpstr>
      <vt:lpstr>Incremental Model (Cont…)</vt:lpstr>
      <vt:lpstr>1.7 RAD (Rapid Application Development) Model</vt:lpstr>
      <vt:lpstr>1.7 RAD Model (Cont…)</vt:lpstr>
      <vt:lpstr>1.7 RAD Model (Cont…)</vt:lpstr>
      <vt:lpstr>1.7 RAD Model (Cont…)</vt:lpstr>
      <vt:lpstr>1.7 RAD Model (Cont…)</vt:lpstr>
      <vt:lpstr>1.7 RAD Model (Cont…)</vt:lpstr>
      <vt:lpstr>1.8 Evolutionary Process Models</vt:lpstr>
      <vt:lpstr>1) The Prototyping Model</vt:lpstr>
      <vt:lpstr>1) The Prototyping Model (Cont…)</vt:lpstr>
      <vt:lpstr>1) The Prototyping Model (Cont…)</vt:lpstr>
      <vt:lpstr>2) Spiral Model</vt:lpstr>
      <vt:lpstr>2) Spiral Model (Cont…)</vt:lpstr>
      <vt:lpstr>2) Spiral Model (Cont…)</vt:lpstr>
      <vt:lpstr>2) Spiral Model (Cont…)</vt:lpstr>
      <vt:lpstr>3) Concurrent Development Model</vt:lpstr>
      <vt:lpstr>3) Concurrent Development Model (Cont…)</vt:lpstr>
      <vt:lpstr>1.9 Agile Process Model</vt:lpstr>
      <vt:lpstr>1.9 Agile Process Model</vt:lpstr>
      <vt:lpstr>1.9 Agile Process Model (Cont…)</vt:lpstr>
      <vt:lpstr>1.9 Agile Process Model (Cont…)</vt:lpstr>
      <vt:lpstr>1.10 Component-Based Development</vt:lpstr>
      <vt:lpstr>1.10 Component-Based Development (Cont…)</vt:lpstr>
      <vt:lpstr>1.11 Product and Process</vt:lpstr>
      <vt:lpstr>Unit-1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RUPESH-PC</cp:lastModifiedBy>
  <cp:revision>2350</cp:revision>
  <dcterms:created xsi:type="dcterms:W3CDTF">2015-09-22T18:04:17Z</dcterms:created>
  <dcterms:modified xsi:type="dcterms:W3CDTF">2017-03-09T08:13:03Z</dcterms:modified>
</cp:coreProperties>
</file>