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66" r:id="rId2"/>
    <p:sldId id="346" r:id="rId3"/>
    <p:sldId id="367" r:id="rId4"/>
    <p:sldId id="368" r:id="rId5"/>
    <p:sldId id="382" r:id="rId6"/>
    <p:sldId id="370" r:id="rId7"/>
    <p:sldId id="371" r:id="rId8"/>
    <p:sldId id="383" r:id="rId9"/>
    <p:sldId id="372" r:id="rId10"/>
    <p:sldId id="373" r:id="rId11"/>
    <p:sldId id="384" r:id="rId12"/>
    <p:sldId id="374" r:id="rId13"/>
    <p:sldId id="375" r:id="rId14"/>
    <p:sldId id="377" r:id="rId15"/>
    <p:sldId id="376" r:id="rId16"/>
    <p:sldId id="385" r:id="rId17"/>
    <p:sldId id="386" r:id="rId18"/>
    <p:sldId id="389" r:id="rId19"/>
    <p:sldId id="390" r:id="rId20"/>
    <p:sldId id="391" r:id="rId21"/>
    <p:sldId id="394" r:id="rId22"/>
    <p:sldId id="396" r:id="rId23"/>
    <p:sldId id="400" r:id="rId24"/>
    <p:sldId id="401" r:id="rId25"/>
    <p:sldId id="403" r:id="rId26"/>
    <p:sldId id="404" r:id="rId27"/>
    <p:sldId id="406" r:id="rId28"/>
    <p:sldId id="407" r:id="rId29"/>
    <p:sldId id="408" r:id="rId30"/>
    <p:sldId id="409" r:id="rId31"/>
    <p:sldId id="41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RSI4duHZNX2oFadwLECGfg==" hashData="hgxMKr1AsIxUTP+XEmSs5R/Z5BM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99CCFF"/>
    <a:srgbClr val="CC0000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>
        <p:scale>
          <a:sx n="70" d="100"/>
          <a:sy n="70" d="100"/>
        </p:scale>
        <p:origin x="-1085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2313"/>
            <a:ext cx="4818063" cy="3613150"/>
          </a:xfrm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328" y="4575136"/>
            <a:ext cx="5196397" cy="433524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/>
              <a:t>CASE repository</a:t>
            </a:r>
          </a:p>
          <a:p>
            <a:pPr>
              <a:buFontTx/>
              <a:buChar char="•"/>
            </a:pPr>
            <a:r>
              <a:rPr lang="en-US" sz="1400"/>
              <a:t>Stores the diagrams and other project information</a:t>
            </a:r>
          </a:p>
          <a:p>
            <a:pPr>
              <a:buFontTx/>
              <a:buChar char="•"/>
            </a:pPr>
            <a:r>
              <a:rPr lang="en-US" sz="1400"/>
              <a:t>Keeps track of how the diagrams fit together</a:t>
            </a:r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722313"/>
            <a:ext cx="4818062" cy="3613150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328" y="4575136"/>
            <a:ext cx="5196397" cy="433524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/>
              <a:t>Diagramming tools</a:t>
            </a:r>
          </a:p>
          <a:p>
            <a:pPr>
              <a:buFontTx/>
              <a:buChar char="•"/>
            </a:pPr>
            <a:r>
              <a:rPr lang="en-US" sz="1400"/>
              <a:t>Allow you to draw DFDs, ERDs, use case diagrams, case diagrams</a:t>
            </a:r>
          </a:p>
          <a:p>
            <a:pPr>
              <a:buFontTx/>
              <a:buChar char="•"/>
            </a:pPr>
            <a:r>
              <a:rPr lang="en-US" sz="1400" b="1"/>
              <a:t>Allows you to use stepwise refinement in building models (work from high level to low level)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722313"/>
            <a:ext cx="4818062" cy="3613150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328" y="4575136"/>
            <a:ext cx="5196397" cy="433524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400"/>
              <a:t>Analysis tools</a:t>
            </a:r>
          </a:p>
          <a:p>
            <a:pPr>
              <a:buFontTx/>
              <a:buChar char="•"/>
            </a:pPr>
            <a:r>
              <a:rPr lang="en-GB" sz="1400"/>
              <a:t>Types of analyses depend on methodology used and features of CASE environment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87630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</a:t>
            </a:r>
            <a:r>
              <a:rPr lang="en-IN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10 Advanced Topics in Software Engineering		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Engg. &amp; Tech.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214384" y="2667000"/>
            <a:ext cx="8763000" cy="808037"/>
          </a:xfrm>
        </p:spPr>
        <p:txBody>
          <a:bodyPr wrap="none">
            <a:normAutofit/>
          </a:bodyPr>
          <a:lstStyle>
            <a:lvl1pPr algn="ctr">
              <a:defRPr sz="44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Unit-8 S/w Maintenance and Configuration Management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	      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Engg. &amp; Tech.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21336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40386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07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4381500" cy="5638800"/>
          </a:xfrm>
        </p:spPr>
        <p:txBody>
          <a:bodyPr>
            <a:noAutofit/>
          </a:bodyPr>
          <a:lstStyle>
            <a:lvl1pPr marL="342900" indent="-342900" algn="l">
              <a:lnSpc>
                <a:spcPct val="114000"/>
              </a:lnSpc>
              <a:buClrTx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>
              <a:lnSpc>
                <a:spcPct val="114000"/>
              </a:lnSpc>
              <a:buClrTx/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>
              <a:lnSpc>
                <a:spcPct val="114000"/>
              </a:lnSpc>
              <a:buClrTx/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Unit-</a:t>
            </a:r>
            <a:r>
              <a:rPr lang="en-IN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 Advanced Topics in Software Engineering		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Engg. &amp; Tech.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0" y="734704"/>
            <a:ext cx="4381500" cy="5638800"/>
          </a:xfrm>
        </p:spPr>
        <p:txBody>
          <a:bodyPr>
            <a:noAutofit/>
          </a:bodyPr>
          <a:lstStyle>
            <a:lvl1pPr marL="342900" indent="-342900" algn="l">
              <a:lnSpc>
                <a:spcPct val="114000"/>
              </a:lnSpc>
              <a:buClrTx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>
              <a:lnSpc>
                <a:spcPct val="114000"/>
              </a:lnSpc>
              <a:buClrTx/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>
              <a:lnSpc>
                <a:spcPct val="114000"/>
              </a:lnSpc>
              <a:buClrTx/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191000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Jignasu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Mahidhareeya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jignasu.mahidhareeya@darshan.ac.in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+ 91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9890261198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		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Unit-10</a:t>
            </a:r>
            <a:br>
              <a:rPr lang="en-US" b="1" dirty="0" smtClean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IN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Advanced Topics in Software Engineering</a:t>
            </a:r>
            <a:endParaRPr lang="en-US" sz="36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25654" y="576262"/>
            <a:ext cx="1219200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prstClr val="white"/>
                </a:solidFill>
              </a:rPr>
              <a:t>2160701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" y="576262"/>
            <a:ext cx="2944654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</a:rPr>
              <a:t>SOFTWARE ENGINEERING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12" y="5445241"/>
            <a:ext cx="3698588" cy="876404"/>
          </a:xfrm>
          <a:prstGeom prst="rect">
            <a:avLst/>
          </a:prstGeom>
        </p:spPr>
      </p:pic>
      <p:pic>
        <p:nvPicPr>
          <p:cNvPr id="1026" name="Picture 2" descr="Image result for software engineer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61" y="289861"/>
            <a:ext cx="2752039" cy="13103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4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Structure of </a:t>
            </a:r>
            <a:r>
              <a:rPr lang="en-IN" sz="4000" dirty="0" smtClean="0"/>
              <a:t>Client/Server System (</a:t>
            </a:r>
            <a:r>
              <a:rPr lang="en-IN" sz="4000" dirty="0" err="1" smtClean="0"/>
              <a:t>Cont</a:t>
            </a:r>
            <a:r>
              <a:rPr lang="en-IN" sz="4000" dirty="0" smtClean="0"/>
              <a:t>…)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File servers</a:t>
            </a:r>
          </a:p>
          <a:p>
            <a:pPr lvl="1"/>
            <a:r>
              <a:rPr lang="en-IN" dirty="0" smtClean="0"/>
              <a:t>The client requests specific records from a file, the server transmits these records to the client across the network. </a:t>
            </a:r>
          </a:p>
          <a:p>
            <a:r>
              <a:rPr lang="en-IN" dirty="0" smtClean="0"/>
              <a:t>Database servers</a:t>
            </a:r>
          </a:p>
          <a:p>
            <a:pPr lvl="1"/>
            <a:r>
              <a:rPr lang="en-IN" dirty="0" smtClean="0"/>
              <a:t>The client sends structured query language (SQL) requests to the server. </a:t>
            </a:r>
          </a:p>
          <a:p>
            <a:pPr lvl="1"/>
            <a:r>
              <a:rPr lang="en-IN" dirty="0" smtClean="0"/>
              <a:t>These are transmitted as messages across the network. </a:t>
            </a:r>
          </a:p>
          <a:p>
            <a:pPr lvl="1"/>
            <a:r>
              <a:rPr lang="en-IN" dirty="0" smtClean="0"/>
              <a:t>The server processes the SQL request and finds the requested information, passing back the results only to the client. </a:t>
            </a:r>
          </a:p>
          <a:p>
            <a:r>
              <a:rPr lang="en-IN" dirty="0" smtClean="0"/>
              <a:t>Transaction servers</a:t>
            </a:r>
          </a:p>
          <a:p>
            <a:pPr lvl="1"/>
            <a:r>
              <a:rPr lang="en-IN" dirty="0" smtClean="0"/>
              <a:t>The client sends a request that invokes remote procedures at the server site. </a:t>
            </a:r>
          </a:p>
          <a:p>
            <a:pPr lvl="1"/>
            <a:r>
              <a:rPr lang="en-IN" dirty="0" smtClean="0"/>
              <a:t>The remote procedures are a set of SQL statements.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Structure of Client/Server System (</a:t>
            </a:r>
            <a:r>
              <a:rPr lang="en-IN" sz="4000" dirty="0" err="1"/>
              <a:t>Cont</a:t>
            </a:r>
            <a:r>
              <a:rPr lang="en-IN" sz="4000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A transaction occurs when a request results in the execution of the remote procedure with the result transmitted back to the client. </a:t>
            </a:r>
          </a:p>
          <a:p>
            <a:r>
              <a:rPr lang="en-IN" dirty="0" smtClean="0"/>
              <a:t>Groupware servers</a:t>
            </a:r>
          </a:p>
          <a:p>
            <a:pPr lvl="1"/>
            <a:r>
              <a:rPr lang="en-IN" dirty="0" smtClean="0"/>
              <a:t>When the server provides a set of applications that enable communication among clients (and the people using them) using text, images, bulletin boards, video, and other representations, a groupware architecture exists.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Web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engineering is the process used to create high-quality Web Apps. </a:t>
            </a:r>
          </a:p>
          <a:p>
            <a:r>
              <a:rPr lang="en-IN" dirty="0" smtClean="0"/>
              <a:t>Web engineering is not a perfect clone of software engineering, but it borrows many of software engineering’s fundamental concepts and principles, emphasizing the same technical and management activities. </a:t>
            </a:r>
          </a:p>
          <a:p>
            <a:r>
              <a:rPr lang="en-IN" dirty="0" smtClean="0"/>
              <a:t>Web Engineering (</a:t>
            </a:r>
            <a:r>
              <a:rPr lang="en-IN" dirty="0" err="1" smtClean="0"/>
              <a:t>WebE</a:t>
            </a:r>
            <a:r>
              <a:rPr lang="en-IN" dirty="0" smtClean="0"/>
              <a:t>) is concerned with the establishment and use of sound scientific, engineering and management principles.</a:t>
            </a:r>
          </a:p>
          <a:p>
            <a:r>
              <a:rPr lang="en-IN" dirty="0" smtClean="0"/>
              <a:t>It is a systematic approach to the successful development, deployment and maintenance of high quality Web-based systems and applications.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Web Engineering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characteristics of Web-based applications have a impact on the </a:t>
            </a:r>
            <a:r>
              <a:rPr lang="en-IN" dirty="0" err="1" smtClean="0"/>
              <a:t>WebE</a:t>
            </a:r>
            <a:r>
              <a:rPr lang="en-IN" dirty="0" smtClean="0"/>
              <a:t> process. </a:t>
            </a:r>
          </a:p>
          <a:p>
            <a:r>
              <a:rPr lang="en-IN" dirty="0" smtClean="0"/>
              <a:t>Immediacy and continuous evolution require an iterative, incremental process model that produces </a:t>
            </a:r>
            <a:r>
              <a:rPr lang="en-IN" dirty="0" err="1" smtClean="0"/>
              <a:t>WebApp</a:t>
            </a:r>
            <a:r>
              <a:rPr lang="en-IN" dirty="0" smtClean="0"/>
              <a:t> releases in rapid sequence. </a:t>
            </a:r>
          </a:p>
          <a:p>
            <a:r>
              <a:rPr lang="en-IN" dirty="0" smtClean="0"/>
              <a:t>The network-intensive nature of applications in this domain suggests a population of users that is diverse and an application architecture that can be highly specialized. </a:t>
            </a:r>
          </a:p>
          <a:p>
            <a:r>
              <a:rPr lang="en-IN" dirty="0" smtClean="0"/>
              <a:t>Because </a:t>
            </a:r>
            <a:r>
              <a:rPr lang="en-IN" dirty="0" err="1" smtClean="0"/>
              <a:t>WebApps</a:t>
            </a:r>
            <a:r>
              <a:rPr lang="en-IN" dirty="0" smtClean="0"/>
              <a:t> are often content driven with an emphasis on aesthetics</a:t>
            </a:r>
          </a:p>
          <a:p>
            <a:r>
              <a:rPr lang="en-IN" dirty="0" smtClean="0"/>
              <a:t>It is likely that parallel development activities will be scheduled within the </a:t>
            </a:r>
            <a:r>
              <a:rPr lang="en-IN" dirty="0" err="1" smtClean="0"/>
              <a:t>WebE</a:t>
            </a:r>
            <a:r>
              <a:rPr lang="en-IN" dirty="0" smtClean="0"/>
              <a:t> process and involve a team of both technical and non-technical people.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Frame work for Web Engineering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8976901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1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Frame work for Web </a:t>
            </a:r>
            <a:r>
              <a:rPr lang="en-IN" sz="4000" dirty="0"/>
              <a:t>Engineering (</a:t>
            </a:r>
            <a:r>
              <a:rPr lang="en-IN" sz="4000" dirty="0" err="1"/>
              <a:t>Cont</a:t>
            </a:r>
            <a:r>
              <a:rPr lang="en-IN" sz="4000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</a:t>
            </a:r>
            <a:r>
              <a:rPr lang="en-IN" dirty="0" err="1" smtClean="0"/>
              <a:t>WebApps</a:t>
            </a:r>
            <a:r>
              <a:rPr lang="en-IN" dirty="0" smtClean="0"/>
              <a:t> evolve from static (content-directed information) to dynamic (user-directed application environments) the need to apply solid management and engineering principles grows. </a:t>
            </a:r>
          </a:p>
          <a:p>
            <a:r>
              <a:rPr lang="en-IN" dirty="0" smtClean="0"/>
              <a:t>To accomplish this, it is necessary to develop a </a:t>
            </a:r>
            <a:r>
              <a:rPr lang="en-IN" dirty="0" err="1" smtClean="0"/>
              <a:t>WebE</a:t>
            </a:r>
            <a:r>
              <a:rPr lang="en-IN" dirty="0" smtClean="0"/>
              <a:t> framework that encompasses an effective process model. 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WebE</a:t>
            </a:r>
            <a:r>
              <a:rPr lang="en-IN" dirty="0" smtClean="0"/>
              <a:t> process begins with a formulation</a:t>
            </a:r>
          </a:p>
          <a:p>
            <a:pPr lvl="1"/>
            <a:r>
              <a:rPr lang="en-IN" dirty="0" smtClean="0"/>
              <a:t>An activity that identifies the goals</a:t>
            </a:r>
          </a:p>
          <a:p>
            <a:pPr lvl="1"/>
            <a:r>
              <a:rPr lang="en-IN" dirty="0" smtClean="0"/>
              <a:t>Objectives of the </a:t>
            </a:r>
            <a:r>
              <a:rPr lang="en-IN" dirty="0" err="1" smtClean="0"/>
              <a:t>WebApp</a:t>
            </a:r>
            <a:r>
              <a:rPr lang="en-IN" dirty="0" smtClean="0"/>
              <a:t> and establishes the scope for the first increment. </a:t>
            </a:r>
          </a:p>
          <a:p>
            <a:r>
              <a:rPr lang="en-IN" dirty="0" smtClean="0"/>
              <a:t>Planning estimates </a:t>
            </a:r>
          </a:p>
          <a:p>
            <a:pPr lvl="1"/>
            <a:r>
              <a:rPr lang="en-IN" dirty="0" smtClean="0"/>
              <a:t>overall project cost</a:t>
            </a:r>
          </a:p>
          <a:p>
            <a:pPr lvl="1"/>
            <a:r>
              <a:rPr lang="en-IN" dirty="0" smtClean="0"/>
              <a:t>evaluates risks associated with the development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Frame work for Web Engineering (</a:t>
            </a:r>
            <a:r>
              <a:rPr lang="en-IN" sz="4000" dirty="0" err="1" smtClean="0"/>
              <a:t>Cont</a:t>
            </a:r>
            <a:r>
              <a:rPr lang="en-IN" sz="4000" dirty="0" smtClean="0"/>
              <a:t>…)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defines a finely granulated development schedule for the initial </a:t>
            </a:r>
            <a:r>
              <a:rPr lang="en-IN" dirty="0" err="1" smtClean="0"/>
              <a:t>WebApp</a:t>
            </a:r>
            <a:r>
              <a:rPr lang="en-IN" dirty="0" smtClean="0"/>
              <a:t> increment</a:t>
            </a:r>
          </a:p>
          <a:p>
            <a:pPr lvl="1"/>
            <a:r>
              <a:rPr lang="en-IN" dirty="0" smtClean="0"/>
              <a:t>and a more granulated schedule for subsequent increments. </a:t>
            </a:r>
          </a:p>
          <a:p>
            <a:r>
              <a:rPr lang="en-IN" dirty="0" smtClean="0"/>
              <a:t>Analysis establishes technical requirements for the </a:t>
            </a:r>
            <a:r>
              <a:rPr lang="en-IN" dirty="0" err="1" smtClean="0"/>
              <a:t>WebApp</a:t>
            </a:r>
            <a:r>
              <a:rPr lang="en-IN" dirty="0" smtClean="0"/>
              <a:t> and identifies the content items that will be incorporated. </a:t>
            </a:r>
          </a:p>
          <a:p>
            <a:r>
              <a:rPr lang="en-IN" dirty="0" smtClean="0"/>
              <a:t>Requirements for graphic design (aesthetics) are also defined. </a:t>
            </a:r>
          </a:p>
          <a:p>
            <a:r>
              <a:rPr lang="en-IN" dirty="0" smtClean="0"/>
              <a:t>The engineering activity incorporates two parallel tasks illustrated on the right side of Figure.</a:t>
            </a:r>
          </a:p>
          <a:p>
            <a:pPr lvl="1"/>
            <a:r>
              <a:rPr lang="en-IN" dirty="0" smtClean="0"/>
              <a:t>Content design and Content production are tasks performed by nontechnical members of the </a:t>
            </a:r>
            <a:r>
              <a:rPr lang="en-IN" dirty="0" err="1" smtClean="0"/>
              <a:t>WebE</a:t>
            </a:r>
            <a:r>
              <a:rPr lang="en-IN" dirty="0" smtClean="0"/>
              <a:t> team. </a:t>
            </a:r>
          </a:p>
          <a:p>
            <a:pPr lvl="1"/>
            <a:r>
              <a:rPr lang="en-IN" dirty="0" smtClean="0"/>
              <a:t>The intent of these tasks is to design, produce and/or acquire all text, graphics, audio, and video content that are to be integrated into the </a:t>
            </a:r>
            <a:r>
              <a:rPr lang="en-IN" dirty="0" err="1" smtClean="0"/>
              <a:t>WebApp</a:t>
            </a:r>
            <a:r>
              <a:rPr lang="en-IN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Frame work for Web </a:t>
            </a:r>
            <a:r>
              <a:rPr lang="en-IN" sz="4000" dirty="0"/>
              <a:t>Engineering (</a:t>
            </a:r>
            <a:r>
              <a:rPr lang="en-IN" sz="4000" dirty="0" err="1"/>
              <a:t>Cont</a:t>
            </a:r>
            <a:r>
              <a:rPr lang="en-IN" sz="4000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Page generation is a construction activity that makes heavy use of automated tools for </a:t>
            </a:r>
            <a:r>
              <a:rPr lang="en-IN" dirty="0" err="1"/>
              <a:t>WebApp</a:t>
            </a:r>
            <a:r>
              <a:rPr lang="en-IN" dirty="0"/>
              <a:t> creation. </a:t>
            </a:r>
          </a:p>
          <a:p>
            <a:r>
              <a:rPr lang="en-IN" dirty="0" smtClean="0"/>
              <a:t>Testing exercises </a:t>
            </a:r>
          </a:p>
          <a:p>
            <a:pPr lvl="1"/>
            <a:r>
              <a:rPr lang="en-IN" dirty="0" err="1" smtClean="0"/>
              <a:t>WebApp</a:t>
            </a:r>
            <a:r>
              <a:rPr lang="en-IN" dirty="0" smtClean="0"/>
              <a:t> navigation; </a:t>
            </a:r>
          </a:p>
          <a:p>
            <a:pPr lvl="1"/>
            <a:r>
              <a:rPr lang="en-IN" dirty="0" smtClean="0"/>
              <a:t>attempts to uncover errors in scripts and forms; </a:t>
            </a:r>
          </a:p>
          <a:p>
            <a:pPr lvl="1"/>
            <a:r>
              <a:rPr lang="en-IN" dirty="0" smtClean="0"/>
              <a:t>ensure that the </a:t>
            </a:r>
            <a:r>
              <a:rPr lang="en-IN" dirty="0" err="1" smtClean="0"/>
              <a:t>WebApp</a:t>
            </a:r>
            <a:r>
              <a:rPr lang="en-IN" dirty="0" smtClean="0"/>
              <a:t> will operate correctly in different environments (e.g., with different browsers). </a:t>
            </a:r>
          </a:p>
          <a:p>
            <a:r>
              <a:rPr lang="en-IN" dirty="0" smtClean="0"/>
              <a:t>Each increment produced as part of the </a:t>
            </a:r>
            <a:r>
              <a:rPr lang="en-IN" dirty="0" err="1" smtClean="0"/>
              <a:t>WebE</a:t>
            </a:r>
            <a:r>
              <a:rPr lang="en-IN" dirty="0" smtClean="0"/>
              <a:t> process is reviewed during customer evaluation. </a:t>
            </a:r>
          </a:p>
          <a:p>
            <a:pPr lvl="1"/>
            <a:r>
              <a:rPr lang="en-IN" dirty="0" smtClean="0"/>
              <a:t>This is the point at which changes are requested (scope extensions occur).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Computer-Aided Software Engineering (CASE)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CASE (Computer Aided Software Engineering) tool is a generic term used to denote any form of automated support for software engineering. </a:t>
            </a:r>
          </a:p>
          <a:p>
            <a:r>
              <a:rPr lang="en-US" dirty="0" smtClean="0"/>
              <a:t>A CASE tool means any tool used to automate some activity associated with software development. </a:t>
            </a:r>
          </a:p>
          <a:p>
            <a:r>
              <a:rPr lang="en-US" dirty="0" smtClean="0"/>
              <a:t>The primary reasons for using a CASE tool are:</a:t>
            </a:r>
          </a:p>
          <a:p>
            <a:pPr lvl="1"/>
            <a:r>
              <a:rPr lang="en-US" dirty="0" smtClean="0"/>
              <a:t>To increase productivity</a:t>
            </a:r>
          </a:p>
          <a:p>
            <a:pPr lvl="1"/>
            <a:r>
              <a:rPr lang="en-US" dirty="0" smtClean="0"/>
              <a:t>To help produce better quality software at lower cost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CASE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5123" name="Group 4"/>
          <p:cNvGrpSpPr>
            <a:grpSpLocks/>
          </p:cNvGrpSpPr>
          <p:nvPr/>
        </p:nvGrpSpPr>
        <p:grpSpPr bwMode="auto">
          <a:xfrm>
            <a:off x="1295400" y="990600"/>
            <a:ext cx="6145213" cy="4177308"/>
            <a:chOff x="385" y="799"/>
            <a:chExt cx="4355" cy="2359"/>
          </a:xfrm>
        </p:grpSpPr>
        <p:grpSp>
          <p:nvGrpSpPr>
            <p:cNvPr id="5132" name="Group 5"/>
            <p:cNvGrpSpPr>
              <a:grpSpLocks/>
            </p:cNvGrpSpPr>
            <p:nvPr/>
          </p:nvGrpSpPr>
          <p:grpSpPr bwMode="auto">
            <a:xfrm>
              <a:off x="385" y="1344"/>
              <a:ext cx="3674" cy="1814"/>
              <a:chOff x="385" y="1344"/>
              <a:chExt cx="3674" cy="1814"/>
            </a:xfrm>
          </p:grpSpPr>
          <p:sp>
            <p:nvSpPr>
              <p:cNvPr id="94214" name="AutoShape 6"/>
              <p:cNvSpPr>
                <a:spLocks noChangeArrowheads="1"/>
              </p:cNvSpPr>
              <p:nvPr/>
            </p:nvSpPr>
            <p:spPr bwMode="auto">
              <a:xfrm rot="5400000">
                <a:off x="2518" y="2750"/>
                <a:ext cx="545" cy="272"/>
              </a:xfrm>
              <a:prstGeom prst="leftRightArrow">
                <a:avLst>
                  <a:gd name="adj1" fmla="val 50000"/>
                  <a:gd name="adj2" fmla="val 40000"/>
                </a:avLst>
              </a:prstGeom>
              <a:ln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b="1">
                  <a:latin typeface="+mj-lt"/>
                </a:endParaRPr>
              </a:p>
            </p:txBody>
          </p:sp>
          <p:sp>
            <p:nvSpPr>
              <p:cNvPr id="94215" name="AutoShape 7"/>
              <p:cNvSpPr>
                <a:spLocks noChangeArrowheads="1"/>
              </p:cNvSpPr>
              <p:nvPr/>
            </p:nvSpPr>
            <p:spPr bwMode="auto">
              <a:xfrm rot="16200000">
                <a:off x="2473" y="1479"/>
                <a:ext cx="546" cy="272"/>
              </a:xfrm>
              <a:prstGeom prst="leftRightArrow">
                <a:avLst>
                  <a:gd name="adj1" fmla="val 50000"/>
                  <a:gd name="adj2" fmla="val 40000"/>
                </a:avLst>
              </a:prstGeom>
              <a:ln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b="1">
                  <a:latin typeface="+mj-lt"/>
                </a:endParaRPr>
              </a:p>
            </p:txBody>
          </p:sp>
          <p:grpSp>
            <p:nvGrpSpPr>
              <p:cNvPr id="5139" name="Group 8"/>
              <p:cNvGrpSpPr>
                <a:grpSpLocks/>
              </p:cNvGrpSpPr>
              <p:nvPr/>
            </p:nvGrpSpPr>
            <p:grpSpPr bwMode="auto">
              <a:xfrm>
                <a:off x="385" y="1979"/>
                <a:ext cx="3674" cy="544"/>
                <a:chOff x="385" y="1979"/>
                <a:chExt cx="3674" cy="544"/>
              </a:xfrm>
            </p:grpSpPr>
            <p:sp>
              <p:nvSpPr>
                <p:cNvPr id="5140" name="AutoShape 9"/>
                <p:cNvSpPr>
                  <a:spLocks noChangeArrowheads="1"/>
                </p:cNvSpPr>
                <p:nvPr/>
              </p:nvSpPr>
              <p:spPr bwMode="auto">
                <a:xfrm>
                  <a:off x="2290" y="1979"/>
                  <a:ext cx="953" cy="544"/>
                </a:xfrm>
                <a:prstGeom prst="can">
                  <a:avLst>
                    <a:gd name="adj" fmla="val 25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eaLnBrk="1" hangingPunct="1"/>
                  <a:r>
                    <a:rPr lang="en-GB" b="1" dirty="0">
                      <a:latin typeface="+mj-lt"/>
                    </a:rPr>
                    <a:t>CASE</a:t>
                  </a:r>
                </a:p>
                <a:p>
                  <a:pPr algn="ctr" eaLnBrk="1" hangingPunct="1"/>
                  <a:r>
                    <a:rPr lang="en-GB" b="1" dirty="0" smtClean="0">
                      <a:latin typeface="+mj-lt"/>
                    </a:rPr>
                    <a:t>Repository</a:t>
                  </a:r>
                  <a:endParaRPr lang="en-US" b="1" dirty="0">
                    <a:latin typeface="+mj-lt"/>
                  </a:endParaRPr>
                </a:p>
              </p:txBody>
            </p:sp>
            <p:sp>
              <p:nvSpPr>
                <p:cNvPr id="94218" name="AutoShape 10"/>
                <p:cNvSpPr>
                  <a:spLocks noChangeArrowheads="1"/>
                </p:cNvSpPr>
                <p:nvPr/>
              </p:nvSpPr>
              <p:spPr bwMode="auto">
                <a:xfrm>
                  <a:off x="3515" y="2160"/>
                  <a:ext cx="546" cy="272"/>
                </a:xfrm>
                <a:prstGeom prst="leftRightArrow">
                  <a:avLst>
                    <a:gd name="adj1" fmla="val 50000"/>
                    <a:gd name="adj2" fmla="val 40000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US" b="1">
                    <a:latin typeface="+mj-lt"/>
                  </a:endParaRPr>
                </a:p>
              </p:txBody>
            </p:sp>
            <p:sp>
              <p:nvSpPr>
                <p:cNvPr id="94219" name="AutoShape 11"/>
                <p:cNvSpPr>
                  <a:spLocks noChangeArrowheads="1"/>
                </p:cNvSpPr>
                <p:nvPr/>
              </p:nvSpPr>
              <p:spPr bwMode="auto">
                <a:xfrm>
                  <a:off x="1474" y="2160"/>
                  <a:ext cx="546" cy="272"/>
                </a:xfrm>
                <a:prstGeom prst="leftRightArrow">
                  <a:avLst>
                    <a:gd name="adj1" fmla="val 50000"/>
                    <a:gd name="adj2" fmla="val 40000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US" b="1">
                    <a:latin typeface="+mj-lt"/>
                  </a:endParaRPr>
                </a:p>
              </p:txBody>
            </p:sp>
            <p:sp>
              <p:nvSpPr>
                <p:cNvPr id="5143" name="Rectangle 12"/>
                <p:cNvSpPr>
                  <a:spLocks noChangeArrowheads="1"/>
                </p:cNvSpPr>
                <p:nvPr/>
              </p:nvSpPr>
              <p:spPr bwMode="auto">
                <a:xfrm>
                  <a:off x="385" y="2115"/>
                  <a:ext cx="817" cy="36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eaLnBrk="1" hangingPunct="1"/>
                  <a:r>
                    <a:rPr lang="en-GB" b="1">
                      <a:latin typeface="+mj-lt"/>
                    </a:rPr>
                    <a:t>Document </a:t>
                  </a:r>
                </a:p>
                <a:p>
                  <a:pPr algn="ctr" eaLnBrk="1" hangingPunct="1"/>
                  <a:r>
                    <a:rPr lang="en-GB" b="1">
                      <a:latin typeface="+mj-lt"/>
                    </a:rPr>
                    <a:t>Generator</a:t>
                  </a:r>
                  <a:endParaRPr lang="en-US" b="1">
                    <a:latin typeface="+mj-lt"/>
                  </a:endParaRPr>
                </a:p>
              </p:txBody>
            </p:sp>
          </p:grpSp>
        </p:grpSp>
        <p:grpSp>
          <p:nvGrpSpPr>
            <p:cNvPr id="5133" name="Group 13"/>
            <p:cNvGrpSpPr>
              <a:grpSpLocks/>
            </p:cNvGrpSpPr>
            <p:nvPr/>
          </p:nvGrpSpPr>
          <p:grpSpPr bwMode="auto">
            <a:xfrm>
              <a:off x="1655" y="799"/>
              <a:ext cx="3085" cy="1044"/>
              <a:chOff x="1655" y="799"/>
              <a:chExt cx="3085" cy="1044"/>
            </a:xfrm>
          </p:grpSpPr>
          <p:sp>
            <p:nvSpPr>
              <p:cNvPr id="5134" name="Rectangle 14"/>
              <p:cNvSpPr>
                <a:spLocks noChangeArrowheads="1"/>
              </p:cNvSpPr>
              <p:nvPr/>
            </p:nvSpPr>
            <p:spPr bwMode="auto">
              <a:xfrm>
                <a:off x="1655" y="799"/>
                <a:ext cx="817" cy="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/>
                <a:r>
                  <a:rPr lang="en-GB" b="1" dirty="0">
                    <a:latin typeface="+mj-lt"/>
                  </a:rPr>
                  <a:t>Design </a:t>
                </a:r>
              </a:p>
              <a:p>
                <a:pPr algn="ctr" eaLnBrk="1" hangingPunct="1"/>
                <a:r>
                  <a:rPr lang="en-GB" b="1" dirty="0">
                    <a:latin typeface="+mj-lt"/>
                  </a:rPr>
                  <a:t>Generator</a:t>
                </a:r>
                <a:endParaRPr lang="en-US" b="1" dirty="0">
                  <a:latin typeface="+mj-lt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/>
            </p:nvSpPr>
            <p:spPr bwMode="auto">
              <a:xfrm>
                <a:off x="3152" y="799"/>
                <a:ext cx="817" cy="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/>
                <a:r>
                  <a:rPr lang="en-GB" b="1">
                    <a:latin typeface="+mj-lt"/>
                  </a:rPr>
                  <a:t>Analysis</a:t>
                </a:r>
              </a:p>
              <a:p>
                <a:pPr algn="ctr" eaLnBrk="1" hangingPunct="1"/>
                <a:r>
                  <a:rPr lang="en-GB" b="1">
                    <a:latin typeface="+mj-lt"/>
                  </a:rPr>
                  <a:t>tool</a:t>
                </a:r>
                <a:endParaRPr lang="en-US" b="1">
                  <a:latin typeface="+mj-lt"/>
                </a:endParaRPr>
              </a:p>
            </p:txBody>
          </p:sp>
          <p:sp>
            <p:nvSpPr>
              <p:cNvPr id="5136" name="Rectangle 16"/>
              <p:cNvSpPr>
                <a:spLocks noChangeArrowheads="1"/>
              </p:cNvSpPr>
              <p:nvPr/>
            </p:nvSpPr>
            <p:spPr bwMode="auto">
              <a:xfrm>
                <a:off x="3923" y="1480"/>
                <a:ext cx="817" cy="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/>
                <a:r>
                  <a:rPr lang="en-GB" b="1">
                    <a:latin typeface="+mj-lt"/>
                  </a:rPr>
                  <a:t>Code </a:t>
                </a:r>
              </a:p>
              <a:p>
                <a:pPr algn="ctr" eaLnBrk="1" hangingPunct="1"/>
                <a:r>
                  <a:rPr lang="en-GB" b="1">
                    <a:latin typeface="+mj-lt"/>
                  </a:rPr>
                  <a:t>Generator</a:t>
                </a:r>
                <a:endParaRPr lang="en-US" b="1">
                  <a:latin typeface="+mj-lt"/>
                </a:endParaRPr>
              </a:p>
            </p:txBody>
          </p:sp>
        </p:grpSp>
      </p:grpSp>
      <p:grpSp>
        <p:nvGrpSpPr>
          <p:cNvPr id="5124" name="Group 17"/>
          <p:cNvGrpSpPr>
            <a:grpSpLocks/>
          </p:cNvGrpSpPr>
          <p:nvPr/>
        </p:nvGrpSpPr>
        <p:grpSpPr bwMode="auto">
          <a:xfrm>
            <a:off x="1430337" y="2119909"/>
            <a:ext cx="6337300" cy="3961209"/>
            <a:chOff x="612" y="1434"/>
            <a:chExt cx="4491" cy="2223"/>
          </a:xfrm>
        </p:grpSpPr>
        <p:sp>
          <p:nvSpPr>
            <p:cNvPr id="5125" name="Rectangle 18"/>
            <p:cNvSpPr>
              <a:spLocks noChangeArrowheads="1"/>
            </p:cNvSpPr>
            <p:nvPr/>
          </p:nvSpPr>
          <p:spPr bwMode="auto">
            <a:xfrm>
              <a:off x="612" y="1434"/>
              <a:ext cx="817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GB" b="1" dirty="0">
                  <a:latin typeface="+mj-lt"/>
                </a:rPr>
                <a:t>Drawing</a:t>
              </a:r>
            </a:p>
            <a:p>
              <a:pPr algn="ctr" eaLnBrk="1" hangingPunct="1"/>
              <a:r>
                <a:rPr lang="en-GB" b="1" dirty="0">
                  <a:latin typeface="+mj-lt"/>
                </a:rPr>
                <a:t>Tool</a:t>
              </a:r>
              <a:endParaRPr lang="en-US" b="1" dirty="0">
                <a:latin typeface="+mj-lt"/>
              </a:endParaRPr>
            </a:p>
          </p:txBody>
        </p:sp>
        <p:grpSp>
          <p:nvGrpSpPr>
            <p:cNvPr id="5126" name="Group 19"/>
            <p:cNvGrpSpPr>
              <a:grpSpLocks/>
            </p:cNvGrpSpPr>
            <p:nvPr/>
          </p:nvGrpSpPr>
          <p:grpSpPr bwMode="auto">
            <a:xfrm>
              <a:off x="703" y="2115"/>
              <a:ext cx="4400" cy="1542"/>
              <a:chOff x="703" y="2115"/>
              <a:chExt cx="4400" cy="1542"/>
            </a:xfrm>
          </p:grpSpPr>
          <p:sp>
            <p:nvSpPr>
              <p:cNvPr id="94228" name="Rectangle 20"/>
              <p:cNvSpPr>
                <a:spLocks noChangeArrowheads="1"/>
              </p:cNvSpPr>
              <p:nvPr/>
            </p:nvSpPr>
            <p:spPr bwMode="auto">
              <a:xfrm>
                <a:off x="703" y="2750"/>
                <a:ext cx="1083" cy="363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GB" b="1" dirty="0">
                    <a:latin typeface="+mj-lt"/>
                  </a:rPr>
                  <a:t>Error-checking</a:t>
                </a:r>
              </a:p>
              <a:p>
                <a:pPr algn="ctr" eaLnBrk="1" hangingPunct="1">
                  <a:defRPr/>
                </a:pPr>
                <a:r>
                  <a:rPr lang="en-GB" b="1" dirty="0">
                    <a:latin typeface="+mj-lt"/>
                  </a:rPr>
                  <a:t>tool</a:t>
                </a:r>
                <a:endParaRPr lang="en-US" b="1" dirty="0">
                  <a:latin typeface="+mj-lt"/>
                </a:endParaRPr>
              </a:p>
            </p:txBody>
          </p:sp>
          <p:sp>
            <p:nvSpPr>
              <p:cNvPr id="94229" name="Rectangle 21"/>
              <p:cNvSpPr>
                <a:spLocks noChangeArrowheads="1"/>
              </p:cNvSpPr>
              <p:nvPr/>
            </p:nvSpPr>
            <p:spPr bwMode="auto">
              <a:xfrm>
                <a:off x="1605" y="3294"/>
                <a:ext cx="1136" cy="363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GB" b="1" dirty="0">
                    <a:latin typeface="+mj-lt"/>
                  </a:rPr>
                  <a:t>Security and </a:t>
                </a:r>
              </a:p>
              <a:p>
                <a:pPr algn="ctr" eaLnBrk="1" hangingPunct="1">
                  <a:defRPr/>
                </a:pPr>
                <a:r>
                  <a:rPr lang="en-GB" b="1" dirty="0">
                    <a:latin typeface="+mj-lt"/>
                  </a:rPr>
                  <a:t>Version Control</a:t>
                </a:r>
                <a:endParaRPr lang="en-US" b="1" dirty="0">
                  <a:latin typeface="+mj-lt"/>
                </a:endParaRPr>
              </a:p>
            </p:txBody>
          </p:sp>
          <p:sp>
            <p:nvSpPr>
              <p:cNvPr id="94230" name="Rectangle 22"/>
              <p:cNvSpPr>
                <a:spLocks noChangeArrowheads="1"/>
              </p:cNvSpPr>
              <p:nvPr/>
            </p:nvSpPr>
            <p:spPr bwMode="auto">
              <a:xfrm>
                <a:off x="3061" y="3294"/>
                <a:ext cx="1225" cy="363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GB" b="1" dirty="0">
                    <a:latin typeface="+mj-lt"/>
                  </a:rPr>
                  <a:t>Screen and</a:t>
                </a:r>
              </a:p>
              <a:p>
                <a:pPr algn="ctr" eaLnBrk="1" hangingPunct="1">
                  <a:defRPr/>
                </a:pPr>
                <a:r>
                  <a:rPr lang="en-GB" b="1" dirty="0">
                    <a:latin typeface="+mj-lt"/>
                  </a:rPr>
                  <a:t>Report </a:t>
                </a:r>
                <a:r>
                  <a:rPr lang="en-GB" b="1" dirty="0" smtClean="0">
                    <a:latin typeface="+mj-lt"/>
                  </a:rPr>
                  <a:t>Generator</a:t>
                </a:r>
                <a:endParaRPr lang="en-GB" b="1" dirty="0">
                  <a:latin typeface="+mj-lt"/>
                </a:endParaRPr>
              </a:p>
            </p:txBody>
          </p:sp>
          <p:sp>
            <p:nvSpPr>
              <p:cNvPr id="5130" name="Rectangle 23"/>
              <p:cNvSpPr>
                <a:spLocks noChangeArrowheads="1"/>
              </p:cNvSpPr>
              <p:nvPr/>
            </p:nvSpPr>
            <p:spPr bwMode="auto">
              <a:xfrm>
                <a:off x="3969" y="2750"/>
                <a:ext cx="902" cy="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/>
                <a:r>
                  <a:rPr lang="en-GB" b="1" dirty="0">
                    <a:latin typeface="+mj-lt"/>
                  </a:rPr>
                  <a:t>Prototyping</a:t>
                </a:r>
              </a:p>
              <a:p>
                <a:pPr algn="ctr" eaLnBrk="1" hangingPunct="1"/>
                <a:r>
                  <a:rPr lang="en-GB" b="1" dirty="0">
                    <a:latin typeface="+mj-lt"/>
                  </a:rPr>
                  <a:t>Tool</a:t>
                </a:r>
                <a:endParaRPr lang="en-US" b="1" dirty="0">
                  <a:latin typeface="+mj-lt"/>
                </a:endParaRPr>
              </a:p>
            </p:txBody>
          </p:sp>
          <p:sp>
            <p:nvSpPr>
              <p:cNvPr id="5131" name="Rectangle 24"/>
              <p:cNvSpPr>
                <a:spLocks noChangeArrowheads="1"/>
              </p:cNvSpPr>
              <p:nvPr/>
            </p:nvSpPr>
            <p:spPr bwMode="auto">
              <a:xfrm>
                <a:off x="4286" y="2115"/>
                <a:ext cx="817" cy="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/>
                <a:r>
                  <a:rPr lang="en-GB" b="1" dirty="0">
                    <a:latin typeface="+mj-lt"/>
                  </a:rPr>
                  <a:t>Database</a:t>
                </a:r>
              </a:p>
              <a:p>
                <a:pPr algn="ctr" eaLnBrk="1" hangingPunct="1"/>
                <a:r>
                  <a:rPr lang="en-GB" b="1" dirty="0">
                    <a:latin typeface="+mj-lt"/>
                  </a:rPr>
                  <a:t>Generator</a:t>
                </a:r>
                <a:endParaRPr lang="en-US" b="1" dirty="0">
                  <a:latin typeface="+mj-lt"/>
                </a:endParaRPr>
              </a:p>
            </p:txBody>
          </p:sp>
        </p:grpSp>
      </p:grp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8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Outlines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Component-Based Software Engineering</a:t>
            </a:r>
          </a:p>
          <a:p>
            <a:r>
              <a:rPr lang="en-IN" dirty="0" smtClean="0"/>
              <a:t>Client/Server Software Engineering</a:t>
            </a:r>
          </a:p>
          <a:p>
            <a:r>
              <a:rPr lang="en-IN" dirty="0" smtClean="0"/>
              <a:t>Web Engineering</a:t>
            </a:r>
          </a:p>
          <a:p>
            <a:r>
              <a:rPr lang="en-IN" dirty="0" smtClean="0"/>
              <a:t>Computer-Aided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of CASE (Cont…)</a:t>
            </a:r>
            <a:endParaRPr lang="en-US" dirty="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repository</a:t>
            </a:r>
          </a:p>
          <a:p>
            <a:pPr lvl="1"/>
            <a:r>
              <a:rPr lang="en-US" dirty="0" smtClean="0"/>
              <a:t>Central component of any CASE tool</a:t>
            </a:r>
          </a:p>
          <a:p>
            <a:pPr lvl="1"/>
            <a:r>
              <a:rPr lang="en-US" dirty="0" smtClean="0"/>
              <a:t>Also known as the information repository or data dictionary</a:t>
            </a:r>
          </a:p>
          <a:p>
            <a:pPr lvl="1"/>
            <a:r>
              <a:rPr lang="en-GB" dirty="0" smtClean="0"/>
              <a:t>Centralized database </a:t>
            </a:r>
          </a:p>
          <a:p>
            <a:pPr lvl="1"/>
            <a:r>
              <a:rPr lang="en-GB" dirty="0" smtClean="0"/>
              <a:t>Allows easy sharing of information between tools and SDLC activities</a:t>
            </a:r>
          </a:p>
          <a:p>
            <a:pPr lvl="1"/>
            <a:r>
              <a:rPr lang="en-GB" dirty="0" smtClean="0"/>
              <a:t>Used to store graphical diagrams and prototype forms and reports during analysis and design workflows</a:t>
            </a:r>
          </a:p>
          <a:p>
            <a:pPr lvl="1"/>
            <a:r>
              <a:rPr lang="en-GB" dirty="0" smtClean="0"/>
              <a:t>Provides wealth of information to project manager and allows control over project</a:t>
            </a:r>
          </a:p>
          <a:p>
            <a:pPr lvl="1"/>
            <a:r>
              <a:rPr lang="en-GB" dirty="0" smtClean="0"/>
              <a:t>Facilitates reusability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CASE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US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Diagramming tools</a:t>
            </a:r>
          </a:p>
          <a:p>
            <a:pPr lvl="1"/>
            <a:r>
              <a:rPr lang="en-GB" dirty="0" smtClean="0"/>
              <a:t>Allow you to represent a system and its components visually</a:t>
            </a:r>
          </a:p>
          <a:p>
            <a:pPr lvl="1"/>
            <a:r>
              <a:rPr lang="en-GB" dirty="0" smtClean="0"/>
              <a:t>Allows higher level processes to be easily decomposed</a:t>
            </a:r>
          </a:p>
          <a:p>
            <a:pPr lvl="1"/>
            <a:r>
              <a:rPr lang="en-GB" dirty="0" smtClean="0"/>
              <a:t>Can examine processes or data models at high or low level</a:t>
            </a:r>
          </a:p>
          <a:p>
            <a:r>
              <a:rPr lang="en-GB" dirty="0"/>
              <a:t>Screen and report generators</a:t>
            </a:r>
          </a:p>
          <a:p>
            <a:pPr lvl="1"/>
            <a:r>
              <a:rPr lang="en-GB" dirty="0"/>
              <a:t>Used to</a:t>
            </a:r>
          </a:p>
          <a:p>
            <a:pPr lvl="2"/>
            <a:r>
              <a:rPr lang="en-GB" dirty="0"/>
              <a:t>Create, modify and test prototypes of computer displays and reports</a:t>
            </a:r>
          </a:p>
          <a:p>
            <a:pPr lvl="2"/>
            <a:r>
              <a:rPr lang="en-GB" dirty="0"/>
              <a:t>Identify which data items to display or collect for each screen or report</a:t>
            </a:r>
          </a:p>
          <a:p>
            <a:pPr lvl="1"/>
            <a:r>
              <a:rPr lang="en-GB" dirty="0"/>
              <a:t>Some tools have </a:t>
            </a:r>
            <a:r>
              <a:rPr lang="en-GB" dirty="0" smtClean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CASE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US" dirty="0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Analysis tools</a:t>
            </a:r>
          </a:p>
          <a:p>
            <a:pPr lvl="1"/>
            <a:r>
              <a:rPr lang="en-GB" dirty="0" smtClean="0"/>
              <a:t>Generate reports that help identify possible inconsistencies, redundancies and omissions (deficiency)</a:t>
            </a:r>
          </a:p>
          <a:p>
            <a:pPr lvl="1"/>
            <a:r>
              <a:rPr lang="en-GB" dirty="0" smtClean="0"/>
              <a:t>Generally focus on </a:t>
            </a:r>
          </a:p>
          <a:p>
            <a:pPr lvl="2"/>
            <a:r>
              <a:rPr lang="en-GB" dirty="0" smtClean="0"/>
              <a:t>diagram completeness and consistency</a:t>
            </a:r>
          </a:p>
          <a:p>
            <a:pPr lvl="2"/>
            <a:r>
              <a:rPr lang="en-GB" dirty="0" smtClean="0"/>
              <a:t>data structures and usage</a:t>
            </a:r>
          </a:p>
          <a:p>
            <a:r>
              <a:rPr lang="en-GB" dirty="0"/>
              <a:t>CASE documentation generator tools</a:t>
            </a:r>
          </a:p>
          <a:p>
            <a:pPr lvl="1"/>
            <a:r>
              <a:rPr lang="en-GB" dirty="0"/>
              <a:t>Create standard reports based on contents of repository</a:t>
            </a:r>
          </a:p>
          <a:p>
            <a:pPr lvl="1"/>
            <a:r>
              <a:rPr lang="en-GB" dirty="0"/>
              <a:t>Need textual descriptions of </a:t>
            </a:r>
            <a:r>
              <a:rPr lang="en-GB" dirty="0" smtClean="0"/>
              <a:t>requirements, </a:t>
            </a:r>
            <a:r>
              <a:rPr lang="en-GB" dirty="0"/>
              <a:t>solutions, </a:t>
            </a:r>
            <a:r>
              <a:rPr lang="en-GB" dirty="0" smtClean="0"/>
              <a:t>diagrams </a:t>
            </a:r>
            <a:r>
              <a:rPr lang="en-GB" dirty="0"/>
              <a:t>of data and processes, prototype forms and reports, program specifications and user documentation</a:t>
            </a:r>
          </a:p>
          <a:p>
            <a:pPr lvl="1"/>
            <a:r>
              <a:rPr lang="en-GB" dirty="0"/>
              <a:t>High-quality documentation leads to 80% reduction in system maintenance effort in comparison to average quality </a:t>
            </a:r>
            <a:r>
              <a:rPr lang="en-GB" dirty="0" smtClean="0"/>
              <a:t>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Tool Taxonomy (Classification)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process engineering tools</a:t>
            </a:r>
          </a:p>
          <a:p>
            <a:pPr lvl="1"/>
            <a:r>
              <a:rPr lang="en-US" dirty="0" smtClean="0"/>
              <a:t>represent business data objects, their relationships and flow of the data objects between company business areas</a:t>
            </a:r>
          </a:p>
          <a:p>
            <a:r>
              <a:rPr lang="en-US" dirty="0" smtClean="0"/>
              <a:t>Process modeling and management tools</a:t>
            </a:r>
          </a:p>
          <a:p>
            <a:pPr lvl="1"/>
            <a:r>
              <a:rPr lang="en-US" dirty="0" smtClean="0"/>
              <a:t>represent key elements of processes and provide links to other tools that provide support to defined process activities </a:t>
            </a:r>
          </a:p>
          <a:p>
            <a:r>
              <a:rPr lang="en-US" dirty="0" smtClean="0"/>
              <a:t>Project planning tools</a:t>
            </a:r>
          </a:p>
          <a:p>
            <a:pPr lvl="1"/>
            <a:r>
              <a:rPr lang="en-US" dirty="0" smtClean="0"/>
              <a:t>used for cost and effort estimation and project scheduling</a:t>
            </a:r>
          </a:p>
          <a:p>
            <a:r>
              <a:rPr lang="en-US" dirty="0"/>
              <a:t>Risk analysis tools</a:t>
            </a:r>
          </a:p>
          <a:p>
            <a:pPr lvl="1"/>
            <a:r>
              <a:rPr lang="en-US" dirty="0"/>
              <a:t>help project managers build risk tables by providing detailed guidance in the identification and analysis of </a:t>
            </a:r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Tool Taxonomy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tracing tools</a:t>
            </a:r>
          </a:p>
          <a:p>
            <a:pPr lvl="1"/>
            <a:r>
              <a:rPr lang="en-US" dirty="0" smtClean="0"/>
              <a:t>provide systematic database-like approach to tracking requirement status beginning with specification </a:t>
            </a:r>
          </a:p>
          <a:p>
            <a:r>
              <a:rPr lang="en-US" dirty="0"/>
              <a:t>Metrics and management tools</a:t>
            </a:r>
          </a:p>
          <a:p>
            <a:pPr lvl="1"/>
            <a:r>
              <a:rPr lang="en-US" dirty="0"/>
              <a:t>management oriented tools capture project specific metrics that provide an overall indication of productivity or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Documentation </a:t>
            </a:r>
            <a:r>
              <a:rPr lang="en-US" dirty="0"/>
              <a:t>tools</a:t>
            </a:r>
          </a:p>
          <a:p>
            <a:pPr lvl="1"/>
            <a:r>
              <a:rPr lang="en-US" dirty="0"/>
              <a:t>provide opportunities for improved productivity by reducing the amount of time needed to produce work </a:t>
            </a:r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Tool Taxonomy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software tools</a:t>
            </a:r>
          </a:p>
          <a:p>
            <a:pPr lvl="1"/>
            <a:r>
              <a:rPr lang="en-US" dirty="0" smtClean="0"/>
              <a:t>network system software, object management services, distributed component support and communications software</a:t>
            </a:r>
          </a:p>
          <a:p>
            <a:r>
              <a:rPr lang="en-US" dirty="0" smtClean="0"/>
              <a:t>Quality assurance tools</a:t>
            </a:r>
          </a:p>
          <a:p>
            <a:pPr lvl="1"/>
            <a:r>
              <a:rPr lang="en-US" dirty="0" smtClean="0"/>
              <a:t>metrics tools that audit source code to determine compliance with language standards or tools that extract metrics to project the quality of software</a:t>
            </a:r>
          </a:p>
          <a:p>
            <a:r>
              <a:rPr lang="en-US" dirty="0"/>
              <a:t>Database management tools</a:t>
            </a:r>
          </a:p>
          <a:p>
            <a:pPr lvl="1"/>
            <a:r>
              <a:rPr lang="en-US" dirty="0" smtClean="0"/>
              <a:t>RDBMS </a:t>
            </a:r>
            <a:r>
              <a:rPr lang="en-US" dirty="0"/>
              <a:t>and </a:t>
            </a:r>
            <a:r>
              <a:rPr lang="en-US" dirty="0" smtClean="0"/>
              <a:t>OODMS (</a:t>
            </a:r>
            <a:r>
              <a:rPr lang="en-IN" dirty="0"/>
              <a:t>object-oriented database management system</a:t>
            </a:r>
            <a:r>
              <a:rPr lang="en-US" dirty="0" smtClean="0"/>
              <a:t>) </a:t>
            </a:r>
            <a:r>
              <a:rPr lang="en-US" dirty="0"/>
              <a:t>serve as the foundation for the establishment of the CASE repository</a:t>
            </a:r>
          </a:p>
          <a:p>
            <a:r>
              <a:rPr lang="en-US" dirty="0"/>
              <a:t>Software configuration management tools</a:t>
            </a:r>
          </a:p>
          <a:p>
            <a:pPr lvl="1"/>
            <a:r>
              <a:rPr lang="en-US" dirty="0"/>
              <a:t>uses the CASE repository to assist with all SCM tasks (identification, version control, change control, auditing, status accounting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Tool Taxonomy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and design tools</a:t>
            </a:r>
          </a:p>
          <a:p>
            <a:pPr lvl="1"/>
            <a:r>
              <a:rPr lang="en-US" dirty="0" smtClean="0"/>
              <a:t>enable the software engineer to create analysis and design models of the system to be built, perform consistency checking between models</a:t>
            </a:r>
          </a:p>
          <a:p>
            <a:r>
              <a:rPr lang="en-US" dirty="0" smtClean="0"/>
              <a:t>Simulation tools</a:t>
            </a:r>
            <a:endParaRPr lang="en-US" dirty="0"/>
          </a:p>
          <a:p>
            <a:pPr lvl="1"/>
            <a:r>
              <a:rPr lang="en-US" dirty="0" smtClean="0"/>
              <a:t>simulation </a:t>
            </a:r>
            <a:r>
              <a:rPr lang="en-US" dirty="0"/>
              <a:t>tools provide software engineers with ability to predict the behavior of real-time systems before they are built and the creation of interface mockups for customer review</a:t>
            </a:r>
          </a:p>
          <a:p>
            <a:r>
              <a:rPr lang="en-US" dirty="0"/>
              <a:t>Interface design and development tools</a:t>
            </a:r>
          </a:p>
          <a:p>
            <a:pPr lvl="1"/>
            <a:r>
              <a:rPr lang="en-US" dirty="0"/>
              <a:t>toolkits of interface components, often part environment with a GUI to allow rapid prototyping of user interface </a:t>
            </a:r>
            <a:r>
              <a:rPr lang="en-US" dirty="0" smtClean="0"/>
              <a:t>designs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Tool Taxonomy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Prototyping tools</a:t>
            </a:r>
          </a:p>
          <a:p>
            <a:pPr lvl="1"/>
            <a:r>
              <a:rPr lang="en-US" dirty="0" smtClean="0"/>
              <a:t>enable rapid definition of screen layouts,  data design, and report generation</a:t>
            </a:r>
          </a:p>
          <a:p>
            <a:r>
              <a:rPr lang="en-US" dirty="0" smtClean="0"/>
              <a:t>Programming tools</a:t>
            </a:r>
          </a:p>
          <a:p>
            <a:pPr lvl="1"/>
            <a:r>
              <a:rPr lang="en-US" dirty="0" smtClean="0"/>
              <a:t>compilers, editors, debuggers, OO programming environments, graphical programming environments, applications generators, and database query generators</a:t>
            </a:r>
          </a:p>
          <a:p>
            <a:r>
              <a:rPr lang="en-US" dirty="0" smtClean="0"/>
              <a:t>Web development tools</a:t>
            </a:r>
          </a:p>
          <a:p>
            <a:pPr lvl="1"/>
            <a:r>
              <a:rPr lang="en-US" dirty="0" smtClean="0"/>
              <a:t>assist with the generation of web page text, graphics, forms, scripts, applets,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Tool Taxonomy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and testing tools</a:t>
            </a:r>
          </a:p>
          <a:p>
            <a:pPr lvl="1"/>
            <a:r>
              <a:rPr lang="en-US" dirty="0" smtClean="0"/>
              <a:t>data acquisition</a:t>
            </a:r>
          </a:p>
          <a:p>
            <a:pPr lvl="2"/>
            <a:r>
              <a:rPr lang="en-US" dirty="0" smtClean="0"/>
              <a:t>get data for testing</a:t>
            </a:r>
          </a:p>
          <a:p>
            <a:pPr lvl="1"/>
            <a:r>
              <a:rPr lang="en-US" dirty="0" smtClean="0"/>
              <a:t>static measurement</a:t>
            </a:r>
          </a:p>
          <a:p>
            <a:pPr lvl="2"/>
            <a:r>
              <a:rPr lang="en-US" dirty="0" smtClean="0"/>
              <a:t>analyze source code without using test cases</a:t>
            </a:r>
          </a:p>
          <a:p>
            <a:pPr lvl="1"/>
            <a:r>
              <a:rPr lang="en-US" dirty="0" smtClean="0"/>
              <a:t>dynamic measurement</a:t>
            </a:r>
          </a:p>
          <a:p>
            <a:pPr lvl="2"/>
            <a:r>
              <a:rPr lang="en-US" dirty="0" smtClean="0"/>
              <a:t>analyze source code during execution</a:t>
            </a:r>
          </a:p>
          <a:p>
            <a:pPr lvl="1"/>
            <a:r>
              <a:rPr lang="en-US" dirty="0" smtClean="0"/>
              <a:t>test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Tool Taxonomy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analysis tools</a:t>
            </a:r>
          </a:p>
          <a:p>
            <a:pPr lvl="1"/>
            <a:r>
              <a:rPr lang="en-US" dirty="0" smtClean="0"/>
              <a:t>code-based testing tools, specialized testing languages, requirements-based testing tools</a:t>
            </a:r>
          </a:p>
          <a:p>
            <a:r>
              <a:rPr lang="en-US" dirty="0" smtClean="0"/>
              <a:t>Dynamic analysis tools</a:t>
            </a:r>
          </a:p>
          <a:p>
            <a:pPr lvl="1"/>
            <a:r>
              <a:rPr lang="en-US" dirty="0" smtClean="0"/>
              <a:t>intrusive tools modify source code by inserting probes (enquiry) to check path coverage, assertions or execution flow</a:t>
            </a:r>
          </a:p>
          <a:p>
            <a:r>
              <a:rPr lang="en-US" dirty="0" smtClean="0"/>
              <a:t>Test </a:t>
            </a:r>
            <a:r>
              <a:rPr lang="en-US" dirty="0"/>
              <a:t>management tools</a:t>
            </a:r>
          </a:p>
          <a:p>
            <a:pPr lvl="1"/>
            <a:r>
              <a:rPr lang="en-US" dirty="0"/>
              <a:t>coordinate regression testing, compare actual and expected output, conduct batch </a:t>
            </a:r>
            <a:r>
              <a:rPr lang="en-US" dirty="0" smtClean="0"/>
              <a:t>testing and </a:t>
            </a:r>
            <a:r>
              <a:rPr lang="en-US" dirty="0"/>
              <a:t>serve as generic test </a:t>
            </a:r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 smtClean="0"/>
              <a:t>Component-Based Software Engineering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Component-based software engineering (CBSE) is a process that makes the </a:t>
            </a:r>
            <a:r>
              <a:rPr lang="en-IN" dirty="0" smtClean="0">
                <a:solidFill>
                  <a:srgbClr val="FF0000"/>
                </a:solidFill>
              </a:rPr>
              <a:t>design and construction of computer-based systems using reusable software “components”</a:t>
            </a:r>
            <a:r>
              <a:rPr lang="en-IN" dirty="0" smtClean="0"/>
              <a:t>.</a:t>
            </a:r>
          </a:p>
          <a:p>
            <a:r>
              <a:rPr lang="en-IN" dirty="0" smtClean="0"/>
              <a:t>CBSE seems quite similar to conventional or object-oriented software engineering. </a:t>
            </a:r>
          </a:p>
          <a:p>
            <a:r>
              <a:rPr lang="en-IN" dirty="0" smtClean="0"/>
              <a:t>The process begins when a software team establishes requirements for the system to be built.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Tool Taxonomy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Client/server testing tools</a:t>
            </a:r>
          </a:p>
          <a:p>
            <a:pPr lvl="1"/>
            <a:r>
              <a:rPr lang="en-US" dirty="0" smtClean="0"/>
              <a:t>exercise the GUI and network communications requirements for the client and server</a:t>
            </a:r>
          </a:p>
          <a:p>
            <a:r>
              <a:rPr lang="en-US" dirty="0"/>
              <a:t>Reengineering tools</a:t>
            </a:r>
          </a:p>
          <a:p>
            <a:pPr lvl="1"/>
            <a:r>
              <a:rPr lang="en-US" dirty="0"/>
              <a:t>reverse engineering to specification tools</a:t>
            </a:r>
          </a:p>
          <a:p>
            <a:pPr lvl="2"/>
            <a:r>
              <a:rPr lang="en-US" dirty="0"/>
              <a:t>generate analysis and design models from source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/>
              <a:t>code restructuring and analysis tools</a:t>
            </a:r>
          </a:p>
          <a:p>
            <a:pPr lvl="2"/>
            <a:r>
              <a:rPr lang="en-US" dirty="0"/>
              <a:t>analyze program syntax, generate control flow </a:t>
            </a:r>
            <a:r>
              <a:rPr lang="en-US" dirty="0" smtClean="0"/>
              <a:t>graph and </a:t>
            </a:r>
            <a:r>
              <a:rPr lang="en-US" dirty="0"/>
              <a:t>automatically generates a structured program</a:t>
            </a:r>
          </a:p>
          <a:p>
            <a:pPr lvl="1"/>
            <a:r>
              <a:rPr lang="en-US" dirty="0"/>
              <a:t>on-line system reengineering tools</a:t>
            </a:r>
          </a:p>
          <a:p>
            <a:pPr lvl="2"/>
            <a:r>
              <a:rPr lang="en-US" dirty="0"/>
              <a:t>used to </a:t>
            </a:r>
            <a:r>
              <a:rPr lang="en-US" dirty="0" smtClean="0"/>
              <a:t>modify on-line 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Component-Based Software Engineering</a:t>
            </a:r>
          </a:p>
          <a:p>
            <a:r>
              <a:rPr lang="en-IN" dirty="0" smtClean="0"/>
              <a:t>Client/Server Software Engineering</a:t>
            </a:r>
          </a:p>
          <a:p>
            <a:r>
              <a:rPr lang="en-IN" dirty="0" smtClean="0"/>
              <a:t>Web Engineering</a:t>
            </a:r>
          </a:p>
          <a:p>
            <a:pPr lvl="1"/>
            <a:r>
              <a:rPr lang="en-IN" dirty="0"/>
              <a:t>Frame work for Web Engineering</a:t>
            </a:r>
            <a:endParaRPr lang="en-IN" dirty="0" smtClean="0"/>
          </a:p>
          <a:p>
            <a:r>
              <a:rPr lang="en-IN" dirty="0" smtClean="0"/>
              <a:t>Computer-Aided Software Engineering</a:t>
            </a:r>
          </a:p>
          <a:p>
            <a:pPr lvl="1"/>
            <a:r>
              <a:rPr lang="en-IN" dirty="0"/>
              <a:t>Components of CASE</a:t>
            </a:r>
          </a:p>
          <a:p>
            <a:pPr lvl="1"/>
            <a:r>
              <a:rPr lang="en-IN"/>
              <a:t>CASE Tool Taxonomy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Component Qualification</a:t>
            </a:r>
          </a:p>
          <a:p>
            <a:pPr lvl="1"/>
            <a:r>
              <a:rPr lang="en-IN" dirty="0"/>
              <a:t>Component qualification ensures that a </a:t>
            </a:r>
            <a:r>
              <a:rPr lang="en-IN" dirty="0" smtClean="0"/>
              <a:t>component </a:t>
            </a:r>
            <a:r>
              <a:rPr lang="en-IN" dirty="0"/>
              <a:t>will </a:t>
            </a:r>
            <a:endParaRPr lang="en-IN" dirty="0" smtClean="0"/>
          </a:p>
          <a:p>
            <a:pPr lvl="2"/>
            <a:r>
              <a:rPr lang="en-IN" dirty="0" smtClean="0"/>
              <a:t>perform </a:t>
            </a:r>
            <a:r>
              <a:rPr lang="en-IN" dirty="0"/>
              <a:t>the function </a:t>
            </a:r>
            <a:r>
              <a:rPr lang="en-IN" dirty="0" smtClean="0"/>
              <a:t>required</a:t>
            </a:r>
          </a:p>
          <a:p>
            <a:pPr lvl="2"/>
            <a:r>
              <a:rPr lang="en-IN" dirty="0" smtClean="0"/>
              <a:t>will </a:t>
            </a:r>
            <a:r>
              <a:rPr lang="en-IN" dirty="0"/>
              <a:t>properly “fit” into the </a:t>
            </a:r>
            <a:r>
              <a:rPr lang="en-IN" dirty="0" smtClean="0"/>
              <a:t>architectural style specified </a:t>
            </a:r>
            <a:r>
              <a:rPr lang="en-IN" dirty="0"/>
              <a:t>for the </a:t>
            </a:r>
            <a:r>
              <a:rPr lang="en-IN" dirty="0" smtClean="0"/>
              <a:t>system </a:t>
            </a:r>
          </a:p>
          <a:p>
            <a:pPr lvl="2"/>
            <a:r>
              <a:rPr lang="en-IN" dirty="0" smtClean="0"/>
              <a:t>will have the </a:t>
            </a:r>
            <a:r>
              <a:rPr lang="en-IN" dirty="0"/>
              <a:t>quality </a:t>
            </a:r>
            <a:r>
              <a:rPr lang="en-IN" dirty="0" smtClean="0"/>
              <a:t>characteristics (e.g</a:t>
            </a:r>
            <a:r>
              <a:rPr lang="en-IN" dirty="0"/>
              <a:t>., performance, reliability, usability) that are required for the application. </a:t>
            </a:r>
            <a:endParaRPr lang="en-IN" dirty="0" smtClean="0"/>
          </a:p>
          <a:p>
            <a:r>
              <a:rPr lang="en-IN" dirty="0" smtClean="0"/>
              <a:t>Component Adaptation</a:t>
            </a:r>
          </a:p>
          <a:p>
            <a:pPr lvl="1"/>
            <a:r>
              <a:rPr lang="en-IN" dirty="0"/>
              <a:t>D</a:t>
            </a:r>
            <a:r>
              <a:rPr lang="en-IN" dirty="0" smtClean="0"/>
              <a:t>omain </a:t>
            </a:r>
            <a:r>
              <a:rPr lang="en-IN" dirty="0"/>
              <a:t>engineering creates a </a:t>
            </a:r>
            <a:r>
              <a:rPr lang="en-IN" dirty="0" smtClean="0"/>
              <a:t>library of </a:t>
            </a:r>
            <a:r>
              <a:rPr lang="en-IN" dirty="0"/>
              <a:t>components that can be easily integrated into an application architecture. </a:t>
            </a:r>
            <a:endParaRPr lang="en-IN" dirty="0" smtClean="0"/>
          </a:p>
          <a:p>
            <a:pPr lvl="1"/>
            <a:r>
              <a:rPr lang="en-IN" dirty="0" smtClean="0"/>
              <a:t>The implication </a:t>
            </a:r>
            <a:r>
              <a:rPr lang="en-IN" dirty="0"/>
              <a:t>of “easy integration” is that </a:t>
            </a:r>
            <a:endParaRPr lang="en-IN" dirty="0" smtClean="0"/>
          </a:p>
          <a:p>
            <a:pPr lvl="2"/>
            <a:r>
              <a:rPr lang="en-IN" dirty="0" smtClean="0"/>
              <a:t>(</a:t>
            </a:r>
            <a:r>
              <a:rPr lang="en-IN" dirty="0"/>
              <a:t>1) consistent methods of resource </a:t>
            </a:r>
            <a:r>
              <a:rPr lang="en-IN" dirty="0" smtClean="0"/>
              <a:t>management have </a:t>
            </a:r>
            <a:r>
              <a:rPr lang="en-IN" dirty="0"/>
              <a:t>been implemented for all components in the </a:t>
            </a:r>
            <a:r>
              <a:rPr lang="en-IN" dirty="0" smtClean="0"/>
              <a:t>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Activities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IN" dirty="0"/>
              <a:t>(2) common activities such as data management exist for all </a:t>
            </a:r>
            <a:r>
              <a:rPr lang="en-IN" dirty="0" smtClean="0"/>
              <a:t>components</a:t>
            </a:r>
          </a:p>
          <a:p>
            <a:pPr lvl="2"/>
            <a:r>
              <a:rPr lang="en-IN" dirty="0" smtClean="0"/>
              <a:t>(</a:t>
            </a:r>
            <a:r>
              <a:rPr lang="en-IN" dirty="0"/>
              <a:t>3) interfaces within </a:t>
            </a:r>
            <a:r>
              <a:rPr lang="en-IN" dirty="0" smtClean="0"/>
              <a:t>the architecture </a:t>
            </a:r>
            <a:r>
              <a:rPr lang="en-IN" dirty="0"/>
              <a:t>and with the external environment have been implemented in a </a:t>
            </a:r>
            <a:r>
              <a:rPr lang="en-IN" dirty="0" smtClean="0"/>
              <a:t>consistent manner</a:t>
            </a:r>
            <a:r>
              <a:rPr lang="en-IN" dirty="0"/>
              <a:t>. </a:t>
            </a:r>
          </a:p>
          <a:p>
            <a:r>
              <a:rPr lang="en-IN" dirty="0"/>
              <a:t>Component </a:t>
            </a:r>
            <a:r>
              <a:rPr lang="en-IN" dirty="0" smtClean="0"/>
              <a:t>Composition</a:t>
            </a:r>
            <a:endParaRPr lang="en-IN" dirty="0"/>
          </a:p>
          <a:p>
            <a:pPr lvl="1"/>
            <a:r>
              <a:rPr lang="en-IN" dirty="0"/>
              <a:t>Architectural style again plays a key role in the way in which software components are integrated to form a working system. </a:t>
            </a:r>
            <a:endParaRPr lang="en-IN" dirty="0" smtClean="0"/>
          </a:p>
          <a:p>
            <a:r>
              <a:rPr lang="en-IN" dirty="0" smtClean="0"/>
              <a:t>Component Update</a:t>
            </a:r>
          </a:p>
          <a:p>
            <a:pPr lvl="1"/>
            <a:r>
              <a:rPr lang="en-IN" dirty="0" smtClean="0"/>
              <a:t>When systems are implemented with </a:t>
            </a:r>
            <a:r>
              <a:rPr lang="en-IN" dirty="0"/>
              <a:t>a third party components</a:t>
            </a:r>
            <a:r>
              <a:rPr lang="en-IN" dirty="0" smtClean="0"/>
              <a:t>, update is complicated.</a:t>
            </a:r>
          </a:p>
          <a:p>
            <a:pPr lvl="1"/>
            <a:r>
              <a:rPr lang="en-IN" dirty="0" smtClean="0"/>
              <a:t>i.e., the organization that developed the reusable component may be outside the control of the software engineering organization.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Client/Server Software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approaches are most commonly used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An evolutionary paradigm that makes use of event-based and/or object-oriented software engineering.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Component based software engineering that draws on a library of COTS </a:t>
            </a:r>
            <a:r>
              <a:rPr lang="en-IN" dirty="0"/>
              <a:t>(</a:t>
            </a:r>
            <a:r>
              <a:rPr lang="en-IN" dirty="0" smtClean="0"/>
              <a:t>commercial off-the-shelf</a:t>
            </a:r>
            <a:r>
              <a:rPr lang="en-IN" dirty="0"/>
              <a:t>) and </a:t>
            </a:r>
            <a:r>
              <a:rPr lang="en-IN" dirty="0" smtClean="0"/>
              <a:t>in-house software components.</a:t>
            </a:r>
          </a:p>
          <a:p>
            <a:r>
              <a:rPr lang="en-IN" dirty="0" smtClean="0"/>
              <a:t>Client/server systems are developed using the classic software engineering activities - analysis, design, construction and testing.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 smtClean="0"/>
              <a:t>Software Components for Client/Server Systems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Instead of viewing software as a monolithic application to be implemented on one machine, </a:t>
            </a:r>
          </a:p>
          <a:p>
            <a:pPr lvl="1"/>
            <a:r>
              <a:rPr lang="en-IN" dirty="0" smtClean="0"/>
              <a:t>the software has several distinct subsystems that can be allocated to the client, the server or distributed between both machines</a:t>
            </a:r>
            <a:r>
              <a:rPr lang="en-IN" dirty="0"/>
              <a:t>.</a:t>
            </a:r>
            <a:endParaRPr lang="en-IN" dirty="0" smtClean="0"/>
          </a:p>
          <a:p>
            <a:r>
              <a:rPr lang="en-IN" dirty="0" smtClean="0"/>
              <a:t>User interaction/presentation subsystem</a:t>
            </a:r>
          </a:p>
          <a:p>
            <a:pPr lvl="1"/>
            <a:r>
              <a:rPr lang="en-IN" dirty="0" smtClean="0"/>
              <a:t>This subsystem implements all functions that are typically associated with a graphical user interface. </a:t>
            </a:r>
          </a:p>
          <a:p>
            <a:r>
              <a:rPr lang="en-IN" dirty="0" smtClean="0"/>
              <a:t>Application subsystem. </a:t>
            </a:r>
          </a:p>
          <a:p>
            <a:pPr lvl="1"/>
            <a:r>
              <a:rPr lang="en-IN" dirty="0" smtClean="0"/>
              <a:t>This subsystem implements the requirements defined by the application.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 smtClean="0"/>
              <a:t>Software Components for Client/Server Systems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Database management subsystem. </a:t>
            </a:r>
          </a:p>
          <a:p>
            <a:pPr lvl="1"/>
            <a:r>
              <a:rPr lang="en-IN" dirty="0" smtClean="0"/>
              <a:t>This subsystem performs the data manipulation and management required by an application. </a:t>
            </a:r>
          </a:p>
          <a:p>
            <a:pPr lvl="1"/>
            <a:r>
              <a:rPr lang="en-IN" dirty="0" smtClean="0"/>
              <a:t>Data manipulation and management may be as simple as the transfer of a record or as complex as the processing of SQL transactions.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of Client/Server System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347788"/>
            <a:ext cx="80581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5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18098</TotalTime>
  <Words>2103</Words>
  <Application>Microsoft Office PowerPoint</Application>
  <PresentationFormat>On-screen Show (4:3)</PresentationFormat>
  <Paragraphs>274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Unit-10 Advanced Topics in Software Engineering</vt:lpstr>
      <vt:lpstr>Outlines</vt:lpstr>
      <vt:lpstr>Component-Based Software Engineering</vt:lpstr>
      <vt:lpstr>Activities</vt:lpstr>
      <vt:lpstr>Activities (Cont…)</vt:lpstr>
      <vt:lpstr>Client/Server Software Engineering</vt:lpstr>
      <vt:lpstr>Software Components for Client/Server Systems</vt:lpstr>
      <vt:lpstr>Software Components for Client/Server Systems</vt:lpstr>
      <vt:lpstr>Structure of Client/Server System</vt:lpstr>
      <vt:lpstr>Structure of Client/Server System (Cont…)</vt:lpstr>
      <vt:lpstr>Structure of Client/Server System (Cont…)</vt:lpstr>
      <vt:lpstr>Web Engineering</vt:lpstr>
      <vt:lpstr>Web Engineering Process</vt:lpstr>
      <vt:lpstr>Frame work for Web Engineering</vt:lpstr>
      <vt:lpstr>Frame work for Web Engineering (Cont…)</vt:lpstr>
      <vt:lpstr>Frame work for Web Engineering (Cont…)</vt:lpstr>
      <vt:lpstr>Frame work for Web Engineering (Cont…)</vt:lpstr>
      <vt:lpstr>Computer-Aided Software Engineering (CASE) </vt:lpstr>
      <vt:lpstr>Components of CASE</vt:lpstr>
      <vt:lpstr>Components of CASE (Cont…)</vt:lpstr>
      <vt:lpstr>Components of CASE (Cont…)</vt:lpstr>
      <vt:lpstr>Components of CASE (Cont…)</vt:lpstr>
      <vt:lpstr>CASE Tool Taxonomy (Classification)</vt:lpstr>
      <vt:lpstr>CASE Tool Taxonomy (Cont…)</vt:lpstr>
      <vt:lpstr>CASE Tool Taxonomy (Cont…)</vt:lpstr>
      <vt:lpstr>CASE Tool Taxonomy (Cont…)</vt:lpstr>
      <vt:lpstr>CASE Tool Taxonomy (Cont…)</vt:lpstr>
      <vt:lpstr>CASE Tool Taxonomy (Cont…)</vt:lpstr>
      <vt:lpstr>CASE Tool Taxonomy (Cont…)</vt:lpstr>
      <vt:lpstr>CASE Tool Taxonomy (Cont…)</vt:lpstr>
      <vt:lpstr>Summary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2991</cp:revision>
  <dcterms:created xsi:type="dcterms:W3CDTF">2013-05-17T03:00:03Z</dcterms:created>
  <dcterms:modified xsi:type="dcterms:W3CDTF">2017-04-17T05:15:34Z</dcterms:modified>
</cp:coreProperties>
</file>