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351" r:id="rId2"/>
    <p:sldId id="280" r:id="rId3"/>
    <p:sldId id="348" r:id="rId4"/>
    <p:sldId id="346" r:id="rId5"/>
    <p:sldId id="347" r:id="rId6"/>
    <p:sldId id="349" r:id="rId7"/>
    <p:sldId id="350" r:id="rId8"/>
    <p:sldId id="282" r:id="rId9"/>
    <p:sldId id="283" r:id="rId10"/>
    <p:sldId id="284" r:id="rId11"/>
    <p:sldId id="285" r:id="rId12"/>
    <p:sldId id="321" r:id="rId13"/>
    <p:sldId id="323" r:id="rId14"/>
    <p:sldId id="324" r:id="rId15"/>
    <p:sldId id="325" r:id="rId16"/>
    <p:sldId id="326" r:id="rId17"/>
    <p:sldId id="327" r:id="rId18"/>
    <p:sldId id="333" r:id="rId19"/>
    <p:sldId id="334" r:id="rId20"/>
    <p:sldId id="335" r:id="rId21"/>
    <p:sldId id="336" r:id="rId22"/>
    <p:sldId id="337" r:id="rId23"/>
    <p:sldId id="338" r:id="rId24"/>
    <p:sldId id="354" r:id="rId25"/>
    <p:sldId id="341" r:id="rId26"/>
    <p:sldId id="355" r:id="rId27"/>
    <p:sldId id="356" r:id="rId28"/>
    <p:sldId id="357" r:id="rId29"/>
    <p:sldId id="358" r:id="rId30"/>
    <p:sldId id="359" r:id="rId31"/>
    <p:sldId id="344" r:id="rId32"/>
    <p:sldId id="343" r:id="rId33"/>
    <p:sldId id="363" r:id="rId34"/>
    <p:sldId id="365" r:id="rId35"/>
    <p:sldId id="345" r:id="rId36"/>
    <p:sldId id="362" r:id="rId37"/>
    <p:sldId id="36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6pSVhfaC09jG753Stq0B7w==" hashData="2dYkT8R551eKeSxAUM0+ahVMx9g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95E"/>
    <a:srgbClr val="FF6702"/>
    <a:srgbClr val="E40524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94660"/>
  </p:normalViewPr>
  <p:slideViewPr>
    <p:cSldViewPr>
      <p:cViewPr>
        <p:scale>
          <a:sx n="70" d="100"/>
          <a:sy n="70" d="100"/>
        </p:scale>
        <p:origin x="-1030" y="-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84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31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31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31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31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31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04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0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190500" y="-46037"/>
            <a:ext cx="8763000" cy="808037"/>
          </a:xfrm>
        </p:spPr>
        <p:txBody>
          <a:bodyPr wrap="none">
            <a:normAutofit/>
          </a:bodyPr>
          <a:lstStyle>
            <a:lvl1pPr algn="l">
              <a:defRPr sz="4400" b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34704"/>
            <a:ext cx="8763000" cy="5638800"/>
          </a:xfrm>
        </p:spPr>
        <p:txBody>
          <a:bodyPr>
            <a:noAutofit/>
          </a:bodyPr>
          <a:lstStyle>
            <a:lvl1pPr marL="342900" indent="-342900" algn="just">
              <a:lnSpc>
                <a:spcPct val="114000"/>
              </a:lnSpc>
              <a:buClr>
                <a:schemeClr val="tx1"/>
              </a:buClr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rgbClr val="002060"/>
              </a:buClr>
              <a:buFont typeface="Arial" pitchFamily="34" charset="0"/>
              <a:buChar char="•"/>
              <a:defRPr sz="2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>
              <a:lnSpc>
                <a:spcPct val="114000"/>
              </a:lnSpc>
              <a:buClr>
                <a:schemeClr val="tx1"/>
              </a:buClr>
              <a:buFont typeface="Courier New" pitchFamily="49" charset="0"/>
              <a:buChar char="o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rgbClr val="002060"/>
              </a:buClr>
              <a:defRPr sz="18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/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</a:t>
            </a:r>
            <a:r>
              <a:rPr lang="en-IN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 Agile Development				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Engg. &amp; Tech.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6858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4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821" y="4191000"/>
            <a:ext cx="7162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Jignasu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Mahidhareeya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jignasu.mahidhareeya@darshan.ac.in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+ 91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9890261198</a:t>
            </a:r>
          </a:p>
          <a:p>
            <a:pPr algn="l">
              <a:spcBef>
                <a:spcPts val="0"/>
              </a:spcBef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			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Technology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95399"/>
            <a:ext cx="8839200" cy="2743201"/>
          </a:xfrm>
        </p:spPr>
        <p:txBody>
          <a:bodyPr anchor="b">
            <a:no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Unit-2</a:t>
            </a:r>
            <a:br>
              <a:rPr lang="en-US" b="1" dirty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b="1" dirty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Agile Development</a:t>
            </a:r>
            <a:endParaRPr lang="en-US" sz="36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25654" y="576262"/>
            <a:ext cx="1219200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prstClr val="white"/>
                </a:solidFill>
              </a:rPr>
              <a:t>2160701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8600" y="576262"/>
            <a:ext cx="2944654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</a:rPr>
              <a:t>SOFTWARE ENGINEERING</a:t>
            </a:r>
            <a:endParaRPr lang="en-US" sz="200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012" y="5445241"/>
            <a:ext cx="3698588" cy="876404"/>
          </a:xfrm>
          <a:prstGeom prst="rect">
            <a:avLst/>
          </a:prstGeom>
        </p:spPr>
      </p:pic>
      <p:pic>
        <p:nvPicPr>
          <p:cNvPr id="1026" name="Picture 2" descr="Image result for software engineer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361" y="289861"/>
            <a:ext cx="2752039" cy="13103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1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Agile Software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An agile process must be adaptable</a:t>
            </a:r>
          </a:p>
          <a:p>
            <a:r>
              <a:rPr lang="en-IN" smtClean="0"/>
              <a:t>It must adapt incrementally</a:t>
            </a:r>
          </a:p>
          <a:p>
            <a:r>
              <a:rPr lang="en-IN" smtClean="0"/>
              <a:t>Requires customer feedback</a:t>
            </a:r>
          </a:p>
          <a:p>
            <a:r>
              <a:rPr lang="en-IN" smtClean="0"/>
              <a:t>An effective catalyst (main source) for customer feedback is an operational prototype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Agile Process Models</a:t>
            </a:r>
            <a:endParaRPr lang="en-IN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Extreme Programming (XP)</a:t>
            </a:r>
          </a:p>
          <a:p>
            <a:r>
              <a:rPr lang="en-GB" altLang="en-US" dirty="0"/>
              <a:t>Adaptive Software Development (ASD)</a:t>
            </a:r>
          </a:p>
          <a:p>
            <a:r>
              <a:rPr lang="en-GB" altLang="en-US" dirty="0" smtClean="0"/>
              <a:t>Dynamic </a:t>
            </a:r>
            <a:r>
              <a:rPr lang="en-GB" altLang="en-US" dirty="0"/>
              <a:t>Systems Development Method (DSDM)</a:t>
            </a:r>
          </a:p>
          <a:p>
            <a:r>
              <a:rPr lang="en-GB" altLang="en-US" dirty="0" smtClean="0"/>
              <a:t>Scrum</a:t>
            </a:r>
            <a:endParaRPr lang="en-GB" altLang="en-US" dirty="0"/>
          </a:p>
          <a:p>
            <a:r>
              <a:rPr lang="en-GB" altLang="en-US" dirty="0" smtClean="0"/>
              <a:t>Feature Driven Development (FDD)</a:t>
            </a:r>
          </a:p>
          <a:p>
            <a:r>
              <a:rPr lang="en-GB" altLang="en-US" dirty="0"/>
              <a:t>Crystal</a:t>
            </a:r>
          </a:p>
          <a:p>
            <a:r>
              <a:rPr lang="en-GB" altLang="en-US" dirty="0" smtClean="0"/>
              <a:t>Agile Modelling (AM)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6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Extreme Programming (XP)</a:t>
            </a:r>
            <a:endParaRPr lang="en-IN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widely used agile process, originally proposed by Kent Beck.</a:t>
            </a:r>
          </a:p>
          <a:p>
            <a:r>
              <a:rPr lang="en-US" dirty="0" smtClean="0"/>
              <a:t>XP uses an </a:t>
            </a:r>
            <a:r>
              <a:rPr lang="en-US" dirty="0" smtClean="0">
                <a:solidFill>
                  <a:srgbClr val="FF0000"/>
                </a:solidFill>
              </a:rPr>
              <a:t>object-oriented approach </a:t>
            </a:r>
            <a:r>
              <a:rPr lang="en-US" dirty="0" smtClean="0"/>
              <a:t>as its preferred development paradigm (ideal pattern).</a:t>
            </a:r>
          </a:p>
          <a:p>
            <a:r>
              <a:rPr lang="en-US" dirty="0" smtClean="0"/>
              <a:t>Defines four framework activities</a:t>
            </a:r>
          </a:p>
          <a:p>
            <a:pPr lvl="1"/>
            <a:r>
              <a:rPr lang="en-US" dirty="0" smtClean="0"/>
              <a:t>Planning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Coding</a:t>
            </a:r>
          </a:p>
          <a:p>
            <a:pPr lvl="1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5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Extreme Programming (XP) (Cont…)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76362" y="6049271"/>
            <a:ext cx="215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© Roger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S. Pressman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2000"/>
            <a:ext cx="6648450" cy="527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107668"/>
            <a:ext cx="3238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CRC: class-responsibility collaborator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6895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1.  XP - Planning</a:t>
            </a:r>
            <a:endParaRPr lang="en-IN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story-cards</a:t>
            </a:r>
          </a:p>
          <a:p>
            <a:pPr lvl="1"/>
            <a:r>
              <a:rPr lang="en-US" dirty="0" smtClean="0"/>
              <a:t>Instead of creating large requirement documents user stories are written by the customer. In which what they need is mentioned.</a:t>
            </a:r>
          </a:p>
          <a:p>
            <a:r>
              <a:rPr lang="en-US" dirty="0" smtClean="0"/>
              <a:t>Release planning</a:t>
            </a:r>
          </a:p>
          <a:p>
            <a:pPr lvl="1"/>
            <a:r>
              <a:rPr lang="en-US" dirty="0" smtClean="0"/>
              <a:t>Release plan for overall project is prepared</a:t>
            </a:r>
          </a:p>
          <a:p>
            <a:pPr lvl="1"/>
            <a:r>
              <a:rPr lang="en-US" dirty="0" smtClean="0"/>
              <a:t>From which the iteration plan can be prepared for individual module.</a:t>
            </a:r>
          </a:p>
          <a:p>
            <a:r>
              <a:rPr lang="en-US" dirty="0" smtClean="0"/>
              <a:t>Small releases</a:t>
            </a:r>
          </a:p>
          <a:p>
            <a:pPr lvl="1"/>
            <a:r>
              <a:rPr lang="en-US" dirty="0" smtClean="0"/>
              <a:t>Plan for releasing the small functionalities</a:t>
            </a:r>
          </a:p>
          <a:p>
            <a:r>
              <a:rPr lang="en-US" dirty="0" smtClean="0"/>
              <a:t>Iterative process</a:t>
            </a:r>
          </a:p>
          <a:p>
            <a:pPr lvl="1"/>
            <a:r>
              <a:rPr lang="en-US" dirty="0" smtClean="0"/>
              <a:t>Keep the iteration of nearly equal length</a:t>
            </a:r>
          </a:p>
          <a:p>
            <a:r>
              <a:rPr lang="en-US" dirty="0" smtClean="0"/>
              <a:t>Stand up meetings</a:t>
            </a:r>
          </a:p>
          <a:p>
            <a:pPr lvl="1"/>
            <a:r>
              <a:rPr lang="en-US" dirty="0" smtClean="0"/>
              <a:t>The stand up meetings must be conducted for the current outcomes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6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2.  XP - Design</a:t>
            </a:r>
            <a:endParaRPr lang="en-IN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Simple design</a:t>
            </a:r>
          </a:p>
          <a:p>
            <a:pPr lvl="1"/>
            <a:r>
              <a:rPr lang="en-IN" dirty="0" smtClean="0"/>
              <a:t>It is always good to keep the things simple to meet the current requirements</a:t>
            </a:r>
          </a:p>
          <a:p>
            <a:r>
              <a:rPr lang="en-US" dirty="0" smtClean="0"/>
              <a:t>Spike solution</a:t>
            </a:r>
          </a:p>
          <a:p>
            <a:pPr lvl="1"/>
            <a:r>
              <a:rPr lang="en-US" dirty="0" smtClean="0"/>
              <a:t>For answering the tough technical problem</a:t>
            </a:r>
          </a:p>
          <a:p>
            <a:r>
              <a:rPr lang="en-US" dirty="0" smtClean="0"/>
              <a:t>Refactoring</a:t>
            </a:r>
          </a:p>
          <a:p>
            <a:pPr lvl="1"/>
            <a:r>
              <a:rPr lang="en-US" dirty="0" smtClean="0"/>
              <a:t>Reduction in the redundancy, elimination of unused functionalities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2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3.  XP - Coding</a:t>
            </a:r>
            <a:endParaRPr lang="en-IN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Customer availability</a:t>
            </a:r>
          </a:p>
          <a:p>
            <a:pPr lvl="1"/>
            <a:r>
              <a:rPr lang="en-IN" dirty="0" smtClean="0"/>
              <a:t>In XP customer should be the part of the project development</a:t>
            </a:r>
          </a:p>
          <a:p>
            <a:r>
              <a:rPr lang="en-IN" dirty="0" smtClean="0"/>
              <a:t>Paired programming</a:t>
            </a:r>
          </a:p>
          <a:p>
            <a:pPr lvl="1"/>
            <a:r>
              <a:rPr lang="en-IN" dirty="0" smtClean="0"/>
              <a:t>All code must be coded by groups of two people working at the same computer</a:t>
            </a:r>
          </a:p>
          <a:p>
            <a:r>
              <a:rPr lang="en-IN" dirty="0" smtClean="0"/>
              <a:t>Collective code ownership</a:t>
            </a:r>
          </a:p>
          <a:p>
            <a:pPr lvl="1"/>
            <a:r>
              <a:rPr lang="en-IN" dirty="0" smtClean="0"/>
              <a:t>By having collective code ownership approach,</a:t>
            </a:r>
          </a:p>
          <a:p>
            <a:pPr lvl="2"/>
            <a:r>
              <a:rPr lang="en-IN" dirty="0" smtClean="0"/>
              <a:t>Everyone contributes new ideas</a:t>
            </a:r>
          </a:p>
          <a:p>
            <a:pPr lvl="2"/>
            <a:r>
              <a:rPr lang="en-IN" dirty="0" smtClean="0"/>
              <a:t>Anyone can change any line of code to fix a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8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4.  XP - Testing</a:t>
            </a:r>
            <a:endParaRPr lang="en-IN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All the code must be tested by unit testing using test cases before its release</a:t>
            </a:r>
          </a:p>
          <a:p>
            <a:r>
              <a:rPr lang="en-US" dirty="0" smtClean="0"/>
              <a:t>Continuous integration</a:t>
            </a:r>
          </a:p>
          <a:p>
            <a:pPr lvl="1"/>
            <a:r>
              <a:rPr lang="en-US" dirty="0" smtClean="0"/>
              <a:t>As soon as one task is finished integrate it into the whole system</a:t>
            </a:r>
          </a:p>
          <a:p>
            <a:r>
              <a:rPr lang="en-US" dirty="0" smtClean="0"/>
              <a:t>No overtime</a:t>
            </a:r>
          </a:p>
          <a:p>
            <a:pPr lvl="1"/>
            <a:r>
              <a:rPr lang="en-US" dirty="0" smtClean="0"/>
              <a:t>Conduct the release plan meeting to change the scope or to reschedule the project delivery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4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Adaptive Software Development (ASD)</a:t>
            </a:r>
            <a:endParaRPr lang="en-IN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Adaptive Software Development (ASD) was proposed by Jim </a:t>
            </a:r>
            <a:r>
              <a:rPr lang="en-US" dirty="0" err="1" smtClean="0"/>
              <a:t>Highsmith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a technique for building complex software systems using iterative approach.</a:t>
            </a:r>
            <a:endParaRPr lang="en-IN" dirty="0" smtClean="0"/>
          </a:p>
          <a:p>
            <a:r>
              <a:rPr lang="en-US" dirty="0" smtClean="0"/>
              <a:t>ASD focus on </a:t>
            </a:r>
            <a:r>
              <a:rPr lang="en-US" dirty="0" smtClean="0">
                <a:solidFill>
                  <a:srgbClr val="FF0000"/>
                </a:solidFill>
              </a:rPr>
              <a:t>working in collaboration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team self-organization</a:t>
            </a:r>
            <a:r>
              <a:rPr lang="en-US" dirty="0" smtClean="0"/>
              <a:t>.</a:t>
            </a:r>
            <a:endParaRPr lang="en-IN" dirty="0" smtClean="0"/>
          </a:p>
          <a:p>
            <a:r>
              <a:rPr lang="en-US" dirty="0" smtClean="0"/>
              <a:t>ASD incorporates three phases </a:t>
            </a:r>
          </a:p>
          <a:p>
            <a:pPr lvl="1"/>
            <a:r>
              <a:rPr lang="en-US" dirty="0" smtClean="0"/>
              <a:t>Speculation</a:t>
            </a:r>
          </a:p>
          <a:p>
            <a:pPr lvl="1"/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8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Adaptive Software Development (ASD)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590" y="762000"/>
            <a:ext cx="667821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107668"/>
            <a:ext cx="3192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JAD : Joint Application Development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381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Outlines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Agility and Agile Process Model</a:t>
            </a:r>
          </a:p>
          <a:p>
            <a:r>
              <a:rPr lang="en-IN" dirty="0" smtClean="0"/>
              <a:t>Extreme Programming</a:t>
            </a:r>
          </a:p>
          <a:p>
            <a:r>
              <a:rPr lang="en-IN" dirty="0" smtClean="0"/>
              <a:t>Other Process Model of Agile Development and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Speculation</a:t>
            </a:r>
            <a:endParaRPr lang="en-IN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adaptive cycle planning is conducted.</a:t>
            </a:r>
          </a:p>
          <a:p>
            <a:r>
              <a:rPr lang="en-IN" dirty="0" smtClean="0"/>
              <a:t>In this cycle planning mainly three types of information is used</a:t>
            </a:r>
          </a:p>
          <a:p>
            <a:pPr lvl="1"/>
            <a:r>
              <a:rPr lang="en-IN" dirty="0" smtClean="0"/>
              <a:t>Customer’s mission statement</a:t>
            </a:r>
          </a:p>
          <a:p>
            <a:pPr lvl="1"/>
            <a:r>
              <a:rPr lang="en-IN" dirty="0" smtClean="0"/>
              <a:t>Project constraints</a:t>
            </a:r>
          </a:p>
          <a:p>
            <a:pPr lvl="2"/>
            <a:r>
              <a:rPr lang="en-IN" dirty="0" smtClean="0"/>
              <a:t>Delivery date, budgets etc…</a:t>
            </a:r>
          </a:p>
          <a:p>
            <a:pPr lvl="1"/>
            <a:r>
              <a:rPr lang="en-IN" dirty="0" smtClean="0"/>
              <a:t>Basic requirements of the project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Collaboration</a:t>
            </a:r>
            <a:endParaRPr lang="en-IN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this, collaboration among the members of development team is a key factor.</a:t>
            </a:r>
          </a:p>
          <a:p>
            <a:r>
              <a:rPr lang="en-IN" dirty="0" smtClean="0"/>
              <a:t>For successful collaboration and coordination it is necessary to have following qualities in every individual</a:t>
            </a:r>
          </a:p>
          <a:p>
            <a:pPr lvl="1"/>
            <a:r>
              <a:rPr lang="en-IN" dirty="0" smtClean="0"/>
              <a:t>Assist each other without resentment (offense)</a:t>
            </a:r>
          </a:p>
          <a:p>
            <a:pPr lvl="1"/>
            <a:r>
              <a:rPr lang="en-IN" dirty="0" smtClean="0"/>
              <a:t>Work hard</a:t>
            </a:r>
          </a:p>
          <a:p>
            <a:pPr lvl="1"/>
            <a:r>
              <a:rPr lang="en-IN" dirty="0" smtClean="0"/>
              <a:t>Posses the required skill set</a:t>
            </a:r>
          </a:p>
          <a:p>
            <a:pPr lvl="1"/>
            <a:r>
              <a:rPr lang="en-IN" dirty="0" smtClean="0"/>
              <a:t>Communicate problems and help each other</a:t>
            </a:r>
          </a:p>
          <a:p>
            <a:pPr lvl="1"/>
            <a:r>
              <a:rPr lang="en-IN" dirty="0" smtClean="0"/>
              <a:t>Criticize without any hate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3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Learning</a:t>
            </a:r>
            <a:endParaRPr lang="en-IN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Emphasize is on learning new skills and techniques.</a:t>
            </a:r>
          </a:p>
          <a:p>
            <a:r>
              <a:rPr lang="en-IN" dirty="0" smtClean="0"/>
              <a:t>There are three ways by which the team members learn</a:t>
            </a:r>
          </a:p>
          <a:p>
            <a:pPr lvl="1"/>
            <a:r>
              <a:rPr lang="en-IN" dirty="0" smtClean="0"/>
              <a:t>Focus groups</a:t>
            </a:r>
          </a:p>
          <a:p>
            <a:pPr lvl="2"/>
            <a:r>
              <a:rPr lang="en-IN" dirty="0" smtClean="0"/>
              <a:t>The feedback from the end-users is obtained.</a:t>
            </a:r>
          </a:p>
          <a:p>
            <a:pPr lvl="1"/>
            <a:r>
              <a:rPr lang="en-IN" dirty="0" smtClean="0"/>
              <a:t>Formal technical review</a:t>
            </a:r>
          </a:p>
          <a:p>
            <a:pPr lvl="2"/>
            <a:r>
              <a:rPr lang="en-IN" dirty="0" smtClean="0"/>
              <a:t>This review is conducted for better quality.</a:t>
            </a:r>
          </a:p>
          <a:p>
            <a:pPr lvl="1"/>
            <a:r>
              <a:rPr lang="en-IN" dirty="0" err="1" smtClean="0"/>
              <a:t>Postmortems</a:t>
            </a:r>
            <a:endParaRPr lang="en-IN" dirty="0" smtClean="0"/>
          </a:p>
          <a:p>
            <a:pPr lvl="2"/>
            <a:r>
              <a:rPr lang="en-IN" dirty="0" smtClean="0"/>
              <a:t>Team analyses its own performance and makes appropriate improvements.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 smtClean="0"/>
              <a:t>Dynamic Systems Development Methods (DSDM)</a:t>
            </a:r>
            <a:endParaRPr lang="en-IN" sz="34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defines agile process model called </a:t>
            </a:r>
            <a:r>
              <a:rPr lang="en-IN" dirty="0" smtClean="0">
                <a:solidFill>
                  <a:srgbClr val="FF0000"/>
                </a:solidFill>
              </a:rPr>
              <a:t>DSDM life cycle</a:t>
            </a:r>
            <a:r>
              <a:rPr lang="en-IN" dirty="0" smtClean="0"/>
              <a:t>.</a:t>
            </a:r>
          </a:p>
          <a:p>
            <a:r>
              <a:rPr lang="en-IN" dirty="0" smtClean="0"/>
              <a:t>Various phases of this life cycle model</a:t>
            </a:r>
          </a:p>
          <a:p>
            <a:pPr lvl="1"/>
            <a:r>
              <a:rPr lang="en-IN" dirty="0" smtClean="0"/>
              <a:t>Feasibility study</a:t>
            </a:r>
          </a:p>
          <a:p>
            <a:pPr lvl="2"/>
            <a:r>
              <a:rPr lang="en-IN" dirty="0" smtClean="0"/>
              <a:t>By analysing the business requirements and constraints the viability of the application is determined</a:t>
            </a:r>
          </a:p>
          <a:p>
            <a:pPr lvl="1"/>
            <a:r>
              <a:rPr lang="en-IN" dirty="0" smtClean="0"/>
              <a:t>Business study</a:t>
            </a:r>
          </a:p>
          <a:p>
            <a:pPr lvl="2"/>
            <a:r>
              <a:rPr lang="en-IN" dirty="0" smtClean="0"/>
              <a:t>The functional and informational requirements are identified and then the business value of the application is determined</a:t>
            </a:r>
          </a:p>
          <a:p>
            <a:pPr lvl="1"/>
            <a:r>
              <a:rPr lang="en-IN" dirty="0" smtClean="0"/>
              <a:t>Functional model iteration</a:t>
            </a:r>
          </a:p>
          <a:p>
            <a:pPr lvl="2"/>
            <a:r>
              <a:rPr lang="en-IN" dirty="0" smtClean="0"/>
              <a:t>The incremental approach is adopted for development</a:t>
            </a:r>
          </a:p>
          <a:p>
            <a:pPr lvl="1"/>
            <a:r>
              <a:rPr lang="en-IN" dirty="0" smtClean="0"/>
              <a:t>Design and build iteration</a:t>
            </a:r>
          </a:p>
          <a:p>
            <a:pPr lvl="2"/>
            <a:r>
              <a:rPr lang="en-IN" dirty="0" smtClean="0"/>
              <a:t>If possible design and build activities can be carried out in parallel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3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 smtClean="0"/>
              <a:t>Dynamic Systems Development Methods (DSDM)</a:t>
            </a:r>
            <a:endParaRPr lang="en-IN" sz="34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 smtClean="0"/>
              <a:t>Implementation</a:t>
            </a:r>
          </a:p>
          <a:p>
            <a:pPr lvl="2"/>
            <a:r>
              <a:rPr lang="en-IN" dirty="0" smtClean="0"/>
              <a:t>The software increment is placed in the working environment</a:t>
            </a:r>
          </a:p>
          <a:p>
            <a:r>
              <a:rPr lang="en-IN" dirty="0" smtClean="0"/>
              <a:t>The DSDM can be combined with XP method or ASD concepts to create combinational model.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3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Scrum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Image result for scrum workflow activitie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8" y="903600"/>
            <a:ext cx="8785516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8788" y="6107668"/>
            <a:ext cx="878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http://www.conceptdraw.com/examples/scrum-guide</a:t>
            </a:r>
          </a:p>
        </p:txBody>
      </p:sp>
    </p:spTree>
    <p:extLst>
      <p:ext uri="{BB962C8B-B14F-4D97-AF65-F5344CB8AC3E}">
        <p14:creationId xmlns:p14="http://schemas.microsoft.com/office/powerpoint/2010/main" val="267487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Scrum</a:t>
            </a:r>
            <a:endParaRPr lang="en-IN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This model is developed by Jeff Sutherland and Ken </a:t>
            </a:r>
            <a:r>
              <a:rPr lang="en-US" dirty="0" err="1" smtClean="0"/>
              <a:t>Schwaber</a:t>
            </a:r>
            <a:r>
              <a:rPr lang="en-US" dirty="0" smtClean="0"/>
              <a:t> in 1995.</a:t>
            </a:r>
          </a:p>
          <a:p>
            <a:pPr lvl="0"/>
            <a:r>
              <a:rPr lang="en-US" dirty="0" smtClean="0"/>
              <a:t>Scrum </a:t>
            </a:r>
            <a:r>
              <a:rPr lang="en-IN" dirty="0" smtClean="0"/>
              <a:t>is an agile process model which is used for developing the complex software systems.</a:t>
            </a:r>
          </a:p>
          <a:p>
            <a:pPr lvl="0"/>
            <a:r>
              <a:rPr lang="en-IN" dirty="0" smtClean="0"/>
              <a:t>It is a lightweight process framework.</a:t>
            </a:r>
          </a:p>
          <a:p>
            <a:pPr lvl="0"/>
            <a:r>
              <a:rPr lang="en-IN" dirty="0" smtClean="0"/>
              <a:t>Lightweight means the overhead of the process is kept as small as possible in order to maximize the productivity.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Scrum Principles</a:t>
            </a:r>
            <a:endParaRPr lang="en-IN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IN" dirty="0" smtClean="0"/>
              <a:t>There are small working teams on the projects due to which there is maximum communication and minimum overhead.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dirty="0" smtClean="0"/>
              <a:t>The task of people must be partitioned into small and clean packets.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dirty="0" smtClean="0"/>
              <a:t>The process must accommodate the technical or business changes if they occur.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dirty="0" smtClean="0"/>
              <a:t>The process should produce software increments.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dirty="0" smtClean="0"/>
              <a:t>During product building the constant testing and documentation must be conducted.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dirty="0" smtClean="0"/>
              <a:t>The SCRUM process must produce the working model of the product whenever required.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0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Scrum Development Activities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Backlog</a:t>
            </a:r>
          </a:p>
          <a:p>
            <a:pPr marL="857250" lvl="1" indent="-457200"/>
            <a:r>
              <a:rPr lang="en-IN" dirty="0" smtClean="0"/>
              <a:t>It is a list of project requirements or features that must be provided to the customer.</a:t>
            </a:r>
          </a:p>
          <a:p>
            <a:pPr marL="857250" lvl="1" indent="-457200"/>
            <a:r>
              <a:rPr lang="en-IN" dirty="0" smtClean="0"/>
              <a:t>The items can be included in the backlog at any time.</a:t>
            </a:r>
          </a:p>
          <a:p>
            <a:pPr marL="857250" lvl="1" indent="-457200"/>
            <a:r>
              <a:rPr lang="en-IN" dirty="0" smtClean="0"/>
              <a:t>The product manager analyses this list and updates the priorities as per the requirements.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Sprint</a:t>
            </a:r>
          </a:p>
          <a:p>
            <a:pPr marL="857250" lvl="1" indent="-457200"/>
            <a:r>
              <a:rPr lang="en-IN" dirty="0" smtClean="0"/>
              <a:t>These are the work units that are needed to achieve the requirements mentioned in the backlogs.</a:t>
            </a:r>
          </a:p>
          <a:p>
            <a:pPr marL="857250" lvl="1" indent="-457200"/>
            <a:r>
              <a:rPr lang="en-IN" dirty="0" smtClean="0"/>
              <a:t>Typically the sprints have fixed duration or time box (of 2 to 4 weeks).</a:t>
            </a:r>
          </a:p>
          <a:p>
            <a:pPr marL="857250" lvl="1" indent="-457200"/>
            <a:r>
              <a:rPr lang="en-IN" dirty="0" smtClean="0"/>
              <a:t>Thus sprints allow the team members to work in stable and short-term environment.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5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Scrum Development Activities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IN" dirty="0" smtClean="0"/>
              <a:t>Meetings</a:t>
            </a:r>
          </a:p>
          <a:p>
            <a:pPr marL="857250" lvl="1" indent="-457200"/>
            <a:r>
              <a:rPr lang="en-IN" dirty="0" smtClean="0"/>
              <a:t>There are 15 minutes daily meetings to report the completed activities, obstacles and plan for next activities.</a:t>
            </a:r>
          </a:p>
          <a:p>
            <a:pPr marL="857250" lvl="1" indent="-457200"/>
            <a:r>
              <a:rPr lang="en-IN" dirty="0" smtClean="0"/>
              <a:t>Following are three questions that are mainly discussed during the meetings.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IN" dirty="0" smtClean="0"/>
              <a:t>What are the tasks done since last meeting ?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IN" dirty="0" smtClean="0"/>
              <a:t>What are the issues that team is facing ?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IN" dirty="0" smtClean="0"/>
              <a:t>What are the next activities that are planned ?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N" dirty="0" smtClean="0"/>
              <a:t>Demo</a:t>
            </a:r>
          </a:p>
          <a:p>
            <a:pPr marL="857250" lvl="1" indent="-457200"/>
            <a:r>
              <a:rPr lang="en-IN" dirty="0" smtClean="0"/>
              <a:t>During this phase implemented functionalities are demonstrated to the customer.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Agility?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Effective response to change</a:t>
            </a:r>
            <a:endParaRPr lang="en-IN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38402" y="3200400"/>
            <a:ext cx="1983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</a:rPr>
              <a:t>Current Functionality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2" y="2819400"/>
            <a:ext cx="1983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</a:rPr>
              <a:t>Change </a:t>
            </a:r>
          </a:p>
          <a:p>
            <a:pPr algn="ctr"/>
            <a:r>
              <a:rPr lang="en-IN" sz="2000" b="1" dirty="0" smtClean="0">
                <a:solidFill>
                  <a:schemeClr val="bg1"/>
                </a:solidFill>
              </a:rPr>
              <a:t>Request</a:t>
            </a:r>
            <a:endParaRPr lang="en-IN" sz="2000" b="1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2304" y="1447800"/>
            <a:ext cx="8001000" cy="4495800"/>
            <a:chOff x="582304" y="1676400"/>
            <a:chExt cx="8001000" cy="4495800"/>
          </a:xfrm>
        </p:grpSpPr>
        <p:pic>
          <p:nvPicPr>
            <p:cNvPr id="5" name="Picture 2" descr="Image result for effective communicati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304" y="1676400"/>
              <a:ext cx="8001000" cy="449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205672" y="3940314"/>
              <a:ext cx="19558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chemeClr val="bg1"/>
                  </a:solidFill>
                </a:rPr>
                <a:t>Current Functionality</a:t>
              </a:r>
              <a:endParaRPr lang="en-I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87402" y="3527400"/>
              <a:ext cx="19558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chemeClr val="bg1"/>
                  </a:solidFill>
                </a:rPr>
                <a:t>Change </a:t>
              </a:r>
            </a:p>
            <a:p>
              <a:pPr algn="ctr"/>
              <a:r>
                <a:rPr lang="en-IN" sz="2000" b="1" dirty="0" smtClean="0">
                  <a:solidFill>
                    <a:schemeClr val="bg1"/>
                  </a:solidFill>
                </a:rPr>
                <a:t>Request</a:t>
              </a:r>
              <a:endParaRPr lang="en-I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09600" y="6066724"/>
            <a:ext cx="797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©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randomactsofleadership.com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8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Roles (Scrum)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Scrum master</a:t>
            </a:r>
          </a:p>
          <a:p>
            <a:pPr lvl="1"/>
            <a:r>
              <a:rPr lang="en-IN" dirty="0" smtClean="0"/>
              <a:t>The scrum master leads the meeting and analyses the response of each team member.</a:t>
            </a:r>
          </a:p>
          <a:p>
            <a:pPr lvl="1"/>
            <a:r>
              <a:rPr lang="en-IN" dirty="0" smtClean="0"/>
              <a:t>The potential problems are discussed and solved in meeting with the help of scrum master.</a:t>
            </a:r>
          </a:p>
          <a:p>
            <a:r>
              <a:rPr lang="en-IN" dirty="0" smtClean="0"/>
              <a:t>Team members</a:t>
            </a:r>
          </a:p>
          <a:p>
            <a:pPr lvl="1"/>
            <a:r>
              <a:rPr lang="en-IN" dirty="0" smtClean="0"/>
              <a:t>These are the persons working in a team to develop the software solutions.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9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 Driven Development (FDD)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849503" cy="370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76362" y="6049271"/>
            <a:ext cx="215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© Roger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S. Pressman</a:t>
            </a:r>
          </a:p>
        </p:txBody>
      </p:sp>
    </p:spTree>
    <p:extLst>
      <p:ext uri="{BB962C8B-B14F-4D97-AF65-F5344CB8AC3E}">
        <p14:creationId xmlns:p14="http://schemas.microsoft.com/office/powerpoint/2010/main" val="29777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 Driven Development (FDD)</a:t>
            </a:r>
            <a:endParaRPr lang="en-IN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Originally Peter Coad suggested this approach for object oriented software engineering.</a:t>
            </a:r>
          </a:p>
          <a:p>
            <a:pPr lvl="0"/>
            <a:r>
              <a:rPr lang="en-IN" dirty="0" smtClean="0"/>
              <a:t>Stephen Palmer and John </a:t>
            </a:r>
            <a:r>
              <a:rPr lang="en-IN" dirty="0" err="1" smtClean="0"/>
              <a:t>Flesing</a:t>
            </a:r>
            <a:r>
              <a:rPr lang="en-IN" dirty="0" smtClean="0"/>
              <a:t> has extended and enhanced Coad’s work.</a:t>
            </a:r>
          </a:p>
          <a:p>
            <a:pPr lvl="0"/>
            <a:r>
              <a:rPr lang="en-IN" dirty="0" smtClean="0"/>
              <a:t>In FDD, the </a:t>
            </a:r>
            <a:r>
              <a:rPr lang="en-IN" dirty="0" smtClean="0">
                <a:solidFill>
                  <a:srgbClr val="FF0000"/>
                </a:solidFill>
              </a:rPr>
              <a:t>feature means client valued function</a:t>
            </a:r>
            <a:r>
              <a:rPr lang="en-IN" dirty="0" smtClean="0"/>
              <a:t>.</a:t>
            </a:r>
            <a:endParaRPr lang="en-IN" dirty="0"/>
          </a:p>
          <a:p>
            <a:pPr lvl="0"/>
            <a:r>
              <a:rPr lang="en-IN" dirty="0" smtClean="0"/>
              <a:t>Various phases in the FDD life cycle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Develop overall model</a:t>
            </a:r>
          </a:p>
          <a:p>
            <a:pPr marL="1314450" lvl="2" indent="-457200"/>
            <a:r>
              <a:rPr lang="en-IN" dirty="0" smtClean="0"/>
              <a:t>The high-level walkthrough of scope and detailed domain walkthrough are conducted to create overall models.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Build feature list</a:t>
            </a:r>
          </a:p>
          <a:p>
            <a:pPr marL="1314450" lvl="2" indent="-457200"/>
            <a:r>
              <a:rPr lang="en-IN" dirty="0" smtClean="0"/>
              <a:t>List of features is created and expressed in the following form</a:t>
            </a:r>
          </a:p>
          <a:p>
            <a:pPr marL="1771650" lvl="3" indent="-457200"/>
            <a:r>
              <a:rPr lang="en-IN" b="1" dirty="0"/>
              <a:t>&lt;action&gt; </a:t>
            </a:r>
            <a:r>
              <a:rPr lang="en-IN" dirty="0"/>
              <a:t>the </a:t>
            </a:r>
            <a:r>
              <a:rPr lang="en-IN" b="1" dirty="0"/>
              <a:t>&lt;result&gt; &lt;by for of to&gt; </a:t>
            </a:r>
            <a:r>
              <a:rPr lang="en-IN" dirty="0"/>
              <a:t>a(n) </a:t>
            </a:r>
            <a:r>
              <a:rPr lang="en-IN" b="1" dirty="0"/>
              <a:t>&lt;object</a:t>
            </a:r>
            <a:r>
              <a:rPr lang="en-IN" b="1" dirty="0" smtClean="0"/>
              <a:t>&gt;</a:t>
            </a:r>
          </a:p>
          <a:p>
            <a:pPr marL="1771650" lvl="3" indent="-457200"/>
            <a:r>
              <a:rPr lang="en-IN" b="1" dirty="0" smtClean="0"/>
              <a:t>For Ex. “Display product-specifications of the product”</a:t>
            </a:r>
            <a:endParaRPr lang="en-IN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 Driven Development (FDD)</a:t>
            </a:r>
            <a:endParaRPr lang="en-IN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 startAt="3"/>
            </a:pPr>
            <a:r>
              <a:rPr lang="en-IN" dirty="0" smtClean="0"/>
              <a:t>Plan by feature</a:t>
            </a:r>
          </a:p>
          <a:p>
            <a:pPr marL="1314450" lvl="2" indent="-457200"/>
            <a:r>
              <a:rPr lang="en-IN" dirty="0"/>
              <a:t>After completing the feature list the development plan is created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IN" dirty="0" smtClean="0"/>
              <a:t>Design by feature</a:t>
            </a:r>
          </a:p>
          <a:p>
            <a:pPr marL="1314450" lvl="2" indent="-457200"/>
            <a:r>
              <a:rPr lang="en-IN" dirty="0"/>
              <a:t>For each feature the sequence diagram is created</a:t>
            </a:r>
            <a:endParaRPr lang="en-IN" dirty="0" smtClean="0"/>
          </a:p>
          <a:p>
            <a:pPr marL="914400" lvl="1" indent="-457200">
              <a:buFont typeface="+mj-lt"/>
              <a:buAutoNum type="arabicPeriod" startAt="3"/>
            </a:pPr>
            <a:r>
              <a:rPr lang="en-IN" dirty="0" smtClean="0"/>
              <a:t>Build by feature</a:t>
            </a:r>
          </a:p>
          <a:p>
            <a:pPr marL="1314450" lvl="2" indent="-457200"/>
            <a:r>
              <a:rPr lang="en-IN" dirty="0" smtClean="0"/>
              <a:t>Finally the class owner develop the actual code for their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Crystal</a:t>
            </a:r>
            <a:endParaRPr lang="en-IN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Alistair and </a:t>
            </a:r>
            <a:r>
              <a:rPr lang="en-IN" dirty="0" err="1" smtClean="0"/>
              <a:t>Highsmith</a:t>
            </a:r>
            <a:r>
              <a:rPr lang="en-IN" dirty="0"/>
              <a:t> </a:t>
            </a:r>
            <a:r>
              <a:rPr lang="en-IN" dirty="0" smtClean="0"/>
              <a:t>suggested the crystal family of agile methods.</a:t>
            </a:r>
          </a:p>
          <a:p>
            <a:pPr lvl="0"/>
            <a:r>
              <a:rPr lang="en-IN" dirty="0" smtClean="0"/>
              <a:t>In this method, a set of methodologies are defined which contains the core elements that are common to all.</a:t>
            </a:r>
          </a:p>
          <a:p>
            <a:pPr lvl="0"/>
            <a:r>
              <a:rPr lang="en-IN" dirty="0" smtClean="0"/>
              <a:t>This method also contains roles, process patterns, work products and practice that are unique to each.</a:t>
            </a:r>
          </a:p>
          <a:p>
            <a:pPr lvl="0"/>
            <a:r>
              <a:rPr lang="en-IN" dirty="0" smtClean="0"/>
              <a:t>Thus the crystal family is actually a set of agile processes that are useful for different types of projects.</a:t>
            </a:r>
          </a:p>
          <a:p>
            <a:pPr lvl="0"/>
            <a:r>
              <a:rPr lang="en-IN" dirty="0" smtClean="0"/>
              <a:t>The agile team has to </a:t>
            </a:r>
            <a:r>
              <a:rPr lang="en-IN" dirty="0" smtClean="0">
                <a:solidFill>
                  <a:srgbClr val="FF0000"/>
                </a:solidFill>
              </a:rPr>
              <a:t>select the members of the crystal family that is most appropriate </a:t>
            </a:r>
            <a:r>
              <a:rPr lang="en-IN" dirty="0" smtClean="0"/>
              <a:t>for their </a:t>
            </a:r>
            <a:r>
              <a:rPr lang="en-IN" dirty="0" err="1" smtClean="0"/>
              <a:t>ongoing</a:t>
            </a:r>
            <a:r>
              <a:rPr lang="en-IN" dirty="0" smtClean="0"/>
              <a:t> project and environment.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Agile Modeling (AM)</a:t>
            </a:r>
            <a:endParaRPr lang="en-IN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Agile </a:t>
            </a:r>
            <a:r>
              <a:rPr lang="en-IN" dirty="0" err="1" smtClean="0"/>
              <a:t>Modeling</a:t>
            </a:r>
            <a:r>
              <a:rPr lang="en-IN" dirty="0" smtClean="0"/>
              <a:t> can be used for large and complex projects.</a:t>
            </a:r>
          </a:p>
          <a:p>
            <a:pPr lvl="0"/>
            <a:r>
              <a:rPr lang="en-IN" dirty="0" smtClean="0"/>
              <a:t>The problem can be partitioned effectively among the group of people.</a:t>
            </a:r>
          </a:p>
          <a:p>
            <a:pPr lvl="0"/>
            <a:r>
              <a:rPr lang="en-IN" dirty="0" smtClean="0"/>
              <a:t>And the </a:t>
            </a:r>
            <a:r>
              <a:rPr lang="en-IN" dirty="0" smtClean="0">
                <a:solidFill>
                  <a:srgbClr val="FF0000"/>
                </a:solidFill>
              </a:rPr>
              <a:t>quality of working model </a:t>
            </a:r>
            <a:r>
              <a:rPr lang="en-IN" dirty="0" smtClean="0"/>
              <a:t>can be assessed at every step of development.</a:t>
            </a:r>
          </a:p>
          <a:p>
            <a:pPr lvl="0"/>
            <a:r>
              <a:rPr lang="en-IN" dirty="0" smtClean="0"/>
              <a:t>Scott Ambler described the Agile </a:t>
            </a:r>
            <a:r>
              <a:rPr lang="en-IN" dirty="0" err="1" smtClean="0"/>
              <a:t>Modeling</a:t>
            </a:r>
            <a:r>
              <a:rPr lang="en-IN" dirty="0" smtClean="0"/>
              <a:t> as</a:t>
            </a:r>
          </a:p>
          <a:p>
            <a:pPr lvl="1"/>
            <a:r>
              <a:rPr lang="en-IN" dirty="0" smtClean="0"/>
              <a:t>Agile </a:t>
            </a:r>
            <a:r>
              <a:rPr lang="en-IN" dirty="0" err="1" smtClean="0"/>
              <a:t>modeling</a:t>
            </a:r>
            <a:r>
              <a:rPr lang="en-IN" dirty="0" smtClean="0"/>
              <a:t> is a collection of values, principles and practices for </a:t>
            </a:r>
            <a:r>
              <a:rPr lang="en-IN" dirty="0" err="1" smtClean="0"/>
              <a:t>modeling</a:t>
            </a:r>
            <a:r>
              <a:rPr lang="en-IN" dirty="0" smtClean="0"/>
              <a:t> the software.</a:t>
            </a:r>
          </a:p>
          <a:p>
            <a:pPr lvl="1"/>
            <a:r>
              <a:rPr lang="en-IN" dirty="0" smtClean="0"/>
              <a:t>AM is a practice-based methodology for effective </a:t>
            </a:r>
            <a:r>
              <a:rPr lang="en-IN" dirty="0" err="1" smtClean="0"/>
              <a:t>modeling</a:t>
            </a:r>
            <a:r>
              <a:rPr lang="en-IN" dirty="0" smtClean="0"/>
              <a:t> and documentation.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5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Agile Modeling (AM)</a:t>
            </a:r>
            <a:endParaRPr lang="en-IN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Various features suggested for 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Specify the purpose for the model</a:t>
            </a:r>
          </a:p>
          <a:p>
            <a:pPr marL="1314450" lvl="2" indent="-457200"/>
            <a:r>
              <a:rPr lang="en-IN" dirty="0" smtClean="0"/>
              <a:t>Goal and objective of the model must be known to developers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Make use of multiple models</a:t>
            </a:r>
          </a:p>
          <a:p>
            <a:pPr marL="1314450" lvl="2" indent="-457200"/>
            <a:r>
              <a:rPr lang="en-IN" dirty="0" smtClean="0"/>
              <a:t>Set of models can be useful for building desired software 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Follow a definite path</a:t>
            </a:r>
          </a:p>
          <a:p>
            <a:pPr marL="1314450" lvl="2" indent="-457200"/>
            <a:r>
              <a:rPr lang="en-IN" dirty="0" smtClean="0"/>
              <a:t>Use only those models that give long term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Give importance to contents and not the presentation</a:t>
            </a:r>
          </a:p>
          <a:p>
            <a:pPr marL="1314450" lvl="2" indent="-457200"/>
            <a:r>
              <a:rPr lang="en-IN" dirty="0" smtClean="0"/>
              <a:t>Correct information is more important than the representation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Understand the models and supporting tools</a:t>
            </a:r>
          </a:p>
          <a:p>
            <a:pPr marL="1314450" lvl="2" indent="-457200"/>
            <a:r>
              <a:rPr lang="en-IN" dirty="0" smtClean="0"/>
              <a:t>Understand the strengths and weakness of the model and tools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Adapt locally</a:t>
            </a:r>
          </a:p>
          <a:p>
            <a:pPr marL="1314450" lvl="2" indent="-457200"/>
            <a:r>
              <a:rPr lang="en-IN" dirty="0" smtClean="0"/>
              <a:t>Needs of </a:t>
            </a:r>
            <a:r>
              <a:rPr lang="en-IN" dirty="0" err="1" smtClean="0"/>
              <a:t>modeling</a:t>
            </a:r>
            <a:r>
              <a:rPr lang="en-IN" dirty="0" smtClean="0"/>
              <a:t> must be satisfied by adopting appropriate model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1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Agility</a:t>
            </a:r>
            <a:r>
              <a:rPr lang="en-IN" dirty="0" smtClean="0"/>
              <a:t>?</a:t>
            </a:r>
          </a:p>
          <a:p>
            <a:r>
              <a:rPr lang="en-IN" dirty="0"/>
              <a:t>Principles to achieve agility</a:t>
            </a:r>
            <a:endParaRPr lang="en-IN" dirty="0" smtClean="0"/>
          </a:p>
          <a:p>
            <a:r>
              <a:rPr lang="en-IN" dirty="0"/>
              <a:t>Agile Software Process – Key </a:t>
            </a:r>
            <a:r>
              <a:rPr lang="en-IN" dirty="0" smtClean="0"/>
              <a:t>Assumptions</a:t>
            </a:r>
          </a:p>
          <a:p>
            <a:r>
              <a:rPr lang="en-IN" dirty="0"/>
              <a:t>Agile Software </a:t>
            </a:r>
            <a:r>
              <a:rPr lang="en-IN" dirty="0" smtClean="0"/>
              <a:t>Process</a:t>
            </a:r>
          </a:p>
          <a:p>
            <a:r>
              <a:rPr lang="en-IN" dirty="0"/>
              <a:t>Agile Process </a:t>
            </a:r>
            <a:r>
              <a:rPr lang="en-IN" dirty="0" smtClean="0"/>
              <a:t>Models</a:t>
            </a:r>
          </a:p>
          <a:p>
            <a:pPr lvl="1"/>
            <a:r>
              <a:rPr lang="en-GB" altLang="en-US" dirty="0"/>
              <a:t>Extreme Programming (XP)</a:t>
            </a:r>
          </a:p>
          <a:p>
            <a:pPr lvl="1"/>
            <a:r>
              <a:rPr lang="en-GB" altLang="en-US" dirty="0"/>
              <a:t>Adaptive Software Development (ASD)</a:t>
            </a:r>
          </a:p>
          <a:p>
            <a:pPr lvl="1"/>
            <a:r>
              <a:rPr lang="en-GB" altLang="en-US" dirty="0"/>
              <a:t>Dynamic Systems Development Method (DSDM)</a:t>
            </a:r>
          </a:p>
          <a:p>
            <a:pPr lvl="1"/>
            <a:r>
              <a:rPr lang="en-GB" altLang="en-US" dirty="0"/>
              <a:t>Scrum</a:t>
            </a:r>
          </a:p>
          <a:p>
            <a:pPr lvl="1"/>
            <a:r>
              <a:rPr lang="en-GB" altLang="en-US" dirty="0" smtClean="0"/>
              <a:t>Feature </a:t>
            </a:r>
            <a:r>
              <a:rPr lang="en-GB" altLang="en-US" dirty="0"/>
              <a:t>Driven Development (FDD</a:t>
            </a:r>
            <a:r>
              <a:rPr lang="en-GB" altLang="en-US" dirty="0" smtClean="0"/>
              <a:t>)</a:t>
            </a:r>
          </a:p>
          <a:p>
            <a:pPr lvl="1"/>
            <a:r>
              <a:rPr lang="en-GB" altLang="en-US" dirty="0"/>
              <a:t>Crystal</a:t>
            </a:r>
          </a:p>
          <a:p>
            <a:pPr lvl="1"/>
            <a:r>
              <a:rPr lang="en-GB" altLang="en-US" dirty="0"/>
              <a:t>Agile Modelling (AM</a:t>
            </a:r>
            <a:r>
              <a:rPr lang="en-GB" alt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effective communication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9436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What is Agility? (Cont…)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Effective communication among all stakeholders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67054" y="6019800"/>
            <a:ext cx="496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© www.clipartkid.com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69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What is Agility? (Cont…)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Drawing the customer onto the team</a:t>
            </a:r>
          </a:p>
          <a:p>
            <a:r>
              <a:rPr lang="en-IN" dirty="0" smtClean="0"/>
              <a:t>Eliminate the “us and them” attitude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981200" y="1905000"/>
            <a:ext cx="5105400" cy="3912098"/>
            <a:chOff x="1981200" y="2362200"/>
            <a:chExt cx="5105400" cy="3912098"/>
          </a:xfrm>
        </p:grpSpPr>
        <p:pic>
          <p:nvPicPr>
            <p:cNvPr id="3074" name="Picture 2" descr="Image result for customer in tea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2362200"/>
              <a:ext cx="5105400" cy="3912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626836" y="2438400"/>
              <a:ext cx="3814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Software Development Team</a:t>
              </a:r>
              <a:endParaRPr lang="en-IN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45728" y="5791200"/>
              <a:ext cx="3814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rgbClr val="C00000"/>
                  </a:solidFill>
                </a:rPr>
                <a:t>Customer</a:t>
              </a:r>
              <a:endParaRPr lang="en-IN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167054" y="6107668"/>
            <a:ext cx="496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marketculture.files.wordpress.com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2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What is Agility? (Cont…)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Organizing a team so that it is in control to perform the work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71350" y="6107668"/>
            <a:ext cx="496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© www.eudigital.co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52400" y="1371600"/>
            <a:ext cx="9601200" cy="4429126"/>
            <a:chOff x="381000" y="1895474"/>
            <a:chExt cx="9601200" cy="4429126"/>
          </a:xfrm>
        </p:grpSpPr>
        <p:pic>
          <p:nvPicPr>
            <p:cNvPr id="4098" name="Picture 2" descr="Image result for team organization clipar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895474"/>
              <a:ext cx="7142992" cy="4429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424872" y="2286000"/>
              <a:ext cx="3814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chemeClr val="accent6">
                      <a:lumMod val="75000"/>
                    </a:schemeClr>
                  </a:solidFill>
                </a:rPr>
                <a:t>Top Management</a:t>
              </a:r>
              <a:endParaRPr lang="en-IN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9200" y="2971800"/>
              <a:ext cx="3814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rgbClr val="002060"/>
                  </a:solidFill>
                </a:rPr>
                <a:t>Project Manager</a:t>
              </a:r>
              <a:endParaRPr lang="en-IN" sz="20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86400" y="4267200"/>
              <a:ext cx="3814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chemeClr val="accent1">
                      <a:lumMod val="75000"/>
                    </a:schemeClr>
                  </a:solidFill>
                </a:rPr>
                <a:t>Team Lead</a:t>
              </a:r>
              <a:endParaRPr lang="en-IN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68072" y="4876800"/>
              <a:ext cx="3814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Senior Developer</a:t>
              </a:r>
              <a:endParaRPr lang="en-IN" sz="20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19800" y="5562600"/>
              <a:ext cx="3814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chemeClr val="accent5">
                      <a:lumMod val="75000"/>
                    </a:schemeClr>
                  </a:solidFill>
                </a:rPr>
                <a:t>Developer</a:t>
              </a:r>
              <a:endParaRPr lang="en-IN" sz="20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909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Incremental delivery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1"/>
            <a:ext cx="6705600" cy="461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What is Agility? (Cont…)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Rapid and Incremental delivery of software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5638800"/>
            <a:ext cx="7162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© herdingcats.typepad.com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3276600"/>
            <a:ext cx="7162800" cy="24167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38202" y="1371600"/>
            <a:ext cx="7621137" cy="416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92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Principles to achieve agility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Highest priority -&gt; satisfy the customer </a:t>
            </a:r>
          </a:p>
          <a:p>
            <a:r>
              <a:rPr lang="en-IN" dirty="0" smtClean="0"/>
              <a:t>Welcome change requirements</a:t>
            </a:r>
          </a:p>
          <a:p>
            <a:r>
              <a:rPr lang="en-IN" dirty="0" smtClean="0"/>
              <a:t>Deliver working software frequently</a:t>
            </a:r>
          </a:p>
          <a:p>
            <a:r>
              <a:rPr lang="en-IN" dirty="0" smtClean="0"/>
              <a:t>Business people and developers must work together</a:t>
            </a:r>
          </a:p>
          <a:p>
            <a:r>
              <a:rPr lang="en-IN" dirty="0" smtClean="0"/>
              <a:t>Build projects around motivated individuals</a:t>
            </a:r>
          </a:p>
          <a:p>
            <a:r>
              <a:rPr lang="en-IN" dirty="0" smtClean="0"/>
              <a:t>Emphasize face-to-face conversation</a:t>
            </a:r>
          </a:p>
          <a:p>
            <a:r>
              <a:rPr lang="en-IN" dirty="0"/>
              <a:t>Continuous attention to technical excellence and good design</a:t>
            </a:r>
          </a:p>
          <a:p>
            <a:r>
              <a:rPr lang="en-IN" dirty="0"/>
              <a:t>Simplicity – the art of maximizing the amount of work</a:t>
            </a:r>
          </a:p>
          <a:p>
            <a:r>
              <a:rPr lang="en-IN" dirty="0"/>
              <a:t>The best designs emerge from self-organizing teams</a:t>
            </a:r>
          </a:p>
          <a:p>
            <a:r>
              <a:rPr lang="en-IN" dirty="0"/>
              <a:t>The team tunes and adjusts its </a:t>
            </a:r>
            <a:r>
              <a:rPr lang="en-IN" dirty="0" err="1"/>
              <a:t>behavior</a:t>
            </a:r>
            <a:r>
              <a:rPr lang="en-IN" dirty="0"/>
              <a:t> to become more </a:t>
            </a:r>
            <a:r>
              <a:rPr lang="en-IN" dirty="0" smtClean="0"/>
              <a:t>effective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8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Agile Software Process – Key Assumptions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Difficulty in predicting changes of requirements and customer priorities.</a:t>
            </a:r>
          </a:p>
          <a:p>
            <a:r>
              <a:rPr lang="en-IN" dirty="0" smtClean="0"/>
              <a:t>For many types of software; design and construction are interleaved (mixed).</a:t>
            </a:r>
          </a:p>
          <a:p>
            <a:r>
              <a:rPr lang="en-IN" dirty="0" smtClean="0"/>
              <a:t>Analysis, design, construction and testing are not as predictable as we might like.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0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9059</TotalTime>
  <Words>1822</Words>
  <Application>Microsoft Office PowerPoint</Application>
  <PresentationFormat>On-screen Show (4:3)</PresentationFormat>
  <Paragraphs>307</Paragraphs>
  <Slides>37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Unit-2 Agile Development</vt:lpstr>
      <vt:lpstr>Outlines</vt:lpstr>
      <vt:lpstr>What is Agility?</vt:lpstr>
      <vt:lpstr>What is Agility? (Cont…)</vt:lpstr>
      <vt:lpstr>What is Agility? (Cont…)</vt:lpstr>
      <vt:lpstr>What is Agility? (Cont…)</vt:lpstr>
      <vt:lpstr>What is Agility? (Cont…)</vt:lpstr>
      <vt:lpstr>Principles to achieve agility</vt:lpstr>
      <vt:lpstr>Agile Software Process – Key Assumptions</vt:lpstr>
      <vt:lpstr>Agile Software Process</vt:lpstr>
      <vt:lpstr>Agile Process Models</vt:lpstr>
      <vt:lpstr>Extreme Programming (XP)</vt:lpstr>
      <vt:lpstr>Extreme Programming (XP) (Cont…)</vt:lpstr>
      <vt:lpstr>1.  XP - Planning</vt:lpstr>
      <vt:lpstr>2.  XP - Design</vt:lpstr>
      <vt:lpstr>3.  XP - Coding</vt:lpstr>
      <vt:lpstr>4.  XP - Testing</vt:lpstr>
      <vt:lpstr>Adaptive Software Development (ASD)</vt:lpstr>
      <vt:lpstr>Adaptive Software Development (ASD)</vt:lpstr>
      <vt:lpstr>Speculation</vt:lpstr>
      <vt:lpstr>Collaboration</vt:lpstr>
      <vt:lpstr>Learning</vt:lpstr>
      <vt:lpstr>Dynamic Systems Development Methods (DSDM)</vt:lpstr>
      <vt:lpstr>Dynamic Systems Development Methods (DSDM)</vt:lpstr>
      <vt:lpstr>Scrum</vt:lpstr>
      <vt:lpstr>Scrum</vt:lpstr>
      <vt:lpstr>Scrum Principles</vt:lpstr>
      <vt:lpstr>Scrum Development Activities</vt:lpstr>
      <vt:lpstr>Scrum Development Activities</vt:lpstr>
      <vt:lpstr>Roles (Scrum)</vt:lpstr>
      <vt:lpstr>Feature Driven Development (FDD)</vt:lpstr>
      <vt:lpstr>Feature Driven Development (FDD)</vt:lpstr>
      <vt:lpstr>Feature Driven Development (FDD)</vt:lpstr>
      <vt:lpstr>Crystal</vt:lpstr>
      <vt:lpstr>Agile Modeling (AM)</vt:lpstr>
      <vt:lpstr>Agile Modeling (AM)</vt:lpstr>
      <vt:lpstr>Summary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1035</cp:revision>
  <dcterms:created xsi:type="dcterms:W3CDTF">2013-05-17T03:00:03Z</dcterms:created>
  <dcterms:modified xsi:type="dcterms:W3CDTF">2017-04-17T05:14:52Z</dcterms:modified>
</cp:coreProperties>
</file>