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sldIdLst>
    <p:sldId id="435" r:id="rId2"/>
    <p:sldId id="346" r:id="rId3"/>
    <p:sldId id="281" r:id="rId4"/>
    <p:sldId id="347" r:id="rId5"/>
    <p:sldId id="355" r:id="rId6"/>
    <p:sldId id="323" r:id="rId7"/>
    <p:sldId id="325" r:id="rId8"/>
    <p:sldId id="356" r:id="rId9"/>
    <p:sldId id="357" r:id="rId10"/>
    <p:sldId id="358" r:id="rId11"/>
    <p:sldId id="359" r:id="rId12"/>
    <p:sldId id="360" r:id="rId13"/>
    <p:sldId id="329" r:id="rId14"/>
    <p:sldId id="350" r:id="rId15"/>
    <p:sldId id="364" r:id="rId16"/>
    <p:sldId id="361" r:id="rId17"/>
    <p:sldId id="349" r:id="rId18"/>
    <p:sldId id="362" r:id="rId19"/>
    <p:sldId id="351" r:id="rId20"/>
    <p:sldId id="352" r:id="rId21"/>
    <p:sldId id="332" r:id="rId22"/>
    <p:sldId id="333" r:id="rId23"/>
    <p:sldId id="354" r:id="rId24"/>
    <p:sldId id="363" r:id="rId25"/>
    <p:sldId id="334" r:id="rId26"/>
    <p:sldId id="335" r:id="rId27"/>
    <p:sldId id="337" r:id="rId28"/>
    <p:sldId id="365" r:id="rId29"/>
    <p:sldId id="338" r:id="rId30"/>
    <p:sldId id="339" r:id="rId31"/>
    <p:sldId id="343" r:id="rId32"/>
    <p:sldId id="411" r:id="rId33"/>
    <p:sldId id="345" r:id="rId34"/>
    <p:sldId id="367" r:id="rId35"/>
    <p:sldId id="412" r:id="rId36"/>
    <p:sldId id="368" r:id="rId37"/>
    <p:sldId id="369" r:id="rId38"/>
    <p:sldId id="370" r:id="rId39"/>
    <p:sldId id="371" r:id="rId40"/>
    <p:sldId id="372" r:id="rId41"/>
    <p:sldId id="373" r:id="rId42"/>
    <p:sldId id="413" r:id="rId43"/>
    <p:sldId id="414" r:id="rId44"/>
    <p:sldId id="375" r:id="rId45"/>
    <p:sldId id="376" r:id="rId46"/>
    <p:sldId id="377" r:id="rId47"/>
    <p:sldId id="378" r:id="rId48"/>
    <p:sldId id="379" r:id="rId49"/>
    <p:sldId id="418" r:id="rId50"/>
    <p:sldId id="416" r:id="rId51"/>
    <p:sldId id="417" r:id="rId52"/>
    <p:sldId id="419" r:id="rId53"/>
    <p:sldId id="383" r:id="rId54"/>
    <p:sldId id="384" r:id="rId55"/>
    <p:sldId id="385" r:id="rId56"/>
    <p:sldId id="387" r:id="rId57"/>
    <p:sldId id="420" r:id="rId58"/>
    <p:sldId id="421" r:id="rId59"/>
    <p:sldId id="422" r:id="rId60"/>
    <p:sldId id="423" r:id="rId61"/>
    <p:sldId id="42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25" r:id="rId73"/>
    <p:sldId id="405" r:id="rId74"/>
    <p:sldId id="406" r:id="rId75"/>
    <p:sldId id="408" r:id="rId76"/>
    <p:sldId id="409" r:id="rId77"/>
    <p:sldId id="428" r:id="rId78"/>
    <p:sldId id="429" r:id="rId79"/>
    <p:sldId id="432" r:id="rId80"/>
    <p:sldId id="434" r:id="rId81"/>
    <p:sldId id="322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UZrBpgRHFO2Nj1z4bowfWg==" hashData="DFo2+t11sMN8AnRCHekhH+ztIK0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>
        <p:scale>
          <a:sx n="70" d="100"/>
          <a:sy n="70" d="100"/>
        </p:scale>
        <p:origin x="-1150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0813" y="784225"/>
            <a:ext cx="4029075" cy="3022600"/>
          </a:xfrm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2" y="4401099"/>
            <a:ext cx="5485778" cy="35999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Total count=233</a:t>
            </a:r>
          </a:p>
          <a:p>
            <a:r>
              <a:rPr lang="en-US" smtClean="0"/>
              <a:t>Fp=226.01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0813" y="784225"/>
            <a:ext cx="4029075" cy="3022600"/>
          </a:xfrm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2" y="4401099"/>
            <a:ext cx="5485778" cy="35999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Total count=233</a:t>
            </a:r>
          </a:p>
          <a:p>
            <a:r>
              <a:rPr lang="en-US" smtClean="0"/>
              <a:t>Fp=226.01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Unit-3 Managing Software Project                 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214384" y="2667000"/>
            <a:ext cx="8763000" cy="808037"/>
          </a:xfrm>
        </p:spPr>
        <p:txBody>
          <a:bodyPr wrap="none">
            <a:normAutofit/>
          </a:bodyPr>
          <a:lstStyle>
            <a:lvl1pPr algn="ctr">
              <a:defRPr sz="4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Unit-3 Managing Software Project                 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22860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38862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7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Arial" pitchFamily="34" charset="0"/>
              <a:buChar char="•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Wingdings" pitchFamily="2" charset="2"/>
              <a:buChar char="§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Unit-3 Managing Software Project                 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Arial" pitchFamily="34" charset="0"/>
              <a:buChar char="•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Wingdings" pitchFamily="2" charset="2"/>
              <a:buChar char="§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191000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Jignasu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Mahidhareeya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jignasu.mahidhareeya@darshan.ac.in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+ 91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9890261198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			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4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Unit-3</a:t>
            </a:r>
            <a:b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Managing Software Project</a:t>
            </a:r>
            <a:endParaRPr lang="en-US" sz="36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25654" y="576262"/>
            <a:ext cx="12192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white"/>
                </a:solidFill>
              </a:rPr>
              <a:t>2160701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576262"/>
            <a:ext cx="29446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</a:rPr>
              <a:t>SOFTWARE ENGINEERING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12" y="5445241"/>
            <a:ext cx="3698588" cy="876404"/>
          </a:xfrm>
          <a:prstGeom prst="rect">
            <a:avLst/>
          </a:prstGeom>
        </p:spPr>
      </p:pic>
      <p:pic>
        <p:nvPicPr>
          <p:cNvPr id="1026" name="Picture 2" descr="Image result for software engineer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61" y="289861"/>
            <a:ext cx="2752039" cy="13103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Project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metrics </a:t>
            </a:r>
            <a:r>
              <a:rPr lang="en-US" b="1" dirty="0" smtClean="0"/>
              <a:t>enable a software project manager </a:t>
            </a:r>
            <a:r>
              <a:rPr lang="en-US" dirty="0" smtClean="0"/>
              <a:t>to,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Assess the </a:t>
            </a:r>
            <a:r>
              <a:rPr lang="en-US" b="1" dirty="0" smtClean="0"/>
              <a:t>status of an ongoing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Track potential </a:t>
            </a:r>
            <a:r>
              <a:rPr lang="en-US" b="1" dirty="0" smtClean="0"/>
              <a:t>risks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Uncover </a:t>
            </a:r>
            <a:r>
              <a:rPr lang="en-US" b="1" dirty="0" smtClean="0"/>
              <a:t>problem areas </a:t>
            </a:r>
            <a:r>
              <a:rPr lang="en-US" dirty="0" smtClean="0"/>
              <a:t>before their status becomes critical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Adjust work flow or </a:t>
            </a:r>
            <a:r>
              <a:rPr lang="en-US" b="1" dirty="0" smtClean="0"/>
              <a:t>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Evaluate the </a:t>
            </a:r>
            <a:r>
              <a:rPr lang="en-US" b="1" dirty="0" smtClean="0"/>
              <a:t>project team’s ability </a:t>
            </a:r>
            <a:r>
              <a:rPr lang="en-US" dirty="0" smtClean="0"/>
              <a:t>to control quality of software work products</a:t>
            </a:r>
          </a:p>
          <a:p>
            <a:r>
              <a:rPr lang="en-US" dirty="0" smtClean="0"/>
              <a:t>Many of the </a:t>
            </a:r>
            <a:r>
              <a:rPr lang="en-US" b="1" dirty="0" smtClean="0"/>
              <a:t>same metrics are used in both the process and project </a:t>
            </a:r>
            <a:r>
              <a:rPr lang="en-US" dirty="0" smtClean="0"/>
              <a:t>domain.</a:t>
            </a:r>
          </a:p>
          <a:p>
            <a:r>
              <a:rPr lang="en-US" dirty="0" smtClean="0"/>
              <a:t>Project metrics are used </a:t>
            </a:r>
            <a:r>
              <a:rPr lang="en-US" b="1" dirty="0" smtClean="0"/>
              <a:t>for making tactical </a:t>
            </a:r>
            <a:r>
              <a:rPr lang="en-US" dirty="0" smtClean="0"/>
              <a:t>(smart) </a:t>
            </a:r>
            <a:r>
              <a:rPr lang="en-US" b="1" dirty="0" smtClean="0"/>
              <a:t>decisions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are </a:t>
            </a:r>
            <a:r>
              <a:rPr lang="en-US" b="1" dirty="0" smtClean="0"/>
              <a:t>used to adapt project workflow </a:t>
            </a:r>
            <a:r>
              <a:rPr lang="en-US" dirty="0" smtClean="0"/>
              <a:t>and</a:t>
            </a:r>
            <a:r>
              <a:rPr lang="en-US" b="1" dirty="0" smtClean="0"/>
              <a:t> technical activities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Project Metrics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metrics are used to</a:t>
            </a:r>
          </a:p>
          <a:p>
            <a:pPr lvl="1"/>
            <a:r>
              <a:rPr lang="en-US" b="1" dirty="0" smtClean="0"/>
              <a:t>Minimize the development schedule </a:t>
            </a:r>
            <a:r>
              <a:rPr lang="en-US" dirty="0" smtClean="0"/>
              <a:t>by making the adjustments necessary to </a:t>
            </a:r>
            <a:r>
              <a:rPr lang="en-US" b="1" dirty="0" smtClean="0"/>
              <a:t>avoid delays and mitigate </a:t>
            </a:r>
            <a:r>
              <a:rPr lang="en-US" dirty="0" smtClean="0"/>
              <a:t>(to reduce) </a:t>
            </a:r>
            <a:r>
              <a:rPr lang="en-US" b="1" dirty="0" smtClean="0"/>
              <a:t>potential </a:t>
            </a:r>
            <a:r>
              <a:rPr lang="en-US" dirty="0" smtClean="0"/>
              <a:t>(probable) </a:t>
            </a:r>
            <a:r>
              <a:rPr lang="en-US" b="1" dirty="0" smtClean="0"/>
              <a:t>problems and risks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Assess </a:t>
            </a:r>
            <a:r>
              <a:rPr lang="en-US" dirty="0" smtClean="0"/>
              <a:t>(evaluates) </a:t>
            </a:r>
            <a:r>
              <a:rPr lang="en-US" b="1" dirty="0" smtClean="0"/>
              <a:t>product quality </a:t>
            </a:r>
            <a:r>
              <a:rPr lang="en-US" dirty="0" smtClean="0"/>
              <a:t>on an ongoing basis and </a:t>
            </a:r>
            <a:r>
              <a:rPr lang="en-US" b="1" dirty="0" smtClean="0"/>
              <a:t>guides to modify the technical approach </a:t>
            </a:r>
            <a:r>
              <a:rPr lang="en-US" dirty="0" smtClean="0"/>
              <a:t>to improve quality.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Product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Product metrics </a:t>
            </a:r>
            <a:r>
              <a:rPr lang="en-IN" dirty="0"/>
              <a:t>help software </a:t>
            </a:r>
            <a:r>
              <a:rPr lang="en-IN" dirty="0" smtClean="0"/>
              <a:t>engineers </a:t>
            </a:r>
            <a:r>
              <a:rPr lang="en-IN" b="1" dirty="0" smtClean="0"/>
              <a:t>to gain </a:t>
            </a:r>
            <a:r>
              <a:rPr lang="en-IN" b="1" dirty="0"/>
              <a:t>insight into the design and </a:t>
            </a:r>
            <a:r>
              <a:rPr lang="en-IN" b="1" dirty="0" smtClean="0"/>
              <a:t>construction </a:t>
            </a:r>
            <a:r>
              <a:rPr lang="en-IN" dirty="0" smtClean="0"/>
              <a:t>of </a:t>
            </a:r>
            <a:r>
              <a:rPr lang="en-IN" dirty="0"/>
              <a:t>the software they </a:t>
            </a:r>
            <a:r>
              <a:rPr lang="en-IN" dirty="0" smtClean="0"/>
              <a:t>build,</a:t>
            </a:r>
          </a:p>
          <a:p>
            <a:r>
              <a:rPr lang="en-IN" dirty="0"/>
              <a:t>B</a:t>
            </a:r>
            <a:r>
              <a:rPr lang="en-IN" dirty="0" smtClean="0"/>
              <a:t>y </a:t>
            </a:r>
            <a:r>
              <a:rPr lang="en-IN" b="1" dirty="0" smtClean="0"/>
              <a:t>focusing on </a:t>
            </a:r>
            <a:r>
              <a:rPr lang="en-IN" b="1" dirty="0"/>
              <a:t>specific, measurable attributes </a:t>
            </a:r>
            <a:r>
              <a:rPr lang="en-IN" dirty="0"/>
              <a:t>of </a:t>
            </a:r>
            <a:r>
              <a:rPr lang="en-IN" dirty="0" smtClean="0"/>
              <a:t>software engineering </a:t>
            </a:r>
            <a:r>
              <a:rPr lang="en-IN" dirty="0"/>
              <a:t>work products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Product metrics </a:t>
            </a:r>
            <a:r>
              <a:rPr lang="en-IN" dirty="0"/>
              <a:t>provide a basis from which analysis, </a:t>
            </a:r>
            <a:r>
              <a:rPr lang="en-IN" dirty="0" smtClean="0"/>
              <a:t>design, coding and </a:t>
            </a:r>
            <a:r>
              <a:rPr lang="en-IN" dirty="0"/>
              <a:t>testing can be conducted </a:t>
            </a:r>
            <a:r>
              <a:rPr lang="en-IN" b="1" dirty="0" smtClean="0"/>
              <a:t>more objectively </a:t>
            </a:r>
            <a:r>
              <a:rPr lang="en-IN" b="1" dirty="0"/>
              <a:t>and assessed more quantitatively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Ex., </a:t>
            </a:r>
            <a:r>
              <a:rPr lang="en-IN" b="1" dirty="0" smtClean="0"/>
              <a:t>Code Complexity Metric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Two categories </a:t>
            </a:r>
            <a:r>
              <a:rPr lang="en-US" dirty="0" smtClean="0"/>
              <a:t>of software measurement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Direct measures </a:t>
            </a:r>
            <a:r>
              <a:rPr lang="en-US" dirty="0" smtClean="0"/>
              <a:t>of the </a:t>
            </a:r>
          </a:p>
          <a:p>
            <a:pPr lvl="2"/>
            <a:r>
              <a:rPr lang="en-US" dirty="0" smtClean="0"/>
              <a:t>Software </a:t>
            </a:r>
            <a:r>
              <a:rPr lang="en-US" b="1" dirty="0" smtClean="0"/>
              <a:t>process</a:t>
            </a:r>
          </a:p>
          <a:p>
            <a:pPr lvl="3"/>
            <a:r>
              <a:rPr lang="en-US" b="1" dirty="0" smtClean="0"/>
              <a:t>Ex., cost, effort, etc.</a:t>
            </a:r>
          </a:p>
          <a:p>
            <a:pPr lvl="2"/>
            <a:r>
              <a:rPr lang="en-US" dirty="0" smtClean="0"/>
              <a:t>Software </a:t>
            </a:r>
            <a:r>
              <a:rPr lang="en-US" b="1" dirty="0" smtClean="0"/>
              <a:t>product</a:t>
            </a:r>
          </a:p>
          <a:p>
            <a:pPr lvl="3"/>
            <a:r>
              <a:rPr lang="en-US" b="1" dirty="0" smtClean="0"/>
              <a:t>Ex., lines of code produced, execution speed, defects reported,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Indirect measures </a:t>
            </a:r>
            <a:r>
              <a:rPr lang="en-US" dirty="0" smtClean="0"/>
              <a:t>of the</a:t>
            </a:r>
          </a:p>
          <a:p>
            <a:pPr lvl="2"/>
            <a:r>
              <a:rPr lang="en-US" dirty="0" smtClean="0"/>
              <a:t>Software </a:t>
            </a:r>
            <a:r>
              <a:rPr lang="en-US" b="1" dirty="0" smtClean="0"/>
              <a:t>product</a:t>
            </a:r>
          </a:p>
          <a:p>
            <a:pPr lvl="3"/>
            <a:r>
              <a:rPr lang="en-US" b="1" dirty="0" smtClean="0"/>
              <a:t>Ex. functionality, quality, complexity, efficiency, reliability, etc.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</a:t>
            </a:r>
            <a:r>
              <a:rPr lang="en-IN" dirty="0" smtClean="0"/>
              <a:t>Measurement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 Metrics for Software Cost and Effort Estimations.</a:t>
            </a:r>
            <a:endParaRPr lang="en-IN" dirty="0"/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/>
              <a:t>Size-Oriented Metrics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Function-Oriented M</a:t>
            </a:r>
            <a:r>
              <a:rPr lang="en-IN" dirty="0" smtClean="0"/>
              <a:t>etrics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Object-Oriented </a:t>
            </a:r>
            <a:r>
              <a:rPr lang="en-IN" dirty="0" smtClean="0"/>
              <a:t>Metrics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Use-Case–Oriented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Size-Oriented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Derived by normalizing </a:t>
            </a:r>
            <a:r>
              <a:rPr lang="en-US" dirty="0" smtClean="0"/>
              <a:t>(standardizing) </a:t>
            </a:r>
            <a:r>
              <a:rPr lang="en-US" b="1" dirty="0" smtClean="0"/>
              <a:t>quality and/or productivity measures </a:t>
            </a:r>
            <a:r>
              <a:rPr lang="en-US" dirty="0" smtClean="0"/>
              <a:t>by considering the </a:t>
            </a:r>
            <a:r>
              <a:rPr lang="en-US" b="1" dirty="0" smtClean="0"/>
              <a:t>size of the software produced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Thousand lines of code </a:t>
            </a:r>
            <a:r>
              <a:rPr lang="en-US" dirty="0" smtClean="0"/>
              <a:t>(KLOC) are often chosen as the normalization value.</a:t>
            </a:r>
          </a:p>
          <a:p>
            <a:r>
              <a:rPr lang="en-IN" dirty="0" smtClean="0"/>
              <a:t>A </a:t>
            </a:r>
            <a:r>
              <a:rPr lang="en-IN" dirty="0"/>
              <a:t>set of simple size-oriented metrics can be </a:t>
            </a:r>
            <a:r>
              <a:rPr lang="en-IN" dirty="0" smtClean="0"/>
              <a:t>developed for </a:t>
            </a:r>
            <a:r>
              <a:rPr lang="en-IN" dirty="0"/>
              <a:t>each project</a:t>
            </a:r>
          </a:p>
          <a:p>
            <a:pPr lvl="1"/>
            <a:r>
              <a:rPr lang="en-IN" dirty="0"/>
              <a:t>Errors per KLOC (thousand lines of code)</a:t>
            </a:r>
          </a:p>
          <a:p>
            <a:pPr lvl="1"/>
            <a:r>
              <a:rPr lang="en-IN" dirty="0"/>
              <a:t>Defects per KLOC</a:t>
            </a:r>
          </a:p>
          <a:p>
            <a:pPr lvl="1"/>
            <a:r>
              <a:rPr lang="en-IN" dirty="0"/>
              <a:t>$ per KLOC</a:t>
            </a:r>
          </a:p>
          <a:p>
            <a:pPr lvl="1"/>
            <a:r>
              <a:rPr lang="en-IN" dirty="0"/>
              <a:t>Pages of documentation per </a:t>
            </a:r>
            <a:r>
              <a:rPr lang="en-IN" dirty="0" smtClean="0"/>
              <a:t>KLOC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IN" dirty="0" smtClean="0"/>
              <a:t>Size-Oriented Metrics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addition, other interesting metrics can be computed, like</a:t>
            </a:r>
          </a:p>
          <a:p>
            <a:pPr lvl="1"/>
            <a:r>
              <a:rPr lang="en-IN" dirty="0" smtClean="0"/>
              <a:t>Errors per person-month</a:t>
            </a:r>
          </a:p>
          <a:p>
            <a:pPr lvl="1"/>
            <a:r>
              <a:rPr lang="en-IN" dirty="0" smtClean="0"/>
              <a:t>KLOC per person-month</a:t>
            </a:r>
          </a:p>
          <a:p>
            <a:pPr lvl="1"/>
            <a:r>
              <a:rPr lang="en-IN" dirty="0" smtClean="0"/>
              <a:t>$ per page of documentation</a:t>
            </a:r>
          </a:p>
          <a:p>
            <a:r>
              <a:rPr lang="en-US" dirty="0" smtClean="0"/>
              <a:t>Size-oriented metrics are </a:t>
            </a:r>
            <a:r>
              <a:rPr lang="en-US" b="1" dirty="0" smtClean="0"/>
              <a:t>not universally accepted </a:t>
            </a:r>
            <a:r>
              <a:rPr lang="en-US" dirty="0" smtClean="0"/>
              <a:t>as the best way to measure the software process.</a:t>
            </a:r>
          </a:p>
          <a:p>
            <a:r>
              <a:rPr lang="en-US" dirty="0" smtClean="0"/>
              <a:t>Opponents argue that KLOC measurements</a:t>
            </a:r>
          </a:p>
          <a:p>
            <a:pPr lvl="1"/>
            <a:r>
              <a:rPr lang="en-US" dirty="0" smtClean="0"/>
              <a:t>Are </a:t>
            </a:r>
            <a:r>
              <a:rPr lang="en-US" b="1" dirty="0" smtClean="0"/>
              <a:t>dependent on the programming language</a:t>
            </a:r>
          </a:p>
          <a:p>
            <a:pPr lvl="1"/>
            <a:r>
              <a:rPr lang="en-US" b="1" dirty="0" smtClean="0"/>
              <a:t>Penalize well-designed </a:t>
            </a:r>
            <a:r>
              <a:rPr lang="en-US" dirty="0" smtClean="0"/>
              <a:t>but short programs</a:t>
            </a:r>
          </a:p>
          <a:p>
            <a:pPr lvl="1"/>
            <a:r>
              <a:rPr lang="en-US" dirty="0" smtClean="0"/>
              <a:t>Cannot easily accommodate </a:t>
            </a:r>
            <a:r>
              <a:rPr lang="en-US" b="1" dirty="0" smtClean="0"/>
              <a:t>nonprocedural languages</a:t>
            </a:r>
          </a:p>
          <a:p>
            <a:pPr lvl="1"/>
            <a:r>
              <a:rPr lang="en-US" b="1" dirty="0" smtClean="0"/>
              <a:t>Require a level of detail </a:t>
            </a:r>
            <a:r>
              <a:rPr lang="en-US" dirty="0" smtClean="0"/>
              <a:t>that may be difficult to achieve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</a:t>
            </a:r>
            <a:r>
              <a:rPr lang="en-IN" dirty="0"/>
              <a:t>Function-Oriented M</a:t>
            </a:r>
            <a:r>
              <a:rPr lang="en-IN" dirty="0" smtClean="0"/>
              <a:t>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Function-oriented metrics use a </a:t>
            </a:r>
            <a:r>
              <a:rPr lang="en-US" b="1" dirty="0" smtClean="0"/>
              <a:t>measure of the functionality </a:t>
            </a:r>
            <a:r>
              <a:rPr lang="en-US" dirty="0" smtClean="0"/>
              <a:t>delivered by the application as a normalization value</a:t>
            </a:r>
          </a:p>
          <a:p>
            <a:r>
              <a:rPr lang="en-US" dirty="0" smtClean="0"/>
              <a:t>Most widely used metric of this type is the </a:t>
            </a:r>
            <a:r>
              <a:rPr lang="en-US" b="1" dirty="0" smtClean="0"/>
              <a:t>Function Point</a:t>
            </a:r>
          </a:p>
          <a:p>
            <a:pPr lvl="1"/>
            <a:r>
              <a:rPr lang="en-US" dirty="0" smtClean="0"/>
              <a:t>FP = Count Total * [0.65 + 0.01 * Sum (Value Adjustment Factors)]</a:t>
            </a:r>
          </a:p>
          <a:p>
            <a:r>
              <a:rPr lang="en-US" dirty="0" smtClean="0"/>
              <a:t>Function Point </a:t>
            </a:r>
            <a:r>
              <a:rPr lang="en-US" b="1" dirty="0" smtClean="0"/>
              <a:t>values on past projects </a:t>
            </a:r>
            <a:r>
              <a:rPr lang="en-US" dirty="0" smtClean="0"/>
              <a:t>can be used to compute</a:t>
            </a:r>
            <a:r>
              <a:rPr lang="en-US" dirty="0"/>
              <a:t>,</a:t>
            </a:r>
            <a:endParaRPr lang="en-US" dirty="0" smtClean="0"/>
          </a:p>
          <a:p>
            <a:pPr lvl="1"/>
            <a:r>
              <a:rPr lang="en-US" dirty="0" smtClean="0"/>
              <a:t>for example, the </a:t>
            </a:r>
            <a:r>
              <a:rPr lang="en-US" b="1" dirty="0" smtClean="0"/>
              <a:t>average number of lines of code per function point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Function </a:t>
            </a:r>
            <a:r>
              <a:rPr lang="en-IN" dirty="0" smtClean="0"/>
              <a:t>Point </a:t>
            </a:r>
            <a:r>
              <a:rPr lang="en-US" dirty="0"/>
              <a:t>Controversy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the KLOC measure, </a:t>
            </a:r>
            <a:r>
              <a:rPr lang="en-US" b="1" dirty="0" smtClean="0"/>
              <a:t>function point also has proponents and opponents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Proponents claim that</a:t>
            </a:r>
          </a:p>
          <a:p>
            <a:pPr lvl="1"/>
            <a:r>
              <a:rPr lang="en-US" dirty="0" smtClean="0"/>
              <a:t>FP is </a:t>
            </a:r>
            <a:r>
              <a:rPr lang="en-US" b="1" dirty="0" smtClean="0"/>
              <a:t>programming language independent.</a:t>
            </a:r>
          </a:p>
          <a:p>
            <a:pPr lvl="1"/>
            <a:r>
              <a:rPr lang="en-US" dirty="0" smtClean="0"/>
              <a:t>FP is based on </a:t>
            </a:r>
            <a:r>
              <a:rPr lang="en-US" b="1" dirty="0" smtClean="0"/>
              <a:t>data that are </a:t>
            </a:r>
            <a:r>
              <a:rPr lang="en-US" dirty="0" smtClean="0"/>
              <a:t>more likely to be </a:t>
            </a:r>
            <a:r>
              <a:rPr lang="en-US" b="1" dirty="0" smtClean="0"/>
              <a:t>known in the early stages </a:t>
            </a:r>
            <a:r>
              <a:rPr lang="en-US" dirty="0" smtClean="0"/>
              <a:t>of a project, making it more attractive as an estimation approach.</a:t>
            </a:r>
          </a:p>
          <a:p>
            <a:r>
              <a:rPr lang="en-US" dirty="0" smtClean="0"/>
              <a:t>Opponents claim that</a:t>
            </a:r>
          </a:p>
          <a:p>
            <a:pPr lvl="1"/>
            <a:r>
              <a:rPr lang="en-US" dirty="0" smtClean="0"/>
              <a:t>FP requires some “</a:t>
            </a:r>
            <a:r>
              <a:rPr lang="en-US" b="1" dirty="0" smtClean="0"/>
              <a:t>sleight of hand</a:t>
            </a:r>
            <a:r>
              <a:rPr lang="en-US" dirty="0" smtClean="0"/>
              <a:t>” because the computation is based on subjective data.</a:t>
            </a:r>
          </a:p>
          <a:p>
            <a:pPr lvl="1"/>
            <a:r>
              <a:rPr lang="en-US" dirty="0" smtClean="0"/>
              <a:t>Counts of the information domain can be </a:t>
            </a:r>
            <a:r>
              <a:rPr lang="en-US" b="1" dirty="0" smtClean="0"/>
              <a:t>difficult to collect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FP has no direct physical meaning, it’s just a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Object-Oriented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Conventional software project metrics </a:t>
            </a:r>
            <a:r>
              <a:rPr lang="en-IN" dirty="0" smtClean="0"/>
              <a:t>(LOC or FP) </a:t>
            </a:r>
            <a:r>
              <a:rPr lang="en-IN" b="1" dirty="0" smtClean="0"/>
              <a:t>can be used </a:t>
            </a:r>
            <a:r>
              <a:rPr lang="en-IN" dirty="0" smtClean="0"/>
              <a:t>to estimate object-oriented software projects.</a:t>
            </a:r>
          </a:p>
          <a:p>
            <a:r>
              <a:rPr lang="en-IN" dirty="0" smtClean="0"/>
              <a:t>However, these metrics </a:t>
            </a:r>
            <a:r>
              <a:rPr lang="en-IN" b="1" dirty="0" smtClean="0"/>
              <a:t>do not provide enough granularity </a:t>
            </a:r>
            <a:r>
              <a:rPr lang="en-IN" dirty="0" smtClean="0"/>
              <a:t>(detailing) for the schedule and effort adjustments that are required as you iterate through an evolutionary or incremental process. </a:t>
            </a:r>
          </a:p>
          <a:p>
            <a:r>
              <a:rPr lang="en-IN" dirty="0" smtClean="0"/>
              <a:t>Lorenz and Kidd suggest the following set of metrics for OO projects</a:t>
            </a:r>
          </a:p>
          <a:p>
            <a:pPr lvl="1"/>
            <a:r>
              <a:rPr lang="en-US" dirty="0" smtClean="0"/>
              <a:t>Number of </a:t>
            </a:r>
            <a:r>
              <a:rPr lang="en-US" b="1" dirty="0" smtClean="0"/>
              <a:t>scenario scripts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key classes </a:t>
            </a:r>
            <a:r>
              <a:rPr lang="en-US" dirty="0"/>
              <a:t>(the highly independent components)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support </a:t>
            </a:r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 Metrics</a:t>
            </a:r>
          </a:p>
          <a:p>
            <a:pPr lvl="1"/>
            <a:r>
              <a:rPr lang="en-IN" dirty="0" smtClean="0"/>
              <a:t>Process, Product and Project Metrics</a:t>
            </a:r>
          </a:p>
          <a:p>
            <a:r>
              <a:rPr lang="en-IN" dirty="0" smtClean="0"/>
              <a:t>Software Project Estimations</a:t>
            </a:r>
          </a:p>
          <a:p>
            <a:r>
              <a:rPr lang="en-IN" dirty="0" smtClean="0"/>
              <a:t>Software Project Planning (MS Project Tool)</a:t>
            </a:r>
          </a:p>
          <a:p>
            <a:r>
              <a:rPr lang="en-IN" dirty="0" smtClean="0"/>
              <a:t>Project Scheduling and Tracking</a:t>
            </a:r>
          </a:p>
          <a:p>
            <a:r>
              <a:rPr lang="en-IN" dirty="0" smtClean="0"/>
              <a:t>Risk Analysis and Management</a:t>
            </a:r>
          </a:p>
          <a:p>
            <a:pPr lvl="1"/>
            <a:r>
              <a:rPr lang="en-IN" dirty="0" smtClean="0"/>
              <a:t>Risk Identification</a:t>
            </a:r>
          </a:p>
          <a:p>
            <a:pPr lvl="1"/>
            <a:r>
              <a:rPr lang="en-IN" dirty="0" smtClean="0"/>
              <a:t>Risk Projection</a:t>
            </a:r>
          </a:p>
          <a:p>
            <a:pPr lvl="1"/>
            <a:r>
              <a:rPr lang="en-IN" dirty="0" smtClean="0"/>
              <a:t>Risk Refinement</a:t>
            </a:r>
          </a:p>
          <a:p>
            <a:pPr lvl="1"/>
            <a:r>
              <a:rPr lang="en-IN" dirty="0" smtClean="0"/>
              <a:t>Risk Mitigation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</a:t>
            </a:r>
            <a:r>
              <a:rPr lang="en-IN" dirty="0"/>
              <a:t>Use-Case–Oriented </a:t>
            </a:r>
            <a:r>
              <a:rPr lang="en-IN" dirty="0" smtClean="0"/>
              <a:t>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Like </a:t>
            </a:r>
            <a:r>
              <a:rPr lang="en-IN" dirty="0"/>
              <a:t>FP, the use case is defined early in the software process, allowing it to be </a:t>
            </a:r>
            <a:r>
              <a:rPr lang="en-IN" b="1" dirty="0"/>
              <a:t>used for estimation before </a:t>
            </a:r>
            <a:r>
              <a:rPr lang="en-IN" b="1" dirty="0" smtClean="0"/>
              <a:t>significant </a:t>
            </a:r>
            <a:r>
              <a:rPr lang="en-IN" dirty="0" smtClean="0"/>
              <a:t>(valuable) </a:t>
            </a:r>
            <a:r>
              <a:rPr lang="en-IN" b="1" dirty="0" err="1"/>
              <a:t>modeling</a:t>
            </a:r>
            <a:r>
              <a:rPr lang="en-IN" b="1" dirty="0"/>
              <a:t> and construction </a:t>
            </a:r>
            <a:r>
              <a:rPr lang="en-IN" dirty="0"/>
              <a:t>activities are initiated. </a:t>
            </a:r>
          </a:p>
          <a:p>
            <a:r>
              <a:rPr lang="en-IN" dirty="0" smtClean="0"/>
              <a:t>Use </a:t>
            </a:r>
            <a:r>
              <a:rPr lang="en-IN" dirty="0"/>
              <a:t>cases describe (indirectly, at least) </a:t>
            </a:r>
            <a:r>
              <a:rPr lang="en-IN" b="1" dirty="0"/>
              <a:t>user-visible functions and features </a:t>
            </a:r>
            <a:r>
              <a:rPr lang="en-IN" dirty="0"/>
              <a:t>that are basic requirements for a system.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use case is </a:t>
            </a:r>
            <a:r>
              <a:rPr lang="en-IN" b="1" dirty="0"/>
              <a:t>independent of programming </a:t>
            </a:r>
            <a:r>
              <a:rPr lang="en-IN" b="1" dirty="0" smtClean="0"/>
              <a:t>language</a:t>
            </a:r>
            <a:r>
              <a:rPr lang="en-IN" dirty="0" smtClean="0"/>
              <a:t>, because </a:t>
            </a:r>
            <a:r>
              <a:rPr lang="en-IN" dirty="0"/>
              <a:t>use cases can be </a:t>
            </a:r>
            <a:r>
              <a:rPr lang="en-IN" b="1" dirty="0"/>
              <a:t>created at vastly different levels of abstraction</a:t>
            </a:r>
            <a:r>
              <a:rPr lang="en-IN" dirty="0"/>
              <a:t>, there is no standard “size” for a use case. </a:t>
            </a:r>
          </a:p>
          <a:p>
            <a:r>
              <a:rPr lang="en-IN" dirty="0" smtClean="0"/>
              <a:t>Without </a:t>
            </a:r>
            <a:r>
              <a:rPr lang="en-IN" dirty="0"/>
              <a:t>a standard measure of what a use case is, its </a:t>
            </a:r>
            <a:r>
              <a:rPr lang="en-IN" dirty="0" smtClean="0"/>
              <a:t>application as a normalization measure is suspect (doubtful).</a:t>
            </a:r>
          </a:p>
          <a:p>
            <a:pPr lvl="1"/>
            <a:r>
              <a:rPr lang="en-IN" dirty="0" smtClean="0"/>
              <a:t>Ex., </a:t>
            </a:r>
            <a:r>
              <a:rPr lang="en-IN" dirty="0"/>
              <a:t>effort expended / use </a:t>
            </a:r>
            <a:r>
              <a:rPr lang="en-IN" dirty="0" smtClean="0"/>
              <a:t>case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Point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function point (FP) metric </a:t>
            </a:r>
            <a:r>
              <a:rPr lang="en-IN" b="1" dirty="0" smtClean="0"/>
              <a:t>can be used effectively </a:t>
            </a:r>
            <a:r>
              <a:rPr lang="en-IN" dirty="0" smtClean="0"/>
              <a:t>as a means for measuring the functionality delivered by a system.</a:t>
            </a:r>
          </a:p>
          <a:p>
            <a:r>
              <a:rPr lang="en-IN" dirty="0" smtClean="0"/>
              <a:t>Using historical data, the FP metric </a:t>
            </a:r>
            <a:r>
              <a:rPr lang="en-IN" b="1" dirty="0" smtClean="0"/>
              <a:t>can be used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/>
              <a:t>estimate the cost or effort required </a:t>
            </a:r>
            <a:r>
              <a:rPr lang="en-IN" dirty="0" smtClean="0"/>
              <a:t>to design, code, and test the software;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/>
              <a:t>predict the number of errors </a:t>
            </a:r>
            <a:r>
              <a:rPr lang="en-IN" dirty="0" smtClean="0"/>
              <a:t>that will be encountered during testing;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/>
              <a:t>forecast the number of components and/or the number of projected source lines </a:t>
            </a:r>
            <a:r>
              <a:rPr lang="en-IN" dirty="0" smtClean="0"/>
              <a:t>in the implemented system.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Point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079544" y="3581400"/>
            <a:ext cx="20574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/>
          </a:p>
          <a:p>
            <a:pPr algn="ctr"/>
            <a:endParaRPr lang="en-IN" b="1" dirty="0"/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r>
              <a:rPr lang="en-IN" b="1" dirty="0" smtClean="0"/>
              <a:t>Function / Application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4114800" y="1106606"/>
            <a:ext cx="1981200" cy="76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User / Event</a:t>
            </a:r>
            <a:endParaRPr lang="en-IN" sz="2000" b="1" dirty="0"/>
          </a:p>
        </p:txBody>
      </p:sp>
      <p:sp>
        <p:nvSpPr>
          <p:cNvPr id="12" name="Oval 11"/>
          <p:cNvSpPr/>
          <p:nvPr/>
        </p:nvSpPr>
        <p:spPr>
          <a:xfrm>
            <a:off x="381000" y="2057400"/>
            <a:ext cx="1981200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User / </a:t>
            </a:r>
            <a:r>
              <a:rPr lang="en-IN" sz="2000" b="1" dirty="0"/>
              <a:t>Event</a:t>
            </a:r>
          </a:p>
        </p:txBody>
      </p:sp>
      <p:sp>
        <p:nvSpPr>
          <p:cNvPr id="13" name="Oval 12"/>
          <p:cNvSpPr/>
          <p:nvPr/>
        </p:nvSpPr>
        <p:spPr>
          <a:xfrm>
            <a:off x="6629400" y="1995184"/>
            <a:ext cx="2209799" cy="8864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Other Applications</a:t>
            </a:r>
            <a:endParaRPr lang="en-IN" sz="2000" b="1" dirty="0"/>
          </a:p>
        </p:txBody>
      </p:sp>
      <p:cxnSp>
        <p:nvCxnSpPr>
          <p:cNvPr id="11" name="Straight Arrow Connector 10"/>
          <p:cNvCxnSpPr>
            <a:stCxn id="12" idx="6"/>
            <a:endCxn id="8" idx="1"/>
          </p:cNvCxnSpPr>
          <p:nvPr/>
        </p:nvCxnSpPr>
        <p:spPr>
          <a:xfrm>
            <a:off x="2362200" y="2438400"/>
            <a:ext cx="1717344" cy="2171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4"/>
          </p:cNvCxnSpPr>
          <p:nvPr/>
        </p:nvCxnSpPr>
        <p:spPr>
          <a:xfrm flipH="1" flipV="1">
            <a:off x="1371600" y="2819400"/>
            <a:ext cx="2707944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8" idx="0"/>
          </p:cNvCxnSpPr>
          <p:nvPr/>
        </p:nvCxnSpPr>
        <p:spPr>
          <a:xfrm>
            <a:off x="5105400" y="1868606"/>
            <a:ext cx="2844" cy="1712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8" idx="3"/>
          </p:cNvCxnSpPr>
          <p:nvPr/>
        </p:nvCxnSpPr>
        <p:spPr>
          <a:xfrm flipH="1">
            <a:off x="6136944" y="2438400"/>
            <a:ext cx="492456" cy="2171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32240" y="2401837"/>
            <a:ext cx="154916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external inquiries </a:t>
            </a:r>
            <a:r>
              <a:rPr lang="en-IN" dirty="0" smtClean="0"/>
              <a:t>(</a:t>
            </a:r>
            <a:r>
              <a:rPr lang="en-IN" dirty="0"/>
              <a:t>EQs)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06304" y="4191000"/>
            <a:ext cx="14478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external outputs (EOs)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4296" y="2858869"/>
            <a:ext cx="13716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external inputs (EIs)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3124200"/>
            <a:ext cx="1828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external interface files (EIFs)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57700" y="3810000"/>
            <a:ext cx="1295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internal logical files (ILFs)</a:t>
            </a:r>
          </a:p>
        </p:txBody>
      </p:sp>
    </p:spTree>
    <p:extLst>
      <p:ext uri="{BB962C8B-B14F-4D97-AF65-F5344CB8AC3E}">
        <p14:creationId xmlns:p14="http://schemas.microsoft.com/office/powerpoint/2010/main" val="197201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21" grpId="0" animBg="1"/>
      <p:bldP spid="24" grpId="0" animBg="1"/>
      <p:bldP spid="25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Function Point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Information domain values (components) are defined in the following manner</a:t>
            </a:r>
          </a:p>
          <a:p>
            <a:pPr lvl="1"/>
            <a:r>
              <a:rPr lang="en-IN" dirty="0" smtClean="0"/>
              <a:t>Number of </a:t>
            </a:r>
            <a:r>
              <a:rPr lang="en-IN" b="1" dirty="0" smtClean="0"/>
              <a:t>external inputs </a:t>
            </a:r>
            <a:r>
              <a:rPr lang="en-IN" dirty="0" smtClean="0"/>
              <a:t>(EIs)</a:t>
            </a:r>
          </a:p>
          <a:p>
            <a:pPr lvl="2"/>
            <a:r>
              <a:rPr lang="en-IN" dirty="0" smtClean="0"/>
              <a:t>input data </a:t>
            </a:r>
            <a:r>
              <a:rPr lang="en-IN" b="1" dirty="0" smtClean="0"/>
              <a:t>originates from a user </a:t>
            </a:r>
            <a:r>
              <a:rPr lang="en-IN" dirty="0" smtClean="0"/>
              <a:t>or is transmitted from another application.</a:t>
            </a:r>
          </a:p>
          <a:p>
            <a:pPr lvl="1"/>
            <a:r>
              <a:rPr lang="en-IN" dirty="0" smtClean="0"/>
              <a:t>Number of </a:t>
            </a:r>
            <a:r>
              <a:rPr lang="en-IN" b="1" dirty="0" smtClean="0"/>
              <a:t>external outputs </a:t>
            </a:r>
            <a:r>
              <a:rPr lang="en-IN" dirty="0" smtClean="0"/>
              <a:t>(EOs)</a:t>
            </a:r>
          </a:p>
          <a:p>
            <a:pPr lvl="2"/>
            <a:r>
              <a:rPr lang="en-IN" dirty="0" smtClean="0"/>
              <a:t>external output is </a:t>
            </a:r>
            <a:r>
              <a:rPr lang="en-IN" b="1" dirty="0" smtClean="0"/>
              <a:t>derived data within the application </a:t>
            </a:r>
            <a:r>
              <a:rPr lang="en-IN" dirty="0" smtClean="0"/>
              <a:t>that provides information to the user. </a:t>
            </a:r>
          </a:p>
          <a:p>
            <a:pPr lvl="2"/>
            <a:r>
              <a:rPr lang="en-IN" dirty="0" smtClean="0"/>
              <a:t>output refers to reports, screens, error messages, etc. </a:t>
            </a:r>
          </a:p>
          <a:p>
            <a:pPr lvl="1"/>
            <a:r>
              <a:rPr lang="en-IN" dirty="0" smtClean="0"/>
              <a:t>Number of </a:t>
            </a:r>
            <a:r>
              <a:rPr lang="en-IN" b="1" dirty="0" smtClean="0"/>
              <a:t>external inquiries </a:t>
            </a:r>
            <a:r>
              <a:rPr lang="en-IN" dirty="0" smtClean="0"/>
              <a:t>(EQs)</a:t>
            </a:r>
          </a:p>
          <a:p>
            <a:pPr lvl="2"/>
            <a:r>
              <a:rPr lang="en-IN" dirty="0" smtClean="0"/>
              <a:t>external inquiry is defined as an </a:t>
            </a:r>
            <a:r>
              <a:rPr lang="en-IN" b="1" dirty="0" smtClean="0"/>
              <a:t>online input </a:t>
            </a:r>
            <a:r>
              <a:rPr lang="en-IN" dirty="0" smtClean="0"/>
              <a:t>that results in the generation of some immediate software response in the form of an online output.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Function Point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Number of </a:t>
            </a:r>
            <a:r>
              <a:rPr lang="en-IN" b="1" dirty="0" smtClean="0"/>
              <a:t>internal logical files </a:t>
            </a:r>
            <a:r>
              <a:rPr lang="en-IN" dirty="0" smtClean="0"/>
              <a:t>(ILFs)</a:t>
            </a:r>
          </a:p>
          <a:p>
            <a:pPr lvl="2"/>
            <a:r>
              <a:rPr lang="en-IN" dirty="0" smtClean="0"/>
              <a:t>internal logical file is a </a:t>
            </a:r>
            <a:r>
              <a:rPr lang="en-IN" b="1" dirty="0" smtClean="0"/>
              <a:t>logical grouping of data that resides within the application’s boundary </a:t>
            </a:r>
            <a:r>
              <a:rPr lang="en-IN" dirty="0" smtClean="0"/>
              <a:t>and is maintained via external inputs.</a:t>
            </a:r>
          </a:p>
          <a:p>
            <a:pPr lvl="1"/>
            <a:r>
              <a:rPr lang="en-IN" dirty="0" smtClean="0"/>
              <a:t>Number of </a:t>
            </a:r>
            <a:r>
              <a:rPr lang="en-IN" b="1" dirty="0" smtClean="0"/>
              <a:t>external interface files </a:t>
            </a:r>
            <a:r>
              <a:rPr lang="en-IN" dirty="0" smtClean="0"/>
              <a:t>(EIFs)</a:t>
            </a:r>
          </a:p>
          <a:p>
            <a:pPr lvl="2"/>
            <a:r>
              <a:rPr lang="en-IN" dirty="0" smtClean="0"/>
              <a:t>external interface file is a </a:t>
            </a:r>
            <a:r>
              <a:rPr lang="en-IN" b="1" dirty="0" smtClean="0"/>
              <a:t>logical grouping of data that resides external to the application </a:t>
            </a:r>
            <a:r>
              <a:rPr lang="en-IN" dirty="0" smtClean="0"/>
              <a:t>but provides information that may be of use to the another application.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Compute Function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Formula</a:t>
            </a:r>
          </a:p>
          <a:p>
            <a:pPr lvl="1"/>
            <a:r>
              <a:rPr lang="en-IN" b="1" dirty="0" smtClean="0"/>
              <a:t>FP = </a:t>
            </a:r>
            <a:r>
              <a:rPr lang="en-IN" b="1" dirty="0"/>
              <a:t>Count Total * </a:t>
            </a:r>
            <a:r>
              <a:rPr lang="en-IN" b="1" dirty="0" smtClean="0"/>
              <a:t>[ 0.65 + 0.01 * ∑(Fi) ]</a:t>
            </a:r>
          </a:p>
          <a:p>
            <a:pPr lvl="2"/>
            <a:r>
              <a:rPr lang="en-IN" b="1" dirty="0"/>
              <a:t>Count </a:t>
            </a:r>
            <a:r>
              <a:rPr lang="en-IN" b="1" dirty="0" smtClean="0"/>
              <a:t>Total = Information Domain Value Count * weighting factor</a:t>
            </a:r>
          </a:p>
          <a:p>
            <a:pPr lvl="2"/>
            <a:r>
              <a:rPr lang="en-IN" b="1" dirty="0" smtClean="0"/>
              <a:t>Weighting factor </a:t>
            </a:r>
            <a:r>
              <a:rPr lang="en-IN" dirty="0" smtClean="0"/>
              <a:t>is determined for each organization </a:t>
            </a:r>
            <a:r>
              <a:rPr lang="en-IN" b="1" dirty="0" smtClean="0"/>
              <a:t>via empirical </a:t>
            </a:r>
            <a:r>
              <a:rPr lang="en-IN" dirty="0" smtClean="0"/>
              <a:t>(based on experience) </a:t>
            </a:r>
            <a:r>
              <a:rPr lang="en-IN" b="1" dirty="0" smtClean="0"/>
              <a:t>data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Fi (i=1 to 14) are </a:t>
            </a:r>
            <a:r>
              <a:rPr lang="en-IN" b="1" dirty="0" smtClean="0"/>
              <a:t>complexity value adjustment factors </a:t>
            </a:r>
            <a:r>
              <a:rPr lang="en-IN" dirty="0" smtClean="0"/>
              <a:t>(VAF).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Compute Function Points (Cont…)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8682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6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Value Adjustment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F1. Data Communication</a:t>
            </a:r>
          </a:p>
          <a:p>
            <a:r>
              <a:rPr lang="en-IN" dirty="0" smtClean="0"/>
              <a:t>F2. Distributed Data Processing</a:t>
            </a:r>
          </a:p>
          <a:p>
            <a:r>
              <a:rPr lang="en-IN" dirty="0" smtClean="0"/>
              <a:t>F3. Performance</a:t>
            </a:r>
          </a:p>
          <a:p>
            <a:r>
              <a:rPr lang="en-IN" dirty="0" smtClean="0"/>
              <a:t>F4. Heavily Used Configuration</a:t>
            </a:r>
          </a:p>
          <a:p>
            <a:r>
              <a:rPr lang="en-IN" dirty="0" smtClean="0"/>
              <a:t>F5. Transaction Role</a:t>
            </a:r>
          </a:p>
          <a:p>
            <a:r>
              <a:rPr lang="en-IN" dirty="0" smtClean="0"/>
              <a:t>F6. Online Data Entry</a:t>
            </a:r>
          </a:p>
          <a:p>
            <a:r>
              <a:rPr lang="en-IN" dirty="0" smtClean="0"/>
              <a:t>F7. End-User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IN" dirty="0" smtClean="0"/>
              <a:t>F8. Online Update</a:t>
            </a:r>
          </a:p>
          <a:p>
            <a:r>
              <a:rPr lang="en-IN" dirty="0" smtClean="0"/>
              <a:t>F9. Complex Processing</a:t>
            </a:r>
          </a:p>
          <a:p>
            <a:r>
              <a:rPr lang="en-IN" dirty="0" smtClean="0"/>
              <a:t>F10. Reusability</a:t>
            </a:r>
          </a:p>
          <a:p>
            <a:r>
              <a:rPr lang="en-IN" dirty="0" smtClean="0"/>
              <a:t>F11. Installation Ease</a:t>
            </a:r>
          </a:p>
          <a:p>
            <a:r>
              <a:rPr lang="en-IN" dirty="0" smtClean="0"/>
              <a:t>F12. Operational Ease</a:t>
            </a:r>
          </a:p>
          <a:p>
            <a:r>
              <a:rPr lang="en-IN" dirty="0" smtClean="0"/>
              <a:t>F13. Multiple Sites</a:t>
            </a:r>
          </a:p>
          <a:p>
            <a:r>
              <a:rPr lang="en-IN" dirty="0" smtClean="0"/>
              <a:t>F14. Facilitate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1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Point Example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4" y="1905000"/>
            <a:ext cx="8824626" cy="31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5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Point Example (</a:t>
            </a:r>
            <a:r>
              <a:rPr lang="en-IN" dirty="0" err="1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Adjustment Factors and assumed values are,</a:t>
            </a:r>
          </a:p>
          <a:p>
            <a:pPr lvl="1"/>
            <a:r>
              <a:rPr lang="en-IN" dirty="0" smtClean="0"/>
              <a:t>F09. Complex internal processing		= 3</a:t>
            </a:r>
          </a:p>
          <a:p>
            <a:pPr lvl="1"/>
            <a:r>
              <a:rPr lang="en-IN" dirty="0" smtClean="0"/>
              <a:t>F10. </a:t>
            </a:r>
            <a:r>
              <a:rPr lang="en-IN" dirty="0"/>
              <a:t>Code </a:t>
            </a:r>
            <a:r>
              <a:rPr lang="en-IN" dirty="0" smtClean="0"/>
              <a:t>to be reusable			= 2</a:t>
            </a:r>
          </a:p>
          <a:p>
            <a:pPr lvl="1"/>
            <a:r>
              <a:rPr lang="en-IN" dirty="0" smtClean="0"/>
              <a:t>F03. </a:t>
            </a:r>
            <a:r>
              <a:rPr lang="en-IN" dirty="0"/>
              <a:t>High </a:t>
            </a:r>
            <a:r>
              <a:rPr lang="en-IN" dirty="0" smtClean="0"/>
              <a:t>performance			= 4</a:t>
            </a:r>
          </a:p>
          <a:p>
            <a:pPr lvl="1"/>
            <a:r>
              <a:rPr lang="en-IN" dirty="0" smtClean="0"/>
              <a:t>F13. </a:t>
            </a:r>
            <a:r>
              <a:rPr lang="en-IN" dirty="0"/>
              <a:t>Multiple </a:t>
            </a:r>
            <a:r>
              <a:rPr lang="en-IN" dirty="0" smtClean="0"/>
              <a:t>sites			= 3</a:t>
            </a:r>
          </a:p>
          <a:p>
            <a:pPr lvl="1"/>
            <a:r>
              <a:rPr lang="en-IN" dirty="0" smtClean="0"/>
              <a:t>F02. </a:t>
            </a:r>
            <a:r>
              <a:rPr lang="en-IN" dirty="0"/>
              <a:t>Distributed </a:t>
            </a:r>
            <a:r>
              <a:rPr lang="en-IN" dirty="0" smtClean="0"/>
              <a:t>processing		= 5</a:t>
            </a:r>
          </a:p>
          <a:p>
            <a:r>
              <a:rPr lang="en-IN" b="1" dirty="0" smtClean="0"/>
              <a:t>Project Adjustment Factor	(VAF)		= 17</a:t>
            </a:r>
          </a:p>
          <a:p>
            <a:r>
              <a:rPr lang="en-IN" dirty="0" smtClean="0"/>
              <a:t>Adjustment calculation</a:t>
            </a:r>
          </a:p>
          <a:p>
            <a:pPr lvl="1"/>
            <a:r>
              <a:rPr lang="en-IN" b="1" dirty="0" smtClean="0"/>
              <a:t>Adjusted FP 	</a:t>
            </a:r>
            <a:r>
              <a:rPr lang="en-IN" dirty="0" smtClean="0"/>
              <a:t>= Count </a:t>
            </a:r>
            <a:r>
              <a:rPr lang="en-IN" dirty="0"/>
              <a:t>Total * [ 0.65 + 0.01 * ∑(Fi) ]</a:t>
            </a:r>
            <a:endParaRPr lang="en-IN" dirty="0" smtClean="0"/>
          </a:p>
          <a:p>
            <a:pPr marL="857250" lvl="2" indent="0">
              <a:buNone/>
            </a:pPr>
            <a:r>
              <a:rPr lang="en-IN" dirty="0" smtClean="0"/>
              <a:t>			= Unadjusted FP x [ 0.65 + </a:t>
            </a:r>
            <a:r>
              <a:rPr lang="en-IN" dirty="0"/>
              <a:t>(0.01 x </a:t>
            </a:r>
            <a:r>
              <a:rPr lang="en-IN" dirty="0" smtClean="0"/>
              <a:t>Adjustment Factor) ]</a:t>
            </a:r>
          </a:p>
          <a:p>
            <a:pPr marL="857250" lvl="2" indent="0">
              <a:buNone/>
            </a:pP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 smtClean="0"/>
              <a:t>	= 50 x [ 0.65 + </a:t>
            </a:r>
            <a:r>
              <a:rPr lang="en-IN" dirty="0"/>
              <a:t>(0.01 x </a:t>
            </a:r>
            <a:r>
              <a:rPr lang="en-IN" dirty="0" smtClean="0"/>
              <a:t>17) ]</a:t>
            </a:r>
          </a:p>
          <a:p>
            <a:pPr marL="857250" lvl="2" indent="0">
              <a:buNone/>
            </a:pPr>
            <a:r>
              <a:rPr lang="en-IN" dirty="0" smtClean="0"/>
              <a:t>			= 50 x [ 0.82 ]</a:t>
            </a:r>
          </a:p>
          <a:p>
            <a:pPr marL="857250" lvl="2" indent="0">
              <a:buNone/>
            </a:pPr>
            <a:r>
              <a:rPr lang="en-IN" dirty="0"/>
              <a:t>	</a:t>
            </a:r>
            <a:r>
              <a:rPr lang="en-IN" dirty="0" smtClean="0"/>
              <a:t>		= </a:t>
            </a:r>
            <a:r>
              <a:rPr lang="en-IN" b="1" dirty="0" smtClean="0"/>
              <a:t>41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Measure</a:t>
            </a:r>
          </a:p>
          <a:p>
            <a:pPr lvl="1"/>
            <a:r>
              <a:rPr lang="en-IN" dirty="0" smtClean="0"/>
              <a:t>It </a:t>
            </a:r>
            <a:r>
              <a:rPr lang="en-IN" b="1" dirty="0" smtClean="0"/>
              <a:t>provides a quantitative indication </a:t>
            </a:r>
            <a:r>
              <a:rPr lang="en-IN" dirty="0" smtClean="0"/>
              <a:t>of the extent (range), amount, dimension, capacity or size of some attributes of a product or process.</a:t>
            </a:r>
          </a:p>
          <a:p>
            <a:pPr lvl="2"/>
            <a:r>
              <a:rPr lang="en-IN" dirty="0" smtClean="0"/>
              <a:t>Ex., the </a:t>
            </a:r>
            <a:r>
              <a:rPr lang="en-IN" b="1" dirty="0" smtClean="0"/>
              <a:t>number of </a:t>
            </a:r>
            <a:r>
              <a:rPr lang="en-IN" b="1" dirty="0"/>
              <a:t>uncovered </a:t>
            </a:r>
            <a:r>
              <a:rPr lang="en-IN" b="1" dirty="0" smtClean="0"/>
              <a:t>errors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Metrics</a:t>
            </a:r>
          </a:p>
          <a:p>
            <a:pPr lvl="1"/>
            <a:r>
              <a:rPr lang="en-IN" dirty="0" smtClean="0"/>
              <a:t>Is a </a:t>
            </a:r>
            <a:r>
              <a:rPr lang="en-IN" b="1" dirty="0" smtClean="0"/>
              <a:t>quantitative measure of the degree </a:t>
            </a:r>
            <a:r>
              <a:rPr lang="en-IN" dirty="0" smtClean="0"/>
              <a:t>(limit) to which a system, component or process possesses (obtain) a given attribute. </a:t>
            </a:r>
          </a:p>
          <a:p>
            <a:pPr lvl="1"/>
            <a:r>
              <a:rPr lang="en-IN" dirty="0" smtClean="0"/>
              <a:t>It </a:t>
            </a:r>
            <a:r>
              <a:rPr lang="en-IN" b="1" dirty="0" smtClean="0"/>
              <a:t>relates individual measures </a:t>
            </a:r>
            <a:r>
              <a:rPr lang="en-IN" dirty="0" smtClean="0"/>
              <a:t>in some way.</a:t>
            </a:r>
          </a:p>
          <a:p>
            <a:pPr lvl="2"/>
            <a:r>
              <a:rPr lang="en-IN" dirty="0" smtClean="0"/>
              <a:t>Ex., </a:t>
            </a:r>
            <a:r>
              <a:rPr lang="en-IN" b="1" dirty="0" smtClean="0"/>
              <a:t>number of errors found</a:t>
            </a:r>
            <a:r>
              <a:rPr lang="en-IN" dirty="0" smtClean="0"/>
              <a:t> per </a:t>
            </a:r>
            <a:r>
              <a:rPr lang="en-IN" b="1" dirty="0" smtClean="0"/>
              <a:t>review</a:t>
            </a:r>
            <a:r>
              <a:rPr lang="en-IN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 Function Points Example-2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Study of requirement specification for a project has produced following results</a:t>
            </a:r>
          </a:p>
          <a:p>
            <a:pPr lvl="1"/>
            <a:r>
              <a:rPr lang="en-IN" dirty="0" smtClean="0"/>
              <a:t>Need for 7 inputs, 10 outputs, 6 inquiries, 17 files and 4 external interfaces.</a:t>
            </a:r>
          </a:p>
          <a:p>
            <a:pPr lvl="1"/>
            <a:r>
              <a:rPr lang="en-IN" dirty="0" smtClean="0"/>
              <a:t>Input and external interface function point attributes are of average complexity and all other function points attributes are of low complexity.</a:t>
            </a:r>
          </a:p>
          <a:p>
            <a:pPr lvl="1"/>
            <a:r>
              <a:rPr lang="en-IN" dirty="0" smtClean="0"/>
              <a:t>Determine adjusted function points assuming complexity adjustment value is 32.</a:t>
            </a:r>
          </a:p>
          <a:p>
            <a:pPr lvl="2"/>
            <a:r>
              <a:rPr lang="en-IN" b="1" dirty="0"/>
              <a:t>Count Total = </a:t>
            </a:r>
            <a:r>
              <a:rPr lang="en-IN" b="1" dirty="0" smtClean="0"/>
              <a:t>233</a:t>
            </a:r>
          </a:p>
          <a:p>
            <a:pPr lvl="2"/>
            <a:r>
              <a:rPr lang="en-IN" b="1" dirty="0" smtClean="0"/>
              <a:t>FP = 226.01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Project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can </a:t>
            </a:r>
            <a:r>
              <a:rPr lang="en-IN" dirty="0"/>
              <a:t>be transformed from a </a:t>
            </a:r>
            <a:r>
              <a:rPr lang="en-IN" b="1" dirty="0"/>
              <a:t>black art to a series of systematic steps </a:t>
            </a:r>
            <a:r>
              <a:rPr lang="en-IN" dirty="0"/>
              <a:t>that provide </a:t>
            </a:r>
            <a:r>
              <a:rPr lang="en-IN" dirty="0" smtClean="0"/>
              <a:t>estimates with </a:t>
            </a:r>
            <a:r>
              <a:rPr lang="en-IN" dirty="0"/>
              <a:t>acceptable risk.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achieve reliable cost and effort estimates, a </a:t>
            </a:r>
            <a:r>
              <a:rPr lang="en-IN" dirty="0" smtClean="0"/>
              <a:t>number of </a:t>
            </a:r>
            <a:r>
              <a:rPr lang="en-IN" dirty="0"/>
              <a:t>options arise:</a:t>
            </a:r>
          </a:p>
          <a:p>
            <a:pPr lvl="1"/>
            <a:r>
              <a:rPr lang="en-IN" dirty="0" smtClean="0"/>
              <a:t>Delay </a:t>
            </a:r>
            <a:r>
              <a:rPr lang="en-IN" dirty="0"/>
              <a:t>estimation </a:t>
            </a:r>
            <a:r>
              <a:rPr lang="en-IN" b="1" dirty="0"/>
              <a:t>until late in the project </a:t>
            </a:r>
            <a:r>
              <a:rPr lang="en-IN" dirty="0"/>
              <a:t>(obviously, we can achieve </a:t>
            </a:r>
            <a:r>
              <a:rPr lang="en-IN" dirty="0" smtClean="0"/>
              <a:t>100 </a:t>
            </a:r>
            <a:r>
              <a:rPr lang="en-IN" dirty="0" err="1" smtClean="0"/>
              <a:t>percent</a:t>
            </a:r>
            <a:r>
              <a:rPr lang="en-IN" dirty="0" smtClean="0"/>
              <a:t> accurate </a:t>
            </a:r>
            <a:r>
              <a:rPr lang="en-IN" dirty="0"/>
              <a:t>estimates after the project is complete!).</a:t>
            </a:r>
          </a:p>
          <a:p>
            <a:pPr lvl="1"/>
            <a:r>
              <a:rPr lang="en-IN" dirty="0" smtClean="0"/>
              <a:t>Base </a:t>
            </a:r>
            <a:r>
              <a:rPr lang="en-IN" b="1" dirty="0"/>
              <a:t>estimates on similar projects </a:t>
            </a:r>
            <a:r>
              <a:rPr lang="en-IN" dirty="0"/>
              <a:t>that have already been completed.</a:t>
            </a:r>
          </a:p>
          <a:p>
            <a:pPr lvl="1"/>
            <a:r>
              <a:rPr lang="en-IN" dirty="0" smtClean="0"/>
              <a:t>Use </a:t>
            </a:r>
            <a:r>
              <a:rPr lang="en-IN" dirty="0"/>
              <a:t>relatively simple </a:t>
            </a:r>
            <a:r>
              <a:rPr lang="en-IN" b="1" dirty="0"/>
              <a:t>decomposition techniques </a:t>
            </a:r>
            <a:r>
              <a:rPr lang="en-IN" dirty="0"/>
              <a:t>to generate project cost </a:t>
            </a:r>
            <a:r>
              <a:rPr lang="en-IN" dirty="0" smtClean="0"/>
              <a:t>and effort </a:t>
            </a:r>
            <a:r>
              <a:rPr lang="en-IN" dirty="0"/>
              <a:t>estimates.</a:t>
            </a:r>
          </a:p>
          <a:p>
            <a:pPr lvl="1"/>
            <a:r>
              <a:rPr lang="en-IN" dirty="0" smtClean="0"/>
              <a:t>Use </a:t>
            </a:r>
            <a:r>
              <a:rPr lang="en-IN" dirty="0"/>
              <a:t>one or more </a:t>
            </a:r>
            <a:r>
              <a:rPr lang="en-IN" b="1" dirty="0"/>
              <a:t>empirical models </a:t>
            </a:r>
            <a:r>
              <a:rPr lang="en-IN" dirty="0"/>
              <a:t>for software cost and effort estimation.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Project Decomposing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 project estimation is a </a:t>
            </a:r>
            <a:r>
              <a:rPr lang="en-IN" b="1" dirty="0" smtClean="0"/>
              <a:t>form of problem solving </a:t>
            </a:r>
            <a:r>
              <a:rPr lang="en-IN" dirty="0" smtClean="0"/>
              <a:t>and in most cases, the problem to be solved is </a:t>
            </a:r>
            <a:r>
              <a:rPr lang="en-IN" b="1" dirty="0" smtClean="0"/>
              <a:t>too complex to be considered in one piece</a:t>
            </a:r>
            <a:r>
              <a:rPr lang="en-IN" dirty="0" smtClean="0"/>
              <a:t>. </a:t>
            </a:r>
          </a:p>
          <a:p>
            <a:r>
              <a:rPr lang="en-IN" dirty="0" smtClean="0"/>
              <a:t>For this reason, </a:t>
            </a:r>
            <a:r>
              <a:rPr lang="en-IN" b="1" dirty="0" smtClean="0"/>
              <a:t>decomposing the problem</a:t>
            </a:r>
            <a:r>
              <a:rPr lang="en-IN" dirty="0" smtClean="0"/>
              <a:t>, re-characterizing it as a set of smaller problems is required.</a:t>
            </a:r>
          </a:p>
          <a:p>
            <a:r>
              <a:rPr lang="en-IN" dirty="0" smtClean="0"/>
              <a:t>Before an estimate can be made, the project planner </a:t>
            </a:r>
            <a:r>
              <a:rPr lang="en-IN" b="1" dirty="0" smtClean="0"/>
              <a:t>must understand the scope </a:t>
            </a:r>
            <a:r>
              <a:rPr lang="en-IN" dirty="0" smtClean="0"/>
              <a:t>of the software to be built </a:t>
            </a:r>
            <a:r>
              <a:rPr lang="en-IN" b="1" dirty="0" smtClean="0"/>
              <a:t>and must generate an estimate of its “size”.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Decomposition Techniques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Software Sizing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Problem based Estimation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dirty="0"/>
              <a:t>LOC (Lines of Code) based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dirty="0"/>
              <a:t>FP (Function Point) based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Process based Estimation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Estimation with </a:t>
            </a:r>
            <a:r>
              <a:rPr lang="en-IN" dirty="0" smtClean="0"/>
              <a:t>Use-cases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Software Sizing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Putnam and Myers suggest </a:t>
            </a:r>
            <a:r>
              <a:rPr lang="en-IN" b="1" dirty="0"/>
              <a:t>four different approaches </a:t>
            </a:r>
            <a:r>
              <a:rPr lang="en-IN" dirty="0"/>
              <a:t>to the sizing problem:</a:t>
            </a:r>
          </a:p>
          <a:p>
            <a:pPr lvl="1"/>
            <a:r>
              <a:rPr lang="en-IN" dirty="0"/>
              <a:t>“Fuzzy logic” sizing</a:t>
            </a:r>
          </a:p>
          <a:p>
            <a:pPr lvl="2"/>
            <a:r>
              <a:rPr lang="en-IN" dirty="0"/>
              <a:t>This approach uses the </a:t>
            </a:r>
            <a:r>
              <a:rPr lang="en-IN" b="1" dirty="0"/>
              <a:t>approximate reasoning techniques </a:t>
            </a:r>
            <a:r>
              <a:rPr lang="en-IN" dirty="0"/>
              <a:t>that are the cornerstone of fuzzy logic.</a:t>
            </a:r>
          </a:p>
          <a:p>
            <a:pPr lvl="1"/>
            <a:r>
              <a:rPr lang="en-US" dirty="0"/>
              <a:t>Function Point sizing</a:t>
            </a:r>
          </a:p>
          <a:p>
            <a:pPr lvl="2"/>
            <a:r>
              <a:rPr lang="en-IN" dirty="0"/>
              <a:t>The planner </a:t>
            </a:r>
            <a:r>
              <a:rPr lang="en-IN" b="1" dirty="0"/>
              <a:t>develops estimates of the information domain characteristics</a:t>
            </a:r>
            <a:r>
              <a:rPr lang="en-IN" dirty="0"/>
              <a:t>.</a:t>
            </a:r>
            <a:endParaRPr lang="en-US" dirty="0"/>
          </a:p>
          <a:p>
            <a:pPr lvl="1"/>
            <a:r>
              <a:rPr lang="en-US" dirty="0"/>
              <a:t>Standard Component sizing</a:t>
            </a:r>
          </a:p>
          <a:p>
            <a:pPr lvl="2"/>
            <a:r>
              <a:rPr lang="en-US" dirty="0"/>
              <a:t>Estimate the </a:t>
            </a:r>
            <a:r>
              <a:rPr lang="en-US" b="1" dirty="0"/>
              <a:t>number of occurrences of each standard component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Use </a:t>
            </a:r>
            <a:r>
              <a:rPr lang="en-US" b="1" dirty="0"/>
              <a:t>historical project data </a:t>
            </a:r>
            <a:r>
              <a:rPr lang="en-US" dirty="0"/>
              <a:t>to determine the delivered LOC size per standard component.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Software Sizing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Change sizing</a:t>
            </a:r>
          </a:p>
          <a:p>
            <a:pPr lvl="2"/>
            <a:r>
              <a:rPr lang="en-US" dirty="0"/>
              <a:t>Used </a:t>
            </a:r>
            <a:r>
              <a:rPr lang="en-US" b="1" dirty="0"/>
              <a:t>when changes are being made </a:t>
            </a:r>
            <a:r>
              <a:rPr lang="en-US" dirty="0"/>
              <a:t>to existing software.</a:t>
            </a:r>
          </a:p>
          <a:p>
            <a:pPr lvl="2"/>
            <a:r>
              <a:rPr lang="en-US" b="1" dirty="0"/>
              <a:t>Estimate the number and type of modifications </a:t>
            </a:r>
            <a:r>
              <a:rPr lang="en-US" dirty="0"/>
              <a:t>that must be accomplished.</a:t>
            </a:r>
          </a:p>
          <a:p>
            <a:pPr lvl="2"/>
            <a:r>
              <a:rPr lang="en-US" dirty="0"/>
              <a:t>An </a:t>
            </a:r>
            <a:r>
              <a:rPr lang="en-US" b="1" dirty="0"/>
              <a:t>effort ratio </a:t>
            </a:r>
            <a:r>
              <a:rPr lang="en-US" dirty="0"/>
              <a:t>is then used to estimate each type of change and the size of the change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Problem-Based Estimation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a </a:t>
            </a:r>
            <a:r>
              <a:rPr lang="en-US" b="1" dirty="0" smtClean="0"/>
              <a:t>bounded statement of scope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Decompose </a:t>
            </a:r>
            <a:r>
              <a:rPr lang="en-US" dirty="0" smtClean="0"/>
              <a:t>the software </a:t>
            </a:r>
            <a:r>
              <a:rPr lang="en-US" b="1" dirty="0" smtClean="0"/>
              <a:t>into problem functions </a:t>
            </a:r>
            <a:r>
              <a:rPr lang="en-US" dirty="0" smtClean="0"/>
              <a:t>that can each be estimated individually.</a:t>
            </a:r>
          </a:p>
          <a:p>
            <a:r>
              <a:rPr lang="en-US" b="1" dirty="0" smtClean="0"/>
              <a:t>Compute an LOC or FP </a:t>
            </a:r>
            <a:r>
              <a:rPr lang="en-US" dirty="0" smtClean="0"/>
              <a:t>value for each function.</a:t>
            </a:r>
          </a:p>
          <a:p>
            <a:r>
              <a:rPr lang="en-US" b="1" dirty="0" smtClean="0"/>
              <a:t>Derive cost or effort estimates </a:t>
            </a:r>
            <a:r>
              <a:rPr lang="en-US" dirty="0" smtClean="0"/>
              <a:t>by applying the LOC or FP values to your baseline productivity metrics.</a:t>
            </a:r>
          </a:p>
          <a:p>
            <a:pPr lvl="1"/>
            <a:r>
              <a:rPr lang="en-US" dirty="0" smtClean="0"/>
              <a:t>Ex., LOC/person-month or FP/person-month</a:t>
            </a:r>
          </a:p>
          <a:p>
            <a:r>
              <a:rPr lang="en-US" b="1" dirty="0" smtClean="0"/>
              <a:t>Combine function estimates </a:t>
            </a:r>
            <a:r>
              <a:rPr lang="en-US" dirty="0" smtClean="0"/>
              <a:t>to produce an overall estimate for the entire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Problem-Based Estimation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general, the LOC/pm and FP/pm metrics should be </a:t>
            </a:r>
            <a:r>
              <a:rPr lang="en-US" b="1" dirty="0" smtClean="0"/>
              <a:t>computed by project domain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Important factors are </a:t>
            </a:r>
            <a:r>
              <a:rPr lang="en-US" b="1" dirty="0" smtClean="0"/>
              <a:t>team size, application area </a:t>
            </a:r>
            <a:r>
              <a:rPr lang="en-US" dirty="0" smtClean="0"/>
              <a:t>and </a:t>
            </a:r>
            <a:r>
              <a:rPr lang="en-US" b="1" dirty="0" smtClean="0"/>
              <a:t>complexity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LOC and FP estimation differ in the level of detail required for decomposition with each value.</a:t>
            </a:r>
          </a:p>
          <a:p>
            <a:pPr lvl="1"/>
            <a:r>
              <a:rPr lang="en-US" dirty="0" smtClean="0"/>
              <a:t>For LOC, </a:t>
            </a:r>
            <a:r>
              <a:rPr lang="en-US" b="1" dirty="0" smtClean="0"/>
              <a:t>decomposition of functions is essential </a:t>
            </a:r>
            <a:r>
              <a:rPr lang="en-US" dirty="0" smtClean="0"/>
              <a:t>and should go into considerable detail (the more detail, the more accurate the estimate)</a:t>
            </a:r>
          </a:p>
          <a:p>
            <a:pPr lvl="1"/>
            <a:r>
              <a:rPr lang="en-US" dirty="0" smtClean="0"/>
              <a:t>For FP, </a:t>
            </a:r>
            <a:r>
              <a:rPr lang="en-US" b="1" dirty="0" smtClean="0"/>
              <a:t>decomposition occurs for the five information domain characteristics </a:t>
            </a:r>
            <a:r>
              <a:rPr lang="en-US" dirty="0" smtClean="0"/>
              <a:t>and the </a:t>
            </a:r>
            <a:r>
              <a:rPr lang="en-US" b="1" dirty="0" smtClean="0"/>
              <a:t>14 adjustment factors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External Inputs, External Outputs, External Inquiries, Internal Logical Files, External Interface Files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6200" y="6062246"/>
            <a:ext cx="1827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u="none" dirty="0" smtClean="0">
                <a:latin typeface="+mj-lt"/>
              </a:rPr>
              <a:t>pm = person month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Problem-Based Estimation (Cont…)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approaches, the planner uses lessons learned to estimate,</a:t>
            </a:r>
          </a:p>
          <a:p>
            <a:pPr lvl="1"/>
            <a:r>
              <a:rPr lang="en-US" dirty="0" smtClean="0"/>
              <a:t>An </a:t>
            </a:r>
            <a:r>
              <a:rPr lang="en-IN" dirty="0" smtClean="0"/>
              <a:t>optimistic (</a:t>
            </a:r>
            <a:r>
              <a:rPr lang="en-IN" i="1" dirty="0" err="1" smtClean="0"/>
              <a:t>S</a:t>
            </a:r>
            <a:r>
              <a:rPr lang="en-IN" baseline="-25000" dirty="0" err="1" smtClean="0"/>
              <a:t>opt</a:t>
            </a:r>
            <a:r>
              <a:rPr lang="en-IN" dirty="0" smtClean="0"/>
              <a:t>), most likely (</a:t>
            </a:r>
            <a:r>
              <a:rPr lang="en-IN" i="1" dirty="0" err="1" smtClean="0"/>
              <a:t>S</a:t>
            </a:r>
            <a:r>
              <a:rPr lang="en-IN" i="1" baseline="-25000" dirty="0" err="1" smtClean="0"/>
              <a:t>m</a:t>
            </a:r>
            <a:r>
              <a:rPr lang="en-IN" dirty="0" smtClean="0"/>
              <a:t>), and pessimistic (</a:t>
            </a:r>
            <a:r>
              <a:rPr lang="en-IN" i="1" dirty="0" err="1" smtClean="0"/>
              <a:t>S</a:t>
            </a:r>
            <a:r>
              <a:rPr lang="en-IN" baseline="-25000" dirty="0" err="1" smtClean="0"/>
              <a:t>pess</a:t>
            </a:r>
            <a:r>
              <a:rPr lang="en-IN" dirty="0" smtClean="0"/>
              <a:t>) estimates</a:t>
            </a:r>
            <a:r>
              <a:rPr lang="en-US" dirty="0" smtClean="0"/>
              <a:t> Size (S) value for each function or count.</a:t>
            </a:r>
          </a:p>
          <a:p>
            <a:pPr lvl="1"/>
            <a:r>
              <a:rPr lang="en-US" dirty="0" smtClean="0"/>
              <a:t>Then the expected Size value S is computed as follows:</a:t>
            </a:r>
          </a:p>
          <a:p>
            <a:pPr lvl="2"/>
            <a:r>
              <a:rPr lang="en-US" dirty="0" smtClean="0"/>
              <a:t>S = (</a:t>
            </a:r>
            <a:r>
              <a:rPr lang="en-IN" i="1" dirty="0" err="1" smtClean="0"/>
              <a:t>S</a:t>
            </a:r>
            <a:r>
              <a:rPr lang="en-IN" baseline="-25000" dirty="0" err="1" smtClean="0"/>
              <a:t>opt</a:t>
            </a:r>
            <a:r>
              <a:rPr lang="en-US" dirty="0" smtClean="0"/>
              <a:t> + 4</a:t>
            </a:r>
            <a:r>
              <a:rPr lang="en-IN" i="1" dirty="0" smtClean="0"/>
              <a:t> </a:t>
            </a:r>
            <a:r>
              <a:rPr lang="en-IN" i="1" dirty="0" err="1" smtClean="0"/>
              <a:t>S</a:t>
            </a:r>
            <a:r>
              <a:rPr lang="en-IN" i="1" baseline="-25000" dirty="0" err="1" smtClean="0"/>
              <a:t>m</a:t>
            </a:r>
            <a:r>
              <a:rPr lang="en-US" dirty="0" smtClean="0"/>
              <a:t> + </a:t>
            </a:r>
            <a:r>
              <a:rPr lang="en-IN" i="1" dirty="0" err="1" smtClean="0"/>
              <a:t>S</a:t>
            </a:r>
            <a:r>
              <a:rPr lang="en-IN" baseline="-25000" dirty="0" err="1" smtClean="0"/>
              <a:t>pess</a:t>
            </a:r>
            <a:r>
              <a:rPr lang="en-US" dirty="0" smtClean="0"/>
              <a:t>)/6</a:t>
            </a:r>
          </a:p>
          <a:p>
            <a:r>
              <a:rPr lang="en-US" dirty="0" smtClean="0"/>
              <a:t>Historical LOC or FP data is then compared to S in order to cross-check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Process-Based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2073275" y="1219200"/>
            <a:ext cx="5622925" cy="670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80433" tIns="39511" rIns="80433" bIns="39511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133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Process-based estimation is obtained </a:t>
            </a:r>
            <a:r>
              <a:rPr lang="en-US" sz="2133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from “process framework”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2198687" y="2363985"/>
            <a:ext cx="4887913" cy="3271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174874" y="2362201"/>
            <a:ext cx="1174750" cy="32754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174874" y="2363985"/>
            <a:ext cx="1174750" cy="3271838"/>
          </a:xfrm>
          <a:prstGeom prst="rect">
            <a:avLst/>
          </a:prstGeom>
          <a:solidFill>
            <a:srgbClr val="DADAD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3360737" y="2362200"/>
            <a:ext cx="3725863" cy="55899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3360737" y="2363986"/>
            <a:ext cx="3725863" cy="55542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4046536" y="3308747"/>
            <a:ext cx="2346325" cy="92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2174874" y="2363986"/>
            <a:ext cx="1174750" cy="55542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2151061" y="3448050"/>
            <a:ext cx="1246067" cy="5722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0433" tIns="39511" rIns="80433" bIns="39511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2060"/>
                </a:solidFill>
                <a:latin typeface="Arial" charset="0"/>
                <a:ea typeface="ＭＳ Ｐゴシック" pitchFamily="-128" charset="-128"/>
              </a:rPr>
              <a:t>application</a:t>
            </a:r>
          </a:p>
          <a:p>
            <a:pPr>
              <a:defRPr/>
            </a:pPr>
            <a:r>
              <a:rPr lang="en-US" sz="1600" b="1" dirty="0">
                <a:solidFill>
                  <a:srgbClr val="002060"/>
                </a:solidFill>
                <a:latin typeface="Arial" charset="0"/>
                <a:ea typeface="ＭＳ Ｐゴシック" pitchFamily="-128" charset="-128"/>
              </a:rPr>
              <a:t>functions</a:t>
            </a:r>
            <a:endParaRPr lang="en-US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3833812" y="2426494"/>
            <a:ext cx="2560529" cy="408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0433" tIns="39511" rIns="80433" bIns="39511">
            <a:spAutoFit/>
          </a:bodyPr>
          <a:lstStyle/>
          <a:p>
            <a:pPr>
              <a:defRPr/>
            </a:pPr>
            <a:r>
              <a:rPr lang="en-US" sz="2133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framework activities</a:t>
            </a:r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>
            <a:off x="4105274" y="1822847"/>
            <a:ext cx="328612" cy="53935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1" name="Rectangle 16"/>
          <p:cNvSpPr>
            <a:spLocks noChangeArrowheads="1"/>
          </p:cNvSpPr>
          <p:nvPr/>
        </p:nvSpPr>
        <p:spPr bwMode="auto">
          <a:xfrm>
            <a:off x="4657725" y="3553420"/>
            <a:ext cx="2181225" cy="146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33" tIns="39511" rIns="80433" bIns="39511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Effort required to accomplish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each framework activity for each application function</a:t>
            </a:r>
          </a:p>
        </p:txBody>
      </p:sp>
      <p:sp>
        <p:nvSpPr>
          <p:cNvPr id="188433" name="Rectangle 17"/>
          <p:cNvSpPr>
            <a:spLocks noChangeArrowheads="1"/>
          </p:cNvSpPr>
          <p:nvPr/>
        </p:nvSpPr>
        <p:spPr bwMode="auto">
          <a:xfrm>
            <a:off x="3879850" y="3518848"/>
            <a:ext cx="485775" cy="40005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88434" name="Line 18"/>
          <p:cNvSpPr>
            <a:spLocks noChangeShapeType="1"/>
          </p:cNvSpPr>
          <p:nvPr/>
        </p:nvSpPr>
        <p:spPr bwMode="auto">
          <a:xfrm>
            <a:off x="4129086" y="2978348"/>
            <a:ext cx="0" cy="528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88435" name="Line 19"/>
          <p:cNvSpPr>
            <a:spLocks noChangeShapeType="1"/>
          </p:cNvSpPr>
          <p:nvPr/>
        </p:nvSpPr>
        <p:spPr bwMode="auto">
          <a:xfrm>
            <a:off x="3371850" y="3749873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3879850" y="4021335"/>
            <a:ext cx="485775" cy="40005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3879850" y="4535685"/>
            <a:ext cx="485775" cy="40005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88438" name="Rectangle 22"/>
          <p:cNvSpPr>
            <a:spLocks noChangeArrowheads="1"/>
          </p:cNvSpPr>
          <p:nvPr/>
        </p:nvSpPr>
        <p:spPr bwMode="auto">
          <a:xfrm>
            <a:off x="3879850" y="5064323"/>
            <a:ext cx="485775" cy="40005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37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Terminologies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Indicators</a:t>
            </a:r>
          </a:p>
          <a:p>
            <a:pPr lvl="1"/>
            <a:r>
              <a:rPr lang="en-IN" dirty="0" smtClean="0"/>
              <a:t>Is a </a:t>
            </a:r>
            <a:r>
              <a:rPr lang="en-IN" b="1" dirty="0"/>
              <a:t>metric </a:t>
            </a:r>
            <a:r>
              <a:rPr lang="en-IN" dirty="0"/>
              <a:t>or </a:t>
            </a:r>
            <a:r>
              <a:rPr lang="en-IN" b="1" dirty="0"/>
              <a:t>combination of metrics </a:t>
            </a:r>
            <a:r>
              <a:rPr lang="en-IN" dirty="0"/>
              <a:t>that provides insight into the software process, </a:t>
            </a:r>
            <a:r>
              <a:rPr lang="en-IN" dirty="0" smtClean="0"/>
              <a:t>project or </a:t>
            </a:r>
            <a:r>
              <a:rPr lang="en-IN" dirty="0"/>
              <a:t>the product itself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It </a:t>
            </a:r>
            <a:r>
              <a:rPr lang="en-IN" b="1" dirty="0" smtClean="0"/>
              <a:t>enables </a:t>
            </a:r>
            <a:r>
              <a:rPr lang="en-IN" b="1" dirty="0"/>
              <a:t>the project manager </a:t>
            </a:r>
            <a:r>
              <a:rPr lang="en-IN" dirty="0"/>
              <a:t>or software engineers </a:t>
            </a:r>
            <a:r>
              <a:rPr lang="en-IN" b="1" dirty="0"/>
              <a:t>to </a:t>
            </a:r>
            <a:r>
              <a:rPr lang="en-IN" b="1" dirty="0" smtClean="0"/>
              <a:t>adjust </a:t>
            </a:r>
            <a:r>
              <a:rPr lang="en-IN" dirty="0" smtClean="0"/>
              <a:t>the </a:t>
            </a:r>
            <a:r>
              <a:rPr lang="en-IN" b="1" dirty="0"/>
              <a:t>process, </a:t>
            </a:r>
            <a:r>
              <a:rPr lang="en-IN" dirty="0"/>
              <a:t>the </a:t>
            </a:r>
            <a:r>
              <a:rPr lang="en-IN" b="1" dirty="0" smtClean="0"/>
              <a:t>project</a:t>
            </a:r>
            <a:r>
              <a:rPr lang="en-IN" dirty="0" smtClean="0"/>
              <a:t> </a:t>
            </a:r>
            <a:r>
              <a:rPr lang="en-IN" dirty="0"/>
              <a:t>or </a:t>
            </a:r>
            <a:r>
              <a:rPr lang="en-IN" b="1" dirty="0"/>
              <a:t>the product </a:t>
            </a:r>
            <a:r>
              <a:rPr lang="en-IN" dirty="0"/>
              <a:t>to make things </a:t>
            </a:r>
            <a:r>
              <a:rPr lang="en-IN" dirty="0" smtClean="0"/>
              <a:t>better.</a:t>
            </a:r>
          </a:p>
          <a:p>
            <a:pPr lvl="2"/>
            <a:r>
              <a:rPr lang="en-IN" dirty="0"/>
              <a:t>Ex., </a:t>
            </a:r>
            <a:r>
              <a:rPr lang="en-IN" b="1" dirty="0" smtClean="0"/>
              <a:t>Product Size </a:t>
            </a:r>
            <a:r>
              <a:rPr lang="en-IN" dirty="0" smtClean="0"/>
              <a:t>(</a:t>
            </a:r>
            <a:r>
              <a:rPr lang="en-IN" dirty="0"/>
              <a:t>analysis and specification metrics</a:t>
            </a:r>
            <a:r>
              <a:rPr lang="en-IN" dirty="0" smtClean="0"/>
              <a:t>)</a:t>
            </a:r>
            <a:r>
              <a:rPr lang="en-IN" b="1" dirty="0" smtClean="0"/>
              <a:t> </a:t>
            </a:r>
            <a:r>
              <a:rPr lang="en-IN" dirty="0" smtClean="0"/>
              <a:t>is an </a:t>
            </a:r>
            <a:r>
              <a:rPr lang="en-IN" dirty="0"/>
              <a:t>indicator </a:t>
            </a:r>
            <a:r>
              <a:rPr lang="en-IN" dirty="0" smtClean="0"/>
              <a:t>of increased </a:t>
            </a:r>
            <a:r>
              <a:rPr lang="en-IN" dirty="0"/>
              <a:t>coding, </a:t>
            </a:r>
            <a:r>
              <a:rPr lang="en-IN" dirty="0" smtClean="0"/>
              <a:t>integration </a:t>
            </a:r>
            <a:r>
              <a:rPr lang="en-IN" dirty="0"/>
              <a:t>and testing </a:t>
            </a:r>
            <a:r>
              <a:rPr lang="en-IN" dirty="0" smtClean="0"/>
              <a:t>effort</a:t>
            </a:r>
            <a:endParaRPr lang="en-IN" dirty="0"/>
          </a:p>
          <a:p>
            <a:r>
              <a:rPr lang="en-IN" dirty="0" smtClean="0"/>
              <a:t>Direct Metrics</a:t>
            </a:r>
          </a:p>
          <a:p>
            <a:pPr lvl="1"/>
            <a:r>
              <a:rPr lang="en-IN" b="1" dirty="0" smtClean="0"/>
              <a:t>Immediately measurable </a:t>
            </a:r>
            <a:r>
              <a:rPr lang="en-IN" dirty="0" smtClean="0"/>
              <a:t>attributes.</a:t>
            </a:r>
          </a:p>
          <a:p>
            <a:pPr lvl="2"/>
            <a:r>
              <a:rPr lang="en-IN" dirty="0" smtClean="0"/>
              <a:t>Ex., Line of Code (LOC), Execution Speed, Defects Reported</a:t>
            </a:r>
          </a:p>
          <a:p>
            <a:r>
              <a:rPr lang="en-IN" dirty="0" smtClean="0"/>
              <a:t>Indirect Metrics</a:t>
            </a:r>
          </a:p>
          <a:p>
            <a:pPr lvl="1"/>
            <a:r>
              <a:rPr lang="en-IN" dirty="0" smtClean="0"/>
              <a:t>Aspects that are </a:t>
            </a:r>
            <a:r>
              <a:rPr lang="en-IN" b="1" dirty="0" smtClean="0"/>
              <a:t>not immediately quantifiable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Ex., Functionality, Quantity, Reliability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4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Process-Based </a:t>
            </a:r>
            <a:r>
              <a:rPr lang="en-US" dirty="0" smtClean="0"/>
              <a:t>Estimation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</a:t>
            </a:r>
            <a:r>
              <a:rPr lang="en-IN" dirty="0" smtClean="0"/>
              <a:t>one of the </a:t>
            </a:r>
            <a:r>
              <a:rPr lang="en-IN" b="1" dirty="0"/>
              <a:t>most commonly used </a:t>
            </a:r>
            <a:r>
              <a:rPr lang="en-IN" b="1" dirty="0" smtClean="0"/>
              <a:t>technique</a:t>
            </a:r>
            <a:r>
              <a:rPr lang="en-IN" dirty="0" smtClean="0"/>
              <a:t>.</a:t>
            </a:r>
            <a:endParaRPr lang="en-US" dirty="0"/>
          </a:p>
          <a:p>
            <a:r>
              <a:rPr lang="en-US" b="1" dirty="0" smtClean="0"/>
              <a:t>Identify the set of functions </a:t>
            </a:r>
            <a:r>
              <a:rPr lang="en-US" dirty="0" smtClean="0"/>
              <a:t>that the software needs to perform as obtained from the project scope.</a:t>
            </a:r>
          </a:p>
          <a:p>
            <a:r>
              <a:rPr lang="en-US" b="1" dirty="0" smtClean="0"/>
              <a:t>Identify the series of framework activities </a:t>
            </a:r>
            <a:r>
              <a:rPr lang="en-US" dirty="0" smtClean="0"/>
              <a:t>that need to be performed for each function.</a:t>
            </a:r>
          </a:p>
          <a:p>
            <a:r>
              <a:rPr lang="en-US" b="1" dirty="0" smtClean="0"/>
              <a:t>Estimate the effort </a:t>
            </a:r>
            <a:r>
              <a:rPr lang="en-US" dirty="0" smtClean="0"/>
              <a:t>(in person months) that will be required to accomplish each software process activity for each function.</a:t>
            </a:r>
          </a:p>
          <a:p>
            <a:r>
              <a:rPr lang="en-US" b="1" dirty="0"/>
              <a:t>Apply average labor rates </a:t>
            </a:r>
            <a:r>
              <a:rPr lang="en-US" dirty="0"/>
              <a:t>(i.e., cost/unit effort) to the effort estimated for each process activity.</a:t>
            </a:r>
          </a:p>
          <a:p>
            <a:r>
              <a:rPr lang="en-US" b="1" dirty="0"/>
              <a:t>Compute the total cost and effort </a:t>
            </a:r>
            <a:r>
              <a:rPr lang="en-US" dirty="0"/>
              <a:t>for each function and each framework activity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Process-Based </a:t>
            </a:r>
            <a:r>
              <a:rPr lang="en-US" dirty="0" smtClean="0"/>
              <a:t>Estimation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Compare the resulting values </a:t>
            </a:r>
            <a:r>
              <a:rPr lang="en-US" dirty="0" smtClean="0"/>
              <a:t>to those obtained by way of the LOC and FP estimates.</a:t>
            </a:r>
          </a:p>
          <a:p>
            <a:pPr lvl="1"/>
            <a:r>
              <a:rPr lang="en-US" b="1" dirty="0" smtClean="0"/>
              <a:t>If both sets of estimates agree</a:t>
            </a:r>
            <a:r>
              <a:rPr lang="en-US" dirty="0" smtClean="0"/>
              <a:t>, then your numbers are highly reliable.</a:t>
            </a:r>
          </a:p>
          <a:p>
            <a:pPr lvl="1"/>
            <a:r>
              <a:rPr lang="en-US" b="1" dirty="0" smtClean="0"/>
              <a:t>Otherwise, conduct further investigation and analysis </a:t>
            </a:r>
            <a:r>
              <a:rPr lang="en-US" dirty="0" smtClean="0"/>
              <a:t>concerning the function and activity breakdown.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Estimation with Use-Cases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Developing </a:t>
            </a:r>
            <a:r>
              <a:rPr lang="en-IN" dirty="0"/>
              <a:t>an </a:t>
            </a:r>
            <a:r>
              <a:rPr lang="en-IN" dirty="0" smtClean="0"/>
              <a:t>estimation approach </a:t>
            </a:r>
            <a:r>
              <a:rPr lang="en-IN" dirty="0"/>
              <a:t>with </a:t>
            </a:r>
            <a:r>
              <a:rPr lang="en-IN" b="1" dirty="0"/>
              <a:t>use cases is problematic for the following </a:t>
            </a:r>
            <a:r>
              <a:rPr lang="en-IN" b="1" dirty="0" smtClean="0"/>
              <a:t>reasons</a:t>
            </a:r>
            <a:r>
              <a:rPr lang="en-IN" dirty="0" smtClean="0"/>
              <a:t>:</a:t>
            </a:r>
            <a:endParaRPr lang="en-IN" dirty="0"/>
          </a:p>
          <a:p>
            <a:pPr lvl="1"/>
            <a:r>
              <a:rPr lang="en-IN" dirty="0" smtClean="0"/>
              <a:t>Use </a:t>
            </a:r>
            <a:r>
              <a:rPr lang="en-IN" dirty="0"/>
              <a:t>cases are </a:t>
            </a:r>
            <a:r>
              <a:rPr lang="en-IN" b="1" dirty="0"/>
              <a:t>described using many different formats and styles</a:t>
            </a:r>
            <a:r>
              <a:rPr lang="en-IN" dirty="0"/>
              <a:t>—there is </a:t>
            </a:r>
            <a:r>
              <a:rPr lang="en-IN" dirty="0" smtClean="0"/>
              <a:t>no standard </a:t>
            </a:r>
            <a:r>
              <a:rPr lang="en-IN" dirty="0"/>
              <a:t>form.</a:t>
            </a:r>
          </a:p>
          <a:p>
            <a:pPr lvl="1"/>
            <a:r>
              <a:rPr lang="en-IN" dirty="0" smtClean="0"/>
              <a:t>Use </a:t>
            </a:r>
            <a:r>
              <a:rPr lang="en-IN" dirty="0"/>
              <a:t>cases </a:t>
            </a:r>
            <a:r>
              <a:rPr lang="en-IN" b="1" dirty="0"/>
              <a:t>represent an external view </a:t>
            </a:r>
            <a:r>
              <a:rPr lang="en-IN" dirty="0"/>
              <a:t>(the user’s view) of the software </a:t>
            </a:r>
            <a:r>
              <a:rPr lang="en-IN" dirty="0" smtClean="0"/>
              <a:t>and can </a:t>
            </a:r>
            <a:r>
              <a:rPr lang="en-IN" dirty="0"/>
              <a:t>therefore be written at many different levels of abstraction.</a:t>
            </a:r>
          </a:p>
          <a:p>
            <a:pPr lvl="1"/>
            <a:r>
              <a:rPr lang="en-IN" dirty="0" smtClean="0"/>
              <a:t>Use </a:t>
            </a:r>
            <a:r>
              <a:rPr lang="en-IN" dirty="0"/>
              <a:t>cases </a:t>
            </a:r>
            <a:r>
              <a:rPr lang="en-IN" b="1" dirty="0"/>
              <a:t>do not address the complexity of the functions </a:t>
            </a:r>
            <a:r>
              <a:rPr lang="en-IN" dirty="0"/>
              <a:t>and features </a:t>
            </a:r>
            <a:r>
              <a:rPr lang="en-IN" dirty="0" smtClean="0"/>
              <a:t>that are </a:t>
            </a:r>
            <a:r>
              <a:rPr lang="en-IN" dirty="0"/>
              <a:t>described.</a:t>
            </a:r>
          </a:p>
          <a:p>
            <a:pPr lvl="1"/>
            <a:r>
              <a:rPr lang="en-IN" dirty="0" smtClean="0"/>
              <a:t>Use </a:t>
            </a:r>
            <a:r>
              <a:rPr lang="en-IN" dirty="0"/>
              <a:t>cases </a:t>
            </a:r>
            <a:r>
              <a:rPr lang="en-IN" b="1" dirty="0"/>
              <a:t>can describe complex </a:t>
            </a:r>
            <a:r>
              <a:rPr lang="en-IN" b="1" dirty="0" err="1"/>
              <a:t>behavior</a:t>
            </a:r>
            <a:r>
              <a:rPr lang="en-IN" b="1" dirty="0"/>
              <a:t> </a:t>
            </a:r>
            <a:r>
              <a:rPr lang="en-IN" dirty="0" smtClean="0"/>
              <a:t>(Ex., </a:t>
            </a:r>
            <a:r>
              <a:rPr lang="en-IN" dirty="0"/>
              <a:t>interactions) </a:t>
            </a:r>
            <a:r>
              <a:rPr lang="en-IN" b="1" dirty="0"/>
              <a:t>that </a:t>
            </a:r>
            <a:r>
              <a:rPr lang="en-IN" b="1" dirty="0" smtClean="0"/>
              <a:t>involve many </a:t>
            </a:r>
            <a:r>
              <a:rPr lang="en-IN" b="1" dirty="0"/>
              <a:t>functions and </a:t>
            </a:r>
            <a:r>
              <a:rPr lang="en-IN" b="1" dirty="0" smtClean="0"/>
              <a:t>features</a:t>
            </a:r>
            <a:r>
              <a:rPr lang="en-IN" dirty="0" smtClean="0"/>
              <a:t>.</a:t>
            </a:r>
          </a:p>
          <a:p>
            <a:r>
              <a:rPr lang="en-IN" dirty="0"/>
              <a:t>Although a number of investigators have considered use cases as an </a:t>
            </a:r>
            <a:r>
              <a:rPr lang="en-IN" dirty="0" smtClean="0"/>
              <a:t>estimation input.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Estimation with Use-Cases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Before </a:t>
            </a:r>
            <a:r>
              <a:rPr lang="en-IN" dirty="0"/>
              <a:t>use cases can be used for estimation,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/>
              <a:t>level within the structural </a:t>
            </a:r>
            <a:r>
              <a:rPr lang="en-IN" b="1" dirty="0" smtClean="0"/>
              <a:t>hierarchy </a:t>
            </a:r>
            <a:r>
              <a:rPr lang="en-IN" dirty="0" smtClean="0"/>
              <a:t>is </a:t>
            </a:r>
            <a:r>
              <a:rPr lang="en-IN" dirty="0"/>
              <a:t>established,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/>
              <a:t>average length </a:t>
            </a:r>
            <a:r>
              <a:rPr lang="en-IN" b="1" dirty="0" smtClean="0"/>
              <a:t>(in pages) of </a:t>
            </a:r>
            <a:r>
              <a:rPr lang="en-IN" b="1" dirty="0"/>
              <a:t>each use case </a:t>
            </a:r>
            <a:r>
              <a:rPr lang="en-IN" dirty="0"/>
              <a:t>is determined,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 smtClean="0"/>
              <a:t>type of </a:t>
            </a:r>
            <a:r>
              <a:rPr lang="en-IN" b="1" dirty="0"/>
              <a:t>software </a:t>
            </a:r>
            <a:r>
              <a:rPr lang="en-IN" dirty="0"/>
              <a:t>(e.g., real-time, business, engineering/scientific, </a:t>
            </a:r>
            <a:r>
              <a:rPr lang="en-IN" dirty="0" err="1"/>
              <a:t>WebApp</a:t>
            </a:r>
            <a:r>
              <a:rPr lang="en-IN" dirty="0"/>
              <a:t>, embedded) </a:t>
            </a:r>
            <a:r>
              <a:rPr lang="en-IN" dirty="0" smtClean="0"/>
              <a:t>is defined</a:t>
            </a:r>
            <a:r>
              <a:rPr lang="en-IN" dirty="0"/>
              <a:t>, and 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b="1" dirty="0"/>
              <a:t>rough architecture for the system </a:t>
            </a:r>
            <a:r>
              <a:rPr lang="en-IN" dirty="0"/>
              <a:t>is considered. </a:t>
            </a:r>
            <a:endParaRPr lang="en-IN" dirty="0" smtClean="0"/>
          </a:p>
          <a:p>
            <a:r>
              <a:rPr lang="en-IN" dirty="0" smtClean="0"/>
              <a:t>Once </a:t>
            </a:r>
            <a:r>
              <a:rPr lang="en-IN" dirty="0"/>
              <a:t>these </a:t>
            </a:r>
            <a:r>
              <a:rPr lang="en-IN" dirty="0" smtClean="0"/>
              <a:t>characteristics are </a:t>
            </a:r>
            <a:r>
              <a:rPr lang="en-IN" dirty="0"/>
              <a:t>established, </a:t>
            </a:r>
            <a:endParaRPr lang="en-IN" dirty="0" smtClean="0"/>
          </a:p>
          <a:p>
            <a:pPr lvl="1"/>
            <a:r>
              <a:rPr lang="en-IN" dirty="0" smtClean="0"/>
              <a:t>empirical </a:t>
            </a:r>
            <a:r>
              <a:rPr lang="en-IN" dirty="0"/>
              <a:t>data may be used to establish the estimated </a:t>
            </a:r>
            <a:r>
              <a:rPr lang="en-IN" dirty="0" smtClean="0"/>
              <a:t>number of </a:t>
            </a:r>
            <a:r>
              <a:rPr lang="en-IN" dirty="0"/>
              <a:t>LOC or FP per use case (for each level of the hierarchy). </a:t>
            </a:r>
            <a:endParaRPr lang="en-IN" dirty="0" smtClean="0"/>
          </a:p>
          <a:p>
            <a:r>
              <a:rPr lang="en-IN" dirty="0" smtClean="0"/>
              <a:t>Historical </a:t>
            </a:r>
            <a:r>
              <a:rPr lang="en-IN" dirty="0"/>
              <a:t>data are </a:t>
            </a:r>
            <a:r>
              <a:rPr lang="en-IN" dirty="0" smtClean="0"/>
              <a:t>then used </a:t>
            </a:r>
            <a:r>
              <a:rPr lang="en-IN" dirty="0"/>
              <a:t>to compute the effort required to develop the system.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Estimation Models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Source Lines of Code (SLOC)</a:t>
            </a:r>
          </a:p>
          <a:p>
            <a:r>
              <a:rPr lang="en-US" smtClean="0"/>
              <a:t>Function Point (FP)</a:t>
            </a:r>
          </a:p>
          <a:p>
            <a:r>
              <a:rPr lang="en-US" smtClean="0"/>
              <a:t>Constructive Cost Model (COCOMO)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size helps to determine the resources, effort, and duration of the project.</a:t>
            </a:r>
          </a:p>
          <a:p>
            <a:r>
              <a:rPr lang="en-US" dirty="0"/>
              <a:t>SLOC is defined as the </a:t>
            </a:r>
            <a:r>
              <a:rPr lang="en-US" dirty="0">
                <a:solidFill>
                  <a:srgbClr val="C00000"/>
                </a:solidFill>
              </a:rPr>
              <a:t>Source Lines of Code </a:t>
            </a:r>
            <a:r>
              <a:rPr lang="en-US" dirty="0"/>
              <a:t>that are delivered as part of the product.</a:t>
            </a:r>
          </a:p>
          <a:p>
            <a:r>
              <a:rPr lang="en-US" dirty="0"/>
              <a:t>The effort spent on creating the SLOC is expressed in relation to </a:t>
            </a:r>
            <a:r>
              <a:rPr lang="en-US" dirty="0">
                <a:solidFill>
                  <a:srgbClr val="C00000"/>
                </a:solidFill>
              </a:rPr>
              <a:t>thousand lines of code (KLOC)</a:t>
            </a:r>
            <a:r>
              <a:rPr lang="en-US" dirty="0"/>
              <a:t>.</a:t>
            </a:r>
          </a:p>
          <a:p>
            <a:r>
              <a:rPr lang="en-US" dirty="0"/>
              <a:t>This technique includes the calculation of </a:t>
            </a:r>
            <a:r>
              <a:rPr lang="en-US" dirty="0">
                <a:solidFill>
                  <a:srgbClr val="C00000"/>
                </a:solidFill>
              </a:rPr>
              <a:t>Lines of Code, Documentation of Pages, Inputs, Outputs, and Components</a:t>
            </a:r>
            <a:r>
              <a:rPr lang="en-US" dirty="0"/>
              <a:t> of a software program.</a:t>
            </a:r>
          </a:p>
          <a:p>
            <a:r>
              <a:rPr lang="en-US" dirty="0"/>
              <a:t>The SLOC technique is </a:t>
            </a:r>
            <a:r>
              <a:rPr lang="en-US" dirty="0">
                <a:solidFill>
                  <a:srgbClr val="C00000"/>
                </a:solidFill>
              </a:rPr>
              <a:t>language-dependent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effort required to calculate SLOC may not be the same for all languages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Stands for </a:t>
            </a:r>
            <a:r>
              <a:rPr lang="en-US" dirty="0" err="1" smtClean="0">
                <a:solidFill>
                  <a:srgbClr val="C00000"/>
                </a:solidFill>
              </a:rPr>
              <a:t>COnstructive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COst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Introduced by Barry Boehm in 1981.</a:t>
            </a:r>
          </a:p>
          <a:p>
            <a:r>
              <a:rPr lang="en-US" dirty="0" smtClean="0"/>
              <a:t>It became </a:t>
            </a:r>
            <a:r>
              <a:rPr lang="en-US" dirty="0" smtClean="0">
                <a:solidFill>
                  <a:srgbClr val="C00000"/>
                </a:solidFill>
              </a:rPr>
              <a:t>one of the well-known and widely-used estimation models </a:t>
            </a:r>
            <a:r>
              <a:rPr lang="en-US" dirty="0" smtClean="0"/>
              <a:t>in the industry.</a:t>
            </a:r>
          </a:p>
          <a:p>
            <a:r>
              <a:rPr lang="en-US" dirty="0" smtClean="0"/>
              <a:t>It has evolved into a more comprehensive (complete) estimation model called </a:t>
            </a:r>
            <a:r>
              <a:rPr lang="en-US" dirty="0" smtClean="0">
                <a:solidFill>
                  <a:srgbClr val="C00000"/>
                </a:solidFill>
              </a:rPr>
              <a:t>COCOMO II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with all estimation models, it </a:t>
            </a:r>
            <a:r>
              <a:rPr lang="en-US" dirty="0" smtClean="0">
                <a:solidFill>
                  <a:srgbClr val="C00000"/>
                </a:solidFill>
              </a:rPr>
              <a:t>requires sizing information</a:t>
            </a:r>
            <a:r>
              <a:rPr lang="en-US" dirty="0" smtClean="0"/>
              <a:t>,</a:t>
            </a:r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smtClean="0">
                <a:solidFill>
                  <a:srgbClr val="C00000"/>
                </a:solidFill>
              </a:rPr>
              <a:t>accepts it in three forms</a:t>
            </a:r>
            <a:r>
              <a:rPr lang="en-US" dirty="0" smtClean="0"/>
              <a:t>: object points, function points, and lines of source code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COCOMO II is actually a hierarchy of estimation models that address the following areas:</a:t>
            </a:r>
            <a:endParaRPr lang="en-US" dirty="0"/>
          </a:p>
          <a:p>
            <a:pPr lvl="1"/>
            <a:r>
              <a:rPr lang="en-US" dirty="0"/>
              <a:t>Application composition model</a:t>
            </a:r>
          </a:p>
          <a:p>
            <a:pPr lvl="2"/>
            <a:r>
              <a:rPr lang="en-US" dirty="0"/>
              <a:t>Used during the early stages of software engineering when the following are important,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Prototyping </a:t>
            </a:r>
            <a:r>
              <a:rPr lang="en-US" dirty="0"/>
              <a:t>of user interfaces</a:t>
            </a:r>
          </a:p>
          <a:p>
            <a:pPr lvl="3"/>
            <a:r>
              <a:rPr lang="en-US" dirty="0"/>
              <a:t>Consideration of </a:t>
            </a:r>
            <a:r>
              <a:rPr lang="en-US" dirty="0">
                <a:solidFill>
                  <a:srgbClr val="FF0000"/>
                </a:solidFill>
              </a:rPr>
              <a:t>software and system interaction</a:t>
            </a:r>
          </a:p>
          <a:p>
            <a:pPr lvl="3"/>
            <a:r>
              <a:rPr lang="en-US" dirty="0"/>
              <a:t>Assessment of </a:t>
            </a:r>
            <a:r>
              <a:rPr lang="en-US" dirty="0">
                <a:solidFill>
                  <a:srgbClr val="FF0000"/>
                </a:solidFill>
              </a:rPr>
              <a:t>performance</a:t>
            </a:r>
          </a:p>
          <a:p>
            <a:pPr lvl="3"/>
            <a:r>
              <a:rPr lang="en-US" dirty="0"/>
              <a:t>Evaluation of </a:t>
            </a:r>
            <a:r>
              <a:rPr lang="en-US" dirty="0">
                <a:solidFill>
                  <a:srgbClr val="FF0000"/>
                </a:solidFill>
              </a:rPr>
              <a:t>technology maturity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Early design stage model</a:t>
            </a:r>
          </a:p>
          <a:p>
            <a:pPr lvl="2"/>
            <a:r>
              <a:rPr lang="en-US" dirty="0"/>
              <a:t>Used once </a:t>
            </a:r>
            <a:r>
              <a:rPr lang="en-US" dirty="0">
                <a:solidFill>
                  <a:srgbClr val="FF0000"/>
                </a:solidFill>
              </a:rPr>
              <a:t>requirements </a:t>
            </a:r>
            <a:r>
              <a:rPr lang="en-US" dirty="0"/>
              <a:t>have been stabilized and </a:t>
            </a:r>
            <a:r>
              <a:rPr lang="en-US" dirty="0">
                <a:solidFill>
                  <a:srgbClr val="FF0000"/>
                </a:solidFill>
              </a:rPr>
              <a:t>basic software architecture </a:t>
            </a:r>
            <a:r>
              <a:rPr lang="en-US" dirty="0"/>
              <a:t>has been established</a:t>
            </a:r>
          </a:p>
          <a:p>
            <a:pPr lvl="1"/>
            <a:r>
              <a:rPr lang="en-US" dirty="0"/>
              <a:t>Post-architecture stage model</a:t>
            </a:r>
          </a:p>
          <a:p>
            <a:pPr lvl="2"/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during the construction </a:t>
            </a:r>
            <a:r>
              <a:rPr lang="en-US" dirty="0"/>
              <a:t>of the </a:t>
            </a:r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Organic, Semidetached and Embedded software projects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Organic</a:t>
            </a:r>
          </a:p>
          <a:p>
            <a:pPr lvl="1"/>
            <a:r>
              <a:rPr lang="en-US" dirty="0"/>
              <a:t>A development project can be considered of </a:t>
            </a:r>
            <a:r>
              <a:rPr lang="en-US" dirty="0">
                <a:solidFill>
                  <a:srgbClr val="FF0000"/>
                </a:solidFill>
              </a:rPr>
              <a:t>organic type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if the project deals with developing a </a:t>
            </a:r>
            <a:r>
              <a:rPr lang="en-US" dirty="0">
                <a:solidFill>
                  <a:srgbClr val="FF0000"/>
                </a:solidFill>
              </a:rPr>
              <a:t>well understood application </a:t>
            </a:r>
            <a:r>
              <a:rPr lang="en-US" dirty="0"/>
              <a:t>program, </a:t>
            </a:r>
          </a:p>
          <a:p>
            <a:pPr lvl="2"/>
            <a:r>
              <a:rPr lang="en-US" dirty="0"/>
              <a:t>the size of the </a:t>
            </a:r>
            <a:r>
              <a:rPr lang="en-US" dirty="0">
                <a:solidFill>
                  <a:srgbClr val="FF0000"/>
                </a:solidFill>
              </a:rPr>
              <a:t>development team is reasonably small</a:t>
            </a:r>
            <a:r>
              <a:rPr lang="en-US" dirty="0"/>
              <a:t>, and </a:t>
            </a:r>
          </a:p>
          <a:p>
            <a:pPr lvl="2"/>
            <a:r>
              <a:rPr lang="en-US" dirty="0"/>
              <a:t>the team </a:t>
            </a:r>
            <a:r>
              <a:rPr lang="en-US" dirty="0">
                <a:solidFill>
                  <a:srgbClr val="FF0000"/>
                </a:solidFill>
              </a:rPr>
              <a:t>members are experienced </a:t>
            </a:r>
            <a:r>
              <a:rPr lang="en-US" dirty="0"/>
              <a:t>in developing similar types of projects. </a:t>
            </a:r>
          </a:p>
          <a:p>
            <a:r>
              <a:rPr lang="en-US" dirty="0"/>
              <a:t>Semidetached</a:t>
            </a:r>
          </a:p>
          <a:p>
            <a:pPr lvl="1"/>
            <a:r>
              <a:rPr lang="en-US" dirty="0"/>
              <a:t>A development project can be considered of </a:t>
            </a:r>
            <a:r>
              <a:rPr lang="en-US" dirty="0">
                <a:solidFill>
                  <a:srgbClr val="FF0000"/>
                </a:solidFill>
              </a:rPr>
              <a:t>semidetached type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if the development consists of a </a:t>
            </a:r>
            <a:r>
              <a:rPr lang="en-US" dirty="0">
                <a:solidFill>
                  <a:srgbClr val="FF0000"/>
                </a:solidFill>
              </a:rPr>
              <a:t>mixture of experienced and inexperienced staff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Team members may have limited experience on related systems but may be </a:t>
            </a:r>
            <a:r>
              <a:rPr lang="en-US" dirty="0">
                <a:solidFill>
                  <a:srgbClr val="FF0000"/>
                </a:solidFill>
              </a:rPr>
              <a:t>unfamiliar with some aspects of the system </a:t>
            </a:r>
            <a:r>
              <a:rPr lang="en-US" dirty="0"/>
              <a:t>being developed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Organic, Semidetached and Embedded software projects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</a:t>
            </a:r>
          </a:p>
          <a:p>
            <a:pPr lvl="1"/>
            <a:r>
              <a:rPr lang="en-US" dirty="0"/>
              <a:t>A development project is considered to be of </a:t>
            </a:r>
            <a:r>
              <a:rPr lang="en-US" dirty="0">
                <a:solidFill>
                  <a:srgbClr val="FF0000"/>
                </a:solidFill>
              </a:rPr>
              <a:t>embedded type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if the software being developed is </a:t>
            </a:r>
            <a:r>
              <a:rPr lang="en-US" dirty="0">
                <a:solidFill>
                  <a:srgbClr val="FF0000"/>
                </a:solidFill>
              </a:rPr>
              <a:t>strongly coupled to complex hardware</a:t>
            </a:r>
            <a:r>
              <a:rPr lang="en-US" dirty="0"/>
              <a:t>, or </a:t>
            </a:r>
          </a:p>
          <a:p>
            <a:pPr lvl="2"/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stringent regulations </a:t>
            </a:r>
            <a:r>
              <a:rPr lang="en-US" dirty="0"/>
              <a:t>(strong rules) on the operational procedures exist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Terminologies (Cont…)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Faults</a:t>
            </a:r>
          </a:p>
          <a:p>
            <a:pPr lvl="1"/>
            <a:r>
              <a:rPr lang="en-IN" dirty="0" smtClean="0"/>
              <a:t>Errors</a:t>
            </a:r>
          </a:p>
          <a:p>
            <a:pPr lvl="2"/>
            <a:r>
              <a:rPr lang="en-IN" dirty="0" smtClean="0"/>
              <a:t>Faults </a:t>
            </a:r>
            <a:r>
              <a:rPr lang="en-IN" b="1" dirty="0" smtClean="0"/>
              <a:t>found by the practitioners </a:t>
            </a:r>
            <a:r>
              <a:rPr lang="en-IN" dirty="0" smtClean="0"/>
              <a:t>during software development.</a:t>
            </a:r>
          </a:p>
          <a:p>
            <a:pPr lvl="1"/>
            <a:r>
              <a:rPr lang="en-IN" dirty="0" smtClean="0"/>
              <a:t>Defects</a:t>
            </a:r>
          </a:p>
          <a:p>
            <a:pPr lvl="2"/>
            <a:r>
              <a:rPr lang="en-IN" dirty="0" smtClean="0"/>
              <a:t>Faults </a:t>
            </a:r>
            <a:r>
              <a:rPr lang="en-IN" b="1" dirty="0" smtClean="0"/>
              <a:t>found by the customers </a:t>
            </a:r>
            <a:r>
              <a:rPr lang="en-IN" dirty="0" smtClean="0"/>
              <a:t>after release.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basic COCOMO model gives an approximate estimate of the project parameters. </a:t>
            </a:r>
          </a:p>
          <a:p>
            <a:r>
              <a:rPr lang="en-IN" dirty="0"/>
              <a:t>The basic COCOMO estimation model is given by following expressions: </a:t>
            </a:r>
          </a:p>
          <a:p>
            <a:pPr lvl="1"/>
            <a:r>
              <a:rPr lang="en-IN" b="1" dirty="0"/>
              <a:t>Effort = </a:t>
            </a:r>
            <a:r>
              <a:rPr lang="en-IN" dirty="0"/>
              <a:t>a</a:t>
            </a:r>
            <a:r>
              <a:rPr lang="en-IN" baseline="-25000" dirty="0"/>
              <a:t>1</a:t>
            </a:r>
            <a:r>
              <a:rPr lang="en-IN" dirty="0"/>
              <a:t> x (KLOC)</a:t>
            </a:r>
            <a:r>
              <a:rPr lang="en-IN" baseline="30000" dirty="0"/>
              <a:t>a2</a:t>
            </a:r>
            <a:r>
              <a:rPr lang="en-IN" dirty="0"/>
              <a:t> PM (person Month) </a:t>
            </a:r>
          </a:p>
          <a:p>
            <a:pPr lvl="1"/>
            <a:r>
              <a:rPr lang="en-IN" b="1" dirty="0"/>
              <a:t>Time of Development </a:t>
            </a:r>
            <a:r>
              <a:rPr lang="en-IN" dirty="0"/>
              <a:t>= b</a:t>
            </a:r>
            <a:r>
              <a:rPr lang="en-IN" baseline="-25000" dirty="0"/>
              <a:t>1</a:t>
            </a:r>
            <a:r>
              <a:rPr lang="en-IN" dirty="0"/>
              <a:t> x (Effort)</a:t>
            </a:r>
            <a:r>
              <a:rPr lang="en-IN" baseline="30000" dirty="0"/>
              <a:t>b2</a:t>
            </a:r>
            <a:r>
              <a:rPr lang="en-IN" dirty="0"/>
              <a:t> Months </a:t>
            </a:r>
          </a:p>
          <a:p>
            <a:pPr lvl="2"/>
            <a:r>
              <a:rPr lang="en-IN" dirty="0"/>
              <a:t>Where, a</a:t>
            </a:r>
            <a:r>
              <a:rPr lang="en-IN" baseline="-25000" dirty="0"/>
              <a:t>1</a:t>
            </a:r>
            <a:r>
              <a:rPr lang="en-IN" dirty="0"/>
              <a:t>,a</a:t>
            </a:r>
            <a:r>
              <a:rPr lang="en-IN" baseline="-25000" dirty="0"/>
              <a:t>2</a:t>
            </a:r>
            <a:r>
              <a:rPr lang="en-IN" dirty="0"/>
              <a:t>,b</a:t>
            </a:r>
            <a:r>
              <a:rPr lang="en-IN" baseline="-25000" dirty="0"/>
              <a:t>1</a:t>
            </a:r>
            <a:r>
              <a:rPr lang="en-IN" dirty="0"/>
              <a:t>,b</a:t>
            </a:r>
            <a:r>
              <a:rPr lang="en-IN" baseline="-25000" dirty="0"/>
              <a:t>2</a:t>
            </a:r>
            <a:r>
              <a:rPr lang="en-IN" dirty="0"/>
              <a:t> are constants for each category of software products </a:t>
            </a:r>
          </a:p>
          <a:p>
            <a:r>
              <a:rPr lang="en-IN" b="1" dirty="0"/>
              <a:t>Estimation of Effort </a:t>
            </a:r>
            <a:endParaRPr lang="en-IN" dirty="0"/>
          </a:p>
          <a:p>
            <a:pPr lvl="1"/>
            <a:r>
              <a:rPr lang="en-IN" b="1" dirty="0"/>
              <a:t>Organic</a:t>
            </a:r>
            <a:r>
              <a:rPr lang="en-IN" dirty="0"/>
              <a:t>: Effort = 2.4 (KLOC)</a:t>
            </a:r>
            <a:r>
              <a:rPr lang="en-IN" baseline="30000" dirty="0"/>
              <a:t>1.05</a:t>
            </a:r>
            <a:r>
              <a:rPr lang="en-IN" dirty="0"/>
              <a:t> PM </a:t>
            </a:r>
          </a:p>
          <a:p>
            <a:pPr lvl="1"/>
            <a:r>
              <a:rPr lang="en-IN" b="1" dirty="0"/>
              <a:t>Semi-detached</a:t>
            </a:r>
            <a:r>
              <a:rPr lang="en-IN" dirty="0"/>
              <a:t>: Effort = 3.0 (KLOC)</a:t>
            </a:r>
            <a:r>
              <a:rPr lang="en-IN" baseline="30000" dirty="0"/>
              <a:t>1.12</a:t>
            </a:r>
            <a:r>
              <a:rPr lang="en-IN" dirty="0"/>
              <a:t> PM </a:t>
            </a:r>
          </a:p>
          <a:p>
            <a:pPr lvl="1"/>
            <a:r>
              <a:rPr lang="en-IN" b="1" dirty="0"/>
              <a:t>Embedded</a:t>
            </a:r>
            <a:r>
              <a:rPr lang="en-IN" dirty="0"/>
              <a:t>: Effort = 3.6 (KLOC)</a:t>
            </a:r>
            <a:r>
              <a:rPr lang="en-IN" baseline="30000" dirty="0"/>
              <a:t>1.20</a:t>
            </a:r>
            <a:r>
              <a:rPr lang="en-IN" dirty="0"/>
              <a:t> </a:t>
            </a:r>
            <a:r>
              <a:rPr lang="en-IN" dirty="0" smtClean="0"/>
              <a:t>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9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Estimation Time of Development </a:t>
            </a:r>
            <a:endParaRPr lang="en-IN" dirty="0"/>
          </a:p>
          <a:p>
            <a:pPr lvl="1"/>
            <a:r>
              <a:rPr lang="en-IN" b="1" dirty="0"/>
              <a:t>Organic</a:t>
            </a:r>
            <a:r>
              <a:rPr lang="en-IN" dirty="0"/>
              <a:t>: Time of Development = 2.5 (Effort)</a:t>
            </a:r>
            <a:r>
              <a:rPr lang="en-IN" baseline="30000" dirty="0"/>
              <a:t>0.38</a:t>
            </a:r>
            <a:r>
              <a:rPr lang="en-IN" dirty="0"/>
              <a:t> Months </a:t>
            </a:r>
          </a:p>
          <a:p>
            <a:pPr lvl="1"/>
            <a:r>
              <a:rPr lang="en-IN" b="1" dirty="0"/>
              <a:t>Semi-detached</a:t>
            </a:r>
            <a:r>
              <a:rPr lang="en-IN" dirty="0"/>
              <a:t>: Time of Development = 2.5 (Effort)</a:t>
            </a:r>
            <a:r>
              <a:rPr lang="en-IN" baseline="30000" dirty="0"/>
              <a:t>0.35</a:t>
            </a:r>
            <a:r>
              <a:rPr lang="en-IN" dirty="0"/>
              <a:t> Months </a:t>
            </a:r>
          </a:p>
          <a:p>
            <a:pPr lvl="1"/>
            <a:r>
              <a:rPr lang="en-IN" b="1" dirty="0"/>
              <a:t>Embedded</a:t>
            </a:r>
            <a:r>
              <a:rPr lang="en-IN" dirty="0"/>
              <a:t>: Time of Development = 2.5 (Effort)</a:t>
            </a:r>
            <a:r>
              <a:rPr lang="en-IN" baseline="30000" dirty="0"/>
              <a:t>0.32</a:t>
            </a:r>
            <a:r>
              <a:rPr lang="en-IN" dirty="0"/>
              <a:t> </a:t>
            </a:r>
            <a:r>
              <a:rPr lang="en-IN" dirty="0" smtClean="0"/>
              <a:t>Months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0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Assume that the size of an organic software product has been estimated to be 32,000 lines of source code. </a:t>
            </a:r>
          </a:p>
          <a:p>
            <a:r>
              <a:rPr lang="en-IN" dirty="0"/>
              <a:t>Assume that the average salary of software be </a:t>
            </a:r>
            <a:r>
              <a:rPr lang="en-IN" dirty="0" err="1"/>
              <a:t>Rs</a:t>
            </a:r>
            <a:r>
              <a:rPr lang="en-IN" dirty="0"/>
              <a:t>. 15,000/- month. </a:t>
            </a:r>
          </a:p>
          <a:p>
            <a:r>
              <a:rPr lang="en-IN" dirty="0"/>
              <a:t>Determine the effort required to develop the software product and the nominal development time. </a:t>
            </a:r>
            <a:endParaRPr lang="en-IN" sz="1800" dirty="0"/>
          </a:p>
          <a:p>
            <a:pPr lvl="1"/>
            <a:r>
              <a:rPr lang="en-IN" dirty="0"/>
              <a:t>Effort= 2.4 x (32)</a:t>
            </a:r>
            <a:r>
              <a:rPr lang="en-IN" sz="1800" baseline="30000" dirty="0"/>
              <a:t>1.05</a:t>
            </a:r>
            <a:r>
              <a:rPr lang="en-IN" sz="1800" dirty="0"/>
              <a:t> </a:t>
            </a:r>
            <a:r>
              <a:rPr lang="en-IN" dirty="0"/>
              <a:t>= 91 PM </a:t>
            </a:r>
            <a:endParaRPr lang="en-IN" sz="1600" dirty="0"/>
          </a:p>
          <a:p>
            <a:pPr lvl="1"/>
            <a:r>
              <a:rPr lang="en-IN" dirty="0"/>
              <a:t>Time of development = 2.5 x (91)</a:t>
            </a:r>
            <a:r>
              <a:rPr lang="en-IN" sz="1800" baseline="30000" dirty="0"/>
              <a:t>0.38</a:t>
            </a:r>
            <a:r>
              <a:rPr lang="en-IN" sz="1800" dirty="0"/>
              <a:t> </a:t>
            </a:r>
            <a:r>
              <a:rPr lang="en-IN" dirty="0"/>
              <a:t>= 14 months </a:t>
            </a:r>
            <a:endParaRPr lang="en-IN" sz="1600" dirty="0"/>
          </a:p>
          <a:p>
            <a:pPr lvl="1"/>
            <a:r>
              <a:rPr lang="en-IN" dirty="0"/>
              <a:t>Cost= 14 x 15,000 = </a:t>
            </a:r>
            <a:r>
              <a:rPr lang="en-IN" dirty="0" err="1"/>
              <a:t>Rs</a:t>
            </a:r>
            <a:r>
              <a:rPr lang="en-IN" dirty="0"/>
              <a:t>. 2,10,000</a:t>
            </a:r>
            <a:r>
              <a:rPr lang="en-IN" dirty="0" smtClean="0"/>
              <a:t>/-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324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Scheduling &amp; Tracking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action that distributes estimated effort across the planned project duration, by allocating the effort to specific software engineering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Principles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Compartmentalization</a:t>
            </a:r>
          </a:p>
          <a:p>
            <a:pPr lvl="1"/>
            <a:r>
              <a:rPr lang="en-US" dirty="0" smtClean="0"/>
              <a:t>the product and process </a:t>
            </a:r>
            <a:r>
              <a:rPr lang="en-US" dirty="0" smtClean="0">
                <a:solidFill>
                  <a:srgbClr val="FF0000"/>
                </a:solidFill>
              </a:rPr>
              <a:t>must be decomposed </a:t>
            </a:r>
            <a:r>
              <a:rPr lang="en-US" dirty="0" smtClean="0"/>
              <a:t>into a manageable number of activities and tasks.</a:t>
            </a:r>
          </a:p>
          <a:p>
            <a:r>
              <a:rPr lang="en-US" dirty="0" smtClean="0"/>
              <a:t>Interdependency</a:t>
            </a:r>
          </a:p>
          <a:p>
            <a:pPr lvl="1"/>
            <a:r>
              <a:rPr lang="en-US" dirty="0" smtClean="0"/>
              <a:t>tasks that can be completed in </a:t>
            </a:r>
            <a:r>
              <a:rPr lang="en-US" dirty="0" smtClean="0">
                <a:solidFill>
                  <a:srgbClr val="FF0000"/>
                </a:solidFill>
              </a:rPr>
              <a:t>parallel must be separated </a:t>
            </a:r>
            <a:r>
              <a:rPr lang="en-US" dirty="0" smtClean="0"/>
              <a:t>from those that must completed serially.</a:t>
            </a:r>
          </a:p>
          <a:p>
            <a:r>
              <a:rPr lang="en-US" dirty="0" smtClean="0"/>
              <a:t>Time Allocation</a:t>
            </a:r>
          </a:p>
          <a:p>
            <a:pPr lvl="1"/>
            <a:r>
              <a:rPr lang="en-US" dirty="0" smtClean="0"/>
              <a:t>every task has </a:t>
            </a:r>
            <a:r>
              <a:rPr lang="en-US" dirty="0" smtClean="0">
                <a:solidFill>
                  <a:srgbClr val="FF0000"/>
                </a:solidFill>
              </a:rPr>
              <a:t>start and completion dates </a:t>
            </a:r>
            <a:r>
              <a:rPr lang="en-US" dirty="0" smtClean="0"/>
              <a:t>that take the task interdependencies into account.</a:t>
            </a:r>
          </a:p>
          <a:p>
            <a:r>
              <a:rPr lang="en-US" dirty="0"/>
              <a:t>Effort Validation</a:t>
            </a:r>
          </a:p>
          <a:p>
            <a:pPr lvl="1"/>
            <a:r>
              <a:rPr lang="en-US" dirty="0"/>
              <a:t>project manager must ensure that on any given day there are </a:t>
            </a:r>
            <a:r>
              <a:rPr lang="en-US" dirty="0">
                <a:solidFill>
                  <a:srgbClr val="FF0000"/>
                </a:solidFill>
              </a:rPr>
              <a:t>enough staff members assigned to completed the tasks </a:t>
            </a:r>
            <a:r>
              <a:rPr lang="en-US" dirty="0"/>
              <a:t>within the time estimated in the project plan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Principles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Defined Responsibilities</a:t>
            </a:r>
          </a:p>
          <a:p>
            <a:pPr lvl="1"/>
            <a:r>
              <a:rPr lang="en-US" dirty="0" smtClean="0"/>
              <a:t>every scheduled task needs to be </a:t>
            </a:r>
            <a:r>
              <a:rPr lang="en-US" dirty="0" smtClean="0">
                <a:solidFill>
                  <a:srgbClr val="FF0000"/>
                </a:solidFill>
              </a:rPr>
              <a:t>assigned to a specific team member</a:t>
            </a:r>
            <a:r>
              <a:rPr lang="en-US" dirty="0" smtClean="0"/>
              <a:t>.</a:t>
            </a:r>
          </a:p>
          <a:p>
            <a:r>
              <a:rPr lang="en-US" dirty="0"/>
              <a:t>Defined Outcomes</a:t>
            </a:r>
          </a:p>
          <a:p>
            <a:pPr lvl="1"/>
            <a:r>
              <a:rPr lang="en-US" dirty="0"/>
              <a:t>every task in the schedule needs to have a defined outcome (usually a </a:t>
            </a:r>
            <a:r>
              <a:rPr lang="en-US" dirty="0">
                <a:solidFill>
                  <a:srgbClr val="FF0000"/>
                </a:solidFill>
              </a:rPr>
              <a:t>work product or deliverable</a:t>
            </a:r>
            <a:r>
              <a:rPr lang="en-US" dirty="0"/>
              <a:t>)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Defined Milestones </a:t>
            </a:r>
          </a:p>
          <a:p>
            <a:pPr lvl="1"/>
            <a:r>
              <a:rPr lang="en-US" dirty="0"/>
              <a:t>a milestone is accomplished when one or more </a:t>
            </a:r>
            <a:r>
              <a:rPr lang="en-US" dirty="0">
                <a:solidFill>
                  <a:srgbClr val="FF0000"/>
                </a:solidFill>
              </a:rPr>
              <a:t>work products from an engineering task have passed quality </a:t>
            </a:r>
            <a:r>
              <a:rPr lang="en-US" dirty="0" smtClean="0">
                <a:solidFill>
                  <a:srgbClr val="FF0000"/>
                </a:solidFill>
              </a:rPr>
              <a:t>review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Effort Distribution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guideline: 40-20-40 rule</a:t>
            </a:r>
          </a:p>
          <a:p>
            <a:pPr lvl="1"/>
            <a:r>
              <a:rPr lang="en-US" dirty="0" smtClean="0"/>
              <a:t>40% or more of all effort allocated to </a:t>
            </a:r>
            <a:r>
              <a:rPr lang="en-US" dirty="0" smtClean="0">
                <a:solidFill>
                  <a:srgbClr val="FF0000"/>
                </a:solidFill>
              </a:rPr>
              <a:t>analysis and design </a:t>
            </a:r>
            <a:r>
              <a:rPr lang="en-US" dirty="0" smtClean="0"/>
              <a:t>tasks.</a:t>
            </a:r>
          </a:p>
          <a:p>
            <a:pPr lvl="1"/>
            <a:r>
              <a:rPr lang="en-US" dirty="0" smtClean="0"/>
              <a:t>20% of effort allocated to </a:t>
            </a:r>
            <a:r>
              <a:rPr lang="en-US" dirty="0" smtClean="0">
                <a:solidFill>
                  <a:srgbClr val="FF0000"/>
                </a:solidFill>
              </a:rPr>
              <a:t>programming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40% of effort allocated to </a:t>
            </a:r>
            <a:r>
              <a:rPr lang="en-US" dirty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Characteristics of each project dictate the distribution of effort.</a:t>
            </a:r>
          </a:p>
          <a:p>
            <a:r>
              <a:rPr lang="en-IN" dirty="0" smtClean="0"/>
              <a:t>Although most software organizations encounter the following projects types:</a:t>
            </a:r>
          </a:p>
          <a:p>
            <a:pPr lvl="1"/>
            <a:r>
              <a:rPr lang="en-US" dirty="0" smtClean="0"/>
              <a:t>Concept Development</a:t>
            </a:r>
          </a:p>
          <a:p>
            <a:pPr lvl="2"/>
            <a:r>
              <a:rPr lang="en-US" dirty="0" smtClean="0"/>
              <a:t>initiated </a:t>
            </a:r>
            <a:r>
              <a:rPr lang="en-US" dirty="0" smtClean="0">
                <a:solidFill>
                  <a:srgbClr val="FF0000"/>
                </a:solidFill>
              </a:rPr>
              <a:t>to explore new business concept </a:t>
            </a:r>
            <a:r>
              <a:rPr lang="en-US" dirty="0" smtClean="0"/>
              <a:t>or new application of technology.</a:t>
            </a:r>
          </a:p>
          <a:p>
            <a:pPr lvl="1"/>
            <a:r>
              <a:rPr lang="en-US" dirty="0"/>
              <a:t>New Application Development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new product </a:t>
            </a:r>
            <a:r>
              <a:rPr lang="en-US" dirty="0"/>
              <a:t>requested by customer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Distribution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Application Enhancement</a:t>
            </a:r>
            <a:endParaRPr lang="en-US" dirty="0"/>
          </a:p>
          <a:p>
            <a:pPr lvl="2"/>
            <a:r>
              <a:rPr lang="en-US" dirty="0"/>
              <a:t>major </a:t>
            </a:r>
            <a:r>
              <a:rPr lang="en-US" dirty="0">
                <a:solidFill>
                  <a:srgbClr val="FF0000"/>
                </a:solidFill>
              </a:rPr>
              <a:t>modifications to function, </a:t>
            </a:r>
            <a:r>
              <a:rPr lang="en-US" dirty="0" smtClean="0">
                <a:solidFill>
                  <a:srgbClr val="FF0000"/>
                </a:solidFill>
              </a:rPr>
              <a:t>performance </a:t>
            </a:r>
            <a:r>
              <a:rPr lang="en-US" dirty="0">
                <a:solidFill>
                  <a:srgbClr val="FF0000"/>
                </a:solidFill>
              </a:rPr>
              <a:t>or interfaces </a:t>
            </a:r>
            <a:r>
              <a:rPr lang="en-US" dirty="0"/>
              <a:t>(observable to user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Application </a:t>
            </a:r>
            <a:r>
              <a:rPr lang="en-US" dirty="0" smtClean="0"/>
              <a:t>Maintenance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correcting, </a:t>
            </a:r>
            <a:r>
              <a:rPr lang="en-US" dirty="0" smtClean="0">
                <a:solidFill>
                  <a:srgbClr val="FF0000"/>
                </a:solidFill>
              </a:rPr>
              <a:t>adapting or </a:t>
            </a:r>
            <a:r>
              <a:rPr lang="en-US" dirty="0">
                <a:solidFill>
                  <a:srgbClr val="FF0000"/>
                </a:solidFill>
              </a:rPr>
              <a:t>extending </a:t>
            </a:r>
            <a:r>
              <a:rPr lang="en-US" dirty="0"/>
              <a:t>existing software (not immediately obvious to user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Reengineering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rebuilding </a:t>
            </a:r>
            <a:r>
              <a:rPr lang="en-US" dirty="0"/>
              <a:t>all (or part) of a </a:t>
            </a:r>
            <a:r>
              <a:rPr lang="en-US" dirty="0" smtClean="0"/>
              <a:t>existing (legacy)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Methods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It </a:t>
            </a:r>
            <a:r>
              <a:rPr lang="en-IN" dirty="0"/>
              <a:t>does not differ greatly from scheduling of any multitask engineering effort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Therefore</a:t>
            </a:r>
            <a:r>
              <a:rPr lang="en-IN" dirty="0"/>
              <a:t>, generalized project scheduling tools and techniques can be applied with little modification for software projects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Two </a:t>
            </a:r>
            <a:r>
              <a:rPr lang="en-IN" dirty="0"/>
              <a:t>project scheduling methods that can be applied to software </a:t>
            </a:r>
            <a:r>
              <a:rPr lang="en-IN" dirty="0" smtClean="0"/>
              <a:t>development.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Program Evaluation </a:t>
            </a:r>
            <a:r>
              <a:rPr lang="en-IN" dirty="0">
                <a:solidFill>
                  <a:srgbClr val="C00000"/>
                </a:solidFill>
              </a:rPr>
              <a:t>and </a:t>
            </a:r>
            <a:r>
              <a:rPr lang="en-IN" dirty="0" smtClean="0">
                <a:solidFill>
                  <a:srgbClr val="C00000"/>
                </a:solidFill>
              </a:rPr>
              <a:t>Review Technique</a:t>
            </a:r>
            <a:r>
              <a:rPr lang="en-IN" dirty="0" smtClean="0"/>
              <a:t> </a:t>
            </a:r>
            <a:r>
              <a:rPr lang="en-IN" dirty="0"/>
              <a:t>(PERT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Critical Path Method</a:t>
            </a:r>
            <a:r>
              <a:rPr lang="en-IN" dirty="0" smtClean="0"/>
              <a:t> </a:t>
            </a:r>
            <a:r>
              <a:rPr lang="en-IN" dirty="0"/>
              <a:t>(CPM</a:t>
            </a:r>
            <a:r>
              <a:rPr lang="en-I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Methods (</a:t>
            </a:r>
            <a:r>
              <a:rPr lang="en-US" dirty="0" err="1"/>
              <a:t>Cont</a:t>
            </a:r>
            <a:r>
              <a:rPr lang="en-US" dirty="0" smtClean="0"/>
              <a:t>…)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Both techniques are </a:t>
            </a:r>
            <a:r>
              <a:rPr lang="en-IN" dirty="0" smtClean="0">
                <a:solidFill>
                  <a:srgbClr val="C00000"/>
                </a:solidFill>
              </a:rPr>
              <a:t>driven by information already developed </a:t>
            </a:r>
            <a:r>
              <a:rPr lang="en-IN" dirty="0" smtClean="0"/>
              <a:t>in earlier project planning activities:</a:t>
            </a:r>
          </a:p>
          <a:p>
            <a:pPr lvl="1"/>
            <a:r>
              <a:rPr lang="en-IN" dirty="0" smtClean="0"/>
              <a:t>estimates of </a:t>
            </a:r>
            <a:r>
              <a:rPr lang="en-IN" dirty="0" smtClean="0">
                <a:solidFill>
                  <a:srgbClr val="C00000"/>
                </a:solidFill>
              </a:rPr>
              <a:t>effort</a:t>
            </a:r>
            <a:endParaRPr lang="en-IN" dirty="0" smtClean="0"/>
          </a:p>
          <a:p>
            <a:pPr lvl="1"/>
            <a:r>
              <a:rPr lang="en-IN" dirty="0" smtClean="0"/>
              <a:t>a decomposition of the </a:t>
            </a:r>
            <a:r>
              <a:rPr lang="en-IN" dirty="0" smtClean="0">
                <a:solidFill>
                  <a:srgbClr val="C00000"/>
                </a:solidFill>
              </a:rPr>
              <a:t>product function</a:t>
            </a:r>
            <a:endParaRPr lang="en-IN" dirty="0" smtClean="0"/>
          </a:p>
          <a:p>
            <a:pPr lvl="1"/>
            <a:r>
              <a:rPr lang="en-IN" dirty="0" smtClean="0"/>
              <a:t>the selection of the appropriate </a:t>
            </a:r>
            <a:r>
              <a:rPr lang="en-IN" dirty="0" smtClean="0">
                <a:solidFill>
                  <a:srgbClr val="C00000"/>
                </a:solidFill>
              </a:rPr>
              <a:t>process model and task set</a:t>
            </a:r>
            <a:endParaRPr lang="en-IN" dirty="0" smtClean="0"/>
          </a:p>
          <a:p>
            <a:pPr lvl="1"/>
            <a:r>
              <a:rPr lang="en-IN" dirty="0" smtClean="0"/>
              <a:t>decomposition of the </a:t>
            </a:r>
            <a:r>
              <a:rPr lang="en-IN" dirty="0" smtClean="0">
                <a:solidFill>
                  <a:srgbClr val="C00000"/>
                </a:solidFill>
              </a:rPr>
              <a:t>tasks </a:t>
            </a:r>
            <a:r>
              <a:rPr lang="en-IN" dirty="0" smtClean="0"/>
              <a:t>that are selected</a:t>
            </a:r>
          </a:p>
          <a:p>
            <a:r>
              <a:rPr lang="en-IN" dirty="0" smtClean="0"/>
              <a:t>Both PERT and CPM provide quantitative tools that allow you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Determine the </a:t>
            </a:r>
            <a:r>
              <a:rPr lang="en-IN" dirty="0" smtClean="0">
                <a:solidFill>
                  <a:srgbClr val="C00000"/>
                </a:solidFill>
              </a:rPr>
              <a:t>critical path</a:t>
            </a:r>
            <a:r>
              <a:rPr lang="en-IN" dirty="0" smtClean="0"/>
              <a:t>—the chain of tasks that determines the </a:t>
            </a:r>
            <a:r>
              <a:rPr lang="en-IN" dirty="0" smtClean="0">
                <a:solidFill>
                  <a:srgbClr val="C00000"/>
                </a:solidFill>
              </a:rPr>
              <a:t>duration of the project</a:t>
            </a:r>
            <a:r>
              <a:rPr lang="en-IN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Establish </a:t>
            </a:r>
            <a:r>
              <a:rPr lang="en-IN" dirty="0" smtClean="0">
                <a:solidFill>
                  <a:srgbClr val="C00000"/>
                </a:solidFill>
              </a:rPr>
              <a:t>“most likely” time estimates </a:t>
            </a:r>
            <a:r>
              <a:rPr lang="en-IN" dirty="0" smtClean="0"/>
              <a:t>for individual tasks by applying statistical models.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Calculate </a:t>
            </a:r>
            <a:r>
              <a:rPr lang="en-IN" dirty="0" smtClean="0">
                <a:solidFill>
                  <a:srgbClr val="C00000"/>
                </a:solidFill>
              </a:rPr>
              <a:t>“boundary times” </a:t>
            </a:r>
            <a:r>
              <a:rPr lang="en-IN" dirty="0" smtClean="0"/>
              <a:t>that define a </a:t>
            </a:r>
            <a:r>
              <a:rPr lang="en-IN" dirty="0" smtClean="0">
                <a:solidFill>
                  <a:srgbClr val="C00000"/>
                </a:solidFill>
              </a:rPr>
              <a:t>“time window”</a:t>
            </a:r>
            <a:r>
              <a:rPr lang="en-IN" dirty="0" smtClean="0"/>
              <a:t> for a particular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Why Measure Software?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b="1" dirty="0" smtClean="0"/>
              <a:t>determine </a:t>
            </a:r>
            <a:r>
              <a:rPr lang="en-IN" dirty="0" smtClean="0"/>
              <a:t>(to define)</a:t>
            </a:r>
            <a:r>
              <a:rPr lang="en-IN" b="1" dirty="0" smtClean="0"/>
              <a:t> quality </a:t>
            </a:r>
            <a:r>
              <a:rPr lang="en-IN" dirty="0" smtClean="0"/>
              <a:t>of a product or process.</a:t>
            </a:r>
          </a:p>
          <a:p>
            <a:r>
              <a:rPr lang="en-IN" dirty="0" smtClean="0"/>
              <a:t>To</a:t>
            </a:r>
            <a:r>
              <a:rPr lang="en-IN" b="1" dirty="0" smtClean="0"/>
              <a:t> predict qualities </a:t>
            </a:r>
            <a:r>
              <a:rPr lang="en-IN" dirty="0" smtClean="0"/>
              <a:t>of a product or process.</a:t>
            </a:r>
          </a:p>
          <a:p>
            <a:r>
              <a:rPr lang="en-IN" dirty="0" smtClean="0"/>
              <a:t>To </a:t>
            </a:r>
            <a:r>
              <a:rPr lang="en-IN" b="1" dirty="0" smtClean="0"/>
              <a:t>improve quality </a:t>
            </a:r>
            <a:r>
              <a:rPr lang="en-IN" dirty="0" smtClean="0"/>
              <a:t>of a product or process.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</a:t>
            </a:r>
            <a:r>
              <a:rPr lang="en-US" dirty="0"/>
              <a:t>Tracking</a:t>
            </a:r>
            <a:endParaRPr lang="en-US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project </a:t>
            </a:r>
            <a:r>
              <a:rPr lang="en-IN" dirty="0">
                <a:solidFill>
                  <a:srgbClr val="FF0000"/>
                </a:solidFill>
              </a:rPr>
              <a:t>schedule provides a road map </a:t>
            </a:r>
            <a:r>
              <a:rPr lang="en-IN" dirty="0"/>
              <a:t>for a software project manager.</a:t>
            </a:r>
          </a:p>
          <a:p>
            <a:r>
              <a:rPr lang="en-IN" dirty="0" smtClean="0"/>
              <a:t>It </a:t>
            </a:r>
            <a:r>
              <a:rPr lang="en-IN" dirty="0">
                <a:solidFill>
                  <a:srgbClr val="FF0000"/>
                </a:solidFill>
              </a:rPr>
              <a:t>defines the tasks and milestones</a:t>
            </a:r>
            <a:r>
              <a:rPr lang="en-IN" dirty="0"/>
              <a:t>.</a:t>
            </a:r>
          </a:p>
          <a:p>
            <a:r>
              <a:rPr lang="en-IN" dirty="0" smtClean="0"/>
              <a:t>Several </a:t>
            </a:r>
            <a:r>
              <a:rPr lang="en-IN" dirty="0">
                <a:solidFill>
                  <a:srgbClr val="FF0000"/>
                </a:solidFill>
              </a:rPr>
              <a:t>ways to track </a:t>
            </a:r>
            <a:r>
              <a:rPr lang="en-IN" dirty="0"/>
              <a:t>a project schedule:</a:t>
            </a:r>
          </a:p>
          <a:p>
            <a:pPr lvl="1"/>
            <a:r>
              <a:rPr lang="en-IN" dirty="0" smtClean="0"/>
              <a:t>Conducting periodic project </a:t>
            </a:r>
            <a:r>
              <a:rPr lang="en-IN" dirty="0" smtClean="0">
                <a:solidFill>
                  <a:srgbClr val="FF0000"/>
                </a:solidFill>
              </a:rPr>
              <a:t>status meeting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Evaluating the </a:t>
            </a:r>
            <a:r>
              <a:rPr lang="en-IN" dirty="0" smtClean="0">
                <a:solidFill>
                  <a:srgbClr val="FF0000"/>
                </a:solidFill>
              </a:rPr>
              <a:t>review results </a:t>
            </a:r>
            <a:r>
              <a:rPr lang="en-IN" dirty="0" smtClean="0"/>
              <a:t>in the software process.</a:t>
            </a:r>
          </a:p>
          <a:p>
            <a:pPr lvl="1"/>
            <a:r>
              <a:rPr lang="en-IN" dirty="0" smtClean="0"/>
              <a:t>Determine if formal </a:t>
            </a:r>
            <a:r>
              <a:rPr lang="en-IN" dirty="0" smtClean="0">
                <a:solidFill>
                  <a:srgbClr val="FF0000"/>
                </a:solidFill>
              </a:rPr>
              <a:t>project milestones </a:t>
            </a:r>
            <a:r>
              <a:rPr lang="en-IN" dirty="0" smtClean="0"/>
              <a:t>have been accomplished.</a:t>
            </a:r>
          </a:p>
          <a:p>
            <a:pPr lvl="1"/>
            <a:r>
              <a:rPr lang="en-IN" dirty="0" smtClean="0"/>
              <a:t>Compare </a:t>
            </a:r>
            <a:r>
              <a:rPr lang="en-IN" dirty="0" smtClean="0">
                <a:solidFill>
                  <a:srgbClr val="FF0000"/>
                </a:solidFill>
              </a:rPr>
              <a:t>actual start date to planned start date </a:t>
            </a:r>
            <a:r>
              <a:rPr lang="en-IN" dirty="0" smtClean="0"/>
              <a:t>for each task.</a:t>
            </a:r>
          </a:p>
          <a:p>
            <a:pPr lvl="1"/>
            <a:r>
              <a:rPr lang="en-IN" dirty="0" smtClean="0"/>
              <a:t>Informal </a:t>
            </a:r>
            <a:r>
              <a:rPr lang="en-IN" dirty="0" smtClean="0">
                <a:solidFill>
                  <a:srgbClr val="FF0000"/>
                </a:solidFill>
              </a:rPr>
              <a:t>meeting with practitioners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Using </a:t>
            </a:r>
            <a:r>
              <a:rPr lang="en-IN" dirty="0" smtClean="0">
                <a:solidFill>
                  <a:srgbClr val="FF0000"/>
                </a:solidFill>
              </a:rPr>
              <a:t>earned value analysis </a:t>
            </a:r>
            <a:r>
              <a:rPr lang="en-IN" dirty="0" smtClean="0"/>
              <a:t>to assess progress quantitatively.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Tracking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Project </a:t>
            </a:r>
            <a:r>
              <a:rPr lang="en-IN" dirty="0"/>
              <a:t>manager takes the control of the schedule in the aspects of:</a:t>
            </a:r>
          </a:p>
          <a:p>
            <a:pPr lvl="1"/>
            <a:r>
              <a:rPr lang="en-IN" dirty="0" smtClean="0"/>
              <a:t>Project Staffing</a:t>
            </a:r>
          </a:p>
          <a:p>
            <a:pPr lvl="1"/>
            <a:r>
              <a:rPr lang="en-IN" dirty="0" smtClean="0"/>
              <a:t>Project Problems</a:t>
            </a:r>
          </a:p>
          <a:p>
            <a:pPr lvl="1"/>
            <a:r>
              <a:rPr lang="en-IN" dirty="0" smtClean="0"/>
              <a:t>Project Resources</a:t>
            </a:r>
          </a:p>
          <a:p>
            <a:pPr lvl="1"/>
            <a:r>
              <a:rPr lang="en-IN" dirty="0" smtClean="0"/>
              <a:t>Reviews</a:t>
            </a:r>
          </a:p>
          <a:p>
            <a:pPr lvl="1"/>
            <a:r>
              <a:rPr lang="en-IN" dirty="0" smtClean="0"/>
              <a:t>Project Budget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Risk </a:t>
            </a:r>
            <a:r>
              <a:rPr lang="en-IN" dirty="0"/>
              <a:t>Analysis and </a:t>
            </a:r>
            <a:r>
              <a:rPr lang="en-IN" dirty="0" smtClean="0"/>
              <a:t>Management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Risk Identification</a:t>
            </a:r>
          </a:p>
          <a:p>
            <a:r>
              <a:rPr lang="en-IN" dirty="0"/>
              <a:t>Risk Projection</a:t>
            </a:r>
          </a:p>
          <a:p>
            <a:r>
              <a:rPr lang="en-IN" dirty="0"/>
              <a:t>Risk Refinement</a:t>
            </a:r>
          </a:p>
          <a:p>
            <a:r>
              <a:rPr lang="en-IN" dirty="0"/>
              <a:t>Risk </a:t>
            </a:r>
            <a:r>
              <a:rPr lang="en-IN" dirty="0" smtClean="0"/>
              <a:t>Mitigation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Risk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risk is a potential (probable) problem</a:t>
            </a:r>
            <a:r>
              <a:rPr lang="en-US" dirty="0" smtClean="0"/>
              <a:t> – which might happen and might not.</a:t>
            </a:r>
          </a:p>
          <a:p>
            <a:r>
              <a:rPr lang="en-US" dirty="0" smtClean="0"/>
              <a:t>Conceptual definition of risk.</a:t>
            </a:r>
          </a:p>
          <a:p>
            <a:pPr lvl="1"/>
            <a:r>
              <a:rPr lang="en-US" dirty="0" smtClean="0"/>
              <a:t>Risk concerns </a:t>
            </a:r>
            <a:r>
              <a:rPr lang="en-US" dirty="0" smtClean="0">
                <a:solidFill>
                  <a:srgbClr val="FF0000"/>
                </a:solidFill>
              </a:rPr>
              <a:t>future happenings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Risk involves </a:t>
            </a:r>
            <a:r>
              <a:rPr lang="en-US" dirty="0" smtClean="0">
                <a:solidFill>
                  <a:srgbClr val="FF0000"/>
                </a:solidFill>
              </a:rPr>
              <a:t>change in mind, opinion, actions, places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Risk involves </a:t>
            </a:r>
            <a:r>
              <a:rPr lang="en-US" dirty="0" smtClean="0">
                <a:solidFill>
                  <a:srgbClr val="FF0000"/>
                </a:solidFill>
              </a:rPr>
              <a:t>choice and the uncertainty that choice entails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characteristics of risk</a:t>
            </a:r>
          </a:p>
          <a:p>
            <a:pPr lvl="1"/>
            <a:r>
              <a:rPr lang="en-US" dirty="0" smtClean="0"/>
              <a:t>Uncertainty</a:t>
            </a:r>
          </a:p>
          <a:p>
            <a:pPr lvl="2"/>
            <a:r>
              <a:rPr lang="en-US" dirty="0" smtClean="0"/>
              <a:t>the risk may or  may not happen, so there are </a:t>
            </a:r>
            <a:r>
              <a:rPr lang="en-US" dirty="0" smtClean="0">
                <a:solidFill>
                  <a:srgbClr val="FF0000"/>
                </a:solidFill>
              </a:rPr>
              <a:t>no 100% risks</a:t>
            </a:r>
            <a:r>
              <a:rPr lang="en-US" dirty="0" smtClean="0"/>
              <a:t> (some of those may called constraints).</a:t>
            </a:r>
          </a:p>
          <a:p>
            <a:pPr lvl="1"/>
            <a:r>
              <a:rPr lang="en-US" dirty="0" smtClean="0"/>
              <a:t>Loss</a:t>
            </a:r>
          </a:p>
          <a:p>
            <a:pPr lvl="2"/>
            <a:r>
              <a:rPr lang="en-US" dirty="0" smtClean="0"/>
              <a:t>the risk becomes a reality and </a:t>
            </a:r>
            <a:r>
              <a:rPr lang="en-US" dirty="0" smtClean="0">
                <a:solidFill>
                  <a:srgbClr val="FF0000"/>
                </a:solidFill>
              </a:rPr>
              <a:t>unwanted consequences or losses</a:t>
            </a:r>
            <a:r>
              <a:rPr lang="en-US" dirty="0" smtClean="0"/>
              <a:t> occur.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Categorization: Approach-1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>
                <a:solidFill>
                  <a:srgbClr val="FF0000"/>
                </a:solidFill>
              </a:rPr>
              <a:t>threaten the project plan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they become real, it is likely that the </a:t>
            </a:r>
            <a:r>
              <a:rPr lang="en-US" dirty="0" smtClean="0">
                <a:solidFill>
                  <a:srgbClr val="FF0000"/>
                </a:solidFill>
              </a:rPr>
              <a:t>project schedule will slip and that costs will increase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Technical risks 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>
                <a:solidFill>
                  <a:srgbClr val="FF0000"/>
                </a:solidFill>
              </a:rPr>
              <a:t>threaten the quality and timeliness</a:t>
            </a:r>
            <a:r>
              <a:rPr lang="en-US" dirty="0" smtClean="0"/>
              <a:t> of the software to be produced.</a:t>
            </a:r>
          </a:p>
          <a:p>
            <a:pPr lvl="1"/>
            <a:r>
              <a:rPr lang="en-US" dirty="0" smtClean="0"/>
              <a:t>If they become real, </a:t>
            </a:r>
            <a:r>
              <a:rPr lang="en-US" dirty="0" smtClean="0">
                <a:solidFill>
                  <a:srgbClr val="FF0000"/>
                </a:solidFill>
              </a:rPr>
              <a:t>implementation may become difficult or impossible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Business risks 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>
                <a:solidFill>
                  <a:srgbClr val="FF0000"/>
                </a:solidFill>
              </a:rPr>
              <a:t>threaten the feasibility </a:t>
            </a:r>
            <a:r>
              <a:rPr lang="en-US" dirty="0" smtClean="0"/>
              <a:t>of the software to be built.</a:t>
            </a:r>
          </a:p>
          <a:p>
            <a:pPr lvl="1"/>
            <a:r>
              <a:rPr lang="en-US" dirty="0" smtClean="0"/>
              <a:t>If they become real, they </a:t>
            </a:r>
            <a:r>
              <a:rPr lang="en-US" dirty="0" smtClean="0">
                <a:solidFill>
                  <a:srgbClr val="FF0000"/>
                </a:solidFill>
              </a:rPr>
              <a:t>threaten the project or the product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Categorization: Approach-1</a:t>
            </a:r>
            <a:endParaRPr lang="en-US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Sub-categories of Business risks </a:t>
            </a:r>
          </a:p>
          <a:p>
            <a:pPr lvl="1"/>
            <a:r>
              <a:rPr lang="en-US" dirty="0" smtClean="0"/>
              <a:t>Market risk</a:t>
            </a:r>
          </a:p>
          <a:p>
            <a:pPr lvl="2"/>
            <a:r>
              <a:rPr lang="en-US" dirty="0" smtClean="0"/>
              <a:t>Building an excellent product or system that </a:t>
            </a:r>
            <a:r>
              <a:rPr lang="en-US" dirty="0" smtClean="0">
                <a:solidFill>
                  <a:srgbClr val="FF0000"/>
                </a:solidFill>
              </a:rPr>
              <a:t>no one really wants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Strategic risk</a:t>
            </a:r>
          </a:p>
          <a:p>
            <a:pPr lvl="2"/>
            <a:r>
              <a:rPr lang="en-US" dirty="0" smtClean="0"/>
              <a:t>Building a product that </a:t>
            </a:r>
            <a:r>
              <a:rPr lang="en-US" dirty="0" smtClean="0">
                <a:solidFill>
                  <a:srgbClr val="FF0000"/>
                </a:solidFill>
              </a:rPr>
              <a:t>no longer fits into the overall business strategy </a:t>
            </a:r>
            <a:r>
              <a:rPr lang="en-US" dirty="0" smtClean="0"/>
              <a:t>for the company.</a:t>
            </a:r>
          </a:p>
          <a:p>
            <a:pPr lvl="1"/>
            <a:r>
              <a:rPr lang="en-US" dirty="0" smtClean="0"/>
              <a:t>Sales risk</a:t>
            </a:r>
          </a:p>
          <a:p>
            <a:pPr lvl="2"/>
            <a:r>
              <a:rPr lang="en-US" dirty="0" smtClean="0"/>
              <a:t>Building a product that the sales force </a:t>
            </a:r>
            <a:r>
              <a:rPr lang="en-US" dirty="0" smtClean="0">
                <a:solidFill>
                  <a:srgbClr val="FF0000"/>
                </a:solidFill>
              </a:rPr>
              <a:t>doesn't understand how to sell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Management risk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Losing the support of senior management</a:t>
            </a:r>
            <a:r>
              <a:rPr lang="en-US" dirty="0" smtClean="0"/>
              <a:t> due to a change in focus or a change in people.</a:t>
            </a:r>
          </a:p>
          <a:p>
            <a:pPr lvl="1"/>
            <a:r>
              <a:rPr lang="en-US" dirty="0" smtClean="0"/>
              <a:t>Budget risk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Losing budgetary or personnel commitment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Categorization: </a:t>
            </a:r>
            <a:r>
              <a:rPr lang="en-US" dirty="0" smtClean="0"/>
              <a:t>Approach-2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risks</a:t>
            </a:r>
          </a:p>
          <a:p>
            <a:pPr lvl="1"/>
            <a:r>
              <a:rPr lang="en-US" dirty="0" smtClean="0"/>
              <a:t>Those risks that </a:t>
            </a:r>
            <a:r>
              <a:rPr lang="en-US" dirty="0" smtClean="0">
                <a:solidFill>
                  <a:srgbClr val="FF0000"/>
                </a:solidFill>
              </a:rPr>
              <a:t>can be uncovered after careful evaluation </a:t>
            </a:r>
            <a:r>
              <a:rPr lang="en-US" dirty="0" smtClean="0"/>
              <a:t>of 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project plan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business and technical environment </a:t>
            </a:r>
            <a:r>
              <a:rPr lang="en-US" dirty="0" smtClean="0"/>
              <a:t>in which the project is being developed, and </a:t>
            </a:r>
          </a:p>
          <a:p>
            <a:pPr lvl="2"/>
            <a:r>
              <a:rPr lang="en-US" dirty="0" smtClean="0"/>
              <a:t>other </a:t>
            </a:r>
            <a:r>
              <a:rPr lang="en-US" dirty="0" smtClean="0">
                <a:solidFill>
                  <a:srgbClr val="FF0000"/>
                </a:solidFill>
              </a:rPr>
              <a:t>reliable information sources </a:t>
            </a:r>
            <a:r>
              <a:rPr lang="en-US" dirty="0" smtClean="0"/>
              <a:t>(Ex. unrealistic delivery date)</a:t>
            </a:r>
          </a:p>
          <a:p>
            <a:r>
              <a:rPr lang="en-US" dirty="0" smtClean="0"/>
              <a:t>Predictable risks</a:t>
            </a:r>
          </a:p>
          <a:p>
            <a:pPr lvl="1"/>
            <a:r>
              <a:rPr lang="en-US" dirty="0" smtClean="0"/>
              <a:t>Those risks that are </a:t>
            </a:r>
            <a:r>
              <a:rPr lang="en-US" dirty="0" smtClean="0">
                <a:solidFill>
                  <a:srgbClr val="FF0000"/>
                </a:solidFill>
              </a:rPr>
              <a:t>deduced (draw conclusion) from past project experience </a:t>
            </a:r>
            <a:r>
              <a:rPr lang="en-US" dirty="0" smtClean="0"/>
              <a:t>(Ex. past turnover)</a:t>
            </a:r>
          </a:p>
          <a:p>
            <a:r>
              <a:rPr lang="en-US" dirty="0" smtClean="0"/>
              <a:t>Unpredictable risks</a:t>
            </a:r>
          </a:p>
          <a:p>
            <a:pPr lvl="1"/>
            <a:r>
              <a:rPr lang="en-US" dirty="0" smtClean="0"/>
              <a:t>Those risks that can and do occur, but are </a:t>
            </a:r>
            <a:r>
              <a:rPr lang="en-US" dirty="0" smtClean="0">
                <a:solidFill>
                  <a:srgbClr val="FF0000"/>
                </a:solidFill>
              </a:rPr>
              <a:t>extremely difficult to identify in advance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vs. Proactive Risk Strategies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Reactive risk strategies</a:t>
            </a:r>
          </a:p>
          <a:p>
            <a:pPr lvl="1"/>
            <a:r>
              <a:rPr lang="en-US" dirty="0" smtClean="0"/>
              <a:t>"Don't worry, I </a:t>
            </a:r>
            <a:r>
              <a:rPr lang="en-US" dirty="0" smtClean="0">
                <a:solidFill>
                  <a:srgbClr val="FF0000"/>
                </a:solidFill>
              </a:rPr>
              <a:t>will think of something</a:t>
            </a:r>
            <a:r>
              <a:rPr lang="en-US" dirty="0" smtClean="0"/>
              <a:t>“.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majority </a:t>
            </a:r>
            <a:r>
              <a:rPr lang="en-US" dirty="0" smtClean="0"/>
              <a:t>of software teams and managers </a:t>
            </a:r>
            <a:r>
              <a:rPr lang="en-US" dirty="0" smtClean="0">
                <a:solidFill>
                  <a:srgbClr val="FF0000"/>
                </a:solidFill>
              </a:rPr>
              <a:t>rely on this approach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Nothing is done about risks until something goes wrong.</a:t>
            </a:r>
          </a:p>
          <a:p>
            <a:pPr lvl="2"/>
            <a:r>
              <a:rPr lang="en-US" dirty="0" smtClean="0"/>
              <a:t>The team then flies into action in an attempt to correct the problem rapidly (fire fighting).</a:t>
            </a:r>
          </a:p>
          <a:p>
            <a:pPr lvl="1"/>
            <a:r>
              <a:rPr lang="en-US" dirty="0" smtClean="0"/>
              <a:t>Crisis management is the choice of management techniques.</a:t>
            </a:r>
          </a:p>
          <a:p>
            <a:r>
              <a:rPr lang="en-US" dirty="0" smtClean="0"/>
              <a:t>Proactive risk strategies</a:t>
            </a:r>
          </a:p>
          <a:p>
            <a:pPr lvl="1"/>
            <a:r>
              <a:rPr lang="en-US" dirty="0" smtClean="0"/>
              <a:t>Steps for risk management are followed.</a:t>
            </a:r>
          </a:p>
          <a:p>
            <a:pPr lvl="1"/>
            <a:r>
              <a:rPr lang="en-US" dirty="0" smtClean="0"/>
              <a:t>Primary objective is to avoid risk and to have an emergency plan in place</a:t>
            </a:r>
          </a:p>
          <a:p>
            <a:pPr lvl="2"/>
            <a:r>
              <a:rPr lang="en-US" dirty="0" smtClean="0"/>
              <a:t>to handle unavoidable risks in a controlled and effective manner.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for Risk Management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possible risks and recognize what can go wrong.</a:t>
            </a:r>
          </a:p>
          <a:p>
            <a:r>
              <a:rPr lang="en-US" dirty="0" smtClean="0"/>
              <a:t>Analyze each risk to estimate the probability that it will occur and the impact (i.e., damage) that it will do if it does occur.</a:t>
            </a:r>
          </a:p>
          <a:p>
            <a:r>
              <a:rPr lang="en-US" dirty="0" smtClean="0"/>
              <a:t>Rank the risks by probability and impact</a:t>
            </a:r>
            <a:endParaRPr lang="en-US" dirty="0"/>
          </a:p>
          <a:p>
            <a:pPr lvl="1"/>
            <a:r>
              <a:rPr lang="en-US" dirty="0" smtClean="0"/>
              <a:t>Impact may be negligible, marginal, critical, and catastrophic.</a:t>
            </a:r>
          </a:p>
          <a:p>
            <a:r>
              <a:rPr lang="en-US" dirty="0" smtClean="0"/>
              <a:t>Develop a contingency plan to manage those risks having high probability and high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Identification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 Classification 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Process</a:t>
            </a:r>
          </a:p>
          <a:p>
            <a:pPr lvl="1"/>
            <a:r>
              <a:rPr lang="en-IN" dirty="0" smtClean="0"/>
              <a:t>Specifies </a:t>
            </a:r>
            <a:r>
              <a:rPr lang="en-IN" b="1" dirty="0" smtClean="0"/>
              <a:t>activities </a:t>
            </a:r>
            <a:r>
              <a:rPr lang="en-IN" dirty="0" smtClean="0"/>
              <a:t>related to production of software.</a:t>
            </a:r>
          </a:p>
          <a:p>
            <a:pPr lvl="1"/>
            <a:r>
              <a:rPr lang="en-IN" dirty="0" smtClean="0"/>
              <a:t>Specifies </a:t>
            </a:r>
            <a:r>
              <a:rPr lang="en-IN" dirty="0"/>
              <a:t>the </a:t>
            </a:r>
            <a:r>
              <a:rPr lang="en-IN" b="1" dirty="0"/>
              <a:t>abstract set of activities </a:t>
            </a:r>
            <a:r>
              <a:rPr lang="en-IN" dirty="0"/>
              <a:t>that should be performed to go from user needs to final product.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Project</a:t>
            </a:r>
          </a:p>
          <a:p>
            <a:pPr lvl="1"/>
            <a:r>
              <a:rPr lang="en-IN" dirty="0" smtClean="0"/>
              <a:t>Software </a:t>
            </a:r>
            <a:r>
              <a:rPr lang="en-IN" b="1" dirty="0" smtClean="0"/>
              <a:t>development work </a:t>
            </a:r>
            <a:r>
              <a:rPr lang="en-IN" dirty="0" smtClean="0"/>
              <a:t>in </a:t>
            </a:r>
            <a:r>
              <a:rPr lang="en-IN" dirty="0"/>
              <a:t>which a software process is used.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actual act of executing the activities </a:t>
            </a:r>
            <a:r>
              <a:rPr lang="en-IN" dirty="0"/>
              <a:t>for some specific user needs</a:t>
            </a:r>
            <a:r>
              <a:rPr lang="en-IN" dirty="0" smtClean="0"/>
              <a:t>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Product</a:t>
            </a:r>
            <a:endParaRPr lang="en-IN" dirty="0"/>
          </a:p>
          <a:p>
            <a:pPr lvl="1"/>
            <a:r>
              <a:rPr lang="en-IN" dirty="0" smtClean="0"/>
              <a:t>The </a:t>
            </a:r>
            <a:r>
              <a:rPr lang="en-IN" b="1" dirty="0"/>
              <a:t>outcomes </a:t>
            </a:r>
            <a:r>
              <a:rPr lang="en-IN" dirty="0"/>
              <a:t>of a software </a:t>
            </a:r>
            <a:r>
              <a:rPr lang="en-IN" dirty="0" smtClean="0"/>
              <a:t>project.</a:t>
            </a:r>
            <a:endParaRPr lang="en-IN" dirty="0"/>
          </a:p>
          <a:p>
            <a:pPr lvl="1"/>
            <a:r>
              <a:rPr lang="en-IN" b="1" dirty="0" smtClean="0"/>
              <a:t>All </a:t>
            </a:r>
            <a:r>
              <a:rPr lang="en-IN" b="1" dirty="0"/>
              <a:t>the outputs </a:t>
            </a:r>
            <a:r>
              <a:rPr lang="en-IN" dirty="0"/>
              <a:t>that are produced while the activities are being </a:t>
            </a:r>
            <a:r>
              <a:rPr lang="en-IN" dirty="0" smtClean="0"/>
              <a:t>executed.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Identification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 identification is a systematic attempt to specify threats to the project plan.</a:t>
            </a:r>
          </a:p>
          <a:p>
            <a:r>
              <a:rPr lang="en-US" dirty="0" smtClean="0"/>
              <a:t>By identifying known and predictable risks, the project manager takes a first step toward,</a:t>
            </a:r>
          </a:p>
          <a:p>
            <a:pPr lvl="1"/>
            <a:r>
              <a:rPr lang="en-US" dirty="0" smtClean="0"/>
              <a:t>avoiding them when possible</a:t>
            </a:r>
          </a:p>
          <a:p>
            <a:pPr lvl="1"/>
            <a:r>
              <a:rPr lang="en-US" dirty="0" smtClean="0"/>
              <a:t>controlling them when necessary</a:t>
            </a:r>
          </a:p>
          <a:p>
            <a:r>
              <a:rPr lang="en-US" dirty="0" smtClean="0"/>
              <a:t>Generic Risks </a:t>
            </a:r>
          </a:p>
          <a:p>
            <a:pPr lvl="1"/>
            <a:r>
              <a:rPr lang="en-US" dirty="0" smtClean="0"/>
              <a:t>Risks that are a potential threat to every software project.</a:t>
            </a:r>
          </a:p>
          <a:p>
            <a:r>
              <a:rPr lang="en-US" dirty="0" smtClean="0"/>
              <a:t>Product-specific Risks </a:t>
            </a:r>
          </a:p>
          <a:p>
            <a:pPr lvl="1"/>
            <a:r>
              <a:rPr lang="en-US" dirty="0" smtClean="0"/>
              <a:t>Risks that can be identified only by clear understanding of the technology, the people and the environment, that is specific to the software that is to be built.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Known and Predictable Risk Categories</a:t>
            </a:r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One method for identifying risks is to create a risk item checklist.</a:t>
            </a:r>
          </a:p>
          <a:p>
            <a:r>
              <a:rPr lang="en-IN" dirty="0" smtClean="0"/>
              <a:t>The </a:t>
            </a:r>
            <a:r>
              <a:rPr lang="en-IN" dirty="0"/>
              <a:t>checklist can be used for risk identification </a:t>
            </a:r>
            <a:r>
              <a:rPr lang="en-IN" dirty="0" smtClean="0"/>
              <a:t>which </a:t>
            </a:r>
            <a:r>
              <a:rPr lang="en-IN" dirty="0"/>
              <a:t>focuses on some subset of known and predictable risks in the following generic subcategories:</a:t>
            </a:r>
            <a:endParaRPr lang="en-US" dirty="0" smtClean="0"/>
          </a:p>
          <a:p>
            <a:pPr lvl="1"/>
            <a:r>
              <a:rPr lang="en-US" dirty="0" smtClean="0"/>
              <a:t>Product Size</a:t>
            </a:r>
          </a:p>
          <a:p>
            <a:pPr lvl="2"/>
            <a:r>
              <a:rPr lang="en-US" dirty="0" smtClean="0"/>
              <a:t>risks associated with overall size of the software to be built.</a:t>
            </a:r>
          </a:p>
          <a:p>
            <a:pPr lvl="1"/>
            <a:r>
              <a:rPr lang="en-US" dirty="0" smtClean="0"/>
              <a:t>Business Impact</a:t>
            </a:r>
          </a:p>
          <a:p>
            <a:pPr lvl="2"/>
            <a:r>
              <a:rPr lang="en-US" dirty="0" smtClean="0"/>
              <a:t>risks associated with constraints imposed by management or the marketplace.</a:t>
            </a:r>
          </a:p>
          <a:p>
            <a:pPr lvl="1"/>
            <a:r>
              <a:rPr lang="en-US" dirty="0" smtClean="0"/>
              <a:t>Customer Characteristics</a:t>
            </a:r>
          </a:p>
          <a:p>
            <a:pPr lvl="2"/>
            <a:r>
              <a:rPr lang="en-US" dirty="0" smtClean="0"/>
              <a:t>risks associated with sophistication of the customer and the developer's ability to communicate with the customer in a timely manner.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Known and Predictable Risk Categories</a:t>
            </a:r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Process Definition</a:t>
            </a:r>
            <a:endParaRPr lang="en-US" dirty="0"/>
          </a:p>
          <a:p>
            <a:pPr lvl="2"/>
            <a:r>
              <a:rPr lang="en-US" dirty="0"/>
              <a:t>risks associated with the </a:t>
            </a:r>
            <a:r>
              <a:rPr lang="en-US" dirty="0">
                <a:solidFill>
                  <a:srgbClr val="FF0000"/>
                </a:solidFill>
              </a:rPr>
              <a:t>degree to which the software process has been defined and is followed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Development Environment</a:t>
            </a:r>
          </a:p>
          <a:p>
            <a:pPr lvl="2"/>
            <a:r>
              <a:rPr lang="en-US" dirty="0" smtClean="0"/>
              <a:t>risks associated with </a:t>
            </a:r>
            <a:r>
              <a:rPr lang="en-US" dirty="0" smtClean="0">
                <a:solidFill>
                  <a:srgbClr val="FF0000"/>
                </a:solidFill>
              </a:rPr>
              <a:t>availability and quality of the tools </a:t>
            </a:r>
            <a:r>
              <a:rPr lang="en-US" dirty="0" smtClean="0"/>
              <a:t>to be used to build the project.</a:t>
            </a:r>
          </a:p>
          <a:p>
            <a:pPr lvl="1"/>
            <a:r>
              <a:rPr lang="en-US" dirty="0" smtClean="0"/>
              <a:t>Technology to be Built</a:t>
            </a:r>
          </a:p>
          <a:p>
            <a:pPr lvl="2"/>
            <a:r>
              <a:rPr lang="en-US" dirty="0" smtClean="0"/>
              <a:t>risks associated with </a:t>
            </a:r>
            <a:r>
              <a:rPr lang="en-US" dirty="0" smtClean="0">
                <a:solidFill>
                  <a:srgbClr val="FF0000"/>
                </a:solidFill>
              </a:rPr>
              <a:t>complexity of the system to be built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“newness” of the technology </a:t>
            </a:r>
            <a:r>
              <a:rPr lang="en-US" dirty="0" smtClean="0"/>
              <a:t>in the system.</a:t>
            </a:r>
          </a:p>
          <a:p>
            <a:pPr lvl="1"/>
            <a:r>
              <a:rPr lang="en-US" dirty="0" smtClean="0"/>
              <a:t>Staff Size and Experience</a:t>
            </a:r>
          </a:p>
          <a:p>
            <a:pPr lvl="2"/>
            <a:r>
              <a:rPr lang="en-US" dirty="0" smtClean="0"/>
              <a:t>risks associated with </a:t>
            </a:r>
            <a:r>
              <a:rPr lang="en-US" dirty="0" smtClean="0">
                <a:solidFill>
                  <a:srgbClr val="FF0000"/>
                </a:solidFill>
              </a:rPr>
              <a:t>overall technical and project experience </a:t>
            </a:r>
            <a:r>
              <a:rPr lang="en-US" dirty="0" smtClean="0"/>
              <a:t>of the software engineers who will do the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Projection (Estimation)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Projection (Estimation)</a:t>
            </a:r>
            <a:endParaRPr 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 projection (or estimation) attempts to </a:t>
            </a:r>
            <a:r>
              <a:rPr lang="en-US" dirty="0" smtClean="0">
                <a:solidFill>
                  <a:srgbClr val="FF0000"/>
                </a:solidFill>
              </a:rPr>
              <a:t>rate each risk in two ways.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probability</a:t>
            </a:r>
            <a:r>
              <a:rPr lang="en-US" dirty="0" smtClean="0"/>
              <a:t> that the risk is real.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consequence</a:t>
            </a:r>
            <a:r>
              <a:rPr lang="en-US" dirty="0" smtClean="0"/>
              <a:t> (effect) of the problems associated with the risk.</a:t>
            </a:r>
          </a:p>
          <a:p>
            <a:r>
              <a:rPr lang="en-US" dirty="0"/>
              <a:t>Risk Projection/Estimation </a:t>
            </a:r>
            <a:r>
              <a:rPr lang="en-US" dirty="0" smtClean="0"/>
              <a:t>Steps</a:t>
            </a:r>
          </a:p>
          <a:p>
            <a:pPr lvl="1"/>
            <a:r>
              <a:rPr lang="en-US" dirty="0"/>
              <a:t>Establish a scale that reflects the perceived </a:t>
            </a:r>
            <a:r>
              <a:rPr lang="en-US" dirty="0" smtClean="0"/>
              <a:t>likelihood (probability) of </a:t>
            </a:r>
            <a:r>
              <a:rPr lang="en-US" dirty="0"/>
              <a:t>a </a:t>
            </a:r>
            <a:r>
              <a:rPr lang="en-US" dirty="0" smtClean="0"/>
              <a:t>risk.</a:t>
            </a:r>
          </a:p>
          <a:p>
            <a:pPr lvl="2"/>
            <a:r>
              <a:rPr lang="en-US" dirty="0" smtClean="0"/>
              <a:t>Ex., 1-low, 10-high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the consequences of the risk.</a:t>
            </a:r>
          </a:p>
          <a:p>
            <a:pPr lvl="1"/>
            <a:r>
              <a:rPr lang="en-US" dirty="0"/>
              <a:t>Estimate the impact of the risk on the project and product.</a:t>
            </a:r>
          </a:p>
          <a:p>
            <a:pPr lvl="1"/>
            <a:r>
              <a:rPr lang="en-US" dirty="0"/>
              <a:t>Note the overall accuracy of the risk projection so that there will be no misunderstandings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9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 Mitigation, Monitoring, and </a:t>
            </a:r>
            <a:br>
              <a:rPr lang="en-US" dirty="0" smtClean="0"/>
            </a:br>
            <a:r>
              <a:rPr lang="en-US" dirty="0" smtClean="0"/>
              <a:t>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Mitigation, Monitoring, </a:t>
            </a:r>
            <a:r>
              <a:rPr lang="en-US" sz="3600" dirty="0" smtClean="0"/>
              <a:t>and Management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effective strategy for dealing with risk must consider three issues</a:t>
            </a:r>
            <a:r>
              <a:rPr lang="en-US" dirty="0"/>
              <a:t> </a:t>
            </a:r>
            <a:r>
              <a:rPr lang="en-US" dirty="0" smtClean="0"/>
              <a:t>(Note: these are not mutually exclusive)</a:t>
            </a:r>
          </a:p>
          <a:p>
            <a:pPr lvl="1"/>
            <a:r>
              <a:rPr lang="en-US" dirty="0" smtClean="0"/>
              <a:t>Risk mitigation (i.e., avoidance)</a:t>
            </a:r>
          </a:p>
          <a:p>
            <a:pPr lvl="1"/>
            <a:r>
              <a:rPr lang="en-US" dirty="0" smtClean="0"/>
              <a:t>Risk monitoring</a:t>
            </a:r>
          </a:p>
          <a:p>
            <a:pPr lvl="1"/>
            <a:r>
              <a:rPr lang="en-US" dirty="0" smtClean="0"/>
              <a:t>Risk management and contingency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Mitigation</a:t>
            </a:r>
            <a:endParaRPr 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mitigation (avoidance) is the primary strategy and is achieved through a plan</a:t>
            </a:r>
          </a:p>
          <a:p>
            <a:r>
              <a:rPr lang="en-US" dirty="0" smtClean="0"/>
              <a:t>For Ex</a:t>
            </a:r>
            <a:r>
              <a:rPr lang="en-US" dirty="0"/>
              <a:t>., Risk of high staff turnover</a:t>
            </a:r>
          </a:p>
          <a:p>
            <a:pPr lvl="1"/>
            <a:r>
              <a:rPr lang="en-IN" dirty="0" smtClean="0"/>
              <a:t>To mitigate this risk, you would develop a strategy for reducing turnover. </a:t>
            </a:r>
          </a:p>
          <a:p>
            <a:pPr lvl="1"/>
            <a:r>
              <a:rPr lang="en-IN" dirty="0" smtClean="0"/>
              <a:t>The possible steps to be taken are:</a:t>
            </a:r>
          </a:p>
          <a:p>
            <a:pPr lvl="2"/>
            <a:r>
              <a:rPr lang="en-IN" dirty="0" smtClean="0"/>
              <a:t>Meet with current staff to determine causes for turnover (e.g., poor working conditions, low pay, and competitive job market).</a:t>
            </a:r>
          </a:p>
          <a:p>
            <a:pPr lvl="2"/>
            <a:r>
              <a:rPr lang="en-IN" dirty="0" smtClean="0"/>
              <a:t>Mitigate </a:t>
            </a:r>
            <a:r>
              <a:rPr lang="en-IN" dirty="0"/>
              <a:t>those causes that are under your control before the project starts.</a:t>
            </a:r>
          </a:p>
          <a:p>
            <a:pPr lvl="2"/>
            <a:r>
              <a:rPr lang="en-IN" dirty="0" smtClean="0"/>
              <a:t>Once </a:t>
            </a:r>
            <a:r>
              <a:rPr lang="en-IN" dirty="0"/>
              <a:t>the project commences, assume turnover will occur and develop techniques to ensure continuity when people leave.</a:t>
            </a:r>
          </a:p>
          <a:p>
            <a:pPr lvl="2"/>
            <a:r>
              <a:rPr lang="en-IN" dirty="0" smtClean="0"/>
              <a:t>Organize </a:t>
            </a:r>
            <a:r>
              <a:rPr lang="en-IN" dirty="0"/>
              <a:t>project teams so that information about each development activity is widely dispersed</a:t>
            </a:r>
            <a:r>
              <a:rPr lang="en-IN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Mitigation</a:t>
            </a:r>
            <a:endParaRPr 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IN" dirty="0" smtClean="0"/>
              <a:t>Define </a:t>
            </a:r>
            <a:r>
              <a:rPr lang="en-IN" dirty="0"/>
              <a:t>work product standards and establish mechanisms to be sure that all models and documents are developed in a timely manner.</a:t>
            </a:r>
            <a:endParaRPr lang="en-US" dirty="0"/>
          </a:p>
          <a:p>
            <a:pPr lvl="2"/>
            <a:r>
              <a:rPr lang="en-IN" dirty="0" smtClean="0"/>
              <a:t>Conduct </a:t>
            </a:r>
            <a:r>
              <a:rPr lang="en-IN" dirty="0"/>
              <a:t>peer reviews of all work (so that more than one person is “up to speed”).</a:t>
            </a:r>
          </a:p>
          <a:p>
            <a:pPr lvl="2"/>
            <a:r>
              <a:rPr lang="en-IN" dirty="0" smtClean="0"/>
              <a:t>Assign </a:t>
            </a:r>
            <a:r>
              <a:rPr lang="en-IN" dirty="0"/>
              <a:t>a backup staff member for every critical technologist.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The W5HH Principle for Project Management</a:t>
            </a:r>
            <a:endParaRPr lang="en-US" sz="3600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Boehm suggests an </a:t>
            </a:r>
            <a:r>
              <a:rPr lang="en-IN" dirty="0" smtClean="0"/>
              <a:t>approach (</a:t>
            </a:r>
            <a:r>
              <a:rPr lang="en-IN" dirty="0"/>
              <a:t>W5HH) that addresses project objectives, milestones and schedules, responsibilities, management and technical approaches, and required resources.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Why </a:t>
            </a:r>
            <a:r>
              <a:rPr lang="en-IN" dirty="0"/>
              <a:t>is the system being developed?</a:t>
            </a:r>
          </a:p>
          <a:p>
            <a:pPr lvl="2"/>
            <a:r>
              <a:rPr lang="en-IN" dirty="0"/>
              <a:t>Enables all parties to assess the validity of business reasons for the software </a:t>
            </a:r>
            <a:r>
              <a:rPr lang="en-IN" dirty="0" smtClean="0"/>
              <a:t>work.</a:t>
            </a:r>
            <a:endParaRPr lang="en-IN" dirty="0"/>
          </a:p>
          <a:p>
            <a:pPr lvl="1"/>
            <a:r>
              <a:rPr lang="en-IN" dirty="0">
                <a:solidFill>
                  <a:srgbClr val="FF0000"/>
                </a:solidFill>
              </a:rPr>
              <a:t>What </a:t>
            </a:r>
            <a:r>
              <a:rPr lang="en-IN" dirty="0"/>
              <a:t>will be done</a:t>
            </a:r>
            <a:r>
              <a:rPr lang="en-IN" dirty="0" smtClean="0"/>
              <a:t>?</a:t>
            </a:r>
            <a:endParaRPr lang="en-IN" dirty="0"/>
          </a:p>
          <a:p>
            <a:pPr lvl="2"/>
            <a:r>
              <a:rPr lang="en-IN" dirty="0"/>
              <a:t>Establish the task set that will be required.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When </a:t>
            </a:r>
            <a:r>
              <a:rPr lang="en-IN" dirty="0"/>
              <a:t>will it be accomplished?</a:t>
            </a:r>
          </a:p>
          <a:p>
            <a:pPr lvl="2"/>
            <a:r>
              <a:rPr lang="en-IN" dirty="0"/>
              <a:t>Project schedule to achieve milestone.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Who </a:t>
            </a:r>
            <a:r>
              <a:rPr lang="en-IN" dirty="0"/>
              <a:t>is responsible?</a:t>
            </a:r>
          </a:p>
          <a:p>
            <a:pPr lvl="2"/>
            <a:r>
              <a:rPr lang="en-IN" dirty="0"/>
              <a:t>Role and responsibility of each member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Process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Process Metrics are an </a:t>
            </a:r>
            <a:r>
              <a:rPr lang="en-IN" b="1" dirty="0" smtClean="0"/>
              <a:t>invaluable tool for companies to monitor, evaluate and improve their operational performance </a:t>
            </a:r>
            <a:r>
              <a:rPr lang="en-IN" dirty="0" smtClean="0"/>
              <a:t>across the enterprise.</a:t>
            </a:r>
          </a:p>
          <a:p>
            <a:r>
              <a:rPr lang="en-US" dirty="0" smtClean="0"/>
              <a:t>They are </a:t>
            </a:r>
            <a:r>
              <a:rPr lang="en-US" b="1" dirty="0" smtClean="0"/>
              <a:t>used for making strategic decisions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IN" dirty="0" smtClean="0"/>
              <a:t>Process Metrics are </a:t>
            </a:r>
            <a:r>
              <a:rPr lang="en-IN" b="1" dirty="0" smtClean="0"/>
              <a:t>collected across all projects </a:t>
            </a:r>
            <a:r>
              <a:rPr lang="en-IN" dirty="0" smtClean="0"/>
              <a:t>and over long periods of time.</a:t>
            </a:r>
          </a:p>
          <a:p>
            <a:r>
              <a:rPr lang="en-IN" dirty="0" smtClean="0"/>
              <a:t>Their </a:t>
            </a:r>
            <a:r>
              <a:rPr lang="en-IN" b="1" dirty="0" smtClean="0"/>
              <a:t>intent is to provide a set of process indicators </a:t>
            </a:r>
            <a:r>
              <a:rPr lang="en-IN" dirty="0" smtClean="0"/>
              <a:t>that lead to long-term software process improvement.</a:t>
            </a:r>
          </a:p>
          <a:p>
            <a:pPr lvl="1"/>
            <a:r>
              <a:rPr lang="en-IN" dirty="0" smtClean="0"/>
              <a:t>Ex., </a:t>
            </a:r>
            <a:r>
              <a:rPr lang="en-IN" b="1" dirty="0" smtClean="0"/>
              <a:t>Defect </a:t>
            </a:r>
            <a:r>
              <a:rPr lang="en-IN" b="1" dirty="0"/>
              <a:t>Removal Efficiency (DRE</a:t>
            </a:r>
            <a:r>
              <a:rPr lang="en-IN" b="1" dirty="0" smtClean="0"/>
              <a:t>) metric</a:t>
            </a:r>
            <a:endParaRPr lang="en-IN" b="1" dirty="0"/>
          </a:p>
          <a:p>
            <a:pPr lvl="2"/>
            <a:r>
              <a:rPr lang="en-IN" dirty="0"/>
              <a:t>Relationship between errors (E) and defects (D</a:t>
            </a:r>
            <a:r>
              <a:rPr lang="en-IN" dirty="0" smtClean="0"/>
              <a:t>)</a:t>
            </a:r>
            <a:endParaRPr lang="en-IN" dirty="0"/>
          </a:p>
          <a:p>
            <a:pPr lvl="2"/>
            <a:r>
              <a:rPr lang="en-IN" dirty="0"/>
              <a:t>The ideal is a DRE of 1:</a:t>
            </a:r>
          </a:p>
          <a:p>
            <a:pPr lvl="2"/>
            <a:r>
              <a:rPr lang="en-IN" b="1" dirty="0"/>
              <a:t>DRE = E / ( E + D )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The W5HH Principle for Project Management</a:t>
            </a:r>
            <a:endParaRPr lang="en-US" sz="3600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IN" dirty="0" smtClean="0">
                <a:solidFill>
                  <a:srgbClr val="FF0000"/>
                </a:solidFill>
              </a:rPr>
              <a:t>Where </a:t>
            </a:r>
            <a:r>
              <a:rPr lang="en-IN" dirty="0"/>
              <a:t>are they organizationally located?</a:t>
            </a:r>
          </a:p>
          <a:p>
            <a:pPr lvl="2"/>
            <a:r>
              <a:rPr lang="en-IN" dirty="0"/>
              <a:t>Customer, end user and other stakeholders also have responsibility.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How </a:t>
            </a:r>
            <a:r>
              <a:rPr lang="en-IN" dirty="0"/>
              <a:t>will the job be done technically and managerially?</a:t>
            </a:r>
          </a:p>
          <a:p>
            <a:pPr lvl="2"/>
            <a:r>
              <a:rPr lang="en-IN" dirty="0"/>
              <a:t>Management and technical strategy must be defined.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How </a:t>
            </a:r>
            <a:r>
              <a:rPr lang="en-IN" dirty="0"/>
              <a:t>much of each resource is needed?</a:t>
            </a:r>
          </a:p>
          <a:p>
            <a:pPr lvl="2"/>
            <a:r>
              <a:rPr lang="en-IN" dirty="0"/>
              <a:t>Develop estimation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It is applicable regardless of size or complexity of software </a:t>
            </a:r>
            <a:r>
              <a:rPr lang="en-IN" dirty="0" smtClean="0"/>
              <a:t>project.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Process, Project and Product Metrics</a:t>
            </a:r>
          </a:p>
          <a:p>
            <a:r>
              <a:rPr lang="en-IN" dirty="0"/>
              <a:t>Software Measurement</a:t>
            </a:r>
            <a:endParaRPr lang="en-US" dirty="0" smtClean="0"/>
          </a:p>
          <a:p>
            <a:r>
              <a:rPr lang="en-IN" dirty="0"/>
              <a:t>Software Project Estimation</a:t>
            </a:r>
          </a:p>
          <a:p>
            <a:r>
              <a:rPr lang="en-IN" dirty="0"/>
              <a:t>Software Project Decomposing</a:t>
            </a:r>
          </a:p>
          <a:p>
            <a:r>
              <a:rPr lang="en-IN" dirty="0"/>
              <a:t>Empirical Estimation Models</a:t>
            </a:r>
          </a:p>
          <a:p>
            <a:r>
              <a:rPr lang="en-IN" dirty="0"/>
              <a:t>Project Scheduling &amp; Tracking</a:t>
            </a:r>
          </a:p>
          <a:p>
            <a:r>
              <a:rPr lang="en-IN" dirty="0"/>
              <a:t>Risk Analysis and </a:t>
            </a:r>
            <a:r>
              <a:rPr lang="en-IN" dirty="0" smtClean="0"/>
              <a:t>Management</a:t>
            </a:r>
          </a:p>
          <a:p>
            <a:r>
              <a:rPr lang="en-IN" dirty="0"/>
              <a:t>W5HH Principle for Project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Process Metrics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measure the </a:t>
            </a:r>
            <a:r>
              <a:rPr lang="en-IN" b="1" dirty="0" smtClean="0"/>
              <a:t>effectiveness </a:t>
            </a:r>
            <a:r>
              <a:rPr lang="en-IN" b="1" dirty="0"/>
              <a:t>of a process </a:t>
            </a:r>
            <a:r>
              <a:rPr lang="en-IN" dirty="0"/>
              <a:t>by deriving a set of metrics </a:t>
            </a:r>
            <a:r>
              <a:rPr lang="en-IN" b="1" dirty="0"/>
              <a:t>based on outcomes of the process </a:t>
            </a:r>
            <a:r>
              <a:rPr lang="en-IN" dirty="0"/>
              <a:t>such </a:t>
            </a:r>
            <a:r>
              <a:rPr lang="en-IN" dirty="0" smtClean="0"/>
              <a:t>as,</a:t>
            </a:r>
            <a:endParaRPr lang="en-IN" dirty="0"/>
          </a:p>
          <a:p>
            <a:pPr lvl="1"/>
            <a:r>
              <a:rPr lang="en-IN" b="1" dirty="0"/>
              <a:t>Errors uncovered </a:t>
            </a:r>
            <a:r>
              <a:rPr lang="en-IN" dirty="0"/>
              <a:t>before release of the software</a:t>
            </a:r>
          </a:p>
          <a:p>
            <a:pPr lvl="1"/>
            <a:r>
              <a:rPr lang="en-IN" b="1" dirty="0"/>
              <a:t>Defects delivered </a:t>
            </a:r>
            <a:r>
              <a:rPr lang="en-IN" dirty="0"/>
              <a:t>to and reported by the end users</a:t>
            </a:r>
          </a:p>
          <a:p>
            <a:pPr lvl="1"/>
            <a:r>
              <a:rPr lang="en-IN" b="1" dirty="0"/>
              <a:t>Work products </a:t>
            </a:r>
            <a:r>
              <a:rPr lang="en-IN" dirty="0"/>
              <a:t>delivered</a:t>
            </a:r>
          </a:p>
          <a:p>
            <a:pPr lvl="1"/>
            <a:r>
              <a:rPr lang="en-IN" b="1" dirty="0"/>
              <a:t>Human effort </a:t>
            </a:r>
            <a:r>
              <a:rPr lang="en-IN" dirty="0"/>
              <a:t>expended</a:t>
            </a:r>
          </a:p>
          <a:p>
            <a:pPr lvl="1"/>
            <a:r>
              <a:rPr lang="en-IN" b="1" dirty="0"/>
              <a:t>Calendar time </a:t>
            </a:r>
            <a:r>
              <a:rPr lang="en-IN" dirty="0"/>
              <a:t>expended</a:t>
            </a:r>
          </a:p>
          <a:p>
            <a:pPr lvl="1"/>
            <a:r>
              <a:rPr lang="en-IN" b="1" dirty="0"/>
              <a:t>Conformance to the schedule</a:t>
            </a:r>
          </a:p>
          <a:p>
            <a:pPr lvl="1"/>
            <a:r>
              <a:rPr lang="en-IN" b="1" dirty="0"/>
              <a:t>Time and effort </a:t>
            </a:r>
            <a:r>
              <a:rPr lang="en-IN" dirty="0"/>
              <a:t>to complete each generic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13511</TotalTime>
  <Words>5416</Words>
  <Application>Microsoft Office PowerPoint</Application>
  <PresentationFormat>On-screen Show (4:3)</PresentationFormat>
  <Paragraphs>724</Paragraphs>
  <Slides>81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Unit-3 Managing Software Project</vt:lpstr>
      <vt:lpstr>Outlines</vt:lpstr>
      <vt:lpstr>Terminologies</vt:lpstr>
      <vt:lpstr>Terminologies (Cont…)</vt:lpstr>
      <vt:lpstr>Terminologies (Cont…)</vt:lpstr>
      <vt:lpstr>Why Measure Software?</vt:lpstr>
      <vt:lpstr>Metric Classification Base</vt:lpstr>
      <vt:lpstr>1. Process Metrics</vt:lpstr>
      <vt:lpstr>1. Process Metrics (Cont…)</vt:lpstr>
      <vt:lpstr>2. Project Metrics</vt:lpstr>
      <vt:lpstr>2. Project Metrics (Cont…)</vt:lpstr>
      <vt:lpstr>3. Product Metrics</vt:lpstr>
      <vt:lpstr>Types of Measures</vt:lpstr>
      <vt:lpstr>Software Measurement</vt:lpstr>
      <vt:lpstr>1. Size-Oriented Metrics</vt:lpstr>
      <vt:lpstr>1. Size-Oriented Metrics (Cont…)</vt:lpstr>
      <vt:lpstr>2. Function-Oriented Metrics</vt:lpstr>
      <vt:lpstr>2. Function Point Controversy</vt:lpstr>
      <vt:lpstr>3. Object-Oriented Metrics</vt:lpstr>
      <vt:lpstr>4. Use-Case–Oriented Metrics</vt:lpstr>
      <vt:lpstr>Function Point Metrics</vt:lpstr>
      <vt:lpstr>Function Point Components</vt:lpstr>
      <vt:lpstr>Function Point Components</vt:lpstr>
      <vt:lpstr>Function Point Components</vt:lpstr>
      <vt:lpstr>Compute Function Points</vt:lpstr>
      <vt:lpstr>Compute Function Points (Cont…)</vt:lpstr>
      <vt:lpstr>Value Adjustment Factors</vt:lpstr>
      <vt:lpstr>Function Point Example</vt:lpstr>
      <vt:lpstr>Function Point Example (Cont…)</vt:lpstr>
      <vt:lpstr>Compute Function Points Example-2</vt:lpstr>
      <vt:lpstr>Software Project Estimation</vt:lpstr>
      <vt:lpstr>Software Project Decomposing</vt:lpstr>
      <vt:lpstr>Decomposition Techniques</vt:lpstr>
      <vt:lpstr>1. Software Sizing</vt:lpstr>
      <vt:lpstr>1. Software Sizing (Cont…)</vt:lpstr>
      <vt:lpstr>2. Problem-Based Estimation</vt:lpstr>
      <vt:lpstr>2. Problem-Based Estimation (Cont…)</vt:lpstr>
      <vt:lpstr>2. Problem-Based Estimation (Cont…)</vt:lpstr>
      <vt:lpstr>3. Process-Based Estimation</vt:lpstr>
      <vt:lpstr>3. Process-Based Estimation (Cont…)</vt:lpstr>
      <vt:lpstr>3. Process-Based Estimation (Cont…)</vt:lpstr>
      <vt:lpstr>4. Estimation with Use-Cases</vt:lpstr>
      <vt:lpstr>4. Estimation with Use-Cases (Cont…)</vt:lpstr>
      <vt:lpstr>Empirical Estimation Models</vt:lpstr>
      <vt:lpstr>SLOC</vt:lpstr>
      <vt:lpstr>COCOMO II</vt:lpstr>
      <vt:lpstr>COCOMO II (Cont…)</vt:lpstr>
      <vt:lpstr>Organic, Semidetached and Embedded software projects </vt:lpstr>
      <vt:lpstr>Organic, Semidetached and Embedded software projects </vt:lpstr>
      <vt:lpstr>COCOMO II (Cont…)</vt:lpstr>
      <vt:lpstr>COCOMO II (Cont…)</vt:lpstr>
      <vt:lpstr>Example</vt:lpstr>
      <vt:lpstr>Project Scheduling &amp; Tracking</vt:lpstr>
      <vt:lpstr>Scheduling Principles</vt:lpstr>
      <vt:lpstr>Scheduling Principles (Cont…)</vt:lpstr>
      <vt:lpstr>Effort Distribution</vt:lpstr>
      <vt:lpstr>Effort Distribution (Cont…)</vt:lpstr>
      <vt:lpstr>Scheduling Methods</vt:lpstr>
      <vt:lpstr>Scheduling Methods (Cont…)</vt:lpstr>
      <vt:lpstr>Project Schedule Tracking</vt:lpstr>
      <vt:lpstr>Project Tracking (Cont…)</vt:lpstr>
      <vt:lpstr>Risk Analysis and Management</vt:lpstr>
      <vt:lpstr>Definition of Risk</vt:lpstr>
      <vt:lpstr>Risk Categorization: Approach-1</vt:lpstr>
      <vt:lpstr>Risk Categorization: Approach-1</vt:lpstr>
      <vt:lpstr>Risk Categorization: Approach-2</vt:lpstr>
      <vt:lpstr>Reactive vs. Proactive Risk Strategies</vt:lpstr>
      <vt:lpstr>Steps for Risk Management</vt:lpstr>
      <vt:lpstr>Risk Identification</vt:lpstr>
      <vt:lpstr>Risk Identification</vt:lpstr>
      <vt:lpstr>Known and Predictable Risk Categories</vt:lpstr>
      <vt:lpstr>Known and Predictable Risk Categories</vt:lpstr>
      <vt:lpstr>Risk Projection (Estimation)</vt:lpstr>
      <vt:lpstr>Risk Projection (Estimation)</vt:lpstr>
      <vt:lpstr>Risk Mitigation, Monitoring, and  Management</vt:lpstr>
      <vt:lpstr>Risk Mitigation, Monitoring, and Management</vt:lpstr>
      <vt:lpstr>Risk Mitigation</vt:lpstr>
      <vt:lpstr>Risk Mitigation</vt:lpstr>
      <vt:lpstr>The W5HH Principle for Project Management</vt:lpstr>
      <vt:lpstr>The W5HH Principle for Project Management</vt:lpstr>
      <vt:lpstr>Summary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1820</cp:revision>
  <dcterms:created xsi:type="dcterms:W3CDTF">2013-05-17T03:00:03Z</dcterms:created>
  <dcterms:modified xsi:type="dcterms:W3CDTF">2017-03-09T08:12:33Z</dcterms:modified>
</cp:coreProperties>
</file>