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405" r:id="rId2"/>
    <p:sldId id="346" r:id="rId3"/>
    <p:sldId id="351" r:id="rId4"/>
    <p:sldId id="352" r:id="rId5"/>
    <p:sldId id="387" r:id="rId6"/>
    <p:sldId id="356" r:id="rId7"/>
    <p:sldId id="388" r:id="rId8"/>
    <p:sldId id="394" r:id="rId9"/>
    <p:sldId id="358" r:id="rId10"/>
    <p:sldId id="395" r:id="rId11"/>
    <p:sldId id="397" r:id="rId12"/>
    <p:sldId id="359" r:id="rId13"/>
    <p:sldId id="360" r:id="rId14"/>
    <p:sldId id="396" r:id="rId15"/>
    <p:sldId id="361" r:id="rId16"/>
    <p:sldId id="404" r:id="rId17"/>
    <p:sldId id="362" r:id="rId18"/>
    <p:sldId id="364" r:id="rId19"/>
    <p:sldId id="389" r:id="rId20"/>
    <p:sldId id="391" r:id="rId21"/>
    <p:sldId id="368" r:id="rId22"/>
    <p:sldId id="369" r:id="rId23"/>
    <p:sldId id="371" r:id="rId24"/>
    <p:sldId id="372" r:id="rId25"/>
    <p:sldId id="376" r:id="rId26"/>
    <p:sldId id="390" r:id="rId27"/>
    <p:sldId id="398" r:id="rId28"/>
    <p:sldId id="393" r:id="rId29"/>
    <p:sldId id="399" r:id="rId30"/>
    <p:sldId id="401" r:id="rId31"/>
    <p:sldId id="400" r:id="rId32"/>
    <p:sldId id="380" r:id="rId33"/>
    <p:sldId id="32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1l6a4NaOWk/U9CWcOyyKdw==" hashData="ryET9cqfneL8Hv3I0rvqF1PQfV8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0000"/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>
        <p:scale>
          <a:sx n="70" d="100"/>
          <a:sy n="70" d="100"/>
        </p:scale>
        <p:origin x="-1150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2109" y="4289778"/>
            <a:ext cx="5376871" cy="4064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 Requirement Analysis and Specification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14384" y="2667000"/>
            <a:ext cx="8763000" cy="808037"/>
          </a:xfrm>
        </p:spPr>
        <p:txBody>
          <a:bodyPr wrap="none">
            <a:normAutofit/>
          </a:bodyPr>
          <a:lstStyle>
            <a:lvl1pPr algn="ctr">
              <a:defRPr sz="4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Unit-4 Requirement Analysis and Specification       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22860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38862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7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Unit-4 Requirement Analysis and Specification       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191000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Jignasu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Mahidhareeya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jignasu.mahidhareeya@darshan.ac.in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+ 91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9890261198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		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4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Unit-4</a:t>
            </a:r>
            <a:b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Requirement Analysis and Specification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5654" y="576262"/>
            <a:ext cx="12192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white"/>
                </a:solidFill>
              </a:rPr>
              <a:t>2160701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576262"/>
            <a:ext cx="29446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SOFTWARE ENGINEERING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pic>
        <p:nvPicPr>
          <p:cNvPr id="1026" name="Picture 2" descr="Image result for software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1" y="289861"/>
            <a:ext cx="2752039" cy="13103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Function Deployment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Exciting requirements</a:t>
            </a:r>
          </a:p>
          <a:p>
            <a:pPr lvl="2"/>
            <a:r>
              <a:rPr lang="en-IN" dirty="0"/>
              <a:t>These requirements are for </a:t>
            </a:r>
            <a:r>
              <a:rPr lang="en-IN" dirty="0">
                <a:solidFill>
                  <a:srgbClr val="FF0000"/>
                </a:solidFill>
              </a:rPr>
              <a:t>features that go beyond the customer's expectations </a:t>
            </a:r>
            <a:r>
              <a:rPr lang="en-IN" dirty="0"/>
              <a:t>and prove to be very satisfying when present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Scenarios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requirements are gathered, an overall </a:t>
            </a:r>
            <a:r>
              <a:rPr lang="en-IN" dirty="0">
                <a:solidFill>
                  <a:srgbClr val="FF0000"/>
                </a:solidFill>
              </a:rPr>
              <a:t>vision of system functions and features </a:t>
            </a:r>
            <a:r>
              <a:rPr lang="en-IN" dirty="0"/>
              <a:t>begins to materialize (put into practice).</a:t>
            </a:r>
          </a:p>
          <a:p>
            <a:r>
              <a:rPr lang="en-IN" dirty="0"/>
              <a:t>Users can create a set of </a:t>
            </a:r>
            <a:r>
              <a:rPr lang="en-IN" dirty="0">
                <a:solidFill>
                  <a:srgbClr val="FF0000"/>
                </a:solidFill>
              </a:rPr>
              <a:t>scenarios that identify a thread of usage </a:t>
            </a:r>
            <a:r>
              <a:rPr lang="en-IN" dirty="0"/>
              <a:t>for the system to be constructed.</a:t>
            </a:r>
          </a:p>
          <a:p>
            <a:r>
              <a:rPr lang="en-IN" dirty="0"/>
              <a:t>The scenarios, </a:t>
            </a:r>
            <a:r>
              <a:rPr lang="en-IN" dirty="0" smtClean="0"/>
              <a:t>often called </a:t>
            </a:r>
            <a:r>
              <a:rPr lang="en-IN" dirty="0">
                <a:solidFill>
                  <a:srgbClr val="FF0000"/>
                </a:solidFill>
              </a:rPr>
              <a:t>use cases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 Work Products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work products will vary depending on the system, but should include one or more of the following </a:t>
            </a:r>
            <a:r>
              <a:rPr lang="en-IN" dirty="0" smtClean="0"/>
              <a:t>items.</a:t>
            </a:r>
            <a:endParaRPr lang="en-IN" dirty="0"/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statement of need and </a:t>
            </a:r>
            <a:r>
              <a:rPr lang="en-IN" dirty="0" smtClean="0">
                <a:solidFill>
                  <a:srgbClr val="FF0000"/>
                </a:solidFill>
              </a:rPr>
              <a:t>feasibility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/>
              <a:t>A bounded </a:t>
            </a:r>
            <a:r>
              <a:rPr lang="en-IN" dirty="0">
                <a:solidFill>
                  <a:srgbClr val="FF0000"/>
                </a:solidFill>
              </a:rPr>
              <a:t>statement of scope </a:t>
            </a:r>
            <a:r>
              <a:rPr lang="en-IN" dirty="0"/>
              <a:t>for the system or </a:t>
            </a:r>
            <a:r>
              <a:rPr lang="en-IN" dirty="0" smtClean="0"/>
              <a:t>product.</a:t>
            </a:r>
            <a:endParaRPr lang="en-IN" dirty="0"/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list of customers, users, and other stakeholders </a:t>
            </a:r>
            <a:r>
              <a:rPr lang="en-IN" dirty="0"/>
              <a:t>who participated in requirements </a:t>
            </a:r>
            <a:r>
              <a:rPr lang="en-IN" dirty="0" smtClean="0"/>
              <a:t>elicitation.</a:t>
            </a:r>
            <a:endParaRPr lang="en-IN" dirty="0"/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description of the system's technical </a:t>
            </a:r>
            <a:r>
              <a:rPr lang="en-IN" dirty="0" smtClean="0">
                <a:solidFill>
                  <a:srgbClr val="FF0000"/>
                </a:solidFill>
              </a:rPr>
              <a:t>environment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list of requirements</a:t>
            </a:r>
            <a:r>
              <a:rPr lang="en-IN" dirty="0"/>
              <a:t> (organized by function) and the </a:t>
            </a:r>
            <a:r>
              <a:rPr lang="en-IN" dirty="0">
                <a:solidFill>
                  <a:srgbClr val="FF0000"/>
                </a:solidFill>
              </a:rPr>
              <a:t>domain </a:t>
            </a:r>
            <a:r>
              <a:rPr lang="en-IN" dirty="0" smtClean="0">
                <a:solidFill>
                  <a:srgbClr val="FF0000"/>
                </a:solidFill>
              </a:rPr>
              <a:t>constraints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set of preliminary usage scenarios</a:t>
            </a:r>
            <a:r>
              <a:rPr lang="en-IN" dirty="0"/>
              <a:t> (in the form of use cases) that provide </a:t>
            </a:r>
            <a:r>
              <a:rPr lang="en-IN" dirty="0" smtClean="0"/>
              <a:t>insight into the </a:t>
            </a:r>
            <a:r>
              <a:rPr lang="en-IN" dirty="0"/>
              <a:t>use of the system </a:t>
            </a:r>
            <a:r>
              <a:rPr lang="en-IN" dirty="0" smtClean="0"/>
              <a:t>under </a:t>
            </a:r>
            <a:r>
              <a:rPr lang="en-IN" dirty="0"/>
              <a:t>different operating </a:t>
            </a:r>
            <a:r>
              <a:rPr lang="en-IN" dirty="0" smtClean="0"/>
              <a:t>conditions.</a:t>
            </a:r>
            <a:endParaRPr lang="en-IN" dirty="0"/>
          </a:p>
          <a:p>
            <a:pPr lvl="1"/>
            <a:r>
              <a:rPr lang="en-IN" dirty="0"/>
              <a:t>Any </a:t>
            </a:r>
            <a:r>
              <a:rPr lang="en-IN" dirty="0">
                <a:solidFill>
                  <a:srgbClr val="FF0000"/>
                </a:solidFill>
              </a:rPr>
              <a:t>prototypes developed </a:t>
            </a:r>
            <a:r>
              <a:rPr lang="en-IN" dirty="0"/>
              <a:t>to better define </a:t>
            </a:r>
            <a:r>
              <a:rPr lang="en-IN" dirty="0" smtClean="0"/>
              <a:t>requirements.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Building the </a:t>
            </a:r>
            <a:r>
              <a:rPr lang="en-IN" sz="4000" dirty="0" smtClean="0"/>
              <a:t>Requirements Analysis </a:t>
            </a:r>
            <a:r>
              <a:rPr lang="en-US" sz="4000" dirty="0" smtClean="0"/>
              <a:t>Model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intent of </a:t>
            </a:r>
            <a:r>
              <a:rPr lang="en-IN" dirty="0" smtClean="0"/>
              <a:t>this </a:t>
            </a:r>
            <a:r>
              <a:rPr lang="en-IN" dirty="0"/>
              <a:t>model is to provide a description of the </a:t>
            </a:r>
            <a:r>
              <a:rPr lang="en-IN" dirty="0">
                <a:solidFill>
                  <a:srgbClr val="FF0000"/>
                </a:solidFill>
              </a:rPr>
              <a:t>required </a:t>
            </a:r>
            <a:r>
              <a:rPr lang="en-IN" dirty="0" smtClean="0">
                <a:solidFill>
                  <a:srgbClr val="FF0000"/>
                </a:solidFill>
              </a:rPr>
              <a:t>informational, functional</a:t>
            </a:r>
            <a:r>
              <a:rPr lang="en-IN" dirty="0">
                <a:solidFill>
                  <a:srgbClr val="FF0000"/>
                </a:solidFill>
              </a:rPr>
              <a:t>, and </a:t>
            </a:r>
            <a:r>
              <a:rPr lang="en-IN" dirty="0" err="1">
                <a:solidFill>
                  <a:srgbClr val="FF0000"/>
                </a:solidFill>
              </a:rPr>
              <a:t>behavioral</a:t>
            </a:r>
            <a:r>
              <a:rPr lang="en-IN" dirty="0">
                <a:solidFill>
                  <a:srgbClr val="FF0000"/>
                </a:solidFill>
              </a:rPr>
              <a:t> domains </a:t>
            </a:r>
            <a:r>
              <a:rPr lang="en-IN" dirty="0"/>
              <a:t>for a </a:t>
            </a:r>
            <a:r>
              <a:rPr lang="en-IN" dirty="0" smtClean="0"/>
              <a:t>system.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analysis model is </a:t>
            </a:r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snapshot </a:t>
            </a:r>
            <a:r>
              <a:rPr lang="en-IN" dirty="0">
                <a:solidFill>
                  <a:srgbClr val="FF0000"/>
                </a:solidFill>
              </a:rPr>
              <a:t>of requirements </a:t>
            </a:r>
            <a:r>
              <a:rPr lang="en-IN" dirty="0"/>
              <a:t>at any given 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Elements of the Requirements Model:</a:t>
            </a:r>
            <a:endParaRPr lang="en-US" dirty="0" smtClean="0"/>
          </a:p>
          <a:p>
            <a:pPr lvl="1"/>
            <a:r>
              <a:rPr lang="en-IN" dirty="0" smtClean="0"/>
              <a:t>Scenario-based </a:t>
            </a:r>
            <a:r>
              <a:rPr lang="en-IN" dirty="0"/>
              <a:t>elements</a:t>
            </a:r>
          </a:p>
          <a:p>
            <a:pPr lvl="2"/>
            <a:r>
              <a:rPr lang="en-IN" dirty="0"/>
              <a:t>Describe the </a:t>
            </a:r>
            <a:r>
              <a:rPr lang="en-IN" dirty="0">
                <a:solidFill>
                  <a:srgbClr val="FF0000"/>
                </a:solidFill>
              </a:rPr>
              <a:t>system from the user's point of view </a:t>
            </a:r>
            <a:r>
              <a:rPr lang="en-IN" dirty="0"/>
              <a:t>using scenarios that are depicted </a:t>
            </a:r>
            <a:r>
              <a:rPr lang="en-IN" dirty="0" smtClean="0"/>
              <a:t>(stated) in </a:t>
            </a:r>
            <a:r>
              <a:rPr lang="en-IN" dirty="0">
                <a:solidFill>
                  <a:srgbClr val="FF0000"/>
                </a:solidFill>
              </a:rPr>
              <a:t>use cases and activity </a:t>
            </a:r>
            <a:r>
              <a:rPr lang="en-IN" dirty="0" smtClean="0">
                <a:solidFill>
                  <a:srgbClr val="FF0000"/>
                </a:solidFill>
              </a:rPr>
              <a:t>diagrams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/>
              <a:t>Class-based elements</a:t>
            </a:r>
          </a:p>
          <a:p>
            <a:pPr lvl="2"/>
            <a:r>
              <a:rPr lang="en-IN" dirty="0"/>
              <a:t>Identify the </a:t>
            </a:r>
            <a:r>
              <a:rPr lang="en-IN" dirty="0">
                <a:solidFill>
                  <a:srgbClr val="FF0000"/>
                </a:solidFill>
              </a:rPr>
              <a:t>domain classes for the objects </a:t>
            </a:r>
            <a:r>
              <a:rPr lang="en-IN" dirty="0"/>
              <a:t>manipulated by the actors, the attributes of these classes, and how they interact with one another; </a:t>
            </a:r>
            <a:r>
              <a:rPr lang="en-IN" dirty="0" smtClean="0"/>
              <a:t>which utilize </a:t>
            </a:r>
            <a:r>
              <a:rPr lang="en-IN" dirty="0">
                <a:solidFill>
                  <a:srgbClr val="FF0000"/>
                </a:solidFill>
              </a:rPr>
              <a:t>class diagrams </a:t>
            </a:r>
            <a:r>
              <a:rPr lang="en-IN" dirty="0"/>
              <a:t>to do </a:t>
            </a:r>
            <a:r>
              <a:rPr lang="en-IN" dirty="0" smtClean="0"/>
              <a:t>this.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Building the </a:t>
            </a:r>
            <a:r>
              <a:rPr lang="en-IN" sz="3300" dirty="0" smtClean="0"/>
              <a:t>Requirements Analysis </a:t>
            </a:r>
            <a:r>
              <a:rPr lang="en-US" sz="3300" dirty="0" smtClean="0"/>
              <a:t>Model (</a:t>
            </a:r>
            <a:r>
              <a:rPr lang="en-US" sz="3300" dirty="0" err="1" smtClean="0"/>
              <a:t>Cont</a:t>
            </a:r>
            <a:r>
              <a:rPr lang="en-US" sz="3300" dirty="0" smtClean="0"/>
              <a:t>…)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err="1" smtClean="0"/>
              <a:t>Behavioral</a:t>
            </a:r>
            <a:r>
              <a:rPr lang="en-IN" dirty="0" smtClean="0"/>
              <a:t> </a:t>
            </a:r>
            <a:r>
              <a:rPr lang="en-IN" dirty="0"/>
              <a:t>elements</a:t>
            </a:r>
          </a:p>
          <a:p>
            <a:pPr lvl="2"/>
            <a:r>
              <a:rPr lang="en-IN" dirty="0"/>
              <a:t>Use </a:t>
            </a:r>
            <a:r>
              <a:rPr lang="en-IN" dirty="0">
                <a:solidFill>
                  <a:srgbClr val="FF0000"/>
                </a:solidFill>
              </a:rPr>
              <a:t>state diagrams </a:t>
            </a:r>
            <a:r>
              <a:rPr lang="en-IN" dirty="0"/>
              <a:t>to represent the </a:t>
            </a:r>
            <a:r>
              <a:rPr lang="en-IN" dirty="0">
                <a:solidFill>
                  <a:srgbClr val="FF0000"/>
                </a:solidFill>
              </a:rPr>
              <a:t>state of the system, the events that cause the system to change state, and the actions </a:t>
            </a:r>
            <a:r>
              <a:rPr lang="en-IN" dirty="0"/>
              <a:t>that are taken as a result of a particular </a:t>
            </a:r>
            <a:r>
              <a:rPr lang="en-IN" dirty="0" smtClean="0"/>
              <a:t>event.</a:t>
            </a:r>
          </a:p>
          <a:p>
            <a:pPr lvl="2"/>
            <a:r>
              <a:rPr lang="en-IN" dirty="0" smtClean="0"/>
              <a:t>This can also </a:t>
            </a:r>
            <a:r>
              <a:rPr lang="en-IN" dirty="0"/>
              <a:t>be applied to each class in the </a:t>
            </a:r>
            <a:r>
              <a:rPr lang="en-IN" dirty="0" smtClean="0"/>
              <a:t>system.</a:t>
            </a:r>
            <a:endParaRPr lang="en-IN" dirty="0"/>
          </a:p>
          <a:p>
            <a:pPr lvl="1"/>
            <a:r>
              <a:rPr lang="en-IN" dirty="0"/>
              <a:t>Flow-oriented elements</a:t>
            </a:r>
          </a:p>
          <a:p>
            <a:pPr lvl="2"/>
            <a:r>
              <a:rPr lang="en-IN" dirty="0"/>
              <a:t>Use </a:t>
            </a:r>
            <a:r>
              <a:rPr lang="en-IN" dirty="0">
                <a:solidFill>
                  <a:srgbClr val="FF0000"/>
                </a:solidFill>
              </a:rPr>
              <a:t>data flow diagrams </a:t>
            </a:r>
            <a:r>
              <a:rPr lang="en-IN" dirty="0"/>
              <a:t>to show the </a:t>
            </a:r>
            <a:r>
              <a:rPr lang="en-IN" dirty="0">
                <a:solidFill>
                  <a:srgbClr val="FF0000"/>
                </a:solidFill>
              </a:rPr>
              <a:t>input data </a:t>
            </a:r>
            <a:r>
              <a:rPr lang="en-IN" dirty="0"/>
              <a:t>that comes into a system, </a:t>
            </a:r>
            <a:r>
              <a:rPr lang="en-IN" dirty="0">
                <a:solidFill>
                  <a:srgbClr val="FF0000"/>
                </a:solidFill>
              </a:rPr>
              <a:t>what functions </a:t>
            </a:r>
            <a:r>
              <a:rPr lang="en-IN" dirty="0"/>
              <a:t>are applied to that data to do transformations, and what resulting </a:t>
            </a:r>
            <a:r>
              <a:rPr lang="en-IN" dirty="0">
                <a:solidFill>
                  <a:srgbClr val="FF0000"/>
                </a:solidFill>
              </a:rPr>
              <a:t>output data </a:t>
            </a:r>
            <a:r>
              <a:rPr lang="en-IN" dirty="0"/>
              <a:t>are </a:t>
            </a:r>
            <a:r>
              <a:rPr lang="en-IN" dirty="0" smtClean="0"/>
              <a:t>produced.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Use-Cases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user scenarios that </a:t>
            </a:r>
            <a:r>
              <a:rPr lang="en-US" dirty="0" smtClean="0">
                <a:solidFill>
                  <a:srgbClr val="FF0000"/>
                </a:solidFill>
              </a:rPr>
              <a:t>describe the thread of usage</a:t>
            </a:r>
            <a:r>
              <a:rPr lang="en-US" dirty="0" smtClean="0"/>
              <a:t> of a system.</a:t>
            </a:r>
          </a:p>
          <a:p>
            <a:r>
              <a:rPr lang="en-US" dirty="0" smtClean="0"/>
              <a:t>Each scenario is described from the point-of-view of an </a:t>
            </a:r>
            <a:r>
              <a:rPr lang="en-US" dirty="0" smtClean="0">
                <a:solidFill>
                  <a:srgbClr val="FF0000"/>
                </a:solidFill>
              </a:rPr>
              <a:t>“actor”.</a:t>
            </a:r>
            <a:endParaRPr lang="en-US" dirty="0"/>
          </a:p>
          <a:p>
            <a:pPr lvl="1"/>
            <a:r>
              <a:rPr lang="en-US" dirty="0" smtClean="0"/>
              <a:t>Actor: a person or device that interacts with the software.</a:t>
            </a:r>
          </a:p>
          <a:p>
            <a:r>
              <a:rPr lang="en-US" dirty="0" smtClean="0"/>
              <a:t>Each scenario answers the following questions:</a:t>
            </a:r>
          </a:p>
          <a:p>
            <a:pPr lvl="1"/>
            <a:r>
              <a:rPr lang="en-US" dirty="0" smtClean="0"/>
              <a:t>Who is the </a:t>
            </a:r>
            <a:r>
              <a:rPr lang="en-US" dirty="0" smtClean="0">
                <a:solidFill>
                  <a:srgbClr val="FF0000"/>
                </a:solidFill>
              </a:rPr>
              <a:t>primary actor, the secondary actor</a:t>
            </a:r>
            <a:r>
              <a:rPr lang="en-US" dirty="0" smtClean="0"/>
              <a:t> (s)?</a:t>
            </a:r>
          </a:p>
          <a:p>
            <a:pPr lvl="1"/>
            <a:r>
              <a:rPr lang="en-US" dirty="0" smtClean="0"/>
              <a:t>What are the </a:t>
            </a:r>
            <a:r>
              <a:rPr lang="en-US" dirty="0" smtClean="0">
                <a:solidFill>
                  <a:srgbClr val="FF0000"/>
                </a:solidFill>
              </a:rPr>
              <a:t>actor’s goals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preconditions </a:t>
            </a:r>
            <a:r>
              <a:rPr lang="en-US" dirty="0" smtClean="0"/>
              <a:t>should exist before the story begins?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main tasks or functions </a:t>
            </a:r>
            <a:r>
              <a:rPr lang="en-US" dirty="0" smtClean="0"/>
              <a:t>are performed by the actor?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extensions </a:t>
            </a:r>
            <a:r>
              <a:rPr lang="en-US" dirty="0" smtClean="0"/>
              <a:t>might be considered as the story is described?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variations in the actor’s interaction </a:t>
            </a:r>
            <a:r>
              <a:rPr lang="en-US" dirty="0" smtClean="0"/>
              <a:t>are possible?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system information </a:t>
            </a:r>
            <a:r>
              <a:rPr lang="en-US" dirty="0" smtClean="0"/>
              <a:t>will the actor acquire, produce, or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Will the actor have to inform the system about </a:t>
            </a:r>
            <a:r>
              <a:rPr lang="en-US" dirty="0" smtClean="0">
                <a:solidFill>
                  <a:srgbClr val="FF0000"/>
                </a:solidFill>
              </a:rPr>
              <a:t>changes in the external environment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information </a:t>
            </a:r>
            <a:r>
              <a:rPr lang="en-US" dirty="0" smtClean="0"/>
              <a:t>does the actor desire from the system?</a:t>
            </a:r>
          </a:p>
          <a:p>
            <a:pPr lvl="1"/>
            <a:r>
              <a:rPr lang="en-US" dirty="0" smtClean="0"/>
              <a:t>Does the actor wish to be informed about </a:t>
            </a:r>
            <a:r>
              <a:rPr lang="en-US" dirty="0" smtClean="0">
                <a:solidFill>
                  <a:srgbClr val="FF0000"/>
                </a:solidFill>
              </a:rPr>
              <a:t>unexpected changes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7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6782" y="1676400"/>
            <a:ext cx="2387968" cy="472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Use-Case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734704"/>
            <a:ext cx="2781300" cy="5638800"/>
          </a:xfrm>
        </p:spPr>
        <p:txBody>
          <a:bodyPr/>
          <a:lstStyle/>
          <a:p>
            <a:pPr algn="just"/>
            <a:r>
              <a:rPr lang="en-IN" dirty="0" smtClean="0"/>
              <a:t>It is referred as the </a:t>
            </a:r>
            <a:r>
              <a:rPr lang="en-IN" dirty="0" smtClean="0">
                <a:solidFill>
                  <a:srgbClr val="FF0000"/>
                </a:solidFill>
              </a:rPr>
              <a:t>diagram used </a:t>
            </a:r>
            <a:r>
              <a:rPr lang="en-IN" dirty="0">
                <a:solidFill>
                  <a:srgbClr val="FF0000"/>
                </a:solidFill>
              </a:rPr>
              <a:t>to describe a set of actions (use cases)</a:t>
            </a:r>
            <a:r>
              <a:rPr lang="en-IN" dirty="0"/>
              <a:t> that some </a:t>
            </a:r>
            <a:r>
              <a:rPr lang="en-IN" dirty="0" smtClean="0"/>
              <a:t>system should perform in </a:t>
            </a:r>
            <a:r>
              <a:rPr lang="en-IN" dirty="0"/>
              <a:t>collaboration </a:t>
            </a:r>
            <a:r>
              <a:rPr lang="en-IN" dirty="0" smtClean="0"/>
              <a:t>with system users.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3276600" y="734704"/>
            <a:ext cx="5676900" cy="5638800"/>
          </a:xfrm>
        </p:spPr>
        <p:txBody>
          <a:bodyPr/>
          <a:lstStyle/>
          <a:p>
            <a:pPr lvl="1"/>
            <a:r>
              <a:rPr lang="en-IN" dirty="0" smtClean="0"/>
              <a:t>Ex., Use Case diagram for </a:t>
            </a:r>
            <a:r>
              <a:rPr lang="en-IN" dirty="0" err="1" smtClean="0"/>
              <a:t>SafeHome</a:t>
            </a:r>
            <a:r>
              <a:rPr lang="en-IN" dirty="0" smtClean="0"/>
              <a:t> home security function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3907200" y="1976701"/>
            <a:ext cx="588600" cy="1232097"/>
            <a:chOff x="6324600" y="2209800"/>
            <a:chExt cx="1219200" cy="28194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6553200" y="2209800"/>
              <a:ext cx="720000" cy="72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/>
            <p:cNvCxnSpPr>
              <a:stCxn id="3" idx="4"/>
            </p:cNvCxnSpPr>
            <p:nvPr/>
          </p:nvCxnSpPr>
          <p:spPr>
            <a:xfrm>
              <a:off x="6913200" y="2929800"/>
              <a:ext cx="0" cy="15660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324600" y="4495800"/>
              <a:ext cx="588600" cy="533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13200" y="4495800"/>
              <a:ext cx="630600" cy="533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24600" y="3429000"/>
              <a:ext cx="1143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5459102" y="1752600"/>
            <a:ext cx="1752602" cy="76157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Arms/disarms System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48298" y="2667000"/>
            <a:ext cx="1752602" cy="76157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Accesses System via </a:t>
            </a:r>
            <a:r>
              <a:rPr lang="en-IN" sz="1400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34" name="Oval 33"/>
          <p:cNvSpPr/>
          <p:nvPr/>
        </p:nvSpPr>
        <p:spPr>
          <a:xfrm>
            <a:off x="5448298" y="3581400"/>
            <a:ext cx="1752602" cy="76157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Responds to</a:t>
            </a:r>
          </a:p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Alarm Event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448298" y="4495800"/>
            <a:ext cx="1752602" cy="76157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Encounters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an </a:t>
            </a:r>
            <a:r>
              <a:rPr lang="en-IN" sz="1400" b="1" dirty="0" smtClean="0">
                <a:solidFill>
                  <a:schemeClr val="tx1"/>
                </a:solidFill>
              </a:rPr>
              <a:t>Error</a:t>
            </a:r>
            <a:endParaRPr lang="en-IN" sz="1400" b="1" dirty="0">
              <a:solidFill>
                <a:schemeClr val="tx1"/>
              </a:solidFill>
            </a:endParaRPr>
          </a:p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Condition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333998" y="5410200"/>
            <a:ext cx="1981202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Reconfigures Sensors and related System Features</a:t>
            </a:r>
            <a:endParaRPr lang="en-IN" sz="1400" b="1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928960" y="4363665"/>
            <a:ext cx="588600" cy="1232097"/>
            <a:chOff x="6324600" y="2209800"/>
            <a:chExt cx="1219200" cy="2819400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553200" y="2209800"/>
              <a:ext cx="720000" cy="72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Connector 38"/>
            <p:cNvCxnSpPr>
              <a:stCxn id="38" idx="4"/>
            </p:cNvCxnSpPr>
            <p:nvPr/>
          </p:nvCxnSpPr>
          <p:spPr>
            <a:xfrm>
              <a:off x="6913200" y="2929800"/>
              <a:ext cx="0" cy="15660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324600" y="4495800"/>
              <a:ext cx="588600" cy="533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913200" y="4495800"/>
              <a:ext cx="630600" cy="533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24600" y="3429000"/>
              <a:ext cx="1143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581400" y="3352800"/>
            <a:ext cx="124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Homeowner</a:t>
            </a:r>
            <a:endParaRPr lang="en-IN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505200" y="55874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System Administrator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1066800" cy="4528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45" name="Straight Connector 44"/>
          <p:cNvCxnSpPr>
            <a:endCxn id="34" idx="6"/>
          </p:cNvCxnSpPr>
          <p:nvPr/>
        </p:nvCxnSpPr>
        <p:spPr>
          <a:xfrm flipH="1">
            <a:off x="7200900" y="3960239"/>
            <a:ext cx="647700" cy="19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5" idx="6"/>
          </p:cNvCxnSpPr>
          <p:nvPr/>
        </p:nvCxnSpPr>
        <p:spPr>
          <a:xfrm flipH="1">
            <a:off x="7200900" y="3960239"/>
            <a:ext cx="647700" cy="9163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6" idx="6"/>
          </p:cNvCxnSpPr>
          <p:nvPr/>
        </p:nvCxnSpPr>
        <p:spPr>
          <a:xfrm flipH="1">
            <a:off x="7315200" y="3960239"/>
            <a:ext cx="533400" cy="19071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2"/>
          </p:cNvCxnSpPr>
          <p:nvPr/>
        </p:nvCxnSpPr>
        <p:spPr>
          <a:xfrm flipH="1">
            <a:off x="4876798" y="2133389"/>
            <a:ext cx="582304" cy="5336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3" idx="2"/>
          </p:cNvCxnSpPr>
          <p:nvPr/>
        </p:nvCxnSpPr>
        <p:spPr>
          <a:xfrm flipH="1" flipV="1">
            <a:off x="4876798" y="2840655"/>
            <a:ext cx="571500" cy="2071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4" idx="2"/>
          </p:cNvCxnSpPr>
          <p:nvPr/>
        </p:nvCxnSpPr>
        <p:spPr>
          <a:xfrm flipH="1" flipV="1">
            <a:off x="4876798" y="3047788"/>
            <a:ext cx="571500" cy="9144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5" idx="2"/>
          </p:cNvCxnSpPr>
          <p:nvPr/>
        </p:nvCxnSpPr>
        <p:spPr>
          <a:xfrm flipH="1" flipV="1">
            <a:off x="4825267" y="3208798"/>
            <a:ext cx="623031" cy="16677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6" idx="2"/>
          </p:cNvCxnSpPr>
          <p:nvPr/>
        </p:nvCxnSpPr>
        <p:spPr>
          <a:xfrm flipH="1" flipV="1">
            <a:off x="4953000" y="5395899"/>
            <a:ext cx="380998" cy="4715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1" grpId="0"/>
      <p:bldP spid="44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3086100" cy="5638800"/>
          </a:xfrm>
        </p:spPr>
        <p:txBody>
          <a:bodyPr/>
          <a:lstStyle/>
          <a:p>
            <a:pPr algn="just"/>
            <a:r>
              <a:rPr lang="en-IN" dirty="0" smtClean="0"/>
              <a:t>It describes </a:t>
            </a:r>
            <a:r>
              <a:rPr lang="en-IN" dirty="0"/>
              <a:t>the structure of a system by showing the system's classes, their attributes, operations (or methods), and the relationships among objects.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3733800" y="734704"/>
            <a:ext cx="5219700" cy="5638800"/>
          </a:xfrm>
        </p:spPr>
        <p:txBody>
          <a:bodyPr/>
          <a:lstStyle/>
          <a:p>
            <a:pPr lvl="1"/>
            <a:r>
              <a:rPr lang="en-IN" dirty="0"/>
              <a:t>Ex., </a:t>
            </a:r>
            <a:r>
              <a:rPr lang="en-IN" dirty="0" smtClean="0"/>
              <a:t>Class Diagram for </a:t>
            </a:r>
            <a:r>
              <a:rPr lang="en-IN" dirty="0"/>
              <a:t>sensor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00600" y="1602475"/>
            <a:ext cx="2590800" cy="4038600"/>
          </a:xfrm>
          <a:prstGeom prst="roundRect">
            <a:avLst>
              <a:gd name="adj" fmla="val 771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Sensor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2325289"/>
            <a:ext cx="2590800" cy="1672936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Name</a:t>
            </a:r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Type</a:t>
            </a:r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Location</a:t>
            </a:r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Area</a:t>
            </a:r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Characteristics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0600" y="3998225"/>
            <a:ext cx="2590800" cy="1411975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</a:rPr>
              <a:t>Identify()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Enable()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Disable()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Reconfigure()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" y="734704"/>
            <a:ext cx="3543300" cy="5638800"/>
          </a:xfrm>
        </p:spPr>
        <p:txBody>
          <a:bodyPr/>
          <a:lstStyle/>
          <a:p>
            <a:pPr algn="just"/>
            <a:r>
              <a:rPr lang="en-IN" dirty="0" smtClean="0"/>
              <a:t>It</a:t>
            </a:r>
            <a:r>
              <a:rPr lang="en-IN" dirty="0"/>
              <a:t> </a:t>
            </a:r>
            <a:r>
              <a:rPr lang="en-IN" dirty="0" smtClean="0"/>
              <a:t>is used to </a:t>
            </a:r>
            <a:r>
              <a:rPr lang="en-IN" dirty="0"/>
              <a:t>describe the </a:t>
            </a:r>
            <a:r>
              <a:rPr lang="en-IN" dirty="0" err="1"/>
              <a:t>behavior</a:t>
            </a:r>
            <a:r>
              <a:rPr lang="en-IN" dirty="0"/>
              <a:t> of </a:t>
            </a:r>
            <a:r>
              <a:rPr lang="en-IN" dirty="0" smtClean="0"/>
              <a:t>systems.</a:t>
            </a:r>
          </a:p>
          <a:p>
            <a:pPr algn="just"/>
            <a:r>
              <a:rPr lang="en-IN" dirty="0" smtClean="0"/>
              <a:t>It requires </a:t>
            </a:r>
            <a:r>
              <a:rPr lang="en-IN" dirty="0"/>
              <a:t>that the system described is composed of a finite number of </a:t>
            </a:r>
            <a:r>
              <a:rPr lang="en-IN" dirty="0" smtClean="0"/>
              <a:t>states.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3886200" y="734704"/>
            <a:ext cx="5067300" cy="5638800"/>
          </a:xfrm>
        </p:spPr>
        <p:txBody>
          <a:bodyPr/>
          <a:lstStyle/>
          <a:p>
            <a:pPr lvl="1"/>
            <a:r>
              <a:rPr lang="en-IN" dirty="0"/>
              <a:t>Ex., </a:t>
            </a:r>
            <a:r>
              <a:rPr lang="en-IN" dirty="0" smtClean="0"/>
              <a:t>State Diagram Notation</a:t>
            </a:r>
            <a:endParaRPr lang="en-IN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117157" y="1524000"/>
            <a:ext cx="2943889" cy="4495800"/>
          </a:xfrm>
          <a:prstGeom prst="roundRect">
            <a:avLst>
              <a:gd name="adj" fmla="val 11493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4117157" y="2438400"/>
            <a:ext cx="2943889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en-IN" sz="2400" b="1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4117157" y="3810000"/>
            <a:ext cx="2943889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en-IN" sz="2400" b="1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117157" y="1578114"/>
            <a:ext cx="29438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Reading </a:t>
            </a:r>
          </a:p>
          <a:p>
            <a:pPr algn="ctr"/>
            <a:r>
              <a:rPr lang="en-US" sz="2000" b="1" dirty="0"/>
              <a:t>Commands</a:t>
            </a:r>
            <a:endParaRPr lang="en-US" sz="2400" b="1" dirty="0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114800" y="2667000"/>
            <a:ext cx="29295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System status = “ready”</a:t>
            </a: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Display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= “enter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cmd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Display status = steady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4117156" y="4191000"/>
            <a:ext cx="29272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Entry/subsystems ready</a:t>
            </a:r>
          </a:p>
          <a:p>
            <a:pPr algn="ctr"/>
            <a:r>
              <a:rPr lang="en-US" b="1" dirty="0"/>
              <a:t>Do: poll user input panel</a:t>
            </a:r>
          </a:p>
          <a:p>
            <a:pPr algn="ctr"/>
            <a:r>
              <a:rPr lang="en-US" b="1" dirty="0"/>
              <a:t>Do: read user input</a:t>
            </a:r>
          </a:p>
          <a:p>
            <a:pPr algn="ctr"/>
            <a:r>
              <a:rPr lang="en-US" b="1" dirty="0"/>
              <a:t>Do: interpret user </a:t>
            </a:r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206357" y="2364614"/>
            <a:ext cx="1709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State </a:t>
            </a:r>
            <a:r>
              <a:rPr lang="en-US" b="1" dirty="0" smtClean="0">
                <a:solidFill>
                  <a:srgbClr val="002060"/>
                </a:solidFill>
              </a:rPr>
              <a:t>Name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7094438" y="3440668"/>
            <a:ext cx="2125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State </a:t>
            </a:r>
            <a:r>
              <a:rPr lang="en-US" b="1" dirty="0" smtClean="0">
                <a:solidFill>
                  <a:srgbClr val="002060"/>
                </a:solidFill>
              </a:rPr>
              <a:t>Variables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7141568" y="4964668"/>
            <a:ext cx="207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State </a:t>
            </a:r>
            <a:r>
              <a:rPr lang="en-US" b="1" dirty="0" smtClean="0">
                <a:solidFill>
                  <a:srgbClr val="002060"/>
                </a:solidFill>
              </a:rPr>
              <a:t>Activities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 flipV="1">
            <a:off x="6934200" y="1981200"/>
            <a:ext cx="1136669" cy="33948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en-IN" sz="2400" b="1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H="1" flipV="1">
            <a:off x="6934200" y="3074068"/>
            <a:ext cx="1226620" cy="354932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en-IN" sz="2400" b="1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 flipV="1">
            <a:off x="6934200" y="4479757"/>
            <a:ext cx="1289446" cy="47324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/>
            <a:endParaRPr lang="en-IN" sz="2400" b="1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Understanding </a:t>
            </a:r>
            <a:r>
              <a:rPr lang="en-IN" dirty="0"/>
              <a:t>the </a:t>
            </a:r>
            <a:r>
              <a:rPr lang="en-IN" dirty="0" smtClean="0"/>
              <a:t>Requirement</a:t>
            </a:r>
          </a:p>
          <a:p>
            <a:r>
              <a:rPr lang="en-IN" dirty="0" smtClean="0"/>
              <a:t>Requirement </a:t>
            </a:r>
            <a:r>
              <a:rPr lang="en-IN" dirty="0" err="1" smtClean="0"/>
              <a:t>Modeling</a:t>
            </a:r>
            <a:endParaRPr lang="en-IN" dirty="0" smtClean="0"/>
          </a:p>
          <a:p>
            <a:r>
              <a:rPr lang="en-IN" dirty="0" smtClean="0"/>
              <a:t>Software Requirement </a:t>
            </a:r>
            <a:r>
              <a:rPr lang="en-IN" dirty="0"/>
              <a:t>Specification (</a:t>
            </a:r>
            <a:r>
              <a:rPr lang="en-IN" dirty="0" smtClean="0"/>
              <a:t>SRS)</a:t>
            </a:r>
          </a:p>
          <a:p>
            <a:r>
              <a:rPr lang="en-IN" dirty="0" smtClean="0"/>
              <a:t>Requirement </a:t>
            </a:r>
            <a:r>
              <a:rPr lang="en-IN" dirty="0"/>
              <a:t>Analysis and Requirement </a:t>
            </a:r>
            <a:r>
              <a:rPr lang="en-IN" dirty="0" smtClean="0"/>
              <a:t>Elicitation</a:t>
            </a:r>
          </a:p>
          <a:p>
            <a:r>
              <a:rPr lang="en-IN" dirty="0" smtClean="0"/>
              <a:t>Requirement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3140312"/>
            <a:ext cx="6324599" cy="31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(</a:t>
            </a:r>
            <a:r>
              <a:rPr lang="en-IN" dirty="0" smtClean="0"/>
              <a:t>DFD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graphical representation of the "flow" of data</a:t>
            </a:r>
            <a:r>
              <a:rPr lang="en-IN" dirty="0"/>
              <a:t> through an information system, modelling its process aspects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</a:t>
            </a:r>
            <a:r>
              <a:rPr lang="en-IN" dirty="0"/>
              <a:t> is often used as a preliminary step to create an overview of the system, which can later be elaborated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Ex., </a:t>
            </a:r>
            <a:r>
              <a:rPr lang="en-IN" dirty="0" smtClean="0"/>
              <a:t>Context-level </a:t>
            </a:r>
            <a:r>
              <a:rPr lang="en-IN" dirty="0"/>
              <a:t>DFD for the </a:t>
            </a:r>
            <a:r>
              <a:rPr lang="en-IN" dirty="0" err="1"/>
              <a:t>SafeHome</a:t>
            </a:r>
            <a:r>
              <a:rPr lang="en-IN" dirty="0"/>
              <a:t> security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609600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 Roger 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S. Pressman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Negotiating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Agree </a:t>
            </a:r>
            <a:r>
              <a:rPr lang="en-IN" dirty="0">
                <a:solidFill>
                  <a:srgbClr val="FF0000"/>
                </a:solidFill>
              </a:rPr>
              <a:t>on a deliverable system </a:t>
            </a:r>
            <a:r>
              <a:rPr lang="en-IN" dirty="0"/>
              <a:t>that is realistic for developers and customers. </a:t>
            </a:r>
            <a:endParaRPr lang="en-IN" dirty="0" smtClean="0"/>
          </a:p>
          <a:p>
            <a:r>
              <a:rPr lang="en-IN" dirty="0" smtClean="0"/>
              <a:t>Activities </a:t>
            </a:r>
            <a:r>
              <a:rPr lang="en-IN" dirty="0"/>
              <a:t>in negotiation </a:t>
            </a:r>
            <a:r>
              <a:rPr lang="en-IN" dirty="0" smtClean="0"/>
              <a:t>are:</a:t>
            </a:r>
            <a:endParaRPr lang="en-IN" dirty="0"/>
          </a:p>
          <a:p>
            <a:pPr lvl="1"/>
            <a:r>
              <a:rPr lang="en-US" dirty="0" smtClean="0"/>
              <a:t>Identify the </a:t>
            </a:r>
            <a:r>
              <a:rPr lang="en-US" dirty="0" smtClean="0">
                <a:solidFill>
                  <a:srgbClr val="FF0000"/>
                </a:solidFill>
              </a:rPr>
              <a:t>key stakeholders</a:t>
            </a:r>
          </a:p>
          <a:p>
            <a:pPr lvl="2"/>
            <a:r>
              <a:rPr lang="en-US" dirty="0" smtClean="0"/>
              <a:t>These are the people who will be involved in the negotiation.</a:t>
            </a:r>
          </a:p>
          <a:p>
            <a:pPr lvl="1"/>
            <a:r>
              <a:rPr lang="en-US" dirty="0" smtClean="0"/>
              <a:t>Determine each of the stakeholders “</a:t>
            </a:r>
            <a:r>
              <a:rPr lang="en-US" dirty="0" smtClean="0">
                <a:solidFill>
                  <a:srgbClr val="FF0000"/>
                </a:solidFill>
              </a:rPr>
              <a:t>win conditions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Win conditions are not always obvious.</a:t>
            </a:r>
          </a:p>
          <a:p>
            <a:pPr lvl="1"/>
            <a:r>
              <a:rPr lang="en-US" dirty="0" smtClean="0"/>
              <a:t>Negotiate</a:t>
            </a:r>
          </a:p>
          <a:p>
            <a:pPr lvl="2"/>
            <a:r>
              <a:rPr lang="en-US" dirty="0" smtClean="0"/>
              <a:t>Work toward a set of requirements that lead to “</a:t>
            </a:r>
            <a:r>
              <a:rPr lang="en-US" dirty="0" smtClean="0">
                <a:solidFill>
                  <a:srgbClr val="FF0000"/>
                </a:solidFill>
              </a:rPr>
              <a:t>win-win</a:t>
            </a:r>
            <a:r>
              <a:rPr lang="en-US" dirty="0" smtClean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-26739"/>
            <a:ext cx="10317953" cy="769441"/>
          </a:xfrm>
        </p:spPr>
        <p:txBody>
          <a:bodyPr wrap="none">
            <a:normAutofit/>
          </a:bodyPr>
          <a:lstStyle/>
          <a:p>
            <a:r>
              <a:rPr lang="en-GB" sz="3800" dirty="0" smtClean="0"/>
              <a:t>Functional and non-functional requirements</a:t>
            </a:r>
            <a:endParaRPr lang="en-GB" sz="3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Statements of services </a:t>
            </a:r>
            <a:r>
              <a:rPr lang="en-GB" dirty="0"/>
              <a:t>the system should </a:t>
            </a:r>
            <a:r>
              <a:rPr lang="en-GB" dirty="0" smtClean="0"/>
              <a:t>provide.</a:t>
            </a:r>
            <a:endParaRPr lang="en-GB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How the system should react </a:t>
            </a:r>
            <a:r>
              <a:rPr lang="en-GB" dirty="0"/>
              <a:t>to particular inputs and should behave in particular situations.</a:t>
            </a:r>
          </a:p>
          <a:p>
            <a:r>
              <a:rPr lang="en-GB" dirty="0"/>
              <a:t>Non-functional Requirements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Constraints on the services or functions </a:t>
            </a:r>
            <a:r>
              <a:rPr lang="en-GB" dirty="0"/>
              <a:t>offered by the </a:t>
            </a:r>
            <a:r>
              <a:rPr lang="en-GB" dirty="0" smtClean="0"/>
              <a:t>system,</a:t>
            </a:r>
          </a:p>
          <a:p>
            <a:pPr lvl="2"/>
            <a:r>
              <a:rPr lang="en-GB" dirty="0" smtClean="0"/>
              <a:t>such </a:t>
            </a:r>
            <a:r>
              <a:rPr lang="en-GB" dirty="0"/>
              <a:t>as timing constraints, constraints on the development process, standards, etc.</a:t>
            </a:r>
          </a:p>
          <a:p>
            <a:r>
              <a:rPr lang="en-GB" dirty="0"/>
              <a:t>Domain Requirements</a:t>
            </a:r>
          </a:p>
          <a:p>
            <a:pPr lvl="1"/>
            <a:r>
              <a:rPr lang="en-GB" dirty="0"/>
              <a:t>Requirements that </a:t>
            </a:r>
            <a:r>
              <a:rPr lang="en-GB" dirty="0">
                <a:solidFill>
                  <a:srgbClr val="FF0000"/>
                </a:solidFill>
              </a:rPr>
              <a:t>come from the application domain </a:t>
            </a:r>
            <a:r>
              <a:rPr lang="en-GB" dirty="0"/>
              <a:t>of the system and that reflect characteristics of that domain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Requirements Specification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Requirements Specification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Requirement Specification (SRS) is a </a:t>
            </a:r>
            <a:r>
              <a:rPr lang="en-IN" dirty="0">
                <a:solidFill>
                  <a:srgbClr val="FF0000"/>
                </a:solidFill>
              </a:rPr>
              <a:t>document that completely describes what the proposed software should do </a:t>
            </a:r>
            <a:r>
              <a:rPr lang="en-IN" dirty="0"/>
              <a:t>without describing how software will do it.</a:t>
            </a:r>
          </a:p>
          <a:p>
            <a:r>
              <a:rPr lang="en-IN" dirty="0" smtClean="0"/>
              <a:t>It contains:</a:t>
            </a:r>
          </a:p>
          <a:p>
            <a:pPr lvl="1"/>
            <a:r>
              <a:rPr lang="en-IN" dirty="0" smtClean="0"/>
              <a:t>a </a:t>
            </a:r>
            <a:r>
              <a:rPr lang="en-IN" dirty="0">
                <a:solidFill>
                  <a:srgbClr val="FF0000"/>
                </a:solidFill>
              </a:rPr>
              <a:t>complete information </a:t>
            </a:r>
            <a:r>
              <a:rPr lang="en-IN" dirty="0" smtClean="0"/>
              <a:t>description</a:t>
            </a:r>
          </a:p>
          <a:p>
            <a:pPr lvl="1"/>
            <a:r>
              <a:rPr lang="en-IN" dirty="0" smtClean="0"/>
              <a:t>a </a:t>
            </a:r>
            <a:r>
              <a:rPr lang="en-IN" dirty="0">
                <a:solidFill>
                  <a:srgbClr val="FF0000"/>
                </a:solidFill>
              </a:rPr>
              <a:t>detailed functional </a:t>
            </a:r>
            <a:r>
              <a:rPr lang="en-IN" dirty="0" smtClean="0"/>
              <a:t>description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representation of </a:t>
            </a:r>
            <a:r>
              <a:rPr lang="en-IN" dirty="0">
                <a:solidFill>
                  <a:srgbClr val="FF0000"/>
                </a:solidFill>
              </a:rPr>
              <a:t>system </a:t>
            </a:r>
            <a:r>
              <a:rPr lang="en-IN" dirty="0" smtClean="0">
                <a:solidFill>
                  <a:srgbClr val="FF0000"/>
                </a:solidFill>
              </a:rPr>
              <a:t>behaviour</a:t>
            </a:r>
          </a:p>
          <a:p>
            <a:pPr lvl="1"/>
            <a:r>
              <a:rPr lang="en-IN" dirty="0" smtClean="0"/>
              <a:t>an </a:t>
            </a:r>
            <a:r>
              <a:rPr lang="en-IN" dirty="0"/>
              <a:t>indication of </a:t>
            </a:r>
            <a:r>
              <a:rPr lang="en-IN" dirty="0">
                <a:solidFill>
                  <a:srgbClr val="FF0000"/>
                </a:solidFill>
              </a:rPr>
              <a:t>performance requirements and design </a:t>
            </a:r>
            <a:r>
              <a:rPr lang="en-IN" dirty="0" smtClean="0"/>
              <a:t>constraints</a:t>
            </a:r>
          </a:p>
          <a:p>
            <a:pPr lvl="1"/>
            <a:r>
              <a:rPr lang="en-IN" dirty="0" smtClean="0"/>
              <a:t>appropriate </a:t>
            </a:r>
            <a:r>
              <a:rPr lang="en-IN" dirty="0">
                <a:solidFill>
                  <a:srgbClr val="FF0000"/>
                </a:solidFill>
              </a:rPr>
              <a:t>validation </a:t>
            </a:r>
            <a:r>
              <a:rPr lang="en-IN" dirty="0" smtClean="0">
                <a:solidFill>
                  <a:srgbClr val="FF0000"/>
                </a:solidFill>
              </a:rPr>
              <a:t>criteria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other </a:t>
            </a:r>
            <a:r>
              <a:rPr lang="en-IN" dirty="0">
                <a:solidFill>
                  <a:srgbClr val="FF0000"/>
                </a:solidFill>
              </a:rPr>
              <a:t>information </a:t>
            </a:r>
            <a:r>
              <a:rPr lang="en-IN" dirty="0" smtClean="0"/>
              <a:t>suitable </a:t>
            </a:r>
            <a:r>
              <a:rPr lang="en-IN" dirty="0"/>
              <a:t>to </a:t>
            </a:r>
            <a:r>
              <a:rPr lang="en-IN" dirty="0" smtClean="0"/>
              <a:t>requirements</a:t>
            </a:r>
          </a:p>
          <a:p>
            <a:r>
              <a:rPr lang="en-IN" dirty="0" smtClean="0"/>
              <a:t>SRS is also helping the clients to understand their own needs.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Characteristics of a Good SRS</a:t>
            </a:r>
            <a:endParaRPr lang="en-US" dirty="0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SRS should </a:t>
            </a:r>
            <a:r>
              <a:rPr lang="en-IN" altLang="en-US" dirty="0"/>
              <a:t>be </a:t>
            </a:r>
            <a:r>
              <a:rPr lang="en-IN" altLang="en-US" dirty="0">
                <a:solidFill>
                  <a:srgbClr val="FF0000"/>
                </a:solidFill>
              </a:rPr>
              <a:t>accurate, complete, efficient, and of high </a:t>
            </a:r>
            <a:r>
              <a:rPr lang="en-IN" altLang="en-US" dirty="0" smtClean="0">
                <a:solidFill>
                  <a:srgbClr val="FF0000"/>
                </a:solidFill>
              </a:rPr>
              <a:t>quality</a:t>
            </a:r>
            <a:endParaRPr lang="en-IN" altLang="en-US" dirty="0"/>
          </a:p>
          <a:p>
            <a:pPr lvl="1"/>
            <a:r>
              <a:rPr lang="en-IN" altLang="en-US" dirty="0" smtClean="0"/>
              <a:t>so </a:t>
            </a:r>
            <a:r>
              <a:rPr lang="en-IN" altLang="en-US" dirty="0"/>
              <a:t>that it does not affect the entire project plan</a:t>
            </a:r>
            <a:r>
              <a:rPr lang="en-IN" altLang="en-US" dirty="0" smtClean="0"/>
              <a:t>.</a:t>
            </a:r>
          </a:p>
          <a:p>
            <a:r>
              <a:rPr lang="en-IN" altLang="en-US" dirty="0" smtClean="0"/>
              <a:t>An </a:t>
            </a:r>
            <a:r>
              <a:rPr lang="en-IN" altLang="en-US" dirty="0"/>
              <a:t>SRS is </a:t>
            </a:r>
            <a:r>
              <a:rPr lang="en-IN" altLang="en-US" dirty="0">
                <a:solidFill>
                  <a:srgbClr val="FF0000"/>
                </a:solidFill>
              </a:rPr>
              <a:t>said to be of high quality when </a:t>
            </a:r>
            <a:r>
              <a:rPr lang="en-IN" altLang="en-US" dirty="0"/>
              <a:t>the developer and user </a:t>
            </a:r>
            <a:r>
              <a:rPr lang="en-IN" altLang="en-US" dirty="0">
                <a:solidFill>
                  <a:srgbClr val="FF0000"/>
                </a:solidFill>
              </a:rPr>
              <a:t>easily understand </a:t>
            </a:r>
            <a:r>
              <a:rPr lang="en-IN" altLang="en-US" dirty="0"/>
              <a:t>the prepared document. </a:t>
            </a:r>
            <a:endParaRPr lang="en-IN" altLang="en-US" dirty="0" smtClean="0"/>
          </a:p>
          <a:p>
            <a:r>
              <a:rPr lang="en-IN" altLang="en-US" dirty="0" smtClean="0"/>
              <a:t>Characteristics </a:t>
            </a:r>
            <a:r>
              <a:rPr lang="en-IN" altLang="en-US" dirty="0"/>
              <a:t>of </a:t>
            </a:r>
            <a:r>
              <a:rPr lang="en-IN" altLang="en-US" dirty="0" smtClean="0"/>
              <a:t>a Good SRS:</a:t>
            </a:r>
            <a:endParaRPr lang="en-IN" altLang="en-US" dirty="0"/>
          </a:p>
          <a:p>
            <a:pPr lvl="1"/>
            <a:r>
              <a:rPr lang="en-IN" altLang="en-US" dirty="0" smtClean="0"/>
              <a:t>Correct</a:t>
            </a:r>
          </a:p>
          <a:p>
            <a:pPr lvl="2"/>
            <a:r>
              <a:rPr lang="en-IN" altLang="en-US" dirty="0" smtClean="0"/>
              <a:t>SRS </a:t>
            </a:r>
            <a:r>
              <a:rPr lang="en-IN" altLang="en-US" dirty="0"/>
              <a:t>is correct when </a:t>
            </a:r>
            <a:r>
              <a:rPr lang="en-IN" altLang="en-US" dirty="0">
                <a:solidFill>
                  <a:srgbClr val="FF0000"/>
                </a:solidFill>
              </a:rPr>
              <a:t>all user requirements are stated </a:t>
            </a:r>
            <a:r>
              <a:rPr lang="en-IN" altLang="en-US" dirty="0"/>
              <a:t>in the requirements </a:t>
            </a:r>
            <a:r>
              <a:rPr lang="en-IN" altLang="en-US" dirty="0" smtClean="0"/>
              <a:t>document.</a:t>
            </a:r>
          </a:p>
          <a:p>
            <a:pPr lvl="2"/>
            <a:r>
              <a:rPr lang="en-IN" altLang="en-US" dirty="0" smtClean="0"/>
              <a:t>Note </a:t>
            </a:r>
            <a:r>
              <a:rPr lang="en-IN" altLang="en-US" dirty="0"/>
              <a:t>that there is </a:t>
            </a:r>
            <a:r>
              <a:rPr lang="en-IN" altLang="en-US" dirty="0">
                <a:solidFill>
                  <a:srgbClr val="FF0000"/>
                </a:solidFill>
              </a:rPr>
              <a:t>no specified tool or procedure to assure the correctness </a:t>
            </a:r>
            <a:r>
              <a:rPr lang="en-IN" altLang="en-US" dirty="0"/>
              <a:t>of SRS</a:t>
            </a:r>
            <a:r>
              <a:rPr lang="en-IN" altLang="en-US" dirty="0" smtClean="0"/>
              <a:t>.</a:t>
            </a:r>
          </a:p>
          <a:p>
            <a:pPr lvl="1"/>
            <a:r>
              <a:rPr lang="en-IN" altLang="en-US" dirty="0"/>
              <a:t>Unambiguous</a:t>
            </a:r>
          </a:p>
          <a:p>
            <a:pPr lvl="2"/>
            <a:r>
              <a:rPr lang="en-IN" altLang="en-US" dirty="0"/>
              <a:t>SRS is unambiguous when </a:t>
            </a:r>
            <a:r>
              <a:rPr lang="en-IN" altLang="en-US" dirty="0">
                <a:solidFill>
                  <a:srgbClr val="FF0000"/>
                </a:solidFill>
              </a:rPr>
              <a:t>every stated requirement has only one interpretation</a:t>
            </a:r>
            <a:r>
              <a:rPr lang="en-IN" altLang="en-US" dirty="0" smtClean="0"/>
              <a:t>.</a:t>
            </a:r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Characteristics of a Good SRS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…)</a:t>
            </a:r>
            <a:endParaRPr lang="en-US" dirty="0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dirty="0" smtClean="0"/>
              <a:t>Complete</a:t>
            </a:r>
          </a:p>
          <a:p>
            <a:pPr lvl="2"/>
            <a:r>
              <a:rPr lang="en-IN" altLang="en-US" dirty="0" smtClean="0"/>
              <a:t>SRS </a:t>
            </a:r>
            <a:r>
              <a:rPr lang="en-IN" altLang="en-US" dirty="0"/>
              <a:t>is complete when the </a:t>
            </a:r>
            <a:r>
              <a:rPr lang="en-IN" altLang="en-US" dirty="0">
                <a:solidFill>
                  <a:srgbClr val="FF0000"/>
                </a:solidFill>
              </a:rPr>
              <a:t>requirements </a:t>
            </a:r>
            <a:r>
              <a:rPr lang="en-IN" altLang="en-US" dirty="0" smtClean="0">
                <a:solidFill>
                  <a:srgbClr val="FF0000"/>
                </a:solidFill>
              </a:rPr>
              <a:t>clearly </a:t>
            </a:r>
            <a:r>
              <a:rPr lang="en-IN" altLang="en-US" dirty="0">
                <a:solidFill>
                  <a:srgbClr val="FF0000"/>
                </a:solidFill>
              </a:rPr>
              <a:t>define what the software is required to </a:t>
            </a:r>
            <a:r>
              <a:rPr lang="en-IN" altLang="en-US" dirty="0" smtClean="0">
                <a:solidFill>
                  <a:srgbClr val="FF0000"/>
                </a:solidFill>
              </a:rPr>
              <a:t>do</a:t>
            </a:r>
            <a:r>
              <a:rPr lang="en-IN" altLang="en-US" dirty="0" smtClean="0"/>
              <a:t>.</a:t>
            </a:r>
            <a:endParaRPr lang="en-IN" altLang="en-US" dirty="0"/>
          </a:p>
          <a:p>
            <a:pPr lvl="1"/>
            <a:r>
              <a:rPr lang="en-IN" altLang="en-US" dirty="0"/>
              <a:t>Ranked for </a:t>
            </a:r>
            <a:r>
              <a:rPr lang="en-IN" altLang="en-US" dirty="0" smtClean="0"/>
              <a:t>Importance/Stability</a:t>
            </a:r>
          </a:p>
          <a:p>
            <a:pPr lvl="2"/>
            <a:r>
              <a:rPr lang="en-IN" altLang="en-US" dirty="0" smtClean="0"/>
              <a:t>All </a:t>
            </a:r>
            <a:r>
              <a:rPr lang="en-IN" altLang="en-US" dirty="0"/>
              <a:t>requirements are not equally important, hence </a:t>
            </a:r>
            <a:r>
              <a:rPr lang="en-IN" altLang="en-US" dirty="0">
                <a:solidFill>
                  <a:srgbClr val="FF0000"/>
                </a:solidFill>
              </a:rPr>
              <a:t>each requirement is identified to make differences </a:t>
            </a:r>
            <a:r>
              <a:rPr lang="en-IN" altLang="en-US" dirty="0"/>
              <a:t>among other </a:t>
            </a:r>
            <a:r>
              <a:rPr lang="en-IN" altLang="en-US" dirty="0" smtClean="0"/>
              <a:t>requirements.</a:t>
            </a:r>
          </a:p>
          <a:p>
            <a:pPr lvl="2"/>
            <a:r>
              <a:rPr lang="en-IN" altLang="en-US" dirty="0" smtClean="0">
                <a:solidFill>
                  <a:srgbClr val="FF0000"/>
                </a:solidFill>
              </a:rPr>
              <a:t>Stability </a:t>
            </a:r>
            <a:r>
              <a:rPr lang="en-IN" altLang="en-US" dirty="0">
                <a:solidFill>
                  <a:srgbClr val="FF0000"/>
                </a:solidFill>
              </a:rPr>
              <a:t>implies the probability of changes </a:t>
            </a:r>
            <a:r>
              <a:rPr lang="en-IN" altLang="en-US" dirty="0"/>
              <a:t>in the requirement in future.</a:t>
            </a:r>
          </a:p>
          <a:p>
            <a:pPr lvl="1"/>
            <a:r>
              <a:rPr lang="en-IN" altLang="en-US" dirty="0" smtClean="0"/>
              <a:t>Modifiable</a:t>
            </a:r>
          </a:p>
          <a:p>
            <a:pPr lvl="2"/>
            <a:r>
              <a:rPr lang="en-IN" altLang="en-US" dirty="0" smtClean="0"/>
              <a:t>The </a:t>
            </a:r>
            <a:r>
              <a:rPr lang="en-IN" altLang="en-US" dirty="0"/>
              <a:t>requirements of the user can change, hence requirements document should be created in such a manner that those </a:t>
            </a:r>
            <a:r>
              <a:rPr lang="en-IN" altLang="en-US" dirty="0">
                <a:solidFill>
                  <a:srgbClr val="FF0000"/>
                </a:solidFill>
              </a:rPr>
              <a:t>changes can be modified </a:t>
            </a:r>
            <a:r>
              <a:rPr lang="en-IN" altLang="en-US" dirty="0" smtClean="0">
                <a:solidFill>
                  <a:srgbClr val="FF0000"/>
                </a:solidFill>
              </a:rPr>
              <a:t>easily</a:t>
            </a:r>
            <a:r>
              <a:rPr lang="en-IN" altLang="en-US" dirty="0" smtClean="0"/>
              <a:t>.</a:t>
            </a:r>
          </a:p>
          <a:p>
            <a:pPr lvl="1"/>
            <a:r>
              <a:rPr lang="en-IN" altLang="en-US" dirty="0"/>
              <a:t>Traceable</a:t>
            </a:r>
          </a:p>
          <a:p>
            <a:pPr lvl="2"/>
            <a:r>
              <a:rPr lang="en-IN" altLang="en-US" dirty="0"/>
              <a:t>SRS is traceable when the </a:t>
            </a:r>
            <a:r>
              <a:rPr lang="en-IN" altLang="en-US" dirty="0">
                <a:solidFill>
                  <a:srgbClr val="FF0000"/>
                </a:solidFill>
              </a:rPr>
              <a:t>source of each requirement is clear </a:t>
            </a:r>
            <a:r>
              <a:rPr lang="en-IN" altLang="en-US" dirty="0"/>
              <a:t>and facilitates the reference of each requirement in future</a:t>
            </a:r>
            <a:r>
              <a:rPr lang="en-IN" altLang="en-US" dirty="0" smtClean="0"/>
              <a:t>.</a:t>
            </a:r>
            <a:endParaRPr lang="en-I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Characteristics of a Good SRS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…)</a:t>
            </a:r>
            <a:endParaRPr lang="en-US" dirty="0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dirty="0" smtClean="0"/>
              <a:t>Verifiable</a:t>
            </a:r>
          </a:p>
          <a:p>
            <a:pPr lvl="2"/>
            <a:r>
              <a:rPr lang="en-IN" altLang="en-US" dirty="0" smtClean="0"/>
              <a:t>SRS </a:t>
            </a:r>
            <a:r>
              <a:rPr lang="en-IN" altLang="en-US" dirty="0"/>
              <a:t>is verifiable when the </a:t>
            </a:r>
            <a:r>
              <a:rPr lang="en-IN" altLang="en-US" dirty="0">
                <a:solidFill>
                  <a:srgbClr val="FF0000"/>
                </a:solidFill>
              </a:rPr>
              <a:t>specified requirements can be verified with a cost-effective process </a:t>
            </a:r>
            <a:r>
              <a:rPr lang="en-IN" altLang="en-US" dirty="0"/>
              <a:t>to check whether the final software meets those requirements</a:t>
            </a:r>
            <a:r>
              <a:rPr lang="en-IN" altLang="en-US" dirty="0" smtClean="0"/>
              <a:t>.</a:t>
            </a:r>
            <a:endParaRPr lang="en-IN" altLang="en-US" dirty="0"/>
          </a:p>
          <a:p>
            <a:pPr lvl="1"/>
            <a:r>
              <a:rPr lang="en-IN" altLang="en-US" dirty="0" smtClean="0"/>
              <a:t>Consistent</a:t>
            </a:r>
          </a:p>
          <a:p>
            <a:pPr lvl="2"/>
            <a:r>
              <a:rPr lang="en-IN" altLang="en-US" dirty="0" smtClean="0"/>
              <a:t>SRS </a:t>
            </a:r>
            <a:r>
              <a:rPr lang="en-IN" altLang="en-US" dirty="0"/>
              <a:t>is consistent when the </a:t>
            </a:r>
            <a:r>
              <a:rPr lang="en-IN" altLang="en-US" dirty="0">
                <a:solidFill>
                  <a:srgbClr val="FF0000"/>
                </a:solidFill>
              </a:rPr>
              <a:t>subsets of individual requirements defined do not conflict </a:t>
            </a:r>
            <a:r>
              <a:rPr lang="en-IN" altLang="en-US" dirty="0"/>
              <a:t>with each other</a:t>
            </a:r>
            <a:r>
              <a:rPr lang="en-IN" altLang="en-US" dirty="0" smtClean="0"/>
              <a:t>.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Standard Template for writing SRS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dirty="0" smtClean="0"/>
              <a:t>Front Page</a:t>
            </a:r>
          </a:p>
          <a:p>
            <a:pPr marL="400050" lvl="1" indent="0" algn="l">
              <a:buNone/>
            </a:pPr>
            <a:r>
              <a:rPr lang="en-IN" b="1" dirty="0" smtClean="0"/>
              <a:t>Software </a:t>
            </a:r>
            <a:r>
              <a:rPr lang="en-IN" b="1" dirty="0"/>
              <a:t>Requirements Specification</a:t>
            </a:r>
          </a:p>
          <a:p>
            <a:pPr marL="400050" lvl="1" indent="0" algn="l">
              <a:buNone/>
            </a:pPr>
            <a:r>
              <a:rPr lang="en-IN" b="1" dirty="0"/>
              <a:t>for</a:t>
            </a:r>
          </a:p>
          <a:p>
            <a:pPr marL="400050" lvl="1" indent="0" algn="l">
              <a:buNone/>
            </a:pPr>
            <a:r>
              <a:rPr lang="en-IN" b="1" dirty="0"/>
              <a:t>&lt;Project&gt;</a:t>
            </a:r>
          </a:p>
          <a:p>
            <a:pPr marL="400050" lvl="1" indent="0" algn="l">
              <a:buNone/>
            </a:pPr>
            <a:r>
              <a:rPr lang="en-IN" b="1" dirty="0"/>
              <a:t>Version </a:t>
            </a:r>
            <a:r>
              <a:rPr lang="en-IN" b="1" dirty="0" smtClean="0"/>
              <a:t>&lt;no.&gt;</a:t>
            </a:r>
            <a:endParaRPr lang="en-IN" b="1" dirty="0"/>
          </a:p>
          <a:p>
            <a:pPr marL="400050" lvl="1" indent="0" algn="l">
              <a:buNone/>
            </a:pPr>
            <a:r>
              <a:rPr lang="en-IN" b="1" dirty="0"/>
              <a:t>Prepared by &lt;author&gt;</a:t>
            </a:r>
          </a:p>
          <a:p>
            <a:pPr marL="400050" lvl="1" indent="0" algn="l">
              <a:buNone/>
            </a:pPr>
            <a:r>
              <a:rPr lang="en-IN" b="1" dirty="0"/>
              <a:t>&lt;organization&gt;</a:t>
            </a:r>
          </a:p>
          <a:p>
            <a:pPr marL="400050" lvl="1" indent="0" algn="l">
              <a:buNone/>
            </a:pPr>
            <a:r>
              <a:rPr lang="en-IN" b="1" dirty="0"/>
              <a:t>&lt;date created&gt;</a:t>
            </a:r>
          </a:p>
          <a:p>
            <a:r>
              <a:rPr lang="en-IN" b="1" dirty="0" smtClean="0"/>
              <a:t>Table </a:t>
            </a:r>
            <a:r>
              <a:rPr lang="en-IN" b="1" dirty="0"/>
              <a:t>of Contents</a:t>
            </a:r>
          </a:p>
          <a:p>
            <a:r>
              <a:rPr lang="en-IN" b="1" dirty="0"/>
              <a:t>Revision </a:t>
            </a:r>
            <a:r>
              <a:rPr lang="en-IN" b="1" dirty="0" smtClean="0"/>
              <a:t>History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Standard Template for writing SRS (</a:t>
            </a:r>
            <a:r>
              <a:rPr lang="en-US" altLang="en-US" sz="4000" dirty="0" err="1" smtClean="0"/>
              <a:t>Cont</a:t>
            </a:r>
            <a:r>
              <a:rPr lang="en-US" altLang="en-US" sz="4000" dirty="0" smtClean="0"/>
              <a:t>…)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1</a:t>
            </a:r>
            <a:r>
              <a:rPr lang="en-IN" b="1" dirty="0"/>
              <a:t>. Introduction</a:t>
            </a:r>
          </a:p>
          <a:p>
            <a:pPr marL="457200" lvl="1" indent="0">
              <a:buNone/>
            </a:pPr>
            <a:r>
              <a:rPr lang="en-IN" dirty="0"/>
              <a:t>1.1 Purpose</a:t>
            </a:r>
          </a:p>
          <a:p>
            <a:pPr marL="457200" lvl="1" indent="0">
              <a:buNone/>
            </a:pPr>
            <a:r>
              <a:rPr lang="en-IN" dirty="0"/>
              <a:t>1.2 Document Conventions</a:t>
            </a:r>
          </a:p>
          <a:p>
            <a:pPr marL="457200" lvl="1" indent="0">
              <a:buNone/>
            </a:pPr>
            <a:r>
              <a:rPr lang="en-IN" dirty="0"/>
              <a:t>1.3 Intended Audience and Reading Suggestions</a:t>
            </a:r>
          </a:p>
          <a:p>
            <a:pPr marL="457200" lvl="1" indent="0">
              <a:buNone/>
            </a:pPr>
            <a:r>
              <a:rPr lang="en-IN" dirty="0"/>
              <a:t>1.4 Project Scope</a:t>
            </a:r>
          </a:p>
          <a:p>
            <a:pPr marL="457200" lvl="1" indent="0">
              <a:buNone/>
            </a:pPr>
            <a:r>
              <a:rPr lang="en-IN" dirty="0"/>
              <a:t>1.5 References</a:t>
            </a:r>
          </a:p>
          <a:p>
            <a:pPr marL="0" indent="0">
              <a:buNone/>
            </a:pPr>
            <a:r>
              <a:rPr lang="en-IN" b="1" dirty="0"/>
              <a:t>2. Overall Description</a:t>
            </a:r>
          </a:p>
          <a:p>
            <a:pPr marL="457200" lvl="1" indent="0">
              <a:buNone/>
            </a:pPr>
            <a:r>
              <a:rPr lang="en-IN" dirty="0"/>
              <a:t>2.1 Product </a:t>
            </a:r>
            <a:r>
              <a:rPr lang="en-IN" dirty="0" smtClean="0"/>
              <a:t>Perspective</a:t>
            </a:r>
          </a:p>
          <a:p>
            <a:pPr marL="457200" lvl="1" indent="0">
              <a:buNone/>
            </a:pPr>
            <a:r>
              <a:rPr lang="en-IN" dirty="0"/>
              <a:t>2.2 Product Features</a:t>
            </a:r>
          </a:p>
          <a:p>
            <a:pPr marL="457200" lvl="1" indent="0">
              <a:buNone/>
            </a:pPr>
            <a:r>
              <a:rPr lang="en-IN" dirty="0"/>
              <a:t>2.3 User Classes and Characteristics</a:t>
            </a:r>
          </a:p>
          <a:p>
            <a:pPr marL="457200" lvl="1" indent="0">
              <a:buNone/>
            </a:pPr>
            <a:r>
              <a:rPr lang="en-IN" dirty="0"/>
              <a:t>2.4 Operating Environment</a:t>
            </a:r>
          </a:p>
          <a:p>
            <a:pPr marL="457200" lvl="1" indent="0">
              <a:buNone/>
            </a:pPr>
            <a:r>
              <a:rPr lang="en-IN" dirty="0"/>
              <a:t>2.5 Design and Implementation </a:t>
            </a:r>
            <a:r>
              <a:rPr lang="en-IN" dirty="0" smtClean="0"/>
              <a:t>Constraints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function, constraint or other property</a:t>
            </a:r>
            <a:r>
              <a:rPr lang="en-US" dirty="0"/>
              <a:t> that the system must provide to fill the needs of the system’s intended user(s).</a:t>
            </a:r>
          </a:p>
          <a:p>
            <a:r>
              <a:rPr lang="en-US" dirty="0"/>
              <a:t>Engineering</a:t>
            </a:r>
          </a:p>
          <a:p>
            <a:pPr lvl="1"/>
            <a:r>
              <a:rPr lang="en-US" dirty="0"/>
              <a:t>Implies that </a:t>
            </a:r>
            <a:r>
              <a:rPr lang="en-US" dirty="0">
                <a:solidFill>
                  <a:srgbClr val="FF0000"/>
                </a:solidFill>
              </a:rPr>
              <a:t>systematic and repeatable techniques </a:t>
            </a:r>
            <a:r>
              <a:rPr lang="en-US" dirty="0"/>
              <a:t>should be used.</a:t>
            </a:r>
          </a:p>
          <a:p>
            <a:r>
              <a:rPr lang="en-US" dirty="0"/>
              <a:t>Requirement Engineering</a:t>
            </a:r>
          </a:p>
          <a:p>
            <a:pPr lvl="1"/>
            <a:r>
              <a:rPr lang="en-US" dirty="0" smtClean="0"/>
              <a:t>It is a systematic approach to </a:t>
            </a:r>
            <a:r>
              <a:rPr lang="en-US" dirty="0" smtClean="0">
                <a:solidFill>
                  <a:srgbClr val="FF0000"/>
                </a:solidFill>
              </a:rPr>
              <a:t>define, manage and test requirements </a:t>
            </a:r>
            <a:r>
              <a:rPr lang="en-US" dirty="0" smtClean="0"/>
              <a:t>for a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Standard Template for writing SRS (</a:t>
            </a:r>
            <a:r>
              <a:rPr lang="en-US" altLang="en-US" sz="4000" dirty="0" err="1" smtClean="0"/>
              <a:t>Cont</a:t>
            </a:r>
            <a:r>
              <a:rPr lang="en-US" altLang="en-US" sz="4000" dirty="0" smtClean="0"/>
              <a:t>…)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smtClean="0"/>
              <a:t>2.6 </a:t>
            </a:r>
            <a:r>
              <a:rPr lang="en-IN" dirty="0"/>
              <a:t>User Documentation</a:t>
            </a:r>
          </a:p>
          <a:p>
            <a:pPr marL="457200" lvl="1" indent="0">
              <a:buNone/>
            </a:pPr>
            <a:r>
              <a:rPr lang="en-IN" dirty="0"/>
              <a:t>2.7 Assumptions and Dependencies</a:t>
            </a:r>
          </a:p>
          <a:p>
            <a:pPr marL="0" indent="0">
              <a:buNone/>
            </a:pPr>
            <a:r>
              <a:rPr lang="en-IN" b="1" dirty="0"/>
              <a:t>3. System Features</a:t>
            </a:r>
          </a:p>
          <a:p>
            <a:pPr marL="457200" lvl="1" indent="0">
              <a:buNone/>
            </a:pPr>
            <a:r>
              <a:rPr lang="en-IN" dirty="0"/>
              <a:t>3.1 System Feature 1</a:t>
            </a:r>
          </a:p>
          <a:p>
            <a:pPr marL="457200" lvl="1" indent="0">
              <a:buNone/>
            </a:pPr>
            <a:r>
              <a:rPr lang="en-IN" dirty="0"/>
              <a:t>3.2 System Feature 2 (and so on)</a:t>
            </a:r>
          </a:p>
          <a:p>
            <a:pPr marL="0" indent="0">
              <a:buNone/>
            </a:pPr>
            <a:r>
              <a:rPr lang="en-IN" b="1" dirty="0"/>
              <a:t>4. External Interface Requirements</a:t>
            </a:r>
          </a:p>
          <a:p>
            <a:pPr marL="457200" lvl="1" indent="0">
              <a:buNone/>
            </a:pPr>
            <a:r>
              <a:rPr lang="en-IN" dirty="0"/>
              <a:t>4.1 User Interfaces</a:t>
            </a:r>
          </a:p>
          <a:p>
            <a:pPr marL="457200" lvl="1" indent="0">
              <a:buNone/>
            </a:pPr>
            <a:r>
              <a:rPr lang="en-IN" dirty="0"/>
              <a:t>4.2 Hardware Interfaces</a:t>
            </a:r>
          </a:p>
          <a:p>
            <a:pPr marL="457200" lvl="1" indent="0">
              <a:buNone/>
            </a:pPr>
            <a:r>
              <a:rPr lang="en-IN" dirty="0"/>
              <a:t>4.3 Software Interfaces</a:t>
            </a:r>
          </a:p>
          <a:p>
            <a:pPr marL="457200" lvl="1" indent="0">
              <a:buNone/>
            </a:pPr>
            <a:r>
              <a:rPr lang="en-IN" dirty="0"/>
              <a:t>4.4 Communications </a:t>
            </a:r>
            <a:r>
              <a:rPr lang="en-IN" dirty="0" smtClean="0"/>
              <a:t>Interfaces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0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Standard Template for writing SRS (</a:t>
            </a:r>
            <a:r>
              <a:rPr lang="en-US" altLang="en-US" sz="4000" dirty="0" err="1" smtClean="0"/>
              <a:t>Cont</a:t>
            </a:r>
            <a:r>
              <a:rPr lang="en-US" altLang="en-US" sz="4000" dirty="0" smtClean="0"/>
              <a:t>…)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5. Other </a:t>
            </a:r>
            <a:r>
              <a:rPr lang="en-IN" b="1" dirty="0" err="1" smtClean="0"/>
              <a:t>Nonfunctional</a:t>
            </a:r>
            <a:r>
              <a:rPr lang="en-IN" b="1" dirty="0" smtClean="0"/>
              <a:t> Requirements</a:t>
            </a:r>
          </a:p>
          <a:p>
            <a:pPr marL="457200" lvl="1" indent="0">
              <a:buNone/>
            </a:pPr>
            <a:r>
              <a:rPr lang="en-IN" dirty="0" smtClean="0"/>
              <a:t>5.1 Performance Requirements</a:t>
            </a:r>
          </a:p>
          <a:p>
            <a:pPr marL="457200" lvl="1" indent="0">
              <a:buNone/>
            </a:pPr>
            <a:r>
              <a:rPr lang="en-IN" dirty="0" smtClean="0"/>
              <a:t>5.2 Safety Requirements</a:t>
            </a:r>
          </a:p>
          <a:p>
            <a:pPr marL="457200" lvl="1" indent="0">
              <a:buNone/>
            </a:pPr>
            <a:r>
              <a:rPr lang="en-IN" dirty="0" smtClean="0"/>
              <a:t>5.3 Security Requirements</a:t>
            </a:r>
          </a:p>
          <a:p>
            <a:pPr marL="457200" lvl="1" indent="0">
              <a:buNone/>
            </a:pPr>
            <a:r>
              <a:rPr lang="en-IN" dirty="0" smtClean="0"/>
              <a:t>5.4 Software Quality Attributes</a:t>
            </a:r>
          </a:p>
          <a:p>
            <a:pPr marL="0" indent="0">
              <a:buNone/>
            </a:pPr>
            <a:r>
              <a:rPr lang="en-IN" b="1" dirty="0" smtClean="0"/>
              <a:t>6. Other Requirements</a:t>
            </a:r>
          </a:p>
          <a:p>
            <a:pPr marL="0" indent="0">
              <a:buNone/>
            </a:pPr>
            <a:r>
              <a:rPr lang="en-IN" b="1" dirty="0" smtClean="0"/>
              <a:t>Appendix A: Glossary</a:t>
            </a:r>
          </a:p>
          <a:p>
            <a:pPr marL="0" indent="0">
              <a:buNone/>
            </a:pPr>
            <a:r>
              <a:rPr lang="en-IN" b="1" dirty="0" smtClean="0"/>
              <a:t>Appendix B: Analysis Models</a:t>
            </a:r>
          </a:p>
          <a:p>
            <a:pPr marL="0" indent="0">
              <a:buNone/>
            </a:pPr>
            <a:r>
              <a:rPr lang="en-IN" b="1" dirty="0" smtClean="0"/>
              <a:t>Appendix C: Issues List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Without SRS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developing the SRS document, the </a:t>
            </a:r>
            <a:r>
              <a:rPr lang="en-US" dirty="0">
                <a:solidFill>
                  <a:srgbClr val="FF0000"/>
                </a:solidFill>
              </a:rPr>
              <a:t>system would not be properly implemented </a:t>
            </a:r>
            <a:r>
              <a:rPr lang="en-US" dirty="0"/>
              <a:t>according to customer needs.</a:t>
            </a:r>
          </a:p>
          <a:p>
            <a:r>
              <a:rPr lang="en-US" dirty="0"/>
              <a:t>Software developers would not know whether what they are developing is </a:t>
            </a:r>
            <a:r>
              <a:rPr lang="en-US" dirty="0">
                <a:solidFill>
                  <a:srgbClr val="FF0000"/>
                </a:solidFill>
              </a:rPr>
              <a:t>what exactly is required by the customer</a:t>
            </a:r>
            <a:r>
              <a:rPr lang="en-US" dirty="0"/>
              <a:t>.</a:t>
            </a:r>
          </a:p>
          <a:p>
            <a:r>
              <a:rPr lang="en-US" dirty="0"/>
              <a:t>Without </a:t>
            </a:r>
            <a:r>
              <a:rPr lang="en-US" dirty="0" smtClean="0"/>
              <a:t>SRS, </a:t>
            </a:r>
            <a:r>
              <a:rPr lang="en-US" dirty="0"/>
              <a:t>it will be very difficult for the </a:t>
            </a:r>
            <a:r>
              <a:rPr lang="en-US" dirty="0">
                <a:solidFill>
                  <a:srgbClr val="FF0000"/>
                </a:solidFill>
              </a:rPr>
              <a:t>maintenance engineers to understand the functionality </a:t>
            </a:r>
            <a:r>
              <a:rPr lang="en-US" dirty="0"/>
              <a:t>of the system.</a:t>
            </a:r>
          </a:p>
          <a:p>
            <a:r>
              <a:rPr lang="en-US" dirty="0"/>
              <a:t>It will be very difficult for </a:t>
            </a:r>
            <a:r>
              <a:rPr lang="en-US" dirty="0">
                <a:solidFill>
                  <a:srgbClr val="FF0000"/>
                </a:solidFill>
              </a:rPr>
              <a:t>user document writers to write the users’ manuals properly </a:t>
            </a:r>
            <a:r>
              <a:rPr lang="en-US" dirty="0"/>
              <a:t>without understanding the </a:t>
            </a:r>
            <a:r>
              <a:rPr lang="en-US" dirty="0" smtClean="0"/>
              <a:t>SRS.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Engineering</a:t>
            </a:r>
          </a:p>
          <a:p>
            <a:pPr lvl="1"/>
            <a:r>
              <a:rPr lang="en-US" altLang="zh-CN" dirty="0"/>
              <a:t>Requirements Engineering </a:t>
            </a:r>
            <a:r>
              <a:rPr lang="en-US" altLang="zh-CN" dirty="0" smtClean="0"/>
              <a:t>Tasks</a:t>
            </a:r>
          </a:p>
          <a:p>
            <a:pPr lvl="1"/>
            <a:r>
              <a:rPr lang="en-US" dirty="0"/>
              <a:t>Eliciting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Collaborative Requirements </a:t>
            </a:r>
            <a:r>
              <a:rPr lang="en-US" dirty="0" smtClean="0"/>
              <a:t>Gathering</a:t>
            </a:r>
          </a:p>
          <a:p>
            <a:pPr lvl="1"/>
            <a:r>
              <a:rPr lang="en-US" dirty="0"/>
              <a:t>Quality Function </a:t>
            </a:r>
            <a:r>
              <a:rPr lang="en-US" dirty="0" smtClean="0"/>
              <a:t>Deployment</a:t>
            </a:r>
          </a:p>
          <a:p>
            <a:pPr lvl="1"/>
            <a:r>
              <a:rPr lang="en-IN" dirty="0"/>
              <a:t>Usage </a:t>
            </a:r>
            <a:r>
              <a:rPr lang="en-IN" dirty="0" smtClean="0"/>
              <a:t>Scenarios</a:t>
            </a:r>
          </a:p>
          <a:p>
            <a:pPr lvl="1"/>
            <a:r>
              <a:rPr lang="en-US" dirty="0"/>
              <a:t>Elicitation Work </a:t>
            </a:r>
            <a:r>
              <a:rPr lang="en-US" dirty="0" smtClean="0"/>
              <a:t>Products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dirty="0"/>
              <a:t>Requirements Analysis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Use-Case Diagram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State Diagram</a:t>
            </a:r>
          </a:p>
          <a:p>
            <a:pPr lvl="1"/>
            <a:r>
              <a:rPr lang="en-US" dirty="0"/>
              <a:t>Data Flow Diagram</a:t>
            </a:r>
          </a:p>
          <a:p>
            <a:r>
              <a:rPr lang="en-US" dirty="0"/>
              <a:t>Negotiating Requirements</a:t>
            </a:r>
          </a:p>
          <a:p>
            <a:r>
              <a:rPr lang="en-GB" dirty="0"/>
              <a:t>Functional and non-functional requirements</a:t>
            </a:r>
            <a:endParaRPr lang="en-US" dirty="0"/>
          </a:p>
          <a:p>
            <a:r>
              <a:rPr lang="en-US" dirty="0" smtClean="0"/>
              <a:t>SRS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 Engineering Tasks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Requirements Engineering encompasses seven distinct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Inception (initiation)</a:t>
            </a:r>
            <a:endParaRPr lang="en-US" altLang="zh-CN" dirty="0"/>
          </a:p>
          <a:p>
            <a:pPr lvl="2"/>
            <a:r>
              <a:rPr lang="en-US" altLang="zh-CN" dirty="0"/>
              <a:t>Establish a basic understanding of the </a:t>
            </a:r>
            <a:r>
              <a:rPr lang="en-US" altLang="zh-CN" dirty="0">
                <a:solidFill>
                  <a:srgbClr val="FF0000"/>
                </a:solidFill>
              </a:rPr>
              <a:t>problem and the nature of the solution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Elicitation (to </a:t>
            </a:r>
            <a:r>
              <a:rPr lang="en-IN" dirty="0" smtClean="0"/>
              <a:t>gather)</a:t>
            </a:r>
            <a:endParaRPr lang="en-US" altLang="zh-CN" dirty="0"/>
          </a:p>
          <a:p>
            <a:pPr lvl="2"/>
            <a:r>
              <a:rPr lang="en-US" altLang="zh-CN" dirty="0"/>
              <a:t>Draw out the </a:t>
            </a:r>
            <a:r>
              <a:rPr lang="en-US" altLang="zh-CN" dirty="0">
                <a:solidFill>
                  <a:srgbClr val="FF0000"/>
                </a:solidFill>
              </a:rPr>
              <a:t>requirements from stakeholders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Elaboration</a:t>
            </a:r>
            <a:endParaRPr lang="en-US" altLang="zh-CN" dirty="0"/>
          </a:p>
          <a:p>
            <a:pPr lvl="2"/>
            <a:r>
              <a:rPr lang="en-US" altLang="zh-CN" dirty="0"/>
              <a:t>Create an analysis model that represents </a:t>
            </a:r>
            <a:r>
              <a:rPr lang="en-US" altLang="zh-CN" dirty="0">
                <a:solidFill>
                  <a:srgbClr val="FF0000"/>
                </a:solidFill>
              </a:rPr>
              <a:t>information, functional, and behavioral aspects of the requirements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Negotiation</a:t>
            </a:r>
          </a:p>
          <a:p>
            <a:pPr lvl="2"/>
            <a:r>
              <a:rPr lang="en-US" altLang="zh-CN" dirty="0"/>
              <a:t>Agree on a </a:t>
            </a:r>
            <a:r>
              <a:rPr lang="en-US" altLang="zh-CN" dirty="0">
                <a:solidFill>
                  <a:srgbClr val="FF0000"/>
                </a:solidFill>
              </a:rPr>
              <a:t>deliverable system that is realistic </a:t>
            </a:r>
            <a:r>
              <a:rPr lang="en-US" altLang="zh-CN" dirty="0"/>
              <a:t>for developers and customers</a:t>
            </a:r>
            <a:r>
              <a:rPr lang="en-US" altLang="zh-C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00" dirty="0" smtClean="0"/>
              <a:t>Requirements Engineering Tasks (</a:t>
            </a:r>
            <a:r>
              <a:rPr lang="en-US" altLang="zh-CN" sz="4200" dirty="0" err="1" smtClean="0"/>
              <a:t>Cont</a:t>
            </a:r>
            <a:r>
              <a:rPr lang="en-US" altLang="zh-CN" sz="4200" dirty="0" smtClean="0"/>
              <a:t>…)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5"/>
            </a:pPr>
            <a:r>
              <a:rPr lang="en-US" altLang="zh-CN" dirty="0"/>
              <a:t>Specification</a:t>
            </a:r>
          </a:p>
          <a:p>
            <a:pPr lvl="2"/>
            <a:r>
              <a:rPr lang="en-US" altLang="zh-CN" dirty="0"/>
              <a:t>Describe the </a:t>
            </a:r>
            <a:r>
              <a:rPr lang="en-US" altLang="zh-CN" dirty="0">
                <a:solidFill>
                  <a:srgbClr val="FF0000"/>
                </a:solidFill>
              </a:rPr>
              <a:t>requirements formally or informally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altLang="zh-CN" dirty="0"/>
              <a:t>Validation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Review the requirement specification </a:t>
            </a:r>
            <a:r>
              <a:rPr lang="en-US" altLang="zh-CN" dirty="0"/>
              <a:t>for errors, ambiguities, </a:t>
            </a:r>
            <a:r>
              <a:rPr lang="en-US" altLang="zh-CN" dirty="0" smtClean="0"/>
              <a:t>omissions (absence) </a:t>
            </a:r>
            <a:r>
              <a:rPr lang="en-US" altLang="zh-CN" dirty="0"/>
              <a:t>and conflicts. 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altLang="zh-CN" dirty="0"/>
              <a:t>Requirements Management</a:t>
            </a:r>
          </a:p>
          <a:p>
            <a:pPr lvl="2"/>
            <a:r>
              <a:rPr lang="en-US" altLang="zh-CN" dirty="0"/>
              <a:t>Manage </a:t>
            </a:r>
            <a:r>
              <a:rPr lang="en-US" altLang="zh-CN" dirty="0">
                <a:solidFill>
                  <a:srgbClr val="FF0000"/>
                </a:solidFill>
              </a:rPr>
              <a:t>changing requirements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Eliciting Requirements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Requirements Elicitation </a:t>
            </a:r>
            <a:r>
              <a:rPr lang="en-IN" dirty="0"/>
              <a:t>(also called requirements gathering) </a:t>
            </a:r>
            <a:r>
              <a:rPr lang="en-IN" dirty="0">
                <a:solidFill>
                  <a:srgbClr val="FF0000"/>
                </a:solidFill>
              </a:rPr>
              <a:t>combines elements of </a:t>
            </a:r>
            <a:r>
              <a:rPr lang="en-IN" dirty="0" smtClean="0">
                <a:solidFill>
                  <a:srgbClr val="FF0000"/>
                </a:solidFill>
              </a:rPr>
              <a:t>problem </a:t>
            </a:r>
            <a:r>
              <a:rPr lang="en-IN" dirty="0">
                <a:solidFill>
                  <a:srgbClr val="FF0000"/>
                </a:solidFill>
              </a:rPr>
              <a:t>solving, elaboration, negotiation, and specification</a:t>
            </a:r>
            <a:r>
              <a:rPr lang="en-IN" dirty="0"/>
              <a:t>. </a:t>
            </a:r>
          </a:p>
          <a:p>
            <a:r>
              <a:rPr lang="en-IN" dirty="0"/>
              <a:t>Requirements </a:t>
            </a:r>
            <a:r>
              <a:rPr lang="en-IN" dirty="0" smtClean="0"/>
              <a:t>Elicitation </a:t>
            </a:r>
            <a:r>
              <a:rPr lang="en-IN" dirty="0"/>
              <a:t>encourages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collaborative and team-oriented </a:t>
            </a:r>
            <a:r>
              <a:rPr lang="en-IN" dirty="0"/>
              <a:t>approach to requirements </a:t>
            </a:r>
            <a:r>
              <a:rPr lang="en-IN" dirty="0" smtClean="0"/>
              <a:t>gathering</a:t>
            </a:r>
          </a:p>
          <a:p>
            <a:pPr lvl="1"/>
            <a:r>
              <a:rPr lang="en-IN" dirty="0" smtClean="0"/>
              <a:t>stakeholders </a:t>
            </a:r>
            <a:r>
              <a:rPr lang="en-IN" dirty="0">
                <a:solidFill>
                  <a:srgbClr val="FF0000"/>
                </a:solidFill>
              </a:rPr>
              <a:t>work together </a:t>
            </a:r>
            <a:r>
              <a:rPr lang="en-IN" dirty="0"/>
              <a:t>to identify the </a:t>
            </a:r>
            <a:r>
              <a:rPr lang="en-IN" dirty="0" smtClean="0"/>
              <a:t>problem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propose </a:t>
            </a:r>
            <a:r>
              <a:rPr lang="en-IN" dirty="0">
                <a:solidFill>
                  <a:srgbClr val="FF0000"/>
                </a:solidFill>
              </a:rPr>
              <a:t>elements </a:t>
            </a:r>
            <a:r>
              <a:rPr lang="en-IN" dirty="0"/>
              <a:t>of the </a:t>
            </a:r>
            <a:r>
              <a:rPr lang="en-IN" dirty="0" smtClean="0"/>
              <a:t>solution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negotiate </a:t>
            </a:r>
            <a:r>
              <a:rPr lang="en-IN" dirty="0"/>
              <a:t>different </a:t>
            </a:r>
            <a:r>
              <a:rPr lang="en-IN" dirty="0" smtClean="0"/>
              <a:t>approaches</a:t>
            </a:r>
          </a:p>
          <a:p>
            <a:pPr lvl="1"/>
            <a:r>
              <a:rPr lang="en-IN" dirty="0" smtClean="0"/>
              <a:t>specify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preliminary set of solution </a:t>
            </a:r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Requirements Gathering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goal is to identify the problem, propose elements of the solution, negotiate different </a:t>
            </a:r>
            <a:r>
              <a:rPr lang="en-IN" dirty="0" smtClean="0"/>
              <a:t>approaches and </a:t>
            </a:r>
            <a:r>
              <a:rPr lang="en-IN" dirty="0"/>
              <a:t>specify a preliminary set of solution </a:t>
            </a:r>
            <a:r>
              <a:rPr lang="en-IN" dirty="0" smtClean="0"/>
              <a:t>requirements.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Facility Application Specification Technique (FAST)</a:t>
            </a:r>
            <a:r>
              <a:rPr lang="en-IN" dirty="0" smtClean="0"/>
              <a:t> is an approach in which </a:t>
            </a:r>
            <a:r>
              <a:rPr lang="en-IN" dirty="0" smtClean="0">
                <a:solidFill>
                  <a:srgbClr val="FF0000"/>
                </a:solidFill>
              </a:rPr>
              <a:t>joint team of customers and developers </a:t>
            </a:r>
            <a:r>
              <a:rPr lang="en-IN" dirty="0" smtClean="0"/>
              <a:t>work together to identify the requirements.</a:t>
            </a:r>
          </a:p>
          <a:p>
            <a:r>
              <a:rPr lang="en-IN" dirty="0" smtClean="0"/>
              <a:t>Guideline for FAST approach:</a:t>
            </a:r>
            <a:endParaRPr lang="en-IN" dirty="0"/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Meetings </a:t>
            </a:r>
            <a:r>
              <a:rPr lang="en-IN" dirty="0">
                <a:solidFill>
                  <a:srgbClr val="FF0000"/>
                </a:solidFill>
              </a:rPr>
              <a:t>are conducted and attended </a:t>
            </a:r>
            <a:r>
              <a:rPr lang="en-IN" dirty="0"/>
              <a:t>by both software engineers and other stakeholders.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Rules </a:t>
            </a:r>
            <a:r>
              <a:rPr lang="en-IN" dirty="0">
                <a:solidFill>
                  <a:srgbClr val="FF0000"/>
                </a:solidFill>
              </a:rPr>
              <a:t>for preparation and participation </a:t>
            </a:r>
            <a:r>
              <a:rPr lang="en-IN" dirty="0"/>
              <a:t>are established.</a:t>
            </a:r>
          </a:p>
          <a:p>
            <a:pPr lvl="1"/>
            <a:r>
              <a:rPr lang="en-IN" dirty="0" smtClean="0"/>
              <a:t>An </a:t>
            </a:r>
            <a:r>
              <a:rPr lang="en-IN" dirty="0">
                <a:solidFill>
                  <a:srgbClr val="FF0000"/>
                </a:solidFill>
              </a:rPr>
              <a:t>agenda is suggested </a:t>
            </a:r>
            <a:r>
              <a:rPr lang="en-IN" dirty="0"/>
              <a:t>that is formal enough to cover all important points but informal enough to encourage the free flow of ideas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Collaborative Requirements Gathering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A </a:t>
            </a:r>
            <a:r>
              <a:rPr lang="en-IN" smtClean="0">
                <a:solidFill>
                  <a:srgbClr val="FF0000"/>
                </a:solidFill>
              </a:rPr>
              <a:t>“facilitator”</a:t>
            </a:r>
            <a:r>
              <a:rPr lang="en-IN" smtClean="0"/>
              <a:t> (can be a customer, a developer, or an outsider) controls the meeting.</a:t>
            </a:r>
          </a:p>
          <a:p>
            <a:pPr lvl="1"/>
            <a:r>
              <a:rPr lang="en-IN" smtClean="0"/>
              <a:t>A </a:t>
            </a:r>
            <a:r>
              <a:rPr lang="en-IN" smtClean="0">
                <a:solidFill>
                  <a:srgbClr val="FF0000"/>
                </a:solidFill>
              </a:rPr>
              <a:t>“definition mechanism”</a:t>
            </a:r>
            <a:r>
              <a:rPr lang="en-IN" smtClean="0"/>
              <a:t> (can be work sheets, flip charts, or wall stickers or an electronic bulletin board, chat room, or virtual forum) is used.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Function Deployment (QFD)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a technique that </a:t>
            </a:r>
            <a:r>
              <a:rPr lang="en-IN" dirty="0">
                <a:solidFill>
                  <a:srgbClr val="FF0000"/>
                </a:solidFill>
              </a:rPr>
              <a:t>translates the needs of the customer into technical requirements </a:t>
            </a:r>
            <a:r>
              <a:rPr lang="en-IN" dirty="0"/>
              <a:t>for software.</a:t>
            </a:r>
          </a:p>
          <a:p>
            <a:r>
              <a:rPr lang="en-IN" dirty="0"/>
              <a:t>It </a:t>
            </a:r>
            <a:r>
              <a:rPr lang="en-IN" dirty="0">
                <a:solidFill>
                  <a:srgbClr val="FF0000"/>
                </a:solidFill>
              </a:rPr>
              <a:t>emphasizes an understanding of what is valuable </a:t>
            </a:r>
            <a:r>
              <a:rPr lang="en-IN" dirty="0"/>
              <a:t>to the customer and then deploys these values throughout the engineering process through functions, information, and tasks.</a:t>
            </a:r>
          </a:p>
          <a:p>
            <a:r>
              <a:rPr lang="en-IN" dirty="0"/>
              <a:t>It identifies </a:t>
            </a:r>
            <a:r>
              <a:rPr lang="en-IN" dirty="0">
                <a:solidFill>
                  <a:srgbClr val="FF0000"/>
                </a:solidFill>
              </a:rPr>
              <a:t>three types of requirements</a:t>
            </a:r>
          </a:p>
          <a:p>
            <a:pPr lvl="1"/>
            <a:r>
              <a:rPr lang="en-IN" dirty="0"/>
              <a:t>Normal requirements</a:t>
            </a:r>
          </a:p>
          <a:p>
            <a:pPr lvl="2"/>
            <a:r>
              <a:rPr lang="en-IN" dirty="0"/>
              <a:t>These requirements are the </a:t>
            </a:r>
            <a:r>
              <a:rPr lang="en-IN" dirty="0">
                <a:solidFill>
                  <a:srgbClr val="FF0000"/>
                </a:solidFill>
              </a:rPr>
              <a:t>objectives and goals </a:t>
            </a:r>
            <a:r>
              <a:rPr lang="en-IN" dirty="0"/>
              <a:t>stated for a product or system during meetings with the customer.</a:t>
            </a:r>
          </a:p>
          <a:p>
            <a:pPr lvl="1"/>
            <a:r>
              <a:rPr lang="en-IN" dirty="0"/>
              <a:t>Expected requirements</a:t>
            </a:r>
          </a:p>
          <a:p>
            <a:pPr lvl="2"/>
            <a:r>
              <a:rPr lang="en-IN" dirty="0"/>
              <a:t>These requirements are </a:t>
            </a:r>
            <a:r>
              <a:rPr lang="en-IN" dirty="0">
                <a:solidFill>
                  <a:srgbClr val="FF0000"/>
                </a:solidFill>
              </a:rPr>
              <a:t>implicit to the product </a:t>
            </a:r>
            <a:r>
              <a:rPr lang="en-IN" dirty="0"/>
              <a:t>or system and may be so fundamental that the customer does not explicitly state them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15493</TotalTime>
  <Words>2065</Words>
  <Application>Microsoft Office PowerPoint</Application>
  <PresentationFormat>On-screen Show (4:3)</PresentationFormat>
  <Paragraphs>311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Unit-4 Requirement Analysis and Specification</vt:lpstr>
      <vt:lpstr>Outlines</vt:lpstr>
      <vt:lpstr>Requirements Engineering</vt:lpstr>
      <vt:lpstr>Requirements Engineering Tasks</vt:lpstr>
      <vt:lpstr>Requirements Engineering Tasks (Cont…)</vt:lpstr>
      <vt:lpstr>Eliciting Requirements</vt:lpstr>
      <vt:lpstr>Collaborative Requirements Gathering</vt:lpstr>
      <vt:lpstr>Collaborative Requirements Gathering</vt:lpstr>
      <vt:lpstr>Quality Function Deployment (QFD)</vt:lpstr>
      <vt:lpstr>Quality Function Deployment (Cont…)</vt:lpstr>
      <vt:lpstr>Usage Scenarios</vt:lpstr>
      <vt:lpstr>Elicitation Work Products</vt:lpstr>
      <vt:lpstr>Building the Requirements Analysis Model</vt:lpstr>
      <vt:lpstr>Building the Requirements Analysis Model (Cont…)</vt:lpstr>
      <vt:lpstr>Use-Cases</vt:lpstr>
      <vt:lpstr>Use-Cases (Cont…)</vt:lpstr>
      <vt:lpstr>Use-Case Diagram</vt:lpstr>
      <vt:lpstr>Class Diagram</vt:lpstr>
      <vt:lpstr>State Diagram</vt:lpstr>
      <vt:lpstr>Data Flow Diagram (DFD)</vt:lpstr>
      <vt:lpstr>Negotiating Requirements</vt:lpstr>
      <vt:lpstr>Functional and non-functional requirements</vt:lpstr>
      <vt:lpstr>Software Requirements Specification</vt:lpstr>
      <vt:lpstr>Software Requirements Specification</vt:lpstr>
      <vt:lpstr>Characteristics of a Good SRS</vt:lpstr>
      <vt:lpstr>Characteristics of a Good SRS (Cont…)</vt:lpstr>
      <vt:lpstr>Characteristics of a Good SRS (Cont…)</vt:lpstr>
      <vt:lpstr>Standard Template for writing SRS</vt:lpstr>
      <vt:lpstr>Standard Template for writing SRS (Cont…)</vt:lpstr>
      <vt:lpstr>Standard Template for writing SRS (Cont…)</vt:lpstr>
      <vt:lpstr>Standard Template for writing SRS (Cont…)</vt:lpstr>
      <vt:lpstr>Problems Without SRS</vt:lpstr>
      <vt:lpstr>Summary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2171</cp:revision>
  <dcterms:created xsi:type="dcterms:W3CDTF">2013-05-17T03:00:03Z</dcterms:created>
  <dcterms:modified xsi:type="dcterms:W3CDTF">2017-03-09T08:13:26Z</dcterms:modified>
</cp:coreProperties>
</file>