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15" r:id="rId2"/>
    <p:sldId id="468" r:id="rId3"/>
    <p:sldId id="469" r:id="rId4"/>
    <p:sldId id="470" r:id="rId5"/>
    <p:sldId id="471" r:id="rId6"/>
    <p:sldId id="500" r:id="rId7"/>
    <p:sldId id="472" r:id="rId8"/>
    <p:sldId id="473" r:id="rId9"/>
    <p:sldId id="474" r:id="rId10"/>
    <p:sldId id="475" r:id="rId11"/>
    <p:sldId id="476" r:id="rId12"/>
    <p:sldId id="501" r:id="rId13"/>
    <p:sldId id="478" r:id="rId14"/>
    <p:sldId id="477" r:id="rId15"/>
    <p:sldId id="502" r:id="rId16"/>
    <p:sldId id="480" r:id="rId17"/>
    <p:sldId id="479" r:id="rId18"/>
    <p:sldId id="503" r:id="rId19"/>
    <p:sldId id="481" r:id="rId20"/>
    <p:sldId id="504" r:id="rId21"/>
    <p:sldId id="482" r:id="rId22"/>
    <p:sldId id="505" r:id="rId23"/>
    <p:sldId id="484" r:id="rId24"/>
    <p:sldId id="483" r:id="rId25"/>
    <p:sldId id="485" r:id="rId26"/>
    <p:sldId id="486" r:id="rId27"/>
    <p:sldId id="487" r:id="rId28"/>
    <p:sldId id="488" r:id="rId29"/>
    <p:sldId id="489" r:id="rId30"/>
    <p:sldId id="463" r:id="rId31"/>
    <p:sldId id="437" r:id="rId32"/>
    <p:sldId id="438" r:id="rId33"/>
    <p:sldId id="454" r:id="rId34"/>
    <p:sldId id="439" r:id="rId35"/>
    <p:sldId id="441" r:id="rId36"/>
    <p:sldId id="455" r:id="rId37"/>
    <p:sldId id="442" r:id="rId38"/>
    <p:sldId id="498" r:id="rId39"/>
    <p:sldId id="456" r:id="rId40"/>
    <p:sldId id="457" r:id="rId41"/>
    <p:sldId id="443" r:id="rId42"/>
    <p:sldId id="499" r:id="rId43"/>
    <p:sldId id="458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466" r:id="rId53"/>
    <p:sldId id="460" r:id="rId54"/>
    <p:sldId id="465" r:id="rId55"/>
    <p:sldId id="451" r:id="rId56"/>
    <p:sldId id="452" r:id="rId57"/>
    <p:sldId id="461" r:id="rId58"/>
    <p:sldId id="514" r:id="rId59"/>
    <p:sldId id="32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FNQxnr9AV1HpqKUQF8YfjA==" hashData="ZWlkMjeMFIQduXLIzBDqTLvW2OU="/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99CCFF"/>
    <a:srgbClr val="CC0000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150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06338-C552-4E8A-92EE-00D7F43ED362}" type="datetimeFigureOut">
              <a:rPr lang="en-IN" smtClean="0"/>
              <a:t>09-03-2017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6504C-DFCD-4B5F-9995-38C0F175A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501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99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99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99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92235E-D7A8-4FC2-83A3-6122651297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Unit-5 Software Design		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Unit-5 Software Design			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2860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28600" y="38862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Unit-5 Software Design			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			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4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Unit-5</a:t>
            </a:r>
            <a:b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Software Design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Architectural Styles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style describes a system category that encompasses,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A set of components </a:t>
            </a:r>
            <a:r>
              <a:rPr lang="en-IN" dirty="0" smtClean="0"/>
              <a:t>(Ex., a database, computational modules) that perform a function required by a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A set of connectors </a:t>
            </a:r>
            <a:r>
              <a:rPr lang="en-IN" dirty="0" smtClean="0"/>
              <a:t>that enable “communication, coordination and cooperation” among components.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Constraints </a:t>
            </a:r>
            <a:r>
              <a:rPr lang="en-IN" dirty="0" smtClean="0"/>
              <a:t>that define how components can be integrated to form the system.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Semantic models </a:t>
            </a:r>
            <a:r>
              <a:rPr lang="en-IN" dirty="0" smtClean="0"/>
              <a:t>that enable a designer to understand the overall properties of a system.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b="1" dirty="0" smtClean="0"/>
              <a:t>Data-</a:t>
            </a:r>
            <a:r>
              <a:rPr lang="en-IN" b="1" dirty="0" err="1" smtClean="0"/>
              <a:t>centered</a:t>
            </a:r>
            <a:r>
              <a:rPr lang="en-IN" b="1" dirty="0" smtClean="0"/>
              <a:t> </a:t>
            </a:r>
            <a:r>
              <a:rPr lang="en-IN" b="1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762000"/>
            <a:ext cx="91154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1. Data-</a:t>
            </a:r>
            <a:r>
              <a:rPr lang="en-IN" sz="3800" dirty="0" err="1"/>
              <a:t>centered</a:t>
            </a:r>
            <a:r>
              <a:rPr lang="en-IN" sz="3800" dirty="0"/>
              <a:t> architecture </a:t>
            </a:r>
            <a:r>
              <a:rPr lang="en-IN" sz="3800" dirty="0" smtClean="0"/>
              <a:t>style</a:t>
            </a:r>
            <a:endParaRPr lang="en-IN" sz="3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data store </a:t>
            </a:r>
            <a:r>
              <a:rPr lang="en-IN" dirty="0" smtClean="0"/>
              <a:t>(Ex., </a:t>
            </a:r>
            <a:r>
              <a:rPr lang="en-IN" dirty="0"/>
              <a:t>a file or database) </a:t>
            </a:r>
            <a:r>
              <a:rPr lang="en-IN" dirty="0">
                <a:solidFill>
                  <a:srgbClr val="E40524"/>
                </a:solidFill>
              </a:rPr>
              <a:t>resides at the </a:t>
            </a:r>
            <a:r>
              <a:rPr lang="en-IN" dirty="0" err="1">
                <a:solidFill>
                  <a:srgbClr val="E40524"/>
                </a:solidFill>
              </a:rPr>
              <a:t>center</a:t>
            </a:r>
            <a:r>
              <a:rPr lang="en-IN" dirty="0">
                <a:solidFill>
                  <a:srgbClr val="E40524"/>
                </a:solidFill>
              </a:rPr>
              <a:t> of this architecture </a:t>
            </a:r>
            <a:r>
              <a:rPr lang="en-IN" dirty="0"/>
              <a:t>and is accessed frequently by other </a:t>
            </a:r>
            <a:r>
              <a:rPr lang="en-IN" dirty="0" smtClean="0"/>
              <a:t>components.</a:t>
            </a:r>
            <a:endParaRPr lang="en-IN" dirty="0"/>
          </a:p>
          <a:p>
            <a:r>
              <a:rPr lang="en-IN" dirty="0"/>
              <a:t>Client software accesses a </a:t>
            </a:r>
            <a:r>
              <a:rPr lang="en-IN" dirty="0">
                <a:solidFill>
                  <a:srgbClr val="E40524"/>
                </a:solidFill>
              </a:rPr>
              <a:t>central repository</a:t>
            </a:r>
            <a:r>
              <a:rPr lang="en-IN" dirty="0"/>
              <a:t>.</a:t>
            </a:r>
          </a:p>
          <a:p>
            <a:r>
              <a:rPr lang="en-IN" dirty="0"/>
              <a:t>In some cases the data </a:t>
            </a:r>
            <a:r>
              <a:rPr lang="en-IN" dirty="0">
                <a:solidFill>
                  <a:srgbClr val="E40524"/>
                </a:solidFill>
              </a:rPr>
              <a:t>repository is passive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That is, client software accesses the data independent of any changes to the data or the actions of other client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Data-flow </a:t>
            </a:r>
            <a:r>
              <a:rPr lang="en-IN" dirty="0" smtClean="0"/>
              <a:t>architectures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22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</a:t>
            </a:r>
            <a:r>
              <a:rPr lang="en-IN" dirty="0"/>
              <a:t>Data-flow architectures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architecture is applied </a:t>
            </a:r>
            <a:r>
              <a:rPr lang="en-IN" dirty="0">
                <a:solidFill>
                  <a:srgbClr val="E40524"/>
                </a:solidFill>
              </a:rPr>
              <a:t>when input data are to be </a:t>
            </a:r>
            <a:r>
              <a:rPr lang="en-IN" dirty="0" smtClean="0">
                <a:solidFill>
                  <a:srgbClr val="E40524"/>
                </a:solidFill>
              </a:rPr>
              <a:t>transformed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set of </a:t>
            </a:r>
            <a:r>
              <a:rPr lang="en-IN" dirty="0" smtClean="0"/>
              <a:t>components (called filters) connected </a:t>
            </a:r>
            <a:r>
              <a:rPr lang="en-IN" dirty="0"/>
              <a:t>by pipes that transmit data from one component to the next.</a:t>
            </a:r>
          </a:p>
          <a:p>
            <a:r>
              <a:rPr lang="en-IN" dirty="0"/>
              <a:t>Each filter works independently of those components upstream and downstream, </a:t>
            </a:r>
            <a:r>
              <a:rPr lang="en-IN" dirty="0" smtClean="0"/>
              <a:t>is </a:t>
            </a:r>
            <a:r>
              <a:rPr lang="en-IN" dirty="0"/>
              <a:t>designed to </a:t>
            </a:r>
            <a:endParaRPr lang="en-IN" dirty="0" smtClean="0"/>
          </a:p>
          <a:p>
            <a:pPr lvl="1"/>
            <a:r>
              <a:rPr lang="en-IN" dirty="0" smtClean="0"/>
              <a:t>expect data </a:t>
            </a:r>
            <a:r>
              <a:rPr lang="en-IN" dirty="0"/>
              <a:t>input of a certain form, and </a:t>
            </a:r>
            <a:endParaRPr lang="en-IN" dirty="0" smtClean="0"/>
          </a:p>
          <a:p>
            <a:pPr lvl="1"/>
            <a:r>
              <a:rPr lang="en-IN" dirty="0" smtClean="0"/>
              <a:t>produces </a:t>
            </a:r>
            <a:r>
              <a:rPr lang="en-IN" dirty="0"/>
              <a:t>data output (to the next filter) of a specified form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Call </a:t>
            </a:r>
            <a:r>
              <a:rPr lang="en-IN" dirty="0"/>
              <a:t>and return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architectural style </a:t>
            </a:r>
            <a:r>
              <a:rPr lang="en-IN" dirty="0">
                <a:solidFill>
                  <a:srgbClr val="E40524"/>
                </a:solidFill>
              </a:rPr>
              <a:t>enables a software designer (system architect) to achieve a program structure </a:t>
            </a:r>
            <a:r>
              <a:rPr lang="en-IN" dirty="0"/>
              <a:t>that is relatively easy to modify and scale.</a:t>
            </a:r>
          </a:p>
          <a:p>
            <a:r>
              <a:rPr lang="en-IN" dirty="0"/>
              <a:t>A number of sub styles exist within this </a:t>
            </a:r>
            <a:r>
              <a:rPr lang="en-IN" dirty="0" smtClean="0"/>
              <a:t>category as below.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Main program/subprogram </a:t>
            </a:r>
            <a:r>
              <a:rPr lang="en-IN" dirty="0" smtClean="0"/>
              <a:t>architectures</a:t>
            </a:r>
          </a:p>
          <a:p>
            <a:pPr marL="857250" lvl="1" indent="-457200"/>
            <a:r>
              <a:rPr lang="en-IN" dirty="0" smtClean="0"/>
              <a:t>This </a:t>
            </a:r>
            <a:r>
              <a:rPr lang="en-IN" dirty="0"/>
              <a:t>classic program structure decomposes function into a control hierarchy where a “main” program invokes a number of program components, which in turn may invoke still other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Remote procedure call </a:t>
            </a:r>
            <a:r>
              <a:rPr lang="en-IN" dirty="0" smtClean="0"/>
              <a:t>architectures</a:t>
            </a:r>
          </a:p>
          <a:p>
            <a:pPr marL="857250" lvl="1" indent="-457200"/>
            <a:r>
              <a:rPr lang="en-IN" dirty="0" smtClean="0"/>
              <a:t>The </a:t>
            </a:r>
            <a:r>
              <a:rPr lang="en-IN" dirty="0"/>
              <a:t>components of a main </a:t>
            </a:r>
            <a:r>
              <a:rPr lang="en-IN" dirty="0" smtClean="0"/>
              <a:t>program/subprogram </a:t>
            </a:r>
            <a:r>
              <a:rPr lang="en-IN" dirty="0"/>
              <a:t>architecture are distributed across multiple computers on a network.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Concepts and Design Principal</a:t>
            </a:r>
          </a:p>
          <a:p>
            <a:pPr lvl="1"/>
            <a:r>
              <a:rPr lang="en-IN" dirty="0" smtClean="0"/>
              <a:t>Architectural Design</a:t>
            </a:r>
          </a:p>
          <a:p>
            <a:pPr lvl="1"/>
            <a:r>
              <a:rPr lang="en-IN" dirty="0" smtClean="0"/>
              <a:t>Component Level Design (MS Visio Tool)</a:t>
            </a:r>
          </a:p>
          <a:p>
            <a:pPr lvl="2"/>
            <a:r>
              <a:rPr lang="en-IN" dirty="0" smtClean="0"/>
              <a:t>Function Oriented Design</a:t>
            </a:r>
          </a:p>
          <a:p>
            <a:pPr lvl="2"/>
            <a:r>
              <a:rPr lang="en-IN" dirty="0" smtClean="0"/>
              <a:t>Object Oriented Design</a:t>
            </a:r>
          </a:p>
          <a:p>
            <a:pPr lvl="1"/>
            <a:r>
              <a:rPr lang="en-IN" dirty="0" smtClean="0"/>
              <a:t>User Interface Design</a:t>
            </a:r>
          </a:p>
          <a:p>
            <a:pPr lvl="1"/>
            <a:r>
              <a:rPr lang="en-IN" dirty="0" smtClean="0"/>
              <a:t>Web Application Design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Object-oriented </a:t>
            </a:r>
            <a:r>
              <a:rPr lang="en-IN" dirty="0"/>
              <a:t>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components of a system </a:t>
            </a:r>
            <a:r>
              <a:rPr lang="en-IN" dirty="0">
                <a:solidFill>
                  <a:srgbClr val="E40524"/>
                </a:solidFill>
              </a:rPr>
              <a:t>encapsulate data and the operations </a:t>
            </a:r>
            <a:r>
              <a:rPr lang="en-IN" dirty="0"/>
              <a:t>that must be applied to manipulate the data.</a:t>
            </a:r>
          </a:p>
          <a:p>
            <a:r>
              <a:rPr lang="en-IN" dirty="0">
                <a:solidFill>
                  <a:srgbClr val="E40524"/>
                </a:solidFill>
              </a:rPr>
              <a:t>Communication and coordination </a:t>
            </a:r>
            <a:r>
              <a:rPr lang="en-IN" dirty="0"/>
              <a:t>between components is accomplished </a:t>
            </a:r>
            <a:r>
              <a:rPr lang="en-IN" dirty="0">
                <a:solidFill>
                  <a:srgbClr val="E40524"/>
                </a:solidFill>
              </a:rPr>
              <a:t>via message passing</a:t>
            </a:r>
            <a:r>
              <a:rPr lang="en-IN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Styles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Data-</a:t>
            </a:r>
            <a:r>
              <a:rPr lang="en-IN" dirty="0" err="1" smtClean="0"/>
              <a:t>centered</a:t>
            </a:r>
            <a:r>
              <a:rPr lang="en-IN" dirty="0" smtClean="0"/>
              <a:t> </a:t>
            </a:r>
            <a:r>
              <a:rPr lang="en-IN" dirty="0"/>
              <a:t>architecture style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Data-flow architectures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Call and return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Object-oriented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b="1" dirty="0"/>
              <a:t>Layered </a:t>
            </a:r>
            <a:r>
              <a:rPr lang="en-IN" b="1" dirty="0" smtClean="0"/>
              <a:t>architecture</a:t>
            </a:r>
            <a:endParaRPr lang="en-IN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Layered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726744"/>
            <a:ext cx="6772275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 Layered </a:t>
            </a:r>
            <a:r>
              <a:rPr lang="en-IN" dirty="0"/>
              <a:t>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number of different layers are defined, each accomplishing operations that </a:t>
            </a:r>
            <a:r>
              <a:rPr lang="en-IN" dirty="0">
                <a:solidFill>
                  <a:srgbClr val="E40524"/>
                </a:solidFill>
              </a:rPr>
              <a:t>progressively become closer to the machine instruction set</a:t>
            </a:r>
            <a:r>
              <a:rPr lang="en-IN" dirty="0"/>
              <a:t>.</a:t>
            </a:r>
          </a:p>
          <a:p>
            <a:r>
              <a:rPr lang="en-IN" dirty="0"/>
              <a:t>At the </a:t>
            </a:r>
            <a:r>
              <a:rPr lang="en-IN" dirty="0">
                <a:solidFill>
                  <a:srgbClr val="E40524"/>
                </a:solidFill>
              </a:rPr>
              <a:t>outer layer,</a:t>
            </a:r>
            <a:r>
              <a:rPr lang="en-IN" dirty="0"/>
              <a:t> components service </a:t>
            </a:r>
            <a:r>
              <a:rPr lang="en-IN" dirty="0">
                <a:solidFill>
                  <a:srgbClr val="E40524"/>
                </a:solidFill>
              </a:rPr>
              <a:t>user interface operations</a:t>
            </a:r>
            <a:r>
              <a:rPr lang="en-IN" dirty="0"/>
              <a:t>.</a:t>
            </a:r>
          </a:p>
          <a:p>
            <a:r>
              <a:rPr lang="en-IN" dirty="0"/>
              <a:t>At the </a:t>
            </a:r>
            <a:r>
              <a:rPr lang="en-IN" dirty="0">
                <a:solidFill>
                  <a:srgbClr val="E40524"/>
                </a:solidFill>
              </a:rPr>
              <a:t>inner layer</a:t>
            </a:r>
            <a:r>
              <a:rPr lang="en-IN" dirty="0"/>
              <a:t>, components perform operating system interfacing.</a:t>
            </a:r>
          </a:p>
          <a:p>
            <a:r>
              <a:rPr lang="en-IN" dirty="0">
                <a:solidFill>
                  <a:srgbClr val="E40524"/>
                </a:solidFill>
              </a:rPr>
              <a:t>Intermediate layers</a:t>
            </a:r>
            <a:r>
              <a:rPr lang="en-IN" dirty="0"/>
              <a:t> provide utility services and application software functions.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section describes data design at both the architectural and component levels.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architecture level, data design is the process of creating a model of the information represented at a high level of abstraction (using the customer's view of data).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Design at the Architectural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challenge is extract useful information from the data </a:t>
            </a:r>
            <a:r>
              <a:rPr lang="en-IN" dirty="0" smtClean="0"/>
              <a:t>environment.</a:t>
            </a:r>
            <a:endParaRPr lang="en-IN" dirty="0"/>
          </a:p>
          <a:p>
            <a:r>
              <a:rPr lang="en-IN" dirty="0"/>
              <a:t>To solve this challenge, the business IT community has developed data mining </a:t>
            </a:r>
            <a:r>
              <a:rPr lang="en-IN" dirty="0" smtClean="0"/>
              <a:t>techniques, (KDD - knowledge </a:t>
            </a:r>
            <a:r>
              <a:rPr lang="en-IN" dirty="0"/>
              <a:t>discovery in </a:t>
            </a:r>
            <a:r>
              <a:rPr lang="en-IN" dirty="0" smtClean="0"/>
              <a:t>databases)</a:t>
            </a:r>
          </a:p>
          <a:p>
            <a:pPr lvl="1"/>
            <a:r>
              <a:rPr lang="en-IN" dirty="0" smtClean="0"/>
              <a:t>that </a:t>
            </a:r>
            <a:r>
              <a:rPr lang="en-IN" dirty="0"/>
              <a:t>navigate through existing databases in an attempt to extract appropriate business-level information.</a:t>
            </a:r>
          </a:p>
          <a:p>
            <a:r>
              <a:rPr lang="en-IN" dirty="0" smtClean="0"/>
              <a:t>The </a:t>
            </a:r>
            <a:r>
              <a:rPr lang="en-IN" dirty="0"/>
              <a:t>existence of multiple databases, their different structures, and the degree of </a:t>
            </a:r>
            <a:r>
              <a:rPr lang="en-IN" dirty="0" smtClean="0"/>
              <a:t>detail make </a:t>
            </a:r>
            <a:r>
              <a:rPr lang="en-IN" dirty="0"/>
              <a:t>data mining difficult within an existing database environment.</a:t>
            </a:r>
          </a:p>
          <a:p>
            <a:r>
              <a:rPr lang="en-IN" dirty="0"/>
              <a:t>An alternative solution, called a data warehouse, adds on additional layer to the data architecture.</a:t>
            </a:r>
          </a:p>
          <a:p>
            <a:pPr lvl="1"/>
            <a:r>
              <a:rPr lang="en-IN" dirty="0"/>
              <a:t>A data warehouse is a separate data environment that is not directly integrated with day-to-day </a:t>
            </a:r>
            <a:r>
              <a:rPr lang="en-IN" dirty="0" smtClean="0"/>
              <a:t>applications.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Design at the Component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component level, data design </a:t>
            </a:r>
            <a:r>
              <a:rPr lang="en-IN" dirty="0">
                <a:solidFill>
                  <a:srgbClr val="E40524"/>
                </a:solidFill>
              </a:rPr>
              <a:t>focuses on specific data structures </a:t>
            </a:r>
            <a:r>
              <a:rPr lang="en-IN" dirty="0" smtClean="0"/>
              <a:t>which are required </a:t>
            </a:r>
            <a:r>
              <a:rPr lang="en-IN" dirty="0"/>
              <a:t>to </a:t>
            </a:r>
            <a:r>
              <a:rPr lang="en-IN" dirty="0" smtClean="0"/>
              <a:t>be </a:t>
            </a:r>
            <a:r>
              <a:rPr lang="en-IN" dirty="0"/>
              <a:t>manipulated by a component.</a:t>
            </a:r>
          </a:p>
          <a:p>
            <a:pPr lvl="1"/>
            <a:r>
              <a:rPr lang="en-IN" dirty="0" smtClean="0">
                <a:solidFill>
                  <a:srgbClr val="E40524"/>
                </a:solidFill>
              </a:rPr>
              <a:t>Refine </a:t>
            </a:r>
            <a:r>
              <a:rPr lang="en-IN" dirty="0">
                <a:solidFill>
                  <a:srgbClr val="E40524"/>
                </a:solidFill>
              </a:rPr>
              <a:t>data objects </a:t>
            </a:r>
            <a:r>
              <a:rPr lang="en-IN" dirty="0"/>
              <a:t>and develop a set of data abstractions</a:t>
            </a:r>
          </a:p>
          <a:p>
            <a:pPr lvl="1"/>
            <a:r>
              <a:rPr lang="en-IN" dirty="0" smtClean="0">
                <a:solidFill>
                  <a:srgbClr val="E40524"/>
                </a:solidFill>
              </a:rPr>
              <a:t>Implement </a:t>
            </a:r>
            <a:r>
              <a:rPr lang="en-IN" dirty="0">
                <a:solidFill>
                  <a:srgbClr val="E40524"/>
                </a:solidFill>
              </a:rPr>
              <a:t>data object attributes </a:t>
            </a:r>
            <a:r>
              <a:rPr lang="en-IN" dirty="0"/>
              <a:t>as one or more data structures</a:t>
            </a:r>
          </a:p>
          <a:p>
            <a:pPr lvl="1"/>
            <a:r>
              <a:rPr lang="en-IN" dirty="0" smtClean="0">
                <a:solidFill>
                  <a:srgbClr val="E40524"/>
                </a:solidFill>
              </a:rPr>
              <a:t>Review </a:t>
            </a:r>
            <a:r>
              <a:rPr lang="en-IN" dirty="0">
                <a:solidFill>
                  <a:srgbClr val="E40524"/>
                </a:solidFill>
              </a:rPr>
              <a:t>data structures </a:t>
            </a:r>
            <a:r>
              <a:rPr lang="en-IN" dirty="0"/>
              <a:t>to ensure that appropriate relationships have been established</a:t>
            </a:r>
          </a:p>
          <a:p>
            <a:r>
              <a:rPr lang="en-IN" dirty="0"/>
              <a:t>Set of principles for data </a:t>
            </a:r>
            <a:r>
              <a:rPr lang="en-IN" dirty="0" smtClean="0"/>
              <a:t>specification:</a:t>
            </a:r>
            <a:endParaRPr lang="en-IN" dirty="0"/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systematic analysis principles applied to function and </a:t>
            </a:r>
            <a:r>
              <a:rPr lang="en-IN" dirty="0" err="1"/>
              <a:t>behavior</a:t>
            </a:r>
            <a:r>
              <a:rPr lang="en-IN" dirty="0"/>
              <a:t> should also be applied to data.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All </a:t>
            </a:r>
            <a:r>
              <a:rPr lang="en-IN" dirty="0"/>
              <a:t>data structures and the operations to be </a:t>
            </a:r>
            <a:r>
              <a:rPr lang="en-IN" dirty="0" smtClean="0"/>
              <a:t>performed should </a:t>
            </a:r>
            <a:r>
              <a:rPr lang="en-IN" dirty="0"/>
              <a:t>be identified.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 smtClean="0"/>
              <a:t>A </a:t>
            </a:r>
            <a:r>
              <a:rPr lang="en-IN" dirty="0"/>
              <a:t>data dictionary should be established and used to define both data and program design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Design at the Component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+mj-lt"/>
              <a:buAutoNum type="arabicPeriod" startAt="4"/>
            </a:pPr>
            <a:r>
              <a:rPr lang="en-IN" dirty="0" smtClean="0"/>
              <a:t>Low </a:t>
            </a:r>
            <a:r>
              <a:rPr lang="en-IN" dirty="0"/>
              <a:t>level data design decisions should be deferred until late in the design process.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IN" dirty="0" smtClean="0"/>
              <a:t>The </a:t>
            </a:r>
            <a:r>
              <a:rPr lang="en-IN" dirty="0"/>
              <a:t>representation of data structure should be known only to those modules that must make direct use of the </a:t>
            </a:r>
            <a:r>
              <a:rPr lang="en-IN" dirty="0" smtClean="0"/>
              <a:t>data.</a:t>
            </a:r>
            <a:endParaRPr lang="en-IN" dirty="0"/>
          </a:p>
          <a:p>
            <a:pPr marL="857250" lvl="1" indent="-457200">
              <a:buFont typeface="+mj-lt"/>
              <a:buAutoNum type="arabicPeriod" startAt="4"/>
            </a:pPr>
            <a:r>
              <a:rPr lang="en-IN" dirty="0" smtClean="0"/>
              <a:t>A </a:t>
            </a:r>
            <a:r>
              <a:rPr lang="en-IN" dirty="0"/>
              <a:t>library of useful data structures and the operations that may be applied to them should be developed.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IN" dirty="0" smtClean="0"/>
              <a:t>A </a:t>
            </a:r>
            <a:r>
              <a:rPr lang="en-IN" dirty="0"/>
              <a:t>software design and programming language should support the specification and realization of abstract data types.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Concepts and Principles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Component-Level </a:t>
            </a:r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Component-Level Design or Procedural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is a modular, deployable and replaceable part of a system that encapsulates implementation and exposes a set of interfaces.</a:t>
            </a:r>
          </a:p>
          <a:p>
            <a:r>
              <a:rPr lang="en-IN" dirty="0" smtClean="0"/>
              <a:t>Component-level design </a:t>
            </a:r>
            <a:r>
              <a:rPr lang="en-IN" dirty="0" smtClean="0">
                <a:solidFill>
                  <a:srgbClr val="E40524"/>
                </a:solidFill>
              </a:rPr>
              <a:t>occurs </a:t>
            </a:r>
            <a:r>
              <a:rPr lang="en-IN" dirty="0">
                <a:solidFill>
                  <a:srgbClr val="E40524"/>
                </a:solidFill>
              </a:rPr>
              <a:t>after data, </a:t>
            </a:r>
            <a:r>
              <a:rPr lang="en-IN" dirty="0" smtClean="0">
                <a:solidFill>
                  <a:srgbClr val="E40524"/>
                </a:solidFill>
              </a:rPr>
              <a:t>architectural and </a:t>
            </a:r>
            <a:r>
              <a:rPr lang="en-IN" dirty="0">
                <a:solidFill>
                  <a:srgbClr val="E40524"/>
                </a:solidFill>
              </a:rPr>
              <a:t>interface designs </a:t>
            </a:r>
            <a:r>
              <a:rPr lang="en-IN" dirty="0"/>
              <a:t>have been established.</a:t>
            </a:r>
          </a:p>
          <a:p>
            <a:r>
              <a:rPr lang="en-IN" dirty="0" smtClean="0"/>
              <a:t>It </a:t>
            </a:r>
            <a:r>
              <a:rPr lang="en-IN" dirty="0" smtClean="0">
                <a:solidFill>
                  <a:srgbClr val="E40524"/>
                </a:solidFill>
              </a:rPr>
              <a:t>defines </a:t>
            </a:r>
            <a:r>
              <a:rPr lang="en-IN" dirty="0">
                <a:solidFill>
                  <a:srgbClr val="E40524"/>
                </a:solidFill>
              </a:rPr>
              <a:t>the data structures, algorithms, interface characteristics, and communication mechanisms </a:t>
            </a:r>
            <a:r>
              <a:rPr lang="en-IN" dirty="0"/>
              <a:t>allocated to </a:t>
            </a:r>
            <a:r>
              <a:rPr lang="en-IN" dirty="0" smtClean="0"/>
              <a:t>each component</a:t>
            </a:r>
            <a:r>
              <a:rPr lang="en-IN" dirty="0"/>
              <a:t>.</a:t>
            </a:r>
          </a:p>
          <a:p>
            <a:r>
              <a:rPr lang="en-IN" dirty="0"/>
              <a:t>The intent is to translate the </a:t>
            </a:r>
            <a:r>
              <a:rPr lang="en-IN" dirty="0">
                <a:solidFill>
                  <a:srgbClr val="E40524"/>
                </a:solidFill>
              </a:rPr>
              <a:t>design model into operational software</a:t>
            </a:r>
            <a:r>
              <a:rPr lang="en-IN" dirty="0"/>
              <a:t>.</a:t>
            </a:r>
          </a:p>
          <a:p>
            <a:r>
              <a:rPr lang="en-IN" dirty="0"/>
              <a:t>But the </a:t>
            </a:r>
            <a:r>
              <a:rPr lang="en-IN" dirty="0" smtClean="0">
                <a:solidFill>
                  <a:srgbClr val="E40524"/>
                </a:solidFill>
              </a:rPr>
              <a:t>abstraction level of </a:t>
            </a:r>
            <a:r>
              <a:rPr lang="en-IN" dirty="0">
                <a:solidFill>
                  <a:srgbClr val="E40524"/>
                </a:solidFill>
              </a:rPr>
              <a:t>the existing design model is relatively </a:t>
            </a:r>
            <a:r>
              <a:rPr lang="en-IN" dirty="0" smtClean="0">
                <a:solidFill>
                  <a:srgbClr val="E40524"/>
                </a:solidFill>
              </a:rPr>
              <a:t>high </a:t>
            </a:r>
            <a:r>
              <a:rPr lang="en-IN" dirty="0" smtClean="0"/>
              <a:t>and </a:t>
            </a:r>
            <a:r>
              <a:rPr lang="en-IN" dirty="0"/>
              <a:t>the </a:t>
            </a:r>
            <a:r>
              <a:rPr lang="en-IN" dirty="0">
                <a:solidFill>
                  <a:srgbClr val="E40524"/>
                </a:solidFill>
              </a:rPr>
              <a:t>abstraction level of the operational program is low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Function </a:t>
            </a:r>
            <a:r>
              <a:rPr lang="en-IN" dirty="0"/>
              <a:t>Oriented Approach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are the </a:t>
            </a:r>
            <a:r>
              <a:rPr lang="en-IN" dirty="0" smtClean="0"/>
              <a:t>features </a:t>
            </a:r>
            <a:r>
              <a:rPr lang="en-IN" dirty="0"/>
              <a:t>of a typical function-oriented design </a:t>
            </a:r>
            <a:r>
              <a:rPr lang="en-IN" dirty="0" smtClean="0"/>
              <a:t>approach: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 </a:t>
            </a:r>
            <a:r>
              <a:rPr lang="en-IN" dirty="0"/>
              <a:t>system is viewed as something that performs a set of </a:t>
            </a:r>
            <a:r>
              <a:rPr lang="en-IN" dirty="0" smtClean="0"/>
              <a:t>functions.</a:t>
            </a:r>
          </a:p>
          <a:p>
            <a:pPr lvl="1"/>
            <a:r>
              <a:rPr lang="en-IN" dirty="0" smtClean="0"/>
              <a:t>Starting </a:t>
            </a:r>
            <a:r>
              <a:rPr lang="en-IN" dirty="0"/>
              <a:t>at this </a:t>
            </a:r>
            <a:r>
              <a:rPr lang="en-IN" dirty="0" smtClean="0"/>
              <a:t>high level </a:t>
            </a:r>
            <a:r>
              <a:rPr lang="en-IN" dirty="0"/>
              <a:t>view of the system, each function is successively refined into more detailed functions.</a:t>
            </a:r>
          </a:p>
          <a:p>
            <a:pPr lvl="1"/>
            <a:r>
              <a:rPr lang="en-IN" dirty="0"/>
              <a:t>For example, consider a function create-new-library member </a:t>
            </a:r>
            <a:endParaRPr lang="en-IN" dirty="0" smtClean="0"/>
          </a:p>
          <a:p>
            <a:pPr lvl="2"/>
            <a:r>
              <a:rPr lang="en-IN" dirty="0" smtClean="0"/>
              <a:t>which </a:t>
            </a:r>
            <a:r>
              <a:rPr lang="en-IN" dirty="0"/>
              <a:t>essentially creates the record for a new member, assigns a unique membership number to him, and prints a bill towards his membership charge. </a:t>
            </a:r>
            <a:endParaRPr lang="en-IN" dirty="0" smtClean="0"/>
          </a:p>
          <a:p>
            <a:pPr lvl="2"/>
            <a:r>
              <a:rPr lang="en-IN" dirty="0" smtClean="0"/>
              <a:t>This </a:t>
            </a:r>
            <a:r>
              <a:rPr lang="en-IN" dirty="0"/>
              <a:t>function may consist of the following </a:t>
            </a:r>
            <a:r>
              <a:rPr lang="en-IN" dirty="0" smtClean="0"/>
              <a:t>sub-functions:</a:t>
            </a:r>
            <a:endParaRPr lang="en-IN" dirty="0"/>
          </a:p>
          <a:p>
            <a:pPr lvl="3"/>
            <a:r>
              <a:rPr lang="en-IN" dirty="0" smtClean="0"/>
              <a:t>assign-membership-number, create-member-record and print-bill</a:t>
            </a:r>
            <a:endParaRPr lang="en-IN" dirty="0"/>
          </a:p>
          <a:p>
            <a:pPr lvl="1"/>
            <a:r>
              <a:rPr lang="en-IN" dirty="0" smtClean="0"/>
              <a:t>Each </a:t>
            </a:r>
            <a:r>
              <a:rPr lang="en-IN" dirty="0"/>
              <a:t>of these sub-functions may be split into more detailed sub-functions and so 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dirty="0"/>
              <a:t>1. Function Oriented </a:t>
            </a:r>
            <a:r>
              <a:rPr lang="en-IN" sz="4200" dirty="0" smtClean="0"/>
              <a:t>Approach (</a:t>
            </a:r>
            <a:r>
              <a:rPr lang="en-IN" sz="4200" dirty="0" err="1" smtClean="0"/>
              <a:t>Cont</a:t>
            </a:r>
            <a:r>
              <a:rPr lang="en-IN" sz="4200" dirty="0" smtClean="0"/>
              <a:t>…)</a:t>
            </a:r>
            <a:endParaRPr lang="en-IN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IN" dirty="0" smtClean="0"/>
              <a:t>The </a:t>
            </a:r>
            <a:r>
              <a:rPr lang="en-IN" dirty="0"/>
              <a:t>system state is centralized and shared among different </a:t>
            </a:r>
            <a:r>
              <a:rPr lang="en-IN" dirty="0" smtClean="0"/>
              <a:t>functions.</a:t>
            </a:r>
          </a:p>
          <a:p>
            <a:pPr lvl="1"/>
            <a:r>
              <a:rPr lang="en-IN" dirty="0" smtClean="0"/>
              <a:t>For Ex., </a:t>
            </a:r>
            <a:r>
              <a:rPr lang="en-IN" dirty="0"/>
              <a:t>data such as member-records is available for reference and updating to several functions such as:</a:t>
            </a:r>
          </a:p>
          <a:p>
            <a:pPr lvl="2"/>
            <a:r>
              <a:rPr lang="en-IN" dirty="0" smtClean="0"/>
              <a:t>create-new-member</a:t>
            </a:r>
            <a:endParaRPr lang="en-IN" dirty="0"/>
          </a:p>
          <a:p>
            <a:pPr lvl="2"/>
            <a:r>
              <a:rPr lang="en-IN" dirty="0" smtClean="0"/>
              <a:t>delete-member</a:t>
            </a:r>
            <a:endParaRPr lang="en-IN" dirty="0"/>
          </a:p>
          <a:p>
            <a:pPr lvl="2"/>
            <a:r>
              <a:rPr lang="en-IN" dirty="0" smtClean="0"/>
              <a:t>update-member-record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Object </a:t>
            </a:r>
            <a:r>
              <a:rPr lang="en-IN" dirty="0"/>
              <a:t>Oriented Approach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the object-oriented </a:t>
            </a:r>
            <a:r>
              <a:rPr lang="en-IN" dirty="0"/>
              <a:t>design approach, the system is viewed as collection of objects (i.e</a:t>
            </a:r>
            <a:r>
              <a:rPr lang="en-IN" dirty="0" smtClean="0"/>
              <a:t>., </a:t>
            </a:r>
            <a:r>
              <a:rPr lang="en-IN" dirty="0"/>
              <a:t>entities).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state is decentralized among the objects and each object manages its own state information.</a:t>
            </a:r>
          </a:p>
          <a:p>
            <a:r>
              <a:rPr lang="en-IN" dirty="0" smtClean="0"/>
              <a:t>For </a:t>
            </a:r>
            <a:r>
              <a:rPr lang="en-IN" dirty="0"/>
              <a:t>example, in a Library Automation Software, </a:t>
            </a:r>
            <a:endParaRPr lang="en-IN" dirty="0" smtClean="0"/>
          </a:p>
          <a:p>
            <a:pPr lvl="1"/>
            <a:r>
              <a:rPr lang="en-IN" dirty="0" smtClean="0"/>
              <a:t>each </a:t>
            </a:r>
            <a:r>
              <a:rPr lang="en-IN" dirty="0"/>
              <a:t>library member may be a separate object with its own data and functions to operate on these data. </a:t>
            </a:r>
            <a:endParaRPr lang="en-IN" dirty="0" smtClean="0"/>
          </a:p>
          <a:p>
            <a:pPr lvl="1"/>
            <a:r>
              <a:rPr lang="en-IN" dirty="0" smtClean="0"/>
              <a:t>In </a:t>
            </a:r>
            <a:r>
              <a:rPr lang="en-IN" dirty="0"/>
              <a:t>fact, the functions defined for one object cannot refer or change data of other objects.</a:t>
            </a:r>
          </a:p>
          <a:p>
            <a:r>
              <a:rPr lang="en-IN" dirty="0" smtClean="0"/>
              <a:t>Objects have their own internal data which define their state.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Cohesion and Coupling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Cohesion</a:t>
            </a:r>
          </a:p>
          <a:p>
            <a:pPr lvl="1"/>
            <a:r>
              <a:rPr lang="en-IN" dirty="0" smtClean="0"/>
              <a:t>Cohesion is </a:t>
            </a:r>
            <a:r>
              <a:rPr lang="en-IN" dirty="0"/>
              <a:t>an indication of the relative functional strength of a module.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cohesive module performs a single task, requiring little interaction with other </a:t>
            </a:r>
            <a:r>
              <a:rPr lang="en-IN" dirty="0" smtClean="0"/>
              <a:t>components. </a:t>
            </a:r>
          </a:p>
          <a:p>
            <a:pPr lvl="1"/>
            <a:r>
              <a:rPr lang="en-IN" dirty="0" smtClean="0"/>
              <a:t>Stated </a:t>
            </a:r>
            <a:r>
              <a:rPr lang="en-IN" dirty="0"/>
              <a:t>simply, a cohesive module should (ideally) do just one thing</a:t>
            </a:r>
            <a:r>
              <a:rPr lang="en-IN" dirty="0" smtClean="0"/>
              <a:t>.</a:t>
            </a:r>
          </a:p>
          <a:p>
            <a:r>
              <a:rPr lang="en-IN" dirty="0"/>
              <a:t>Coupling </a:t>
            </a:r>
            <a:endParaRPr lang="en-IN" dirty="0" smtClean="0"/>
          </a:p>
          <a:p>
            <a:pPr lvl="1"/>
            <a:r>
              <a:rPr lang="en-IN" dirty="0" smtClean="0"/>
              <a:t>Coupling </a:t>
            </a:r>
            <a:r>
              <a:rPr lang="en-IN" dirty="0"/>
              <a:t>is an indication of the relative interdependence among modules.</a:t>
            </a:r>
          </a:p>
          <a:p>
            <a:pPr lvl="1"/>
            <a:r>
              <a:rPr lang="en-IN" dirty="0" smtClean="0"/>
              <a:t>If two modules interchange large amounts of data, then they are highly interdependent.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Cohesion and </a:t>
            </a:r>
            <a:r>
              <a:rPr lang="en-IN" dirty="0" smtClean="0"/>
              <a:t>Coupling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module having high cohesion and low coupling is said to be functionally independent of other modules. </a:t>
            </a:r>
          </a:p>
          <a:p>
            <a:pPr lvl="1"/>
            <a:r>
              <a:rPr lang="en-IN" dirty="0"/>
              <a:t>By the term functional independence, we mean that a cohesive module performs a single task or function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Cohesion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897697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0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</a:t>
            </a:r>
            <a:r>
              <a:rPr lang="en-IN" dirty="0"/>
              <a:t>of </a:t>
            </a:r>
            <a:r>
              <a:rPr lang="en-IN" dirty="0" smtClean="0"/>
              <a:t>Cohesion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Coincidental cohesion</a:t>
            </a:r>
          </a:p>
          <a:p>
            <a:pPr lvl="1"/>
            <a:r>
              <a:rPr lang="en-IN" dirty="0" smtClean="0"/>
              <a:t>A module is said to have coincidental cohesion, </a:t>
            </a:r>
            <a:r>
              <a:rPr lang="en-IN" dirty="0" smtClean="0">
                <a:solidFill>
                  <a:srgbClr val="FF0000"/>
                </a:solidFill>
              </a:rPr>
              <a:t>if it performs a set of tasks that relate to each other very loosely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For Ex., in a transaction processing system (TPS), the get-input, print-error, and summarize-members functions are grouped into one module.</a:t>
            </a:r>
          </a:p>
          <a:p>
            <a:r>
              <a:rPr lang="en-IN" dirty="0" smtClean="0"/>
              <a:t>Logical cohesion</a:t>
            </a:r>
          </a:p>
          <a:p>
            <a:pPr lvl="1"/>
            <a:r>
              <a:rPr lang="en-IN" dirty="0" smtClean="0"/>
              <a:t>A module is said to be logically cohesive, </a:t>
            </a:r>
            <a:r>
              <a:rPr lang="en-IN" dirty="0" smtClean="0">
                <a:solidFill>
                  <a:srgbClr val="FF0000"/>
                </a:solidFill>
              </a:rPr>
              <a:t>if all elements of the module perform similar operations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For Ex., error handling, data input, data output, etc.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</a:t>
            </a:r>
            <a:r>
              <a:rPr lang="en-IN" dirty="0" smtClean="0"/>
              <a:t>Cohesion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Temporal cohesion</a:t>
            </a:r>
          </a:p>
          <a:p>
            <a:pPr lvl="1"/>
            <a:r>
              <a:rPr lang="en-IN" dirty="0" smtClean="0"/>
              <a:t>When a module contains functions that are related by the fact that </a:t>
            </a:r>
            <a:r>
              <a:rPr lang="en-IN" dirty="0" smtClean="0">
                <a:solidFill>
                  <a:srgbClr val="FF0000"/>
                </a:solidFill>
              </a:rPr>
              <a:t>all the functions must be executed in the same time span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For Ex., the set of functions responsible for initialization, start-up, shutdown of some process, etc.</a:t>
            </a:r>
          </a:p>
          <a:p>
            <a:r>
              <a:rPr lang="en-IN" dirty="0" smtClean="0"/>
              <a:t>Procedural cohesion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 set of </a:t>
            </a:r>
            <a:r>
              <a:rPr lang="en-IN" dirty="0">
                <a:solidFill>
                  <a:srgbClr val="FF0000"/>
                </a:solidFill>
              </a:rPr>
              <a:t>functions of the module are all part of a procedure (algorithm) in which certain sequence of steps have to be carried </a:t>
            </a:r>
            <a:r>
              <a:rPr lang="en-IN" dirty="0" smtClean="0">
                <a:solidFill>
                  <a:srgbClr val="FF0000"/>
                </a:solidFill>
              </a:rPr>
              <a:t>out </a:t>
            </a:r>
            <a:r>
              <a:rPr lang="en-IN" dirty="0" smtClean="0"/>
              <a:t>for achieving an objective</a:t>
            </a:r>
          </a:p>
          <a:p>
            <a:pPr lvl="2"/>
            <a:r>
              <a:rPr lang="en-IN" dirty="0" smtClean="0"/>
              <a:t>For Ex., </a:t>
            </a:r>
            <a:r>
              <a:rPr lang="en-IN" dirty="0"/>
              <a:t>the algorithm for decoding a message.</a:t>
            </a:r>
          </a:p>
          <a:p>
            <a:r>
              <a:rPr lang="en-IN" dirty="0"/>
              <a:t>Communicational cohesion</a:t>
            </a:r>
          </a:p>
          <a:p>
            <a:pPr lvl="1"/>
            <a:r>
              <a:rPr lang="en-IN" dirty="0" smtClean="0"/>
              <a:t>If </a:t>
            </a:r>
            <a:r>
              <a:rPr lang="en-IN" dirty="0">
                <a:solidFill>
                  <a:srgbClr val="FF0000"/>
                </a:solidFill>
              </a:rPr>
              <a:t>all functions of the module refer to </a:t>
            </a:r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same data </a:t>
            </a:r>
            <a:r>
              <a:rPr lang="en-IN" dirty="0" smtClean="0">
                <a:solidFill>
                  <a:srgbClr val="FF0000"/>
                </a:solidFill>
              </a:rPr>
              <a:t>structure</a:t>
            </a:r>
          </a:p>
          <a:p>
            <a:pPr lvl="2"/>
            <a:r>
              <a:rPr lang="en-IN" dirty="0" smtClean="0"/>
              <a:t>For Ex., </a:t>
            </a:r>
            <a:r>
              <a:rPr lang="en-IN" dirty="0"/>
              <a:t>the set of functions defined on an array or a stack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Design Concepts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 design concepts </a:t>
            </a:r>
            <a:r>
              <a:rPr lang="en-IN" dirty="0" smtClean="0">
                <a:solidFill>
                  <a:srgbClr val="FF0000"/>
                </a:solidFill>
              </a:rPr>
              <a:t>can be applied regardless of the software process model </a:t>
            </a:r>
            <a:r>
              <a:rPr lang="en-IN" dirty="0" smtClean="0"/>
              <a:t>that is used.</a:t>
            </a:r>
          </a:p>
          <a:p>
            <a:r>
              <a:rPr lang="en-IN" dirty="0" smtClean="0"/>
              <a:t>Design task produces:</a:t>
            </a:r>
          </a:p>
          <a:p>
            <a:pPr lvl="1"/>
            <a:r>
              <a:rPr lang="en-IN" dirty="0"/>
              <a:t>Architectural design</a:t>
            </a:r>
          </a:p>
          <a:p>
            <a:pPr lvl="1"/>
            <a:r>
              <a:rPr lang="en-IN" dirty="0" smtClean="0"/>
              <a:t>Data design</a:t>
            </a:r>
          </a:p>
          <a:p>
            <a:pPr lvl="1"/>
            <a:r>
              <a:rPr lang="en-IN" dirty="0"/>
              <a:t>Component design</a:t>
            </a:r>
          </a:p>
          <a:p>
            <a:pPr lvl="1"/>
            <a:r>
              <a:rPr lang="en-IN" dirty="0" smtClean="0"/>
              <a:t>Interface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Cohesion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Sequential </a:t>
            </a:r>
            <a:r>
              <a:rPr lang="en-IN" dirty="0"/>
              <a:t>cohesion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elements of a module form the parts of sequence</a:t>
            </a:r>
            <a:r>
              <a:rPr lang="en-IN" dirty="0"/>
              <a:t>, where the output from one element of the sequence is input to the next.</a:t>
            </a:r>
          </a:p>
          <a:p>
            <a:pPr lvl="2"/>
            <a:r>
              <a:rPr lang="en-IN" dirty="0" smtClean="0"/>
              <a:t>For Ex., In </a:t>
            </a:r>
            <a:r>
              <a:rPr lang="en-IN" dirty="0"/>
              <a:t>a TPS, the get-input, validate-input, sort-input functions are grouped into one module.</a:t>
            </a:r>
          </a:p>
          <a:p>
            <a:r>
              <a:rPr lang="en-IN" dirty="0"/>
              <a:t>Functional cohesion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different </a:t>
            </a:r>
            <a:r>
              <a:rPr lang="en-IN" dirty="0">
                <a:solidFill>
                  <a:srgbClr val="FF0000"/>
                </a:solidFill>
              </a:rPr>
              <a:t>elements of a module cooperate to achieve a single function</a:t>
            </a:r>
            <a:r>
              <a:rPr lang="en-IN" dirty="0"/>
              <a:t>. </a:t>
            </a:r>
            <a:endParaRPr lang="en-IN" dirty="0" smtClean="0"/>
          </a:p>
          <a:p>
            <a:pPr lvl="2"/>
            <a:r>
              <a:rPr lang="en-IN" dirty="0" smtClean="0"/>
              <a:t>For Ex., A </a:t>
            </a:r>
            <a:r>
              <a:rPr lang="en-IN" dirty="0"/>
              <a:t>module containing all the functions required to manage employees’ pay-roll exhibits functional cohesion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Coupling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86013"/>
            <a:ext cx="85661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5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</a:t>
            </a:r>
            <a:r>
              <a:rPr lang="en-IN" dirty="0" smtClean="0"/>
              <a:t>Coupling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coupling</a:t>
            </a:r>
          </a:p>
          <a:p>
            <a:pPr lvl="1"/>
            <a:r>
              <a:rPr lang="en-IN" dirty="0" smtClean="0"/>
              <a:t>Two </a:t>
            </a:r>
            <a:r>
              <a:rPr lang="en-IN" dirty="0"/>
              <a:t>modules are data coupled, if they </a:t>
            </a:r>
            <a:r>
              <a:rPr lang="en-IN" dirty="0">
                <a:solidFill>
                  <a:srgbClr val="FF0000"/>
                </a:solidFill>
              </a:rPr>
              <a:t>communicate through a parameter</a:t>
            </a:r>
            <a:r>
              <a:rPr lang="en-IN" dirty="0"/>
              <a:t>. </a:t>
            </a:r>
            <a:endParaRPr lang="en-IN" dirty="0" smtClean="0"/>
          </a:p>
          <a:p>
            <a:pPr lvl="2"/>
            <a:r>
              <a:rPr lang="en-IN" dirty="0" smtClean="0"/>
              <a:t>An </a:t>
            </a:r>
            <a:r>
              <a:rPr lang="en-IN" dirty="0"/>
              <a:t>example is an </a:t>
            </a:r>
            <a:r>
              <a:rPr lang="en-IN" dirty="0" smtClean="0"/>
              <a:t>elementary (primal) data </a:t>
            </a:r>
            <a:r>
              <a:rPr lang="en-IN" dirty="0"/>
              <a:t>item passed as a parameter between two modules, e.g. an integer, a float, a character, etc.</a:t>
            </a:r>
          </a:p>
          <a:p>
            <a:r>
              <a:rPr lang="en-IN" dirty="0" smtClean="0"/>
              <a:t>Stamp </a:t>
            </a:r>
            <a:r>
              <a:rPr lang="en-IN" dirty="0"/>
              <a:t>coupling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they </a:t>
            </a:r>
            <a:r>
              <a:rPr lang="en-IN" dirty="0">
                <a:solidFill>
                  <a:srgbClr val="FF0000"/>
                </a:solidFill>
              </a:rPr>
              <a:t>communicate using a composite data</a:t>
            </a:r>
            <a:r>
              <a:rPr lang="en-IN" dirty="0"/>
              <a:t> item such as a </a:t>
            </a:r>
            <a:r>
              <a:rPr lang="en-IN" dirty="0" smtClean="0"/>
              <a:t>structure </a:t>
            </a:r>
            <a:r>
              <a:rPr lang="en-IN" dirty="0"/>
              <a:t>in C.</a:t>
            </a:r>
          </a:p>
          <a:p>
            <a:r>
              <a:rPr lang="en-IN" dirty="0"/>
              <a:t>Control coupling</a:t>
            </a:r>
          </a:p>
          <a:p>
            <a:pPr lvl="1"/>
            <a:r>
              <a:rPr lang="en-IN" dirty="0" smtClean="0"/>
              <a:t>If </a:t>
            </a:r>
            <a:r>
              <a:rPr lang="en-IN" dirty="0">
                <a:solidFill>
                  <a:srgbClr val="FF0000"/>
                </a:solidFill>
              </a:rPr>
              <a:t>data from one module is used to direct the order of instructions execution in another</a:t>
            </a:r>
            <a:r>
              <a:rPr lang="en-IN" dirty="0"/>
              <a:t>.</a:t>
            </a:r>
          </a:p>
          <a:p>
            <a:pPr lvl="2"/>
            <a:r>
              <a:rPr lang="en-IN" dirty="0" smtClean="0"/>
              <a:t>An </a:t>
            </a:r>
            <a:r>
              <a:rPr lang="en-IN" dirty="0"/>
              <a:t>example of control coupling is a flag set in one module and tested in another module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Coupling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Common </a:t>
            </a:r>
            <a:r>
              <a:rPr lang="en-IN" dirty="0"/>
              <a:t>coupling</a:t>
            </a:r>
          </a:p>
          <a:p>
            <a:pPr lvl="1"/>
            <a:r>
              <a:rPr lang="en-IN" dirty="0" smtClean="0"/>
              <a:t>Two </a:t>
            </a:r>
            <a:r>
              <a:rPr lang="en-IN" dirty="0"/>
              <a:t>modules are common coupled, </a:t>
            </a:r>
            <a:r>
              <a:rPr lang="en-IN" dirty="0">
                <a:solidFill>
                  <a:srgbClr val="FF0000"/>
                </a:solidFill>
              </a:rPr>
              <a:t>if they share data through some global data items</a:t>
            </a:r>
            <a:r>
              <a:rPr lang="en-IN" dirty="0"/>
              <a:t>.</a:t>
            </a:r>
          </a:p>
          <a:p>
            <a:r>
              <a:rPr lang="en-IN" dirty="0"/>
              <a:t>Content coupling</a:t>
            </a:r>
          </a:p>
          <a:p>
            <a:pPr lvl="1"/>
            <a:r>
              <a:rPr lang="en-IN" dirty="0" smtClean="0"/>
              <a:t>Content </a:t>
            </a:r>
            <a:r>
              <a:rPr lang="en-IN" dirty="0"/>
              <a:t>coupling exists between two modules, </a:t>
            </a:r>
            <a:r>
              <a:rPr lang="en-IN" dirty="0">
                <a:solidFill>
                  <a:srgbClr val="FF0000"/>
                </a:solidFill>
              </a:rPr>
              <a:t>if they share </a:t>
            </a:r>
            <a:r>
              <a:rPr lang="en-IN" dirty="0" smtClean="0">
                <a:solidFill>
                  <a:srgbClr val="FF0000"/>
                </a:solidFill>
              </a:rPr>
              <a:t>code</a:t>
            </a:r>
            <a:r>
              <a:rPr lang="en-IN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Interface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</a:t>
            </a:r>
            <a:r>
              <a:rPr lang="en-IN" dirty="0"/>
              <a:t>interface design creates an </a:t>
            </a:r>
            <a:r>
              <a:rPr lang="en-IN" dirty="0">
                <a:solidFill>
                  <a:srgbClr val="E40524"/>
                </a:solidFill>
              </a:rPr>
              <a:t>effective communication medium between a human and a computer</a:t>
            </a:r>
            <a:r>
              <a:rPr lang="en-IN" dirty="0"/>
              <a:t>.</a:t>
            </a:r>
          </a:p>
          <a:p>
            <a:r>
              <a:rPr lang="en-IN" dirty="0" smtClean="0"/>
              <a:t>By following </a:t>
            </a:r>
            <a:r>
              <a:rPr lang="en-IN" dirty="0"/>
              <a:t>a set of interface design </a:t>
            </a:r>
            <a:r>
              <a:rPr lang="en-IN" dirty="0" smtClean="0"/>
              <a:t>principles, </a:t>
            </a:r>
          </a:p>
          <a:p>
            <a:pPr lvl="1"/>
            <a:r>
              <a:rPr lang="en-IN" dirty="0" smtClean="0"/>
              <a:t>designer identifies </a:t>
            </a:r>
            <a:r>
              <a:rPr lang="en-IN" dirty="0"/>
              <a:t>interface objects and actions and then creates a screen layout that forms the basis for a user </a:t>
            </a:r>
            <a:r>
              <a:rPr lang="en-IN" dirty="0" smtClean="0"/>
              <a:t>interface prototype.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 Rules for User Interface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Place </a:t>
            </a:r>
            <a:r>
              <a:rPr lang="en-IN" dirty="0"/>
              <a:t>the User in Control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a requirements-gathering session for a major new information system, a key user was asked </a:t>
            </a:r>
            <a:r>
              <a:rPr lang="en-IN" dirty="0" smtClean="0"/>
              <a:t>about.</a:t>
            </a:r>
          </a:p>
          <a:p>
            <a:r>
              <a:rPr lang="en-IN" dirty="0" smtClean="0"/>
              <a:t>Following </a:t>
            </a:r>
            <a:r>
              <a:rPr lang="en-IN" dirty="0"/>
              <a:t>are the design principles that allow the user to maintain control:</a:t>
            </a:r>
          </a:p>
          <a:p>
            <a:pPr lvl="1"/>
            <a:r>
              <a:rPr lang="en-IN" dirty="0" smtClean="0"/>
              <a:t>Define </a:t>
            </a:r>
            <a:r>
              <a:rPr lang="en-IN" dirty="0"/>
              <a:t>interaction modes in a way that does not force a user into unnecessary or undesired actions.</a:t>
            </a:r>
          </a:p>
          <a:p>
            <a:pPr lvl="1"/>
            <a:r>
              <a:rPr lang="en-IN" dirty="0" smtClean="0"/>
              <a:t>Provide </a:t>
            </a:r>
            <a:r>
              <a:rPr lang="en-IN" dirty="0"/>
              <a:t>for flexible interaction.</a:t>
            </a:r>
          </a:p>
          <a:p>
            <a:pPr lvl="1"/>
            <a:r>
              <a:rPr lang="en-IN" dirty="0" smtClean="0"/>
              <a:t>Allow </a:t>
            </a:r>
            <a:r>
              <a:rPr lang="en-IN" dirty="0"/>
              <a:t>user interaction to be interruptible and undoable.</a:t>
            </a:r>
          </a:p>
          <a:p>
            <a:pPr lvl="1"/>
            <a:r>
              <a:rPr lang="en-IN" dirty="0" smtClean="0"/>
              <a:t>Streamline </a:t>
            </a:r>
            <a:r>
              <a:rPr lang="en-IN" dirty="0"/>
              <a:t>interaction as skill levels advance and allow the interaction to be customized.</a:t>
            </a:r>
          </a:p>
          <a:p>
            <a:pPr lvl="1"/>
            <a:r>
              <a:rPr lang="en-IN" dirty="0" smtClean="0"/>
              <a:t>Hide </a:t>
            </a:r>
            <a:r>
              <a:rPr lang="en-IN" dirty="0"/>
              <a:t>technical internals from the casual user.</a:t>
            </a:r>
          </a:p>
          <a:p>
            <a:pPr lvl="1"/>
            <a:r>
              <a:rPr lang="en-IN" dirty="0" smtClean="0"/>
              <a:t>Design </a:t>
            </a:r>
            <a:r>
              <a:rPr lang="en-IN" dirty="0"/>
              <a:t>for direct interaction with objects that appear on the screen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Reduce </a:t>
            </a:r>
            <a:r>
              <a:rPr lang="en-IN" dirty="0"/>
              <a:t>the User’s Memory Load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more a user has to remember, the more error-prone the interaction with the system will be.</a:t>
            </a:r>
          </a:p>
          <a:p>
            <a:r>
              <a:rPr lang="en-IN" dirty="0"/>
              <a:t>Following are the design principles that enable an interface to reduce the user’s memory load:</a:t>
            </a:r>
          </a:p>
          <a:p>
            <a:pPr lvl="1"/>
            <a:r>
              <a:rPr lang="en-IN" dirty="0" smtClean="0"/>
              <a:t>Reduce </a:t>
            </a:r>
            <a:r>
              <a:rPr lang="en-IN" dirty="0"/>
              <a:t>demand on short-term memory.</a:t>
            </a:r>
          </a:p>
          <a:p>
            <a:pPr lvl="1"/>
            <a:r>
              <a:rPr lang="en-IN" dirty="0" smtClean="0"/>
              <a:t>Establish </a:t>
            </a:r>
            <a:r>
              <a:rPr lang="en-IN" dirty="0"/>
              <a:t>meaningful defaults.</a:t>
            </a:r>
          </a:p>
          <a:p>
            <a:pPr lvl="1"/>
            <a:r>
              <a:rPr lang="en-IN" dirty="0" smtClean="0"/>
              <a:t>Define </a:t>
            </a:r>
            <a:r>
              <a:rPr lang="en-IN" dirty="0"/>
              <a:t>shortcuts that are intuitive.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visual layout of the interface should be based on a real-world metaphor.</a:t>
            </a:r>
          </a:p>
          <a:p>
            <a:pPr lvl="1"/>
            <a:r>
              <a:rPr lang="en-IN" dirty="0" smtClean="0"/>
              <a:t>Disclose </a:t>
            </a:r>
            <a:r>
              <a:rPr lang="en-IN" dirty="0"/>
              <a:t>information in a progressive fashion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Make </a:t>
            </a:r>
            <a:r>
              <a:rPr lang="en-IN" dirty="0"/>
              <a:t>the Interface Consistent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interface should present and acquire information in a consistent fashion.</a:t>
            </a:r>
          </a:p>
          <a:p>
            <a:r>
              <a:rPr lang="en-IN" dirty="0"/>
              <a:t>Following are the design principles that help make the interface consistent:</a:t>
            </a:r>
          </a:p>
          <a:p>
            <a:pPr lvl="1"/>
            <a:r>
              <a:rPr lang="en-IN" dirty="0" smtClean="0"/>
              <a:t>Maintain </a:t>
            </a:r>
            <a:r>
              <a:rPr lang="en-IN" dirty="0"/>
              <a:t>consistency across a family of applications.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past interactive models have created user expectations, do not make changes unless there is a compelling </a:t>
            </a:r>
            <a:r>
              <a:rPr lang="en-IN" dirty="0" smtClean="0"/>
              <a:t>(convincing) reason </a:t>
            </a:r>
            <a:r>
              <a:rPr lang="en-IN" dirty="0"/>
              <a:t>to do so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</a:t>
            </a:r>
            <a:r>
              <a:rPr lang="en-IN" dirty="0" smtClean="0"/>
              <a:t>Concepts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Architectural Design</a:t>
            </a:r>
          </a:p>
          <a:p>
            <a:pPr lvl="1"/>
            <a:r>
              <a:rPr lang="en-IN" dirty="0"/>
              <a:t>It defines the </a:t>
            </a:r>
            <a:r>
              <a:rPr lang="en-IN" dirty="0">
                <a:solidFill>
                  <a:srgbClr val="FF0000"/>
                </a:solidFill>
              </a:rPr>
              <a:t>relationship between major structural elements of the software</a:t>
            </a:r>
            <a:r>
              <a:rPr lang="en-IN" dirty="0"/>
              <a:t>.</a:t>
            </a:r>
          </a:p>
          <a:p>
            <a:r>
              <a:rPr lang="en-IN" dirty="0" smtClean="0"/>
              <a:t>Data </a:t>
            </a:r>
            <a:r>
              <a:rPr lang="en-IN" dirty="0"/>
              <a:t>Design</a:t>
            </a:r>
          </a:p>
          <a:p>
            <a:pPr lvl="1"/>
            <a:r>
              <a:rPr lang="en-IN" dirty="0"/>
              <a:t>It transforms the </a:t>
            </a:r>
            <a:r>
              <a:rPr lang="en-IN" dirty="0">
                <a:solidFill>
                  <a:srgbClr val="FF0000"/>
                </a:solidFill>
              </a:rPr>
              <a:t>information domain model into the data structures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Data objects and relationships are defined using the </a:t>
            </a:r>
            <a:r>
              <a:rPr lang="en-IN" dirty="0">
                <a:solidFill>
                  <a:srgbClr val="FF0000"/>
                </a:solidFill>
              </a:rPr>
              <a:t>entity relationship diagram</a:t>
            </a:r>
            <a:r>
              <a:rPr lang="en-IN" dirty="0"/>
              <a:t>.</a:t>
            </a:r>
          </a:p>
          <a:p>
            <a:r>
              <a:rPr lang="en-IN" dirty="0"/>
              <a:t>Component-level Design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FF0000"/>
                </a:solidFill>
              </a:rPr>
              <a:t>transforms structural elements of the software architecture into a procedural description </a:t>
            </a:r>
            <a:r>
              <a:rPr lang="en-IN" dirty="0"/>
              <a:t>of software components</a:t>
            </a:r>
            <a:r>
              <a:rPr lang="en-IN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User Interface Analysis </a:t>
            </a:r>
            <a:r>
              <a:rPr lang="en-IN" sz="4000" dirty="0" smtClean="0"/>
              <a:t>and Design </a:t>
            </a:r>
            <a:r>
              <a:rPr lang="en-IN" sz="4000" dirty="0"/>
              <a:t>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E40524"/>
                </a:solidFill>
              </a:rPr>
              <a:t>User </a:t>
            </a:r>
            <a:r>
              <a:rPr lang="en-IN" dirty="0">
                <a:solidFill>
                  <a:srgbClr val="E40524"/>
                </a:solidFill>
              </a:rPr>
              <a:t>profile </a:t>
            </a:r>
            <a:r>
              <a:rPr lang="en-IN" dirty="0" smtClean="0">
                <a:solidFill>
                  <a:srgbClr val="E40524"/>
                </a:solidFill>
              </a:rPr>
              <a:t>model – </a:t>
            </a:r>
            <a:r>
              <a:rPr lang="en-IN" dirty="0" smtClean="0"/>
              <a:t>Established </a:t>
            </a:r>
            <a:r>
              <a:rPr lang="en-IN" dirty="0"/>
              <a:t>by a </a:t>
            </a:r>
            <a:r>
              <a:rPr lang="en-IN" dirty="0" smtClean="0"/>
              <a:t>software </a:t>
            </a:r>
            <a:r>
              <a:rPr lang="en-IN" dirty="0"/>
              <a:t>engineer</a:t>
            </a:r>
          </a:p>
          <a:p>
            <a:pPr lvl="1"/>
            <a:r>
              <a:rPr lang="en-IN" dirty="0" smtClean="0"/>
              <a:t>Establishes </a:t>
            </a:r>
            <a:r>
              <a:rPr lang="en-IN" dirty="0"/>
              <a:t>the profile of the end-users of the system </a:t>
            </a:r>
            <a:endParaRPr lang="en-IN" dirty="0" smtClean="0"/>
          </a:p>
          <a:p>
            <a:pPr lvl="2"/>
            <a:r>
              <a:rPr lang="en-IN" dirty="0" smtClean="0"/>
              <a:t>based </a:t>
            </a:r>
            <a:r>
              <a:rPr lang="en-IN" dirty="0"/>
              <a:t>on age, gender, physical abilities, education, </a:t>
            </a:r>
            <a:r>
              <a:rPr lang="en-IN" dirty="0" smtClean="0"/>
              <a:t>cultural background</a:t>
            </a:r>
            <a:r>
              <a:rPr lang="en-IN" dirty="0"/>
              <a:t>, motivation, goals, and personality.</a:t>
            </a:r>
          </a:p>
          <a:p>
            <a:r>
              <a:rPr lang="en-IN" dirty="0" smtClean="0">
                <a:solidFill>
                  <a:srgbClr val="E40524"/>
                </a:solidFill>
              </a:rPr>
              <a:t>Design </a:t>
            </a:r>
            <a:r>
              <a:rPr lang="en-IN" dirty="0">
                <a:solidFill>
                  <a:srgbClr val="E40524"/>
                </a:solidFill>
              </a:rPr>
              <a:t>model – </a:t>
            </a:r>
            <a:r>
              <a:rPr lang="en-IN" dirty="0"/>
              <a:t>Created by a software engineer</a:t>
            </a:r>
          </a:p>
          <a:p>
            <a:pPr lvl="1"/>
            <a:r>
              <a:rPr lang="en-IN" dirty="0" smtClean="0"/>
              <a:t>Derived </a:t>
            </a:r>
            <a:r>
              <a:rPr lang="en-IN" dirty="0"/>
              <a:t>from the analysis model of the </a:t>
            </a:r>
            <a:r>
              <a:rPr lang="en-IN" dirty="0" smtClean="0"/>
              <a:t>requirements.</a:t>
            </a:r>
          </a:p>
          <a:p>
            <a:pPr lvl="2"/>
            <a:r>
              <a:rPr lang="en-IN" dirty="0" smtClean="0"/>
              <a:t>Incorporates </a:t>
            </a:r>
            <a:r>
              <a:rPr lang="en-IN" dirty="0"/>
              <a:t>data, architectural, interface, and procedural representations of the software.</a:t>
            </a:r>
          </a:p>
          <a:p>
            <a:r>
              <a:rPr lang="en-IN" dirty="0" smtClean="0">
                <a:solidFill>
                  <a:srgbClr val="E40524"/>
                </a:solidFill>
              </a:rPr>
              <a:t>Implementation </a:t>
            </a:r>
            <a:r>
              <a:rPr lang="en-IN" dirty="0">
                <a:solidFill>
                  <a:srgbClr val="E40524"/>
                </a:solidFill>
              </a:rPr>
              <a:t>model – </a:t>
            </a:r>
            <a:r>
              <a:rPr lang="en-IN" dirty="0"/>
              <a:t>Created by the software implementers</a:t>
            </a:r>
          </a:p>
          <a:p>
            <a:pPr lvl="1"/>
            <a:r>
              <a:rPr lang="en-IN" dirty="0" smtClean="0"/>
              <a:t>Consists </a:t>
            </a:r>
            <a:r>
              <a:rPr lang="en-IN" dirty="0"/>
              <a:t>of the look and feel of the interface combined with all supporting information (books, videos, help files) that describe system syntax and semantics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User Interface Analysis </a:t>
            </a:r>
            <a:r>
              <a:rPr lang="en-IN" sz="4000" dirty="0" smtClean="0"/>
              <a:t>and Design </a:t>
            </a:r>
            <a:r>
              <a:rPr lang="en-IN" sz="4000" dirty="0"/>
              <a:t>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E40524"/>
                </a:solidFill>
              </a:rPr>
              <a:t>User's </a:t>
            </a:r>
            <a:r>
              <a:rPr lang="en-IN" dirty="0">
                <a:solidFill>
                  <a:srgbClr val="E40524"/>
                </a:solidFill>
              </a:rPr>
              <a:t>mental model – </a:t>
            </a:r>
            <a:r>
              <a:rPr lang="en-IN" dirty="0"/>
              <a:t>Developed by the user when interacting with the application</a:t>
            </a:r>
          </a:p>
          <a:p>
            <a:pPr lvl="1"/>
            <a:r>
              <a:rPr lang="en-IN" dirty="0" smtClean="0"/>
              <a:t>Often </a:t>
            </a:r>
            <a:r>
              <a:rPr lang="en-IN" dirty="0"/>
              <a:t>called the user's system perception. </a:t>
            </a:r>
            <a:endParaRPr lang="en-IN" dirty="0" smtClean="0"/>
          </a:p>
          <a:p>
            <a:pPr lvl="2"/>
            <a:r>
              <a:rPr lang="en-IN" dirty="0" smtClean="0"/>
              <a:t>Consists </a:t>
            </a:r>
            <a:r>
              <a:rPr lang="en-IN" dirty="0"/>
              <a:t>of the image of the </a:t>
            </a:r>
            <a:r>
              <a:rPr lang="en-IN" dirty="0" smtClean="0"/>
              <a:t>system; </a:t>
            </a:r>
            <a:r>
              <a:rPr lang="en-IN" dirty="0"/>
              <a:t>that users carry in their heads.</a:t>
            </a:r>
          </a:p>
          <a:p>
            <a:r>
              <a:rPr lang="en-IN" dirty="0" smtClean="0"/>
              <a:t>The </a:t>
            </a:r>
            <a:r>
              <a:rPr lang="en-IN" dirty="0"/>
              <a:t>role of the interface designer is to merge these differences and derive a consistent representation of the interface.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Web Application Design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Application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for </a:t>
            </a:r>
            <a:r>
              <a:rPr lang="en-IN" dirty="0" err="1"/>
              <a:t>WebApp</a:t>
            </a:r>
            <a:r>
              <a:rPr lang="en-IN" dirty="0"/>
              <a:t> encompasses technical and nontechnical activities that include: </a:t>
            </a:r>
            <a:endParaRPr lang="en-IN" dirty="0" smtClean="0"/>
          </a:p>
          <a:p>
            <a:pPr lvl="1"/>
            <a:r>
              <a:rPr lang="en-IN" dirty="0" smtClean="0"/>
              <a:t>establishing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look and feel of the </a:t>
            </a:r>
            <a:r>
              <a:rPr lang="en-IN" dirty="0" err="1" smtClean="0">
                <a:solidFill>
                  <a:srgbClr val="FF0000"/>
                </a:solidFill>
              </a:rPr>
              <a:t>WebApp</a:t>
            </a:r>
            <a:endParaRPr lang="en-IN" dirty="0" smtClean="0"/>
          </a:p>
          <a:p>
            <a:pPr lvl="1"/>
            <a:r>
              <a:rPr lang="en-IN" dirty="0" smtClean="0"/>
              <a:t>defining </a:t>
            </a:r>
            <a:r>
              <a:rPr lang="en-IN" dirty="0"/>
              <a:t>the overall </a:t>
            </a:r>
            <a:r>
              <a:rPr lang="en-IN" dirty="0">
                <a:solidFill>
                  <a:srgbClr val="FF0000"/>
                </a:solidFill>
              </a:rPr>
              <a:t>architectural </a:t>
            </a:r>
            <a:r>
              <a:rPr lang="en-IN" dirty="0" smtClean="0">
                <a:solidFill>
                  <a:srgbClr val="FF0000"/>
                </a:solidFill>
              </a:rPr>
              <a:t>structure</a:t>
            </a:r>
            <a:endParaRPr lang="en-IN" dirty="0" smtClean="0"/>
          </a:p>
          <a:p>
            <a:pPr lvl="1"/>
            <a:r>
              <a:rPr lang="en-IN" dirty="0" smtClean="0"/>
              <a:t>developing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content and functionality </a:t>
            </a:r>
            <a:r>
              <a:rPr lang="en-IN" dirty="0"/>
              <a:t>that reside within the </a:t>
            </a:r>
            <a:r>
              <a:rPr lang="en-IN" dirty="0" smtClean="0"/>
              <a:t>architecture</a:t>
            </a:r>
          </a:p>
          <a:p>
            <a:pPr lvl="1"/>
            <a:r>
              <a:rPr lang="en-IN" dirty="0" smtClean="0"/>
              <a:t>planning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navigation that occurs </a:t>
            </a:r>
            <a:r>
              <a:rPr lang="en-IN" dirty="0"/>
              <a:t>within the </a:t>
            </a:r>
            <a:r>
              <a:rPr lang="en-IN" dirty="0" err="1" smtClean="0"/>
              <a:t>WebApp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WebApp</a:t>
            </a:r>
            <a:r>
              <a:rPr lang="en-IN" dirty="0"/>
              <a:t> Design Quality Requirement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Design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pyramid for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WebApps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015" y="1143000"/>
            <a:ext cx="515798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Interface Design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" y="734704"/>
            <a:ext cx="3924300" cy="5638800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objectives</a:t>
            </a:r>
            <a:r>
              <a:rPr lang="en-IN" dirty="0"/>
              <a:t> of a </a:t>
            </a:r>
            <a:r>
              <a:rPr lang="en-IN" dirty="0" err="1"/>
              <a:t>WebApp</a:t>
            </a:r>
            <a:r>
              <a:rPr lang="en-IN" dirty="0"/>
              <a:t> interface are to: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 smtClean="0"/>
              <a:t>Establish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consistent window </a:t>
            </a:r>
            <a:r>
              <a:rPr lang="en-IN" dirty="0" smtClean="0">
                <a:solidFill>
                  <a:srgbClr val="FF0000"/>
                </a:solidFill>
              </a:rPr>
              <a:t>into the content and </a:t>
            </a:r>
            <a:r>
              <a:rPr lang="en-IN" dirty="0">
                <a:solidFill>
                  <a:srgbClr val="FF0000"/>
                </a:solidFill>
              </a:rPr>
              <a:t>functionality</a:t>
            </a:r>
            <a:r>
              <a:rPr lang="en-IN" dirty="0"/>
              <a:t> provided by the interface.</a:t>
            </a:r>
          </a:p>
          <a:p>
            <a:pPr marL="914400" lvl="1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Guide </a:t>
            </a:r>
            <a:r>
              <a:rPr lang="en-IN" dirty="0">
                <a:solidFill>
                  <a:srgbClr val="FF0000"/>
                </a:solidFill>
              </a:rPr>
              <a:t>the user </a:t>
            </a:r>
            <a:r>
              <a:rPr lang="en-IN" dirty="0"/>
              <a:t>through a series of interactions with the </a:t>
            </a:r>
            <a:r>
              <a:rPr lang="en-IN" dirty="0" err="1"/>
              <a:t>WebApp</a:t>
            </a:r>
            <a:r>
              <a:rPr lang="en-IN" dirty="0"/>
              <a:t>.</a:t>
            </a:r>
          </a:p>
          <a:p>
            <a:pPr marL="914400" lvl="1" indent="-457200" algn="just">
              <a:buClr>
                <a:srgbClr val="002060"/>
              </a:buClr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Organize </a:t>
            </a:r>
            <a:r>
              <a:rPr lang="en-IN" dirty="0">
                <a:solidFill>
                  <a:srgbClr val="FF0000"/>
                </a:solidFill>
              </a:rPr>
              <a:t>the navigation options and content </a:t>
            </a:r>
            <a:r>
              <a:rPr lang="en-IN" dirty="0"/>
              <a:t>available to the user.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pyramid for </a:t>
            </a:r>
            <a:r>
              <a:rPr lang="en-IN" dirty="0" err="1"/>
              <a:t>WebApps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Design</a:t>
            </a:r>
          </a:p>
          <a:p>
            <a:pPr lvl="1"/>
            <a:r>
              <a:rPr lang="en-IN" dirty="0"/>
              <a:t>One of the challenges of interface design for </a:t>
            </a:r>
            <a:r>
              <a:rPr lang="en-IN" dirty="0" err="1"/>
              <a:t>WebApps</a:t>
            </a:r>
            <a:r>
              <a:rPr lang="en-IN" dirty="0"/>
              <a:t> is </a:t>
            </a:r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nature of </a:t>
            </a:r>
            <a:r>
              <a:rPr lang="en-IN" dirty="0">
                <a:solidFill>
                  <a:srgbClr val="FF0000"/>
                </a:solidFill>
              </a:rPr>
              <a:t>the user’s entry point</a:t>
            </a:r>
            <a:r>
              <a:rPr lang="en-IN" dirty="0" smtClean="0"/>
              <a:t>.</a:t>
            </a:r>
          </a:p>
          <a:p>
            <a:r>
              <a:rPr lang="en-IN" dirty="0"/>
              <a:t>Aesthetic </a:t>
            </a:r>
            <a:r>
              <a:rPr lang="en-IN" dirty="0" smtClean="0"/>
              <a:t>Design</a:t>
            </a:r>
          </a:p>
          <a:p>
            <a:pPr lvl="1"/>
            <a:r>
              <a:rPr lang="en-IN" dirty="0" smtClean="0"/>
              <a:t>Also called </a:t>
            </a:r>
            <a:r>
              <a:rPr lang="en-IN" dirty="0" smtClean="0">
                <a:solidFill>
                  <a:srgbClr val="FF0000"/>
                </a:solidFill>
              </a:rPr>
              <a:t>graphic design</a:t>
            </a:r>
            <a:r>
              <a:rPr lang="en-IN" dirty="0" smtClean="0"/>
              <a:t>, is an artistic </a:t>
            </a:r>
            <a:r>
              <a:rPr lang="en-IN" dirty="0" err="1" smtClean="0"/>
              <a:t>endeavor</a:t>
            </a:r>
            <a:r>
              <a:rPr lang="en-IN" dirty="0" smtClean="0"/>
              <a:t> (offer) that </a:t>
            </a:r>
            <a:r>
              <a:rPr lang="en-IN" dirty="0" smtClean="0">
                <a:solidFill>
                  <a:srgbClr val="FF0000"/>
                </a:solidFill>
              </a:rPr>
              <a:t>complements the technical aspects of </a:t>
            </a:r>
            <a:r>
              <a:rPr lang="en-IN" dirty="0" err="1" smtClean="0">
                <a:solidFill>
                  <a:srgbClr val="FF0000"/>
                </a:solidFill>
              </a:rPr>
              <a:t>WebApp</a:t>
            </a:r>
            <a:r>
              <a:rPr lang="en-IN" dirty="0" smtClean="0">
                <a:solidFill>
                  <a:srgbClr val="FF0000"/>
                </a:solidFill>
              </a:rPr>
              <a:t> design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Content Design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Generate content </a:t>
            </a:r>
            <a:r>
              <a:rPr lang="en-IN" dirty="0">
                <a:solidFill>
                  <a:srgbClr val="FF0000"/>
                </a:solidFill>
              </a:rPr>
              <a:t>and design the representation for content </a:t>
            </a:r>
            <a:r>
              <a:rPr lang="en-IN" dirty="0"/>
              <a:t>to </a:t>
            </a:r>
            <a:r>
              <a:rPr lang="en-IN" dirty="0" smtClean="0"/>
              <a:t>be used </a:t>
            </a:r>
            <a:r>
              <a:rPr lang="en-IN" dirty="0"/>
              <a:t>within </a:t>
            </a:r>
            <a:r>
              <a:rPr lang="en-IN" dirty="0" err="1"/>
              <a:t>aWebApp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Architecture Design</a:t>
            </a:r>
          </a:p>
          <a:p>
            <a:pPr lvl="1"/>
            <a:r>
              <a:rPr lang="en-IN" dirty="0" smtClean="0"/>
              <a:t>It is tied to the goals established for a </a:t>
            </a:r>
            <a:r>
              <a:rPr lang="en-IN" dirty="0" err="1" smtClean="0"/>
              <a:t>WebApp</a:t>
            </a:r>
            <a:r>
              <a:rPr lang="en-IN" dirty="0" smtClean="0"/>
              <a:t>, </a:t>
            </a:r>
          </a:p>
          <a:p>
            <a:pPr lvl="2"/>
            <a:r>
              <a:rPr lang="en-IN" dirty="0" smtClean="0"/>
              <a:t>the content to be presented, the users who will visit, and the navigation that has been established.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Design pyramid for WebApps (Cont…)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Navigation Design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Define navigation pathways </a:t>
            </a:r>
            <a:r>
              <a:rPr lang="en-IN" dirty="0" smtClean="0"/>
              <a:t>that enable users to access </a:t>
            </a:r>
            <a:r>
              <a:rPr lang="en-IN" dirty="0" err="1" smtClean="0"/>
              <a:t>WebApp</a:t>
            </a:r>
            <a:r>
              <a:rPr lang="en-IN" dirty="0" smtClean="0"/>
              <a:t> content and functions.</a:t>
            </a:r>
          </a:p>
          <a:p>
            <a:r>
              <a:rPr lang="en-IN" dirty="0" smtClean="0"/>
              <a:t>Component-Level Design</a:t>
            </a:r>
          </a:p>
          <a:p>
            <a:pPr lvl="1"/>
            <a:r>
              <a:rPr lang="en-IN" dirty="0" smtClean="0"/>
              <a:t>Modern </a:t>
            </a:r>
            <a:r>
              <a:rPr lang="en-IN" dirty="0" err="1" smtClean="0"/>
              <a:t>WebApps</a:t>
            </a:r>
            <a:r>
              <a:rPr lang="en-IN" dirty="0" smtClean="0"/>
              <a:t> deliver increasingly sophisticated processing functions that,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Perform localized processing </a:t>
            </a:r>
            <a:r>
              <a:rPr lang="en-IN" dirty="0" smtClean="0"/>
              <a:t>to generate content </a:t>
            </a:r>
            <a:r>
              <a:rPr lang="en-IN" dirty="0" smtClean="0">
                <a:solidFill>
                  <a:srgbClr val="FF0000"/>
                </a:solidFill>
              </a:rPr>
              <a:t>and navigation capability</a:t>
            </a:r>
            <a:r>
              <a:rPr lang="en-IN" dirty="0" smtClean="0"/>
              <a:t> in a dynamic fashion,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Provide computation or data processing </a:t>
            </a:r>
            <a:r>
              <a:rPr lang="en-IN" dirty="0" smtClean="0"/>
              <a:t>capability that are appropriate for the </a:t>
            </a:r>
            <a:r>
              <a:rPr lang="en-IN" dirty="0" err="1" smtClean="0"/>
              <a:t>WebApp’s</a:t>
            </a:r>
            <a:r>
              <a:rPr lang="en-IN" dirty="0" smtClean="0"/>
              <a:t> business domain.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Provide sophisticated database query and access</a:t>
            </a:r>
            <a:r>
              <a:rPr lang="en-IN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Establish data interfaces </a:t>
            </a:r>
            <a:r>
              <a:rPr lang="en-IN" dirty="0" smtClean="0"/>
              <a:t>with external corporate systems.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8775"/>
            <a:ext cx="7966587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WebApp</a:t>
            </a:r>
            <a:r>
              <a:rPr lang="en-IN" dirty="0"/>
              <a:t> Design Quality Requirement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r>
              <a:rPr lang="en-IN" dirty="0"/>
              <a:t>is the engineering activity that leads to a high-quality product</a:t>
            </a:r>
            <a:r>
              <a:rPr lang="en-IN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Design Concepts</a:t>
            </a:r>
          </a:p>
          <a:p>
            <a:r>
              <a:rPr lang="en-IN" smtClean="0"/>
              <a:t>Design principles</a:t>
            </a:r>
          </a:p>
          <a:p>
            <a:r>
              <a:rPr lang="en-IN" smtClean="0"/>
              <a:t>Architectural Design</a:t>
            </a:r>
          </a:p>
          <a:p>
            <a:pPr lvl="1"/>
            <a:r>
              <a:rPr lang="en-IN" smtClean="0"/>
              <a:t>Architectural Styles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IN" smtClean="0"/>
              <a:t>Data-centered architecture style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IN" smtClean="0"/>
              <a:t>Data-flow architectures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IN" smtClean="0"/>
              <a:t>Call and return architecture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IN" smtClean="0"/>
              <a:t>Object-oriented architecture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IN" smtClean="0"/>
              <a:t>Layered architecture</a:t>
            </a:r>
            <a:endParaRPr lang="en-IN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smtClean="0"/>
              <a:t>Component-Level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mtClean="0"/>
              <a:t>Function Oriented Approach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mtClean="0"/>
              <a:t>Object Oriented Approach</a:t>
            </a:r>
          </a:p>
          <a:p>
            <a:pPr marL="400050"/>
            <a:r>
              <a:rPr lang="en-IN" smtClean="0"/>
              <a:t>Cohesion and Coupling</a:t>
            </a:r>
          </a:p>
          <a:p>
            <a:pPr marL="400050"/>
            <a:r>
              <a:rPr lang="en-IN" smtClean="0"/>
              <a:t>User Interface Design</a:t>
            </a:r>
          </a:p>
          <a:p>
            <a:pPr marL="800100" lvl="1"/>
            <a:r>
              <a:rPr lang="en-IN" smtClean="0"/>
              <a:t>Design Rules for User Interface</a:t>
            </a:r>
          </a:p>
          <a:p>
            <a:pPr marL="400050"/>
            <a:r>
              <a:rPr lang="en-IN" smtClean="0"/>
              <a:t>Web Application Design</a:t>
            </a:r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Concepts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Interface </a:t>
            </a:r>
            <a:r>
              <a:rPr lang="en-IN" dirty="0"/>
              <a:t>Design</a:t>
            </a:r>
          </a:p>
          <a:p>
            <a:pPr lvl="1"/>
            <a:r>
              <a:rPr lang="en-IN" dirty="0" smtClean="0"/>
              <a:t>It describes </a:t>
            </a:r>
            <a:r>
              <a:rPr lang="en-IN" dirty="0"/>
              <a:t>how the software communicates </a:t>
            </a:r>
            <a:r>
              <a:rPr lang="en-IN" dirty="0">
                <a:solidFill>
                  <a:srgbClr val="FF0000"/>
                </a:solidFill>
              </a:rPr>
              <a:t>within itself, with systems that interoperate with </a:t>
            </a:r>
            <a:r>
              <a:rPr lang="en-IN" dirty="0" smtClean="0">
                <a:solidFill>
                  <a:srgbClr val="FF0000"/>
                </a:solidFill>
              </a:rPr>
              <a:t>it, and </a:t>
            </a:r>
            <a:r>
              <a:rPr lang="en-IN" dirty="0">
                <a:solidFill>
                  <a:srgbClr val="FF0000"/>
                </a:solidFill>
              </a:rPr>
              <a:t>with humans </a:t>
            </a:r>
            <a:r>
              <a:rPr lang="en-IN" dirty="0"/>
              <a:t>who use it.</a:t>
            </a:r>
          </a:p>
          <a:p>
            <a:pPr lvl="1"/>
            <a:r>
              <a:rPr lang="en-IN" dirty="0"/>
              <a:t>An interface implies a </a:t>
            </a:r>
            <a:r>
              <a:rPr lang="en-IN" dirty="0">
                <a:solidFill>
                  <a:srgbClr val="FF0000"/>
                </a:solidFill>
              </a:rPr>
              <a:t>flow of </a:t>
            </a:r>
            <a:r>
              <a:rPr lang="en-IN" dirty="0" smtClean="0">
                <a:solidFill>
                  <a:srgbClr val="FF0000"/>
                </a:solidFill>
              </a:rPr>
              <a:t>information and </a:t>
            </a:r>
            <a:r>
              <a:rPr lang="en-IN" dirty="0">
                <a:solidFill>
                  <a:srgbClr val="FF0000"/>
                </a:solidFill>
              </a:rPr>
              <a:t>a specific type of </a:t>
            </a:r>
            <a:r>
              <a:rPr lang="en-IN" dirty="0" err="1">
                <a:solidFill>
                  <a:srgbClr val="FF0000"/>
                </a:solidFill>
              </a:rPr>
              <a:t>behavior</a:t>
            </a:r>
            <a:r>
              <a:rPr lang="en-IN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principles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/>
              <a:t>process </a:t>
            </a:r>
            <a:r>
              <a:rPr lang="en-IN" sz="2200" dirty="0">
                <a:solidFill>
                  <a:srgbClr val="FF0000"/>
                </a:solidFill>
              </a:rPr>
              <a:t>should </a:t>
            </a:r>
            <a:r>
              <a:rPr lang="en-IN" sz="2200" dirty="0" smtClean="0">
                <a:solidFill>
                  <a:srgbClr val="FF0000"/>
                </a:solidFill>
              </a:rPr>
              <a:t>not </a:t>
            </a:r>
            <a:r>
              <a:rPr lang="en-IN" sz="2200" dirty="0">
                <a:solidFill>
                  <a:srgbClr val="FF0000"/>
                </a:solidFill>
              </a:rPr>
              <a:t>suffer from “tunnel </a:t>
            </a:r>
            <a:r>
              <a:rPr lang="en-IN" sz="2200" dirty="0" smtClean="0">
                <a:solidFill>
                  <a:srgbClr val="FF0000"/>
                </a:solidFill>
              </a:rPr>
              <a:t>vision”</a:t>
            </a:r>
            <a:r>
              <a:rPr lang="en-IN" sz="2200" dirty="0" smtClean="0"/>
              <a:t>.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D</a:t>
            </a:r>
            <a:r>
              <a:rPr lang="en-IN" sz="2200" dirty="0" smtClean="0"/>
              <a:t>esign </a:t>
            </a:r>
            <a:r>
              <a:rPr lang="en-IN" sz="2200" dirty="0">
                <a:solidFill>
                  <a:srgbClr val="FF0000"/>
                </a:solidFill>
              </a:rPr>
              <a:t>should be traceable to the analysis model</a:t>
            </a:r>
            <a:r>
              <a:rPr lang="en-IN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not reinvent the wheel</a:t>
            </a:r>
            <a:r>
              <a:rPr lang="en-IN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“minimize the intellectual </a:t>
            </a:r>
            <a:r>
              <a:rPr lang="en-IN" sz="2200" dirty="0" smtClean="0">
                <a:solidFill>
                  <a:srgbClr val="FF0000"/>
                </a:solidFill>
              </a:rPr>
              <a:t>distance” </a:t>
            </a:r>
            <a:r>
              <a:rPr lang="en-IN" sz="2200" dirty="0">
                <a:solidFill>
                  <a:srgbClr val="FF0000"/>
                </a:solidFill>
              </a:rPr>
              <a:t>between the software and the </a:t>
            </a:r>
            <a:r>
              <a:rPr lang="en-IN" sz="2200" dirty="0" smtClean="0">
                <a:solidFill>
                  <a:srgbClr val="FF0000"/>
                </a:solidFill>
              </a:rPr>
              <a:t>real world problem</a:t>
            </a:r>
            <a:r>
              <a:rPr lang="en-IN" sz="2200" dirty="0" smtClean="0"/>
              <a:t>.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exhibit </a:t>
            </a:r>
            <a:r>
              <a:rPr lang="en-IN" sz="2200" dirty="0" smtClean="0">
                <a:solidFill>
                  <a:srgbClr val="FF0000"/>
                </a:solidFill>
              </a:rPr>
              <a:t>(present) uniformity </a:t>
            </a:r>
            <a:r>
              <a:rPr lang="en-IN" sz="2200" dirty="0">
                <a:solidFill>
                  <a:srgbClr val="FF0000"/>
                </a:solidFill>
              </a:rPr>
              <a:t>and integration</a:t>
            </a:r>
            <a:r>
              <a:rPr lang="en-IN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be structured to accommodate change</a:t>
            </a:r>
            <a:r>
              <a:rPr lang="en-IN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be structured to degrade gently, even when abnormal data, events, or operating conditions </a:t>
            </a:r>
            <a:r>
              <a:rPr lang="en-IN" sz="2200" dirty="0"/>
              <a:t>are encountered.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/>
              <a:t>is not coding, coding is not design.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>
                <a:solidFill>
                  <a:srgbClr val="FF0000"/>
                </a:solidFill>
              </a:rPr>
              <a:t>should be assessed for quality </a:t>
            </a:r>
            <a:r>
              <a:rPr lang="en-IN" sz="2200" dirty="0"/>
              <a:t>as it is being created, not after the fact.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 smtClean="0"/>
              <a:t>Design </a:t>
            </a:r>
            <a:r>
              <a:rPr lang="en-IN" sz="2200" dirty="0"/>
              <a:t>should be </a:t>
            </a:r>
            <a:r>
              <a:rPr lang="en-IN" sz="2200" dirty="0">
                <a:solidFill>
                  <a:srgbClr val="FF0000"/>
                </a:solidFill>
              </a:rPr>
              <a:t>reviewed to minimize conceptual (semantic) errors</a:t>
            </a:r>
            <a:r>
              <a:rPr lang="en-IN" sz="2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Architectural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</a:t>
            </a:r>
            <a:r>
              <a:rPr lang="en-IN" dirty="0" smtClean="0"/>
              <a:t>Architecture </a:t>
            </a:r>
            <a:r>
              <a:rPr lang="en-IN" dirty="0"/>
              <a:t>and </a:t>
            </a:r>
            <a:r>
              <a:rPr lang="en-IN" dirty="0" smtClean="0"/>
              <a:t>Design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Architectural design represents the </a:t>
            </a:r>
            <a:r>
              <a:rPr lang="en-IN" dirty="0">
                <a:solidFill>
                  <a:srgbClr val="E40524"/>
                </a:solidFill>
              </a:rPr>
              <a:t>structure of data and program </a:t>
            </a:r>
            <a:r>
              <a:rPr lang="en-IN" dirty="0" smtClean="0">
                <a:solidFill>
                  <a:srgbClr val="E40524"/>
                </a:solidFill>
              </a:rPr>
              <a:t>components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It </a:t>
            </a:r>
            <a:r>
              <a:rPr lang="en-IN" dirty="0" smtClean="0"/>
              <a:t>considers,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Architectural </a:t>
            </a:r>
            <a:r>
              <a:rPr lang="en-IN" dirty="0">
                <a:solidFill>
                  <a:srgbClr val="FF0000"/>
                </a:solidFill>
              </a:rPr>
              <a:t>style </a:t>
            </a:r>
            <a:r>
              <a:rPr lang="en-IN" dirty="0"/>
              <a:t>that the system will take, 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Structure </a:t>
            </a:r>
            <a:r>
              <a:rPr lang="en-IN" dirty="0">
                <a:solidFill>
                  <a:srgbClr val="FF0000"/>
                </a:solidFill>
              </a:rPr>
              <a:t>and properties of the </a:t>
            </a:r>
            <a:r>
              <a:rPr lang="en-IN" dirty="0" smtClean="0">
                <a:solidFill>
                  <a:srgbClr val="FF0000"/>
                </a:solidFill>
              </a:rPr>
              <a:t>components </a:t>
            </a:r>
            <a:r>
              <a:rPr lang="en-IN" dirty="0" smtClean="0"/>
              <a:t>that </a:t>
            </a:r>
            <a:r>
              <a:rPr lang="en-IN" dirty="0"/>
              <a:t>constitute the system, and 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Interrelationships </a:t>
            </a:r>
            <a:r>
              <a:rPr lang="en-IN" dirty="0"/>
              <a:t>that occur among all architectural components of a system.</a:t>
            </a:r>
          </a:p>
          <a:p>
            <a:r>
              <a:rPr lang="en-IN" dirty="0"/>
              <a:t>Representations of software architecture are an </a:t>
            </a:r>
            <a:r>
              <a:rPr lang="en-IN" dirty="0">
                <a:solidFill>
                  <a:srgbClr val="FF0000"/>
                </a:solidFill>
              </a:rPr>
              <a:t>enabler for communication between all parties </a:t>
            </a:r>
            <a:r>
              <a:rPr lang="en-IN" dirty="0"/>
              <a:t>(stakeholders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 smtClean="0"/>
              <a:t>Architecture “constitutes </a:t>
            </a:r>
            <a:r>
              <a:rPr lang="en-IN" dirty="0"/>
              <a:t>a relatively small, intellectually graspable model of how the system is structured and how its components work together”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4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17798</TotalTime>
  <Words>3076</Words>
  <Application>Microsoft Office PowerPoint</Application>
  <PresentationFormat>On-screen Show (4:3)</PresentationFormat>
  <Paragraphs>384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Unit-5 Software Design</vt:lpstr>
      <vt:lpstr>Outlines</vt:lpstr>
      <vt:lpstr>Design Concepts and Principles</vt:lpstr>
      <vt:lpstr>Design Concepts</vt:lpstr>
      <vt:lpstr>Design Concepts (Cont…)</vt:lpstr>
      <vt:lpstr>Design Concepts (Cont…)</vt:lpstr>
      <vt:lpstr>Design principles</vt:lpstr>
      <vt:lpstr>Architectural Design</vt:lpstr>
      <vt:lpstr>Software Architecture and Design</vt:lpstr>
      <vt:lpstr>Architectural Styles</vt:lpstr>
      <vt:lpstr>Architectural Styles (Cont…)</vt:lpstr>
      <vt:lpstr>Architectural Styles (Cont…)</vt:lpstr>
      <vt:lpstr>1. Data-centered architecture style</vt:lpstr>
      <vt:lpstr>1. Data-centered architecture style</vt:lpstr>
      <vt:lpstr>Architectural Styles (Cont…)</vt:lpstr>
      <vt:lpstr>2. Data-flow architectures</vt:lpstr>
      <vt:lpstr>2. Data-flow architectures</vt:lpstr>
      <vt:lpstr>Architectural Styles (Cont…)</vt:lpstr>
      <vt:lpstr>3. Call and return architecture</vt:lpstr>
      <vt:lpstr>Architectural Styles (Cont…)</vt:lpstr>
      <vt:lpstr>4. Object-oriented architecture</vt:lpstr>
      <vt:lpstr>Architectural Styles (Cont…)</vt:lpstr>
      <vt:lpstr>5. Layered architecture</vt:lpstr>
      <vt:lpstr>5. Layered architecture</vt:lpstr>
      <vt:lpstr>Data Design</vt:lpstr>
      <vt:lpstr>Data Design</vt:lpstr>
      <vt:lpstr>Data Design at the Architectural Level</vt:lpstr>
      <vt:lpstr>Data Design at the Component Level</vt:lpstr>
      <vt:lpstr>Data Design at the Component Level</vt:lpstr>
      <vt:lpstr>Component-Level Design</vt:lpstr>
      <vt:lpstr>Component-Level Design or Procedural Design</vt:lpstr>
      <vt:lpstr>1. Function Oriented Approach</vt:lpstr>
      <vt:lpstr>1. Function Oriented Approach (Cont…)</vt:lpstr>
      <vt:lpstr>2. Object Oriented Approach</vt:lpstr>
      <vt:lpstr>Cohesion and Coupling</vt:lpstr>
      <vt:lpstr>Cohesion and Coupling (Cont…)</vt:lpstr>
      <vt:lpstr>Classification of Cohesion</vt:lpstr>
      <vt:lpstr>Classification of Cohesion (Cont…)</vt:lpstr>
      <vt:lpstr>Classification of Cohesion (Cont…)</vt:lpstr>
      <vt:lpstr>Classification of Cohesion (Cont…)</vt:lpstr>
      <vt:lpstr>Classification of Coupling</vt:lpstr>
      <vt:lpstr>Classification of Coupling (Cont…)</vt:lpstr>
      <vt:lpstr>Classification of Coupling (Cont…)</vt:lpstr>
      <vt:lpstr>User Interface Design</vt:lpstr>
      <vt:lpstr>User Interface Design</vt:lpstr>
      <vt:lpstr>Design Rules for User Interface</vt:lpstr>
      <vt:lpstr>1. Place the User in Control</vt:lpstr>
      <vt:lpstr>2. Reduce the User’s Memory Load</vt:lpstr>
      <vt:lpstr>3. Make the Interface Consistent</vt:lpstr>
      <vt:lpstr>User Interface Analysis and Design Models</vt:lpstr>
      <vt:lpstr>User Interface Analysis and Design Models</vt:lpstr>
      <vt:lpstr>Web Application Design</vt:lpstr>
      <vt:lpstr>Web Application Design</vt:lpstr>
      <vt:lpstr>WebApp Design Quality Requirement</vt:lpstr>
      <vt:lpstr>Web App Interface Design</vt:lpstr>
      <vt:lpstr>Design pyramid for WebApps</vt:lpstr>
      <vt:lpstr>Design pyramid for WebApps (Cont…)</vt:lpstr>
      <vt:lpstr>WebApp Design Quality Requirement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2529</cp:revision>
  <dcterms:created xsi:type="dcterms:W3CDTF">2013-05-17T03:00:03Z</dcterms:created>
  <dcterms:modified xsi:type="dcterms:W3CDTF">2017-03-09T08:13:43Z</dcterms:modified>
</cp:coreProperties>
</file>