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6"/>
  </p:notesMasterIdLst>
  <p:sldIdLst>
    <p:sldId id="410" r:id="rId2"/>
    <p:sldId id="346" r:id="rId3"/>
    <p:sldId id="347" r:id="rId4"/>
    <p:sldId id="348" r:id="rId5"/>
    <p:sldId id="349" r:id="rId6"/>
    <p:sldId id="350" r:id="rId7"/>
    <p:sldId id="351" r:id="rId8"/>
    <p:sldId id="352" r:id="rId9"/>
    <p:sldId id="353" r:id="rId10"/>
    <p:sldId id="354" r:id="rId11"/>
    <p:sldId id="388" r:id="rId12"/>
    <p:sldId id="389" r:id="rId13"/>
    <p:sldId id="355" r:id="rId14"/>
    <p:sldId id="356" r:id="rId15"/>
    <p:sldId id="358" r:id="rId16"/>
    <p:sldId id="357" r:id="rId17"/>
    <p:sldId id="390" r:id="rId18"/>
    <p:sldId id="368" r:id="rId19"/>
    <p:sldId id="360" r:id="rId20"/>
    <p:sldId id="361" r:id="rId21"/>
    <p:sldId id="362" r:id="rId22"/>
    <p:sldId id="391" r:id="rId23"/>
    <p:sldId id="363" r:id="rId24"/>
    <p:sldId id="392" r:id="rId25"/>
    <p:sldId id="393" r:id="rId26"/>
    <p:sldId id="394" r:id="rId27"/>
    <p:sldId id="395" r:id="rId28"/>
    <p:sldId id="366" r:id="rId29"/>
    <p:sldId id="367" r:id="rId30"/>
    <p:sldId id="407" r:id="rId31"/>
    <p:sldId id="408" r:id="rId32"/>
    <p:sldId id="405" r:id="rId33"/>
    <p:sldId id="406" r:id="rId34"/>
    <p:sldId id="369" r:id="rId35"/>
    <p:sldId id="409" r:id="rId36"/>
    <p:sldId id="370" r:id="rId37"/>
    <p:sldId id="374" r:id="rId38"/>
    <p:sldId id="373" r:id="rId39"/>
    <p:sldId id="375" r:id="rId40"/>
    <p:sldId id="399" r:id="rId41"/>
    <p:sldId id="376" r:id="rId42"/>
    <p:sldId id="377" r:id="rId43"/>
    <p:sldId id="378" r:id="rId44"/>
    <p:sldId id="379" r:id="rId45"/>
    <p:sldId id="400" r:id="rId46"/>
    <p:sldId id="380" r:id="rId47"/>
    <p:sldId id="381" r:id="rId48"/>
    <p:sldId id="382" r:id="rId49"/>
    <p:sldId id="384" r:id="rId50"/>
    <p:sldId id="383" r:id="rId51"/>
    <p:sldId id="385" r:id="rId52"/>
    <p:sldId id="386" r:id="rId53"/>
    <p:sldId id="387" r:id="rId54"/>
    <p:sldId id="322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QFiE7NOv1QPgwq+VyV5GmQ==" hashData="5xlnjPQukE6hJgTauQ01ArrHhdI="/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524"/>
    <a:srgbClr val="99CCFF"/>
    <a:srgbClr val="CC0000"/>
    <a:srgbClr val="34495E"/>
    <a:srgbClr val="FF6702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1" autoAdjust="0"/>
    <p:restoredTop sz="94660"/>
  </p:normalViewPr>
  <p:slideViewPr>
    <p:cSldViewPr>
      <p:cViewPr>
        <p:scale>
          <a:sx n="70" d="100"/>
          <a:sy n="70" d="100"/>
        </p:scale>
        <p:origin x="-1150" y="-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3/9/2017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84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709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957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spect="1"/>
          </p:cNvSpPr>
          <p:nvPr>
            <p:ph type="title"/>
          </p:nvPr>
        </p:nvSpPr>
        <p:spPr>
          <a:xfrm>
            <a:off x="190500" y="-46037"/>
            <a:ext cx="8763000" cy="808037"/>
          </a:xfrm>
        </p:spPr>
        <p:txBody>
          <a:bodyPr wrap="none">
            <a:normAutofit/>
          </a:bodyPr>
          <a:lstStyle>
            <a:lvl1pPr algn="l">
              <a:defRPr sz="4400" b="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734704"/>
            <a:ext cx="8763000" cy="5638800"/>
          </a:xfrm>
        </p:spPr>
        <p:txBody>
          <a:bodyPr>
            <a:noAutofit/>
          </a:bodyPr>
          <a:lstStyle>
            <a:lvl1pPr marL="342900" indent="-342900" algn="just">
              <a:lnSpc>
                <a:spcPct val="114000"/>
              </a:lnSpc>
              <a:buClr>
                <a:schemeClr val="tx1"/>
              </a:buClr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14000"/>
              </a:lnSpc>
              <a:buClr>
                <a:srgbClr val="002060"/>
              </a:buClr>
              <a:buFont typeface="Arial" pitchFamily="34" charset="0"/>
              <a:buChar char="•"/>
              <a:defRPr sz="2200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>
              <a:lnSpc>
                <a:spcPct val="114000"/>
              </a:lnSpc>
              <a:buClr>
                <a:schemeClr val="tx1"/>
              </a:buClr>
              <a:buFont typeface="Courier New" pitchFamily="49" charset="0"/>
              <a:buChar char="o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14000"/>
              </a:lnSpc>
              <a:buClr>
                <a:srgbClr val="002060"/>
              </a:buClr>
              <a:defRPr sz="1800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14000"/>
              </a:lnSpc>
              <a:buClr>
                <a:schemeClr val="tx1"/>
              </a:buClr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Unit-6 Software Coding &amp; Testing 		 Darshan 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6858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>
            <a:lvl1pPr>
              <a:defRPr sz="1400"/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spect="1"/>
          </p:cNvSpPr>
          <p:nvPr>
            <p:ph type="title"/>
          </p:nvPr>
        </p:nvSpPr>
        <p:spPr>
          <a:xfrm>
            <a:off x="214384" y="2667000"/>
            <a:ext cx="8763000" cy="808037"/>
          </a:xfrm>
        </p:spPr>
        <p:txBody>
          <a:bodyPr wrap="none">
            <a:normAutofit/>
          </a:bodyPr>
          <a:lstStyle>
            <a:lvl1pPr algn="ctr">
              <a:defRPr sz="4400" b="1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kern="120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Unit-6 Software Coding &amp; Testing 		 Darshan Institute of Engineering &amp; Technology</a:t>
            </a:r>
            <a:endParaRPr lang="da-DK" sz="1800" kern="1200" noProof="1">
              <a:solidFill>
                <a:srgbClr val="FFFFFF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21336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>
            <a:lvl1pPr>
              <a:defRPr sz="1400"/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28600" y="40386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073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spect="1"/>
          </p:cNvSpPr>
          <p:nvPr>
            <p:ph type="title"/>
          </p:nvPr>
        </p:nvSpPr>
        <p:spPr>
          <a:xfrm>
            <a:off x="190500" y="-46037"/>
            <a:ext cx="8763000" cy="808037"/>
          </a:xfrm>
        </p:spPr>
        <p:txBody>
          <a:bodyPr wrap="none">
            <a:normAutofit/>
          </a:bodyPr>
          <a:lstStyle>
            <a:lvl1pPr algn="l">
              <a:defRPr sz="4400" b="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734704"/>
            <a:ext cx="4381500" cy="5638800"/>
          </a:xfrm>
        </p:spPr>
        <p:txBody>
          <a:bodyPr>
            <a:noAutofit/>
          </a:bodyPr>
          <a:lstStyle>
            <a:lvl1pPr marL="342900" indent="-342900" algn="l">
              <a:lnSpc>
                <a:spcPct val="114000"/>
              </a:lnSpc>
              <a:buClrTx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>
              <a:lnSpc>
                <a:spcPct val="114000"/>
              </a:lnSpc>
              <a:buClrTx/>
              <a:buFont typeface="Arial" pitchFamily="34" charset="0"/>
              <a:buChar char="•"/>
              <a:defRPr sz="2200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>
              <a:lnSpc>
                <a:spcPct val="114000"/>
              </a:lnSpc>
              <a:buClrTx/>
              <a:buFont typeface="Courier New" pitchFamily="49" charset="0"/>
              <a:buChar char="o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l"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l"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kern="120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Unit-6 Software Coding &amp; Testing 		 Darshan Institute of Engineering &amp; Technology</a:t>
            </a:r>
            <a:endParaRPr lang="da-DK" sz="1800" kern="1200" noProof="1">
              <a:solidFill>
                <a:srgbClr val="FFFFFF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6858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>
            <a:lvl1pPr>
              <a:defRPr sz="1400"/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572000" y="734704"/>
            <a:ext cx="4381500" cy="5638800"/>
          </a:xfrm>
        </p:spPr>
        <p:txBody>
          <a:bodyPr>
            <a:noAutofit/>
          </a:bodyPr>
          <a:lstStyle>
            <a:lvl1pPr marL="342900" indent="-342900" algn="l">
              <a:lnSpc>
                <a:spcPct val="114000"/>
              </a:lnSpc>
              <a:buClrTx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>
              <a:lnSpc>
                <a:spcPct val="114000"/>
              </a:lnSpc>
              <a:buClrTx/>
              <a:buFont typeface="Arial" pitchFamily="34" charset="0"/>
              <a:buChar char="•"/>
              <a:defRPr sz="2200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>
              <a:lnSpc>
                <a:spcPct val="114000"/>
              </a:lnSpc>
              <a:buClrTx/>
              <a:buFont typeface="Courier New" pitchFamily="49" charset="0"/>
              <a:buChar char="o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l"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l"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3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821" y="4191000"/>
            <a:ext cx="7162800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Prof.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Jignasu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Mahidhareeya</a:t>
            </a:r>
            <a:endParaRPr lang="en-US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jignasu.mahidhareeya@darshan.ac.in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+ 91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9890261198</a:t>
            </a:r>
          </a:p>
          <a:p>
            <a:pPr algn="l">
              <a:spcBef>
                <a:spcPts val="0"/>
              </a:spcBef>
            </a:pP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400" b="1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Computer Engineering      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				 </a:t>
            </a:r>
            <a:r>
              <a:rPr lang="da-DK" sz="1400" b="1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</a:t>
            </a:r>
            <a:r>
              <a:rPr lang="da-DK" sz="1400" b="1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Technology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295399"/>
            <a:ext cx="8839200" cy="2743201"/>
          </a:xfrm>
        </p:spPr>
        <p:txBody>
          <a:bodyPr anchor="b">
            <a:no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Unit-6</a:t>
            </a:r>
            <a:br>
              <a:rPr lang="en-US" b="1" dirty="0">
                <a:solidFill>
                  <a:schemeClr val="bg1"/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b="1" dirty="0">
                <a:solidFill>
                  <a:schemeClr val="bg1"/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Software Coding &amp; Testing</a:t>
            </a:r>
            <a:endParaRPr lang="en-US" sz="3600" b="1" dirty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325654" y="576262"/>
            <a:ext cx="1219200" cy="381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>
                <a:solidFill>
                  <a:prstClr val="white"/>
                </a:solidFill>
              </a:rPr>
              <a:t>2160701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28600" y="576262"/>
            <a:ext cx="2944654" cy="381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</a:rPr>
              <a:t>SOFTWARE ENGINEERING</a:t>
            </a:r>
            <a:endParaRPr lang="en-US" sz="2000" dirty="0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012" y="5445241"/>
            <a:ext cx="3698588" cy="876404"/>
          </a:xfrm>
          <a:prstGeom prst="rect">
            <a:avLst/>
          </a:prstGeom>
        </p:spPr>
      </p:pic>
      <p:pic>
        <p:nvPicPr>
          <p:cNvPr id="1026" name="Picture 2" descr="Image result for software engineeri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361" y="289861"/>
            <a:ext cx="2752039" cy="131033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70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Software Documentation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Various kinds of documents such as </a:t>
            </a:r>
            <a:r>
              <a:rPr lang="en-IN" dirty="0" smtClean="0">
                <a:solidFill>
                  <a:srgbClr val="FF0000"/>
                </a:solidFill>
              </a:rPr>
              <a:t>users’ manual, software requirements specification (SRS) documents, design documents, test documents, installation manual, etc. </a:t>
            </a:r>
            <a:r>
              <a:rPr lang="en-IN" dirty="0" smtClean="0"/>
              <a:t>are also developed as part of any software engineering process.</a:t>
            </a:r>
          </a:p>
          <a:p>
            <a:r>
              <a:rPr lang="en-IN" dirty="0" smtClean="0"/>
              <a:t>Different types of software documents can broadly be classified into the following:</a:t>
            </a:r>
          </a:p>
          <a:p>
            <a:pPr lvl="1"/>
            <a:r>
              <a:rPr lang="en-IN" dirty="0" smtClean="0"/>
              <a:t>Internal Documentation</a:t>
            </a:r>
          </a:p>
          <a:p>
            <a:pPr lvl="1"/>
            <a:r>
              <a:rPr lang="en-IN" dirty="0" smtClean="0"/>
              <a:t>External Documentation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21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Internal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is the code comprehension (perception) features </a:t>
            </a:r>
            <a:r>
              <a:rPr lang="en-IN" dirty="0" smtClean="0">
                <a:solidFill>
                  <a:srgbClr val="FF0000"/>
                </a:solidFill>
              </a:rPr>
              <a:t>provided as part of the source code</a:t>
            </a:r>
            <a:r>
              <a:rPr lang="en-IN" dirty="0" smtClean="0"/>
              <a:t>.</a:t>
            </a:r>
          </a:p>
          <a:p>
            <a:r>
              <a:rPr lang="en-IN" dirty="0" smtClean="0"/>
              <a:t>It is provided through appropriate </a:t>
            </a:r>
            <a:r>
              <a:rPr lang="en-IN" dirty="0" smtClean="0">
                <a:solidFill>
                  <a:srgbClr val="FF0000"/>
                </a:solidFill>
              </a:rPr>
              <a:t>module headers and comments </a:t>
            </a:r>
            <a:r>
              <a:rPr lang="en-IN" dirty="0" smtClean="0"/>
              <a:t>embedded in the source code.</a:t>
            </a:r>
          </a:p>
          <a:p>
            <a:r>
              <a:rPr lang="en-IN" dirty="0" smtClean="0"/>
              <a:t>It is also provided through the useful </a:t>
            </a:r>
            <a:r>
              <a:rPr lang="en-IN" dirty="0" smtClean="0">
                <a:solidFill>
                  <a:srgbClr val="FF0000"/>
                </a:solidFill>
              </a:rPr>
              <a:t>variable names, module and function headers, code indentation, code structuring, use of enumerated types and constant identifiers, use of user-defined data types, etc</a:t>
            </a:r>
            <a:r>
              <a:rPr lang="en-IN" dirty="0" smtClean="0"/>
              <a:t>.</a:t>
            </a:r>
          </a:p>
          <a:p>
            <a:r>
              <a:rPr lang="en-IN" dirty="0" smtClean="0"/>
              <a:t>Even when code is carefully commented, </a:t>
            </a:r>
            <a:r>
              <a:rPr lang="en-IN" dirty="0" smtClean="0">
                <a:solidFill>
                  <a:srgbClr val="FF0000"/>
                </a:solidFill>
              </a:rPr>
              <a:t>meaningful variable names </a:t>
            </a:r>
            <a:r>
              <a:rPr lang="en-IN" dirty="0" smtClean="0"/>
              <a:t>are still more helpful in understanding a piece of code. </a:t>
            </a:r>
          </a:p>
          <a:p>
            <a:r>
              <a:rPr lang="en-IN" dirty="0" smtClean="0"/>
              <a:t>Good organizations ensure good internal documentation by appropriately formulating their coding standards and guidelines.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54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External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is provided through various types of </a:t>
            </a:r>
            <a:r>
              <a:rPr lang="en-IN" dirty="0" smtClean="0">
                <a:solidFill>
                  <a:srgbClr val="FF0000"/>
                </a:solidFill>
              </a:rPr>
              <a:t>supporting documents </a:t>
            </a:r>
          </a:p>
          <a:p>
            <a:pPr lvl="1"/>
            <a:r>
              <a:rPr lang="en-IN" dirty="0" smtClean="0"/>
              <a:t>such as users’ manual, software requirements specification document, design document, test documents, etc.</a:t>
            </a:r>
          </a:p>
          <a:p>
            <a:r>
              <a:rPr lang="en-IN" dirty="0" smtClean="0"/>
              <a:t>A systematic software development style ensures that all these documents are </a:t>
            </a:r>
            <a:r>
              <a:rPr lang="en-IN" dirty="0" smtClean="0">
                <a:solidFill>
                  <a:srgbClr val="FF0000"/>
                </a:solidFill>
              </a:rPr>
              <a:t>produced in an orderly fashion</a:t>
            </a:r>
            <a:r>
              <a:rPr lang="en-IN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91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Testing Strategies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is a critical element of software quality assurance and </a:t>
            </a:r>
            <a:r>
              <a:rPr lang="en-IN" dirty="0" smtClean="0">
                <a:solidFill>
                  <a:srgbClr val="FF0000"/>
                </a:solidFill>
              </a:rPr>
              <a:t>represents the ultimate (absolute) review of specification, design, and code generation</a:t>
            </a:r>
            <a:r>
              <a:rPr lang="en-IN" dirty="0" smtClean="0"/>
              <a:t>.</a:t>
            </a:r>
          </a:p>
          <a:p>
            <a:r>
              <a:rPr lang="en-IN" dirty="0" smtClean="0"/>
              <a:t>Usually a software development organization </a:t>
            </a:r>
            <a:r>
              <a:rPr lang="en-IN" dirty="0" smtClean="0">
                <a:solidFill>
                  <a:srgbClr val="FF0000"/>
                </a:solidFill>
              </a:rPr>
              <a:t>pays 30 to 40 </a:t>
            </a:r>
            <a:r>
              <a:rPr lang="en-IN" dirty="0" err="1" smtClean="0">
                <a:solidFill>
                  <a:srgbClr val="FF0000"/>
                </a:solidFill>
              </a:rPr>
              <a:t>percent</a:t>
            </a:r>
            <a:r>
              <a:rPr lang="en-IN" dirty="0" smtClean="0">
                <a:solidFill>
                  <a:srgbClr val="FF0000"/>
                </a:solidFill>
              </a:rPr>
              <a:t> of total project effort on testing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 engineer </a:t>
            </a:r>
            <a:r>
              <a:rPr lang="en-IN" dirty="0" smtClean="0">
                <a:solidFill>
                  <a:srgbClr val="FF0000"/>
                </a:solidFill>
              </a:rPr>
              <a:t>creates a series of test cases to "defeat“ (to fail) the software </a:t>
            </a:r>
            <a:r>
              <a:rPr lang="en-IN" dirty="0" smtClean="0"/>
              <a:t>that has been built.</a:t>
            </a:r>
          </a:p>
          <a:p>
            <a:r>
              <a:rPr lang="en-IN" dirty="0" smtClean="0"/>
              <a:t>In fact, testing is the one step in the software process that </a:t>
            </a:r>
            <a:r>
              <a:rPr lang="en-IN" dirty="0" smtClean="0">
                <a:solidFill>
                  <a:srgbClr val="FF0000"/>
                </a:solidFill>
              </a:rPr>
              <a:t>could be viewed (psychologically, at least) as destructive </a:t>
            </a:r>
            <a:r>
              <a:rPr lang="en-IN" dirty="0" smtClean="0"/>
              <a:t>rather than constructive.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86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 of Testing 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Verification and Validation approach.</a:t>
            </a:r>
          </a:p>
          <a:p>
            <a:r>
              <a:rPr lang="en-IN" dirty="0" smtClean="0"/>
              <a:t>Verification </a:t>
            </a:r>
          </a:p>
          <a:p>
            <a:pPr lvl="1"/>
            <a:r>
              <a:rPr lang="en-IN" dirty="0" smtClean="0"/>
              <a:t>refers to the set of activities that </a:t>
            </a:r>
            <a:r>
              <a:rPr lang="en-IN" dirty="0" smtClean="0">
                <a:solidFill>
                  <a:srgbClr val="FF0000"/>
                </a:solidFill>
              </a:rPr>
              <a:t>ensure that software correctly implements a specific function</a:t>
            </a:r>
            <a:r>
              <a:rPr lang="en-IN" dirty="0" smtClean="0"/>
              <a:t>.</a:t>
            </a:r>
          </a:p>
          <a:p>
            <a:pPr lvl="1"/>
            <a:r>
              <a:rPr lang="en-IN" dirty="0"/>
              <a:t>"Are we building the product right</a:t>
            </a:r>
            <a:r>
              <a:rPr lang="en-IN" dirty="0" smtClean="0"/>
              <a:t>?"</a:t>
            </a:r>
          </a:p>
          <a:p>
            <a:r>
              <a:rPr lang="en-IN" dirty="0" smtClean="0"/>
              <a:t>Validation </a:t>
            </a:r>
          </a:p>
          <a:p>
            <a:pPr lvl="1"/>
            <a:r>
              <a:rPr lang="en-IN" dirty="0" smtClean="0"/>
              <a:t>refers to a different set of activities that </a:t>
            </a:r>
            <a:r>
              <a:rPr lang="en-IN" dirty="0" smtClean="0">
                <a:solidFill>
                  <a:srgbClr val="FF0000"/>
                </a:solidFill>
              </a:rPr>
              <a:t>ensure that the software that has been built is traceable to customer requirements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"Are we building the right product?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88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Testing Strategies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1447800"/>
            <a:ext cx="844867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167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Testing Strategies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Initially, system engineering defines the role of software and leads to </a:t>
            </a:r>
            <a:r>
              <a:rPr lang="en-IN" dirty="0" smtClean="0">
                <a:solidFill>
                  <a:srgbClr val="FF0000"/>
                </a:solidFill>
              </a:rPr>
              <a:t>software requirements analysis</a:t>
            </a:r>
            <a:r>
              <a:rPr lang="en-IN" dirty="0" smtClean="0"/>
              <a:t>.</a:t>
            </a:r>
          </a:p>
          <a:p>
            <a:r>
              <a:rPr lang="en-IN" dirty="0" smtClean="0"/>
              <a:t>Like, where the information domain, function, </a:t>
            </a:r>
            <a:r>
              <a:rPr lang="en-IN" dirty="0" err="1" smtClean="0"/>
              <a:t>behavior</a:t>
            </a:r>
            <a:r>
              <a:rPr lang="en-IN" dirty="0" smtClean="0"/>
              <a:t>, performance, constraints, and validation criteria for software are established.</a:t>
            </a:r>
          </a:p>
          <a:p>
            <a:r>
              <a:rPr lang="en-IN" dirty="0" smtClean="0"/>
              <a:t>Moving inward along the spiral, you come </a:t>
            </a:r>
            <a:r>
              <a:rPr lang="en-IN" dirty="0" smtClean="0">
                <a:solidFill>
                  <a:srgbClr val="FF0000"/>
                </a:solidFill>
              </a:rPr>
              <a:t>to design and finally to coding</a:t>
            </a:r>
            <a:r>
              <a:rPr lang="en-IN" dirty="0" smtClean="0"/>
              <a:t>. </a:t>
            </a:r>
          </a:p>
          <a:p>
            <a:r>
              <a:rPr lang="en-IN" dirty="0" smtClean="0"/>
              <a:t>To develop computer software, you </a:t>
            </a:r>
            <a:r>
              <a:rPr lang="en-IN" dirty="0" smtClean="0">
                <a:solidFill>
                  <a:srgbClr val="FF0000"/>
                </a:solidFill>
              </a:rPr>
              <a:t>spiral inward (</a:t>
            </a:r>
            <a:r>
              <a:rPr lang="en-IN" dirty="0" err="1" smtClean="0">
                <a:solidFill>
                  <a:srgbClr val="FF0000"/>
                </a:solidFill>
              </a:rPr>
              <a:t>counterclockwise</a:t>
            </a:r>
            <a:r>
              <a:rPr lang="en-IN" dirty="0" smtClean="0">
                <a:solidFill>
                  <a:srgbClr val="FF0000"/>
                </a:solidFill>
              </a:rPr>
              <a:t>)</a:t>
            </a:r>
            <a:r>
              <a:rPr lang="en-IN" dirty="0" smtClean="0"/>
              <a:t> that decrease the level of abstraction on each turn.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60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Test Strategies </a:t>
            </a:r>
            <a:br>
              <a:rPr lang="en-IN" dirty="0" smtClean="0"/>
            </a:br>
            <a:r>
              <a:rPr lang="en-IN" dirty="0" smtClean="0"/>
              <a:t>for Conventional Software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8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Unit Testing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838200"/>
            <a:ext cx="4272713" cy="546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791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Unit Testing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Unit is the </a:t>
            </a:r>
            <a:r>
              <a:rPr lang="en-IN" dirty="0" smtClean="0">
                <a:solidFill>
                  <a:srgbClr val="FF0000"/>
                </a:solidFill>
              </a:rPr>
              <a:t>smallest part of a software </a:t>
            </a:r>
            <a:r>
              <a:rPr lang="en-IN" dirty="0" smtClean="0"/>
              <a:t>system which is testable.</a:t>
            </a:r>
          </a:p>
          <a:p>
            <a:pPr lvl="1"/>
            <a:r>
              <a:rPr lang="en-IN" dirty="0" smtClean="0"/>
              <a:t>it may include code files, classes and methods which can be tested individually for correctness.</a:t>
            </a:r>
          </a:p>
          <a:p>
            <a:r>
              <a:rPr lang="en-IN" dirty="0" smtClean="0"/>
              <a:t>Unit Testing </a:t>
            </a:r>
            <a:r>
              <a:rPr lang="en-IN" dirty="0" smtClean="0">
                <a:solidFill>
                  <a:srgbClr val="FF0000"/>
                </a:solidFill>
              </a:rPr>
              <a:t>validates small building block </a:t>
            </a:r>
            <a:r>
              <a:rPr lang="en-IN" dirty="0" smtClean="0"/>
              <a:t>of a complex system before testing an integrated large module or whole system.</a:t>
            </a:r>
          </a:p>
          <a:p>
            <a:r>
              <a:rPr lang="en-IN" dirty="0" smtClean="0"/>
              <a:t>Driver and/or Stub software must be developed for each unit test.</a:t>
            </a:r>
          </a:p>
          <a:p>
            <a:pPr lvl="1"/>
            <a:r>
              <a:rPr lang="en-IN" dirty="0" smtClean="0"/>
              <a:t>A driver is nothing more than a </a:t>
            </a:r>
            <a:r>
              <a:rPr lang="en-IN" dirty="0" smtClean="0">
                <a:solidFill>
                  <a:srgbClr val="FF0000"/>
                </a:solidFill>
              </a:rPr>
              <a:t>"main program" </a:t>
            </a:r>
            <a:r>
              <a:rPr lang="en-IN" dirty="0" smtClean="0"/>
              <a:t>that accepts test case data, passes such data to the component, and prints relevant results.</a:t>
            </a:r>
          </a:p>
          <a:p>
            <a:pPr lvl="1"/>
            <a:r>
              <a:rPr lang="en-IN" dirty="0" smtClean="0"/>
              <a:t>Stubs serve to replace modules that are subordinate (called by) the component to be tested.</a:t>
            </a:r>
          </a:p>
          <a:p>
            <a:pPr lvl="1"/>
            <a:r>
              <a:rPr lang="en-IN" dirty="0" smtClean="0"/>
              <a:t>A stub or "dummy subprogram" uses the subordinate module's interface.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86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Outlines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Coding Standard and Coding Guidelines</a:t>
            </a:r>
          </a:p>
          <a:p>
            <a:r>
              <a:rPr lang="en-IN" dirty="0" smtClean="0"/>
              <a:t>Code Review</a:t>
            </a:r>
          </a:p>
          <a:p>
            <a:r>
              <a:rPr lang="en-IN" dirty="0" smtClean="0"/>
              <a:t>Software Documentation</a:t>
            </a:r>
          </a:p>
          <a:p>
            <a:r>
              <a:rPr lang="en-IN" dirty="0" smtClean="0"/>
              <a:t>Testing Strategies</a:t>
            </a:r>
          </a:p>
          <a:p>
            <a:r>
              <a:rPr lang="en-IN" dirty="0" smtClean="0"/>
              <a:t>Testing Techniques and Test Case</a:t>
            </a:r>
          </a:p>
          <a:p>
            <a:r>
              <a:rPr lang="en-IN" dirty="0" smtClean="0"/>
              <a:t>Test Suites Design</a:t>
            </a:r>
          </a:p>
          <a:p>
            <a:r>
              <a:rPr lang="en-IN" dirty="0" smtClean="0"/>
              <a:t>Testing Conventional Applications</a:t>
            </a:r>
          </a:p>
          <a:p>
            <a:r>
              <a:rPr lang="en-IN" dirty="0" smtClean="0"/>
              <a:t>Testing Object Oriented Applications</a:t>
            </a:r>
          </a:p>
          <a:p>
            <a:r>
              <a:rPr lang="en-IN" dirty="0" smtClean="0"/>
              <a:t>Testing Web and </a:t>
            </a:r>
            <a:r>
              <a:rPr lang="en-IN" smtClean="0"/>
              <a:t>Mobile Applications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68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Integration Testing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500" y="762000"/>
            <a:ext cx="8763000" cy="5638800"/>
          </a:xfrm>
        </p:spPr>
        <p:txBody>
          <a:bodyPr/>
          <a:lstStyle/>
          <a:p>
            <a:r>
              <a:rPr lang="en-IN" dirty="0" smtClean="0"/>
              <a:t>Integration is defined as a </a:t>
            </a:r>
            <a:r>
              <a:rPr lang="en-IN" dirty="0" smtClean="0">
                <a:solidFill>
                  <a:srgbClr val="FF0000"/>
                </a:solidFill>
              </a:rPr>
              <a:t>set of interflow among components</a:t>
            </a:r>
            <a:r>
              <a:rPr lang="en-IN" dirty="0" smtClean="0"/>
              <a:t>.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Testing the interactions between the modules </a:t>
            </a:r>
            <a:r>
              <a:rPr lang="en-IN" dirty="0" smtClean="0"/>
              <a:t>and </a:t>
            </a:r>
            <a:r>
              <a:rPr lang="en-IN" dirty="0" smtClean="0">
                <a:solidFill>
                  <a:srgbClr val="FF0000"/>
                </a:solidFill>
              </a:rPr>
              <a:t>interactions with other system </a:t>
            </a:r>
            <a:r>
              <a:rPr lang="en-IN" dirty="0" smtClean="0"/>
              <a:t>externally is called Integration Testing.</a:t>
            </a:r>
          </a:p>
          <a:p>
            <a:pPr lvl="1"/>
            <a:r>
              <a:rPr lang="en-IN" dirty="0" smtClean="0"/>
              <a:t>Testing of integrated modules </a:t>
            </a:r>
            <a:r>
              <a:rPr lang="en-IN" dirty="0" smtClean="0">
                <a:solidFill>
                  <a:srgbClr val="FF0000"/>
                </a:solidFill>
              </a:rPr>
              <a:t>to verify combined functionality </a:t>
            </a:r>
            <a:r>
              <a:rPr lang="en-IN" dirty="0" smtClean="0"/>
              <a:t>after integration.</a:t>
            </a:r>
          </a:p>
          <a:p>
            <a:r>
              <a:rPr lang="en-IN" dirty="0" smtClean="0"/>
              <a:t>Modules are typically; code modules, individual applications, client and server applications on a network, etc.</a:t>
            </a:r>
          </a:p>
          <a:p>
            <a:r>
              <a:rPr lang="en-IN" dirty="0" smtClean="0"/>
              <a:t>Types of integration testing are:</a:t>
            </a:r>
          </a:p>
          <a:p>
            <a:pPr lvl="1"/>
            <a:r>
              <a:rPr lang="en-IN" dirty="0" smtClean="0"/>
              <a:t>Top-down Integration Testing</a:t>
            </a:r>
          </a:p>
          <a:p>
            <a:pPr lvl="1"/>
            <a:r>
              <a:rPr lang="en-IN" dirty="0" smtClean="0"/>
              <a:t>Bottom-up Integration </a:t>
            </a:r>
            <a:r>
              <a:rPr lang="en-IN" dirty="0"/>
              <a:t>Testing</a:t>
            </a:r>
            <a:endParaRPr lang="en-IN" dirty="0" smtClean="0"/>
          </a:p>
          <a:p>
            <a:pPr lvl="1"/>
            <a:r>
              <a:rPr lang="en-IN" dirty="0" smtClean="0"/>
              <a:t>Regression Testing</a:t>
            </a:r>
          </a:p>
          <a:p>
            <a:pPr lvl="1"/>
            <a:r>
              <a:rPr lang="en-IN" dirty="0" smtClean="0"/>
              <a:t>Smoke Testing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10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Validation Testing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process of evaluating software </a:t>
            </a:r>
            <a:r>
              <a:rPr lang="en-IN" dirty="0" smtClean="0">
                <a:solidFill>
                  <a:srgbClr val="FF0000"/>
                </a:solidFill>
              </a:rPr>
              <a:t>to determine whether it satisfies specified business requirements (client’s need)</a:t>
            </a:r>
            <a:r>
              <a:rPr lang="en-IN" dirty="0" smtClean="0"/>
              <a:t>.</a:t>
            </a:r>
          </a:p>
          <a:p>
            <a:r>
              <a:rPr lang="en-IN" dirty="0" smtClean="0"/>
              <a:t>It provides </a:t>
            </a:r>
            <a:r>
              <a:rPr lang="en-IN" dirty="0" smtClean="0">
                <a:solidFill>
                  <a:srgbClr val="FF0000"/>
                </a:solidFill>
              </a:rPr>
              <a:t>final assurance </a:t>
            </a:r>
            <a:r>
              <a:rPr lang="en-IN" dirty="0" smtClean="0"/>
              <a:t>that software meets all informational, functional, </a:t>
            </a:r>
            <a:r>
              <a:rPr lang="en-IN" dirty="0" err="1" smtClean="0"/>
              <a:t>behavioral</a:t>
            </a:r>
            <a:r>
              <a:rPr lang="en-IN" dirty="0" smtClean="0"/>
              <a:t>, and performance requirements.</a:t>
            </a:r>
          </a:p>
          <a:p>
            <a:r>
              <a:rPr lang="en-IN" dirty="0"/>
              <a:t>If software is developed as a product to be used by many customers, it is </a:t>
            </a:r>
            <a:r>
              <a:rPr lang="en-IN" dirty="0" smtClean="0"/>
              <a:t>impractical to </a:t>
            </a:r>
            <a:r>
              <a:rPr lang="en-IN" dirty="0"/>
              <a:t>perform formal acceptance tests with each one. </a:t>
            </a:r>
            <a:endParaRPr lang="en-IN" dirty="0" smtClean="0"/>
          </a:p>
          <a:p>
            <a:r>
              <a:rPr lang="en-IN" dirty="0" smtClean="0"/>
              <a:t>Most </a:t>
            </a:r>
            <a:r>
              <a:rPr lang="en-IN" dirty="0"/>
              <a:t>software </a:t>
            </a:r>
            <a:r>
              <a:rPr lang="en-IN" dirty="0" smtClean="0"/>
              <a:t>product builders </a:t>
            </a:r>
            <a:r>
              <a:rPr lang="en-IN" dirty="0"/>
              <a:t>use a process called </a:t>
            </a:r>
            <a:r>
              <a:rPr lang="en-IN" dirty="0">
                <a:solidFill>
                  <a:srgbClr val="FF0000"/>
                </a:solidFill>
              </a:rPr>
              <a:t>alpha and beta testing </a:t>
            </a:r>
            <a:r>
              <a:rPr lang="en-IN" dirty="0"/>
              <a:t>to uncover errors that only </a:t>
            </a:r>
            <a:r>
              <a:rPr lang="en-IN" dirty="0" smtClean="0"/>
              <a:t>the end </a:t>
            </a:r>
            <a:r>
              <a:rPr lang="en-IN" dirty="0"/>
              <a:t>user seems able to </a:t>
            </a:r>
            <a:r>
              <a:rPr lang="en-IN" dirty="0" smtClean="0"/>
              <a:t>find.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03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Alpha and Beta Test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Alpha Test</a:t>
            </a:r>
          </a:p>
          <a:p>
            <a:pPr lvl="1"/>
            <a:r>
              <a:rPr lang="en-IN" dirty="0" smtClean="0"/>
              <a:t>The alpha test is </a:t>
            </a:r>
            <a:r>
              <a:rPr lang="en-IN" dirty="0" smtClean="0">
                <a:solidFill>
                  <a:srgbClr val="FF0000"/>
                </a:solidFill>
              </a:rPr>
              <a:t>conducted at the developer’s site </a:t>
            </a:r>
            <a:r>
              <a:rPr lang="en-IN" dirty="0" smtClean="0"/>
              <a:t>by a representative group of end users.</a:t>
            </a:r>
          </a:p>
          <a:p>
            <a:pPr lvl="1"/>
            <a:r>
              <a:rPr lang="en-IN" dirty="0" smtClean="0"/>
              <a:t>The software is used in a natural setting with the developer “looking over the shoulder” of the users and recording errors and usage problems.</a:t>
            </a:r>
          </a:p>
          <a:p>
            <a:pPr lvl="1"/>
            <a:r>
              <a:rPr lang="en-IN" dirty="0" smtClean="0"/>
              <a:t>Alpha tests are </a:t>
            </a:r>
            <a:r>
              <a:rPr lang="en-IN" dirty="0" smtClean="0">
                <a:solidFill>
                  <a:srgbClr val="FF0000"/>
                </a:solidFill>
              </a:rPr>
              <a:t>conducted in a controlled environment</a:t>
            </a:r>
            <a:r>
              <a:rPr lang="en-IN" dirty="0" smtClean="0"/>
              <a:t>.</a:t>
            </a:r>
          </a:p>
          <a:p>
            <a:r>
              <a:rPr lang="en-IN" dirty="0" smtClean="0"/>
              <a:t>Beta Test</a:t>
            </a:r>
          </a:p>
          <a:p>
            <a:pPr lvl="1"/>
            <a:r>
              <a:rPr lang="en-IN" dirty="0" smtClean="0"/>
              <a:t>The beta test is </a:t>
            </a:r>
            <a:r>
              <a:rPr lang="en-IN" dirty="0" smtClean="0">
                <a:solidFill>
                  <a:srgbClr val="FF0000"/>
                </a:solidFill>
              </a:rPr>
              <a:t>conducted at one or more end-user sites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Unlike alpha testing, the developer generally is not present.</a:t>
            </a:r>
          </a:p>
          <a:p>
            <a:pPr lvl="1"/>
            <a:r>
              <a:rPr lang="en-IN" dirty="0" smtClean="0"/>
              <a:t>Therefore, the beta test is a “live” application of the software in an environment that cannot be controlled by the developer.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90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System Testing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system testing the </a:t>
            </a:r>
            <a:r>
              <a:rPr lang="en-IN" dirty="0">
                <a:solidFill>
                  <a:srgbClr val="FF0000"/>
                </a:solidFill>
              </a:rPr>
              <a:t>software and other system elements are </a:t>
            </a:r>
            <a:r>
              <a:rPr lang="en-IN" dirty="0" smtClean="0">
                <a:solidFill>
                  <a:srgbClr val="FF0000"/>
                </a:solidFill>
              </a:rPr>
              <a:t>tested</a:t>
            </a:r>
            <a:r>
              <a:rPr lang="en-IN" dirty="0" smtClean="0"/>
              <a:t>.</a:t>
            </a:r>
            <a:endParaRPr lang="en-IN" dirty="0"/>
          </a:p>
          <a:p>
            <a:r>
              <a:rPr lang="en-IN" dirty="0" smtClean="0"/>
              <a:t>To </a:t>
            </a:r>
            <a:r>
              <a:rPr lang="en-IN" dirty="0"/>
              <a:t>test computer software, you </a:t>
            </a:r>
            <a:r>
              <a:rPr lang="en-IN" dirty="0">
                <a:solidFill>
                  <a:srgbClr val="FF0000"/>
                </a:solidFill>
              </a:rPr>
              <a:t>spiral out in a clockwise direction </a:t>
            </a:r>
            <a:r>
              <a:rPr lang="en-IN" dirty="0"/>
              <a:t>along streamlines </a:t>
            </a:r>
            <a:r>
              <a:rPr lang="en-IN" dirty="0">
                <a:solidFill>
                  <a:srgbClr val="FF0000"/>
                </a:solidFill>
              </a:rPr>
              <a:t>that increase the scope of testing </a:t>
            </a:r>
            <a:r>
              <a:rPr lang="en-IN" dirty="0"/>
              <a:t>with each turn.</a:t>
            </a:r>
          </a:p>
          <a:p>
            <a:r>
              <a:rPr lang="en-IN" dirty="0" smtClean="0"/>
              <a:t>System </a:t>
            </a:r>
            <a:r>
              <a:rPr lang="en-IN" dirty="0"/>
              <a:t>testing verifies that all elements mesh properly </a:t>
            </a:r>
            <a:r>
              <a:rPr lang="en-IN" dirty="0" smtClean="0"/>
              <a:t>and overall </a:t>
            </a:r>
            <a:r>
              <a:rPr lang="en-IN" dirty="0">
                <a:solidFill>
                  <a:srgbClr val="FF0000"/>
                </a:solidFill>
              </a:rPr>
              <a:t>system function/performance is achieved</a:t>
            </a:r>
            <a:r>
              <a:rPr lang="en-IN" dirty="0" smtClean="0"/>
              <a:t>.</a:t>
            </a:r>
          </a:p>
          <a:p>
            <a:r>
              <a:rPr lang="en-IN" dirty="0"/>
              <a:t>System testing is actually </a:t>
            </a:r>
            <a:r>
              <a:rPr lang="en-IN" dirty="0">
                <a:solidFill>
                  <a:srgbClr val="FF0000"/>
                </a:solidFill>
              </a:rPr>
              <a:t>a series of different tests </a:t>
            </a:r>
            <a:r>
              <a:rPr lang="en-IN" dirty="0"/>
              <a:t>whose primary purpose is </a:t>
            </a:r>
            <a:r>
              <a:rPr lang="en-IN" dirty="0" smtClean="0"/>
              <a:t>to fully </a:t>
            </a:r>
            <a:r>
              <a:rPr lang="en-IN" dirty="0"/>
              <a:t>exercise the computer-based system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90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</a:t>
            </a:r>
            <a:r>
              <a:rPr lang="en-IN" dirty="0"/>
              <a:t>of </a:t>
            </a:r>
            <a:r>
              <a:rPr lang="en-IN" dirty="0" smtClean="0"/>
              <a:t>System Testing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en-IN" dirty="0" smtClean="0"/>
              <a:t>Recovery testing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 smtClean="0"/>
              <a:t>Security </a:t>
            </a:r>
            <a:r>
              <a:rPr lang="en-IN" dirty="0"/>
              <a:t>testing </a:t>
            </a:r>
            <a:endParaRPr lang="en-IN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IN" dirty="0" smtClean="0"/>
              <a:t>Stress </a:t>
            </a:r>
            <a:r>
              <a:rPr lang="en-IN" dirty="0"/>
              <a:t>testing </a:t>
            </a:r>
            <a:endParaRPr lang="en-IN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IN" dirty="0" smtClean="0"/>
              <a:t>Performance </a:t>
            </a:r>
            <a:r>
              <a:rPr lang="en-IN" dirty="0"/>
              <a:t>testing </a:t>
            </a:r>
            <a:endParaRPr lang="en-IN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IN" dirty="0" smtClean="0"/>
              <a:t>Deployment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2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System </a:t>
            </a:r>
            <a:r>
              <a:rPr lang="en-IN" dirty="0" smtClean="0"/>
              <a:t>Testing (</a:t>
            </a:r>
            <a:r>
              <a:rPr lang="en-IN" dirty="0" err="1" smtClean="0"/>
              <a:t>Cont</a:t>
            </a:r>
            <a:r>
              <a:rPr lang="en-IN" dirty="0" smtClean="0"/>
              <a:t>…)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500" y="623248"/>
            <a:ext cx="8763000" cy="5638800"/>
          </a:xfrm>
        </p:spPr>
        <p:txBody>
          <a:bodyPr/>
          <a:lstStyle/>
          <a:p>
            <a:r>
              <a:rPr lang="en-IN" dirty="0" smtClean="0"/>
              <a:t>Recovery testing</a:t>
            </a:r>
          </a:p>
          <a:p>
            <a:pPr lvl="1"/>
            <a:r>
              <a:rPr lang="en-IN" dirty="0" smtClean="0"/>
              <a:t>It is </a:t>
            </a:r>
            <a:r>
              <a:rPr lang="en-IN" dirty="0"/>
              <a:t>a system </a:t>
            </a:r>
            <a:r>
              <a:rPr lang="en-IN" dirty="0">
                <a:solidFill>
                  <a:srgbClr val="FF0000"/>
                </a:solidFill>
              </a:rPr>
              <a:t>test that forces the software to fail </a:t>
            </a:r>
            <a:r>
              <a:rPr lang="en-IN" dirty="0"/>
              <a:t>in a variety of ways </a:t>
            </a:r>
            <a:r>
              <a:rPr lang="en-IN" dirty="0">
                <a:solidFill>
                  <a:srgbClr val="FF0000"/>
                </a:solidFill>
              </a:rPr>
              <a:t>and verifies that recovery </a:t>
            </a:r>
            <a:r>
              <a:rPr lang="en-IN" dirty="0"/>
              <a:t>is properly performed.</a:t>
            </a:r>
          </a:p>
          <a:p>
            <a:pPr lvl="1"/>
            <a:r>
              <a:rPr lang="en-IN" dirty="0"/>
              <a:t>If recovery is automatic (performed by the system itself</a:t>
            </a:r>
            <a:r>
              <a:rPr lang="en-IN" dirty="0" smtClean="0"/>
              <a:t>)</a:t>
            </a:r>
          </a:p>
          <a:p>
            <a:pPr lvl="2"/>
            <a:r>
              <a:rPr lang="en-IN" dirty="0" smtClean="0"/>
              <a:t>Re-initialization, </a:t>
            </a:r>
            <a:r>
              <a:rPr lang="en-IN" dirty="0"/>
              <a:t>check pointing mechanisms, data recovery, and restart are evaluated for correctness. </a:t>
            </a:r>
            <a:endParaRPr lang="en-IN" dirty="0" smtClean="0"/>
          </a:p>
          <a:p>
            <a:pPr lvl="1"/>
            <a:r>
              <a:rPr lang="en-IN" dirty="0" smtClean="0"/>
              <a:t>If </a:t>
            </a:r>
            <a:r>
              <a:rPr lang="en-IN" dirty="0"/>
              <a:t>recovery requires human </a:t>
            </a:r>
            <a:r>
              <a:rPr lang="en-IN" dirty="0" smtClean="0"/>
              <a:t>intervention</a:t>
            </a:r>
          </a:p>
          <a:p>
            <a:pPr lvl="2"/>
            <a:r>
              <a:rPr lang="en-IN" dirty="0" smtClean="0"/>
              <a:t>The </a:t>
            </a:r>
            <a:r>
              <a:rPr lang="en-IN" dirty="0"/>
              <a:t>mean-time-to-repair (MTTR) is evaluated to determine whether it is within acceptable limits</a:t>
            </a:r>
            <a:r>
              <a:rPr lang="en-IN" dirty="0" smtClean="0"/>
              <a:t>.</a:t>
            </a:r>
          </a:p>
          <a:p>
            <a:r>
              <a:rPr lang="en-IN" dirty="0" smtClean="0"/>
              <a:t>Security </a:t>
            </a:r>
            <a:r>
              <a:rPr lang="en-IN" dirty="0"/>
              <a:t>testing </a:t>
            </a:r>
            <a:endParaRPr lang="en-IN" dirty="0" smtClean="0"/>
          </a:p>
          <a:p>
            <a:pPr lvl="1"/>
            <a:r>
              <a:rPr lang="en-IN" dirty="0" smtClean="0"/>
              <a:t>It attempts </a:t>
            </a:r>
            <a:r>
              <a:rPr lang="en-IN" dirty="0"/>
              <a:t>to </a:t>
            </a:r>
            <a:r>
              <a:rPr lang="en-IN" dirty="0" smtClean="0"/>
              <a:t>verify software’s protection mechanisms, which protect </a:t>
            </a:r>
            <a:r>
              <a:rPr lang="en-IN" dirty="0"/>
              <a:t>it from improper </a:t>
            </a:r>
            <a:r>
              <a:rPr lang="en-IN" dirty="0" smtClean="0"/>
              <a:t>penetration (access).</a:t>
            </a:r>
            <a:endParaRPr lang="en-IN" dirty="0"/>
          </a:p>
          <a:p>
            <a:pPr lvl="1"/>
            <a:r>
              <a:rPr lang="en-IN" dirty="0"/>
              <a:t>During </a:t>
            </a:r>
            <a:r>
              <a:rPr lang="en-IN" dirty="0" smtClean="0"/>
              <a:t>this test, </a:t>
            </a:r>
            <a:r>
              <a:rPr lang="en-IN" dirty="0"/>
              <a:t>the tester plays the </a:t>
            </a:r>
            <a:r>
              <a:rPr lang="en-IN" dirty="0" smtClean="0"/>
              <a:t>role of </a:t>
            </a:r>
            <a:r>
              <a:rPr lang="en-IN" dirty="0"/>
              <a:t>the individual who desires to penetrate the system</a:t>
            </a:r>
            <a:r>
              <a:rPr lang="en-IN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53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System Testing (</a:t>
            </a:r>
            <a:r>
              <a:rPr lang="en-IN" dirty="0" err="1"/>
              <a:t>Cont</a:t>
            </a:r>
            <a:r>
              <a:rPr lang="en-IN" dirty="0"/>
              <a:t>…)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Stress </a:t>
            </a:r>
            <a:r>
              <a:rPr lang="en-IN" dirty="0"/>
              <a:t>testing </a:t>
            </a:r>
            <a:endParaRPr lang="en-IN" dirty="0" smtClean="0"/>
          </a:p>
          <a:p>
            <a:pPr lvl="1"/>
            <a:r>
              <a:rPr lang="en-IN" dirty="0" smtClean="0"/>
              <a:t>It executes </a:t>
            </a:r>
            <a:r>
              <a:rPr lang="en-IN" dirty="0"/>
              <a:t>a system in a manner that demands resources in abnormal quantity, </a:t>
            </a:r>
            <a:r>
              <a:rPr lang="en-IN" dirty="0" smtClean="0"/>
              <a:t>frequency </a:t>
            </a:r>
            <a:r>
              <a:rPr lang="en-IN" dirty="0"/>
              <a:t>or volume.</a:t>
            </a:r>
          </a:p>
          <a:p>
            <a:pPr lvl="1"/>
            <a:r>
              <a:rPr lang="en-IN" dirty="0"/>
              <a:t>A variation of stress testing is a technique called sensitivity testing.</a:t>
            </a:r>
          </a:p>
          <a:p>
            <a:r>
              <a:rPr lang="en-IN" dirty="0" smtClean="0"/>
              <a:t>Performance </a:t>
            </a:r>
            <a:r>
              <a:rPr lang="en-IN" dirty="0"/>
              <a:t>testing </a:t>
            </a:r>
            <a:endParaRPr lang="en-IN" dirty="0" smtClean="0"/>
          </a:p>
          <a:p>
            <a:pPr lvl="1"/>
            <a:r>
              <a:rPr lang="en-IN" dirty="0" smtClean="0"/>
              <a:t>It is </a:t>
            </a:r>
            <a:r>
              <a:rPr lang="en-IN" dirty="0"/>
              <a:t>designed to test the run-time performance of </a:t>
            </a:r>
            <a:r>
              <a:rPr lang="en-IN" dirty="0" smtClean="0"/>
              <a:t>software.</a:t>
            </a:r>
            <a:endParaRPr lang="en-IN" dirty="0"/>
          </a:p>
          <a:p>
            <a:pPr lvl="1"/>
            <a:r>
              <a:rPr lang="en-IN" dirty="0" smtClean="0"/>
              <a:t>It occurs </a:t>
            </a:r>
            <a:r>
              <a:rPr lang="en-IN" dirty="0"/>
              <a:t>throughout all steps in the testing process.</a:t>
            </a:r>
          </a:p>
          <a:p>
            <a:pPr lvl="1"/>
            <a:r>
              <a:rPr lang="en-IN" dirty="0"/>
              <a:t>Even at the unit </a:t>
            </a:r>
            <a:r>
              <a:rPr lang="en-IN" dirty="0" smtClean="0"/>
              <a:t>testing level, </a:t>
            </a:r>
            <a:r>
              <a:rPr lang="en-IN" dirty="0"/>
              <a:t>the performance of an individual module may be </a:t>
            </a:r>
            <a:r>
              <a:rPr lang="en-IN" dirty="0" smtClean="0"/>
              <a:t>tested.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02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System Testing (</a:t>
            </a:r>
            <a:r>
              <a:rPr lang="en-IN" dirty="0" err="1"/>
              <a:t>Cont</a:t>
            </a:r>
            <a:r>
              <a:rPr lang="en-IN" dirty="0"/>
              <a:t>…)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Deployment testing (Configuration Testing)</a:t>
            </a:r>
          </a:p>
          <a:p>
            <a:pPr lvl="1"/>
            <a:r>
              <a:rPr lang="en-IN" dirty="0" smtClean="0"/>
              <a:t>It exercises the </a:t>
            </a:r>
            <a:r>
              <a:rPr lang="en-IN" dirty="0"/>
              <a:t>software in each environment in which it is to operate.</a:t>
            </a:r>
          </a:p>
          <a:p>
            <a:pPr lvl="1"/>
            <a:r>
              <a:rPr lang="en-IN" dirty="0"/>
              <a:t>In addition, </a:t>
            </a:r>
            <a:r>
              <a:rPr lang="en-IN" dirty="0" smtClean="0"/>
              <a:t>it examines </a:t>
            </a:r>
          </a:p>
          <a:p>
            <a:pPr lvl="2"/>
            <a:r>
              <a:rPr lang="en-IN" dirty="0" smtClean="0"/>
              <a:t>all </a:t>
            </a:r>
            <a:r>
              <a:rPr lang="en-IN" dirty="0"/>
              <a:t>installation </a:t>
            </a:r>
            <a:r>
              <a:rPr lang="en-IN" dirty="0" smtClean="0"/>
              <a:t>procedures</a:t>
            </a:r>
          </a:p>
          <a:p>
            <a:pPr lvl="2"/>
            <a:r>
              <a:rPr lang="en-IN" dirty="0" smtClean="0"/>
              <a:t>specialized </a:t>
            </a:r>
            <a:r>
              <a:rPr lang="en-IN" dirty="0"/>
              <a:t>installation software that will be used by </a:t>
            </a:r>
            <a:r>
              <a:rPr lang="en-IN" dirty="0" smtClean="0"/>
              <a:t>customers</a:t>
            </a:r>
          </a:p>
          <a:p>
            <a:pPr lvl="2"/>
            <a:r>
              <a:rPr lang="en-IN" dirty="0" smtClean="0"/>
              <a:t>all </a:t>
            </a:r>
            <a:r>
              <a:rPr lang="en-IN" dirty="0"/>
              <a:t>documentation that will be used to introduce the software to end </a:t>
            </a:r>
            <a:r>
              <a:rPr lang="en-IN" dirty="0" smtClean="0"/>
              <a:t>users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91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Acceptance Testing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is a level of the software testing where a system is </a:t>
            </a:r>
            <a:r>
              <a:rPr lang="en-IN" dirty="0" smtClean="0">
                <a:solidFill>
                  <a:srgbClr val="FF0000"/>
                </a:solidFill>
              </a:rPr>
              <a:t>tested for acceptability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 purpose of this test is to </a:t>
            </a:r>
            <a:r>
              <a:rPr lang="en-IN" dirty="0" smtClean="0">
                <a:solidFill>
                  <a:srgbClr val="FF0000"/>
                </a:solidFill>
              </a:rPr>
              <a:t>evaluate the system’s compliance with the business requirements</a:t>
            </a:r>
            <a:r>
              <a:rPr lang="en-IN" dirty="0" smtClean="0"/>
              <a:t>.</a:t>
            </a:r>
          </a:p>
          <a:p>
            <a:r>
              <a:rPr lang="en-IN" dirty="0" smtClean="0"/>
              <a:t>It is a formal testing </a:t>
            </a:r>
            <a:r>
              <a:rPr lang="en-IN" dirty="0"/>
              <a:t>conducted to determine whether or not a system satisfies the acceptance criteria </a:t>
            </a:r>
            <a:endParaRPr lang="en-IN" dirty="0" smtClean="0"/>
          </a:p>
          <a:p>
            <a:pPr lvl="1"/>
            <a:r>
              <a:rPr lang="en-IN" dirty="0" smtClean="0"/>
              <a:t>with respect to user needs, requirements, and business processes</a:t>
            </a:r>
          </a:p>
          <a:p>
            <a:r>
              <a:rPr lang="en-IN" dirty="0" smtClean="0"/>
              <a:t>It enables the customer to determine, whether or not to accept the system.</a:t>
            </a:r>
          </a:p>
          <a:p>
            <a:r>
              <a:rPr lang="en-IN" dirty="0" smtClean="0"/>
              <a:t>It is performed after System Testing and before making the system available for actual use.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70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White Box Testing </a:t>
            </a:r>
            <a:br>
              <a:rPr lang="en-IN" dirty="0" smtClean="0"/>
            </a:br>
            <a:r>
              <a:rPr lang="en-IN" dirty="0" smtClean="0"/>
              <a:t>and </a:t>
            </a:r>
            <a:br>
              <a:rPr lang="en-IN" dirty="0" smtClean="0"/>
            </a:br>
            <a:r>
              <a:rPr lang="en-IN" dirty="0" smtClean="0"/>
              <a:t>Black Box Testing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35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Coding Standard and Guidelines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4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Black Box and White Box Testing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066800"/>
            <a:ext cx="6480000" cy="2285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1" y="3695698"/>
            <a:ext cx="6480000" cy="2336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102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Black Box Testing (</a:t>
            </a:r>
            <a:r>
              <a:rPr lang="en-IN" dirty="0" err="1" smtClean="0"/>
              <a:t>Behavioral</a:t>
            </a:r>
            <a:r>
              <a:rPr lang="en-IN" dirty="0" smtClean="0"/>
              <a:t> Testing)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Black Box </a:t>
            </a:r>
            <a:r>
              <a:rPr lang="en-IN" dirty="0" smtClean="0"/>
              <a:t>Testing is </a:t>
            </a:r>
            <a:r>
              <a:rPr lang="en-IN" dirty="0"/>
              <a:t>a software testing method in which the internal </a:t>
            </a:r>
            <a:r>
              <a:rPr lang="en-IN" dirty="0" smtClean="0"/>
              <a:t>structure/design/implementation </a:t>
            </a:r>
            <a:r>
              <a:rPr lang="en-IN" dirty="0"/>
              <a:t>of the </a:t>
            </a:r>
            <a:r>
              <a:rPr lang="en-IN" dirty="0" smtClean="0"/>
              <a:t>module being </a:t>
            </a:r>
            <a:r>
              <a:rPr lang="en-IN" dirty="0"/>
              <a:t>tested is not known to the </a:t>
            </a:r>
            <a:r>
              <a:rPr lang="en-IN" dirty="0" smtClean="0"/>
              <a:t>tester.</a:t>
            </a:r>
          </a:p>
          <a:p>
            <a:r>
              <a:rPr lang="en-IN" dirty="0" smtClean="0"/>
              <a:t>This techniques enable to derive sets of input conditions that will fully exercise all functional requirements for a program.</a:t>
            </a:r>
          </a:p>
          <a:p>
            <a:r>
              <a:rPr lang="en-IN" dirty="0" smtClean="0"/>
              <a:t>It attempts to find errors in the following categories: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 smtClean="0"/>
              <a:t>Incorrect or missing functions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 smtClean="0"/>
              <a:t>Interface errors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 smtClean="0"/>
              <a:t>Errors in data structures or external database access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 err="1" smtClean="0"/>
              <a:t>Behavior</a:t>
            </a:r>
            <a:r>
              <a:rPr lang="en-IN" dirty="0" smtClean="0"/>
              <a:t> or performance errors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 smtClean="0"/>
              <a:t>Initialization and termination errors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2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Black Box Testing (</a:t>
            </a:r>
            <a:r>
              <a:rPr lang="en-IN" dirty="0" err="1" smtClean="0"/>
              <a:t>Cont</a:t>
            </a:r>
            <a:r>
              <a:rPr lang="en-IN" dirty="0" smtClean="0"/>
              <a:t>…)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is applicable to the following levels of software testing:</a:t>
            </a:r>
          </a:p>
          <a:p>
            <a:pPr lvl="1"/>
            <a:r>
              <a:rPr lang="en-IN" dirty="0" smtClean="0"/>
              <a:t>Integration Testing</a:t>
            </a:r>
          </a:p>
          <a:p>
            <a:pPr lvl="1"/>
            <a:r>
              <a:rPr lang="en-IN" dirty="0" smtClean="0"/>
              <a:t>System Testing</a:t>
            </a:r>
          </a:p>
          <a:p>
            <a:pPr lvl="1"/>
            <a:r>
              <a:rPr lang="en-IN" dirty="0" smtClean="0"/>
              <a:t>Acceptance Testing</a:t>
            </a:r>
          </a:p>
          <a:p>
            <a:r>
              <a:rPr lang="en-IN" dirty="0" smtClean="0"/>
              <a:t>Advantages</a:t>
            </a:r>
            <a:endParaRPr lang="en-IN" dirty="0"/>
          </a:p>
          <a:p>
            <a:pPr lvl="1"/>
            <a:r>
              <a:rPr lang="en-IN" dirty="0"/>
              <a:t>Tests are done from a user’s point of view and will help in exposing discrepancies in the specifications.</a:t>
            </a:r>
          </a:p>
          <a:p>
            <a:pPr lvl="1"/>
            <a:r>
              <a:rPr lang="en-IN" dirty="0"/>
              <a:t>Tester need not know programming </a:t>
            </a:r>
            <a:r>
              <a:rPr lang="en-IN" dirty="0" smtClean="0"/>
              <a:t>languages.</a:t>
            </a:r>
            <a:endParaRPr lang="en-IN" dirty="0"/>
          </a:p>
          <a:p>
            <a:pPr lvl="1"/>
            <a:r>
              <a:rPr lang="en-IN" dirty="0"/>
              <a:t>Tests can be conducted by a body independent from the developers, </a:t>
            </a:r>
            <a:r>
              <a:rPr lang="en-IN" dirty="0" smtClean="0"/>
              <a:t>allowing to avoid developer-biased testing.</a:t>
            </a:r>
            <a:endParaRPr lang="en-IN" dirty="0"/>
          </a:p>
          <a:p>
            <a:pPr lvl="1"/>
            <a:r>
              <a:rPr lang="en-IN" dirty="0"/>
              <a:t>Test cases can be designed as soon as the specifications are complete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68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Black Box Testing</a:t>
            </a:r>
            <a:r>
              <a:rPr lang="en-IN" dirty="0"/>
              <a:t> (</a:t>
            </a:r>
            <a:r>
              <a:rPr lang="en-IN" dirty="0" err="1"/>
              <a:t>Cont</a:t>
            </a:r>
            <a:r>
              <a:rPr lang="en-IN" dirty="0"/>
              <a:t>…)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Disadvantages</a:t>
            </a:r>
          </a:p>
          <a:p>
            <a:pPr lvl="1"/>
            <a:r>
              <a:rPr lang="en-IN" dirty="0" smtClean="0"/>
              <a:t>Only a small number of possible inputs can be tested and many program paths will be left untested.</a:t>
            </a:r>
          </a:p>
          <a:p>
            <a:pPr lvl="1"/>
            <a:r>
              <a:rPr lang="en-IN" dirty="0" smtClean="0"/>
              <a:t>Test </a:t>
            </a:r>
            <a:r>
              <a:rPr lang="en-IN" dirty="0"/>
              <a:t>cases will be difficult to design </a:t>
            </a:r>
            <a:r>
              <a:rPr lang="en-IN" dirty="0" smtClean="0"/>
              <a:t>without having clear specifications, which is the situation in many projects.</a:t>
            </a:r>
          </a:p>
          <a:p>
            <a:pPr lvl="1"/>
            <a:r>
              <a:rPr lang="en-IN" dirty="0" smtClean="0"/>
              <a:t>Tests can be redundant if the software designer/developer has already run a test case.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92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White box testing (Glass-box Testing)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500" y="762000"/>
            <a:ext cx="8763000" cy="5638800"/>
          </a:xfrm>
        </p:spPr>
        <p:txBody>
          <a:bodyPr/>
          <a:lstStyle/>
          <a:p>
            <a:r>
              <a:rPr lang="en-IN" dirty="0"/>
              <a:t>White Box </a:t>
            </a:r>
            <a:r>
              <a:rPr lang="en-IN" dirty="0" smtClean="0"/>
              <a:t>Testing is </a:t>
            </a:r>
            <a:r>
              <a:rPr lang="en-IN" dirty="0"/>
              <a:t>a software testing method in which the internal </a:t>
            </a:r>
            <a:r>
              <a:rPr lang="en-IN" dirty="0" smtClean="0"/>
              <a:t>structure/design/implementation </a:t>
            </a:r>
            <a:r>
              <a:rPr lang="en-IN" dirty="0"/>
              <a:t>of the module </a:t>
            </a:r>
            <a:r>
              <a:rPr lang="en-IN" dirty="0" smtClean="0"/>
              <a:t>being </a:t>
            </a:r>
            <a:r>
              <a:rPr lang="en-IN" dirty="0"/>
              <a:t>tested is known to the tester</a:t>
            </a:r>
            <a:r>
              <a:rPr lang="en-IN" dirty="0" smtClean="0"/>
              <a:t>.</a:t>
            </a:r>
          </a:p>
          <a:p>
            <a:r>
              <a:rPr lang="en-IN" dirty="0" smtClean="0"/>
              <a:t>Using white-box testing methods, you can derive test cases that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 smtClean="0"/>
              <a:t>Guarantee that </a:t>
            </a:r>
            <a:r>
              <a:rPr lang="en-IN" dirty="0" smtClean="0">
                <a:solidFill>
                  <a:srgbClr val="FF0000"/>
                </a:solidFill>
              </a:rPr>
              <a:t>all independent paths within a module </a:t>
            </a:r>
            <a:r>
              <a:rPr lang="en-IN" dirty="0" smtClean="0"/>
              <a:t>have been exercised at least once.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 smtClean="0"/>
              <a:t>Exercise </a:t>
            </a:r>
            <a:r>
              <a:rPr lang="en-IN" dirty="0" smtClean="0">
                <a:solidFill>
                  <a:srgbClr val="FF0000"/>
                </a:solidFill>
              </a:rPr>
              <a:t>all logical decisions </a:t>
            </a:r>
            <a:r>
              <a:rPr lang="en-IN" dirty="0" smtClean="0"/>
              <a:t>on their true and false sides.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 smtClean="0"/>
              <a:t>Execute </a:t>
            </a:r>
            <a:r>
              <a:rPr lang="en-IN" dirty="0" smtClean="0">
                <a:solidFill>
                  <a:srgbClr val="FF0000"/>
                </a:solidFill>
              </a:rPr>
              <a:t>all loops </a:t>
            </a:r>
            <a:r>
              <a:rPr lang="en-IN" dirty="0" smtClean="0"/>
              <a:t>at their boundaries.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 smtClean="0"/>
              <a:t>Exercise </a:t>
            </a:r>
            <a:r>
              <a:rPr lang="en-IN" dirty="0" smtClean="0">
                <a:solidFill>
                  <a:srgbClr val="FF0000"/>
                </a:solidFill>
              </a:rPr>
              <a:t>internal data structures </a:t>
            </a:r>
            <a:r>
              <a:rPr lang="en-IN" dirty="0" smtClean="0"/>
              <a:t>to ensure their validity.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19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White box </a:t>
            </a:r>
            <a:r>
              <a:rPr lang="en-IN" dirty="0"/>
              <a:t>testing (</a:t>
            </a:r>
            <a:r>
              <a:rPr lang="en-IN" dirty="0" err="1"/>
              <a:t>Cont</a:t>
            </a:r>
            <a:r>
              <a:rPr lang="en-IN" dirty="0"/>
              <a:t>…)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500" y="685800"/>
            <a:ext cx="8763000" cy="5638800"/>
          </a:xfrm>
        </p:spPr>
        <p:txBody>
          <a:bodyPr/>
          <a:lstStyle/>
          <a:p>
            <a:r>
              <a:rPr lang="en-IN" dirty="0" smtClean="0"/>
              <a:t>It is applicable to the following levels of software testing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Unit Testing: </a:t>
            </a:r>
            <a:r>
              <a:rPr lang="en-IN" dirty="0" smtClean="0"/>
              <a:t>For testing paths within a unit.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Integration Testing: </a:t>
            </a:r>
            <a:r>
              <a:rPr lang="en-IN" dirty="0" smtClean="0"/>
              <a:t>For testing paths between units.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System Testing: </a:t>
            </a:r>
            <a:r>
              <a:rPr lang="en-IN" dirty="0" smtClean="0"/>
              <a:t>For testing paths between subsystems.</a:t>
            </a:r>
            <a:endParaRPr lang="en-IN" dirty="0"/>
          </a:p>
          <a:p>
            <a:r>
              <a:rPr lang="en-IN" dirty="0"/>
              <a:t>Advantages</a:t>
            </a:r>
          </a:p>
          <a:p>
            <a:pPr lvl="1"/>
            <a:r>
              <a:rPr lang="en-IN" dirty="0"/>
              <a:t>Testing can be commenced at an earlier stage as one need not wait for the GUI to be available.</a:t>
            </a:r>
          </a:p>
          <a:p>
            <a:pPr lvl="1"/>
            <a:r>
              <a:rPr lang="en-IN" dirty="0"/>
              <a:t>Testing is more thorough, with the possibility of covering most paths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4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White box testing (</a:t>
            </a:r>
            <a:r>
              <a:rPr lang="en-IN" dirty="0" err="1" smtClean="0"/>
              <a:t>Cont</a:t>
            </a:r>
            <a:r>
              <a:rPr lang="en-IN" dirty="0" smtClean="0"/>
              <a:t>…)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Disadvantages</a:t>
            </a:r>
          </a:p>
          <a:p>
            <a:pPr lvl="1"/>
            <a:r>
              <a:rPr lang="en-IN" dirty="0" smtClean="0"/>
              <a:t>Since tests can be very complex, </a:t>
            </a:r>
            <a:r>
              <a:rPr lang="en-IN" dirty="0" smtClean="0">
                <a:solidFill>
                  <a:srgbClr val="FF0000"/>
                </a:solidFill>
              </a:rPr>
              <a:t>highly skilled resources are required</a:t>
            </a:r>
            <a:r>
              <a:rPr lang="en-IN" dirty="0" smtClean="0"/>
              <a:t>, with thorough knowledge of programming and implementation.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Test script maintenance can be a burden</a:t>
            </a:r>
            <a:r>
              <a:rPr lang="en-IN" dirty="0" smtClean="0"/>
              <a:t>, if the implementation changes too frequently.</a:t>
            </a:r>
          </a:p>
          <a:p>
            <a:pPr lvl="1"/>
            <a:r>
              <a:rPr lang="en-IN" dirty="0" smtClean="0"/>
              <a:t>Since this method of testing is closely tied with the application being testing, tools to cater to every kind of implementation/platform may not be readily available.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16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Testing Object Oriented Applications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57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Unit Testing in the OO Context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concept of the unit testing </a:t>
            </a:r>
            <a:r>
              <a:rPr lang="en-IN" dirty="0"/>
              <a:t>changes in object-oriented </a:t>
            </a:r>
            <a:r>
              <a:rPr lang="en-IN" dirty="0" smtClean="0"/>
              <a:t>software.</a:t>
            </a:r>
          </a:p>
          <a:p>
            <a:r>
              <a:rPr lang="en-IN" dirty="0" smtClean="0"/>
              <a:t>Encapsulation drives the definition of classes and objects.</a:t>
            </a:r>
          </a:p>
          <a:p>
            <a:pPr lvl="1"/>
            <a:r>
              <a:rPr lang="en-IN" dirty="0" smtClean="0"/>
              <a:t>Means, each class and each instance of a class (object) packages attributes (data) and the operations (methods or services) that manipulate these data.</a:t>
            </a:r>
          </a:p>
          <a:p>
            <a:pPr lvl="1"/>
            <a:r>
              <a:rPr lang="en-IN" dirty="0" smtClean="0"/>
              <a:t>Rather than testing an individual module, the smallest testable unit is the encapsulated class.</a:t>
            </a:r>
          </a:p>
          <a:p>
            <a:r>
              <a:rPr lang="en-IN" dirty="0" smtClean="0"/>
              <a:t>Unlike unit testing of conventional software, </a:t>
            </a:r>
          </a:p>
          <a:p>
            <a:pPr lvl="1"/>
            <a:r>
              <a:rPr lang="en-IN" dirty="0" smtClean="0"/>
              <a:t>which focuses on the algorithmic detail of a module and the data that flows across the module interface, </a:t>
            </a:r>
          </a:p>
          <a:p>
            <a:pPr lvl="1"/>
            <a:r>
              <a:rPr lang="en-IN" dirty="0" smtClean="0"/>
              <a:t>class testing for OO software is driven by the operations encapsulated by the class and the state </a:t>
            </a:r>
            <a:r>
              <a:rPr lang="en-IN" dirty="0" err="1" smtClean="0"/>
              <a:t>behavior</a:t>
            </a:r>
            <a:r>
              <a:rPr lang="en-IN" dirty="0" smtClean="0"/>
              <a:t> of the class.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54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Integration Testing in the OO Context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Object-oriented software does not have a hierarchical control structure,</a:t>
            </a:r>
          </a:p>
          <a:p>
            <a:pPr lvl="1"/>
            <a:r>
              <a:rPr lang="en-IN" dirty="0" smtClean="0"/>
              <a:t>conventional top-down and bottom-up integration strategies have little meaning.</a:t>
            </a:r>
          </a:p>
          <a:p>
            <a:r>
              <a:rPr lang="en-IN" dirty="0" smtClean="0"/>
              <a:t>There are two different strategies for integration testing of OO systems.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 smtClean="0"/>
              <a:t>Thread-based testing</a:t>
            </a:r>
          </a:p>
          <a:p>
            <a:pPr lvl="2"/>
            <a:r>
              <a:rPr lang="en-IN" dirty="0" smtClean="0"/>
              <a:t>integrates the set of classes required to respond to one input or event for the system. </a:t>
            </a:r>
          </a:p>
          <a:p>
            <a:pPr lvl="2"/>
            <a:r>
              <a:rPr lang="en-IN" dirty="0" smtClean="0"/>
              <a:t>Each thread is integrated and tested individually.</a:t>
            </a:r>
          </a:p>
          <a:p>
            <a:pPr lvl="2"/>
            <a:r>
              <a:rPr lang="en-IN" dirty="0" smtClean="0"/>
              <a:t>Regression testing is applied to ensure that no side effects occur.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92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mtClean="0"/>
              <a:t/>
            </a:r>
            <a:br>
              <a:rPr lang="en-IN" smtClean="0"/>
            </a:br>
            <a:r>
              <a:rPr lang="en-IN" smtClean="0"/>
              <a:t>Coding</a:t>
            </a:r>
            <a:br>
              <a:rPr lang="en-IN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Software development organizations require their programmers </a:t>
            </a:r>
            <a:r>
              <a:rPr lang="en-IN" dirty="0" smtClean="0">
                <a:solidFill>
                  <a:srgbClr val="FF0000"/>
                </a:solidFill>
              </a:rPr>
              <a:t>to adhere (follow) well-defined and standard style of coding</a:t>
            </a:r>
            <a:r>
              <a:rPr lang="en-IN" dirty="0" smtClean="0"/>
              <a:t>. </a:t>
            </a:r>
          </a:p>
          <a:p>
            <a:r>
              <a:rPr lang="en-IN" dirty="0" smtClean="0"/>
              <a:t>Most software development organizations </a:t>
            </a:r>
            <a:r>
              <a:rPr lang="en-IN" dirty="0" smtClean="0">
                <a:solidFill>
                  <a:srgbClr val="FF0000"/>
                </a:solidFill>
              </a:rPr>
              <a:t>formulate their own coding standards </a:t>
            </a:r>
            <a:r>
              <a:rPr lang="en-IN" dirty="0" smtClean="0"/>
              <a:t>that suit them most. </a:t>
            </a:r>
          </a:p>
          <a:p>
            <a:r>
              <a:rPr lang="en-IN" dirty="0" smtClean="0"/>
              <a:t>Purpose of following a standard style of coding is:</a:t>
            </a:r>
          </a:p>
          <a:p>
            <a:pPr lvl="1"/>
            <a:r>
              <a:rPr lang="en-IN" dirty="0" smtClean="0"/>
              <a:t>A coding standard </a:t>
            </a:r>
            <a:r>
              <a:rPr lang="en-IN" dirty="0" smtClean="0">
                <a:solidFill>
                  <a:srgbClr val="FF0000"/>
                </a:solidFill>
              </a:rPr>
              <a:t>gives a uniform appearance to the codes</a:t>
            </a:r>
            <a:r>
              <a:rPr lang="en-IN" dirty="0" smtClean="0"/>
              <a:t>. </a:t>
            </a:r>
          </a:p>
          <a:p>
            <a:pPr lvl="1"/>
            <a:r>
              <a:rPr lang="en-IN" dirty="0" smtClean="0"/>
              <a:t>It </a:t>
            </a:r>
            <a:r>
              <a:rPr lang="en-IN" dirty="0" smtClean="0">
                <a:solidFill>
                  <a:srgbClr val="FF0000"/>
                </a:solidFill>
              </a:rPr>
              <a:t>enhances code understanding</a:t>
            </a:r>
            <a:r>
              <a:rPr lang="en-IN" dirty="0" smtClean="0"/>
              <a:t>. </a:t>
            </a:r>
          </a:p>
          <a:p>
            <a:pPr lvl="1"/>
            <a:r>
              <a:rPr lang="en-IN" dirty="0" smtClean="0"/>
              <a:t>It </a:t>
            </a:r>
            <a:r>
              <a:rPr lang="en-IN" dirty="0" smtClean="0">
                <a:solidFill>
                  <a:srgbClr val="FF0000"/>
                </a:solidFill>
              </a:rPr>
              <a:t>encourages good programming practices</a:t>
            </a:r>
            <a:r>
              <a:rPr lang="en-IN" dirty="0" smtClean="0"/>
              <a:t>. </a:t>
            </a:r>
          </a:p>
          <a:p>
            <a:r>
              <a:rPr lang="en-IN" dirty="0" smtClean="0"/>
              <a:t>A coding standard lists several rules to be followed such as,</a:t>
            </a:r>
          </a:p>
          <a:p>
            <a:pPr lvl="1"/>
            <a:r>
              <a:rPr lang="en-IN" dirty="0" smtClean="0"/>
              <a:t>the way variables are to be named</a:t>
            </a:r>
          </a:p>
          <a:p>
            <a:pPr lvl="1"/>
            <a:r>
              <a:rPr lang="en-IN" dirty="0" smtClean="0"/>
              <a:t>the way the code is to be laid out</a:t>
            </a:r>
          </a:p>
          <a:p>
            <a:pPr lvl="1"/>
            <a:r>
              <a:rPr lang="en-IN" dirty="0" smtClean="0"/>
              <a:t>error return conventions,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72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Integration Testing in the OO Context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Font typeface="+mj-lt"/>
              <a:buAutoNum type="arabicPeriod" startAt="2"/>
            </a:pPr>
            <a:r>
              <a:rPr lang="en-IN" dirty="0" smtClean="0"/>
              <a:t>Use-based testing</a:t>
            </a:r>
          </a:p>
          <a:p>
            <a:pPr lvl="2"/>
            <a:r>
              <a:rPr lang="en-IN" dirty="0" smtClean="0"/>
              <a:t>begins the construction of the system by testing those classes (called independent classes) that use very few (if any) of server classes.</a:t>
            </a:r>
          </a:p>
          <a:p>
            <a:pPr lvl="2"/>
            <a:r>
              <a:rPr lang="en-IN" dirty="0" smtClean="0"/>
              <a:t>After the independent classes are tested, the next layer of classes, called dependent classes, that use the independent classes are tested.</a:t>
            </a:r>
          </a:p>
          <a:p>
            <a:r>
              <a:rPr lang="en-IN" dirty="0" smtClean="0"/>
              <a:t>Cluster testing is one step in the integration testing of OO software.</a:t>
            </a:r>
          </a:p>
          <a:p>
            <a:r>
              <a:rPr lang="en-IN" dirty="0" smtClean="0"/>
              <a:t>Here, a cluster of collaborating classes is exercised by designing test cases that attempt to uncover.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66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Validation Testing in an OO Context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At the validation or system level, the details of class connections disappear.</a:t>
            </a:r>
          </a:p>
          <a:p>
            <a:r>
              <a:rPr lang="en-IN" dirty="0" smtClean="0"/>
              <a:t>Like conventional validation, the validation of OO software focuses on user-visible actions and user-recognizable outputs from the system.</a:t>
            </a:r>
          </a:p>
          <a:p>
            <a:r>
              <a:rPr lang="en-IN" dirty="0" smtClean="0"/>
              <a:t>To assist in the derivation of validation tests, the tester should draw upon use cases that are part of the requirements model.</a:t>
            </a:r>
          </a:p>
          <a:p>
            <a:r>
              <a:rPr lang="en-IN" dirty="0" smtClean="0"/>
              <a:t>Conventional black-box testing methods can be used to drive validation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71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Testing Web Applications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05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Testing Web Applications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WebApp</a:t>
            </a:r>
            <a:r>
              <a:rPr lang="en-IN" dirty="0" smtClean="0"/>
              <a:t> testing is a collection of related activities with a single goal to uncover errors in </a:t>
            </a:r>
            <a:r>
              <a:rPr lang="en-IN" dirty="0" err="1" smtClean="0"/>
              <a:t>WebApp</a:t>
            </a:r>
            <a:r>
              <a:rPr lang="en-IN" dirty="0" smtClean="0"/>
              <a:t> content, function, usability, navigability, performance, capacity, and security.</a:t>
            </a:r>
          </a:p>
          <a:p>
            <a:r>
              <a:rPr lang="en-IN" dirty="0" smtClean="0"/>
              <a:t>To accomplish this, a testing strategy that encompasses both reviews and executable testing is applied.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09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Dimensions of Quality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500" y="685800"/>
            <a:ext cx="8763000" cy="5638800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Content </a:t>
            </a:r>
            <a:r>
              <a:rPr lang="en-IN" dirty="0" smtClean="0"/>
              <a:t>is evaluated at both a syntactic and semantic level.</a:t>
            </a:r>
          </a:p>
          <a:p>
            <a:pPr lvl="1"/>
            <a:r>
              <a:rPr lang="en-IN" dirty="0" smtClean="0"/>
              <a:t>At the syntactic level, spelling, punctuation, and grammar are assessed for text-based documents. </a:t>
            </a:r>
          </a:p>
          <a:p>
            <a:pPr lvl="1"/>
            <a:r>
              <a:rPr lang="en-IN" dirty="0" smtClean="0"/>
              <a:t>At a semantic level, correctness of information presented.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Consistency</a:t>
            </a:r>
            <a:r>
              <a:rPr lang="en-IN" dirty="0" smtClean="0"/>
              <a:t> across the entire content object and related objects, and lack of ambiguity are all assessed.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Function</a:t>
            </a:r>
            <a:r>
              <a:rPr lang="en-IN" dirty="0" smtClean="0"/>
              <a:t> is tested to uncover errors that indicate lack of conformance to customer requirements.</a:t>
            </a:r>
          </a:p>
          <a:p>
            <a:r>
              <a:rPr lang="en-IN" dirty="0">
                <a:solidFill>
                  <a:srgbClr val="FF0000"/>
                </a:solidFill>
              </a:rPr>
              <a:t>Structure</a:t>
            </a:r>
            <a:r>
              <a:rPr lang="en-IN" dirty="0"/>
              <a:t> is assessed to ensure that it properly delivers </a:t>
            </a:r>
            <a:r>
              <a:rPr lang="en-IN" dirty="0" err="1"/>
              <a:t>WebApp</a:t>
            </a:r>
            <a:r>
              <a:rPr lang="en-IN" dirty="0"/>
              <a:t> </a:t>
            </a:r>
            <a:r>
              <a:rPr lang="en-IN" dirty="0" smtClean="0"/>
              <a:t>content.</a:t>
            </a:r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Usability</a:t>
            </a:r>
            <a:r>
              <a:rPr lang="en-IN" dirty="0"/>
              <a:t> is tested to ensure that each category of user is supported by the interface and can learn and apply all required navigation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65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Dimensions of Quality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Navigability</a:t>
            </a:r>
            <a:r>
              <a:rPr lang="en-IN" dirty="0" smtClean="0"/>
              <a:t> is tested to ensure that all navigation syntax and semantics are exercised to uncover any navigation errors </a:t>
            </a:r>
          </a:p>
          <a:p>
            <a:pPr lvl="1"/>
            <a:r>
              <a:rPr lang="en-IN" dirty="0" smtClean="0"/>
              <a:t>Ex., dead links, improper links, and erroneous links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Performance</a:t>
            </a:r>
            <a:r>
              <a:rPr lang="en-IN" dirty="0" smtClean="0"/>
              <a:t> is tested under a variety of operating conditions, configurations, and loading </a:t>
            </a:r>
          </a:p>
          <a:p>
            <a:pPr lvl="1"/>
            <a:r>
              <a:rPr lang="en-IN" dirty="0" smtClean="0"/>
              <a:t>to ensure that the system is responsive to user interaction and handles extreme loading.</a:t>
            </a:r>
          </a:p>
          <a:p>
            <a:r>
              <a:rPr lang="en-IN" dirty="0">
                <a:solidFill>
                  <a:srgbClr val="FF0000"/>
                </a:solidFill>
              </a:rPr>
              <a:t>Compatibility</a:t>
            </a:r>
            <a:r>
              <a:rPr lang="en-IN" dirty="0"/>
              <a:t> is tested by executing the </a:t>
            </a:r>
            <a:r>
              <a:rPr lang="en-IN" dirty="0" err="1"/>
              <a:t>WebApp</a:t>
            </a:r>
            <a:r>
              <a:rPr lang="en-IN" dirty="0"/>
              <a:t> in a variety of different host configurations on both the client and server sides.</a:t>
            </a:r>
          </a:p>
          <a:p>
            <a:r>
              <a:rPr lang="en-IN" dirty="0">
                <a:solidFill>
                  <a:srgbClr val="FF0000"/>
                </a:solidFill>
              </a:rPr>
              <a:t>Interoperability</a:t>
            </a:r>
            <a:r>
              <a:rPr lang="en-IN" dirty="0"/>
              <a:t> is tested to ensure that the </a:t>
            </a:r>
            <a:r>
              <a:rPr lang="en-IN" dirty="0" err="1"/>
              <a:t>WebApp</a:t>
            </a:r>
            <a:r>
              <a:rPr lang="en-IN" dirty="0"/>
              <a:t> properly interfaces with other applications and/or databases.</a:t>
            </a:r>
          </a:p>
          <a:p>
            <a:r>
              <a:rPr lang="en-IN" dirty="0">
                <a:solidFill>
                  <a:srgbClr val="FF0000"/>
                </a:solidFill>
              </a:rPr>
              <a:t>Security</a:t>
            </a:r>
            <a:r>
              <a:rPr lang="en-IN" dirty="0"/>
              <a:t> is tested by assessing potential vulnerabilities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76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 Testing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Errors in </a:t>
            </a:r>
            <a:r>
              <a:rPr lang="en-IN" dirty="0" err="1" smtClean="0"/>
              <a:t>WebApp</a:t>
            </a:r>
            <a:r>
              <a:rPr lang="en-IN" dirty="0" smtClean="0"/>
              <a:t> content can be </a:t>
            </a:r>
          </a:p>
          <a:p>
            <a:pPr lvl="1"/>
            <a:r>
              <a:rPr lang="en-IN" dirty="0" smtClean="0"/>
              <a:t>as trivial as minor typographical errors or </a:t>
            </a:r>
          </a:p>
          <a:p>
            <a:pPr lvl="1"/>
            <a:r>
              <a:rPr lang="en-IN" dirty="0" smtClean="0"/>
              <a:t>as significant as incorrect information, improper organization, or violation of intellectual property laws.</a:t>
            </a:r>
          </a:p>
          <a:p>
            <a:r>
              <a:rPr lang="en-IN" dirty="0" smtClean="0"/>
              <a:t>Content testing attempts to uncover these and many other problems before the user encounters them.</a:t>
            </a:r>
          </a:p>
          <a:p>
            <a:r>
              <a:rPr lang="en-IN" dirty="0" smtClean="0"/>
              <a:t>Content testing combines both reviews and the generation of executable test cases.</a:t>
            </a:r>
          </a:p>
          <a:p>
            <a:r>
              <a:rPr lang="en-IN" dirty="0" smtClean="0"/>
              <a:t>Reviews are applied to uncover semantic errors in content.</a:t>
            </a:r>
          </a:p>
          <a:p>
            <a:r>
              <a:rPr lang="en-IN" dirty="0" smtClean="0"/>
              <a:t>Executable testing is used to uncover content errors </a:t>
            </a:r>
          </a:p>
          <a:p>
            <a:pPr lvl="1"/>
            <a:r>
              <a:rPr lang="en-IN" dirty="0" smtClean="0"/>
              <a:t>that can be traced to dynamically derived content that is driven by data acquired from one or more databases.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26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User Interface Testing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Verification and validation of a </a:t>
            </a:r>
            <a:r>
              <a:rPr lang="en-IN" dirty="0" err="1" smtClean="0"/>
              <a:t>WebApp</a:t>
            </a:r>
            <a:r>
              <a:rPr lang="en-IN" dirty="0" smtClean="0"/>
              <a:t> user interface occurs at three distinct points.</a:t>
            </a:r>
          </a:p>
          <a:p>
            <a:pPr lvl="1"/>
            <a:r>
              <a:rPr lang="en-IN" dirty="0" smtClean="0"/>
              <a:t>During requirements analysis</a:t>
            </a:r>
          </a:p>
          <a:p>
            <a:pPr lvl="2"/>
            <a:r>
              <a:rPr lang="en-IN" dirty="0" smtClean="0"/>
              <a:t>the interface model is reviewed to ensure that it conforms to stakeholder requirements.</a:t>
            </a:r>
          </a:p>
          <a:p>
            <a:pPr lvl="1"/>
            <a:r>
              <a:rPr lang="en-IN" dirty="0" smtClean="0"/>
              <a:t>During design </a:t>
            </a:r>
          </a:p>
          <a:p>
            <a:pPr lvl="2"/>
            <a:r>
              <a:rPr lang="en-IN" dirty="0" smtClean="0"/>
              <a:t>the interface design model is reviewed to ensure that generic quality criteria established for all user interfaces have been achieved.</a:t>
            </a:r>
          </a:p>
          <a:p>
            <a:pPr lvl="1"/>
            <a:r>
              <a:rPr lang="en-IN" dirty="0" smtClean="0"/>
              <a:t>During testing</a:t>
            </a:r>
          </a:p>
          <a:p>
            <a:pPr lvl="2"/>
            <a:r>
              <a:rPr lang="en-IN" dirty="0" smtClean="0"/>
              <a:t>the focus shifts to the execution of application-specific aspects of user interaction as they are manifested by interface syntax and semantics.</a:t>
            </a:r>
          </a:p>
          <a:p>
            <a:r>
              <a:rPr lang="en-IN" dirty="0" smtClean="0"/>
              <a:t>In addition, testing provides a final assessment of usability.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26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Component-Level Testing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Component-level testing (function testing), focuses on a set of tests that attempt to uncover errors in </a:t>
            </a:r>
            <a:r>
              <a:rPr lang="en-IN" dirty="0" err="1" smtClean="0"/>
              <a:t>WebApp</a:t>
            </a:r>
            <a:r>
              <a:rPr lang="en-IN" dirty="0" smtClean="0"/>
              <a:t> functions.</a:t>
            </a:r>
          </a:p>
          <a:p>
            <a:r>
              <a:rPr lang="en-IN" dirty="0" smtClean="0"/>
              <a:t>Each </a:t>
            </a:r>
            <a:r>
              <a:rPr lang="en-IN" dirty="0" err="1" smtClean="0"/>
              <a:t>WebApp</a:t>
            </a:r>
            <a:r>
              <a:rPr lang="en-IN" dirty="0" smtClean="0"/>
              <a:t> function is a software component (implemented in one of a variety of programming languages)</a:t>
            </a:r>
          </a:p>
          <a:p>
            <a:pPr lvl="1"/>
            <a:r>
              <a:rPr lang="en-IN" dirty="0" err="1" smtClean="0"/>
              <a:t>WebApp</a:t>
            </a:r>
            <a:r>
              <a:rPr lang="en-IN" dirty="0" smtClean="0"/>
              <a:t> function can be tested using black-box (and in some cases, white-box) techniques.</a:t>
            </a:r>
          </a:p>
          <a:p>
            <a:r>
              <a:rPr lang="en-IN" dirty="0" smtClean="0"/>
              <a:t>Component-level test cases are often driven by forms-level input.</a:t>
            </a:r>
          </a:p>
          <a:p>
            <a:pPr lvl="1"/>
            <a:r>
              <a:rPr lang="en-IN" dirty="0" smtClean="0"/>
              <a:t>Once forms data are defined, the user selects a button or other control mechanism to initiate execution.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37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Navigation Testing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job of navigation testing is to ensure that </a:t>
            </a:r>
          </a:p>
          <a:p>
            <a:pPr lvl="1"/>
            <a:r>
              <a:rPr lang="en-IN" dirty="0" smtClean="0"/>
              <a:t>the mechanisms that allow the </a:t>
            </a:r>
            <a:r>
              <a:rPr lang="en-IN" dirty="0" err="1" smtClean="0"/>
              <a:t>WebApp</a:t>
            </a:r>
            <a:r>
              <a:rPr lang="en-IN" dirty="0" smtClean="0"/>
              <a:t> user to travel through the </a:t>
            </a:r>
            <a:r>
              <a:rPr lang="en-IN" dirty="0" err="1" smtClean="0"/>
              <a:t>WebApp</a:t>
            </a:r>
            <a:r>
              <a:rPr lang="en-IN" dirty="0" smtClean="0"/>
              <a:t> are all functional and,</a:t>
            </a:r>
          </a:p>
          <a:p>
            <a:pPr lvl="1"/>
            <a:r>
              <a:rPr lang="en-IN" dirty="0" smtClean="0"/>
              <a:t>to validate that each Navigation Semantic Unit (NSU) can be achieved by the appropriate user category.</a:t>
            </a:r>
          </a:p>
          <a:p>
            <a:r>
              <a:rPr lang="en-IN" dirty="0" smtClean="0"/>
              <a:t>Navigation mechanisms should be tested are </a:t>
            </a:r>
          </a:p>
          <a:p>
            <a:pPr lvl="1"/>
            <a:r>
              <a:rPr lang="en-IN" dirty="0" smtClean="0"/>
              <a:t>Navigation links, </a:t>
            </a:r>
          </a:p>
          <a:p>
            <a:pPr lvl="1"/>
            <a:r>
              <a:rPr lang="en-IN" dirty="0" smtClean="0"/>
              <a:t>Redirects, </a:t>
            </a:r>
          </a:p>
          <a:p>
            <a:pPr lvl="1"/>
            <a:r>
              <a:rPr lang="en-IN" dirty="0" smtClean="0"/>
              <a:t>Bookmarks, </a:t>
            </a:r>
          </a:p>
          <a:p>
            <a:pPr lvl="1"/>
            <a:r>
              <a:rPr lang="en-IN" dirty="0" smtClean="0"/>
              <a:t>Frames and framesets, </a:t>
            </a:r>
          </a:p>
          <a:p>
            <a:pPr lvl="1"/>
            <a:r>
              <a:rPr lang="en-IN" dirty="0" smtClean="0"/>
              <a:t>Site maps, </a:t>
            </a:r>
          </a:p>
          <a:p>
            <a:pPr lvl="1"/>
            <a:r>
              <a:rPr lang="en-IN" dirty="0" smtClean="0"/>
              <a:t>Internal search engines.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5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mtClean="0"/>
              <a:t/>
            </a:r>
            <a:br>
              <a:rPr lang="en-IN" smtClean="0"/>
            </a:br>
            <a:r>
              <a:rPr lang="en-IN" smtClean="0"/>
              <a:t/>
            </a:r>
            <a:br>
              <a:rPr lang="en-IN" smtClean="0"/>
            </a:br>
            <a:r>
              <a:rPr lang="en-IN" smtClean="0"/>
              <a:t>Coding standards and guidelines 	</a:t>
            </a:r>
            <a:br>
              <a:rPr lang="en-IN" smtClean="0"/>
            </a:br>
            <a:r>
              <a:rPr lang="en-IN" smtClean="0"/>
              <a:t/>
            </a:r>
            <a:br>
              <a:rPr lang="en-IN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following are some representative coding standards</a:t>
            </a:r>
          </a:p>
          <a:p>
            <a:pPr lvl="1"/>
            <a:r>
              <a:rPr lang="en-IN" dirty="0" smtClean="0"/>
              <a:t>Rules for </a:t>
            </a:r>
            <a:r>
              <a:rPr lang="en-IN" dirty="0" smtClean="0">
                <a:solidFill>
                  <a:srgbClr val="FF0000"/>
                </a:solidFill>
              </a:rPr>
              <a:t>limiting the use of global.</a:t>
            </a:r>
          </a:p>
          <a:p>
            <a:pPr lvl="1"/>
            <a:r>
              <a:rPr lang="en-IN" dirty="0" smtClean="0"/>
              <a:t>Contents of the </a:t>
            </a:r>
            <a:r>
              <a:rPr lang="en-IN" dirty="0" smtClean="0">
                <a:solidFill>
                  <a:srgbClr val="FF0000"/>
                </a:solidFill>
              </a:rPr>
              <a:t>headers preceding codes </a:t>
            </a:r>
            <a:r>
              <a:rPr lang="en-IN" dirty="0" smtClean="0"/>
              <a:t>for different modules.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Naming conventions </a:t>
            </a:r>
            <a:r>
              <a:rPr lang="en-IN" dirty="0" smtClean="0"/>
              <a:t>for global variables, local variables, and constant identifiers.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Error return conventions </a:t>
            </a:r>
            <a:r>
              <a:rPr lang="en-IN" dirty="0" smtClean="0"/>
              <a:t>and exception handling mechanisms.</a:t>
            </a:r>
          </a:p>
          <a:p>
            <a:pPr lvl="1"/>
            <a:r>
              <a:rPr lang="en-IN" dirty="0" smtClean="0"/>
              <a:t>Do </a:t>
            </a:r>
            <a:r>
              <a:rPr lang="en-IN" dirty="0" smtClean="0">
                <a:solidFill>
                  <a:srgbClr val="FF0000"/>
                </a:solidFill>
              </a:rPr>
              <a:t>not use a coding style that is too clever or too difficult </a:t>
            </a:r>
            <a:r>
              <a:rPr lang="en-IN" dirty="0" smtClean="0"/>
              <a:t>to understand.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Avoid obscure (unclear) side effects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Do </a:t>
            </a:r>
            <a:r>
              <a:rPr lang="en-IN" dirty="0" smtClean="0">
                <a:solidFill>
                  <a:srgbClr val="FF0000"/>
                </a:solidFill>
              </a:rPr>
              <a:t>not use an identifier for multiple purposes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The </a:t>
            </a:r>
            <a:r>
              <a:rPr lang="en-IN" dirty="0" smtClean="0">
                <a:solidFill>
                  <a:srgbClr val="FF0000"/>
                </a:solidFill>
              </a:rPr>
              <a:t>code should be well-documented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The </a:t>
            </a:r>
            <a:r>
              <a:rPr lang="en-IN" dirty="0" smtClean="0">
                <a:solidFill>
                  <a:srgbClr val="FF0000"/>
                </a:solidFill>
              </a:rPr>
              <a:t>length of any function should not exceed 10 source lines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Do </a:t>
            </a:r>
            <a:r>
              <a:rPr lang="en-IN" dirty="0" smtClean="0">
                <a:solidFill>
                  <a:srgbClr val="FF0000"/>
                </a:solidFill>
              </a:rPr>
              <a:t>not use </a:t>
            </a:r>
            <a:r>
              <a:rPr lang="en-IN" dirty="0" err="1" smtClean="0">
                <a:solidFill>
                  <a:srgbClr val="FF0000"/>
                </a:solidFill>
              </a:rPr>
              <a:t>goto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statements.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99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Configuration Testing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Configuration variability and instability are important factors that make </a:t>
            </a:r>
            <a:r>
              <a:rPr lang="en-IN" dirty="0" err="1" smtClean="0"/>
              <a:t>WebApp</a:t>
            </a:r>
            <a:r>
              <a:rPr lang="en-IN" dirty="0" smtClean="0"/>
              <a:t> testing a challenge. </a:t>
            </a:r>
          </a:p>
          <a:p>
            <a:r>
              <a:rPr lang="en-IN" dirty="0" smtClean="0"/>
              <a:t>Hardware, operating system(s), browsers, storage capacity, network communication speeds, and a variety of other client-side factors are difficult to predict for each user.</a:t>
            </a:r>
          </a:p>
          <a:p>
            <a:r>
              <a:rPr lang="en-IN" dirty="0" smtClean="0"/>
              <a:t>One user’s impression of the </a:t>
            </a:r>
            <a:r>
              <a:rPr lang="en-IN" dirty="0" err="1" smtClean="0"/>
              <a:t>WebApp</a:t>
            </a:r>
            <a:r>
              <a:rPr lang="en-IN" dirty="0" smtClean="0"/>
              <a:t> and the manner in which he/she interacts with it can differ significantly.</a:t>
            </a:r>
          </a:p>
          <a:p>
            <a:r>
              <a:rPr lang="en-IN" dirty="0" smtClean="0"/>
              <a:t>Configuration </a:t>
            </a:r>
            <a:r>
              <a:rPr lang="en-IN" dirty="0"/>
              <a:t>testing </a:t>
            </a:r>
            <a:r>
              <a:rPr lang="en-IN" dirty="0" smtClean="0"/>
              <a:t>is to test a set of probable client-side and server-side configurations </a:t>
            </a:r>
          </a:p>
          <a:p>
            <a:pPr lvl="1"/>
            <a:r>
              <a:rPr lang="en-IN" dirty="0" smtClean="0"/>
              <a:t>to ensure that the user experience will be the same on all of them and,</a:t>
            </a:r>
          </a:p>
          <a:p>
            <a:pPr lvl="1"/>
            <a:r>
              <a:rPr lang="en-IN" dirty="0" smtClean="0"/>
              <a:t>to isolate errors that may be specific to a particular configuration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07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Security Testing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Security tests are designed to probe </a:t>
            </a:r>
          </a:p>
          <a:p>
            <a:pPr lvl="1"/>
            <a:r>
              <a:rPr lang="en-IN" dirty="0" smtClean="0"/>
              <a:t>vulnerabilities of the client-side environment, </a:t>
            </a:r>
          </a:p>
          <a:p>
            <a:pPr lvl="1"/>
            <a:r>
              <a:rPr lang="en-IN" dirty="0" smtClean="0"/>
              <a:t>the network communications that occur as data are passed from client to server and back again, and </a:t>
            </a:r>
          </a:p>
          <a:p>
            <a:pPr lvl="1"/>
            <a:r>
              <a:rPr lang="en-IN" dirty="0" smtClean="0"/>
              <a:t>the server-side environment.</a:t>
            </a:r>
          </a:p>
          <a:p>
            <a:r>
              <a:rPr lang="en-IN" dirty="0" smtClean="0"/>
              <a:t>Each of these domains can be attacked, and it is the job of the security tester to uncover weaknesses </a:t>
            </a:r>
          </a:p>
          <a:p>
            <a:pPr lvl="1"/>
            <a:r>
              <a:rPr lang="en-IN" dirty="0" smtClean="0"/>
              <a:t>that can be exploited by those with the intent to do so.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7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Performance Testing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Performance testing is used to uncover </a:t>
            </a:r>
          </a:p>
          <a:p>
            <a:pPr lvl="1"/>
            <a:r>
              <a:rPr lang="en-IN" dirty="0" smtClean="0"/>
              <a:t>performance problems that can result from lack of server-side resources, </a:t>
            </a:r>
          </a:p>
          <a:p>
            <a:pPr lvl="1"/>
            <a:r>
              <a:rPr lang="en-IN" dirty="0" smtClean="0"/>
              <a:t>inappropriate network bandwidth, </a:t>
            </a:r>
          </a:p>
          <a:p>
            <a:pPr lvl="1"/>
            <a:r>
              <a:rPr lang="en-IN" dirty="0" smtClean="0"/>
              <a:t>inadequate database capabilities, </a:t>
            </a:r>
          </a:p>
          <a:p>
            <a:pPr lvl="1"/>
            <a:r>
              <a:rPr lang="en-IN" dirty="0" smtClean="0"/>
              <a:t>faulty or weak operating system capabilities, </a:t>
            </a:r>
          </a:p>
          <a:p>
            <a:pPr lvl="1"/>
            <a:r>
              <a:rPr lang="en-IN" dirty="0" smtClean="0"/>
              <a:t>poorly designed </a:t>
            </a:r>
            <a:r>
              <a:rPr lang="en-IN" dirty="0" err="1" smtClean="0"/>
              <a:t>WebApp</a:t>
            </a:r>
            <a:r>
              <a:rPr lang="en-IN" dirty="0" smtClean="0"/>
              <a:t> functionality, and </a:t>
            </a:r>
          </a:p>
          <a:p>
            <a:pPr lvl="1"/>
            <a:r>
              <a:rPr lang="en-IN" dirty="0" smtClean="0"/>
              <a:t>other hardware or software issues that can lead to degraded client-server performance.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18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Verification and Validation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53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0414549"/>
              </p:ext>
            </p:extLst>
          </p:nvPr>
        </p:nvGraphicFramePr>
        <p:xfrm>
          <a:off x="76200" y="765619"/>
          <a:ext cx="8991600" cy="5670105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4495340"/>
                <a:gridCol w="4496260"/>
              </a:tblGrid>
              <a:tr h="253912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sz="1700" b="1" dirty="0">
                          <a:effectLst/>
                          <a:latin typeface="+mj-lt"/>
                        </a:rPr>
                        <a:t>Verification</a:t>
                      </a:r>
                      <a:endParaRPr lang="en-IN" sz="1700" b="1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sz="1700" b="1" dirty="0">
                          <a:effectLst/>
                          <a:latin typeface="+mj-lt"/>
                        </a:rPr>
                        <a:t>Validation</a:t>
                      </a:r>
                      <a:endParaRPr lang="en-IN" sz="1700" b="1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9972">
                <a:tc>
                  <a:txBody>
                    <a:bodyPr/>
                    <a:lstStyle/>
                    <a:p>
                      <a:pPr marL="285750" lvl="0" indent="-285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700" b="0" dirty="0" smtClean="0">
                          <a:effectLst/>
                          <a:latin typeface="+mj-lt"/>
                        </a:rPr>
                        <a:t>Static </a:t>
                      </a:r>
                      <a:r>
                        <a:rPr lang="en-US" sz="1700" b="0" dirty="0">
                          <a:effectLst/>
                          <a:latin typeface="+mj-lt"/>
                        </a:rPr>
                        <a:t>practice of verifying documents, design, code and program.</a:t>
                      </a:r>
                      <a:endParaRPr lang="en-IN" sz="1700" b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lvl="0" indent="-285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700" b="0" dirty="0" smtClean="0">
                          <a:effectLst/>
                          <a:latin typeface="+mj-lt"/>
                        </a:rPr>
                        <a:t>Dynamic </a:t>
                      </a:r>
                      <a:r>
                        <a:rPr lang="en-US" sz="1700" b="0" dirty="0">
                          <a:effectLst/>
                          <a:latin typeface="+mj-lt"/>
                        </a:rPr>
                        <a:t>mechanism of validating and testing the actual product.</a:t>
                      </a:r>
                      <a:endParaRPr lang="en-IN" sz="1700" b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2739">
                <a:tc>
                  <a:txBody>
                    <a:bodyPr/>
                    <a:lstStyle/>
                    <a:p>
                      <a:pPr marL="285750" lvl="0" indent="-285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700" b="0" dirty="0" smtClean="0">
                          <a:effectLst/>
                          <a:latin typeface="+mj-lt"/>
                        </a:rPr>
                        <a:t>Does </a:t>
                      </a:r>
                      <a:r>
                        <a:rPr lang="en-US" sz="1700" b="0" dirty="0">
                          <a:effectLst/>
                          <a:latin typeface="+mj-lt"/>
                        </a:rPr>
                        <a:t>not involve executing the code.</a:t>
                      </a:r>
                      <a:endParaRPr lang="en-IN" sz="1700" b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lvl="0" indent="-285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700" b="0" dirty="0" smtClean="0">
                          <a:effectLst/>
                          <a:latin typeface="+mj-lt"/>
                        </a:rPr>
                        <a:t>Always </a:t>
                      </a:r>
                      <a:r>
                        <a:rPr lang="en-US" sz="1700" b="0" dirty="0">
                          <a:effectLst/>
                          <a:latin typeface="+mj-lt"/>
                        </a:rPr>
                        <a:t>involves executing the code.</a:t>
                      </a:r>
                      <a:endParaRPr lang="en-IN" sz="1700" b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2577">
                <a:tc>
                  <a:txBody>
                    <a:bodyPr/>
                    <a:lstStyle/>
                    <a:p>
                      <a:pPr marL="285750" lvl="0" indent="-285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700" b="0" dirty="0" smtClean="0">
                          <a:effectLst/>
                          <a:latin typeface="+mj-lt"/>
                        </a:rPr>
                        <a:t>Human </a:t>
                      </a:r>
                      <a:r>
                        <a:rPr lang="en-US" sz="1700" b="0" dirty="0">
                          <a:effectLst/>
                          <a:latin typeface="+mj-lt"/>
                        </a:rPr>
                        <a:t>based checking of documents and files.</a:t>
                      </a:r>
                      <a:endParaRPr lang="en-IN" sz="1700" b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lvl="0" indent="-285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700" b="0" dirty="0" smtClean="0">
                          <a:effectLst/>
                          <a:latin typeface="+mj-lt"/>
                        </a:rPr>
                        <a:t>Computer </a:t>
                      </a:r>
                      <a:r>
                        <a:rPr lang="en-US" sz="1700" b="0" dirty="0">
                          <a:effectLst/>
                          <a:latin typeface="+mj-lt"/>
                        </a:rPr>
                        <a:t>based execution of program.</a:t>
                      </a:r>
                      <a:endParaRPr lang="en-IN" sz="1700" b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27207">
                <a:tc>
                  <a:txBody>
                    <a:bodyPr/>
                    <a:lstStyle/>
                    <a:p>
                      <a:pPr marL="285750" lvl="0" indent="-285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700" b="0" dirty="0" smtClean="0">
                          <a:effectLst/>
                          <a:latin typeface="+mj-lt"/>
                        </a:rPr>
                        <a:t>Uses </a:t>
                      </a:r>
                      <a:r>
                        <a:rPr lang="en-US" sz="1700" b="0" dirty="0">
                          <a:effectLst/>
                          <a:latin typeface="+mj-lt"/>
                        </a:rPr>
                        <a:t>methods like inspections, reviews, </a:t>
                      </a:r>
                      <a:r>
                        <a:rPr lang="en-US" sz="1700" b="0" dirty="0" smtClean="0">
                          <a:effectLst/>
                          <a:latin typeface="+mj-lt"/>
                        </a:rPr>
                        <a:t>walkthroughs</a:t>
                      </a:r>
                      <a:r>
                        <a:rPr lang="en-US" sz="1700" b="0" baseline="0" dirty="0" smtClean="0">
                          <a:effectLst/>
                          <a:latin typeface="+mj-lt"/>
                        </a:rPr>
                        <a:t> </a:t>
                      </a:r>
                      <a:r>
                        <a:rPr lang="en-US" sz="1700" b="0" dirty="0" smtClean="0">
                          <a:effectLst/>
                          <a:latin typeface="+mj-lt"/>
                        </a:rPr>
                        <a:t>etc</a:t>
                      </a:r>
                      <a:r>
                        <a:rPr lang="en-US" sz="1700" b="0" dirty="0">
                          <a:effectLst/>
                          <a:latin typeface="+mj-lt"/>
                        </a:rPr>
                        <a:t>.</a:t>
                      </a:r>
                      <a:endParaRPr lang="en-IN" sz="1700" b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lvl="0" indent="-285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700" b="0" dirty="0" smtClean="0">
                          <a:effectLst/>
                          <a:latin typeface="+mj-lt"/>
                        </a:rPr>
                        <a:t>Uses </a:t>
                      </a:r>
                      <a:r>
                        <a:rPr lang="en-US" sz="1700" b="0" dirty="0">
                          <a:effectLst/>
                          <a:latin typeface="+mj-lt"/>
                        </a:rPr>
                        <a:t>methods like black box (functional)  </a:t>
                      </a:r>
                      <a:r>
                        <a:rPr lang="en-US" sz="1700" b="0" dirty="0" smtClean="0">
                          <a:effectLst/>
                          <a:latin typeface="+mj-lt"/>
                        </a:rPr>
                        <a:t>testing</a:t>
                      </a:r>
                      <a:r>
                        <a:rPr lang="en-US" sz="1700" b="0" baseline="0" dirty="0" smtClean="0">
                          <a:effectLst/>
                          <a:latin typeface="+mj-lt"/>
                        </a:rPr>
                        <a:t>, </a:t>
                      </a:r>
                      <a:r>
                        <a:rPr lang="en-US" sz="1700" b="0" dirty="0" smtClean="0">
                          <a:effectLst/>
                          <a:latin typeface="+mj-lt"/>
                        </a:rPr>
                        <a:t>white </a:t>
                      </a:r>
                      <a:r>
                        <a:rPr lang="en-US" sz="1700" b="0" dirty="0">
                          <a:effectLst/>
                          <a:latin typeface="+mj-lt"/>
                        </a:rPr>
                        <a:t>box (structural) testing etc.</a:t>
                      </a:r>
                      <a:endParaRPr lang="en-IN" sz="1700" b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91993">
                <a:tc>
                  <a:txBody>
                    <a:bodyPr/>
                    <a:lstStyle/>
                    <a:p>
                      <a:pPr marL="285750" lvl="0" indent="-285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700" b="0" dirty="0" smtClean="0">
                          <a:effectLst/>
                          <a:latin typeface="+mj-lt"/>
                        </a:rPr>
                        <a:t>To </a:t>
                      </a:r>
                      <a:r>
                        <a:rPr lang="en-US" sz="1700" b="0" dirty="0">
                          <a:effectLst/>
                          <a:latin typeface="+mj-lt"/>
                        </a:rPr>
                        <a:t>check whether the software conforms to specifications.</a:t>
                      </a:r>
                      <a:endParaRPr lang="en-IN" sz="1700" b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lvl="0" indent="-285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700" b="0" dirty="0" smtClean="0">
                          <a:effectLst/>
                          <a:latin typeface="+mj-lt"/>
                        </a:rPr>
                        <a:t>To </a:t>
                      </a:r>
                      <a:r>
                        <a:rPr lang="en-US" sz="1700" b="0" dirty="0">
                          <a:effectLst/>
                          <a:latin typeface="+mj-lt"/>
                        </a:rPr>
                        <a:t>check whether software meets the customer expectations and requirements.</a:t>
                      </a:r>
                      <a:endParaRPr lang="en-IN" sz="1700" b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39228">
                <a:tc>
                  <a:txBody>
                    <a:bodyPr/>
                    <a:lstStyle/>
                    <a:p>
                      <a:pPr marL="285750" lvl="0" indent="-285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700" b="0" dirty="0">
                          <a:effectLst/>
                          <a:latin typeface="+mj-lt"/>
                        </a:rPr>
                        <a:t>Target is requirements specification, application and software architecture, high level, complete design, and database design etc.</a:t>
                      </a:r>
                      <a:endParaRPr lang="en-IN" sz="1700" b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lvl="0" indent="-285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700" b="0" dirty="0">
                          <a:effectLst/>
                          <a:latin typeface="+mj-lt"/>
                        </a:rPr>
                        <a:t>Target is actual product-a unit, a module, a bent of integrated modules, and effective final product.</a:t>
                      </a:r>
                      <a:endParaRPr lang="en-IN" sz="1700" b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99263">
                <a:tc>
                  <a:txBody>
                    <a:bodyPr/>
                    <a:lstStyle/>
                    <a:p>
                      <a:pPr marL="285750" lvl="0" indent="-285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700" b="0" dirty="0" smtClean="0">
                          <a:effectLst/>
                          <a:latin typeface="+mj-lt"/>
                        </a:rPr>
                        <a:t>Done </a:t>
                      </a:r>
                      <a:r>
                        <a:rPr lang="en-US" sz="1700" b="0" dirty="0">
                          <a:effectLst/>
                          <a:latin typeface="+mj-lt"/>
                        </a:rPr>
                        <a:t>by QA team to ensure that the software is as per the specifications in the SRS document.</a:t>
                      </a:r>
                      <a:endParaRPr lang="en-IN" sz="1700" b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lvl="0" indent="-285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700" b="0" dirty="0" smtClean="0">
                          <a:effectLst/>
                          <a:latin typeface="+mj-lt"/>
                        </a:rPr>
                        <a:t>Carried </a:t>
                      </a:r>
                      <a:r>
                        <a:rPr lang="en-US" sz="1700" b="0" dirty="0">
                          <a:effectLst/>
                          <a:latin typeface="+mj-lt"/>
                        </a:rPr>
                        <a:t>out with the involvement of testing team.</a:t>
                      </a:r>
                      <a:endParaRPr lang="en-IN" sz="1700" b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7149">
                <a:tc>
                  <a:txBody>
                    <a:bodyPr/>
                    <a:lstStyle/>
                    <a:p>
                      <a:pPr marL="285750" lvl="0" indent="-285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700" b="0" dirty="0" smtClean="0">
                          <a:effectLst/>
                          <a:latin typeface="+mj-lt"/>
                        </a:rPr>
                        <a:t>Generally </a:t>
                      </a:r>
                      <a:r>
                        <a:rPr lang="en-US" sz="1700" b="0" dirty="0">
                          <a:effectLst/>
                          <a:latin typeface="+mj-lt"/>
                        </a:rPr>
                        <a:t>comes first-done before validation.</a:t>
                      </a:r>
                      <a:endParaRPr lang="en-IN" sz="1700" b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lvl="0" indent="-285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700" b="0" dirty="0" smtClean="0">
                          <a:effectLst/>
                          <a:latin typeface="+mj-lt"/>
                        </a:rPr>
                        <a:t>Generally </a:t>
                      </a:r>
                      <a:r>
                        <a:rPr lang="en-US" sz="1700" b="0" dirty="0">
                          <a:effectLst/>
                          <a:latin typeface="+mj-lt"/>
                        </a:rPr>
                        <a:t>follows after verification.</a:t>
                      </a:r>
                      <a:endParaRPr lang="en-IN" sz="1700" b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595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</a:t>
            </a:r>
            <a:endParaRPr lang="en-IN" dirty="0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200" dirty="0"/>
              <a:t>Coding Standard and Guidelines</a:t>
            </a:r>
          </a:p>
          <a:p>
            <a:r>
              <a:rPr lang="en-IN" sz="2200" dirty="0"/>
              <a:t>Code </a:t>
            </a:r>
            <a:r>
              <a:rPr lang="en-IN" sz="2200" dirty="0" smtClean="0"/>
              <a:t>Review, Walk Through and Inspection</a:t>
            </a:r>
            <a:endParaRPr lang="en-IN" sz="2200" dirty="0"/>
          </a:p>
          <a:p>
            <a:r>
              <a:rPr lang="en-IN" sz="2200" dirty="0"/>
              <a:t>Software Documentation</a:t>
            </a:r>
          </a:p>
          <a:p>
            <a:r>
              <a:rPr lang="en-IN" sz="2200" dirty="0" smtClean="0"/>
              <a:t>Test </a:t>
            </a:r>
            <a:r>
              <a:rPr lang="en-IN" sz="2200" dirty="0"/>
              <a:t>Strategies for </a:t>
            </a:r>
            <a:r>
              <a:rPr lang="en-IN" sz="2200" dirty="0" smtClean="0"/>
              <a:t>Conventional </a:t>
            </a:r>
            <a:r>
              <a:rPr lang="en-IN" sz="2200" dirty="0"/>
              <a:t>Software</a:t>
            </a:r>
          </a:p>
          <a:p>
            <a:pPr lvl="1"/>
            <a:r>
              <a:rPr lang="en-IN" dirty="0"/>
              <a:t>Unit Testing</a:t>
            </a:r>
          </a:p>
          <a:p>
            <a:pPr lvl="1"/>
            <a:r>
              <a:rPr lang="en-IN" dirty="0"/>
              <a:t>Integration Testing</a:t>
            </a:r>
          </a:p>
          <a:p>
            <a:pPr lvl="1"/>
            <a:r>
              <a:rPr lang="en-IN" dirty="0"/>
              <a:t>Validation Testing</a:t>
            </a:r>
          </a:p>
          <a:p>
            <a:pPr lvl="1"/>
            <a:r>
              <a:rPr lang="en-IN" dirty="0"/>
              <a:t>Alpha and Beta Test</a:t>
            </a:r>
          </a:p>
          <a:p>
            <a:pPr lvl="1"/>
            <a:r>
              <a:rPr lang="en-IN" dirty="0"/>
              <a:t>System Testing</a:t>
            </a:r>
          </a:p>
          <a:p>
            <a:pPr lvl="1"/>
            <a:r>
              <a:rPr lang="en-IN" dirty="0" smtClean="0"/>
              <a:t>Acceptance Testing</a:t>
            </a:r>
          </a:p>
          <a:p>
            <a:r>
              <a:rPr lang="en-IN" sz="2200" dirty="0"/>
              <a:t>White Box and Black Box </a:t>
            </a:r>
            <a:r>
              <a:rPr lang="en-IN" sz="2200" dirty="0" smtClean="0"/>
              <a:t>Testing</a:t>
            </a:r>
            <a:endParaRPr lang="en-IN" sz="22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IN" sz="2200" dirty="0" smtClean="0"/>
              <a:t>Testing </a:t>
            </a:r>
            <a:r>
              <a:rPr lang="en-IN" sz="2200" dirty="0"/>
              <a:t>Object Oriented Applications</a:t>
            </a:r>
          </a:p>
          <a:p>
            <a:r>
              <a:rPr lang="en-IN" sz="2200" dirty="0" smtClean="0"/>
              <a:t>Testing </a:t>
            </a:r>
            <a:r>
              <a:rPr lang="en-IN" sz="2200" dirty="0"/>
              <a:t>Web Applications</a:t>
            </a:r>
          </a:p>
          <a:p>
            <a:pPr lvl="1"/>
            <a:r>
              <a:rPr lang="en-IN" dirty="0"/>
              <a:t>Dimensions of Quality</a:t>
            </a:r>
          </a:p>
          <a:p>
            <a:pPr lvl="1"/>
            <a:r>
              <a:rPr lang="en-IN" dirty="0"/>
              <a:t>Content Testing</a:t>
            </a:r>
          </a:p>
          <a:p>
            <a:pPr lvl="1"/>
            <a:r>
              <a:rPr lang="en-IN" dirty="0"/>
              <a:t>User Interface Testing</a:t>
            </a:r>
          </a:p>
          <a:p>
            <a:pPr lvl="1"/>
            <a:r>
              <a:rPr lang="en-IN" dirty="0"/>
              <a:t>Component-Level Testing</a:t>
            </a:r>
          </a:p>
          <a:p>
            <a:pPr lvl="1"/>
            <a:r>
              <a:rPr lang="en-IN" dirty="0"/>
              <a:t>Navigation Testing</a:t>
            </a:r>
          </a:p>
          <a:p>
            <a:pPr lvl="1"/>
            <a:r>
              <a:rPr lang="en-IN" dirty="0"/>
              <a:t>Configuration Testing</a:t>
            </a:r>
          </a:p>
          <a:p>
            <a:pPr lvl="1"/>
            <a:r>
              <a:rPr lang="en-IN" dirty="0"/>
              <a:t>Security Testing</a:t>
            </a:r>
          </a:p>
          <a:p>
            <a:pPr lvl="1"/>
            <a:r>
              <a:rPr lang="en-IN" dirty="0"/>
              <a:t>Performance Testing</a:t>
            </a:r>
          </a:p>
          <a:p>
            <a:r>
              <a:rPr lang="en-IN" sz="2200" dirty="0"/>
              <a:t>Verification and Validation</a:t>
            </a: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7528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Code Review</a:t>
            </a:r>
            <a:br>
              <a:rPr lang="en-IN" dirty="0" smtClean="0"/>
            </a:br>
            <a:r>
              <a:rPr lang="en-IN" dirty="0" smtClean="0"/>
              <a:t>Code Walk Through</a:t>
            </a:r>
            <a:br>
              <a:rPr lang="en-IN" dirty="0" smtClean="0"/>
            </a:br>
            <a:r>
              <a:rPr lang="en-IN" dirty="0" smtClean="0"/>
              <a:t>Code Inspection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66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Code Review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Code Review is </a:t>
            </a:r>
            <a:r>
              <a:rPr lang="en-IN" dirty="0" smtClean="0">
                <a:solidFill>
                  <a:srgbClr val="FF0000"/>
                </a:solidFill>
              </a:rPr>
              <a:t>carried out after the module is successfully compiled </a:t>
            </a:r>
            <a:r>
              <a:rPr lang="en-IN" dirty="0" smtClean="0"/>
              <a:t>and all the syntax errors have been eliminated.</a:t>
            </a:r>
          </a:p>
          <a:p>
            <a:r>
              <a:rPr lang="en-IN" dirty="0" smtClean="0"/>
              <a:t>Code Reviews are </a:t>
            </a:r>
            <a:r>
              <a:rPr lang="en-IN" dirty="0" smtClean="0">
                <a:solidFill>
                  <a:srgbClr val="FF0000"/>
                </a:solidFill>
              </a:rPr>
              <a:t>extremely cost-effective strategies </a:t>
            </a:r>
            <a:r>
              <a:rPr lang="en-IN" dirty="0" smtClean="0"/>
              <a:t>for reduction in coding errors and to produce high quality code. 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Two types of reviews </a:t>
            </a:r>
            <a:r>
              <a:rPr lang="en-IN" dirty="0" smtClean="0"/>
              <a:t>are carried out on the code of a module.</a:t>
            </a:r>
          </a:p>
          <a:p>
            <a:pPr lvl="1"/>
            <a:r>
              <a:rPr lang="en-IN" dirty="0" smtClean="0"/>
              <a:t>Code Inspection</a:t>
            </a:r>
          </a:p>
          <a:p>
            <a:pPr lvl="1"/>
            <a:r>
              <a:rPr lang="en-IN" dirty="0" smtClean="0"/>
              <a:t>Code Walk Through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62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Code Walk Through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685800"/>
            <a:ext cx="8763000" cy="5638800"/>
          </a:xfrm>
        </p:spPr>
        <p:txBody>
          <a:bodyPr/>
          <a:lstStyle/>
          <a:p>
            <a:r>
              <a:rPr lang="en-IN" dirty="0" smtClean="0"/>
              <a:t>Code Walk Through is an </a:t>
            </a:r>
            <a:r>
              <a:rPr lang="en-IN" dirty="0" smtClean="0">
                <a:solidFill>
                  <a:srgbClr val="FF0000"/>
                </a:solidFill>
              </a:rPr>
              <a:t>informal code analysis technique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This technique is </a:t>
            </a:r>
            <a:r>
              <a:rPr lang="en-IN" dirty="0" smtClean="0">
                <a:solidFill>
                  <a:srgbClr val="FF0000"/>
                </a:solidFill>
              </a:rPr>
              <a:t>applied after </a:t>
            </a:r>
            <a:r>
              <a:rPr lang="en-IN" dirty="0" smtClean="0"/>
              <a:t>a module has been </a:t>
            </a:r>
            <a:r>
              <a:rPr lang="en-IN" dirty="0" smtClean="0">
                <a:solidFill>
                  <a:srgbClr val="FF0000"/>
                </a:solidFill>
              </a:rPr>
              <a:t>coded</a:t>
            </a:r>
            <a:r>
              <a:rPr lang="en-IN" dirty="0" smtClean="0"/>
              <a:t>, successfully </a:t>
            </a:r>
            <a:r>
              <a:rPr lang="en-IN" dirty="0" smtClean="0">
                <a:solidFill>
                  <a:srgbClr val="FF0000"/>
                </a:solidFill>
              </a:rPr>
              <a:t>compiled</a:t>
            </a:r>
            <a:r>
              <a:rPr lang="en-IN" dirty="0" smtClean="0"/>
              <a:t> and all syntax </a:t>
            </a:r>
            <a:r>
              <a:rPr lang="en-IN" dirty="0" smtClean="0">
                <a:solidFill>
                  <a:srgbClr val="FF0000"/>
                </a:solidFill>
              </a:rPr>
              <a:t>errors eliminated</a:t>
            </a:r>
            <a:r>
              <a:rPr lang="en-IN" dirty="0" smtClean="0"/>
              <a:t>.</a:t>
            </a:r>
          </a:p>
          <a:p>
            <a:r>
              <a:rPr lang="en-IN" dirty="0" smtClean="0"/>
              <a:t>A </a:t>
            </a:r>
            <a:r>
              <a:rPr lang="en-IN" dirty="0" smtClean="0">
                <a:solidFill>
                  <a:srgbClr val="FF0000"/>
                </a:solidFill>
              </a:rPr>
              <a:t>few members of the team are given the code </a:t>
            </a:r>
            <a:r>
              <a:rPr lang="en-IN" dirty="0" smtClean="0"/>
              <a:t>before the walk through meeting to read and understand code.</a:t>
            </a:r>
          </a:p>
          <a:p>
            <a:r>
              <a:rPr lang="en-IN" dirty="0" smtClean="0"/>
              <a:t>Each member </a:t>
            </a:r>
            <a:r>
              <a:rPr lang="en-IN" dirty="0" smtClean="0">
                <a:solidFill>
                  <a:srgbClr val="FF0000"/>
                </a:solidFill>
              </a:rPr>
              <a:t>selects some test cases and simulates execution </a:t>
            </a:r>
            <a:r>
              <a:rPr lang="en-IN" dirty="0" smtClean="0"/>
              <a:t>of the code.</a:t>
            </a:r>
          </a:p>
          <a:p>
            <a:r>
              <a:rPr lang="en-IN" dirty="0" smtClean="0"/>
              <a:t>Objectives of the walk through are </a:t>
            </a:r>
            <a:r>
              <a:rPr lang="en-IN" dirty="0" smtClean="0">
                <a:solidFill>
                  <a:srgbClr val="FF0000"/>
                </a:solidFill>
              </a:rPr>
              <a:t>to discover the algorithmic and logical errors</a:t>
            </a:r>
            <a:r>
              <a:rPr lang="en-IN" dirty="0" smtClean="0"/>
              <a:t>.</a:t>
            </a:r>
          </a:p>
          <a:p>
            <a:r>
              <a:rPr lang="en-IN" dirty="0" smtClean="0"/>
              <a:t>Even though a code walk through is an informal analysis technique, </a:t>
            </a:r>
          </a:p>
          <a:p>
            <a:pPr lvl="1"/>
            <a:r>
              <a:rPr lang="en-IN" dirty="0" smtClean="0"/>
              <a:t>several guidelines have evolved to make this technique more effective.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9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Code Inspection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aim of Code Inspection is </a:t>
            </a:r>
            <a:r>
              <a:rPr lang="en-IN" dirty="0" smtClean="0">
                <a:solidFill>
                  <a:srgbClr val="FF0000"/>
                </a:solidFill>
              </a:rPr>
              <a:t>to discover some common types of errors </a:t>
            </a:r>
            <a:r>
              <a:rPr lang="en-IN" dirty="0" smtClean="0"/>
              <a:t>caused due to improper programming.</a:t>
            </a:r>
          </a:p>
          <a:p>
            <a:r>
              <a:rPr lang="en-IN" dirty="0" smtClean="0"/>
              <a:t>In other words, during Code Inspection the </a:t>
            </a:r>
            <a:r>
              <a:rPr lang="en-IN" dirty="0" smtClean="0">
                <a:solidFill>
                  <a:srgbClr val="FF0000"/>
                </a:solidFill>
              </a:rPr>
              <a:t>code is examined for the presence of certain kinds of errors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For instance, consider the classical error of writing a procedure that modifies a parameter while the calling routine calls that procedure with a constant actual parameter.</a:t>
            </a:r>
          </a:p>
          <a:p>
            <a:pPr lvl="1"/>
            <a:r>
              <a:rPr lang="en-IN" dirty="0" smtClean="0"/>
              <a:t>It is more likely that such an error will be discovered by looking for these kinds of mistakes in the code.</a:t>
            </a:r>
          </a:p>
          <a:p>
            <a:r>
              <a:rPr lang="en-IN" dirty="0" smtClean="0"/>
              <a:t>In addition to this, </a:t>
            </a:r>
            <a:r>
              <a:rPr lang="en-IN" dirty="0" smtClean="0">
                <a:solidFill>
                  <a:srgbClr val="FF0000"/>
                </a:solidFill>
              </a:rPr>
              <a:t>adherence to coding standards </a:t>
            </a:r>
            <a:r>
              <a:rPr lang="en-IN" dirty="0" smtClean="0"/>
              <a:t>is also checked.</a:t>
            </a:r>
          </a:p>
          <a:p>
            <a:r>
              <a:rPr lang="en-IN" dirty="0" smtClean="0"/>
              <a:t>Software Development Companies collect statistics regarding different types of </a:t>
            </a:r>
            <a:r>
              <a:rPr lang="en-IN" dirty="0" smtClean="0">
                <a:solidFill>
                  <a:srgbClr val="FF0000"/>
                </a:solidFill>
              </a:rPr>
              <a:t>errors commonly committed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76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17420</TotalTime>
  <Words>3800</Words>
  <Application>Microsoft Office PowerPoint</Application>
  <PresentationFormat>On-screen Show (4:3)</PresentationFormat>
  <Paragraphs>423</Paragraphs>
  <Slides>54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Unit-6 Software Coding &amp; Testing</vt:lpstr>
      <vt:lpstr>Outlines</vt:lpstr>
      <vt:lpstr>Coding Standard and Guidelines</vt:lpstr>
      <vt:lpstr> Coding </vt:lpstr>
      <vt:lpstr>  Coding standards and guidelines    </vt:lpstr>
      <vt:lpstr>Code Review Code Walk Through Code Inspection</vt:lpstr>
      <vt:lpstr>Code Review</vt:lpstr>
      <vt:lpstr>Code Walk Through</vt:lpstr>
      <vt:lpstr>Code Inspection</vt:lpstr>
      <vt:lpstr>Software Documentation</vt:lpstr>
      <vt:lpstr>Internal Documentation</vt:lpstr>
      <vt:lpstr>External Documentation</vt:lpstr>
      <vt:lpstr>Testing Strategies</vt:lpstr>
      <vt:lpstr>Type of Testing Approach</vt:lpstr>
      <vt:lpstr>Testing Strategies</vt:lpstr>
      <vt:lpstr>Testing Strategies</vt:lpstr>
      <vt:lpstr>Test Strategies  for Conventional Software</vt:lpstr>
      <vt:lpstr>Unit Testing</vt:lpstr>
      <vt:lpstr>Unit Testing</vt:lpstr>
      <vt:lpstr>Integration Testing</vt:lpstr>
      <vt:lpstr>Validation Testing</vt:lpstr>
      <vt:lpstr>Alpha and Beta Test</vt:lpstr>
      <vt:lpstr>System Testing</vt:lpstr>
      <vt:lpstr>Types of System Testing</vt:lpstr>
      <vt:lpstr>Types of System Testing (Cont…)</vt:lpstr>
      <vt:lpstr>Types of System Testing (Cont…)</vt:lpstr>
      <vt:lpstr>Types of System Testing (Cont…)</vt:lpstr>
      <vt:lpstr>Acceptance Testing</vt:lpstr>
      <vt:lpstr>White Box Testing  and  Black Box Testing</vt:lpstr>
      <vt:lpstr>Black Box and White Box Testing</vt:lpstr>
      <vt:lpstr>Black Box Testing (Behavioral Testing)</vt:lpstr>
      <vt:lpstr>Black Box Testing (Cont…)</vt:lpstr>
      <vt:lpstr>Black Box Testing (Cont…)</vt:lpstr>
      <vt:lpstr>White box testing (Glass-box Testing)</vt:lpstr>
      <vt:lpstr>White box testing (Cont…)</vt:lpstr>
      <vt:lpstr>White box testing (Cont…)</vt:lpstr>
      <vt:lpstr>Testing Object Oriented Applications</vt:lpstr>
      <vt:lpstr>Unit Testing in the OO Context</vt:lpstr>
      <vt:lpstr>Integration Testing in the OO Context</vt:lpstr>
      <vt:lpstr>Integration Testing in the OO Context</vt:lpstr>
      <vt:lpstr>Validation Testing in an OO Context</vt:lpstr>
      <vt:lpstr>Testing Web Applications</vt:lpstr>
      <vt:lpstr>Testing Web Applications</vt:lpstr>
      <vt:lpstr>Dimensions of Quality</vt:lpstr>
      <vt:lpstr>Dimensions of Quality</vt:lpstr>
      <vt:lpstr>Content Testing</vt:lpstr>
      <vt:lpstr>User Interface Testing</vt:lpstr>
      <vt:lpstr>Component-Level Testing</vt:lpstr>
      <vt:lpstr>Navigation Testing</vt:lpstr>
      <vt:lpstr>Configuration Testing</vt:lpstr>
      <vt:lpstr>Security Testing</vt:lpstr>
      <vt:lpstr>Performance Testing</vt:lpstr>
      <vt:lpstr>Verification and Validation</vt:lpstr>
      <vt:lpstr>Summary</vt:lpstr>
    </vt:vector>
  </TitlesOfParts>
  <Company>Darshan Institute of Engg. &amp; Tech.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RUPESH-PC</cp:lastModifiedBy>
  <cp:revision>2637</cp:revision>
  <dcterms:created xsi:type="dcterms:W3CDTF">2013-05-17T03:00:03Z</dcterms:created>
  <dcterms:modified xsi:type="dcterms:W3CDTF">2017-03-09T08:14:03Z</dcterms:modified>
</cp:coreProperties>
</file>