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366" r:id="rId2"/>
    <p:sldId id="346" r:id="rId3"/>
    <p:sldId id="347" r:id="rId4"/>
    <p:sldId id="382" r:id="rId5"/>
    <p:sldId id="348" r:id="rId6"/>
    <p:sldId id="383" r:id="rId7"/>
    <p:sldId id="351" r:id="rId8"/>
    <p:sldId id="367" r:id="rId9"/>
    <p:sldId id="372" r:id="rId10"/>
    <p:sldId id="371" r:id="rId11"/>
    <p:sldId id="352" r:id="rId12"/>
    <p:sldId id="361" r:id="rId13"/>
    <p:sldId id="353" r:id="rId14"/>
    <p:sldId id="354" r:id="rId15"/>
    <p:sldId id="380" r:id="rId16"/>
    <p:sldId id="356" r:id="rId17"/>
    <p:sldId id="355" r:id="rId18"/>
    <p:sldId id="357" r:id="rId19"/>
    <p:sldId id="360" r:id="rId20"/>
    <p:sldId id="379" r:id="rId21"/>
    <p:sldId id="376" r:id="rId22"/>
    <p:sldId id="377" r:id="rId23"/>
    <p:sldId id="368" r:id="rId24"/>
    <p:sldId id="373" r:id="rId25"/>
    <p:sldId id="369" r:id="rId26"/>
    <p:sldId id="374" r:id="rId27"/>
    <p:sldId id="3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bDSGYRXy0LkcSHPz+huByQ==" hashData="2flwGrp4WYISt2hlwlIoZ2CiYyY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99CCFF"/>
    <a:srgbClr val="CC0000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>
        <p:scale>
          <a:sx n="70" d="100"/>
          <a:sy n="70" d="100"/>
        </p:scale>
        <p:origin x="-1085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Unit-8 S/w Maintenance and Configuration Management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	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Engg. &amp; Tech.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14384" y="2667000"/>
            <a:ext cx="8763000" cy="808037"/>
          </a:xfrm>
        </p:spPr>
        <p:txBody>
          <a:bodyPr wrap="none">
            <a:normAutofit/>
          </a:bodyPr>
          <a:lstStyle>
            <a:lvl1pPr algn="ctr">
              <a:defRPr sz="4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Unit-8 S/w Maintenance and Configuration Management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	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Engg. &amp; Tech.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21336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40386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7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Unit-8 S/w Maintenance and Configuration Management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	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Engg. &amp; Tech.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191000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Jignasu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Mahidhareeya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jignasu.mahidhareeya@darshan.ac.in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+ 91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9890261198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	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Unit-8 </a:t>
            </a:r>
            <a:r>
              <a:rPr lang="en-US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Software </a:t>
            </a:r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Maintenance and Configuration Management</a:t>
            </a:r>
            <a:endParaRPr lang="en-US" sz="36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25654" y="576262"/>
            <a:ext cx="12192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white"/>
                </a:solidFill>
              </a:rPr>
              <a:t>2160701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576262"/>
            <a:ext cx="29446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SOFTWARE ENGINEERING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pic>
        <p:nvPicPr>
          <p:cNvPr id="1026" name="Picture 2" descr="Image result for software enginee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61" y="289861"/>
            <a:ext cx="2752039" cy="13103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4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Re-Engineering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Decide </a:t>
            </a:r>
            <a:r>
              <a:rPr lang="en-IN" dirty="0"/>
              <a:t>what to re-engineer. Is it whole software or a part of it?</a:t>
            </a:r>
          </a:p>
          <a:p>
            <a:r>
              <a:rPr lang="en-IN" dirty="0" smtClean="0"/>
              <a:t>Perform </a:t>
            </a:r>
            <a:r>
              <a:rPr lang="en-IN" dirty="0"/>
              <a:t>Reverse Engineering, in order to obtain specifications of existing software.</a:t>
            </a:r>
          </a:p>
          <a:p>
            <a:r>
              <a:rPr lang="en-IN" dirty="0" smtClean="0"/>
              <a:t>Restructure </a:t>
            </a:r>
            <a:r>
              <a:rPr lang="en-IN" dirty="0"/>
              <a:t>Program if required. </a:t>
            </a:r>
            <a:endParaRPr lang="en-IN" dirty="0" smtClean="0"/>
          </a:p>
          <a:p>
            <a:pPr lvl="1"/>
            <a:r>
              <a:rPr lang="en-IN" dirty="0" smtClean="0"/>
              <a:t>For </a:t>
            </a:r>
            <a:r>
              <a:rPr lang="en-IN" dirty="0"/>
              <a:t>example, changing function-oriented programs into object-oriented </a:t>
            </a:r>
            <a:r>
              <a:rPr lang="en-IN" dirty="0" smtClean="0"/>
              <a:t>programs and re-structure </a:t>
            </a:r>
            <a:r>
              <a:rPr lang="en-IN" dirty="0"/>
              <a:t>data as required.</a:t>
            </a:r>
          </a:p>
          <a:p>
            <a:r>
              <a:rPr lang="en-IN" dirty="0" smtClean="0"/>
              <a:t>Apply </a:t>
            </a:r>
            <a:r>
              <a:rPr lang="en-IN" dirty="0"/>
              <a:t>Forward engineering concepts in order to get re-engineered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Reverse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/>
          <a:lstStyle/>
          <a:p>
            <a:r>
              <a:rPr lang="en-IN" dirty="0" smtClean="0"/>
              <a:t>Reverse </a:t>
            </a:r>
            <a:r>
              <a:rPr lang="en-IN" dirty="0"/>
              <a:t>engineering can extract design information from source </a:t>
            </a:r>
            <a:r>
              <a:rPr lang="en-IN" dirty="0" smtClean="0"/>
              <a:t>code.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abstraction level of a reverse engineering </a:t>
            </a:r>
            <a:r>
              <a:rPr lang="en-IN" dirty="0" smtClean="0"/>
              <a:t>process refers </a:t>
            </a:r>
            <a:r>
              <a:rPr lang="en-IN" dirty="0"/>
              <a:t>to the sophistication of the design information that can be extracted from source code.</a:t>
            </a:r>
          </a:p>
          <a:p>
            <a:r>
              <a:rPr lang="en-IN" dirty="0" smtClean="0"/>
              <a:t>Ideally</a:t>
            </a:r>
            <a:r>
              <a:rPr lang="en-IN" dirty="0"/>
              <a:t>, the abstraction level should be as high as possible.</a:t>
            </a:r>
          </a:p>
          <a:p>
            <a:r>
              <a:rPr lang="en-IN" dirty="0" smtClean="0"/>
              <a:t>The reverse engineering process should </a:t>
            </a:r>
            <a:r>
              <a:rPr lang="en-IN" dirty="0"/>
              <a:t>be capable </a:t>
            </a:r>
            <a:r>
              <a:rPr lang="en-IN" dirty="0" smtClean="0"/>
              <a:t>of;</a:t>
            </a:r>
          </a:p>
          <a:p>
            <a:pPr lvl="1"/>
            <a:r>
              <a:rPr lang="en-IN" dirty="0" smtClean="0"/>
              <a:t>deriving </a:t>
            </a:r>
            <a:r>
              <a:rPr lang="en-IN" dirty="0"/>
              <a:t>procedural design representations (</a:t>
            </a:r>
            <a:r>
              <a:rPr lang="en-IN" dirty="0" smtClean="0"/>
              <a:t>a low-level abstraction)</a:t>
            </a:r>
          </a:p>
          <a:p>
            <a:pPr lvl="1"/>
            <a:r>
              <a:rPr lang="en-IN" dirty="0" smtClean="0"/>
              <a:t>program </a:t>
            </a:r>
            <a:r>
              <a:rPr lang="en-IN" dirty="0"/>
              <a:t>and data structure information (a somewhat higher level of </a:t>
            </a:r>
            <a:r>
              <a:rPr lang="en-IN" dirty="0" smtClean="0"/>
              <a:t>abstraction)</a:t>
            </a:r>
          </a:p>
          <a:p>
            <a:pPr lvl="1"/>
            <a:r>
              <a:rPr lang="en-IN" dirty="0" smtClean="0"/>
              <a:t>object </a:t>
            </a:r>
            <a:r>
              <a:rPr lang="en-IN" dirty="0"/>
              <a:t>models, data </a:t>
            </a:r>
            <a:r>
              <a:rPr lang="en-IN" dirty="0" smtClean="0"/>
              <a:t>flow </a:t>
            </a:r>
            <a:r>
              <a:rPr lang="en-IN" dirty="0"/>
              <a:t>models (a </a:t>
            </a:r>
            <a:r>
              <a:rPr lang="en-IN" dirty="0" smtClean="0"/>
              <a:t>relatively high </a:t>
            </a:r>
            <a:r>
              <a:rPr lang="en-IN" dirty="0"/>
              <a:t>level of </a:t>
            </a:r>
            <a:r>
              <a:rPr lang="en-IN" dirty="0" smtClean="0"/>
              <a:t>abstraction)</a:t>
            </a:r>
          </a:p>
          <a:p>
            <a:pPr lvl="1"/>
            <a:r>
              <a:rPr lang="en-IN" dirty="0" smtClean="0"/>
              <a:t>entity </a:t>
            </a:r>
            <a:r>
              <a:rPr lang="en-IN" dirty="0"/>
              <a:t>relationship models (a high level of abstraction</a:t>
            </a:r>
            <a:r>
              <a:rPr lang="en-IN" dirty="0" smtClean="0"/>
              <a:t>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Reverse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</a:t>
            </a:r>
            <a:r>
              <a:rPr lang="en-IN" dirty="0"/>
              <a:t>the abstraction level </a:t>
            </a:r>
            <a:r>
              <a:rPr lang="en-IN" dirty="0" smtClean="0"/>
              <a:t>increases, information will </a:t>
            </a:r>
            <a:r>
              <a:rPr lang="en-IN" dirty="0"/>
              <a:t>allow easier understanding of the program.</a:t>
            </a:r>
          </a:p>
          <a:p>
            <a:r>
              <a:rPr lang="en-IN" dirty="0" smtClean="0"/>
              <a:t>Interactivity </a:t>
            </a:r>
            <a:r>
              <a:rPr lang="en-IN" dirty="0"/>
              <a:t>refers to the degree to which the human is “integrated” with automated tools to create an effective reverse engineering process.</a:t>
            </a:r>
          </a:p>
          <a:p>
            <a:r>
              <a:rPr lang="en-IN" dirty="0" smtClean="0"/>
              <a:t>In </a:t>
            </a:r>
            <a:r>
              <a:rPr lang="en-IN" dirty="0"/>
              <a:t>most cases, as the abstraction level increases, interactivity must </a:t>
            </a:r>
            <a:r>
              <a:rPr lang="en-IN" dirty="0" smtClean="0"/>
              <a:t>increase.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directionality of the reverse engineering process is one-way, all information extracted from the source code is provided to the software </a:t>
            </a:r>
            <a:r>
              <a:rPr lang="en-IN" dirty="0" smtClean="0"/>
              <a:t>engineer.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Forward </a:t>
            </a:r>
            <a:r>
              <a:rPr lang="en-IN" dirty="0"/>
              <a:t>engineering is a process of obtaining desired software from the </a:t>
            </a:r>
            <a:r>
              <a:rPr lang="en-IN" dirty="0" smtClean="0"/>
              <a:t>specifications, which </a:t>
            </a:r>
            <a:r>
              <a:rPr lang="en-IN" dirty="0"/>
              <a:t>were brought </a:t>
            </a:r>
            <a:r>
              <a:rPr lang="en-IN" dirty="0" smtClean="0"/>
              <a:t>by reverse </a:t>
            </a:r>
            <a:r>
              <a:rPr lang="en-IN" dirty="0"/>
              <a:t>engineering. </a:t>
            </a:r>
            <a:endParaRPr lang="en-IN" dirty="0" smtClean="0"/>
          </a:p>
          <a:p>
            <a:r>
              <a:rPr lang="en-IN" dirty="0" smtClean="0"/>
              <a:t>Forward </a:t>
            </a:r>
            <a:r>
              <a:rPr lang="en-IN" dirty="0"/>
              <a:t>engineering is same as software engineering process with only one difference it is carried out always after reverse engineering.</a:t>
            </a:r>
          </a:p>
          <a:p>
            <a:r>
              <a:rPr lang="en-IN" dirty="0" smtClean="0"/>
              <a:t>In </a:t>
            </a:r>
            <a:r>
              <a:rPr lang="en-IN" dirty="0"/>
              <a:t>most cases, forward engineering does not simply create a modern equivalent of an older program.</a:t>
            </a:r>
          </a:p>
          <a:p>
            <a:r>
              <a:rPr lang="en-IN" dirty="0" smtClean="0"/>
              <a:t>Rather</a:t>
            </a:r>
            <a:r>
              <a:rPr lang="en-IN" dirty="0"/>
              <a:t>, new user and technology requirements are integrated into the reengineering effort.</a:t>
            </a:r>
          </a:p>
          <a:p>
            <a:r>
              <a:rPr lang="en-IN" dirty="0" smtClean="0"/>
              <a:t>The </a:t>
            </a:r>
            <a:r>
              <a:rPr lang="en-IN" dirty="0"/>
              <a:t>redeveloped program extends the capabilities of the older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 smtClean="0"/>
              <a:t>The SCM (Software Configuration Management)</a:t>
            </a: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SCM is a set </a:t>
            </a:r>
            <a:r>
              <a:rPr lang="en-US" dirty="0" smtClean="0"/>
              <a:t>of activities that have been developed to manage change throughout the software life cycle.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Systematically control changes to the configuration and maintain the integrity and traceability of the configuration throughout the system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life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The SCM (Software Configuration Management)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software configuration management process defines a series of tasks that have four primary objectives: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To </a:t>
            </a:r>
            <a:r>
              <a:rPr lang="en-IN" dirty="0"/>
              <a:t>identify all items that collectively define the software configuration.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To </a:t>
            </a:r>
            <a:r>
              <a:rPr lang="en-IN" dirty="0"/>
              <a:t>manage changes to one or more of these items.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To </a:t>
            </a:r>
            <a:r>
              <a:rPr lang="en-IN" dirty="0"/>
              <a:t>facilitate the construction of different versions of an application.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To </a:t>
            </a:r>
            <a:r>
              <a:rPr lang="en-IN" dirty="0"/>
              <a:t>ensure that software quality is maintained as the configuration evolves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42950"/>
            <a:ext cx="5835284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Layers of SCM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The SCM (Software Configuration Management)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Referring </a:t>
            </a:r>
            <a:r>
              <a:rPr lang="en-IN" dirty="0"/>
              <a:t>to the figure, SCM tasks can viewed as concentric layers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SCIs </a:t>
            </a:r>
            <a:r>
              <a:rPr lang="en-IN" dirty="0"/>
              <a:t>(Software Configuration Item) flow outward through these layers throughout their useful </a:t>
            </a:r>
            <a:r>
              <a:rPr lang="en-IN" dirty="0" smtClean="0"/>
              <a:t>life.</a:t>
            </a:r>
            <a:endParaRPr lang="en-IN" dirty="0"/>
          </a:p>
          <a:p>
            <a:r>
              <a:rPr lang="en-IN" dirty="0" smtClean="0"/>
              <a:t>As </a:t>
            </a:r>
            <a:r>
              <a:rPr lang="en-IN" dirty="0"/>
              <a:t>an SCI moves through a layer, the actions implied by each SCM task may or may not be applicable. </a:t>
            </a:r>
            <a:endParaRPr lang="en-IN" dirty="0" smtClean="0"/>
          </a:p>
          <a:p>
            <a:pPr lvl="1"/>
            <a:r>
              <a:rPr lang="en-IN" dirty="0" smtClean="0"/>
              <a:t>For </a:t>
            </a:r>
            <a:r>
              <a:rPr lang="en-IN" dirty="0"/>
              <a:t>example, when a new SCI is created, it must be identified.</a:t>
            </a:r>
          </a:p>
          <a:p>
            <a:pPr lvl="1"/>
            <a:r>
              <a:rPr lang="en-IN" dirty="0" smtClean="0"/>
              <a:t>However</a:t>
            </a:r>
            <a:r>
              <a:rPr lang="en-IN" dirty="0"/>
              <a:t>, if no changes are requested for the SCI, the change control layer does not apply.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SCI is assigned to a specific version of the software (version control mechanisms come into play).</a:t>
            </a:r>
          </a:p>
          <a:p>
            <a:r>
              <a:rPr lang="en-IN" dirty="0" smtClean="0"/>
              <a:t>A </a:t>
            </a:r>
            <a:r>
              <a:rPr lang="en-IN" dirty="0"/>
              <a:t>record of the SCI (its name, creation date, </a:t>
            </a:r>
            <a:r>
              <a:rPr lang="en-IN" dirty="0" smtClean="0"/>
              <a:t>version, etc</a:t>
            </a:r>
            <a:r>
              <a:rPr lang="en-IN" dirty="0"/>
              <a:t>.) is maintained for configuration auditing </a:t>
            </a:r>
            <a:r>
              <a:rPr lang="en-IN" dirty="0" smtClean="0"/>
              <a:t>purposes.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Identification 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separately names each SCI and then organizes it in the SCM repository using an object-oriented approach.</a:t>
            </a:r>
          </a:p>
          <a:p>
            <a:r>
              <a:rPr lang="en-US" dirty="0" smtClean="0"/>
              <a:t>Objects start out as basic objects and are then grouped into aggregate objects.</a:t>
            </a:r>
          </a:p>
          <a:p>
            <a:r>
              <a:rPr lang="en-US" dirty="0" smtClean="0"/>
              <a:t>Each object has a set of distinct features that identify it.</a:t>
            </a:r>
          </a:p>
          <a:p>
            <a:pPr lvl="1"/>
            <a:r>
              <a:rPr lang="en-US" dirty="0" smtClean="0"/>
              <a:t>A name that is unambiguous to all other objects</a:t>
            </a:r>
          </a:p>
          <a:p>
            <a:pPr lvl="1"/>
            <a:r>
              <a:rPr lang="en-US" dirty="0" smtClean="0"/>
              <a:t>A description that contains the SCI type, a project identifier, and change and/or version information</a:t>
            </a:r>
          </a:p>
          <a:p>
            <a:pPr lvl="1"/>
            <a:r>
              <a:rPr lang="en-US" dirty="0" smtClean="0"/>
              <a:t>List of resources needed by the object</a:t>
            </a:r>
          </a:p>
          <a:p>
            <a:pPr lvl="1"/>
            <a:r>
              <a:rPr lang="en-US" dirty="0" smtClean="0"/>
              <a:t>The object realization (i.e., the document, the file, the model,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Change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control is a procedural activity that ensures quality and consistency as changes are made to a configuration object.</a:t>
            </a:r>
          </a:p>
          <a:p>
            <a:r>
              <a:rPr lang="en-US" dirty="0" smtClean="0"/>
              <a:t>A change request is submitted to a configuration control authority, which is usually a change control board (CCB).</a:t>
            </a:r>
          </a:p>
          <a:p>
            <a:pPr lvl="1"/>
            <a:r>
              <a:rPr lang="en-US" dirty="0" smtClean="0"/>
              <a:t>The request is evaluated for technical merit, potential side effects, overall impact on other configuration objects and system functions, and projected cost in terms of money, time and resources.</a:t>
            </a:r>
          </a:p>
          <a:p>
            <a:r>
              <a:rPr lang="en-US" dirty="0" smtClean="0"/>
              <a:t>An engineering change order (ECO) is issued for each approved change request.</a:t>
            </a:r>
          </a:p>
          <a:p>
            <a:pPr lvl="1"/>
            <a:r>
              <a:rPr lang="en-US" dirty="0" smtClean="0"/>
              <a:t>Describes the change to be made, the constraints to follow and the criteria for review and audit.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Outlines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of Software </a:t>
            </a:r>
            <a:r>
              <a:rPr lang="en-IN" dirty="0" smtClean="0"/>
              <a:t>Maintenance</a:t>
            </a:r>
          </a:p>
          <a:p>
            <a:r>
              <a:rPr lang="en-IN" dirty="0" smtClean="0"/>
              <a:t>Re-Engineering</a:t>
            </a:r>
          </a:p>
          <a:p>
            <a:pPr lvl="1"/>
            <a:r>
              <a:rPr lang="en-IN" dirty="0" smtClean="0"/>
              <a:t>Reverse Engineering</a:t>
            </a:r>
          </a:p>
          <a:p>
            <a:pPr lvl="1"/>
            <a:r>
              <a:rPr lang="en-IN" dirty="0" smtClean="0"/>
              <a:t>Forward Engineering</a:t>
            </a:r>
          </a:p>
          <a:p>
            <a:r>
              <a:rPr lang="en-IN" dirty="0" smtClean="0"/>
              <a:t>The </a:t>
            </a:r>
            <a:r>
              <a:rPr lang="en-IN" dirty="0"/>
              <a:t>SCM </a:t>
            </a:r>
            <a:r>
              <a:rPr lang="en-IN" dirty="0" smtClean="0"/>
              <a:t>Process</a:t>
            </a:r>
          </a:p>
          <a:p>
            <a:pPr lvl="1"/>
            <a:r>
              <a:rPr lang="en-IN" dirty="0" smtClean="0"/>
              <a:t>Identification </a:t>
            </a:r>
            <a:r>
              <a:rPr lang="en-IN" dirty="0"/>
              <a:t>of Objects in the Software </a:t>
            </a:r>
            <a:r>
              <a:rPr lang="en-IN" dirty="0" smtClean="0"/>
              <a:t>Configuration</a:t>
            </a:r>
          </a:p>
          <a:p>
            <a:pPr lvl="1"/>
            <a:r>
              <a:rPr lang="en-IN" dirty="0" smtClean="0"/>
              <a:t>Version </a:t>
            </a:r>
            <a:r>
              <a:rPr lang="en-IN" dirty="0"/>
              <a:t>Control and Change Control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 Control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Baselined</a:t>
            </a:r>
            <a:r>
              <a:rPr lang="en-US" dirty="0" smtClean="0"/>
              <a:t> SCI is obtained from the SCM repository.</a:t>
            </a:r>
          </a:p>
          <a:p>
            <a:pPr lvl="1"/>
            <a:r>
              <a:rPr lang="en-US" dirty="0" smtClean="0"/>
              <a:t>Access control governs which software engineers have the authority to access and modify a particular configuration object.</a:t>
            </a:r>
          </a:p>
          <a:p>
            <a:pPr lvl="1"/>
            <a:r>
              <a:rPr lang="en-US" dirty="0" smtClean="0"/>
              <a:t>Synchronization control helps to ensure that parallel changes performed by two different people don't overwrite one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Version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is a set of procedures and tools for managing the creation and use of multiple occurrences of objects in the SCM repository.</a:t>
            </a:r>
          </a:p>
          <a:p>
            <a:r>
              <a:rPr lang="en-US" dirty="0" smtClean="0"/>
              <a:t>Version Control Capabilities</a:t>
            </a:r>
          </a:p>
          <a:p>
            <a:pPr lvl="1"/>
            <a:r>
              <a:rPr lang="en-US" dirty="0" smtClean="0"/>
              <a:t>An SCM repository that stores all relevant configuration objects.</a:t>
            </a:r>
          </a:p>
          <a:p>
            <a:pPr lvl="1"/>
            <a:r>
              <a:rPr lang="en-US" dirty="0" smtClean="0"/>
              <a:t>A version management capability that stores all versions of a configuration object.</a:t>
            </a:r>
          </a:p>
          <a:p>
            <a:pPr lvl="1"/>
            <a:r>
              <a:rPr lang="en-US" dirty="0" smtClean="0"/>
              <a:t>A make facility that enables the software engineer to collect all relevant configuration objects and construct a specific version of the software.</a:t>
            </a:r>
          </a:p>
          <a:p>
            <a:pPr lvl="1"/>
            <a:r>
              <a:rPr lang="en-US" dirty="0" smtClean="0"/>
              <a:t>Issues tracking (bug tracking) capability that enables the team to record and track the status of all outstanding issues associated with each configuration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Version Control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SCM repository maintains a change set.</a:t>
            </a:r>
          </a:p>
          <a:p>
            <a:pPr lvl="1"/>
            <a:r>
              <a:rPr lang="en-US" dirty="0" smtClean="0"/>
              <a:t>Serves as a collection of all changes made to a baseline configuration.</a:t>
            </a:r>
          </a:p>
          <a:p>
            <a:pPr lvl="1"/>
            <a:r>
              <a:rPr lang="en-US" dirty="0" smtClean="0"/>
              <a:t>Used to create a specific version of the software.</a:t>
            </a:r>
          </a:p>
          <a:p>
            <a:pPr lvl="1"/>
            <a:r>
              <a:rPr lang="en-US" dirty="0" smtClean="0"/>
              <a:t>Captures all changes to all files in the configuration along with the reason for changes and details of who made the changes and when.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Configuration Audit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auditing is an SQA activity that helps to ensure that quality is maintained as changes are made.</a:t>
            </a:r>
          </a:p>
          <a:p>
            <a:r>
              <a:rPr lang="en-US" dirty="0" smtClean="0"/>
              <a:t>It complements the formal technical review and is conducted by the SQA group.</a:t>
            </a:r>
          </a:p>
          <a:p>
            <a:r>
              <a:rPr lang="en-US" dirty="0" smtClean="0"/>
              <a:t>It addresses the following questions</a:t>
            </a:r>
          </a:p>
          <a:p>
            <a:pPr lvl="1"/>
            <a:r>
              <a:rPr lang="en-US" dirty="0" smtClean="0"/>
              <a:t>Has a formal technical review been conducted to assess technical correctness?</a:t>
            </a:r>
          </a:p>
          <a:p>
            <a:pPr lvl="1"/>
            <a:r>
              <a:rPr lang="en-US" dirty="0" smtClean="0"/>
              <a:t>Has the software process been followed and have software engineering standards been properly applied?</a:t>
            </a:r>
          </a:p>
          <a:p>
            <a:pPr lvl="1"/>
            <a:r>
              <a:rPr lang="en-US" dirty="0" smtClean="0"/>
              <a:t>Has the change been "highlighted" and "documented" in the SCI? Have the change data and change author been specified? Do the attributes of the configuration object reflect the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 Audit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Have SCM procedures for noting the change, recording it and reporting it been followed?</a:t>
            </a:r>
          </a:p>
          <a:p>
            <a:pPr lvl="1"/>
            <a:r>
              <a:rPr lang="en-US" dirty="0" smtClean="0"/>
              <a:t>Have all related SCIs been properly updated? </a:t>
            </a:r>
          </a:p>
          <a:p>
            <a:r>
              <a:rPr lang="en-US" dirty="0" smtClean="0"/>
              <a:t>A configuration audit ensures that</a:t>
            </a:r>
          </a:p>
          <a:p>
            <a:pPr lvl="1"/>
            <a:r>
              <a:rPr lang="en-US" dirty="0" smtClean="0"/>
              <a:t>The correct SCIs (by version) have been incorporated into a specific build.</a:t>
            </a:r>
          </a:p>
          <a:p>
            <a:pPr lvl="1"/>
            <a:r>
              <a:rPr lang="en-US" dirty="0" smtClean="0"/>
              <a:t>That all documentation is up-to-date and consistent with the version that has been built.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Status Reporting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status reporting (CSR) is also called status accounting.</a:t>
            </a:r>
          </a:p>
          <a:p>
            <a:r>
              <a:rPr lang="en-US" dirty="0" smtClean="0"/>
              <a:t>Provides information about each change to those personnel in an organization with a need to know.</a:t>
            </a:r>
          </a:p>
          <a:p>
            <a:r>
              <a:rPr lang="en-US" dirty="0" smtClean="0"/>
              <a:t>Answers what happened, who did it, when did it happen and what else will be affected?</a:t>
            </a:r>
          </a:p>
          <a:p>
            <a:r>
              <a:rPr lang="en-US" dirty="0" smtClean="0"/>
              <a:t>Sources of entries for configuration status reporting</a:t>
            </a:r>
          </a:p>
          <a:p>
            <a:pPr lvl="1"/>
            <a:r>
              <a:rPr lang="en-US" dirty="0" smtClean="0"/>
              <a:t>Each time a SCI is assigned new or updated information</a:t>
            </a:r>
          </a:p>
          <a:p>
            <a:pPr lvl="1"/>
            <a:r>
              <a:rPr lang="en-US" dirty="0" smtClean="0"/>
              <a:t>Each time a configuration audit is conducted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Status Reporting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configuration status report</a:t>
            </a:r>
          </a:p>
          <a:p>
            <a:pPr lvl="1"/>
            <a:r>
              <a:rPr lang="en-US" dirty="0" smtClean="0"/>
              <a:t>Placed in an on-line database or on a website for software developers and maintainers to read.</a:t>
            </a:r>
          </a:p>
          <a:p>
            <a:pPr lvl="1"/>
            <a:r>
              <a:rPr lang="en-US" dirty="0" smtClean="0"/>
              <a:t>Given to management and practitioners to keep them appraised of important changes to the project SCIs.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of Software Maintenance</a:t>
            </a:r>
          </a:p>
          <a:p>
            <a:r>
              <a:rPr lang="en-IN" dirty="0"/>
              <a:t>Re-Engineering</a:t>
            </a:r>
          </a:p>
          <a:p>
            <a:pPr lvl="1"/>
            <a:r>
              <a:rPr lang="en-IN" dirty="0"/>
              <a:t>Reverse Engineering</a:t>
            </a:r>
          </a:p>
          <a:p>
            <a:pPr lvl="1"/>
            <a:r>
              <a:rPr lang="en-IN" dirty="0"/>
              <a:t>Forward Engineering</a:t>
            </a:r>
          </a:p>
          <a:p>
            <a:r>
              <a:rPr lang="en-IN" dirty="0"/>
              <a:t>The SCM Process</a:t>
            </a:r>
          </a:p>
          <a:p>
            <a:pPr lvl="1"/>
            <a:r>
              <a:rPr lang="en-IN" dirty="0"/>
              <a:t>Identification </a:t>
            </a:r>
            <a:r>
              <a:rPr lang="en-IN" dirty="0" smtClean="0"/>
              <a:t>Task</a:t>
            </a:r>
          </a:p>
          <a:p>
            <a:pPr lvl="1"/>
            <a:r>
              <a:rPr lang="en-IN" dirty="0" smtClean="0"/>
              <a:t>Change Control</a:t>
            </a:r>
          </a:p>
          <a:p>
            <a:pPr lvl="1"/>
            <a:r>
              <a:rPr lang="en-IN" dirty="0" smtClean="0"/>
              <a:t>Version Control</a:t>
            </a:r>
          </a:p>
          <a:p>
            <a:pPr lvl="1"/>
            <a:r>
              <a:rPr lang="en-IN" dirty="0" smtClean="0"/>
              <a:t>Configuration Audit</a:t>
            </a:r>
          </a:p>
          <a:p>
            <a:pPr lvl="1"/>
            <a:r>
              <a:rPr lang="en-IN" dirty="0" smtClean="0"/>
              <a:t>Status Reporting</a:t>
            </a:r>
            <a:endParaRPr lang="en-IN" dirty="0"/>
          </a:p>
          <a:p>
            <a:pPr lvl="1"/>
            <a:r>
              <a:rPr lang="en-IN" dirty="0"/>
              <a:t>Version Control and Change </a:t>
            </a:r>
            <a:r>
              <a:rPr lang="en-IN" dirty="0" smtClean="0"/>
              <a:t>Control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Software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/>
              <a:t>a software lifetime, type of maintenance may vary based on its nature.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may be just a routine maintenance tasks as some bug discovered by some user or it may be a large event in itself based on maintenance size or nature. </a:t>
            </a:r>
            <a:endParaRPr lang="en-IN" dirty="0" smtClean="0"/>
          </a:p>
          <a:p>
            <a:r>
              <a:rPr lang="en-IN" dirty="0" smtClean="0"/>
              <a:t>Following </a:t>
            </a:r>
            <a:r>
              <a:rPr lang="en-IN" dirty="0"/>
              <a:t>are some types of maintenance based on their characteristics:</a:t>
            </a:r>
          </a:p>
          <a:p>
            <a:pPr lvl="1"/>
            <a:r>
              <a:rPr lang="en-IN" dirty="0"/>
              <a:t>Corrective </a:t>
            </a:r>
            <a:r>
              <a:rPr lang="en-IN" dirty="0" smtClean="0"/>
              <a:t>Maintenance</a:t>
            </a:r>
            <a:endParaRPr lang="en-IN" dirty="0"/>
          </a:p>
          <a:p>
            <a:pPr lvl="1"/>
            <a:r>
              <a:rPr lang="en-IN" dirty="0"/>
              <a:t>Adaptive </a:t>
            </a:r>
            <a:r>
              <a:rPr lang="en-IN" dirty="0" smtClean="0"/>
              <a:t>Maintenance</a:t>
            </a:r>
          </a:p>
          <a:p>
            <a:pPr lvl="1"/>
            <a:r>
              <a:rPr lang="en-IN" dirty="0"/>
              <a:t>Perfective </a:t>
            </a:r>
            <a:r>
              <a:rPr lang="en-IN" dirty="0" smtClean="0"/>
              <a:t>Maintenance</a:t>
            </a:r>
          </a:p>
          <a:p>
            <a:pPr lvl="1"/>
            <a:r>
              <a:rPr lang="en-IN" dirty="0"/>
              <a:t>Preventive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Types of Software </a:t>
            </a:r>
            <a:r>
              <a:rPr lang="en-IN" sz="4000" dirty="0" smtClean="0"/>
              <a:t>Maintenance (</a:t>
            </a:r>
            <a:r>
              <a:rPr lang="en-IN" sz="4000" dirty="0" err="1" smtClean="0"/>
              <a:t>Cont</a:t>
            </a:r>
            <a:r>
              <a:rPr lang="en-IN" sz="4000" dirty="0" smtClean="0"/>
              <a:t>…)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Corrective </a:t>
            </a:r>
            <a:r>
              <a:rPr lang="en-IN" dirty="0"/>
              <a:t>Maintenance:</a:t>
            </a:r>
          </a:p>
          <a:p>
            <a:pPr lvl="1"/>
            <a:r>
              <a:rPr lang="en-IN" dirty="0" smtClean="0"/>
              <a:t>This </a:t>
            </a:r>
            <a:r>
              <a:rPr lang="en-IN" dirty="0"/>
              <a:t>includes modifications </a:t>
            </a:r>
            <a:r>
              <a:rPr lang="en-IN" dirty="0" smtClean="0"/>
              <a:t>done </a:t>
            </a:r>
            <a:r>
              <a:rPr lang="en-IN" dirty="0"/>
              <a:t>in order </a:t>
            </a:r>
            <a:r>
              <a:rPr lang="en-IN" dirty="0" smtClean="0"/>
              <a:t>to fix problems.</a:t>
            </a:r>
            <a:endParaRPr lang="en-IN" dirty="0"/>
          </a:p>
          <a:p>
            <a:pPr lvl="1"/>
            <a:r>
              <a:rPr lang="en-IN" dirty="0" smtClean="0"/>
              <a:t>Corrective </a:t>
            </a:r>
            <a:r>
              <a:rPr lang="en-IN" dirty="0"/>
              <a:t>maintenance deals with the repair of </a:t>
            </a:r>
            <a:r>
              <a:rPr lang="en-IN" dirty="0" smtClean="0"/>
              <a:t>defects </a:t>
            </a:r>
            <a:r>
              <a:rPr lang="en-IN" dirty="0"/>
              <a:t>found in </a:t>
            </a:r>
            <a:r>
              <a:rPr lang="en-IN" dirty="0" smtClean="0"/>
              <a:t>day-to-day </a:t>
            </a:r>
            <a:r>
              <a:rPr lang="en-IN" dirty="0"/>
              <a:t>system functions</a:t>
            </a:r>
            <a:r>
              <a:rPr lang="en-IN" dirty="0" smtClean="0"/>
              <a:t>.</a:t>
            </a:r>
          </a:p>
          <a:p>
            <a:r>
              <a:rPr lang="en-IN" dirty="0"/>
              <a:t>Adaptive Maintenance:</a:t>
            </a:r>
          </a:p>
          <a:p>
            <a:pPr lvl="1"/>
            <a:r>
              <a:rPr lang="en-IN" dirty="0"/>
              <a:t>This includes modifications applied to keep the software product up-to-date.</a:t>
            </a:r>
          </a:p>
          <a:p>
            <a:pPr lvl="1"/>
            <a:r>
              <a:rPr lang="en-IN" dirty="0"/>
              <a:t>Adaptive maintenance is the implementation of changes in a part of the system, which has been affected by a change that occurred in some other part of the system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Types of Software Maintenance (</a:t>
            </a:r>
            <a:r>
              <a:rPr lang="en-IN" sz="4000" dirty="0" err="1"/>
              <a:t>Cont</a:t>
            </a:r>
            <a:r>
              <a:rPr lang="en-IN" sz="4000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Perfective </a:t>
            </a:r>
            <a:r>
              <a:rPr lang="en-IN" dirty="0"/>
              <a:t>Maintenance:</a:t>
            </a:r>
          </a:p>
          <a:p>
            <a:pPr lvl="1"/>
            <a:r>
              <a:rPr lang="en-IN" dirty="0" smtClean="0"/>
              <a:t>This </a:t>
            </a:r>
            <a:r>
              <a:rPr lang="en-IN" dirty="0"/>
              <a:t>includes modifications </a:t>
            </a:r>
            <a:r>
              <a:rPr lang="en-IN" dirty="0" smtClean="0"/>
              <a:t>done </a:t>
            </a:r>
            <a:r>
              <a:rPr lang="en-IN" dirty="0"/>
              <a:t>in order to keep the software usable over long period of time. </a:t>
            </a:r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includes new features, new user requirements for refining the software and improve its reliability and performance.</a:t>
            </a:r>
          </a:p>
          <a:p>
            <a:pPr lvl="1"/>
            <a:r>
              <a:rPr lang="en-IN" dirty="0" smtClean="0"/>
              <a:t>This includes changing </a:t>
            </a:r>
            <a:r>
              <a:rPr lang="en-IN" dirty="0"/>
              <a:t>the functionalities of the system as per the </a:t>
            </a:r>
            <a:r>
              <a:rPr lang="en-IN" dirty="0" smtClean="0"/>
              <a:t>user’s changing </a:t>
            </a:r>
            <a:r>
              <a:rPr lang="en-IN" dirty="0"/>
              <a:t>needs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Types of Software Maintenance (</a:t>
            </a:r>
            <a:r>
              <a:rPr lang="en-IN" sz="4000" dirty="0" err="1"/>
              <a:t>Cont</a:t>
            </a:r>
            <a:r>
              <a:rPr lang="en-IN" sz="4000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Preventive </a:t>
            </a:r>
            <a:r>
              <a:rPr lang="en-IN" dirty="0"/>
              <a:t>Maintenance:</a:t>
            </a:r>
          </a:p>
          <a:p>
            <a:pPr lvl="1"/>
            <a:r>
              <a:rPr lang="en-IN" dirty="0"/>
              <a:t>This includes modifications to prevent future problems of the software. </a:t>
            </a:r>
          </a:p>
          <a:p>
            <a:pPr lvl="1"/>
            <a:r>
              <a:rPr lang="en-IN" dirty="0"/>
              <a:t>It aims to attend problems, which are not significant at this moment but may cause serious issues in future.</a:t>
            </a:r>
          </a:p>
          <a:p>
            <a:pPr lvl="1"/>
            <a:r>
              <a:rPr lang="en-IN" dirty="0"/>
              <a:t>It comprises documentation updating, code optimization and code restructuring.</a:t>
            </a:r>
          </a:p>
          <a:p>
            <a:pPr lvl="1"/>
            <a:r>
              <a:rPr lang="en-IN" dirty="0"/>
              <a:t>Documentation updating involves modifying the documents affected by the changes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Re-Engineering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</a:t>
            </a:r>
            <a:r>
              <a:rPr lang="en-IN" dirty="0"/>
              <a:t>we need to update the software to keep it to the current market, without impacting its functionality, it is called software re-engineering.</a:t>
            </a:r>
          </a:p>
          <a:p>
            <a:r>
              <a:rPr lang="en-IN" dirty="0" smtClean="0"/>
              <a:t>It </a:t>
            </a:r>
            <a:r>
              <a:rPr lang="en-IN" dirty="0"/>
              <a:t>is a </a:t>
            </a:r>
            <a:r>
              <a:rPr lang="en-IN" dirty="0" smtClean="0"/>
              <a:t>process </a:t>
            </a:r>
            <a:r>
              <a:rPr lang="en-IN" dirty="0"/>
              <a:t>where the design of software is changed and programs are re-written.</a:t>
            </a:r>
          </a:p>
          <a:p>
            <a:r>
              <a:rPr lang="en-IN" dirty="0" smtClean="0"/>
              <a:t>Legacy </a:t>
            </a:r>
            <a:r>
              <a:rPr lang="en-IN" dirty="0"/>
              <a:t>software cannot keep tuning with the latest technology available in the market.</a:t>
            </a:r>
          </a:p>
          <a:p>
            <a:pPr lvl="1"/>
            <a:r>
              <a:rPr lang="en-IN" dirty="0" smtClean="0"/>
              <a:t>For </a:t>
            </a:r>
            <a:r>
              <a:rPr lang="en-IN" dirty="0"/>
              <a:t>example, initially UNIX was developed in assembly </a:t>
            </a:r>
            <a:r>
              <a:rPr lang="en-IN" dirty="0" smtClean="0"/>
              <a:t>language. When </a:t>
            </a:r>
            <a:r>
              <a:rPr lang="en-IN" dirty="0"/>
              <a:t>language C came into existence, UNIX was re-engineered in C, because working in assembly language was difficult</a:t>
            </a:r>
            <a:r>
              <a:rPr lang="en-IN" dirty="0" smtClean="0"/>
              <a:t>.</a:t>
            </a:r>
          </a:p>
          <a:p>
            <a:r>
              <a:rPr lang="en-IN" dirty="0" smtClean="0"/>
              <a:t>Other </a:t>
            </a:r>
            <a:r>
              <a:rPr lang="en-IN" dirty="0"/>
              <a:t>than this, sometimes programmers notice that few parts of software need more maintenance than others and they also need re-engineering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Re-Engineering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559" y="1447800"/>
            <a:ext cx="6765441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715000"/>
            <a:ext cx="2715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Reverse Engineering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15529" y="990600"/>
            <a:ext cx="2771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Forward Engineering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8200" y="2895600"/>
            <a:ext cx="0" cy="281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229600" y="1524000"/>
            <a:ext cx="0" cy="28194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67054" y="6107668"/>
            <a:ext cx="496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https://pt.slideshare.net/onierstrasz/i-object</a:t>
            </a:r>
          </a:p>
        </p:txBody>
      </p:sp>
    </p:spTree>
    <p:extLst>
      <p:ext uri="{BB962C8B-B14F-4D97-AF65-F5344CB8AC3E}">
        <p14:creationId xmlns:p14="http://schemas.microsoft.com/office/powerpoint/2010/main" val="12675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Re-Engineering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307588" y="2605106"/>
            <a:ext cx="2367373" cy="1952587"/>
          </a:xfrm>
          <a:custGeom>
            <a:avLst/>
            <a:gdLst>
              <a:gd name="connsiteX0" fmla="*/ 0 w 2367373"/>
              <a:gd name="connsiteY0" fmla="*/ 195259 h 1952587"/>
              <a:gd name="connsiteX1" fmla="*/ 195259 w 2367373"/>
              <a:gd name="connsiteY1" fmla="*/ 0 h 1952587"/>
              <a:gd name="connsiteX2" fmla="*/ 2172114 w 2367373"/>
              <a:gd name="connsiteY2" fmla="*/ 0 h 1952587"/>
              <a:gd name="connsiteX3" fmla="*/ 2367373 w 2367373"/>
              <a:gd name="connsiteY3" fmla="*/ 195259 h 1952587"/>
              <a:gd name="connsiteX4" fmla="*/ 2367373 w 2367373"/>
              <a:gd name="connsiteY4" fmla="*/ 1757328 h 1952587"/>
              <a:gd name="connsiteX5" fmla="*/ 2172114 w 2367373"/>
              <a:gd name="connsiteY5" fmla="*/ 1952587 h 1952587"/>
              <a:gd name="connsiteX6" fmla="*/ 195259 w 2367373"/>
              <a:gd name="connsiteY6" fmla="*/ 1952587 h 1952587"/>
              <a:gd name="connsiteX7" fmla="*/ 0 w 2367373"/>
              <a:gd name="connsiteY7" fmla="*/ 1757328 h 1952587"/>
              <a:gd name="connsiteX8" fmla="*/ 0 w 2367373"/>
              <a:gd name="connsiteY8" fmla="*/ 195259 h 195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7373" h="1952587">
                <a:moveTo>
                  <a:pt x="0" y="195259"/>
                </a:moveTo>
                <a:cubicBezTo>
                  <a:pt x="0" y="87420"/>
                  <a:pt x="87420" y="0"/>
                  <a:pt x="195259" y="0"/>
                </a:cubicBezTo>
                <a:lnTo>
                  <a:pt x="2172114" y="0"/>
                </a:lnTo>
                <a:cubicBezTo>
                  <a:pt x="2279953" y="0"/>
                  <a:pt x="2367373" y="87420"/>
                  <a:pt x="2367373" y="195259"/>
                </a:cubicBezTo>
                <a:lnTo>
                  <a:pt x="2367373" y="1757328"/>
                </a:lnTo>
                <a:cubicBezTo>
                  <a:pt x="2367373" y="1865167"/>
                  <a:pt x="2279953" y="1952587"/>
                  <a:pt x="2172114" y="1952587"/>
                </a:cubicBezTo>
                <a:lnTo>
                  <a:pt x="195259" y="1952587"/>
                </a:lnTo>
                <a:cubicBezTo>
                  <a:pt x="87420" y="1952587"/>
                  <a:pt x="0" y="1865167"/>
                  <a:pt x="0" y="1757328"/>
                </a:cubicBezTo>
                <a:lnTo>
                  <a:pt x="0" y="195259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654" tIns="90654" rIns="90654" bIns="509065" numCol="1" spcCol="1270" anchor="t" anchorCtr="0">
            <a:noAutofit/>
          </a:bodyPr>
          <a:lstStyle/>
          <a:p>
            <a:pPr marL="457200" lvl="2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2400" kern="1200" dirty="0" smtClean="0"/>
              <a:t>Obtain specifications of existing software</a:t>
            </a:r>
            <a:endParaRPr lang="en-IN" sz="2400" kern="1200" dirty="0"/>
          </a:p>
        </p:txBody>
      </p:sp>
      <p:sp>
        <p:nvSpPr>
          <p:cNvPr id="7" name="Shape 6"/>
          <p:cNvSpPr/>
          <p:nvPr/>
        </p:nvSpPr>
        <p:spPr>
          <a:xfrm>
            <a:off x="1660183" y="3149862"/>
            <a:ext cx="2493017" cy="2493017"/>
          </a:xfrm>
          <a:prstGeom prst="leftCircularArrow">
            <a:avLst>
              <a:gd name="adj1" fmla="val 2685"/>
              <a:gd name="adj2" fmla="val 326849"/>
              <a:gd name="adj3" fmla="val 2102360"/>
              <a:gd name="adj4" fmla="val 9024489"/>
              <a:gd name="adj5" fmla="val 3133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/>
          <p:cNvSpPr/>
          <p:nvPr/>
        </p:nvSpPr>
        <p:spPr>
          <a:xfrm>
            <a:off x="833671" y="4139282"/>
            <a:ext cx="2104331" cy="836823"/>
          </a:xfrm>
          <a:custGeom>
            <a:avLst/>
            <a:gdLst>
              <a:gd name="connsiteX0" fmla="*/ 0 w 2104331"/>
              <a:gd name="connsiteY0" fmla="*/ 83682 h 836823"/>
              <a:gd name="connsiteX1" fmla="*/ 83682 w 2104331"/>
              <a:gd name="connsiteY1" fmla="*/ 0 h 836823"/>
              <a:gd name="connsiteX2" fmla="*/ 2020649 w 2104331"/>
              <a:gd name="connsiteY2" fmla="*/ 0 h 836823"/>
              <a:gd name="connsiteX3" fmla="*/ 2104331 w 2104331"/>
              <a:gd name="connsiteY3" fmla="*/ 83682 h 836823"/>
              <a:gd name="connsiteX4" fmla="*/ 2104331 w 2104331"/>
              <a:gd name="connsiteY4" fmla="*/ 753141 h 836823"/>
              <a:gd name="connsiteX5" fmla="*/ 2020649 w 2104331"/>
              <a:gd name="connsiteY5" fmla="*/ 836823 h 836823"/>
              <a:gd name="connsiteX6" fmla="*/ 83682 w 2104331"/>
              <a:gd name="connsiteY6" fmla="*/ 836823 h 836823"/>
              <a:gd name="connsiteX7" fmla="*/ 0 w 2104331"/>
              <a:gd name="connsiteY7" fmla="*/ 753141 h 836823"/>
              <a:gd name="connsiteX8" fmla="*/ 0 w 2104331"/>
              <a:gd name="connsiteY8" fmla="*/ 83682 h 83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4331" h="836823">
                <a:moveTo>
                  <a:pt x="0" y="83682"/>
                </a:moveTo>
                <a:cubicBezTo>
                  <a:pt x="0" y="37466"/>
                  <a:pt x="37466" y="0"/>
                  <a:pt x="83682" y="0"/>
                </a:cubicBezTo>
                <a:lnTo>
                  <a:pt x="2020649" y="0"/>
                </a:lnTo>
                <a:cubicBezTo>
                  <a:pt x="2066865" y="0"/>
                  <a:pt x="2104331" y="37466"/>
                  <a:pt x="2104331" y="83682"/>
                </a:cubicBezTo>
                <a:lnTo>
                  <a:pt x="2104331" y="753141"/>
                </a:lnTo>
                <a:cubicBezTo>
                  <a:pt x="2104331" y="799357"/>
                  <a:pt x="2066865" y="836823"/>
                  <a:pt x="2020649" y="836823"/>
                </a:cubicBezTo>
                <a:lnTo>
                  <a:pt x="83682" y="836823"/>
                </a:lnTo>
                <a:cubicBezTo>
                  <a:pt x="37466" y="836823"/>
                  <a:pt x="0" y="799357"/>
                  <a:pt x="0" y="753141"/>
                </a:cubicBezTo>
                <a:lnTo>
                  <a:pt x="0" y="836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135" tIns="56260" rIns="72135" bIns="5626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500" kern="1200" dirty="0" smtClean="0"/>
              <a:t>Reverse Engineering</a:t>
            </a:r>
            <a:endParaRPr lang="en-IN" sz="2500" kern="1200" dirty="0"/>
          </a:p>
        </p:txBody>
      </p:sp>
      <p:sp>
        <p:nvSpPr>
          <p:cNvPr id="9" name="Freeform 8"/>
          <p:cNvSpPr/>
          <p:nvPr/>
        </p:nvSpPr>
        <p:spPr>
          <a:xfrm>
            <a:off x="3256792" y="2605106"/>
            <a:ext cx="2367373" cy="1952587"/>
          </a:xfrm>
          <a:custGeom>
            <a:avLst/>
            <a:gdLst>
              <a:gd name="connsiteX0" fmla="*/ 0 w 2367373"/>
              <a:gd name="connsiteY0" fmla="*/ 195259 h 1952587"/>
              <a:gd name="connsiteX1" fmla="*/ 195259 w 2367373"/>
              <a:gd name="connsiteY1" fmla="*/ 0 h 1952587"/>
              <a:gd name="connsiteX2" fmla="*/ 2172114 w 2367373"/>
              <a:gd name="connsiteY2" fmla="*/ 0 h 1952587"/>
              <a:gd name="connsiteX3" fmla="*/ 2367373 w 2367373"/>
              <a:gd name="connsiteY3" fmla="*/ 195259 h 1952587"/>
              <a:gd name="connsiteX4" fmla="*/ 2367373 w 2367373"/>
              <a:gd name="connsiteY4" fmla="*/ 1757328 h 1952587"/>
              <a:gd name="connsiteX5" fmla="*/ 2172114 w 2367373"/>
              <a:gd name="connsiteY5" fmla="*/ 1952587 h 1952587"/>
              <a:gd name="connsiteX6" fmla="*/ 195259 w 2367373"/>
              <a:gd name="connsiteY6" fmla="*/ 1952587 h 1952587"/>
              <a:gd name="connsiteX7" fmla="*/ 0 w 2367373"/>
              <a:gd name="connsiteY7" fmla="*/ 1757328 h 1952587"/>
              <a:gd name="connsiteX8" fmla="*/ 0 w 2367373"/>
              <a:gd name="connsiteY8" fmla="*/ 195259 h 195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7373" h="1952587">
                <a:moveTo>
                  <a:pt x="0" y="195259"/>
                </a:moveTo>
                <a:cubicBezTo>
                  <a:pt x="0" y="87420"/>
                  <a:pt x="87420" y="0"/>
                  <a:pt x="195259" y="0"/>
                </a:cubicBezTo>
                <a:lnTo>
                  <a:pt x="2172114" y="0"/>
                </a:lnTo>
                <a:cubicBezTo>
                  <a:pt x="2279953" y="0"/>
                  <a:pt x="2367373" y="87420"/>
                  <a:pt x="2367373" y="195259"/>
                </a:cubicBezTo>
                <a:lnTo>
                  <a:pt x="2367373" y="1757328"/>
                </a:lnTo>
                <a:cubicBezTo>
                  <a:pt x="2367373" y="1865167"/>
                  <a:pt x="2279953" y="1952587"/>
                  <a:pt x="2172114" y="1952587"/>
                </a:cubicBezTo>
                <a:lnTo>
                  <a:pt x="195259" y="1952587"/>
                </a:lnTo>
                <a:cubicBezTo>
                  <a:pt x="87420" y="1952587"/>
                  <a:pt x="0" y="1865167"/>
                  <a:pt x="0" y="1757328"/>
                </a:cubicBezTo>
                <a:lnTo>
                  <a:pt x="0" y="195259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654" tIns="509065" rIns="90654" bIns="90654" numCol="1" spcCol="1270" anchor="t" anchorCtr="0">
            <a:noAutofit/>
          </a:bodyPr>
          <a:lstStyle/>
          <a:p>
            <a:pPr marL="457200" lvl="2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2400" kern="1200" dirty="0" smtClean="0"/>
              <a:t>Change program and/or data structure</a:t>
            </a:r>
            <a:endParaRPr lang="en-IN" sz="2400" kern="1200" dirty="0"/>
          </a:p>
        </p:txBody>
      </p:sp>
      <p:sp>
        <p:nvSpPr>
          <p:cNvPr id="10" name="Circular Arrow 9"/>
          <p:cNvSpPr/>
          <p:nvPr/>
        </p:nvSpPr>
        <p:spPr>
          <a:xfrm>
            <a:off x="4589660" y="1443360"/>
            <a:ext cx="2795515" cy="2795515"/>
          </a:xfrm>
          <a:prstGeom prst="circularArrow">
            <a:avLst>
              <a:gd name="adj1" fmla="val 2395"/>
              <a:gd name="adj2" fmla="val 289523"/>
              <a:gd name="adj3" fmla="val 19534967"/>
              <a:gd name="adj4" fmla="val 12575511"/>
              <a:gd name="adj5" fmla="val 2794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3782875" y="2186694"/>
            <a:ext cx="2104331" cy="836823"/>
          </a:xfrm>
          <a:custGeom>
            <a:avLst/>
            <a:gdLst>
              <a:gd name="connsiteX0" fmla="*/ 0 w 2104331"/>
              <a:gd name="connsiteY0" fmla="*/ 83682 h 836823"/>
              <a:gd name="connsiteX1" fmla="*/ 83682 w 2104331"/>
              <a:gd name="connsiteY1" fmla="*/ 0 h 836823"/>
              <a:gd name="connsiteX2" fmla="*/ 2020649 w 2104331"/>
              <a:gd name="connsiteY2" fmla="*/ 0 h 836823"/>
              <a:gd name="connsiteX3" fmla="*/ 2104331 w 2104331"/>
              <a:gd name="connsiteY3" fmla="*/ 83682 h 836823"/>
              <a:gd name="connsiteX4" fmla="*/ 2104331 w 2104331"/>
              <a:gd name="connsiteY4" fmla="*/ 753141 h 836823"/>
              <a:gd name="connsiteX5" fmla="*/ 2020649 w 2104331"/>
              <a:gd name="connsiteY5" fmla="*/ 836823 h 836823"/>
              <a:gd name="connsiteX6" fmla="*/ 83682 w 2104331"/>
              <a:gd name="connsiteY6" fmla="*/ 836823 h 836823"/>
              <a:gd name="connsiteX7" fmla="*/ 0 w 2104331"/>
              <a:gd name="connsiteY7" fmla="*/ 753141 h 836823"/>
              <a:gd name="connsiteX8" fmla="*/ 0 w 2104331"/>
              <a:gd name="connsiteY8" fmla="*/ 83682 h 83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4331" h="836823">
                <a:moveTo>
                  <a:pt x="0" y="83682"/>
                </a:moveTo>
                <a:cubicBezTo>
                  <a:pt x="0" y="37466"/>
                  <a:pt x="37466" y="0"/>
                  <a:pt x="83682" y="0"/>
                </a:cubicBezTo>
                <a:lnTo>
                  <a:pt x="2020649" y="0"/>
                </a:lnTo>
                <a:cubicBezTo>
                  <a:pt x="2066865" y="0"/>
                  <a:pt x="2104331" y="37466"/>
                  <a:pt x="2104331" y="83682"/>
                </a:cubicBezTo>
                <a:lnTo>
                  <a:pt x="2104331" y="753141"/>
                </a:lnTo>
                <a:cubicBezTo>
                  <a:pt x="2104331" y="799357"/>
                  <a:pt x="2066865" y="836823"/>
                  <a:pt x="2020649" y="836823"/>
                </a:cubicBezTo>
                <a:lnTo>
                  <a:pt x="83682" y="836823"/>
                </a:lnTo>
                <a:cubicBezTo>
                  <a:pt x="37466" y="836823"/>
                  <a:pt x="0" y="799357"/>
                  <a:pt x="0" y="753141"/>
                </a:cubicBezTo>
                <a:lnTo>
                  <a:pt x="0" y="836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135" tIns="56260" rIns="72135" bIns="5626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500" kern="1200" dirty="0" smtClean="0"/>
              <a:t>Program Restructuring</a:t>
            </a:r>
            <a:endParaRPr lang="en-IN" sz="25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6205997" y="2605106"/>
            <a:ext cx="2367373" cy="1952587"/>
          </a:xfrm>
          <a:custGeom>
            <a:avLst/>
            <a:gdLst>
              <a:gd name="connsiteX0" fmla="*/ 0 w 2367373"/>
              <a:gd name="connsiteY0" fmla="*/ 195259 h 1952587"/>
              <a:gd name="connsiteX1" fmla="*/ 195259 w 2367373"/>
              <a:gd name="connsiteY1" fmla="*/ 0 h 1952587"/>
              <a:gd name="connsiteX2" fmla="*/ 2172114 w 2367373"/>
              <a:gd name="connsiteY2" fmla="*/ 0 h 1952587"/>
              <a:gd name="connsiteX3" fmla="*/ 2367373 w 2367373"/>
              <a:gd name="connsiteY3" fmla="*/ 195259 h 1952587"/>
              <a:gd name="connsiteX4" fmla="*/ 2367373 w 2367373"/>
              <a:gd name="connsiteY4" fmla="*/ 1757328 h 1952587"/>
              <a:gd name="connsiteX5" fmla="*/ 2172114 w 2367373"/>
              <a:gd name="connsiteY5" fmla="*/ 1952587 h 1952587"/>
              <a:gd name="connsiteX6" fmla="*/ 195259 w 2367373"/>
              <a:gd name="connsiteY6" fmla="*/ 1952587 h 1952587"/>
              <a:gd name="connsiteX7" fmla="*/ 0 w 2367373"/>
              <a:gd name="connsiteY7" fmla="*/ 1757328 h 1952587"/>
              <a:gd name="connsiteX8" fmla="*/ 0 w 2367373"/>
              <a:gd name="connsiteY8" fmla="*/ 195259 h 195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7373" h="1952587">
                <a:moveTo>
                  <a:pt x="0" y="195259"/>
                </a:moveTo>
                <a:cubicBezTo>
                  <a:pt x="0" y="87420"/>
                  <a:pt x="87420" y="0"/>
                  <a:pt x="195259" y="0"/>
                </a:cubicBezTo>
                <a:lnTo>
                  <a:pt x="2172114" y="0"/>
                </a:lnTo>
                <a:cubicBezTo>
                  <a:pt x="2279953" y="0"/>
                  <a:pt x="2367373" y="87420"/>
                  <a:pt x="2367373" y="195259"/>
                </a:cubicBezTo>
                <a:lnTo>
                  <a:pt x="2367373" y="1757328"/>
                </a:lnTo>
                <a:cubicBezTo>
                  <a:pt x="2367373" y="1865167"/>
                  <a:pt x="2279953" y="1952587"/>
                  <a:pt x="2172114" y="1952587"/>
                </a:cubicBezTo>
                <a:lnTo>
                  <a:pt x="195259" y="1952587"/>
                </a:lnTo>
                <a:cubicBezTo>
                  <a:pt x="87420" y="1952587"/>
                  <a:pt x="0" y="1865167"/>
                  <a:pt x="0" y="1757328"/>
                </a:cubicBezTo>
                <a:lnTo>
                  <a:pt x="0" y="195259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654" tIns="90654" rIns="90654" bIns="509065" numCol="1" spcCol="1270" anchor="t" anchorCtr="0">
            <a:noAutofit/>
          </a:bodyPr>
          <a:lstStyle/>
          <a:p>
            <a:pPr marL="457200" lvl="2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2400" kern="1200" dirty="0" smtClean="0"/>
              <a:t>Get re-engineered software developed</a:t>
            </a:r>
            <a:endParaRPr lang="en-IN" sz="24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6732080" y="4139282"/>
            <a:ext cx="2104331" cy="836823"/>
          </a:xfrm>
          <a:custGeom>
            <a:avLst/>
            <a:gdLst>
              <a:gd name="connsiteX0" fmla="*/ 0 w 2104331"/>
              <a:gd name="connsiteY0" fmla="*/ 83682 h 836823"/>
              <a:gd name="connsiteX1" fmla="*/ 83682 w 2104331"/>
              <a:gd name="connsiteY1" fmla="*/ 0 h 836823"/>
              <a:gd name="connsiteX2" fmla="*/ 2020649 w 2104331"/>
              <a:gd name="connsiteY2" fmla="*/ 0 h 836823"/>
              <a:gd name="connsiteX3" fmla="*/ 2104331 w 2104331"/>
              <a:gd name="connsiteY3" fmla="*/ 83682 h 836823"/>
              <a:gd name="connsiteX4" fmla="*/ 2104331 w 2104331"/>
              <a:gd name="connsiteY4" fmla="*/ 753141 h 836823"/>
              <a:gd name="connsiteX5" fmla="*/ 2020649 w 2104331"/>
              <a:gd name="connsiteY5" fmla="*/ 836823 h 836823"/>
              <a:gd name="connsiteX6" fmla="*/ 83682 w 2104331"/>
              <a:gd name="connsiteY6" fmla="*/ 836823 h 836823"/>
              <a:gd name="connsiteX7" fmla="*/ 0 w 2104331"/>
              <a:gd name="connsiteY7" fmla="*/ 753141 h 836823"/>
              <a:gd name="connsiteX8" fmla="*/ 0 w 2104331"/>
              <a:gd name="connsiteY8" fmla="*/ 83682 h 83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4331" h="836823">
                <a:moveTo>
                  <a:pt x="0" y="83682"/>
                </a:moveTo>
                <a:cubicBezTo>
                  <a:pt x="0" y="37466"/>
                  <a:pt x="37466" y="0"/>
                  <a:pt x="83682" y="0"/>
                </a:cubicBezTo>
                <a:lnTo>
                  <a:pt x="2020649" y="0"/>
                </a:lnTo>
                <a:cubicBezTo>
                  <a:pt x="2066865" y="0"/>
                  <a:pt x="2104331" y="37466"/>
                  <a:pt x="2104331" y="83682"/>
                </a:cubicBezTo>
                <a:lnTo>
                  <a:pt x="2104331" y="753141"/>
                </a:lnTo>
                <a:cubicBezTo>
                  <a:pt x="2104331" y="799357"/>
                  <a:pt x="2066865" y="836823"/>
                  <a:pt x="2020649" y="836823"/>
                </a:cubicBezTo>
                <a:lnTo>
                  <a:pt x="83682" y="836823"/>
                </a:lnTo>
                <a:cubicBezTo>
                  <a:pt x="37466" y="836823"/>
                  <a:pt x="0" y="799357"/>
                  <a:pt x="0" y="753141"/>
                </a:cubicBezTo>
                <a:lnTo>
                  <a:pt x="0" y="836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135" tIns="56260" rIns="72135" bIns="5626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500" kern="1200" dirty="0" smtClean="0"/>
              <a:t>Forward Engineering</a:t>
            </a:r>
            <a:endParaRPr lang="en-IN" sz="2500" kern="1200" dirty="0"/>
          </a:p>
        </p:txBody>
      </p:sp>
    </p:spTree>
    <p:extLst>
      <p:ext uri="{BB962C8B-B14F-4D97-AF65-F5344CB8AC3E}">
        <p14:creationId xmlns:p14="http://schemas.microsoft.com/office/powerpoint/2010/main" val="162175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17542</TotalTime>
  <Words>1806</Words>
  <Application>Microsoft Office PowerPoint</Application>
  <PresentationFormat>On-screen Show (4:3)</PresentationFormat>
  <Paragraphs>196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Unit-8  Software Maintenance and Configuration Management</vt:lpstr>
      <vt:lpstr>Outlines</vt:lpstr>
      <vt:lpstr>Types of Software Maintenance</vt:lpstr>
      <vt:lpstr>Types of Software Maintenance (Cont…)</vt:lpstr>
      <vt:lpstr>Types of Software Maintenance (Cont…)</vt:lpstr>
      <vt:lpstr>Types of Software Maintenance (Cont…)</vt:lpstr>
      <vt:lpstr>Re-Engineering</vt:lpstr>
      <vt:lpstr>Re-Engineering</vt:lpstr>
      <vt:lpstr>Re-Engineering Process</vt:lpstr>
      <vt:lpstr>Re-Engineering Process</vt:lpstr>
      <vt:lpstr>Reverse Engineering</vt:lpstr>
      <vt:lpstr>Reverse Engineering</vt:lpstr>
      <vt:lpstr>Forward Engineering</vt:lpstr>
      <vt:lpstr>The SCM (Software Configuration Management)</vt:lpstr>
      <vt:lpstr>The SCM (Software Configuration Management) Process</vt:lpstr>
      <vt:lpstr>Layers of SCM Process</vt:lpstr>
      <vt:lpstr>The SCM (Software Configuration Management) Process</vt:lpstr>
      <vt:lpstr>Identification Task</vt:lpstr>
      <vt:lpstr>Change Control</vt:lpstr>
      <vt:lpstr>Change Control (Cont…)</vt:lpstr>
      <vt:lpstr>Version Control</vt:lpstr>
      <vt:lpstr>Version Control (Cont…)</vt:lpstr>
      <vt:lpstr>Configuration Audit</vt:lpstr>
      <vt:lpstr>Configuration Audit (Cont…)</vt:lpstr>
      <vt:lpstr>Status Reporting</vt:lpstr>
      <vt:lpstr>Status Reporting (Cont…)</vt:lpstr>
      <vt:lpstr>Summary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2888</cp:revision>
  <dcterms:created xsi:type="dcterms:W3CDTF">2013-05-17T03:00:03Z</dcterms:created>
  <dcterms:modified xsi:type="dcterms:W3CDTF">2017-04-06T07:23:47Z</dcterms:modified>
</cp:coreProperties>
</file>