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66" r:id="rId2"/>
    <p:sldId id="346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47" r:id="rId12"/>
    <p:sldId id="367" r:id="rId13"/>
    <p:sldId id="378" r:id="rId14"/>
    <p:sldId id="379" r:id="rId15"/>
    <p:sldId id="380" r:id="rId16"/>
    <p:sldId id="369" r:id="rId17"/>
    <p:sldId id="32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+2xaC8bS1uc5qwdD9ZASlA==" hashData="3aMFdswsZpEPV21V3HJCTEwQJrE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99CCFF"/>
    <a:srgbClr val="CC0000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>
        <p:scale>
          <a:sx n="70" d="100"/>
          <a:sy n="70" d="100"/>
        </p:scale>
        <p:origin x="-1085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8763000" cy="5638800"/>
          </a:xfrm>
        </p:spPr>
        <p:txBody>
          <a:bodyPr>
            <a:noAutofit/>
          </a:bodyPr>
          <a:lstStyle>
            <a:lvl1pPr marL="342900" indent="-342900" algn="just">
              <a:lnSpc>
                <a:spcPct val="114000"/>
              </a:lnSpc>
              <a:buClr>
                <a:schemeClr val="tx1"/>
              </a:buClr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rgbClr val="002060"/>
              </a:buClr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>
              <a:lnSpc>
                <a:spcPct val="114000"/>
              </a:lnSpc>
              <a:buClr>
                <a:schemeClr val="tx1"/>
              </a:buClr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rgbClr val="002060"/>
              </a:buClr>
              <a:defRPr sz="18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/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Unit-9 </a:t>
            </a:r>
            <a:r>
              <a:rPr lang="en-IN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Software Engineering and Software as a Service	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214384" y="2667000"/>
            <a:ext cx="8763000" cy="808037"/>
          </a:xfrm>
        </p:spPr>
        <p:txBody>
          <a:bodyPr wrap="none">
            <a:normAutofit/>
          </a:bodyPr>
          <a:lstStyle>
            <a:lvl1pPr algn="ctr">
              <a:defRPr sz="4400" b="1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2133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40386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73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500" y="-46037"/>
            <a:ext cx="8763000" cy="808037"/>
          </a:xfrm>
        </p:spPr>
        <p:txBody>
          <a:bodyPr wrap="none">
            <a:normAutofit/>
          </a:bodyPr>
          <a:lstStyle>
            <a:lvl1pPr algn="l">
              <a:defRPr sz="4400" b="0"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Unit-8 S/w Maintenance and Configuration Management</a:t>
            </a:r>
            <a:r>
              <a:rPr lang="da-DK" sz="1800" kern="1200" baseline="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	      </a:t>
            </a:r>
            <a:r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Engg. &amp; Tech.</a:t>
            </a:r>
            <a:endParaRPr lang="da-DK" sz="1800" kern="1200" noProof="1">
              <a:solidFill>
                <a:srgbClr val="FFFFFF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6858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2133600" cy="365125"/>
          </a:xfrm>
        </p:spPr>
        <p:txBody>
          <a:bodyPr/>
          <a:lstStyle>
            <a:lvl1pPr>
              <a:defRPr sz="1400"/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0" y="734704"/>
            <a:ext cx="4381500" cy="5638800"/>
          </a:xfrm>
        </p:spPr>
        <p:txBody>
          <a:bodyPr>
            <a:noAutofit/>
          </a:bodyPr>
          <a:lstStyle>
            <a:lvl1pPr marL="342900" indent="-342900" algn="l">
              <a:lnSpc>
                <a:spcPct val="114000"/>
              </a:lnSpc>
              <a:buClrTx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>
              <a:lnSpc>
                <a:spcPct val="114000"/>
              </a:lnSpc>
              <a:buClrTx/>
              <a:buFont typeface="Arial" pitchFamily="34" charset="0"/>
              <a:buChar char="•"/>
              <a:defRPr sz="2200">
                <a:solidFill>
                  <a:srgbClr val="00206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>
              <a:lnSpc>
                <a:spcPct val="114000"/>
              </a:lnSpc>
              <a:buClrTx/>
              <a:buFont typeface="Courier New" pitchFamily="49" charset="0"/>
              <a:buChar char="o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8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821" y="4191000"/>
            <a:ext cx="71628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Jignasu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Mahidhareeya</a:t>
            </a:r>
            <a:endParaRPr lang="en-US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jignasu.mahidhareeya@darshan.ac.in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+ 91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9890261198</a:t>
            </a:r>
          </a:p>
          <a:p>
            <a:pPr algn="l">
              <a:spcBef>
                <a:spcPts val="0"/>
              </a:spcBef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Computer Engineering		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Technology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295399"/>
            <a:ext cx="8839200" cy="2743201"/>
          </a:xfrm>
        </p:spPr>
        <p:txBody>
          <a:bodyPr anchor="b">
            <a:no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Unit-9 </a:t>
            </a:r>
            <a:br>
              <a:rPr lang="en-US" b="1" dirty="0" smtClean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IN" b="1" dirty="0">
                <a:solidFill>
                  <a:schemeClr val="bg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Software Engineering and Software as a Service</a:t>
            </a:r>
            <a:endParaRPr lang="en-US" sz="36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25654" y="576262"/>
            <a:ext cx="1219200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white"/>
                </a:solidFill>
              </a:rPr>
              <a:t>2160701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576262"/>
            <a:ext cx="2944654" cy="381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prstClr val="white"/>
                </a:solidFill>
              </a:rPr>
              <a:t>SOFTWARE ENGINEERING</a:t>
            </a:r>
            <a:endParaRPr lang="en-US" sz="2000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012" y="5445241"/>
            <a:ext cx="3698588" cy="876404"/>
          </a:xfrm>
          <a:prstGeom prst="rect">
            <a:avLst/>
          </a:prstGeom>
        </p:spPr>
      </p:pic>
      <p:pic>
        <p:nvPicPr>
          <p:cNvPr id="1026" name="Picture 2" descr="Image result for software engineer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61" y="289861"/>
            <a:ext cx="2752039" cy="131033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SaaS</a:t>
            </a:r>
            <a:r>
              <a:rPr lang="en-IN" dirty="0"/>
              <a:t> Architecture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nearly every </a:t>
            </a:r>
            <a:r>
              <a:rPr lang="en-IN" dirty="0" smtClean="0">
                <a:solidFill>
                  <a:srgbClr val="FF0000"/>
                </a:solidFill>
              </a:rPr>
              <a:t>computer comes with a browser</a:t>
            </a:r>
            <a:r>
              <a:rPr lang="en-IN" dirty="0" smtClean="0"/>
              <a:t> as part of the operating environment, there is hardly any implementation work required by a company’s IT department. </a:t>
            </a:r>
          </a:p>
          <a:p>
            <a:r>
              <a:rPr lang="en-IN" dirty="0" smtClean="0"/>
              <a:t>This </a:t>
            </a:r>
            <a:r>
              <a:rPr lang="en-IN" dirty="0"/>
              <a:t>allows the IT department to focus on other activities reducing support </a:t>
            </a:r>
            <a:r>
              <a:rPr lang="en-IN" dirty="0" smtClean="0"/>
              <a:t>costs. </a:t>
            </a:r>
            <a:endParaRPr lang="en-IN" dirty="0"/>
          </a:p>
          <a:p>
            <a:r>
              <a:rPr lang="en-IN" dirty="0" err="1" smtClean="0"/>
              <a:t>SaaS</a:t>
            </a:r>
            <a:r>
              <a:rPr lang="en-IN" dirty="0" smtClean="0"/>
              <a:t> </a:t>
            </a:r>
            <a:r>
              <a:rPr lang="en-IN" dirty="0"/>
              <a:t>is traditionally sold on a subscription basis that includes upgrades, maintenance and </a:t>
            </a:r>
            <a:r>
              <a:rPr lang="en-IN" dirty="0" smtClean="0"/>
              <a:t>some level of basic </a:t>
            </a:r>
            <a:r>
              <a:rPr lang="en-IN" dirty="0"/>
              <a:t>support. </a:t>
            </a:r>
          </a:p>
          <a:p>
            <a:r>
              <a:rPr lang="en-IN" dirty="0" smtClean="0"/>
              <a:t>These </a:t>
            </a:r>
            <a:r>
              <a:rPr lang="en-IN" dirty="0"/>
              <a:t>subscriptions operate on a monthly, quarterly or yearly </a:t>
            </a:r>
            <a:r>
              <a:rPr lang="en-IN" dirty="0" smtClean="0"/>
              <a:t>basis.</a:t>
            </a:r>
          </a:p>
          <a:p>
            <a:r>
              <a:rPr lang="en-IN" dirty="0" err="1" smtClean="0"/>
              <a:t>SaaS</a:t>
            </a:r>
            <a:r>
              <a:rPr lang="en-IN" dirty="0" smtClean="0"/>
              <a:t> is ideal </a:t>
            </a:r>
            <a:r>
              <a:rPr lang="en-IN" dirty="0"/>
              <a:t>for companies who would be using the application periodically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Lifetime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order to understand the engineering process for the software, it is </a:t>
            </a:r>
            <a:r>
              <a:rPr lang="en-IN" dirty="0" smtClean="0">
                <a:solidFill>
                  <a:srgbClr val="FF0000"/>
                </a:solidFill>
              </a:rPr>
              <a:t>essential to contrast software and hardware engineering </a:t>
            </a:r>
            <a:r>
              <a:rPr lang="en-IN" dirty="0" smtClean="0"/>
              <a:t>with respect to product lifetime.</a:t>
            </a:r>
          </a:p>
          <a:p>
            <a:r>
              <a:rPr lang="en-IN" dirty="0" smtClean="0"/>
              <a:t>The concept </a:t>
            </a:r>
            <a:r>
              <a:rPr lang="en-IN" dirty="0" smtClean="0">
                <a:solidFill>
                  <a:srgbClr val="FF0000"/>
                </a:solidFill>
              </a:rPr>
              <a:t>product life time concerns the life of product in the market</a:t>
            </a:r>
            <a:r>
              <a:rPr lang="en-IN" dirty="0" smtClean="0"/>
              <a:t> with respect to business or commercial cost and sales measures.</a:t>
            </a:r>
          </a:p>
          <a:p>
            <a:r>
              <a:rPr lang="en-IN" dirty="0" smtClean="0"/>
              <a:t>The time period of product life and the length of each stage varies from product to product.</a:t>
            </a:r>
          </a:p>
          <a:p>
            <a:pPr lvl="1"/>
            <a:r>
              <a:rPr lang="en-IN" dirty="0" smtClean="0"/>
              <a:t>Lifetime of one product can be over in few months and of another product may last for many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</a:t>
            </a:r>
            <a:r>
              <a:rPr lang="en-IN" dirty="0" smtClean="0"/>
              <a:t>Lifetime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</a:t>
            </a:r>
            <a:r>
              <a:rPr lang="en-IN" dirty="0"/>
              <a:t>are three assumptions made for product </a:t>
            </a:r>
            <a:r>
              <a:rPr lang="en-IN" dirty="0" smtClean="0"/>
              <a:t>lifetime.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Products </a:t>
            </a:r>
            <a:r>
              <a:rPr lang="en-IN" dirty="0"/>
              <a:t>have a </a:t>
            </a:r>
            <a:r>
              <a:rPr lang="en-IN" dirty="0">
                <a:solidFill>
                  <a:srgbClr val="FF0000"/>
                </a:solidFill>
              </a:rPr>
              <a:t>limited life </a:t>
            </a:r>
            <a:r>
              <a:rPr lang="en-IN" dirty="0"/>
              <a:t>and thus every product has a life cycle.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Product </a:t>
            </a:r>
            <a:r>
              <a:rPr lang="en-IN" dirty="0">
                <a:solidFill>
                  <a:srgbClr val="FF0000"/>
                </a:solidFill>
              </a:rPr>
              <a:t>sales pass through distinct stages</a:t>
            </a:r>
            <a:r>
              <a:rPr lang="en-IN" dirty="0"/>
              <a:t>, each posing different challenges, opportunities and problems to the seller.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Products </a:t>
            </a:r>
            <a:r>
              <a:rPr lang="en-IN" dirty="0">
                <a:solidFill>
                  <a:srgbClr val="FF0000"/>
                </a:solidFill>
              </a:rPr>
              <a:t>require different marketing, financing, manufacturing, purchasing and human resource strategies </a:t>
            </a:r>
            <a:r>
              <a:rPr lang="en-IN" dirty="0"/>
              <a:t>throughout its lifetime</a:t>
            </a:r>
            <a:r>
              <a:rPr lang="en-IN" dirty="0" smtClean="0"/>
              <a:t>.</a:t>
            </a:r>
          </a:p>
          <a:p>
            <a:r>
              <a:rPr lang="en-IN" dirty="0"/>
              <a:t>Product </a:t>
            </a:r>
            <a:r>
              <a:rPr lang="en-IN" dirty="0" smtClean="0"/>
              <a:t>lifetime </a:t>
            </a:r>
            <a:r>
              <a:rPr lang="en-IN" dirty="0"/>
              <a:t>is an important factor for the difference between hardware and software.</a:t>
            </a:r>
          </a:p>
          <a:p>
            <a:r>
              <a:rPr lang="en-IN" dirty="0"/>
              <a:t>There are two important approaches for product lifetime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Independent 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Continuous </a:t>
            </a:r>
            <a:r>
              <a:rPr lang="en-IN" dirty="0" smtClean="0"/>
              <a:t>Improvement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/>
              <a:t>Independent Product Vs. Continues </a:t>
            </a:r>
            <a:r>
              <a:rPr lang="fr-FR" sz="3300" dirty="0" err="1" smtClean="0"/>
              <a:t>Improvement</a:t>
            </a:r>
            <a:endParaRPr lang="en-I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Hardware design must be created and implemented completely </a:t>
            </a:r>
            <a:r>
              <a:rPr lang="en-IN" dirty="0" smtClean="0"/>
              <a:t>before they get deployed at the working environment.</a:t>
            </a:r>
          </a:p>
          <a:p>
            <a:r>
              <a:rPr lang="en-IN" dirty="0" smtClean="0"/>
              <a:t>On the other hand, </a:t>
            </a:r>
            <a:r>
              <a:rPr lang="en-IN" dirty="0" smtClean="0">
                <a:solidFill>
                  <a:srgbClr val="FF0000"/>
                </a:solidFill>
              </a:rPr>
              <a:t>software is expected to grow and evolve </a:t>
            </a:r>
            <a:r>
              <a:rPr lang="en-IN" dirty="0" smtClean="0"/>
              <a:t>over time.</a:t>
            </a:r>
          </a:p>
          <a:p>
            <a:r>
              <a:rPr lang="en-IN" dirty="0" smtClean="0"/>
              <a:t>The </a:t>
            </a:r>
            <a:r>
              <a:rPr lang="en-IN" dirty="0" smtClean="0">
                <a:solidFill>
                  <a:srgbClr val="FF0000"/>
                </a:solidFill>
              </a:rPr>
              <a:t>cost for upgrade of hardware is very expensive </a:t>
            </a:r>
            <a:r>
              <a:rPr lang="en-IN" dirty="0" smtClean="0"/>
              <a:t>while </a:t>
            </a:r>
            <a:r>
              <a:rPr lang="en-IN" dirty="0" smtClean="0">
                <a:solidFill>
                  <a:srgbClr val="FF0000"/>
                </a:solidFill>
              </a:rPr>
              <a:t>software upgrade is normally affordable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Hence </a:t>
            </a:r>
            <a:r>
              <a:rPr lang="en-IN" dirty="0" smtClean="0">
                <a:solidFill>
                  <a:srgbClr val="FF0000"/>
                </a:solidFill>
              </a:rPr>
              <a:t>software is getting improved at each new release </a:t>
            </a:r>
            <a:r>
              <a:rPr lang="en-IN" dirty="0" smtClean="0"/>
              <a:t>or version while hardware decay (waste) into obsolescence (unused).</a:t>
            </a:r>
          </a:p>
          <a:p>
            <a:r>
              <a:rPr lang="en-IN" dirty="0" smtClean="0"/>
              <a:t>As hardware product is not getting better over the time, customer expects it to be completely bug free and </a:t>
            </a:r>
            <a:r>
              <a:rPr lang="en-IN" dirty="0" smtClean="0">
                <a:solidFill>
                  <a:srgbClr val="FF0000"/>
                </a:solidFill>
              </a:rPr>
              <a:t>independent product </a:t>
            </a:r>
            <a:r>
              <a:rPr lang="en-IN" dirty="0" smtClean="0"/>
              <a:t>when it is launched.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4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900" dirty="0"/>
              <a:t>Independent Product Vs. Continues </a:t>
            </a:r>
            <a:r>
              <a:rPr lang="fr-FR" sz="2900" dirty="0" err="1"/>
              <a:t>Improvement</a:t>
            </a:r>
            <a:r>
              <a:rPr lang="en-IN" sz="2900" dirty="0" smtClean="0"/>
              <a:t> (</a:t>
            </a:r>
            <a:r>
              <a:rPr lang="en-IN" sz="2900" dirty="0" err="1" smtClean="0"/>
              <a:t>Cont</a:t>
            </a:r>
            <a:r>
              <a:rPr lang="en-IN" sz="2900" dirty="0" smtClean="0"/>
              <a:t>…)</a:t>
            </a:r>
            <a:endParaRPr lang="en-IN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it is not working properly, </a:t>
            </a:r>
          </a:p>
          <a:p>
            <a:pPr lvl="1"/>
            <a:r>
              <a:rPr lang="en-IN" dirty="0" smtClean="0"/>
              <a:t>then customer thinks it faulty and returns the product immediately and the manufacturing company has to bear the loss.</a:t>
            </a:r>
          </a:p>
          <a:p>
            <a:r>
              <a:rPr lang="en-IN" dirty="0" smtClean="0"/>
              <a:t>On the other hand, even if there are some problems in the software during installation, </a:t>
            </a:r>
          </a:p>
          <a:p>
            <a:pPr lvl="1"/>
            <a:r>
              <a:rPr lang="en-IN" dirty="0" smtClean="0"/>
              <a:t>customer install the latest versions or updates thinking that one day or other the problem will get resolved.</a:t>
            </a:r>
          </a:p>
          <a:p>
            <a:r>
              <a:rPr lang="en-IN" dirty="0" smtClean="0"/>
              <a:t>The main reason behind it is the </a:t>
            </a:r>
            <a:r>
              <a:rPr lang="en-IN" dirty="0" smtClean="0">
                <a:solidFill>
                  <a:srgbClr val="FF0000"/>
                </a:solidFill>
              </a:rPr>
              <a:t>continuous improvement </a:t>
            </a:r>
            <a:r>
              <a:rPr lang="en-IN" dirty="0" smtClean="0"/>
              <a:t>in software development.</a:t>
            </a:r>
          </a:p>
          <a:p>
            <a:r>
              <a:rPr lang="en-IN" dirty="0" smtClean="0"/>
              <a:t>There is a tendency of using improved versions of the software over its lifetime.</a:t>
            </a:r>
          </a:p>
          <a:p>
            <a:r>
              <a:rPr lang="en-IN" dirty="0" smtClean="0"/>
              <a:t>In fact long product life of software means maintenance and enhancement of the software continuously.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900" dirty="0"/>
              <a:t>Independent Product Vs. Continues </a:t>
            </a:r>
            <a:r>
              <a:rPr lang="fr-FR" sz="2900" dirty="0" err="1"/>
              <a:t>Improvement</a:t>
            </a:r>
            <a:r>
              <a:rPr lang="en-IN" sz="2900" dirty="0"/>
              <a:t> (</a:t>
            </a:r>
            <a:r>
              <a:rPr lang="en-IN" sz="2900" dirty="0" err="1"/>
              <a:t>Cont</a:t>
            </a:r>
            <a:r>
              <a:rPr lang="en-IN" sz="2900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Thus the successful software can live decades and is expected to evolve and improve continuously.</a:t>
            </a:r>
          </a:p>
          <a:p>
            <a:r>
              <a:rPr lang="en-IN" dirty="0" smtClean="0"/>
              <a:t>While the computer hardware is finalized at the time of manufacturing and can be considered obsolete within just few years.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Continuous Improvement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continuous improvement tasks are: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Review</a:t>
            </a:r>
            <a:r>
              <a:rPr lang="en-IN" dirty="0" smtClean="0"/>
              <a:t> </a:t>
            </a:r>
            <a:r>
              <a:rPr lang="en-IN" dirty="0"/>
              <a:t>product, processes and practices </a:t>
            </a:r>
            <a:r>
              <a:rPr lang="en-IN" dirty="0" smtClean="0"/>
              <a:t>periodically.</a:t>
            </a:r>
            <a:endParaRPr lang="en-IN" dirty="0"/>
          </a:p>
          <a:p>
            <a:pPr lvl="1"/>
            <a:r>
              <a:rPr lang="en-IN" dirty="0" smtClean="0"/>
              <a:t>Conduct </a:t>
            </a:r>
            <a:r>
              <a:rPr lang="en-IN" dirty="0"/>
              <a:t>frequent retrospectives </a:t>
            </a:r>
            <a:r>
              <a:rPr lang="en-IN" dirty="0" smtClean="0"/>
              <a:t>(looking back in the past) and </a:t>
            </a:r>
            <a:r>
              <a:rPr lang="en-IN" dirty="0"/>
              <a:t>experiments to continually </a:t>
            </a:r>
            <a:r>
              <a:rPr lang="en-IN" dirty="0">
                <a:solidFill>
                  <a:srgbClr val="FF0000"/>
                </a:solidFill>
              </a:rPr>
              <a:t>improve </a:t>
            </a:r>
            <a:r>
              <a:rPr lang="en-IN" dirty="0" smtClean="0">
                <a:solidFill>
                  <a:srgbClr val="FF0000"/>
                </a:solidFill>
              </a:rPr>
              <a:t>team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 smtClean="0"/>
              <a:t>Gather </a:t>
            </a:r>
            <a:r>
              <a:rPr lang="en-IN" dirty="0">
                <a:solidFill>
                  <a:srgbClr val="FF0000"/>
                </a:solidFill>
              </a:rPr>
              <a:t>feedback from </a:t>
            </a:r>
            <a:r>
              <a:rPr lang="en-IN" dirty="0" smtClean="0">
                <a:solidFill>
                  <a:srgbClr val="FF0000"/>
                </a:solidFill>
              </a:rPr>
              <a:t>stakeholders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 smtClean="0"/>
              <a:t>Develop </a:t>
            </a:r>
            <a:r>
              <a:rPr lang="en-IN" dirty="0"/>
              <a:t>a team of </a:t>
            </a:r>
            <a:r>
              <a:rPr lang="en-IN" dirty="0" smtClean="0"/>
              <a:t>specialists </a:t>
            </a:r>
            <a:r>
              <a:rPr lang="en-IN" dirty="0"/>
              <a:t>by providing </a:t>
            </a:r>
            <a:r>
              <a:rPr lang="en-IN" dirty="0" smtClean="0">
                <a:solidFill>
                  <a:srgbClr val="FF0000"/>
                </a:solidFill>
              </a:rPr>
              <a:t>learning opportunities</a:t>
            </a:r>
            <a:r>
              <a:rPr lang="en-IN" dirty="0"/>
              <a:t>.</a:t>
            </a:r>
          </a:p>
          <a:p>
            <a:pPr lvl="1"/>
            <a:r>
              <a:rPr lang="en-IN" dirty="0" smtClean="0"/>
              <a:t>Perform </a:t>
            </a:r>
            <a:r>
              <a:rPr lang="en-IN" dirty="0" smtClean="0">
                <a:solidFill>
                  <a:srgbClr val="FF0000"/>
                </a:solidFill>
              </a:rPr>
              <a:t>analysis </a:t>
            </a:r>
            <a:r>
              <a:rPr lang="en-IN" dirty="0">
                <a:solidFill>
                  <a:srgbClr val="FF0000"/>
                </a:solidFill>
              </a:rPr>
              <a:t>on existing processes </a:t>
            </a:r>
            <a:r>
              <a:rPr lang="en-IN" dirty="0"/>
              <a:t>to remove wastes and improve efficiency.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Disseminate (expand) knowledge </a:t>
            </a:r>
            <a:r>
              <a:rPr lang="en-IN" dirty="0"/>
              <a:t>gained </a:t>
            </a:r>
            <a:r>
              <a:rPr lang="en-IN" dirty="0" smtClean="0"/>
              <a:t>during project </a:t>
            </a:r>
            <a:r>
              <a:rPr lang="en-IN" dirty="0"/>
              <a:t>works to the whole organization for organizational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as a Service</a:t>
            </a:r>
          </a:p>
          <a:p>
            <a:pPr lvl="1"/>
            <a:r>
              <a:rPr lang="en-IN" dirty="0" err="1"/>
              <a:t>SaaS</a:t>
            </a:r>
            <a:r>
              <a:rPr lang="en-IN" dirty="0"/>
              <a:t> Architecture</a:t>
            </a:r>
          </a:p>
          <a:p>
            <a:r>
              <a:rPr lang="en-IN" dirty="0"/>
              <a:t>Product Lifetime</a:t>
            </a:r>
          </a:p>
          <a:p>
            <a:r>
              <a:rPr lang="en-IN" dirty="0"/>
              <a:t>Independent Product Vs. Continues </a:t>
            </a:r>
            <a:r>
              <a:rPr lang="en-IN" dirty="0" smtClean="0"/>
              <a:t>Improvement</a:t>
            </a:r>
          </a:p>
          <a:p>
            <a:r>
              <a:rPr lang="en-IN" dirty="0"/>
              <a:t>Continuous Improvement Tasks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Outlines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as a Service</a:t>
            </a:r>
          </a:p>
          <a:p>
            <a:pPr lvl="1"/>
            <a:r>
              <a:rPr lang="en-IN" dirty="0" err="1"/>
              <a:t>SaaS</a:t>
            </a:r>
            <a:r>
              <a:rPr lang="en-IN" dirty="0"/>
              <a:t> Architecture</a:t>
            </a:r>
          </a:p>
          <a:p>
            <a:r>
              <a:rPr lang="en-IN" dirty="0" smtClean="0"/>
              <a:t>Product Lifetime</a:t>
            </a:r>
          </a:p>
          <a:p>
            <a:pPr lvl="1"/>
            <a:r>
              <a:rPr lang="en-IN" dirty="0" smtClean="0"/>
              <a:t>Independent </a:t>
            </a:r>
            <a:r>
              <a:rPr lang="en-IN" dirty="0"/>
              <a:t>Product Vs. </a:t>
            </a:r>
            <a:r>
              <a:rPr lang="en-IN" dirty="0" smtClean="0"/>
              <a:t>Continues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</a:t>
            </a:r>
            <a:r>
              <a:rPr lang="en-IN" dirty="0"/>
              <a:t>as a </a:t>
            </a:r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SaaS</a:t>
            </a:r>
            <a:r>
              <a:rPr lang="en-IN" dirty="0" smtClean="0"/>
              <a:t> (Software </a:t>
            </a:r>
            <a:r>
              <a:rPr lang="en-IN" dirty="0"/>
              <a:t>as a </a:t>
            </a:r>
            <a:r>
              <a:rPr lang="en-IN" dirty="0" smtClean="0"/>
              <a:t>Service) describes </a:t>
            </a:r>
            <a:r>
              <a:rPr lang="en-IN" dirty="0"/>
              <a:t>any </a:t>
            </a:r>
            <a:r>
              <a:rPr lang="en-IN" dirty="0">
                <a:solidFill>
                  <a:srgbClr val="FF0000"/>
                </a:solidFill>
              </a:rPr>
              <a:t>cloud service </a:t>
            </a:r>
            <a:r>
              <a:rPr lang="en-IN" dirty="0"/>
              <a:t>where consumers are </a:t>
            </a:r>
            <a:r>
              <a:rPr lang="en-IN" dirty="0">
                <a:solidFill>
                  <a:srgbClr val="FF0000"/>
                </a:solidFill>
              </a:rPr>
              <a:t>able to access software applications over the internet</a:t>
            </a:r>
            <a:r>
              <a:rPr lang="en-IN" dirty="0"/>
              <a:t>. </a:t>
            </a:r>
          </a:p>
          <a:p>
            <a:pPr lvl="1"/>
            <a:r>
              <a:rPr lang="en-IN" dirty="0" smtClean="0"/>
              <a:t>Google</a:t>
            </a:r>
            <a:r>
              <a:rPr lang="en-IN" dirty="0"/>
              <a:t>, </a:t>
            </a:r>
            <a:r>
              <a:rPr lang="en-IN" dirty="0" smtClean="0"/>
              <a:t>Twitter and Facebook are </a:t>
            </a:r>
            <a:r>
              <a:rPr lang="en-IN" dirty="0"/>
              <a:t>all examples of </a:t>
            </a:r>
            <a:r>
              <a:rPr lang="en-IN" dirty="0" err="1"/>
              <a:t>SaaS</a:t>
            </a:r>
            <a:r>
              <a:rPr lang="en-IN" dirty="0"/>
              <a:t>, with users able to access the services via any internet enabled device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 smtClean="0"/>
              <a:t>Enterprise </a:t>
            </a:r>
            <a:r>
              <a:rPr lang="en-IN" dirty="0"/>
              <a:t>users are able to use applications for a range of needs, including accounting and invoicing, tracking sales, planning, performance monitoring and communications. </a:t>
            </a:r>
          </a:p>
          <a:p>
            <a:r>
              <a:rPr lang="en-IN" dirty="0" err="1" smtClean="0"/>
              <a:t>SaaS</a:t>
            </a:r>
            <a:r>
              <a:rPr lang="en-IN" dirty="0" smtClean="0"/>
              <a:t> </a:t>
            </a:r>
            <a:r>
              <a:rPr lang="en-IN" dirty="0"/>
              <a:t>is often referred to as </a:t>
            </a:r>
            <a:r>
              <a:rPr lang="en-IN" dirty="0">
                <a:solidFill>
                  <a:srgbClr val="FF0000"/>
                </a:solidFill>
              </a:rPr>
              <a:t>software-on-demand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utilizing it </a:t>
            </a:r>
            <a:r>
              <a:rPr lang="en-IN" dirty="0" smtClean="0">
                <a:solidFill>
                  <a:srgbClr val="FF0000"/>
                </a:solidFill>
              </a:rPr>
              <a:t>as renting </a:t>
            </a:r>
            <a:r>
              <a:rPr lang="en-IN" dirty="0">
                <a:solidFill>
                  <a:srgbClr val="FF0000"/>
                </a:solidFill>
              </a:rPr>
              <a:t>software </a:t>
            </a:r>
            <a:r>
              <a:rPr lang="en-IN" dirty="0"/>
              <a:t>rather than buying it. </a:t>
            </a:r>
          </a:p>
          <a:p>
            <a:r>
              <a:rPr lang="en-IN" dirty="0" smtClean="0"/>
              <a:t>With </a:t>
            </a:r>
            <a:r>
              <a:rPr lang="en-IN" dirty="0"/>
              <a:t>traditional software applications you would purchase the software upfront as a package and then install it onto your computer.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</a:t>
            </a:r>
            <a:r>
              <a:rPr lang="en-IN" dirty="0"/>
              <a:t>as a Service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software’s license may also limit the number of users and/or devices where the software can be deployed. </a:t>
            </a:r>
          </a:p>
          <a:p>
            <a:r>
              <a:rPr lang="en-IN" dirty="0" smtClean="0"/>
              <a:t>Software </a:t>
            </a:r>
            <a:r>
              <a:rPr lang="en-IN" dirty="0"/>
              <a:t>as a Service users, however, </a:t>
            </a:r>
            <a:r>
              <a:rPr lang="en-IN" dirty="0">
                <a:solidFill>
                  <a:srgbClr val="FF0000"/>
                </a:solidFill>
              </a:rPr>
              <a:t>subscribe to the software rather than purchase it</a:t>
            </a:r>
            <a:r>
              <a:rPr lang="en-IN" dirty="0"/>
              <a:t>, usually on a monthly basis. </a:t>
            </a:r>
          </a:p>
          <a:p>
            <a:r>
              <a:rPr lang="en-IN" dirty="0" smtClean="0"/>
              <a:t>Applications </a:t>
            </a:r>
            <a:r>
              <a:rPr lang="en-IN" dirty="0"/>
              <a:t>are purchased and used online with files </a:t>
            </a:r>
            <a:r>
              <a:rPr lang="en-IN" dirty="0" smtClean="0"/>
              <a:t>(data files) saved </a:t>
            </a:r>
            <a:r>
              <a:rPr lang="en-IN" dirty="0"/>
              <a:t>in the cloud rather than on individual computers.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</a:t>
            </a:r>
            <a:r>
              <a:rPr lang="en-IN" dirty="0"/>
              <a:t>as a Service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Benefits of </a:t>
            </a:r>
            <a:r>
              <a:rPr lang="en-IN" dirty="0" err="1" smtClean="0"/>
              <a:t>SaaS</a:t>
            </a:r>
            <a:r>
              <a:rPr lang="en-IN" dirty="0" smtClean="0"/>
              <a:t> to </a:t>
            </a:r>
            <a:r>
              <a:rPr lang="en-IN" dirty="0"/>
              <a:t>organizations and personal </a:t>
            </a:r>
            <a:r>
              <a:rPr lang="en-IN" dirty="0" smtClean="0"/>
              <a:t>users: </a:t>
            </a:r>
            <a:endParaRPr lang="en-IN" dirty="0"/>
          </a:p>
          <a:p>
            <a:pPr lvl="1"/>
            <a:r>
              <a:rPr lang="en-IN" dirty="0" smtClean="0"/>
              <a:t>No </a:t>
            </a:r>
            <a:r>
              <a:rPr lang="en-IN" dirty="0"/>
              <a:t>additional hardware </a:t>
            </a:r>
            <a:r>
              <a:rPr lang="en-IN" dirty="0" smtClean="0"/>
              <a:t>costs</a:t>
            </a:r>
          </a:p>
          <a:p>
            <a:pPr lvl="1"/>
            <a:r>
              <a:rPr lang="en-IN" dirty="0" smtClean="0"/>
              <a:t>No </a:t>
            </a:r>
            <a:r>
              <a:rPr lang="en-IN" dirty="0"/>
              <a:t>initial setup </a:t>
            </a:r>
            <a:r>
              <a:rPr lang="en-IN" dirty="0" smtClean="0"/>
              <a:t>costs</a:t>
            </a:r>
            <a:endParaRPr lang="en-IN" dirty="0"/>
          </a:p>
          <a:p>
            <a:pPr lvl="1"/>
            <a:r>
              <a:rPr lang="en-IN" dirty="0" smtClean="0"/>
              <a:t>Pay </a:t>
            </a:r>
            <a:r>
              <a:rPr lang="en-IN" dirty="0"/>
              <a:t>for what you </a:t>
            </a:r>
            <a:r>
              <a:rPr lang="en-IN" dirty="0" smtClean="0"/>
              <a:t>use</a:t>
            </a:r>
            <a:endParaRPr lang="en-IN" dirty="0"/>
          </a:p>
          <a:p>
            <a:pPr lvl="1"/>
            <a:r>
              <a:rPr lang="en-IN" dirty="0" smtClean="0"/>
              <a:t>Usage </a:t>
            </a:r>
            <a:r>
              <a:rPr lang="en-IN" dirty="0"/>
              <a:t>is </a:t>
            </a:r>
            <a:r>
              <a:rPr lang="en-IN" dirty="0" smtClean="0"/>
              <a:t>scalable</a:t>
            </a:r>
            <a:endParaRPr lang="en-IN" dirty="0"/>
          </a:p>
          <a:p>
            <a:pPr lvl="1"/>
            <a:r>
              <a:rPr lang="en-IN" dirty="0" smtClean="0"/>
              <a:t>Updates </a:t>
            </a:r>
            <a:r>
              <a:rPr lang="en-IN" dirty="0"/>
              <a:t>are </a:t>
            </a:r>
            <a:r>
              <a:rPr lang="en-IN" dirty="0" smtClean="0"/>
              <a:t>automated</a:t>
            </a:r>
            <a:endParaRPr lang="en-IN" dirty="0"/>
          </a:p>
          <a:p>
            <a:pPr lvl="1"/>
            <a:r>
              <a:rPr lang="en-IN" dirty="0" smtClean="0"/>
              <a:t>Cross </a:t>
            </a:r>
            <a:r>
              <a:rPr lang="en-IN" dirty="0"/>
              <a:t>device </a:t>
            </a:r>
            <a:r>
              <a:rPr lang="en-IN" dirty="0" smtClean="0"/>
              <a:t>compatibility</a:t>
            </a:r>
            <a:endParaRPr lang="en-IN" dirty="0"/>
          </a:p>
          <a:p>
            <a:pPr lvl="1"/>
            <a:r>
              <a:rPr lang="en-IN" dirty="0" smtClean="0"/>
              <a:t>Accessible </a:t>
            </a:r>
            <a:r>
              <a:rPr lang="en-IN" dirty="0"/>
              <a:t>from any </a:t>
            </a:r>
            <a:r>
              <a:rPr lang="en-IN" dirty="0" smtClean="0"/>
              <a:t>location</a:t>
            </a:r>
            <a:endParaRPr lang="en-IN" dirty="0"/>
          </a:p>
          <a:p>
            <a:pPr lvl="1"/>
            <a:r>
              <a:rPr lang="en-IN" dirty="0" smtClean="0"/>
              <a:t>Applications </a:t>
            </a:r>
            <a:r>
              <a:rPr lang="en-IN" dirty="0"/>
              <a:t>can be </a:t>
            </a:r>
            <a:r>
              <a:rPr lang="en-IN" dirty="0" smtClean="0"/>
              <a:t>customized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Software </a:t>
            </a:r>
            <a:r>
              <a:rPr lang="en-IN" dirty="0"/>
              <a:t>as a Service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Office </a:t>
            </a:r>
            <a:r>
              <a:rPr lang="en-IN" dirty="0">
                <a:solidFill>
                  <a:srgbClr val="FF0000"/>
                </a:solidFill>
              </a:rPr>
              <a:t>software is the best example </a:t>
            </a:r>
            <a:r>
              <a:rPr lang="en-IN" dirty="0"/>
              <a:t>of businesses utilizing </a:t>
            </a:r>
            <a:r>
              <a:rPr lang="en-IN" dirty="0" err="1" smtClean="0"/>
              <a:t>SaaS</a:t>
            </a:r>
            <a:endParaRPr lang="en-IN" dirty="0" smtClean="0"/>
          </a:p>
          <a:p>
            <a:pPr lvl="1"/>
            <a:r>
              <a:rPr lang="en-IN" dirty="0" smtClean="0"/>
              <a:t>Tasks </a:t>
            </a:r>
            <a:r>
              <a:rPr lang="en-IN" dirty="0"/>
              <a:t>related to accounting, invoicing, sales and planning can all be performed through Software as a Service. 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required software can be subscribed </a:t>
            </a:r>
            <a:r>
              <a:rPr lang="en-IN" dirty="0" smtClean="0"/>
              <a:t>via </a:t>
            </a:r>
            <a:r>
              <a:rPr lang="en-IN" dirty="0"/>
              <a:t>the internet and then accessed online via any computer in the office using a username and password. 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needs change they can easily switch to software that better meets their requirements. </a:t>
            </a:r>
            <a:endParaRPr lang="en-IN" dirty="0" smtClean="0"/>
          </a:p>
          <a:p>
            <a:pPr lvl="1"/>
            <a:r>
              <a:rPr lang="en-IN" dirty="0" smtClean="0"/>
              <a:t>Everyone </a:t>
            </a:r>
            <a:r>
              <a:rPr lang="en-IN" dirty="0"/>
              <a:t>who needs access to a particular piece of software can be set up as a </a:t>
            </a:r>
            <a:r>
              <a:rPr lang="en-IN" dirty="0" smtClean="0"/>
              <a:t>user</a:t>
            </a:r>
          </a:p>
          <a:p>
            <a:pPr lvl="2"/>
            <a:r>
              <a:rPr lang="en-IN" dirty="0" smtClean="0"/>
              <a:t>whether </a:t>
            </a:r>
            <a:r>
              <a:rPr lang="en-IN" dirty="0"/>
              <a:t>it is one or two people or every employee in a </a:t>
            </a:r>
            <a:r>
              <a:rPr lang="en-IN" dirty="0" smtClean="0"/>
              <a:t>corporation.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Software as a Service (Summary)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</a:t>
            </a:r>
            <a:r>
              <a:rPr lang="en-IN" dirty="0" smtClean="0">
                <a:solidFill>
                  <a:srgbClr val="FF0000"/>
                </a:solidFill>
              </a:rPr>
              <a:t>no setup costs</a:t>
            </a:r>
            <a:r>
              <a:rPr lang="en-IN" dirty="0" smtClean="0"/>
              <a:t> with </a:t>
            </a:r>
            <a:r>
              <a:rPr lang="en-IN" dirty="0" err="1" smtClean="0"/>
              <a:t>SaaS</a:t>
            </a:r>
            <a:r>
              <a:rPr lang="en-IN" dirty="0" smtClean="0"/>
              <a:t>, as there often are with other applications. </a:t>
            </a:r>
          </a:p>
          <a:p>
            <a:r>
              <a:rPr lang="en-IN" dirty="0" err="1" smtClean="0"/>
              <a:t>SaaS</a:t>
            </a:r>
            <a:r>
              <a:rPr lang="en-IN" dirty="0" smtClean="0"/>
              <a:t> is </a:t>
            </a:r>
            <a:r>
              <a:rPr lang="en-IN" dirty="0" smtClean="0">
                <a:solidFill>
                  <a:srgbClr val="FF0000"/>
                </a:solidFill>
              </a:rPr>
              <a:t>scalable</a:t>
            </a:r>
            <a:r>
              <a:rPr lang="en-IN" dirty="0" smtClean="0"/>
              <a:t> with upgrades available on demand. </a:t>
            </a:r>
          </a:p>
          <a:p>
            <a:r>
              <a:rPr lang="en-IN" dirty="0" smtClean="0"/>
              <a:t>Access to Software as a Service is </a:t>
            </a:r>
            <a:r>
              <a:rPr lang="en-IN" dirty="0" smtClean="0">
                <a:solidFill>
                  <a:srgbClr val="FF0000"/>
                </a:solidFill>
              </a:rPr>
              <a:t>compatible across all internet enabled devices</a:t>
            </a:r>
            <a:r>
              <a:rPr lang="en-IN" dirty="0" smtClean="0"/>
              <a:t>. </a:t>
            </a:r>
          </a:p>
          <a:p>
            <a:r>
              <a:rPr lang="en-IN" dirty="0" smtClean="0"/>
              <a:t>As long as there is an internet connection, applications are </a:t>
            </a:r>
            <a:r>
              <a:rPr lang="en-IN" dirty="0" smtClean="0">
                <a:solidFill>
                  <a:srgbClr val="FF0000"/>
                </a:solidFill>
              </a:rPr>
              <a:t>accessible from any location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4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SaaS</a:t>
            </a:r>
            <a:r>
              <a:rPr lang="en-IN" dirty="0"/>
              <a:t> </a:t>
            </a:r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 descr="http://www.airecontact.com/wp-content/uploads/2016/08/saa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5740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3883" y="1932296"/>
            <a:ext cx="355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Traditional Software Delivery Model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0283" y="446652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rgbClr val="C00000"/>
                </a:solidFill>
              </a:rPr>
              <a:t>SaaS</a:t>
            </a:r>
            <a:r>
              <a:rPr lang="en-IN" dirty="0" smtClean="0">
                <a:solidFill>
                  <a:srgbClr val="C00000"/>
                </a:solidFill>
              </a:rPr>
              <a:t> Model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SaaS</a:t>
            </a:r>
            <a:r>
              <a:rPr lang="en-IN" dirty="0"/>
              <a:t> </a:t>
            </a:r>
            <a:r>
              <a:rPr lang="en-IN" dirty="0" smtClean="0"/>
              <a:t>Architecture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diagram </a:t>
            </a:r>
            <a:r>
              <a:rPr lang="en-IN" dirty="0" smtClean="0"/>
              <a:t>illustrates </a:t>
            </a:r>
            <a:r>
              <a:rPr lang="en-IN" dirty="0"/>
              <a:t>the key </a:t>
            </a:r>
            <a:r>
              <a:rPr lang="en-IN" dirty="0">
                <a:solidFill>
                  <a:srgbClr val="C00000"/>
                </a:solidFill>
              </a:rPr>
              <a:t>differences between the traditional software delivery model and a </a:t>
            </a:r>
            <a:r>
              <a:rPr lang="en-IN" dirty="0" err="1">
                <a:solidFill>
                  <a:srgbClr val="C00000"/>
                </a:solidFill>
              </a:rPr>
              <a:t>SaaS</a:t>
            </a:r>
            <a:r>
              <a:rPr lang="en-IN" dirty="0">
                <a:solidFill>
                  <a:srgbClr val="C00000"/>
                </a:solidFill>
              </a:rPr>
              <a:t>-based delivery model</a:t>
            </a:r>
            <a:r>
              <a:rPr lang="en-IN" dirty="0"/>
              <a:t>. </a:t>
            </a:r>
          </a:p>
          <a:p>
            <a:pPr lvl="1"/>
            <a:r>
              <a:rPr lang="en-IN" dirty="0" smtClean="0"/>
              <a:t>In </a:t>
            </a:r>
            <a:r>
              <a:rPr lang="en-IN" dirty="0"/>
              <a:t>essence, all users of </a:t>
            </a:r>
            <a:r>
              <a:rPr lang="en-IN" dirty="0" err="1"/>
              <a:t>SaaS</a:t>
            </a:r>
            <a:r>
              <a:rPr lang="en-IN" dirty="0"/>
              <a:t>-based applications run exactly the same code with </a:t>
            </a:r>
            <a:r>
              <a:rPr lang="en-IN" dirty="0">
                <a:solidFill>
                  <a:srgbClr val="C00000"/>
                </a:solidFill>
              </a:rPr>
              <a:t>customizations and configurations stored as metadata parameters</a:t>
            </a:r>
            <a:r>
              <a:rPr lang="en-IN" dirty="0"/>
              <a:t>. </a:t>
            </a:r>
          </a:p>
          <a:p>
            <a:r>
              <a:rPr lang="en-IN" dirty="0" smtClean="0"/>
              <a:t>The </a:t>
            </a:r>
            <a:r>
              <a:rPr lang="en-IN" dirty="0"/>
              <a:t>key difference between </a:t>
            </a:r>
            <a:r>
              <a:rPr lang="en-IN" dirty="0" err="1"/>
              <a:t>SaaS</a:t>
            </a:r>
            <a:r>
              <a:rPr lang="en-IN" dirty="0"/>
              <a:t> and traditional software delivery is </a:t>
            </a:r>
            <a:r>
              <a:rPr lang="en-IN" dirty="0" smtClean="0"/>
              <a:t>that </a:t>
            </a:r>
            <a:r>
              <a:rPr lang="en-IN" dirty="0" err="1" smtClean="0">
                <a:solidFill>
                  <a:srgbClr val="C00000"/>
                </a:solidFill>
              </a:rPr>
              <a:t>SaaS</a:t>
            </a:r>
            <a:r>
              <a:rPr lang="en-IN" dirty="0" smtClean="0">
                <a:solidFill>
                  <a:srgbClr val="C00000"/>
                </a:solidFill>
              </a:rPr>
              <a:t>-based </a:t>
            </a:r>
            <a:r>
              <a:rPr lang="en-IN" dirty="0">
                <a:solidFill>
                  <a:srgbClr val="C00000"/>
                </a:solidFill>
              </a:rPr>
              <a:t>applications are fully hosted within some form of </a:t>
            </a:r>
            <a:r>
              <a:rPr lang="en-IN" dirty="0" smtClean="0">
                <a:solidFill>
                  <a:srgbClr val="C00000"/>
                </a:solidFill>
              </a:rPr>
              <a:t>Data Centre </a:t>
            </a:r>
            <a:r>
              <a:rPr lang="en-IN" dirty="0">
                <a:solidFill>
                  <a:srgbClr val="C00000"/>
                </a:solidFill>
              </a:rPr>
              <a:t>environment</a:t>
            </a:r>
            <a:r>
              <a:rPr lang="en-IN" dirty="0"/>
              <a:t>. </a:t>
            </a:r>
          </a:p>
          <a:p>
            <a:pPr lvl="1"/>
            <a:r>
              <a:rPr lang="en-IN" dirty="0" smtClean="0"/>
              <a:t>All </a:t>
            </a:r>
            <a:r>
              <a:rPr lang="en-IN" dirty="0"/>
              <a:t>updates to the </a:t>
            </a:r>
            <a:r>
              <a:rPr lang="en-IN" dirty="0" err="1"/>
              <a:t>SaaS</a:t>
            </a:r>
            <a:r>
              <a:rPr lang="en-IN" dirty="0"/>
              <a:t> application are carried out within the </a:t>
            </a:r>
            <a:r>
              <a:rPr lang="en-IN" dirty="0" smtClean="0"/>
              <a:t>Data </a:t>
            </a:r>
            <a:r>
              <a:rPr lang="en-IN" dirty="0"/>
              <a:t>Centre and therefore the user can always be assured that they are </a:t>
            </a:r>
            <a:r>
              <a:rPr lang="en-IN" dirty="0">
                <a:solidFill>
                  <a:srgbClr val="FF0000"/>
                </a:solidFill>
              </a:rPr>
              <a:t>using the most recent version of the application</a:t>
            </a:r>
            <a:r>
              <a:rPr lang="en-IN" dirty="0"/>
              <a:t>. </a:t>
            </a:r>
          </a:p>
          <a:p>
            <a:pPr lvl="1"/>
            <a:r>
              <a:rPr lang="en-IN" dirty="0" smtClean="0"/>
              <a:t>These applications are designed to work and </a:t>
            </a:r>
            <a:r>
              <a:rPr lang="en-IN" dirty="0" smtClean="0">
                <a:solidFill>
                  <a:srgbClr val="FF0000"/>
                </a:solidFill>
              </a:rPr>
              <a:t>take advantage of operating within a web browser-based environment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17653</TotalTime>
  <Words>1212</Words>
  <Application>Microsoft Office PowerPoint</Application>
  <PresentationFormat>On-screen Show (4:3)</PresentationFormat>
  <Paragraphs>121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Unit-9  Software Engineering and Software as a Service</vt:lpstr>
      <vt:lpstr>Outlines</vt:lpstr>
      <vt:lpstr>Software as a Service</vt:lpstr>
      <vt:lpstr>Software as a Service (Cont…)</vt:lpstr>
      <vt:lpstr>Software as a Service (Cont…)</vt:lpstr>
      <vt:lpstr>Software as a Service (Cont…)</vt:lpstr>
      <vt:lpstr>Software as a Service (Summary)</vt:lpstr>
      <vt:lpstr>SaaS Architecture</vt:lpstr>
      <vt:lpstr>SaaS Architecture (Cont…)</vt:lpstr>
      <vt:lpstr>SaaS Architecture (Cont…)</vt:lpstr>
      <vt:lpstr>Product Lifetime</vt:lpstr>
      <vt:lpstr>Product Lifetime (Cont…)</vt:lpstr>
      <vt:lpstr>Independent Product Vs. Continues Improvement</vt:lpstr>
      <vt:lpstr>Independent Product Vs. Continues Improvement (Cont…)</vt:lpstr>
      <vt:lpstr>Independent Product Vs. Continues Improvement (Cont…)</vt:lpstr>
      <vt:lpstr>Continuous Improvement Tasks</vt:lpstr>
      <vt:lpstr>Summary</vt:lpstr>
    </vt:vector>
  </TitlesOfParts>
  <Company>Darshan Institute of Engg. &amp; 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RUPESH-PC</cp:lastModifiedBy>
  <cp:revision>2932</cp:revision>
  <dcterms:created xsi:type="dcterms:W3CDTF">2013-05-17T03:00:03Z</dcterms:created>
  <dcterms:modified xsi:type="dcterms:W3CDTF">2017-04-17T05:15:18Z</dcterms:modified>
</cp:coreProperties>
</file>