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351" r:id="rId3"/>
    <p:sldId id="322" r:id="rId4"/>
    <p:sldId id="280" r:id="rId5"/>
    <p:sldId id="281" r:id="rId6"/>
    <p:sldId id="323" r:id="rId7"/>
    <p:sldId id="324" r:id="rId8"/>
    <p:sldId id="325" r:id="rId9"/>
    <p:sldId id="330" r:id="rId10"/>
    <p:sldId id="331" r:id="rId11"/>
    <p:sldId id="326" r:id="rId12"/>
    <p:sldId id="327" r:id="rId13"/>
    <p:sldId id="329" r:id="rId14"/>
    <p:sldId id="332" r:id="rId15"/>
    <p:sldId id="333" r:id="rId16"/>
    <p:sldId id="334" r:id="rId17"/>
    <p:sldId id="335" r:id="rId18"/>
    <p:sldId id="336" r:id="rId19"/>
    <p:sldId id="337" r:id="rId20"/>
    <p:sldId id="338" r:id="rId21"/>
    <p:sldId id="339" r:id="rId22"/>
    <p:sldId id="340" r:id="rId23"/>
    <p:sldId id="353" r:id="rId24"/>
    <p:sldId id="354" r:id="rId25"/>
    <p:sldId id="341" r:id="rId26"/>
    <p:sldId id="342" r:id="rId27"/>
    <p:sldId id="343" r:id="rId28"/>
    <p:sldId id="355" r:id="rId29"/>
    <p:sldId id="344" r:id="rId30"/>
    <p:sldId id="345" r:id="rId31"/>
    <p:sldId id="346" r:id="rId32"/>
    <p:sldId id="347" r:id="rId33"/>
    <p:sldId id="348" r:id="rId34"/>
    <p:sldId id="350" r:id="rId35"/>
    <p:sldId id="352" r:id="rId36"/>
    <p:sldId id="356" r:id="rId37"/>
    <p:sldId id="357" r:id="rId38"/>
    <p:sldId id="360" r:id="rId39"/>
    <p:sldId id="358" r:id="rId40"/>
    <p:sldId id="359" r:id="rId41"/>
    <p:sldId id="361" r:id="rId42"/>
    <p:sldId id="362" r:id="rId43"/>
    <p:sldId id="365" r:id="rId44"/>
    <p:sldId id="366" r:id="rId45"/>
    <p:sldId id="367" r:id="rId46"/>
    <p:sldId id="368" r:id="rId47"/>
    <p:sldId id="369" r:id="rId48"/>
    <p:sldId id="378" r:id="rId49"/>
    <p:sldId id="370" r:id="rId50"/>
    <p:sldId id="371" r:id="rId51"/>
    <p:sldId id="372" r:id="rId52"/>
    <p:sldId id="373" r:id="rId53"/>
    <p:sldId id="374" r:id="rId54"/>
    <p:sldId id="375" r:id="rId55"/>
    <p:sldId id="37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oewFkxyYVsrvxK1HBCaHjQ==" hashData="ddPSvF46Cc5m62s7VdwU5qkWaiY="/>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E40524"/>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6" d="100"/>
          <a:sy n="66" d="100"/>
        </p:scale>
        <p:origin x="-125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4E6DAFE-8518-4918-9E2F-BEDCB0ABDBE6}" type="slidenum">
              <a:rPr lang="en-US" altLang="en-US" sz="1200"/>
              <a:pPr/>
              <a:t>23</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smtClean="0">
              <a:latin typeface="Times" panose="02020603050405020304" pitchFamily="18" charset="0"/>
            </a:endParaRPr>
          </a:p>
        </p:txBody>
      </p:sp>
    </p:spTree>
    <p:extLst>
      <p:ext uri="{BB962C8B-B14F-4D97-AF65-F5344CB8AC3E}">
        <p14:creationId xmlns:p14="http://schemas.microsoft.com/office/powerpoint/2010/main" val="343684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57191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44923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310669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9269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53909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237173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65804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Review of Mathematical Theory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9978911553</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Theory of Computation (2160704)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1</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Review of Mathematical Theory</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lnSpcReduction="10000"/>
          </a:bodyPr>
          <a:lstStyle/>
          <a:p>
            <a:r>
              <a:rPr lang="en-IN" sz="3200" dirty="0" smtClean="0"/>
              <a:t>Cartesian Product</a:t>
            </a:r>
          </a:p>
          <a:p>
            <a:pPr>
              <a:buFont typeface="Calibri" panose="020F0502020204030204" pitchFamily="34" charset="0"/>
              <a:buChar char="–"/>
            </a:pPr>
            <a:r>
              <a:rPr lang="en-US" dirty="0" smtClean="0"/>
              <a:t>The </a:t>
            </a:r>
            <a:r>
              <a:rPr lang="en-US" i="1" dirty="0" smtClean="0">
                <a:solidFill>
                  <a:schemeClr val="accent1">
                    <a:lumMod val="75000"/>
                  </a:schemeClr>
                </a:solidFill>
              </a:rPr>
              <a:t>Cartesian product</a:t>
            </a:r>
            <a:r>
              <a:rPr lang="en-US" dirty="0" smtClean="0"/>
              <a:t> </a:t>
            </a:r>
            <a:r>
              <a:rPr lang="en-US" i="1" dirty="0"/>
              <a:t>A</a:t>
            </a:r>
            <a:r>
              <a:rPr lang="en-US" dirty="0"/>
              <a:t> x </a:t>
            </a:r>
            <a:r>
              <a:rPr lang="en-US" i="1" dirty="0" smtClean="0"/>
              <a:t>B</a:t>
            </a:r>
            <a:r>
              <a:rPr lang="en-US" dirty="0" smtClean="0"/>
              <a:t> </a:t>
            </a:r>
            <a:r>
              <a:rPr lang="en-US" dirty="0"/>
              <a:t>of two sets </a:t>
            </a:r>
            <a:r>
              <a:rPr lang="en-US" i="1" dirty="0"/>
              <a:t>A</a:t>
            </a:r>
            <a:r>
              <a:rPr lang="en-US" dirty="0"/>
              <a:t> and </a:t>
            </a:r>
            <a:r>
              <a:rPr lang="en-US" i="1" dirty="0"/>
              <a:t>B</a:t>
            </a:r>
            <a:r>
              <a:rPr lang="en-US" dirty="0"/>
              <a:t> is the set </a:t>
            </a:r>
            <a:r>
              <a:rPr lang="en-US" dirty="0" smtClean="0"/>
              <a:t>of all </a:t>
            </a:r>
            <a:r>
              <a:rPr lang="en-US" i="1" dirty="0" smtClean="0">
                <a:solidFill>
                  <a:schemeClr val="tx2"/>
                </a:solidFill>
              </a:rPr>
              <a:t>ordered pairs</a:t>
            </a:r>
            <a:r>
              <a:rPr lang="en-US" dirty="0" smtClean="0"/>
              <a:t> (</a:t>
            </a:r>
            <a:r>
              <a:rPr lang="en-US" i="1" dirty="0" err="1" smtClean="0"/>
              <a:t>a,b</a:t>
            </a:r>
            <a:r>
              <a:rPr lang="en-US" dirty="0" smtClean="0"/>
              <a:t>) where </a:t>
            </a:r>
            <a:r>
              <a:rPr lang="en-US" i="1" dirty="0"/>
              <a:t>a</a:t>
            </a:r>
            <a:r>
              <a:rPr lang="en-US" dirty="0"/>
              <a:t> ∈ </a:t>
            </a:r>
            <a:r>
              <a:rPr lang="en-US" i="1" dirty="0" smtClean="0"/>
              <a:t>A</a:t>
            </a:r>
            <a:r>
              <a:rPr lang="en-US" dirty="0" smtClean="0"/>
              <a:t> and </a:t>
            </a:r>
            <a:r>
              <a:rPr lang="en-US" i="1" dirty="0"/>
              <a:t>b</a:t>
            </a:r>
            <a:r>
              <a:rPr lang="en-US" dirty="0"/>
              <a:t> ∈ </a:t>
            </a:r>
            <a:r>
              <a:rPr lang="en-US" i="1" dirty="0" smtClean="0"/>
              <a:t>B</a:t>
            </a:r>
            <a:r>
              <a:rPr lang="en-US" dirty="0" smtClean="0"/>
              <a:t>.</a:t>
            </a:r>
          </a:p>
          <a:p>
            <a:pPr>
              <a:buFont typeface="Calibri" panose="020F0502020204030204" pitchFamily="34" charset="0"/>
              <a:buChar char="–"/>
            </a:pPr>
            <a:r>
              <a:rPr lang="en-US" dirty="0" smtClean="0"/>
              <a:t>Ordered means that the pair (a, b) is different from the pair (b, a)</a:t>
            </a:r>
            <a:endParaRPr lang="en-IN" dirty="0" smtClean="0"/>
          </a:p>
          <a:p>
            <a:pPr marL="0" indent="0">
              <a:buNone/>
            </a:pPr>
            <a:endParaRPr lang="en-IN" dirty="0" smtClean="0"/>
          </a:p>
          <a:p>
            <a:pPr marL="0" indent="0">
              <a:buNone/>
            </a:pPr>
            <a:endParaRPr lang="en-GB" altLang="en-US" dirty="0" smtClean="0"/>
          </a:p>
          <a:p>
            <a:pPr marL="0" indent="0">
              <a:buNone/>
            </a:pPr>
            <a:endParaRPr lang="en-GB" altLang="en-US" dirty="0" smtClean="0"/>
          </a:p>
          <a:p>
            <a:pPr marL="0" indent="0">
              <a:buNone/>
            </a:pPr>
            <a:r>
              <a:rPr lang="en-GB" altLang="en-US" dirty="0" smtClean="0"/>
              <a:t>Example</a:t>
            </a:r>
          </a:p>
          <a:p>
            <a:pPr marL="0" indent="0">
              <a:buNone/>
            </a:pPr>
            <a:r>
              <a:rPr lang="en-US" altLang="en-US" i="1" dirty="0" smtClean="0"/>
              <a:t>A = {</a:t>
            </a:r>
            <a:r>
              <a:rPr lang="en-US" altLang="en-US" i="1" dirty="0"/>
              <a:t>1, 3, </a:t>
            </a:r>
            <a:r>
              <a:rPr lang="en-US" altLang="en-US" i="1" dirty="0" smtClean="0"/>
              <a:t>5}</a:t>
            </a:r>
          </a:p>
          <a:p>
            <a:pPr marL="0" indent="0">
              <a:buNone/>
            </a:pPr>
            <a:r>
              <a:rPr lang="en-US" altLang="en-US" i="1" dirty="0" smtClean="0"/>
              <a:t>B = {2, 4}</a:t>
            </a:r>
            <a:endParaRPr lang="en-GB" altLang="en-US" dirty="0" smtClean="0"/>
          </a:p>
          <a:p>
            <a:pPr marL="0" indent="0">
              <a:buNone/>
            </a:pPr>
            <a:r>
              <a:rPr lang="en-GB" altLang="en-US" i="1" dirty="0"/>
              <a:t>A</a:t>
            </a:r>
            <a:r>
              <a:rPr lang="en-GB" altLang="en-US" dirty="0"/>
              <a:t> </a:t>
            </a:r>
            <a:r>
              <a:rPr lang="en-US" dirty="0" smtClean="0"/>
              <a:t>x</a:t>
            </a:r>
            <a:r>
              <a:rPr lang="en-US" dirty="0"/>
              <a:t> </a:t>
            </a:r>
            <a:r>
              <a:rPr lang="en-GB" altLang="en-US" i="1" dirty="0" smtClean="0"/>
              <a:t>B</a:t>
            </a:r>
            <a:r>
              <a:rPr lang="en-GB" altLang="en-US" dirty="0" smtClean="0"/>
              <a:t> </a:t>
            </a:r>
            <a:r>
              <a:rPr lang="en-GB" altLang="en-US" dirty="0"/>
              <a:t>= </a:t>
            </a:r>
            <a:r>
              <a:rPr lang="en-GB" altLang="en-US" i="1" dirty="0" smtClean="0"/>
              <a:t>{(1,2), (1,4), (3,2), (3,4), (5,2), (5,4)}</a:t>
            </a:r>
            <a:endParaRPr lang="en-IN" i="1" dirty="0"/>
          </a:p>
          <a:p>
            <a:pPr marL="0" indent="0">
              <a:buNone/>
            </a:pPr>
            <a:endParaRPr lang="en-IN" dirty="0" smtClean="0"/>
          </a:p>
        </p:txBody>
      </p:sp>
      <p:sp>
        <p:nvSpPr>
          <p:cNvPr id="4" name="Rectangle 3"/>
          <p:cNvSpPr/>
          <p:nvPr/>
        </p:nvSpPr>
        <p:spPr>
          <a:xfrm>
            <a:off x="1981200" y="3124200"/>
            <a:ext cx="563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x </a:t>
            </a:r>
            <a:r>
              <a:rPr lang="en-IN" sz="3200" i="1" dirty="0" smtClean="0"/>
              <a:t>B </a:t>
            </a:r>
            <a:r>
              <a:rPr lang="en-IN" sz="3200" dirty="0" smtClean="0"/>
              <a:t>= {(</a:t>
            </a:r>
            <a:r>
              <a:rPr lang="en-IN" sz="3200" i="1" dirty="0" err="1" smtClean="0"/>
              <a:t>a,b</a:t>
            </a:r>
            <a:r>
              <a:rPr lang="en-IN" sz="3200" dirty="0" smtClean="0"/>
              <a:t>) | </a:t>
            </a:r>
            <a:r>
              <a:rPr lang="en-IN" sz="3200" i="1" dirty="0" smtClean="0"/>
              <a:t>a</a:t>
            </a:r>
            <a:r>
              <a:rPr lang="en-IN" sz="3200" dirty="0" smtClean="0"/>
              <a:t> </a:t>
            </a:r>
            <a:r>
              <a:rPr lang="en-US" sz="3200" dirty="0" smtClean="0"/>
              <a:t>∈ A and </a:t>
            </a:r>
            <a:r>
              <a:rPr lang="en-US" sz="3200" i="1" dirty="0" smtClean="0"/>
              <a:t>b</a:t>
            </a:r>
            <a:r>
              <a:rPr lang="en-US" sz="3200" dirty="0" smtClean="0"/>
              <a:t> ∈ B</a:t>
            </a:r>
            <a:r>
              <a:rPr lang="en-IN" sz="3200"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4308145"/>
            <a:ext cx="2671278" cy="1981198"/>
          </a:xfrm>
          <a:prstGeom prst="rect">
            <a:avLst/>
          </a:prstGeom>
        </p:spPr>
      </p:pic>
    </p:spTree>
    <p:extLst>
      <p:ext uri="{BB962C8B-B14F-4D97-AF65-F5344CB8AC3E}">
        <p14:creationId xmlns:p14="http://schemas.microsoft.com/office/powerpoint/2010/main" val="339612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Identities</a:t>
            </a:r>
            <a:endParaRPr lang="en-US" dirty="0"/>
          </a:p>
        </p:txBody>
      </p:sp>
      <p:sp>
        <p:nvSpPr>
          <p:cNvPr id="3" name="Content Placeholder 2"/>
          <p:cNvSpPr>
            <a:spLocks noGrp="1"/>
          </p:cNvSpPr>
          <p:nvPr>
            <p:ph idx="1"/>
          </p:nvPr>
        </p:nvSpPr>
        <p:spPr/>
        <p:txBody>
          <a:bodyPr/>
          <a:lstStyle/>
          <a:p>
            <a:r>
              <a:rPr lang="en-US" sz="2800" dirty="0" smtClean="0"/>
              <a:t>Commutative laws</a:t>
            </a:r>
          </a:p>
          <a:p>
            <a:endParaRPr lang="en-US" sz="2800" dirty="0"/>
          </a:p>
          <a:p>
            <a:endParaRPr lang="en-US" sz="2800" dirty="0" smtClean="0"/>
          </a:p>
          <a:p>
            <a:r>
              <a:rPr lang="en-US" sz="2800" dirty="0" smtClean="0"/>
              <a:t>Associative laws</a:t>
            </a:r>
          </a:p>
          <a:p>
            <a:endParaRPr lang="en-US" sz="2800" dirty="0"/>
          </a:p>
          <a:p>
            <a:endParaRPr lang="en-US" sz="2800" dirty="0" smtClean="0"/>
          </a:p>
          <a:p>
            <a:r>
              <a:rPr lang="en-US" sz="2800" dirty="0" smtClean="0"/>
              <a:t>Distributive laws</a:t>
            </a:r>
          </a:p>
          <a:p>
            <a:pPr marL="0" indent="0" algn="ctr">
              <a:buNone/>
            </a:pPr>
            <a:endParaRPr lang="en-US" dirty="0"/>
          </a:p>
        </p:txBody>
      </p:sp>
      <p:sp>
        <p:nvSpPr>
          <p:cNvPr id="5" name="Rectangle 4"/>
          <p:cNvSpPr/>
          <p:nvPr/>
        </p:nvSpPr>
        <p:spPr>
          <a:xfrm>
            <a:off x="2133600" y="16002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a:t>
            </a:r>
            <a:r>
              <a:rPr lang="en-IN" sz="3200" dirty="0" smtClean="0"/>
              <a:t> </a:t>
            </a:r>
            <a:r>
              <a:rPr lang="en-IN" sz="3200" i="1" dirty="0" smtClean="0"/>
              <a:t>B</a:t>
            </a:r>
            <a:r>
              <a:rPr lang="en-IN" sz="3200" dirty="0" smtClean="0"/>
              <a:t> = </a:t>
            </a:r>
            <a:r>
              <a:rPr lang="en-IN" sz="3200" i="1" dirty="0" smtClean="0"/>
              <a:t>B</a:t>
            </a:r>
            <a:r>
              <a:rPr lang="en-US" sz="3200" dirty="0"/>
              <a:t> </a:t>
            </a:r>
            <a:r>
              <a:rPr lang="en-US" sz="3200" dirty="0" smtClean="0"/>
              <a:t>∩ </a:t>
            </a:r>
            <a:r>
              <a:rPr lang="en-US" sz="3200" i="1" dirty="0" smtClean="0"/>
              <a:t>A</a:t>
            </a:r>
          </a:p>
          <a:p>
            <a:pPr algn="ctr"/>
            <a:r>
              <a:rPr lang="en-US" sz="3200" i="1" dirty="0" smtClean="0"/>
              <a:t>A </a:t>
            </a:r>
            <a:r>
              <a:rPr lang="en-US" sz="3200" dirty="0" smtClean="0"/>
              <a:t>U</a:t>
            </a:r>
            <a:r>
              <a:rPr lang="en-US" sz="3200" i="1" dirty="0" smtClean="0"/>
              <a:t> B </a:t>
            </a:r>
            <a:r>
              <a:rPr lang="en-US" sz="3200" dirty="0" smtClean="0"/>
              <a:t>= </a:t>
            </a:r>
            <a:r>
              <a:rPr lang="en-US" sz="3200" i="1" dirty="0" smtClean="0"/>
              <a:t>B</a:t>
            </a:r>
            <a:r>
              <a:rPr lang="en-US" sz="3200" dirty="0" smtClean="0"/>
              <a:t> U </a:t>
            </a:r>
            <a:r>
              <a:rPr lang="en-US" sz="3200" i="1" dirty="0" smtClean="0"/>
              <a:t>A</a:t>
            </a:r>
            <a:r>
              <a:rPr lang="en-IN" sz="3200" dirty="0" smtClean="0"/>
              <a:t> </a:t>
            </a:r>
            <a:endParaRPr lang="en-IN" dirty="0"/>
          </a:p>
        </p:txBody>
      </p:sp>
      <p:sp>
        <p:nvSpPr>
          <p:cNvPr id="6" name="Rectangle 5"/>
          <p:cNvSpPr/>
          <p:nvPr/>
        </p:nvSpPr>
        <p:spPr>
          <a:xfrm>
            <a:off x="2133600" y="33528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a:t>
            </a:r>
            <a:r>
              <a:rPr lang="en-IN" sz="3200" dirty="0" smtClean="0"/>
              <a:t> (</a:t>
            </a:r>
            <a:r>
              <a:rPr lang="en-IN" sz="3200" i="1" dirty="0" smtClean="0"/>
              <a:t>B</a:t>
            </a:r>
            <a:r>
              <a:rPr lang="en-US" sz="3200" dirty="0"/>
              <a:t> </a:t>
            </a:r>
            <a:r>
              <a:rPr lang="en-US" sz="3200" dirty="0" smtClean="0"/>
              <a:t>∩C)</a:t>
            </a:r>
            <a:r>
              <a:rPr lang="en-IN" sz="3200" dirty="0" smtClean="0"/>
              <a:t> =(A</a:t>
            </a:r>
            <a:r>
              <a:rPr lang="en-US" sz="3200" dirty="0"/>
              <a:t> ∩</a:t>
            </a:r>
            <a:r>
              <a:rPr lang="en-IN" sz="3200" dirty="0" smtClean="0"/>
              <a:t> </a:t>
            </a:r>
            <a:r>
              <a:rPr lang="en-IN" sz="3200" i="1" dirty="0" smtClean="0"/>
              <a:t>B)</a:t>
            </a:r>
            <a:r>
              <a:rPr lang="en-US" sz="3200" dirty="0" smtClean="0"/>
              <a:t> ∩ </a:t>
            </a:r>
            <a:r>
              <a:rPr lang="en-US" sz="3200" i="1" dirty="0" smtClean="0"/>
              <a:t>C</a:t>
            </a:r>
          </a:p>
          <a:p>
            <a:pPr algn="ctr"/>
            <a:r>
              <a:rPr lang="en-IN" sz="3200" i="1" dirty="0"/>
              <a:t>A </a:t>
            </a:r>
            <a:r>
              <a:rPr lang="en-US" sz="3200" dirty="0"/>
              <a:t>U</a:t>
            </a:r>
            <a:r>
              <a:rPr lang="en-IN" sz="3200" dirty="0" smtClean="0"/>
              <a:t> </a:t>
            </a:r>
            <a:r>
              <a:rPr lang="en-IN" sz="3200" dirty="0"/>
              <a:t>(</a:t>
            </a:r>
            <a:r>
              <a:rPr lang="en-IN" sz="3200" i="1" dirty="0"/>
              <a:t>B</a:t>
            </a:r>
            <a:r>
              <a:rPr lang="en-US" sz="3200" dirty="0"/>
              <a:t> U </a:t>
            </a:r>
            <a:r>
              <a:rPr lang="en-US" sz="3200" dirty="0" smtClean="0"/>
              <a:t>C</a:t>
            </a:r>
            <a:r>
              <a:rPr lang="en-US" sz="3200" dirty="0"/>
              <a:t>)</a:t>
            </a:r>
            <a:r>
              <a:rPr lang="en-IN" sz="3200" dirty="0"/>
              <a:t> =(A</a:t>
            </a:r>
            <a:r>
              <a:rPr lang="en-US" sz="3200" dirty="0"/>
              <a:t> U</a:t>
            </a:r>
            <a:r>
              <a:rPr lang="en-IN" sz="3200" dirty="0" smtClean="0"/>
              <a:t> </a:t>
            </a:r>
            <a:r>
              <a:rPr lang="en-IN" sz="3200" i="1" dirty="0"/>
              <a:t>B)</a:t>
            </a:r>
            <a:r>
              <a:rPr lang="en-US" sz="3200" dirty="0"/>
              <a:t> U</a:t>
            </a:r>
            <a:r>
              <a:rPr lang="en-US" sz="3200" dirty="0" smtClean="0"/>
              <a:t> </a:t>
            </a:r>
            <a:r>
              <a:rPr lang="en-US" sz="3200" i="1" dirty="0" smtClean="0"/>
              <a:t>C</a:t>
            </a:r>
            <a:r>
              <a:rPr lang="en-IN" sz="3200" dirty="0" smtClean="0"/>
              <a:t> </a:t>
            </a:r>
            <a:endParaRPr lang="en-IN" dirty="0"/>
          </a:p>
        </p:txBody>
      </p:sp>
      <p:sp>
        <p:nvSpPr>
          <p:cNvPr id="7" name="Rectangle 6"/>
          <p:cNvSpPr/>
          <p:nvPr/>
        </p:nvSpPr>
        <p:spPr>
          <a:xfrm>
            <a:off x="2133600" y="50292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t>A </a:t>
            </a:r>
            <a:r>
              <a:rPr lang="en-US" sz="3200" dirty="0"/>
              <a:t>U</a:t>
            </a:r>
            <a:r>
              <a:rPr lang="en-US" sz="3200" i="1" dirty="0"/>
              <a:t> </a:t>
            </a:r>
            <a:r>
              <a:rPr lang="en-US" sz="3200" i="1" dirty="0" smtClean="0"/>
              <a:t>(B </a:t>
            </a:r>
            <a:r>
              <a:rPr lang="en-US" sz="3200" dirty="0" smtClean="0"/>
              <a:t>∩ </a:t>
            </a:r>
            <a:r>
              <a:rPr lang="en-US" sz="3200" i="1" dirty="0" smtClean="0"/>
              <a:t>C) </a:t>
            </a:r>
            <a:r>
              <a:rPr lang="en-US" sz="3200" dirty="0"/>
              <a:t>= </a:t>
            </a:r>
            <a:r>
              <a:rPr lang="en-US" sz="3200" dirty="0" smtClean="0"/>
              <a:t>(</a:t>
            </a:r>
            <a:r>
              <a:rPr lang="en-US" sz="3200" i="1" dirty="0" smtClean="0"/>
              <a:t>A </a:t>
            </a:r>
            <a:r>
              <a:rPr lang="en-US" sz="3200" dirty="0" smtClean="0"/>
              <a:t>U</a:t>
            </a:r>
            <a:r>
              <a:rPr lang="en-US" sz="3200" i="1" dirty="0" smtClean="0"/>
              <a:t> B) </a:t>
            </a:r>
            <a:r>
              <a:rPr lang="en-US" sz="3200" dirty="0" smtClean="0"/>
              <a:t>∩ </a:t>
            </a:r>
            <a:r>
              <a:rPr lang="en-US" sz="3200" i="1" dirty="0" smtClean="0"/>
              <a:t>(A </a:t>
            </a:r>
            <a:r>
              <a:rPr lang="en-US" sz="3200" dirty="0" smtClean="0"/>
              <a:t>U</a:t>
            </a:r>
            <a:r>
              <a:rPr lang="en-US" sz="3200" i="1" dirty="0" smtClean="0"/>
              <a:t> C) </a:t>
            </a:r>
            <a:endParaRPr lang="en-IN" sz="3200" i="1" dirty="0" smtClean="0"/>
          </a:p>
          <a:p>
            <a:pPr algn="ctr"/>
            <a:r>
              <a:rPr lang="en-US" sz="3200" i="1" dirty="0"/>
              <a:t>A </a:t>
            </a:r>
            <a:r>
              <a:rPr lang="en-US" sz="3200" dirty="0"/>
              <a:t>∩</a:t>
            </a:r>
            <a:r>
              <a:rPr lang="en-US" sz="3200" i="1" dirty="0" smtClean="0"/>
              <a:t> </a:t>
            </a:r>
            <a:r>
              <a:rPr lang="en-US" sz="3200" i="1" dirty="0"/>
              <a:t>(B </a:t>
            </a:r>
            <a:r>
              <a:rPr lang="en-US" sz="3200" dirty="0" smtClean="0"/>
              <a:t>U </a:t>
            </a:r>
            <a:r>
              <a:rPr lang="en-US" sz="3200" i="1" dirty="0"/>
              <a:t>C) </a:t>
            </a:r>
            <a:r>
              <a:rPr lang="en-US" sz="3200" dirty="0"/>
              <a:t>= </a:t>
            </a:r>
            <a:r>
              <a:rPr lang="en-US" sz="3200" i="1" dirty="0"/>
              <a:t>(A </a:t>
            </a:r>
            <a:r>
              <a:rPr lang="en-US" sz="3200" dirty="0"/>
              <a:t>∩</a:t>
            </a:r>
            <a:r>
              <a:rPr lang="en-US" sz="3200" i="1" dirty="0" smtClean="0"/>
              <a:t> </a:t>
            </a:r>
            <a:r>
              <a:rPr lang="en-US" sz="3200" i="1" dirty="0"/>
              <a:t>B</a:t>
            </a:r>
            <a:r>
              <a:rPr lang="en-US" sz="3200" dirty="0"/>
              <a:t>)</a:t>
            </a:r>
            <a:r>
              <a:rPr lang="en-US" sz="3200" i="1" dirty="0"/>
              <a:t> </a:t>
            </a:r>
            <a:r>
              <a:rPr lang="en-US" sz="3200" dirty="0" smtClean="0"/>
              <a:t>U </a:t>
            </a:r>
            <a:r>
              <a:rPr lang="en-US" sz="3200" i="1" dirty="0"/>
              <a:t>(A </a:t>
            </a:r>
            <a:r>
              <a:rPr lang="en-US" sz="3200" dirty="0"/>
              <a:t>∩</a:t>
            </a:r>
            <a:r>
              <a:rPr lang="en-US" sz="3200" i="1" dirty="0" smtClean="0"/>
              <a:t> </a:t>
            </a:r>
            <a:r>
              <a:rPr lang="en-US" sz="3200" i="1" dirty="0"/>
              <a:t>C) </a:t>
            </a:r>
            <a:endParaRPr lang="en-IN" sz="3200" i="1" dirty="0"/>
          </a:p>
        </p:txBody>
      </p:sp>
    </p:spTree>
    <p:extLst>
      <p:ext uri="{BB962C8B-B14F-4D97-AF65-F5344CB8AC3E}">
        <p14:creationId xmlns:p14="http://schemas.microsoft.com/office/powerpoint/2010/main" val="235563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Identities</a:t>
            </a:r>
            <a:endParaRPr lang="en-US" dirty="0"/>
          </a:p>
        </p:txBody>
      </p:sp>
      <p:sp>
        <p:nvSpPr>
          <p:cNvPr id="3" name="Content Placeholder 2"/>
          <p:cNvSpPr>
            <a:spLocks noGrp="1"/>
          </p:cNvSpPr>
          <p:nvPr>
            <p:ph idx="1"/>
          </p:nvPr>
        </p:nvSpPr>
        <p:spPr/>
        <p:txBody>
          <a:bodyPr/>
          <a:lstStyle/>
          <a:p>
            <a:r>
              <a:rPr lang="en-US" sz="2800" dirty="0" smtClean="0"/>
              <a:t>Idempotent laws</a:t>
            </a:r>
          </a:p>
          <a:p>
            <a:endParaRPr lang="en-US" sz="2800" dirty="0"/>
          </a:p>
          <a:p>
            <a:endParaRPr lang="en-US" sz="2800" dirty="0" smtClean="0"/>
          </a:p>
          <a:p>
            <a:r>
              <a:rPr lang="en-US" sz="2800" dirty="0" smtClean="0"/>
              <a:t>Absorptive laws</a:t>
            </a:r>
          </a:p>
          <a:p>
            <a:endParaRPr lang="en-US" sz="2800" dirty="0"/>
          </a:p>
          <a:p>
            <a:endParaRPr lang="en-US" sz="2800" dirty="0" smtClean="0"/>
          </a:p>
          <a:p>
            <a:r>
              <a:rPr lang="en-US" sz="2800" dirty="0" smtClean="0"/>
              <a:t>De Morgan laws</a:t>
            </a:r>
          </a:p>
          <a:p>
            <a:pPr marL="0" indent="0" algn="ctr">
              <a:buNone/>
            </a:pPr>
            <a:endParaRPr lang="en-US" dirty="0"/>
          </a:p>
        </p:txBody>
      </p:sp>
      <p:sp>
        <p:nvSpPr>
          <p:cNvPr id="5" name="Rectangle 4"/>
          <p:cNvSpPr/>
          <p:nvPr/>
        </p:nvSpPr>
        <p:spPr>
          <a:xfrm>
            <a:off x="2133600" y="16002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U</a:t>
            </a:r>
            <a:r>
              <a:rPr lang="en-IN" sz="3200" dirty="0" smtClean="0"/>
              <a:t> </a:t>
            </a:r>
            <a:r>
              <a:rPr lang="en-IN" sz="3200" i="1" dirty="0" smtClean="0"/>
              <a:t>A</a:t>
            </a:r>
            <a:r>
              <a:rPr lang="en-IN" sz="3200" dirty="0" smtClean="0"/>
              <a:t> = </a:t>
            </a:r>
            <a:r>
              <a:rPr lang="en-US" sz="3200" i="1" dirty="0" smtClean="0"/>
              <a:t>A</a:t>
            </a:r>
          </a:p>
          <a:p>
            <a:pPr algn="ctr"/>
            <a:r>
              <a:rPr lang="en-US" sz="3200" i="1" dirty="0" smtClean="0"/>
              <a:t>A </a:t>
            </a:r>
            <a:r>
              <a:rPr lang="en-US" sz="3200" dirty="0"/>
              <a:t>∩</a:t>
            </a:r>
            <a:r>
              <a:rPr lang="en-US" sz="3200" i="1" dirty="0" smtClean="0"/>
              <a:t> A </a:t>
            </a:r>
            <a:r>
              <a:rPr lang="en-US" sz="3200" dirty="0" smtClean="0"/>
              <a:t>= </a:t>
            </a:r>
            <a:r>
              <a:rPr lang="en-US" sz="3200" i="1" dirty="0" smtClean="0"/>
              <a:t>A</a:t>
            </a:r>
            <a:r>
              <a:rPr lang="en-IN" sz="3200" dirty="0" smtClean="0"/>
              <a:t> </a:t>
            </a:r>
            <a:endParaRPr lang="en-IN" dirty="0"/>
          </a:p>
        </p:txBody>
      </p:sp>
      <p:sp>
        <p:nvSpPr>
          <p:cNvPr id="6" name="Rectangle 5"/>
          <p:cNvSpPr/>
          <p:nvPr/>
        </p:nvSpPr>
        <p:spPr>
          <a:xfrm>
            <a:off x="2133600" y="33528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t>A </a:t>
            </a:r>
            <a:r>
              <a:rPr lang="en-US" sz="3200" dirty="0"/>
              <a:t>U</a:t>
            </a:r>
            <a:r>
              <a:rPr lang="en-US" sz="3200" i="1" dirty="0"/>
              <a:t> </a:t>
            </a:r>
            <a:r>
              <a:rPr lang="en-US" sz="3200" i="1" dirty="0" smtClean="0"/>
              <a:t>(A </a:t>
            </a:r>
            <a:r>
              <a:rPr lang="en-US" sz="3200" dirty="0"/>
              <a:t>∩ </a:t>
            </a:r>
            <a:r>
              <a:rPr lang="en-US" sz="3200" i="1" dirty="0"/>
              <a:t>B</a:t>
            </a:r>
            <a:r>
              <a:rPr lang="en-US" sz="3200" i="1" dirty="0" smtClean="0"/>
              <a:t>) </a:t>
            </a:r>
            <a:r>
              <a:rPr lang="en-US" sz="3200" dirty="0"/>
              <a:t>= </a:t>
            </a:r>
            <a:r>
              <a:rPr lang="en-US" sz="3200" i="1" dirty="0" smtClean="0"/>
              <a:t>A</a:t>
            </a:r>
          </a:p>
          <a:p>
            <a:pPr algn="ctr"/>
            <a:r>
              <a:rPr lang="en-US" sz="3200" i="1" dirty="0"/>
              <a:t>A </a:t>
            </a:r>
            <a:r>
              <a:rPr lang="en-US" sz="3200" dirty="0"/>
              <a:t>∩</a:t>
            </a:r>
            <a:r>
              <a:rPr lang="en-US" sz="3200" i="1" dirty="0"/>
              <a:t> </a:t>
            </a:r>
            <a:r>
              <a:rPr lang="en-US" sz="3200" i="1" dirty="0" smtClean="0"/>
              <a:t>(A </a:t>
            </a:r>
            <a:r>
              <a:rPr lang="en-US" sz="3200" dirty="0"/>
              <a:t>U </a:t>
            </a:r>
            <a:r>
              <a:rPr lang="en-US" sz="3200" i="1" dirty="0" smtClean="0"/>
              <a:t>B) </a:t>
            </a:r>
            <a:r>
              <a:rPr lang="en-US" sz="3200" dirty="0"/>
              <a:t>= </a:t>
            </a:r>
            <a:r>
              <a:rPr lang="en-US" sz="3200" i="1" dirty="0" smtClean="0"/>
              <a:t>A</a:t>
            </a:r>
            <a:r>
              <a:rPr lang="en-IN" sz="3200" dirty="0" smtClean="0"/>
              <a:t> </a:t>
            </a:r>
            <a:endParaRPr lang="en-IN" dirty="0"/>
          </a:p>
        </p:txBody>
      </p:sp>
      <p:sp>
        <p:nvSpPr>
          <p:cNvPr id="7" name="Rectangle 6"/>
          <p:cNvSpPr/>
          <p:nvPr/>
        </p:nvSpPr>
        <p:spPr>
          <a:xfrm>
            <a:off x="2133600" y="50292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t>(A </a:t>
            </a:r>
            <a:r>
              <a:rPr lang="en-US" sz="3200" dirty="0"/>
              <a:t>U</a:t>
            </a:r>
            <a:r>
              <a:rPr lang="en-US" sz="3200" i="1" dirty="0"/>
              <a:t> </a:t>
            </a:r>
            <a:r>
              <a:rPr lang="en-US" sz="3200" i="1" dirty="0" smtClean="0"/>
              <a:t>B)’ </a:t>
            </a:r>
            <a:r>
              <a:rPr lang="en-US" sz="3200" dirty="0"/>
              <a:t>= </a:t>
            </a:r>
            <a:r>
              <a:rPr lang="en-US" sz="3200" i="1" dirty="0" smtClean="0"/>
              <a:t>A’ </a:t>
            </a:r>
            <a:r>
              <a:rPr lang="en-US" sz="3200" dirty="0" smtClean="0"/>
              <a:t>∩ </a:t>
            </a:r>
            <a:r>
              <a:rPr lang="en-US" sz="3200" i="1" dirty="0" smtClean="0"/>
              <a:t>B’ </a:t>
            </a:r>
            <a:endParaRPr lang="en-IN" sz="3200" i="1" dirty="0" smtClean="0"/>
          </a:p>
          <a:p>
            <a:pPr algn="ctr"/>
            <a:r>
              <a:rPr lang="en-US" sz="3200" i="1" dirty="0" smtClean="0"/>
              <a:t>(A </a:t>
            </a:r>
            <a:r>
              <a:rPr lang="en-US" sz="3200" dirty="0"/>
              <a:t>∩</a:t>
            </a:r>
            <a:r>
              <a:rPr lang="en-US" sz="3200" i="1" dirty="0" smtClean="0"/>
              <a:t> B)’ </a:t>
            </a:r>
            <a:r>
              <a:rPr lang="en-US" sz="3200" dirty="0"/>
              <a:t>= </a:t>
            </a:r>
            <a:r>
              <a:rPr lang="en-US" sz="3200" i="1" dirty="0" smtClean="0"/>
              <a:t>A’ </a:t>
            </a:r>
            <a:r>
              <a:rPr lang="en-US" sz="3200" dirty="0" smtClean="0"/>
              <a:t>U</a:t>
            </a:r>
            <a:r>
              <a:rPr lang="en-US" sz="3200" i="1" dirty="0" smtClean="0"/>
              <a:t> B’ </a:t>
            </a:r>
            <a:endParaRPr lang="en-IN" sz="3200" i="1" dirty="0"/>
          </a:p>
        </p:txBody>
      </p:sp>
    </p:spTree>
    <p:extLst>
      <p:ext uri="{BB962C8B-B14F-4D97-AF65-F5344CB8AC3E}">
        <p14:creationId xmlns:p14="http://schemas.microsoft.com/office/powerpoint/2010/main" val="35502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of Identities</a:t>
            </a:r>
            <a:endParaRPr lang="en-US" dirty="0"/>
          </a:p>
        </p:txBody>
      </p:sp>
      <p:sp>
        <p:nvSpPr>
          <p:cNvPr id="3" name="Content Placeholder 2"/>
          <p:cNvSpPr>
            <a:spLocks noGrp="1"/>
          </p:cNvSpPr>
          <p:nvPr>
            <p:ph idx="1"/>
          </p:nvPr>
        </p:nvSpPr>
        <p:spPr>
          <a:xfrm>
            <a:off x="190500" y="990600"/>
            <a:ext cx="4152900" cy="2133600"/>
          </a:xfrm>
        </p:spPr>
        <p:txBody>
          <a:bodyPr/>
          <a:lstStyle/>
          <a:p>
            <a:r>
              <a:rPr lang="en-US" sz="2800" dirty="0" smtClean="0"/>
              <a:t>Other complements laws</a:t>
            </a:r>
          </a:p>
        </p:txBody>
      </p:sp>
      <p:sp>
        <p:nvSpPr>
          <p:cNvPr id="5" name="Rectangle 4"/>
          <p:cNvSpPr/>
          <p:nvPr/>
        </p:nvSpPr>
        <p:spPr>
          <a:xfrm>
            <a:off x="723900" y="1562100"/>
            <a:ext cx="3124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IN" sz="3200" dirty="0" smtClean="0"/>
              <a:t>= </a:t>
            </a:r>
            <a:r>
              <a:rPr lang="en-US" sz="3200" i="1" dirty="0" smtClean="0"/>
              <a:t>A</a:t>
            </a:r>
          </a:p>
          <a:p>
            <a:pPr algn="ctr"/>
            <a:r>
              <a:rPr lang="en-US" sz="3200" i="1" dirty="0" smtClean="0"/>
              <a:t>A </a:t>
            </a:r>
            <a:r>
              <a:rPr lang="en-US" sz="3200" dirty="0"/>
              <a:t>∩</a:t>
            </a:r>
            <a:r>
              <a:rPr lang="en-US" sz="3200" i="1" dirty="0" smtClean="0"/>
              <a:t> A’ </a:t>
            </a:r>
            <a:r>
              <a:rPr lang="en-US" sz="3200" dirty="0" smtClean="0"/>
              <a:t>= </a:t>
            </a:r>
            <a:r>
              <a:rPr lang="el-GR" sz="3200" dirty="0" smtClean="0"/>
              <a:t>Φ</a:t>
            </a:r>
            <a:endParaRPr lang="en-US" sz="3200" dirty="0" smtClean="0"/>
          </a:p>
          <a:p>
            <a:pPr algn="ctr"/>
            <a:r>
              <a:rPr lang="en-US" sz="3200" i="1" dirty="0" smtClean="0"/>
              <a:t>A </a:t>
            </a:r>
            <a:r>
              <a:rPr lang="en-US" sz="3200" dirty="0" smtClean="0"/>
              <a:t>U </a:t>
            </a:r>
            <a:r>
              <a:rPr lang="en-US" sz="3200" i="1" dirty="0" smtClean="0"/>
              <a:t>A’ </a:t>
            </a:r>
            <a:r>
              <a:rPr lang="en-US" sz="3200" dirty="0" smtClean="0"/>
              <a:t>=</a:t>
            </a:r>
            <a:r>
              <a:rPr lang="en-US" sz="3200" i="1" dirty="0" smtClean="0"/>
              <a:t> U</a:t>
            </a:r>
            <a:r>
              <a:rPr lang="en-IN" sz="3200" dirty="0" smtClean="0"/>
              <a:t> </a:t>
            </a:r>
            <a:endParaRPr lang="en-IN" dirty="0"/>
          </a:p>
        </p:txBody>
      </p:sp>
      <p:sp>
        <p:nvSpPr>
          <p:cNvPr id="8" name="Content Placeholder 2"/>
          <p:cNvSpPr txBox="1">
            <a:spLocks/>
          </p:cNvSpPr>
          <p:nvPr/>
        </p:nvSpPr>
        <p:spPr>
          <a:xfrm>
            <a:off x="4381500" y="990600"/>
            <a:ext cx="4610100" cy="21336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Other empty set laws</a:t>
            </a:r>
          </a:p>
        </p:txBody>
      </p:sp>
      <p:sp>
        <p:nvSpPr>
          <p:cNvPr id="9" name="Rectangle 8"/>
          <p:cNvSpPr/>
          <p:nvPr/>
        </p:nvSpPr>
        <p:spPr>
          <a:xfrm>
            <a:off x="5124450" y="1567787"/>
            <a:ext cx="3124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t>A </a:t>
            </a:r>
            <a:r>
              <a:rPr lang="en-US" sz="3200" dirty="0" smtClean="0"/>
              <a:t>U</a:t>
            </a:r>
            <a:r>
              <a:rPr lang="en-US" sz="3200" i="1" dirty="0" smtClean="0"/>
              <a:t> </a:t>
            </a:r>
            <a:r>
              <a:rPr lang="el-GR" sz="3200" dirty="0"/>
              <a:t>Φ</a:t>
            </a:r>
            <a:r>
              <a:rPr lang="en-US" sz="3200" i="1" dirty="0" smtClean="0"/>
              <a:t> </a:t>
            </a:r>
            <a:r>
              <a:rPr lang="en-US" sz="3200" dirty="0" smtClean="0"/>
              <a:t>= </a:t>
            </a:r>
            <a:r>
              <a:rPr lang="en-US" sz="3200" i="1" dirty="0" smtClean="0"/>
              <a:t>A</a:t>
            </a:r>
          </a:p>
          <a:p>
            <a:pPr algn="ctr"/>
            <a:r>
              <a:rPr lang="en-US" sz="3200" i="1" dirty="0" smtClean="0"/>
              <a:t>A </a:t>
            </a:r>
            <a:r>
              <a:rPr lang="en-US" sz="3200" dirty="0"/>
              <a:t>∩</a:t>
            </a:r>
            <a:r>
              <a:rPr lang="en-US" sz="3200" dirty="0" smtClean="0"/>
              <a:t> </a:t>
            </a:r>
            <a:r>
              <a:rPr lang="el-GR" sz="3200" dirty="0"/>
              <a:t>Φ</a:t>
            </a:r>
            <a:r>
              <a:rPr lang="en-US" sz="3200" i="1" dirty="0" smtClean="0"/>
              <a:t> </a:t>
            </a:r>
            <a:r>
              <a:rPr lang="en-US" sz="3200" dirty="0" smtClean="0"/>
              <a:t>=</a:t>
            </a:r>
            <a:r>
              <a:rPr lang="en-US" sz="3200" i="1" dirty="0" smtClean="0"/>
              <a:t> </a:t>
            </a:r>
            <a:r>
              <a:rPr lang="el-GR" sz="3200" dirty="0"/>
              <a:t>Φ</a:t>
            </a:r>
            <a:r>
              <a:rPr lang="en-IN" sz="3200" dirty="0" smtClean="0"/>
              <a:t> </a:t>
            </a:r>
            <a:endParaRPr lang="en-IN" dirty="0"/>
          </a:p>
        </p:txBody>
      </p:sp>
      <p:sp>
        <p:nvSpPr>
          <p:cNvPr id="11" name="Content Placeholder 2"/>
          <p:cNvSpPr txBox="1">
            <a:spLocks/>
          </p:cNvSpPr>
          <p:nvPr/>
        </p:nvSpPr>
        <p:spPr>
          <a:xfrm>
            <a:off x="2286000" y="3733800"/>
            <a:ext cx="4610100" cy="21336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Other universal set laws</a:t>
            </a:r>
          </a:p>
        </p:txBody>
      </p:sp>
      <p:sp>
        <p:nvSpPr>
          <p:cNvPr id="12" name="Rectangle 11"/>
          <p:cNvSpPr/>
          <p:nvPr/>
        </p:nvSpPr>
        <p:spPr>
          <a:xfrm>
            <a:off x="3028950" y="4381500"/>
            <a:ext cx="3124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smtClean="0"/>
              <a:t>A </a:t>
            </a:r>
            <a:r>
              <a:rPr lang="en-US" sz="3200" dirty="0" smtClean="0"/>
              <a:t>U</a:t>
            </a:r>
            <a:r>
              <a:rPr lang="en-US" sz="3200" i="1" dirty="0" smtClean="0"/>
              <a:t> </a:t>
            </a:r>
            <a:r>
              <a:rPr lang="en-US" sz="3200" i="1" dirty="0" err="1" smtClean="0"/>
              <a:t>U</a:t>
            </a:r>
            <a:r>
              <a:rPr lang="en-US" sz="3200" i="1" dirty="0" smtClean="0"/>
              <a:t> </a:t>
            </a:r>
            <a:r>
              <a:rPr lang="en-US" sz="3200" dirty="0" smtClean="0"/>
              <a:t>= </a:t>
            </a:r>
            <a:r>
              <a:rPr lang="en-US" sz="3200" i="1" dirty="0"/>
              <a:t>U</a:t>
            </a:r>
            <a:endParaRPr lang="en-US" sz="3200" i="1" dirty="0" smtClean="0"/>
          </a:p>
          <a:p>
            <a:pPr algn="ctr"/>
            <a:r>
              <a:rPr lang="en-US" sz="3200" i="1" dirty="0" smtClean="0"/>
              <a:t>A </a:t>
            </a:r>
            <a:r>
              <a:rPr lang="en-US" sz="3200" dirty="0"/>
              <a:t>∩</a:t>
            </a:r>
            <a:r>
              <a:rPr lang="en-US" sz="3200" dirty="0" smtClean="0"/>
              <a:t> </a:t>
            </a:r>
            <a:r>
              <a:rPr lang="en-US" sz="3200" i="1" dirty="0" smtClean="0"/>
              <a:t>U </a:t>
            </a:r>
            <a:r>
              <a:rPr lang="en-US" sz="3200" dirty="0" smtClean="0"/>
              <a:t>=</a:t>
            </a:r>
            <a:r>
              <a:rPr lang="en-US" sz="3200" i="1" dirty="0" smtClean="0"/>
              <a:t> A</a:t>
            </a:r>
            <a:r>
              <a:rPr lang="en-IN" sz="3200" dirty="0" smtClean="0"/>
              <a:t> </a:t>
            </a:r>
            <a:endParaRPr lang="en-IN" dirty="0"/>
          </a:p>
        </p:txBody>
      </p:sp>
    </p:spTree>
    <p:extLst>
      <p:ext uri="{BB962C8B-B14F-4D97-AF65-F5344CB8AC3E}">
        <p14:creationId xmlns:p14="http://schemas.microsoft.com/office/powerpoint/2010/main" val="38547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Logic</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ea typeface="Open Sans" panose="020B0606030504020204" pitchFamily="34" charset="0"/>
                <a:cs typeface="Open Sans" panose="020B0606030504020204" pitchFamily="34" charset="0"/>
              </a:rPr>
              <a:t>Unit – 1: </a:t>
            </a:r>
            <a:r>
              <a:rPr lang="en-US" dirty="0"/>
              <a:t>Review of Mathematical Theory</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2259315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lstStyle/>
          <a:p>
            <a:pPr algn="just"/>
            <a:r>
              <a:rPr lang="en-US" sz="2800" dirty="0" smtClean="0">
                <a:solidFill>
                  <a:schemeClr val="tx2"/>
                </a:solidFill>
              </a:rPr>
              <a:t>Declarative statement</a:t>
            </a:r>
            <a:r>
              <a:rPr lang="en-US" sz="2800" dirty="0" smtClean="0"/>
              <a:t> that is sufficiently objective, meaningful and precise to have a </a:t>
            </a:r>
            <a:r>
              <a:rPr lang="en-US" sz="2800" dirty="0" smtClean="0">
                <a:solidFill>
                  <a:schemeClr val="tx2"/>
                </a:solidFill>
              </a:rPr>
              <a:t>truth value </a:t>
            </a:r>
            <a:r>
              <a:rPr lang="en-US" sz="2800" dirty="0" smtClean="0"/>
              <a:t>(true or false) is known as </a:t>
            </a:r>
            <a:r>
              <a:rPr lang="en-US" sz="2800" i="1" dirty="0" smtClean="0">
                <a:solidFill>
                  <a:schemeClr val="tx2"/>
                </a:solidFill>
              </a:rPr>
              <a:t>proposition</a:t>
            </a:r>
            <a:r>
              <a:rPr lang="en-US" sz="2800" dirty="0" smtClean="0"/>
              <a:t>.</a:t>
            </a:r>
            <a:endParaRPr lang="en-US" dirty="0"/>
          </a:p>
          <a:p>
            <a:pPr algn="just"/>
            <a:r>
              <a:rPr lang="en-US" sz="2800" dirty="0" smtClean="0"/>
              <a:t>Example</a:t>
            </a:r>
            <a:endParaRPr lang="en-US" dirty="0"/>
          </a:p>
          <a:p>
            <a:pPr lvl="1" algn="just">
              <a:buFont typeface="Calibri" panose="020F0502020204030204" pitchFamily="34" charset="0"/>
              <a:buChar char="–"/>
            </a:pPr>
            <a:r>
              <a:rPr lang="en-US" dirty="0" smtClean="0"/>
              <a:t>p : Fourteen is an even integer.</a:t>
            </a:r>
          </a:p>
          <a:p>
            <a:pPr lvl="1" algn="just">
              <a:buFont typeface="Calibri" panose="020F0502020204030204" pitchFamily="34" charset="0"/>
              <a:buChar char="–"/>
            </a:pPr>
            <a:r>
              <a:rPr lang="en-US" dirty="0" smtClean="0"/>
              <a:t>q : Mumbai is the capital city of India.</a:t>
            </a:r>
          </a:p>
          <a:p>
            <a:pPr lvl="1" algn="just">
              <a:buFont typeface="Calibri" panose="020F0502020204030204" pitchFamily="34" charset="0"/>
              <a:buChar char="–"/>
            </a:pPr>
            <a:r>
              <a:rPr lang="en-US" dirty="0" smtClean="0"/>
              <a:t>r : 0 = 0</a:t>
            </a:r>
            <a:endParaRPr lang="en-US" dirty="0"/>
          </a:p>
        </p:txBody>
      </p:sp>
    </p:spTree>
    <p:extLst>
      <p:ext uri="{BB962C8B-B14F-4D97-AF65-F5344CB8AC3E}">
        <p14:creationId xmlns:p14="http://schemas.microsoft.com/office/powerpoint/2010/main" val="28118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Connectives</a:t>
            </a:r>
            <a:endParaRPr lang="en-US" dirty="0"/>
          </a:p>
        </p:txBody>
      </p:sp>
      <p:sp>
        <p:nvSpPr>
          <p:cNvPr id="3" name="Content Placeholder 2"/>
          <p:cNvSpPr>
            <a:spLocks noGrp="1"/>
          </p:cNvSpPr>
          <p:nvPr>
            <p:ph idx="1"/>
          </p:nvPr>
        </p:nvSpPr>
        <p:spPr/>
        <p:txBody>
          <a:bodyPr/>
          <a:lstStyle/>
          <a:p>
            <a:pPr marL="457200" indent="-457200">
              <a:buAutoNum type="arabicParenR"/>
            </a:pPr>
            <a:r>
              <a:rPr lang="en-US" dirty="0" smtClean="0"/>
              <a:t>Conjunction (^)</a:t>
            </a:r>
          </a:p>
          <a:p>
            <a:r>
              <a:rPr lang="en-US" altLang="en-US" dirty="0">
                <a:ea typeface="ＭＳ Ｐゴシック" panose="020B0600070205080204" pitchFamily="34" charset="-128"/>
              </a:rPr>
              <a:t>The logical connective </a:t>
            </a:r>
            <a:r>
              <a:rPr lang="en-US" altLang="en-US" i="1" dirty="0" smtClean="0">
                <a:solidFill>
                  <a:schemeClr val="tx2"/>
                </a:solidFill>
                <a:ea typeface="ＭＳ Ｐゴシック" panose="020B0600070205080204" pitchFamily="34" charset="-128"/>
              </a:rPr>
              <a:t>Conjunction</a:t>
            </a:r>
            <a:r>
              <a:rPr lang="en-US" altLang="en-US" dirty="0" smtClean="0">
                <a:ea typeface="ＭＳ Ｐゴシック" panose="020B0600070205080204" pitchFamily="34" charset="-128"/>
              </a:rPr>
              <a:t> (And) </a:t>
            </a:r>
            <a:r>
              <a:rPr lang="en-US" altLang="en-US" dirty="0">
                <a:ea typeface="ＭＳ Ｐゴシック" panose="020B0600070205080204" pitchFamily="34" charset="-128"/>
              </a:rPr>
              <a:t>is </a:t>
            </a:r>
            <a:r>
              <a:rPr lang="en-US" altLang="en-US" dirty="0">
                <a:solidFill>
                  <a:schemeClr val="tx2"/>
                </a:solidFill>
                <a:ea typeface="ＭＳ Ｐゴシック" panose="020B0600070205080204" pitchFamily="34" charset="-128"/>
              </a:rPr>
              <a:t>true</a:t>
            </a:r>
            <a:r>
              <a:rPr lang="en-US" altLang="en-US" dirty="0">
                <a:ea typeface="ＭＳ Ｐゴシック" panose="020B0600070205080204" pitchFamily="34" charset="-128"/>
              </a:rPr>
              <a:t> only when </a:t>
            </a:r>
            <a:r>
              <a:rPr lang="en-US" altLang="en-US" dirty="0">
                <a:solidFill>
                  <a:schemeClr val="tx2"/>
                </a:solidFill>
                <a:ea typeface="ＭＳ Ｐゴシック" panose="020B0600070205080204" pitchFamily="34" charset="-128"/>
              </a:rPr>
              <a:t>both</a:t>
            </a:r>
            <a:r>
              <a:rPr lang="en-US" altLang="en-US" dirty="0">
                <a:ea typeface="ＭＳ Ｐゴシック" panose="020B0600070205080204" pitchFamily="34" charset="-128"/>
              </a:rPr>
              <a:t> of the propositions are </a:t>
            </a:r>
            <a:r>
              <a:rPr lang="en-US" altLang="en-US" dirty="0">
                <a:solidFill>
                  <a:schemeClr val="tx2"/>
                </a:solidFill>
                <a:ea typeface="ＭＳ Ｐゴシック" panose="020B0600070205080204" pitchFamily="34" charset="-128"/>
              </a:rPr>
              <a:t>true</a:t>
            </a:r>
            <a:r>
              <a:rPr lang="en-US" altLang="en-US" dirty="0" smtClean="0">
                <a:ea typeface="ＭＳ Ｐゴシック" panose="020B0600070205080204" pitchFamily="34" charset="-128"/>
              </a:rPr>
              <a:t>. </a:t>
            </a:r>
            <a:endParaRPr lang="en-US" altLang="en-US" u="sng" dirty="0">
              <a:ea typeface="ＭＳ Ｐゴシック" panose="020B0600070205080204" pitchFamily="34" charset="-128"/>
            </a:endParaRPr>
          </a:p>
          <a:p>
            <a:r>
              <a:rPr lang="en-US" altLang="en-US" dirty="0" smtClean="0">
                <a:ea typeface="ＭＳ Ｐゴシック" panose="020B0600070205080204" pitchFamily="34" charset="-128"/>
              </a:rPr>
              <a:t>Example</a:t>
            </a:r>
            <a:endParaRPr lang="en-US" altLang="en-US" dirty="0">
              <a:ea typeface="ＭＳ Ｐゴシック" panose="020B0600070205080204" pitchFamily="34" charset="-128"/>
            </a:endParaRPr>
          </a:p>
          <a:p>
            <a:pPr lvl="1"/>
            <a:r>
              <a:rPr lang="en-US" altLang="en-US" dirty="0" smtClean="0">
                <a:ea typeface="ＭＳ Ｐゴシック" panose="020B0600070205080204" pitchFamily="34" charset="-128"/>
              </a:rPr>
              <a:t>p : It </a:t>
            </a:r>
            <a:r>
              <a:rPr lang="en-US" altLang="en-US" dirty="0">
                <a:ea typeface="ＭＳ Ｐゴシック" panose="020B0600070205080204" pitchFamily="34" charset="-128"/>
              </a:rPr>
              <a:t>is </a:t>
            </a:r>
            <a:r>
              <a:rPr lang="en-US" altLang="en-US" dirty="0" smtClean="0">
                <a:ea typeface="ＭＳ Ｐゴシック" panose="020B0600070205080204" pitchFamily="34" charset="-128"/>
              </a:rPr>
              <a:t>raining</a:t>
            </a:r>
          </a:p>
          <a:p>
            <a:pPr lvl="1"/>
            <a:r>
              <a:rPr lang="en-US" altLang="en-US" dirty="0" smtClean="0">
                <a:ea typeface="ＭＳ Ｐゴシック" panose="020B0600070205080204" pitchFamily="34" charset="-128"/>
              </a:rPr>
              <a:t>q : It </a:t>
            </a:r>
            <a:r>
              <a:rPr lang="en-US" altLang="en-US" dirty="0">
                <a:ea typeface="ＭＳ Ｐゴシック" panose="020B0600070205080204" pitchFamily="34" charset="-128"/>
              </a:rPr>
              <a:t>is </a:t>
            </a:r>
            <a:r>
              <a:rPr lang="en-US" altLang="en-US" dirty="0" smtClean="0">
                <a:ea typeface="ＭＳ Ｐゴシック" panose="020B0600070205080204" pitchFamily="34" charset="-128"/>
              </a:rPr>
              <a:t>warm</a:t>
            </a:r>
          </a:p>
          <a:p>
            <a:pPr lvl="1"/>
            <a:r>
              <a:rPr lang="en-US" altLang="en-US" dirty="0" smtClean="0">
                <a:ea typeface="ＭＳ Ｐゴシック" panose="020B0600070205080204" pitchFamily="34" charset="-128"/>
              </a:rPr>
              <a:t>r : It is raining </a:t>
            </a:r>
            <a:r>
              <a:rPr lang="en-US" altLang="en-US" b="1" dirty="0" smtClean="0">
                <a:solidFill>
                  <a:srgbClr val="FF0000"/>
                </a:solidFill>
                <a:ea typeface="ＭＳ Ｐゴシック" panose="020B0600070205080204" pitchFamily="34" charset="-128"/>
              </a:rPr>
              <a:t>AND</a:t>
            </a:r>
            <a:r>
              <a:rPr lang="en-US" altLang="en-US" dirty="0" smtClean="0">
                <a:ea typeface="ＭＳ Ｐゴシック" panose="020B0600070205080204" pitchFamily="34" charset="-128"/>
              </a:rPr>
              <a:t> it is warm</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Truth table</a:t>
            </a:r>
          </a:p>
          <a:p>
            <a:pPr>
              <a:buNone/>
            </a:pPr>
            <a:endParaRPr lang="en-US" altLang="en-US" sz="2800" dirty="0" smtClean="0">
              <a:ea typeface="ＭＳ Ｐゴシック" panose="020B0600070205080204" pitchFamily="34" charset="-128"/>
            </a:endParaRPr>
          </a:p>
          <a:p>
            <a:pPr>
              <a:buNone/>
            </a:pPr>
            <a:endParaRPr lang="en-US" altLang="en-US" dirty="0">
              <a:ea typeface="ＭＳ Ｐゴシック" panose="020B0600070205080204" pitchFamily="34" charset="-128"/>
            </a:endParaRPr>
          </a:p>
          <a:p>
            <a:pPr marL="457200" indent="-457200">
              <a:buAutoNum type="arabicParen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72498508"/>
              </p:ext>
            </p:extLst>
          </p:nvPr>
        </p:nvGraphicFramePr>
        <p:xfrm>
          <a:off x="2286000" y="4470400"/>
          <a:ext cx="4572000" cy="185420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r = p ^ q</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349130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Connectives</a:t>
            </a:r>
            <a:endParaRPr lang="en-US" dirty="0"/>
          </a:p>
        </p:txBody>
      </p:sp>
      <p:sp>
        <p:nvSpPr>
          <p:cNvPr id="3" name="Content Placeholder 2"/>
          <p:cNvSpPr>
            <a:spLocks noGrp="1"/>
          </p:cNvSpPr>
          <p:nvPr>
            <p:ph idx="1"/>
          </p:nvPr>
        </p:nvSpPr>
        <p:spPr/>
        <p:txBody>
          <a:bodyPr/>
          <a:lstStyle/>
          <a:p>
            <a:pPr marL="0" indent="0">
              <a:buNone/>
            </a:pPr>
            <a:r>
              <a:rPr lang="en-US" dirty="0" smtClean="0"/>
              <a:t>2) Disjunction (v)</a:t>
            </a:r>
          </a:p>
          <a:p>
            <a:r>
              <a:rPr lang="en-US" altLang="en-US" dirty="0">
                <a:ea typeface="ＭＳ Ｐゴシック" panose="020B0600070205080204" pitchFamily="34" charset="-128"/>
              </a:rPr>
              <a:t>The logical </a:t>
            </a:r>
            <a:r>
              <a:rPr lang="en-US" altLang="en-US" i="1" dirty="0">
                <a:solidFill>
                  <a:schemeClr val="tx2"/>
                </a:solidFill>
                <a:ea typeface="ＭＳ Ｐゴシック" panose="020B0600070205080204" pitchFamily="34" charset="-128"/>
              </a:rPr>
              <a:t>disjunction</a:t>
            </a:r>
            <a:r>
              <a:rPr lang="en-US" altLang="en-US" dirty="0">
                <a:ea typeface="ＭＳ Ｐゴシック" panose="020B0600070205080204" pitchFamily="34" charset="-128"/>
              </a:rPr>
              <a:t>, or logical Or, is </a:t>
            </a:r>
            <a:r>
              <a:rPr lang="en-US" altLang="en-US" dirty="0">
                <a:solidFill>
                  <a:schemeClr val="tx2"/>
                </a:solidFill>
                <a:ea typeface="ＭＳ Ｐゴシック" panose="020B0600070205080204" pitchFamily="34" charset="-128"/>
              </a:rPr>
              <a:t>true</a:t>
            </a:r>
            <a:r>
              <a:rPr lang="en-US" altLang="en-US" dirty="0">
                <a:ea typeface="ＭＳ Ｐゴシック" panose="020B0600070205080204" pitchFamily="34" charset="-128"/>
              </a:rPr>
              <a:t> if </a:t>
            </a:r>
            <a:r>
              <a:rPr lang="en-US" altLang="en-US" dirty="0">
                <a:solidFill>
                  <a:schemeClr val="tx2"/>
                </a:solidFill>
                <a:ea typeface="ＭＳ Ｐゴシック" panose="020B0600070205080204" pitchFamily="34" charset="-128"/>
              </a:rPr>
              <a:t>one or both</a:t>
            </a:r>
            <a:r>
              <a:rPr lang="en-US" altLang="en-US" dirty="0">
                <a:ea typeface="ＭＳ Ｐゴシック" panose="020B0600070205080204" pitchFamily="34" charset="-128"/>
              </a:rPr>
              <a:t> of the propositions are </a:t>
            </a:r>
            <a:r>
              <a:rPr lang="en-US" altLang="en-US" dirty="0">
                <a:solidFill>
                  <a:schemeClr val="tx2"/>
                </a:solidFill>
                <a:ea typeface="ＭＳ Ｐゴシック" panose="020B0600070205080204" pitchFamily="34" charset="-128"/>
              </a:rPr>
              <a:t>true</a:t>
            </a:r>
            <a:r>
              <a:rPr lang="en-US" altLang="en-US" dirty="0">
                <a:ea typeface="ＭＳ Ｐゴシック" panose="020B0600070205080204" pitchFamily="34" charset="-128"/>
              </a:rPr>
              <a:t>.</a:t>
            </a:r>
            <a:endParaRPr lang="en-US" altLang="en-US" sz="2800" dirty="0">
              <a:ea typeface="ＭＳ Ｐゴシック" panose="020B0600070205080204" pitchFamily="34" charset="-128"/>
            </a:endParaRPr>
          </a:p>
          <a:p>
            <a:r>
              <a:rPr lang="en-US" altLang="en-US" dirty="0">
                <a:ea typeface="ＭＳ Ｐゴシック" panose="020B0600070205080204" pitchFamily="34" charset="-128"/>
              </a:rPr>
              <a:t>Examples</a:t>
            </a:r>
          </a:p>
          <a:p>
            <a:pPr lvl="1"/>
            <a:r>
              <a:rPr lang="en-US" altLang="en-US" dirty="0">
                <a:ea typeface="ＭＳ Ｐゴシック" panose="020B0600070205080204" pitchFamily="34" charset="-128"/>
              </a:rPr>
              <a:t>p : </a:t>
            </a:r>
            <a:r>
              <a:rPr lang="en-US" altLang="en-US" dirty="0" smtClean="0">
                <a:ea typeface="ＭＳ Ｐゴシック" panose="020B0600070205080204" pitchFamily="34" charset="-128"/>
              </a:rPr>
              <a:t>2 + 2 = 5</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q : </a:t>
            </a:r>
            <a:r>
              <a:rPr lang="en-US" altLang="en-US" dirty="0" smtClean="0">
                <a:ea typeface="ＭＳ Ｐゴシック" panose="020B0600070205080204" pitchFamily="34" charset="-128"/>
              </a:rPr>
              <a:t>1 &lt; 2</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r </a:t>
            </a:r>
            <a:r>
              <a:rPr lang="en-US" altLang="en-US" dirty="0" smtClean="0">
                <a:ea typeface="ＭＳ Ｐゴシック" panose="020B0600070205080204" pitchFamily="34" charset="-128"/>
              </a:rPr>
              <a:t>: 2 + 2 = 5 </a:t>
            </a:r>
            <a:r>
              <a:rPr lang="en-US" altLang="en-US" b="1" dirty="0" smtClean="0">
                <a:solidFill>
                  <a:srgbClr val="FF0000"/>
                </a:solidFill>
                <a:ea typeface="ＭＳ Ｐゴシック" panose="020B0600070205080204" pitchFamily="34" charset="-128"/>
              </a:rPr>
              <a:t>OR</a:t>
            </a:r>
            <a:r>
              <a:rPr lang="en-US" altLang="en-US" dirty="0" smtClean="0">
                <a:ea typeface="ＭＳ Ｐゴシック" panose="020B0600070205080204" pitchFamily="34" charset="-128"/>
              </a:rPr>
              <a:t> 1 &lt; 2</a:t>
            </a:r>
            <a:endParaRPr lang="en-US" altLang="en-US" dirty="0">
              <a:ea typeface="ＭＳ Ｐゴシック" panose="020B0600070205080204" pitchFamily="34" charset="-128"/>
            </a:endParaRPr>
          </a:p>
          <a:p>
            <a:r>
              <a:rPr lang="en-US" altLang="en-US" sz="2800" b="1" dirty="0" smtClean="0">
                <a:ea typeface="ＭＳ Ｐゴシック" panose="020B0600070205080204" pitchFamily="34" charset="-128"/>
                <a:sym typeface="Symbol" panose="05050102010706020507" pitchFamily="18" charset="2"/>
              </a:rPr>
              <a:t>Truth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880518"/>
              </p:ext>
            </p:extLst>
          </p:nvPr>
        </p:nvGraphicFramePr>
        <p:xfrm>
          <a:off x="2590800" y="4546600"/>
          <a:ext cx="4572000" cy="185420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r = p ^ q</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404785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Connectives</a:t>
            </a:r>
            <a:endParaRPr lang="en-US" dirty="0"/>
          </a:p>
        </p:txBody>
      </p:sp>
      <p:sp>
        <p:nvSpPr>
          <p:cNvPr id="3" name="Content Placeholder 2"/>
          <p:cNvSpPr>
            <a:spLocks noGrp="1"/>
          </p:cNvSpPr>
          <p:nvPr>
            <p:ph idx="1"/>
          </p:nvPr>
        </p:nvSpPr>
        <p:spPr/>
        <p:txBody>
          <a:bodyPr/>
          <a:lstStyle/>
          <a:p>
            <a:pPr marL="0" indent="0">
              <a:buNone/>
            </a:pPr>
            <a:r>
              <a:rPr lang="en-US" dirty="0" smtClean="0"/>
              <a:t>3) Negation (</a:t>
            </a:r>
            <a:r>
              <a:rPr lang="en-US" altLang="en-US" dirty="0">
                <a:ea typeface="ＭＳ Ｐゴシック" panose="020B0600070205080204" pitchFamily="34" charset="-128"/>
                <a:sym typeface="Symbol" panose="05050102010706020507" pitchFamily="18" charset="2"/>
              </a:rPr>
              <a:t></a:t>
            </a:r>
            <a:r>
              <a:rPr lang="en-US" dirty="0" smtClean="0"/>
              <a:t>)</a:t>
            </a:r>
          </a:p>
          <a:p>
            <a:r>
              <a:rPr lang="en-US" altLang="en-US" dirty="0">
                <a:ea typeface="ＭＳ Ｐゴシック" panose="020B0600070205080204" pitchFamily="34" charset="-128"/>
                <a:sym typeface="Symbol" panose="05050102010706020507" pitchFamily="18" charset="2"/>
              </a:rPr>
              <a:t></a:t>
            </a:r>
            <a:r>
              <a:rPr lang="en-US" altLang="en-US" i="1" dirty="0">
                <a:ea typeface="ＭＳ Ｐゴシック" panose="020B0600070205080204" pitchFamily="34" charset="-128"/>
                <a:sym typeface="Symbol" panose="05050102010706020507" pitchFamily="18" charset="2"/>
              </a:rPr>
              <a:t>p</a:t>
            </a:r>
            <a:r>
              <a:rPr lang="en-US" altLang="en-US" dirty="0">
                <a:ea typeface="ＭＳ Ｐゴシック" panose="020B0600070205080204" pitchFamily="34" charset="-128"/>
                <a:sym typeface="Symbol" panose="05050102010706020507" pitchFamily="18" charset="2"/>
              </a:rPr>
              <a:t>, t</a:t>
            </a:r>
            <a:r>
              <a:rPr lang="en-US" altLang="en-US" dirty="0">
                <a:ea typeface="ＭＳ Ｐゴシック" panose="020B0600070205080204" pitchFamily="34" charset="-128"/>
              </a:rPr>
              <a:t>he </a:t>
            </a:r>
            <a:r>
              <a:rPr lang="en-US" altLang="en-US" i="1" dirty="0" smtClean="0">
                <a:solidFill>
                  <a:schemeClr val="tx2"/>
                </a:solidFill>
                <a:ea typeface="ＭＳ Ｐゴシック" panose="020B0600070205080204" pitchFamily="34" charset="-128"/>
              </a:rPr>
              <a:t>negation</a:t>
            </a:r>
            <a:r>
              <a:rPr lang="en-US" altLang="en-US" dirty="0" smtClean="0">
                <a:ea typeface="ＭＳ Ｐゴシック" panose="020B0600070205080204" pitchFamily="34" charset="-128"/>
              </a:rPr>
              <a:t> of </a:t>
            </a:r>
            <a:r>
              <a:rPr lang="en-US" altLang="en-US" dirty="0">
                <a:ea typeface="ＭＳ Ｐゴシック" panose="020B0600070205080204" pitchFamily="34" charset="-128"/>
              </a:rPr>
              <a:t>a proposition </a:t>
            </a:r>
            <a:r>
              <a:rPr lang="en-US" altLang="en-US" i="1" dirty="0">
                <a:ea typeface="ＭＳ Ｐゴシック" panose="020B0600070205080204" pitchFamily="34" charset="-128"/>
              </a:rPr>
              <a:t>p</a:t>
            </a:r>
            <a:r>
              <a:rPr lang="en-US" altLang="en-US" dirty="0">
                <a:ea typeface="ＭＳ Ｐゴシック" panose="020B0600070205080204" pitchFamily="34" charset="-128"/>
              </a:rPr>
              <a:t>, is also a proposition</a:t>
            </a:r>
          </a:p>
          <a:p>
            <a:r>
              <a:rPr lang="en-US" altLang="en-US" dirty="0">
                <a:ea typeface="ＭＳ Ｐゴシック" panose="020B0600070205080204" pitchFamily="34" charset="-128"/>
              </a:rPr>
              <a:t>Examples:</a:t>
            </a:r>
          </a:p>
          <a:p>
            <a:pPr lvl="1"/>
            <a:r>
              <a:rPr lang="en-US" altLang="en-US" dirty="0" smtClean="0"/>
              <a:t>p</a:t>
            </a:r>
            <a:r>
              <a:rPr lang="en-US" altLang="en-US" b="1" dirty="0" smtClean="0"/>
              <a:t> </a:t>
            </a:r>
            <a:r>
              <a:rPr lang="en-US" altLang="en-US" dirty="0"/>
              <a:t>: John studies</a:t>
            </a:r>
            <a:r>
              <a:rPr lang="en-US" altLang="en-US" dirty="0" smtClean="0"/>
              <a:t>.</a:t>
            </a:r>
          </a:p>
          <a:p>
            <a:pPr lvl="1"/>
            <a:r>
              <a:rPr lang="en-US" altLang="en-US" dirty="0" smtClean="0">
                <a:ea typeface="ＭＳ Ｐゴシック" panose="020B0600070205080204" pitchFamily="34" charset="-128"/>
                <a:sym typeface="Symbol" panose="05050102010706020507" pitchFamily="18" charset="2"/>
              </a:rPr>
              <a:t>p : John does </a:t>
            </a:r>
            <a:r>
              <a:rPr lang="en-US" altLang="en-US" dirty="0" smtClean="0">
                <a:solidFill>
                  <a:srgbClr val="FF0000"/>
                </a:solidFill>
                <a:ea typeface="ＭＳ Ｐゴシック" panose="020B0600070205080204" pitchFamily="34" charset="-128"/>
                <a:sym typeface="Symbol" panose="05050102010706020507" pitchFamily="18" charset="2"/>
              </a:rPr>
              <a:t>NOT</a:t>
            </a:r>
            <a:r>
              <a:rPr lang="en-US" altLang="en-US" dirty="0" smtClean="0">
                <a:ea typeface="ＭＳ Ｐゴシック" panose="020B0600070205080204" pitchFamily="34" charset="-128"/>
                <a:sym typeface="Symbol" panose="05050102010706020507" pitchFamily="18" charset="2"/>
              </a:rPr>
              <a:t> study.</a:t>
            </a:r>
            <a:endParaRPr lang="en-US" altLang="en-US" dirty="0">
              <a:ea typeface="ＭＳ Ｐゴシック" panose="020B0600070205080204" pitchFamily="34" charset="-128"/>
            </a:endParaRPr>
          </a:p>
          <a:p>
            <a:r>
              <a:rPr lang="en-US" altLang="en-US" b="1" dirty="0" smtClean="0">
                <a:ea typeface="ＭＳ Ｐゴシック" panose="020B0600070205080204" pitchFamily="34" charset="-128"/>
              </a:rPr>
              <a:t>Truth table</a:t>
            </a:r>
          </a:p>
          <a:p>
            <a:endParaRPr lang="en-US" dirty="0"/>
          </a:p>
        </p:txBody>
      </p:sp>
      <p:graphicFrame>
        <p:nvGraphicFramePr>
          <p:cNvPr id="4" name="Table 3"/>
          <p:cNvGraphicFramePr>
            <a:graphicFrameLocks noGrp="1" noChangeAspect="1"/>
          </p:cNvGraphicFramePr>
          <p:nvPr>
            <p:extLst>
              <p:ext uri="{D42A27DB-BD31-4B8C-83A1-F6EECF244321}">
                <p14:modId xmlns:p14="http://schemas.microsoft.com/office/powerpoint/2010/main" val="3550480601"/>
              </p:ext>
            </p:extLst>
          </p:nvPr>
        </p:nvGraphicFramePr>
        <p:xfrm>
          <a:off x="2590800" y="3886200"/>
          <a:ext cx="3962400" cy="1112520"/>
        </p:xfrm>
        <a:graphic>
          <a:graphicData uri="http://schemas.openxmlformats.org/drawingml/2006/table">
            <a:tbl>
              <a:tblPr firstRow="1" bandRow="1">
                <a:tableStyleId>{5C22544A-7EE6-4342-B048-85BDC9FD1C3A}</a:tableStyleId>
              </a:tblPr>
              <a:tblGrid>
                <a:gridCol w="1981200"/>
                <a:gridCol w="1981200"/>
              </a:tblGrid>
              <a:tr h="370840">
                <a:tc>
                  <a:txBody>
                    <a:bodyPr/>
                    <a:lstStyle/>
                    <a:p>
                      <a:pPr algn="ctr"/>
                      <a:r>
                        <a:rPr lang="en-US" dirty="0" smtClean="0"/>
                        <a:t>P</a:t>
                      </a:r>
                      <a:endParaRPr lang="en-US" dirty="0"/>
                    </a:p>
                  </a:txBody>
                  <a:tcPr/>
                </a:tc>
                <a:tc>
                  <a:txBody>
                    <a:bodyPr/>
                    <a:lstStyle/>
                    <a:p>
                      <a:pPr algn="ctr"/>
                      <a:r>
                        <a:rPr lang="en-US" altLang="en-US" dirty="0" smtClean="0">
                          <a:ea typeface="ＭＳ Ｐゴシック" panose="020B0600070205080204" pitchFamily="34" charset="-128"/>
                          <a:sym typeface="Symbol" panose="05050102010706020507" pitchFamily="18" charset="2"/>
                        </a:rPr>
                        <a:t>P</a:t>
                      </a:r>
                      <a:endParaRPr lang="en-US" dirty="0"/>
                    </a:p>
                  </a:txBody>
                  <a:tcPr/>
                </a:tc>
              </a:tr>
              <a:tr h="370840">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r>
              <a:tr h="370840">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bl>
          </a:graphicData>
        </a:graphic>
      </p:graphicFrame>
    </p:spTree>
    <p:extLst>
      <p:ext uri="{BB962C8B-B14F-4D97-AF65-F5344CB8AC3E}">
        <p14:creationId xmlns:p14="http://schemas.microsoft.com/office/powerpoint/2010/main" val="396494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Quantifiers</a:t>
            </a:r>
            <a:endParaRPr lang="en-US" dirty="0"/>
          </a:p>
        </p:txBody>
      </p:sp>
      <p:sp>
        <p:nvSpPr>
          <p:cNvPr id="3" name="Content Placeholder 2"/>
          <p:cNvSpPr>
            <a:spLocks noGrp="1"/>
          </p:cNvSpPr>
          <p:nvPr>
            <p:ph idx="1"/>
          </p:nvPr>
        </p:nvSpPr>
        <p:spPr>
          <a:xfrm>
            <a:off x="190500" y="990600"/>
            <a:ext cx="8763000" cy="5486400"/>
          </a:xfrm>
        </p:spPr>
        <p:txBody>
          <a:bodyPr>
            <a:normAutofit lnSpcReduction="10000"/>
          </a:bodyPr>
          <a:lstStyle/>
          <a:p>
            <a:pPr marL="0" indent="0">
              <a:buNone/>
            </a:pPr>
            <a:r>
              <a:rPr lang="en-US" dirty="0" smtClean="0"/>
              <a:t>1) Universal Quantifier</a:t>
            </a:r>
          </a:p>
          <a:p>
            <a:pPr>
              <a:lnSpc>
                <a:spcPct val="90000"/>
              </a:lnSpc>
            </a:pPr>
            <a:r>
              <a:rPr lang="en-US" altLang="en-US" dirty="0"/>
              <a:t>Represented by an upside-down A: </a:t>
            </a:r>
            <a:r>
              <a:rPr lang="en-US" altLang="en-US" dirty="0">
                <a:solidFill>
                  <a:schemeClr val="tx2"/>
                </a:solidFill>
                <a:sym typeface="Symbol" panose="05050102010706020507" pitchFamily="18" charset="2"/>
              </a:rPr>
              <a:t></a:t>
            </a:r>
            <a:endParaRPr lang="en-US" altLang="en-US" dirty="0">
              <a:solidFill>
                <a:schemeClr val="tx2"/>
              </a:solidFill>
            </a:endParaRPr>
          </a:p>
          <a:p>
            <a:pPr lvl="1">
              <a:lnSpc>
                <a:spcPct val="90000"/>
              </a:lnSpc>
            </a:pPr>
            <a:r>
              <a:rPr lang="en-US" altLang="en-US" dirty="0">
                <a:sym typeface="Symbol" panose="05050102010706020507" pitchFamily="18" charset="2"/>
              </a:rPr>
              <a:t>It means “</a:t>
            </a:r>
            <a:r>
              <a:rPr lang="en-US" altLang="en-US" i="1" dirty="0">
                <a:solidFill>
                  <a:schemeClr val="tx2"/>
                </a:solidFill>
                <a:sym typeface="Symbol" panose="05050102010706020507" pitchFamily="18" charset="2"/>
              </a:rPr>
              <a:t>for all</a:t>
            </a:r>
            <a:r>
              <a:rPr lang="en-US" altLang="en-US" dirty="0">
                <a:sym typeface="Symbol" panose="05050102010706020507" pitchFamily="18" charset="2"/>
              </a:rPr>
              <a:t>”</a:t>
            </a:r>
          </a:p>
          <a:p>
            <a:pPr lvl="1">
              <a:lnSpc>
                <a:spcPct val="90000"/>
              </a:lnSpc>
            </a:pPr>
            <a:r>
              <a:rPr lang="en-US" altLang="en-US" dirty="0">
                <a:sym typeface="Symbol" panose="05050102010706020507" pitchFamily="18" charset="2"/>
              </a:rPr>
              <a:t>Let P(x) = x+1 &gt; </a:t>
            </a:r>
            <a:r>
              <a:rPr lang="en-US" altLang="en-US" dirty="0" smtClean="0">
                <a:sym typeface="Symbol" panose="05050102010706020507" pitchFamily="18" charset="2"/>
              </a:rPr>
              <a:t>x</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We can state the following:</a:t>
            </a:r>
          </a:p>
          <a:p>
            <a:pPr lvl="1">
              <a:lnSpc>
                <a:spcPct val="90000"/>
              </a:lnSpc>
            </a:pPr>
            <a:r>
              <a:rPr lang="en-US" altLang="en-US" dirty="0">
                <a:sym typeface="Symbol" panose="05050102010706020507" pitchFamily="18" charset="2"/>
              </a:rPr>
              <a:t>x P(x)</a:t>
            </a:r>
          </a:p>
          <a:p>
            <a:pPr lvl="1">
              <a:lnSpc>
                <a:spcPct val="90000"/>
              </a:lnSpc>
            </a:pPr>
            <a:r>
              <a:rPr lang="en-US" altLang="en-US" dirty="0">
                <a:sym typeface="Symbol" panose="05050102010706020507" pitchFamily="18" charset="2"/>
              </a:rPr>
              <a:t>English translation: “for all values of x, P(x) is true”</a:t>
            </a:r>
          </a:p>
          <a:p>
            <a:pPr lvl="1">
              <a:lnSpc>
                <a:spcPct val="90000"/>
              </a:lnSpc>
            </a:pPr>
            <a:r>
              <a:rPr lang="en-US" altLang="en-US" dirty="0">
                <a:sym typeface="Symbol" panose="05050102010706020507" pitchFamily="18" charset="2"/>
              </a:rPr>
              <a:t>English translation: “for all values of x, x+1&gt;x is true”</a:t>
            </a:r>
            <a:endParaRPr lang="en-US" altLang="en-US" dirty="0"/>
          </a:p>
          <a:p>
            <a:pPr>
              <a:lnSpc>
                <a:spcPct val="90000"/>
              </a:lnSpc>
            </a:pPr>
            <a:r>
              <a:rPr lang="en-US" altLang="en-US" dirty="0">
                <a:sym typeface="Symbol" panose="05050102010706020507" pitchFamily="18" charset="2"/>
              </a:rPr>
              <a:t>Let P(x) = x/2 &lt; x</a:t>
            </a:r>
          </a:p>
          <a:p>
            <a:pPr lvl="1">
              <a:lnSpc>
                <a:spcPct val="90000"/>
              </a:lnSpc>
            </a:pPr>
            <a:r>
              <a:rPr lang="en-US" altLang="en-US" dirty="0">
                <a:solidFill>
                  <a:schemeClr val="tx2"/>
                </a:solidFill>
                <a:sym typeface="Symbol" panose="05050102010706020507" pitchFamily="18" charset="2"/>
              </a:rPr>
              <a:t>Not true </a:t>
            </a:r>
            <a:r>
              <a:rPr lang="en-US" altLang="en-US" dirty="0">
                <a:sym typeface="Symbol" panose="05050102010706020507" pitchFamily="18" charset="2"/>
              </a:rPr>
              <a:t>for the negative numbers!</a:t>
            </a:r>
          </a:p>
          <a:p>
            <a:pPr lvl="1">
              <a:lnSpc>
                <a:spcPct val="90000"/>
              </a:lnSpc>
            </a:pPr>
            <a:r>
              <a:rPr lang="en-US" altLang="en-US" dirty="0">
                <a:sym typeface="Symbol" panose="05050102010706020507" pitchFamily="18" charset="2"/>
              </a:rPr>
              <a:t>Thus, x P(x</a:t>
            </a:r>
            <a:r>
              <a:rPr lang="en-US" altLang="en-US" dirty="0" smtClean="0">
                <a:sym typeface="Symbol" panose="05050102010706020507" pitchFamily="18" charset="2"/>
              </a:rPr>
              <a:t>)  </a:t>
            </a:r>
            <a:r>
              <a:rPr lang="en-US" altLang="en-US" dirty="0">
                <a:sym typeface="Symbol" panose="05050102010706020507" pitchFamily="18" charset="2"/>
              </a:rPr>
              <a:t>is false</a:t>
            </a:r>
            <a:endParaRPr lang="en-US" altLang="en-US" sz="2400" dirty="0">
              <a:sym typeface="Symbol" panose="05050102010706020507" pitchFamily="18" charset="2"/>
            </a:endParaRPr>
          </a:p>
          <a:p>
            <a:pPr lvl="2">
              <a:lnSpc>
                <a:spcPct val="90000"/>
              </a:lnSpc>
            </a:pPr>
            <a:r>
              <a:rPr lang="en-US" altLang="en-US" dirty="0">
                <a:sym typeface="Symbol" panose="05050102010706020507" pitchFamily="18" charset="2"/>
              </a:rPr>
              <a:t>When the domain is all the real </a:t>
            </a:r>
            <a:r>
              <a:rPr lang="en-US" altLang="en-US" dirty="0" smtClean="0">
                <a:sym typeface="Symbol" panose="05050102010706020507" pitchFamily="18" charset="2"/>
              </a:rPr>
              <a:t>numbers</a:t>
            </a:r>
            <a:endParaRPr lang="en-US" altLang="en-US" dirty="0">
              <a:sym typeface="Symbol" panose="05050102010706020507" pitchFamily="18" charset="2"/>
            </a:endParaRPr>
          </a:p>
          <a:p>
            <a:pPr>
              <a:lnSpc>
                <a:spcPct val="80000"/>
              </a:lnSpc>
            </a:pPr>
            <a:r>
              <a:rPr lang="en-US" altLang="en-US" dirty="0">
                <a:sym typeface="Symbol" panose="05050102010706020507" pitchFamily="18" charset="2"/>
              </a:rPr>
              <a:t>In order to prove that a </a:t>
            </a:r>
            <a:r>
              <a:rPr lang="en-US" altLang="en-US" dirty="0">
                <a:solidFill>
                  <a:schemeClr val="tx2"/>
                </a:solidFill>
                <a:sym typeface="Symbol" panose="05050102010706020507" pitchFamily="18" charset="2"/>
              </a:rPr>
              <a:t>universal</a:t>
            </a:r>
            <a:r>
              <a:rPr lang="en-US" altLang="en-US" dirty="0">
                <a:sym typeface="Symbol" panose="05050102010706020507" pitchFamily="18" charset="2"/>
              </a:rPr>
              <a:t> quantification is </a:t>
            </a:r>
            <a:r>
              <a:rPr lang="en-US" altLang="en-US" dirty="0">
                <a:solidFill>
                  <a:schemeClr val="tx2"/>
                </a:solidFill>
                <a:sym typeface="Symbol" panose="05050102010706020507" pitchFamily="18" charset="2"/>
              </a:rPr>
              <a:t>true</a:t>
            </a:r>
            <a:r>
              <a:rPr lang="en-US" altLang="en-US" dirty="0">
                <a:sym typeface="Symbol" panose="05050102010706020507" pitchFamily="18" charset="2"/>
              </a:rPr>
              <a:t>, it must be shown for </a:t>
            </a:r>
            <a:r>
              <a:rPr lang="en-US" altLang="en-US" dirty="0">
                <a:solidFill>
                  <a:schemeClr val="tx2"/>
                </a:solidFill>
                <a:sym typeface="Symbol" panose="05050102010706020507" pitchFamily="18" charset="2"/>
              </a:rPr>
              <a:t>ALL</a:t>
            </a:r>
            <a:r>
              <a:rPr lang="en-US" altLang="en-US" dirty="0">
                <a:sym typeface="Symbol" panose="05050102010706020507" pitchFamily="18" charset="2"/>
              </a:rPr>
              <a:t> cases</a:t>
            </a:r>
          </a:p>
          <a:p>
            <a:pPr>
              <a:lnSpc>
                <a:spcPct val="80000"/>
              </a:lnSpc>
            </a:pPr>
            <a:r>
              <a:rPr lang="en-US" altLang="en-US" dirty="0">
                <a:sym typeface="Symbol" panose="05050102010706020507" pitchFamily="18" charset="2"/>
              </a:rPr>
              <a:t>In order to prove that a </a:t>
            </a:r>
            <a:r>
              <a:rPr lang="en-US" altLang="en-US" dirty="0">
                <a:solidFill>
                  <a:schemeClr val="tx2"/>
                </a:solidFill>
                <a:sym typeface="Symbol" panose="05050102010706020507" pitchFamily="18" charset="2"/>
              </a:rPr>
              <a:t>universal</a:t>
            </a:r>
            <a:r>
              <a:rPr lang="en-US" altLang="en-US" dirty="0">
                <a:sym typeface="Symbol" panose="05050102010706020507" pitchFamily="18" charset="2"/>
              </a:rPr>
              <a:t> quantification is </a:t>
            </a:r>
            <a:r>
              <a:rPr lang="en-US" altLang="en-US" dirty="0">
                <a:solidFill>
                  <a:srgbClr val="C00000"/>
                </a:solidFill>
                <a:sym typeface="Symbol" panose="05050102010706020507" pitchFamily="18" charset="2"/>
              </a:rPr>
              <a:t>false</a:t>
            </a:r>
            <a:r>
              <a:rPr lang="en-US" altLang="en-US" dirty="0">
                <a:sym typeface="Symbol" panose="05050102010706020507" pitchFamily="18" charset="2"/>
              </a:rPr>
              <a:t>, it must be shown to be </a:t>
            </a:r>
            <a:r>
              <a:rPr lang="en-US" altLang="en-US" dirty="0">
                <a:solidFill>
                  <a:srgbClr val="C00000"/>
                </a:solidFill>
                <a:sym typeface="Symbol" panose="05050102010706020507" pitchFamily="18" charset="2"/>
              </a:rPr>
              <a:t>false</a:t>
            </a:r>
            <a:r>
              <a:rPr lang="en-US" altLang="en-US" dirty="0">
                <a:sym typeface="Symbol" panose="05050102010706020507" pitchFamily="18" charset="2"/>
              </a:rPr>
              <a:t> for only </a:t>
            </a:r>
            <a:r>
              <a:rPr lang="en-US" altLang="en-US" dirty="0">
                <a:solidFill>
                  <a:srgbClr val="C00000"/>
                </a:solidFill>
                <a:sym typeface="Symbol" panose="05050102010706020507" pitchFamily="18" charset="2"/>
              </a:rPr>
              <a:t>ONE</a:t>
            </a:r>
            <a:r>
              <a:rPr lang="en-US" altLang="en-US" dirty="0">
                <a:sym typeface="Symbol" panose="05050102010706020507" pitchFamily="18" charset="2"/>
              </a:rPr>
              <a:t> case</a:t>
            </a:r>
            <a:endParaRPr lang="en-US" altLang="en-US" dirty="0" smtClean="0">
              <a:sym typeface="Symbol" panose="05050102010706020507" pitchFamily="18" charset="2"/>
            </a:endParaRPr>
          </a:p>
        </p:txBody>
      </p:sp>
    </p:spTree>
    <p:extLst>
      <p:ext uri="{BB962C8B-B14F-4D97-AF65-F5344CB8AC3E}">
        <p14:creationId xmlns:p14="http://schemas.microsoft.com/office/powerpoint/2010/main" val="184257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lstStyle/>
          <a:p>
            <a:r>
              <a:rPr lang="en-US" dirty="0" smtClean="0"/>
              <a:t>Sets</a:t>
            </a:r>
          </a:p>
          <a:p>
            <a:r>
              <a:rPr lang="en-US" dirty="0" smtClean="0"/>
              <a:t>Logic</a:t>
            </a:r>
          </a:p>
          <a:p>
            <a:r>
              <a:rPr lang="en-US" dirty="0" smtClean="0"/>
              <a:t>Functions</a:t>
            </a:r>
          </a:p>
          <a:p>
            <a:r>
              <a:rPr lang="en-US" dirty="0" smtClean="0"/>
              <a:t>Relations</a:t>
            </a:r>
          </a:p>
          <a:p>
            <a:r>
              <a:rPr lang="en-US" dirty="0" smtClean="0"/>
              <a:t>Languages</a:t>
            </a:r>
          </a:p>
          <a:p>
            <a:r>
              <a:rPr lang="en-US" dirty="0" smtClean="0"/>
              <a:t>Proofs</a:t>
            </a:r>
          </a:p>
          <a:p>
            <a:r>
              <a:rPr lang="en-US" dirty="0" smtClean="0"/>
              <a:t>Principle of Mathematical Induction</a:t>
            </a:r>
          </a:p>
          <a:p>
            <a:r>
              <a:rPr lang="en-US" dirty="0" smtClean="0"/>
              <a:t>Strong Principle of Mathematical Induction</a:t>
            </a:r>
          </a:p>
          <a:p>
            <a:r>
              <a:rPr lang="en-US" dirty="0" smtClean="0"/>
              <a:t>Recursive Definitions</a:t>
            </a:r>
            <a:endParaRPr lang="en-US" dirty="0"/>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Quantifiers</a:t>
            </a:r>
            <a:endParaRPr lang="en-US" dirty="0"/>
          </a:p>
        </p:txBody>
      </p:sp>
      <p:sp>
        <p:nvSpPr>
          <p:cNvPr id="3" name="Content Placeholder 2"/>
          <p:cNvSpPr>
            <a:spLocks noGrp="1"/>
          </p:cNvSpPr>
          <p:nvPr>
            <p:ph idx="1"/>
          </p:nvPr>
        </p:nvSpPr>
        <p:spPr/>
        <p:txBody>
          <a:bodyPr/>
          <a:lstStyle/>
          <a:p>
            <a:pPr marL="0" indent="0">
              <a:buNone/>
            </a:pPr>
            <a:r>
              <a:rPr lang="en-US" dirty="0" smtClean="0"/>
              <a:t>2) Existential Quantifier</a:t>
            </a:r>
          </a:p>
          <a:p>
            <a:r>
              <a:rPr lang="en-US" altLang="en-US" sz="2800" dirty="0">
                <a:sym typeface="Symbol" panose="05050102010706020507" pitchFamily="18" charset="2"/>
              </a:rPr>
              <a:t>Let P(x) = x+1 &gt; x</a:t>
            </a:r>
          </a:p>
          <a:p>
            <a:pPr lvl="1"/>
            <a:r>
              <a:rPr lang="en-US" altLang="en-US" sz="2400" dirty="0">
                <a:sym typeface="Symbol" panose="05050102010706020507" pitchFamily="18" charset="2"/>
              </a:rPr>
              <a:t>There is a numerical value for which x+1&gt;x</a:t>
            </a:r>
          </a:p>
          <a:p>
            <a:pPr lvl="2"/>
            <a:r>
              <a:rPr lang="en-US" altLang="en-US" sz="2000" dirty="0">
                <a:sym typeface="Symbol" panose="05050102010706020507" pitchFamily="18" charset="2"/>
              </a:rPr>
              <a:t>In fact, it’s true for all of the values of x!</a:t>
            </a:r>
          </a:p>
          <a:p>
            <a:pPr lvl="1"/>
            <a:r>
              <a:rPr lang="en-US" altLang="en-US" sz="2400" dirty="0">
                <a:sym typeface="Symbol" panose="05050102010706020507" pitchFamily="18" charset="2"/>
              </a:rPr>
              <a:t>Thus, x P(x) is true</a:t>
            </a:r>
            <a:endParaRPr lang="en-US" altLang="en-US" sz="2400" dirty="0"/>
          </a:p>
          <a:p>
            <a:r>
              <a:rPr lang="en-US" altLang="en-US" sz="2800" dirty="0" smtClean="0"/>
              <a:t>In </a:t>
            </a:r>
            <a:r>
              <a:rPr lang="en-US" altLang="en-US" sz="2800" dirty="0"/>
              <a:t>order to show an </a:t>
            </a:r>
            <a:r>
              <a:rPr lang="en-US" altLang="en-US" sz="2800" dirty="0">
                <a:solidFill>
                  <a:schemeClr val="tx2"/>
                </a:solidFill>
              </a:rPr>
              <a:t>existential</a:t>
            </a:r>
            <a:r>
              <a:rPr lang="en-US" altLang="en-US" sz="2800" dirty="0"/>
              <a:t> quantification is </a:t>
            </a:r>
            <a:r>
              <a:rPr lang="en-US" altLang="en-US" sz="2800" dirty="0">
                <a:solidFill>
                  <a:schemeClr val="tx2"/>
                </a:solidFill>
              </a:rPr>
              <a:t>true</a:t>
            </a:r>
            <a:r>
              <a:rPr lang="en-US" altLang="en-US" sz="2800" dirty="0"/>
              <a:t>, you only have to find </a:t>
            </a:r>
            <a:r>
              <a:rPr lang="en-US" altLang="en-US" sz="2800" dirty="0">
                <a:solidFill>
                  <a:schemeClr val="tx2"/>
                </a:solidFill>
              </a:rPr>
              <a:t>ONE</a:t>
            </a:r>
            <a:r>
              <a:rPr lang="en-US" altLang="en-US" sz="2800" dirty="0"/>
              <a:t> value</a:t>
            </a:r>
          </a:p>
          <a:p>
            <a:r>
              <a:rPr lang="en-US" altLang="en-US" sz="2800" dirty="0"/>
              <a:t>In order to show an </a:t>
            </a:r>
            <a:r>
              <a:rPr lang="en-US" altLang="en-US" sz="2800" dirty="0">
                <a:solidFill>
                  <a:schemeClr val="tx2"/>
                </a:solidFill>
              </a:rPr>
              <a:t>existential</a:t>
            </a:r>
            <a:r>
              <a:rPr lang="en-US" altLang="en-US" sz="2800" dirty="0"/>
              <a:t> quantification is </a:t>
            </a:r>
            <a:r>
              <a:rPr lang="en-US" altLang="en-US" sz="2800" dirty="0">
                <a:solidFill>
                  <a:srgbClr val="C00000"/>
                </a:solidFill>
              </a:rPr>
              <a:t>false</a:t>
            </a:r>
            <a:r>
              <a:rPr lang="en-US" altLang="en-US" sz="2800" dirty="0"/>
              <a:t>, you have to show it’s </a:t>
            </a:r>
            <a:r>
              <a:rPr lang="en-US" altLang="en-US" sz="2800" dirty="0">
                <a:solidFill>
                  <a:srgbClr val="C00000"/>
                </a:solidFill>
              </a:rPr>
              <a:t>false</a:t>
            </a:r>
            <a:r>
              <a:rPr lang="en-US" altLang="en-US" sz="2800" dirty="0"/>
              <a:t> for </a:t>
            </a:r>
            <a:r>
              <a:rPr lang="en-US" altLang="en-US" sz="2800" dirty="0">
                <a:solidFill>
                  <a:srgbClr val="C00000"/>
                </a:solidFill>
              </a:rPr>
              <a:t>ALL</a:t>
            </a:r>
            <a:r>
              <a:rPr lang="en-US" altLang="en-US" sz="2800" dirty="0"/>
              <a:t> values</a:t>
            </a:r>
            <a:endParaRPr lang="en-US" dirty="0" smtClean="0"/>
          </a:p>
          <a:p>
            <a:pPr marL="0" indent="0">
              <a:buNone/>
            </a:pPr>
            <a:endParaRPr lang="en-US" dirty="0"/>
          </a:p>
        </p:txBody>
      </p:sp>
    </p:spTree>
    <p:extLst>
      <p:ext uri="{BB962C8B-B14F-4D97-AF65-F5344CB8AC3E}">
        <p14:creationId xmlns:p14="http://schemas.microsoft.com/office/powerpoint/2010/main" val="7266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Functions</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816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A </a:t>
                </a:r>
                <a:r>
                  <a:rPr lang="en-US" altLang="en-US" b="1" i="1" dirty="0">
                    <a:solidFill>
                      <a:schemeClr val="accent1">
                        <a:lumMod val="75000"/>
                      </a:schemeClr>
                    </a:solidFill>
                  </a:rPr>
                  <a:t>function</a:t>
                </a:r>
                <a:r>
                  <a:rPr lang="en-US" altLang="en-US" dirty="0">
                    <a:solidFill>
                      <a:schemeClr val="accent1">
                        <a:lumMod val="75000"/>
                      </a:schemeClr>
                    </a:solidFill>
                  </a:rPr>
                  <a:t> </a:t>
                </a:r>
                <a:r>
                  <a:rPr lang="en-US" altLang="en-US" dirty="0"/>
                  <a:t>is a relation in which each element of the </a:t>
                </a:r>
                <a:r>
                  <a:rPr lang="en-US" altLang="en-US" i="1" dirty="0">
                    <a:solidFill>
                      <a:schemeClr val="accent1">
                        <a:lumMod val="75000"/>
                      </a:schemeClr>
                    </a:solidFill>
                  </a:rPr>
                  <a:t>domain</a:t>
                </a:r>
                <a:r>
                  <a:rPr lang="en-US" altLang="en-US" dirty="0">
                    <a:solidFill>
                      <a:schemeClr val="accent1">
                        <a:lumMod val="75000"/>
                      </a:schemeClr>
                    </a:solidFill>
                  </a:rPr>
                  <a:t> </a:t>
                </a:r>
                <a:r>
                  <a:rPr lang="en-US" altLang="en-US" dirty="0"/>
                  <a:t>is paired with </a:t>
                </a:r>
                <a:r>
                  <a:rPr lang="en-US" altLang="en-US" i="1" u="sng" dirty="0"/>
                  <a:t>exactly one</a:t>
                </a:r>
                <a:r>
                  <a:rPr lang="en-US" altLang="en-US" dirty="0"/>
                  <a:t> element of the </a:t>
                </a:r>
                <a:r>
                  <a:rPr lang="en-US" altLang="en-US" i="1" dirty="0" smtClean="0">
                    <a:solidFill>
                      <a:schemeClr val="accent1">
                        <a:lumMod val="75000"/>
                      </a:schemeClr>
                    </a:solidFill>
                  </a:rPr>
                  <a:t>codomain</a:t>
                </a:r>
                <a:r>
                  <a:rPr lang="en-US" altLang="en-US" dirty="0" smtClean="0"/>
                  <a:t>. </a:t>
                </a:r>
              </a:p>
              <a:p>
                <a:r>
                  <a:rPr lang="en-US" altLang="en-US" dirty="0" smtClean="0"/>
                  <a:t>Another </a:t>
                </a:r>
                <a:r>
                  <a:rPr lang="en-US" altLang="en-US" dirty="0"/>
                  <a:t>way of saying it is that there is </a:t>
                </a:r>
                <a:r>
                  <a:rPr lang="en-US" altLang="en-US" u="sng" dirty="0"/>
                  <a:t>one and only one</a:t>
                </a:r>
                <a:r>
                  <a:rPr lang="en-US" altLang="en-US" dirty="0"/>
                  <a:t> output (</a:t>
                </a:r>
                <a:r>
                  <a:rPr lang="en-US" altLang="en-US" i="1" dirty="0"/>
                  <a:t>y</a:t>
                </a:r>
                <a:r>
                  <a:rPr lang="en-US" altLang="en-US" dirty="0"/>
                  <a:t>) with each input (</a:t>
                </a:r>
                <a:r>
                  <a:rPr lang="en-US" altLang="en-US" i="1" dirty="0"/>
                  <a:t>x</a:t>
                </a:r>
                <a:r>
                  <a:rPr lang="en-US" altLang="en-US" dirty="0" smtClean="0"/>
                  <a:t>).</a:t>
                </a:r>
              </a:p>
              <a:p>
                <a:endParaRPr lang="en-US" altLang="en-US" dirty="0" smtClean="0"/>
              </a:p>
              <a:p>
                <a:endParaRPr lang="en-US" altLang="en-US" dirty="0"/>
              </a:p>
              <a:p>
                <a:endParaRPr lang="en-US" altLang="en-US" dirty="0" smtClean="0"/>
              </a:p>
              <a:p>
                <a:endParaRPr lang="en-US" altLang="en-US" dirty="0"/>
              </a:p>
              <a:p>
                <a:r>
                  <a:rPr lang="en-US" altLang="en-US" dirty="0" smtClean="0"/>
                  <a:t>Example: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m:oMathPara>
                </a14:m>
                <a:endParaRPr lang="en-US" dirty="0"/>
              </a:p>
              <a:p>
                <a:endParaRPr lang="en-US" alt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p:sp>
        <p:nvSpPr>
          <p:cNvPr id="4" name="AutoShape 2"/>
          <p:cNvSpPr>
            <a:spLocks noChangeArrowheads="1"/>
          </p:cNvSpPr>
          <p:nvPr/>
        </p:nvSpPr>
        <p:spPr bwMode="auto">
          <a:xfrm>
            <a:off x="5791200" y="3810000"/>
            <a:ext cx="1524000" cy="685800"/>
          </a:xfrm>
          <a:prstGeom prst="rightArrow">
            <a:avLst>
              <a:gd name="adj1" fmla="val 50000"/>
              <a:gd name="adj2" fmla="val 55556"/>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 name="Rectangle 5"/>
          <p:cNvSpPr>
            <a:spLocks noChangeArrowheads="1"/>
          </p:cNvSpPr>
          <p:nvPr/>
        </p:nvSpPr>
        <p:spPr bwMode="auto">
          <a:xfrm>
            <a:off x="3657600" y="3124200"/>
            <a:ext cx="2057400" cy="1752600"/>
          </a:xfrm>
          <a:prstGeom prst="rect">
            <a:avLst/>
          </a:prstGeom>
          <a:solidFill>
            <a:schemeClr val="folHlink"/>
          </a:solidFill>
          <a:ln w="9525">
            <a:miter lim="800000"/>
            <a:headEnd/>
            <a:tailEnd/>
          </a:ln>
          <a:effectLst/>
          <a:scene3d>
            <a:camera prst="legacyObliqueTopLeft"/>
            <a:lightRig rig="legacyFlat3" dir="t"/>
          </a:scene3d>
          <a:sp3d extrusionH="887400" prstMaterial="legacyMatte">
            <a:bevelT w="13500" h="13500" prst="angle"/>
            <a:bevelB w="13500" h="13500" prst="angle"/>
            <a:extrusionClr>
              <a:schemeClr val="folHlink"/>
            </a:extrusionClr>
            <a:contourClr>
              <a:schemeClr val="fo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0" i="1" dirty="0">
                <a:solidFill>
                  <a:schemeClr val="bg1"/>
                </a:solidFill>
                <a:latin typeface="Times New Roman" panose="02020603050405020304" pitchFamily="18" charset="0"/>
              </a:rPr>
              <a:t>f</a:t>
            </a:r>
            <a:r>
              <a:rPr lang="en-US" altLang="en-US" sz="8000" dirty="0">
                <a:solidFill>
                  <a:schemeClr val="bg1"/>
                </a:solidFill>
                <a:latin typeface="Times New Roman" panose="02020603050405020304" pitchFamily="18" charset="0"/>
              </a:rPr>
              <a:t>(</a:t>
            </a:r>
            <a:r>
              <a:rPr lang="en-US" altLang="en-US" sz="8000" i="1" dirty="0">
                <a:solidFill>
                  <a:schemeClr val="bg1"/>
                </a:solidFill>
                <a:latin typeface="Times New Roman" panose="02020603050405020304" pitchFamily="18" charset="0"/>
              </a:rPr>
              <a:t>x</a:t>
            </a:r>
            <a:r>
              <a:rPr lang="en-US" altLang="en-US" sz="8000" dirty="0">
                <a:solidFill>
                  <a:schemeClr val="bg1"/>
                </a:solidFill>
                <a:latin typeface="Times New Roman" panose="02020603050405020304" pitchFamily="18" charset="0"/>
              </a:rPr>
              <a:t>)</a:t>
            </a:r>
          </a:p>
        </p:txBody>
      </p:sp>
      <p:sp>
        <p:nvSpPr>
          <p:cNvPr id="6" name="Text Box 6"/>
          <p:cNvSpPr txBox="1">
            <a:spLocks noChangeArrowheads="1"/>
          </p:cNvSpPr>
          <p:nvPr/>
        </p:nvSpPr>
        <p:spPr bwMode="auto">
          <a:xfrm>
            <a:off x="1143000" y="3276600"/>
            <a:ext cx="5905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7200" i="1" dirty="0">
                <a:latin typeface="Times New Roman" panose="02020603050405020304" pitchFamily="18" charset="0"/>
              </a:rPr>
              <a:t>x</a:t>
            </a:r>
          </a:p>
        </p:txBody>
      </p:sp>
      <p:sp>
        <p:nvSpPr>
          <p:cNvPr id="7" name="Text Box 7"/>
          <p:cNvSpPr txBox="1">
            <a:spLocks noChangeArrowheads="1"/>
          </p:cNvSpPr>
          <p:nvPr/>
        </p:nvSpPr>
        <p:spPr bwMode="auto">
          <a:xfrm>
            <a:off x="7410450" y="3200400"/>
            <a:ext cx="8953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7200" i="1">
                <a:latin typeface="Times New Roman" panose="02020603050405020304" pitchFamily="18" charset="0"/>
              </a:rPr>
              <a:t>y</a:t>
            </a:r>
          </a:p>
        </p:txBody>
      </p:sp>
      <p:sp>
        <p:nvSpPr>
          <p:cNvPr id="8" name="AutoShape 8"/>
          <p:cNvSpPr>
            <a:spLocks noChangeArrowheads="1"/>
          </p:cNvSpPr>
          <p:nvPr/>
        </p:nvSpPr>
        <p:spPr bwMode="auto">
          <a:xfrm>
            <a:off x="2057400" y="3810000"/>
            <a:ext cx="1524000" cy="685800"/>
          </a:xfrm>
          <a:prstGeom prst="rightArrow">
            <a:avLst>
              <a:gd name="adj1" fmla="val 50000"/>
              <a:gd name="adj2" fmla="val 55556"/>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extLst>
      <p:ext uri="{BB962C8B-B14F-4D97-AF65-F5344CB8AC3E}">
        <p14:creationId xmlns:p14="http://schemas.microsoft.com/office/powerpoint/2010/main" val="29433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ppt_x</p:attrName>
                                        </p:attrNameLst>
                                      </p:cBhvr>
                                      <p:tavLst>
                                        <p:tav tm="0">
                                          <p:val>
                                            <p:strVal val="#ppt_x-#ppt_w/2"/>
                                          </p:val>
                                        </p:tav>
                                        <p:tav tm="100000">
                                          <p:val>
                                            <p:strVal val="#ppt_x"/>
                                          </p:val>
                                        </p:tav>
                                      </p:tavLst>
                                    </p:anim>
                                    <p:anim calcmode="lin" valueType="num">
                                      <p:cBhvr>
                                        <p:cTn id="34" dur="500" fill="hold"/>
                                        <p:tgtEl>
                                          <p:spTgt spid="4"/>
                                        </p:tgtEl>
                                        <p:attrNameLst>
                                          <p:attrName>ppt_y</p:attrName>
                                        </p:attrNameLst>
                                      </p:cBhvr>
                                      <p:tavLst>
                                        <p:tav tm="0">
                                          <p:val>
                                            <p:strVal val="#ppt_y"/>
                                          </p:val>
                                        </p:tav>
                                        <p:tav tm="100000">
                                          <p:val>
                                            <p:strVal val="#ppt_y"/>
                                          </p:val>
                                        </p:tav>
                                      </p:tavLst>
                                    </p:anim>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P spid="6" grpId="0" autoUpdateAnimBg="0"/>
      <p:bldP spid="7" grpId="0" autoUpdateAnimBg="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smtClean="0"/>
              <a:t>Function Notation</a:t>
            </a:r>
          </a:p>
        </p:txBody>
      </p:sp>
      <p:sp>
        <p:nvSpPr>
          <p:cNvPr id="358403" name="AutoShape 3"/>
          <p:cNvSpPr>
            <a:spLocks/>
          </p:cNvSpPr>
          <p:nvPr/>
        </p:nvSpPr>
        <p:spPr bwMode="auto">
          <a:xfrm>
            <a:off x="1600200" y="5562600"/>
            <a:ext cx="1989138" cy="650875"/>
          </a:xfrm>
          <a:prstGeom prst="borderCallout2">
            <a:avLst>
              <a:gd name="adj1" fmla="val 17560"/>
              <a:gd name="adj2" fmla="val -3829"/>
              <a:gd name="adj3" fmla="val 17560"/>
              <a:gd name="adj4" fmla="val -5190"/>
              <a:gd name="adj5" fmla="val -227560"/>
              <a:gd name="adj6" fmla="val -7264"/>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3600" b="1" dirty="0">
                <a:solidFill>
                  <a:schemeClr val="bg1"/>
                </a:solidFill>
                <a:latin typeface="Arial" panose="020B0604020202020204" pitchFamily="34" charset="0"/>
              </a:rPr>
              <a:t>Output</a:t>
            </a:r>
          </a:p>
        </p:txBody>
      </p:sp>
      <p:sp>
        <p:nvSpPr>
          <p:cNvPr id="358404" name="AutoShape 4"/>
          <p:cNvSpPr>
            <a:spLocks/>
          </p:cNvSpPr>
          <p:nvPr/>
        </p:nvSpPr>
        <p:spPr bwMode="auto">
          <a:xfrm>
            <a:off x="6773862" y="4835525"/>
            <a:ext cx="1989138" cy="650875"/>
          </a:xfrm>
          <a:prstGeom prst="borderCallout2">
            <a:avLst>
              <a:gd name="adj1" fmla="val 17560"/>
              <a:gd name="adj2" fmla="val -3829"/>
              <a:gd name="adj3" fmla="val 17560"/>
              <a:gd name="adj4" fmla="val -30968"/>
              <a:gd name="adj5" fmla="val -126583"/>
              <a:gd name="adj6" fmla="val -58181"/>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3600" b="1" dirty="0">
                <a:solidFill>
                  <a:schemeClr val="bg1"/>
                </a:solidFill>
                <a:latin typeface="Arial" panose="020B0604020202020204" pitchFamily="34" charset="0"/>
              </a:rPr>
              <a:t>Input</a:t>
            </a:r>
          </a:p>
        </p:txBody>
      </p:sp>
      <p:sp>
        <p:nvSpPr>
          <p:cNvPr id="358405" name="AutoShape 5"/>
          <p:cNvSpPr>
            <a:spLocks/>
          </p:cNvSpPr>
          <p:nvPr/>
        </p:nvSpPr>
        <p:spPr bwMode="auto">
          <a:xfrm>
            <a:off x="4183062" y="5181600"/>
            <a:ext cx="2141538" cy="1200150"/>
          </a:xfrm>
          <a:prstGeom prst="borderCallout2">
            <a:avLst>
              <a:gd name="adj1" fmla="val 9523"/>
              <a:gd name="adj2" fmla="val -3560"/>
              <a:gd name="adj3" fmla="val 9523"/>
              <a:gd name="adj4" fmla="val -9338"/>
              <a:gd name="adj5" fmla="val -80457"/>
              <a:gd name="adj6" fmla="val -1556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3600" b="1" dirty="0">
                <a:solidFill>
                  <a:schemeClr val="bg1"/>
                </a:solidFill>
                <a:latin typeface="Arial" panose="020B0604020202020204" pitchFamily="34" charset="0"/>
              </a:rPr>
              <a:t>Name of Function</a:t>
            </a:r>
          </a:p>
        </p:txBody>
      </p:sp>
      <p:graphicFrame>
        <p:nvGraphicFramePr>
          <p:cNvPr id="4102" name="Object 6"/>
          <p:cNvGraphicFramePr>
            <a:graphicFrameLocks noChangeAspect="1"/>
          </p:cNvGraphicFramePr>
          <p:nvPr>
            <p:extLst>
              <p:ext uri="{D42A27DB-BD31-4B8C-83A1-F6EECF244321}">
                <p14:modId xmlns:p14="http://schemas.microsoft.com/office/powerpoint/2010/main" val="3245533107"/>
              </p:ext>
            </p:extLst>
          </p:nvPr>
        </p:nvGraphicFramePr>
        <p:xfrm>
          <a:off x="990600" y="2354263"/>
          <a:ext cx="5715000" cy="1989137"/>
        </p:xfrm>
        <a:graphic>
          <a:graphicData uri="http://schemas.openxmlformats.org/presentationml/2006/ole">
            <mc:AlternateContent xmlns:mc="http://schemas.openxmlformats.org/markup-compatibility/2006">
              <mc:Choice xmlns:v="urn:schemas-microsoft-com:vml" Requires="v">
                <p:oleObj spid="_x0000_s1198" name="Equation" r:id="rId5" imgW="546100" imgH="190500" progId="Equation.DSMT4">
                  <p:embed/>
                </p:oleObj>
              </mc:Choice>
              <mc:Fallback>
                <p:oleObj name="Equation" r:id="rId5" imgW="5461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354263"/>
                        <a:ext cx="5715000" cy="198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 name="TextBox 3"/>
              <p:cNvSpPr txBox="1"/>
              <p:nvPr/>
            </p:nvSpPr>
            <p:spPr>
              <a:xfrm>
                <a:off x="304800" y="1219200"/>
                <a:ext cx="86487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rPr>
                        <m:t>𝒇</m:t>
                      </m:r>
                      <m:r>
                        <a:rPr lang="en-US" sz="4000" b="1" i="1" smtClean="0">
                          <a:latin typeface="Cambria Math" panose="02040503050406030204" pitchFamily="18" charset="0"/>
                        </a:rPr>
                        <m:t>:</m:t>
                      </m:r>
                      <m:r>
                        <a:rPr lang="en-US" sz="4000" b="1" i="1" smtClean="0">
                          <a:latin typeface="Cambria Math" panose="02040503050406030204" pitchFamily="18" charset="0"/>
                        </a:rPr>
                        <m:t>𝒅𝒐𝒎𝒂𝒊𝒏</m:t>
                      </m:r>
                      <m:r>
                        <a:rPr lang="en-US" sz="4000" b="1" i="1" smtClean="0">
                          <a:latin typeface="Cambria Math" panose="02040503050406030204" pitchFamily="18" charset="0"/>
                        </a:rPr>
                        <m:t> →</m:t>
                      </m:r>
                      <m:r>
                        <a:rPr lang="en-US" sz="4000" b="1" i="1" smtClean="0">
                          <a:latin typeface="Cambria Math" panose="02040503050406030204" pitchFamily="18" charset="0"/>
                          <a:ea typeface="Cambria Math" panose="02040503050406030204" pitchFamily="18" charset="0"/>
                        </a:rPr>
                        <m:t>𝒄𝒐𝒅𝒐𝒎𝒂𝒊𝒏</m:t>
                      </m:r>
                    </m:oMath>
                  </m:oMathPara>
                </a14:m>
                <a:endParaRPr lang="en-US" sz="4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04800" y="1219200"/>
                <a:ext cx="8648700" cy="707886"/>
              </a:xfrm>
              <a:prstGeom prst="rect">
                <a:avLst/>
              </a:prstGeom>
              <a:blipFill rotWithShape="0">
                <a:blip r:embed="rId7"/>
                <a:stretch>
                  <a:fillRect/>
                </a:stretch>
              </a:blipFill>
            </p:spPr>
            <p:txBody>
              <a:bodyPr/>
              <a:lstStyle/>
              <a:p>
                <a:r>
                  <a:rPr lang="en-US">
                    <a:noFill/>
                  </a:rPr>
                  <a:t> </a:t>
                </a:r>
              </a:p>
            </p:txBody>
          </p:sp>
        </mc:Fallback>
      </mc:AlternateContent>
      <p:cxnSp>
        <p:nvCxnSpPr>
          <p:cNvPr id="6" name="Straight Arrow Connector 5"/>
          <p:cNvCxnSpPr/>
          <p:nvPr/>
        </p:nvCxnSpPr>
        <p:spPr>
          <a:xfrm>
            <a:off x="3429000" y="1927086"/>
            <a:ext cx="1905000" cy="102012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05000" y="1927086"/>
            <a:ext cx="3581400" cy="102012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006716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fade">
                                      <p:cBhvr>
                                        <p:cTn id="12" dur="500"/>
                                        <p:tgtEl>
                                          <p:spTgt spid="4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8403"/>
                                        </p:tgtEl>
                                        <p:attrNameLst>
                                          <p:attrName>style.visibility</p:attrName>
                                        </p:attrNameLst>
                                      </p:cBhvr>
                                      <p:to>
                                        <p:strVal val="visible"/>
                                      </p:to>
                                    </p:set>
                                    <p:animEffect transition="in" filter="dissolve">
                                      <p:cBhvr>
                                        <p:cTn id="27" dur="500"/>
                                        <p:tgtEl>
                                          <p:spTgt spid="358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8405"/>
                                        </p:tgtEl>
                                        <p:attrNameLst>
                                          <p:attrName>style.visibility</p:attrName>
                                        </p:attrNameLst>
                                      </p:cBhvr>
                                      <p:to>
                                        <p:strVal val="visible"/>
                                      </p:to>
                                    </p:set>
                                    <p:animEffect transition="in" filter="wipe(left)">
                                      <p:cBhvr>
                                        <p:cTn id="32" dur="500"/>
                                        <p:tgtEl>
                                          <p:spTgt spid="3584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8404"/>
                                        </p:tgtEl>
                                        <p:attrNameLst>
                                          <p:attrName>style.visibility</p:attrName>
                                        </p:attrNameLst>
                                      </p:cBhvr>
                                      <p:to>
                                        <p:strVal val="visible"/>
                                      </p:to>
                                    </p:set>
                                    <p:animEffect transition="in" filter="dissolve">
                                      <p:cBhvr>
                                        <p:cTn id="37"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animBg="1" autoUpdateAnimBg="0"/>
      <p:bldP spid="358404" grpId="0" animBg="1" autoUpdateAnimBg="0"/>
      <p:bldP spid="358405" grpId="0" animBg="1" autoUpdateAnimBg="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t>
                </a:r>
                <a:r>
                  <a:rPr lang="en-US" i="1" dirty="0" smtClean="0">
                    <a:solidFill>
                      <a:schemeClr val="accent1">
                        <a:lumMod val="75000"/>
                      </a:schemeClr>
                    </a:solidFill>
                  </a:rPr>
                  <a:t>range</a:t>
                </a:r>
                <a:r>
                  <a:rPr lang="en-US" dirty="0" smtClean="0"/>
                  <a:t> of function is the set of all elements of the codomain that are associated to the elements of domain.</a:t>
                </a:r>
              </a:p>
              <a:p>
                <a:r>
                  <a:rPr lang="en-US" dirty="0" smtClean="0"/>
                  <a:t>The range of function is subset of codomain.</a:t>
                </a:r>
              </a:p>
              <a:p>
                <a:r>
                  <a:rPr lang="en-US" dirty="0" smtClean="0"/>
                  <a:t>Let us define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smtClean="0"/>
                  <a:t> where </a:t>
                </a:r>
                <a:r>
                  <a:rPr lang="en-US" i="1" dirty="0" smtClean="0">
                    <a:latin typeface="Cambria Math" panose="02040503050406030204" pitchFamily="18" charset="0"/>
                    <a:ea typeface="Cambria Math" panose="02040503050406030204" pitchFamily="18" charset="0"/>
                  </a:rPr>
                  <a:t>A</a:t>
                </a:r>
                <a:r>
                  <a:rPr lang="en-US" dirty="0" smtClean="0">
                    <a:latin typeface="Cambria Math" panose="02040503050406030204" pitchFamily="18" charset="0"/>
                    <a:ea typeface="Cambria Math" panose="02040503050406030204" pitchFamily="18" charset="0"/>
                  </a:rPr>
                  <a:t> = {1,2,3,4} </a:t>
                </a:r>
                <a:r>
                  <a:rPr lang="en-US" dirty="0" smtClean="0"/>
                  <a:t>and </a:t>
                </a:r>
                <a:r>
                  <a:rPr lang="en-US" i="1" dirty="0" smtClean="0">
                    <a:latin typeface="Cambria Math" panose="02040503050406030204" pitchFamily="18" charset="0"/>
                    <a:ea typeface="Cambria Math" panose="02040503050406030204" pitchFamily="18" charset="0"/>
                  </a:rPr>
                  <a:t>B</a:t>
                </a:r>
                <a:r>
                  <a:rPr lang="en-US" dirty="0" smtClean="0">
                    <a:latin typeface="Cambria Math" panose="02040503050406030204" pitchFamily="18" charset="0"/>
                    <a:ea typeface="Cambria Math" panose="02040503050406030204" pitchFamily="18" charset="0"/>
                  </a:rPr>
                  <a:t> = {1,2,3,4,5,…,100}</a:t>
                </a:r>
              </a:p>
              <a:p>
                <a:pPr lvl="1"/>
                <a:r>
                  <a:rPr lang="en-US" dirty="0" smtClean="0">
                    <a:latin typeface="Cambria Math" panose="02040503050406030204" pitchFamily="18" charset="0"/>
                    <a:ea typeface="Cambria Math" panose="02040503050406030204" pitchFamily="18" charset="0"/>
                  </a:rPr>
                  <a:t>f(1) = 1</a:t>
                </a:r>
              </a:p>
              <a:p>
                <a:pPr lvl="1"/>
                <a:r>
                  <a:rPr lang="en-US" dirty="0" smtClean="0">
                    <a:latin typeface="Cambria Math" panose="02040503050406030204" pitchFamily="18" charset="0"/>
                    <a:ea typeface="Cambria Math" panose="02040503050406030204" pitchFamily="18" charset="0"/>
                  </a:rPr>
                  <a:t>f(2) = 4</a:t>
                </a:r>
              </a:p>
              <a:p>
                <a:pPr lvl="1"/>
                <a:r>
                  <a:rPr lang="en-US" dirty="0" smtClean="0">
                    <a:latin typeface="Cambria Math" panose="02040503050406030204" pitchFamily="18" charset="0"/>
                    <a:ea typeface="Cambria Math" panose="02040503050406030204" pitchFamily="18" charset="0"/>
                  </a:rPr>
                  <a:t>f(3) = 9</a:t>
                </a:r>
              </a:p>
              <a:p>
                <a:pPr lvl="1"/>
                <a:r>
                  <a:rPr lang="en-US" dirty="0" smtClean="0">
                    <a:latin typeface="Cambria Math" panose="02040503050406030204" pitchFamily="18" charset="0"/>
                    <a:ea typeface="Cambria Math" panose="02040503050406030204" pitchFamily="18" charset="0"/>
                  </a:rPr>
                  <a:t>f(4) = 16</a:t>
                </a:r>
              </a:p>
              <a:p>
                <a:r>
                  <a:rPr lang="en-US" dirty="0" smtClean="0">
                    <a:ea typeface="Cambria Math" panose="02040503050406030204" pitchFamily="18" charset="0"/>
                  </a:rPr>
                  <a:t>The range of function </a:t>
                </a:r>
                <a:r>
                  <a:rPr lang="en-US" i="1" dirty="0" smtClean="0">
                    <a:solidFill>
                      <a:schemeClr val="accent1"/>
                    </a:solidFill>
                    <a:latin typeface="Cambria Math" panose="02040503050406030204" pitchFamily="18" charset="0"/>
                    <a:ea typeface="Cambria Math" panose="02040503050406030204" pitchFamily="18" charset="0"/>
                  </a:rPr>
                  <a:t>f(A)</a:t>
                </a:r>
                <a:r>
                  <a:rPr lang="en-US" dirty="0" smtClean="0">
                    <a:solidFill>
                      <a:schemeClr val="accent1"/>
                    </a:solidFill>
                    <a:latin typeface="Cambria Math" panose="02040503050406030204" pitchFamily="18" charset="0"/>
                    <a:ea typeface="Cambria Math" panose="02040503050406030204" pitchFamily="18" charset="0"/>
                  </a:rPr>
                  <a:t> =</a:t>
                </a:r>
                <a:r>
                  <a:rPr lang="en-US" i="1" dirty="0" smtClean="0">
                    <a:solidFill>
                      <a:schemeClr val="accent1"/>
                    </a:solidFill>
                    <a:latin typeface="Cambria Math" panose="02040503050406030204" pitchFamily="18" charset="0"/>
                    <a:ea typeface="Cambria Math" panose="02040503050406030204" pitchFamily="18" charset="0"/>
                  </a:rPr>
                  <a:t> {1, 4, 9, 16}</a:t>
                </a:r>
              </a:p>
              <a:p>
                <a:endParaRPr lang="en-US" dirty="0" smtClean="0">
                  <a:latin typeface="Cambria Math" panose="02040503050406030204" pitchFamily="18" charset="0"/>
                  <a:ea typeface="Cambria Math" panose="02040503050406030204" pitchFamily="18" charset="0"/>
                </a:endParaRP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904"/>
                </a:stretch>
              </a:blipFill>
            </p:spPr>
            <p:txBody>
              <a:bodyPr/>
              <a:lstStyle/>
              <a:p>
                <a:r>
                  <a:rPr lang="en-US">
                    <a:noFill/>
                  </a:rPr>
                  <a:t> </a:t>
                </a:r>
              </a:p>
            </p:txBody>
          </p:sp>
        </mc:Fallback>
      </mc:AlternateContent>
    </p:spTree>
    <p:extLst>
      <p:ext uri="{BB962C8B-B14F-4D97-AF65-F5344CB8AC3E}">
        <p14:creationId xmlns:p14="http://schemas.microsoft.com/office/powerpoint/2010/main" val="20632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5049" y="990600"/>
                <a:ext cx="8763000" cy="5334000"/>
              </a:xfrm>
            </p:spPr>
            <p:txBody>
              <a:bodyPr>
                <a:normAutofit lnSpcReduction="10000"/>
              </a:bodyPr>
              <a:lstStyle/>
              <a:p>
                <a:pPr algn="just"/>
                <a:r>
                  <a:rPr lang="en-US" dirty="0" smtClean="0"/>
                  <a:t>If the </a:t>
                </a:r>
                <a:r>
                  <a:rPr lang="en-US" dirty="0" smtClean="0">
                    <a:solidFill>
                      <a:schemeClr val="accent1"/>
                    </a:solidFill>
                  </a:rPr>
                  <a:t>range</a:t>
                </a:r>
                <a:r>
                  <a:rPr lang="en-US" dirty="0" smtClean="0"/>
                  <a:t> of function and </a:t>
                </a:r>
                <a:r>
                  <a:rPr lang="en-US" dirty="0" smtClean="0">
                    <a:solidFill>
                      <a:schemeClr val="accent1"/>
                    </a:solidFill>
                  </a:rPr>
                  <a:t>codomain</a:t>
                </a:r>
                <a:r>
                  <a:rPr lang="en-US" dirty="0" smtClean="0"/>
                  <a:t> of function are </a:t>
                </a:r>
                <a:r>
                  <a:rPr lang="en-US" dirty="0" smtClean="0">
                    <a:solidFill>
                      <a:schemeClr val="accent1"/>
                    </a:solidFill>
                  </a:rPr>
                  <a:t>equal</a:t>
                </a:r>
                <a:r>
                  <a:rPr lang="en-US" dirty="0" smtClean="0"/>
                  <a:t> or every element of the codomain is actually one of the values of the function, then function is said to be </a:t>
                </a:r>
                <a:r>
                  <a:rPr lang="en-US" i="1" dirty="0" smtClean="0">
                    <a:solidFill>
                      <a:schemeClr val="accent1"/>
                    </a:solidFill>
                  </a:rPr>
                  <a:t>onto or surjective or surjection</a:t>
                </a:r>
                <a:r>
                  <a:rPr lang="en-US" dirty="0" smtClean="0"/>
                  <a:t>.</a:t>
                </a:r>
              </a:p>
              <a:p>
                <a:r>
                  <a:rPr lang="en-US" dirty="0" smtClean="0"/>
                  <a:t>Let </a:t>
                </a:r>
                <a:r>
                  <a:rPr lang="en-US" dirty="0"/>
                  <a:t>us define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a:t> where 	</a:t>
                </a:r>
                <a:r>
                  <a:rPr lang="en-US" dirty="0" smtClean="0"/>
                  <a:t>	   </a:t>
                </a:r>
                <a:r>
                  <a:rPr lang="en-US" i="1" dirty="0" smtClean="0">
                    <a:latin typeface="Cambria Math" panose="02040503050406030204" pitchFamily="18" charset="0"/>
                    <a:ea typeface="Cambria Math" panose="02040503050406030204" pitchFamily="18" charset="0"/>
                  </a:rPr>
                  <a:t>A</a:t>
                </a:r>
                <a:r>
                  <a:rPr lang="en-US"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{-2,-1,1,2,3,4</a:t>
                </a:r>
                <a:r>
                  <a:rPr lang="en-US" dirty="0">
                    <a:latin typeface="Cambria Math" panose="02040503050406030204" pitchFamily="18" charset="0"/>
                    <a:ea typeface="Cambria Math" panose="02040503050406030204" pitchFamily="18" charset="0"/>
                  </a:rPr>
                  <a:t>} </a:t>
                </a:r>
                <a:r>
                  <a:rPr lang="en-US" dirty="0"/>
                  <a:t>and </a:t>
                </a:r>
                <a:r>
                  <a:rPr lang="en-US" i="1" dirty="0">
                    <a:latin typeface="Cambria Math" panose="02040503050406030204" pitchFamily="18" charset="0"/>
                    <a:ea typeface="Cambria Math" panose="02040503050406030204" pitchFamily="18" charset="0"/>
                  </a:rPr>
                  <a:t>B</a:t>
                </a:r>
                <a:r>
                  <a:rPr lang="en-US" dirty="0">
                    <a:latin typeface="Cambria Math" panose="02040503050406030204" pitchFamily="18" charset="0"/>
                    <a:ea typeface="Cambria Math" panose="02040503050406030204" pitchFamily="18" charset="0"/>
                  </a:rPr>
                  <a:t> = {</a:t>
                </a:r>
                <a:r>
                  <a:rPr lang="en-US" dirty="0" smtClean="0">
                    <a:latin typeface="Cambria Math" panose="02040503050406030204" pitchFamily="18" charset="0"/>
                    <a:ea typeface="Cambria Math" panose="02040503050406030204" pitchFamily="18" charset="0"/>
                  </a:rPr>
                  <a:t>1,4,9,16}</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f</a:t>
                </a:r>
                <a:r>
                  <a:rPr lang="en-US" dirty="0" smtClean="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4</a:t>
                </a:r>
                <a:endParaRPr lang="en-US" dirty="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f(-1)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f(1)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f(2)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4</a:t>
                </a:r>
              </a:p>
              <a:p>
                <a:pPr lvl="1"/>
                <a:r>
                  <a:rPr lang="en-US" dirty="0" smtClean="0">
                    <a:latin typeface="Cambria Math" panose="02040503050406030204" pitchFamily="18" charset="0"/>
                    <a:ea typeface="Cambria Math" panose="02040503050406030204" pitchFamily="18" charset="0"/>
                  </a:rPr>
                  <a:t>f(3)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9</a:t>
                </a:r>
                <a:endParaRPr lang="en-US" dirty="0">
                  <a:latin typeface="Cambria Math" panose="02040503050406030204" pitchFamily="18" charset="0"/>
                  <a:ea typeface="Cambria Math" panose="02040503050406030204" pitchFamily="18" charset="0"/>
                </a:endParaRPr>
              </a:p>
              <a:p>
                <a:pPr lvl="1"/>
                <a:r>
                  <a:rPr lang="en-US" dirty="0" smtClean="0">
                    <a:latin typeface="Cambria Math" panose="02040503050406030204" pitchFamily="18" charset="0"/>
                    <a:ea typeface="Cambria Math" panose="02040503050406030204" pitchFamily="18" charset="0"/>
                  </a:rPr>
                  <a:t>f(4) </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16</a:t>
                </a:r>
                <a:endParaRPr lang="en-US" dirty="0">
                  <a:latin typeface="Cambria Math" panose="02040503050406030204" pitchFamily="18" charset="0"/>
                  <a:ea typeface="Cambria Math" panose="02040503050406030204" pitchFamily="18" charset="0"/>
                </a:endParaRPr>
              </a:p>
              <a:p>
                <a:r>
                  <a:rPr lang="en-US" dirty="0">
                    <a:ea typeface="Cambria Math" panose="02040503050406030204" pitchFamily="18" charset="0"/>
                  </a:rPr>
                  <a:t>The range of function </a:t>
                </a:r>
                <a:r>
                  <a:rPr lang="en-US" i="1" dirty="0">
                    <a:solidFill>
                      <a:schemeClr val="tx2">
                        <a:lumMod val="75000"/>
                      </a:schemeClr>
                    </a:solidFill>
                    <a:latin typeface="Cambria Math" panose="02040503050406030204" pitchFamily="18" charset="0"/>
                    <a:ea typeface="Cambria Math" panose="02040503050406030204" pitchFamily="18" charset="0"/>
                  </a:rPr>
                  <a:t>f(A)</a:t>
                </a:r>
                <a:r>
                  <a:rPr lang="en-US" dirty="0">
                    <a:solidFill>
                      <a:schemeClr val="tx2">
                        <a:lumMod val="75000"/>
                      </a:schemeClr>
                    </a:solidFill>
                    <a:latin typeface="Cambria Math" panose="02040503050406030204" pitchFamily="18" charset="0"/>
                    <a:ea typeface="Cambria Math" panose="02040503050406030204" pitchFamily="18" charset="0"/>
                  </a:rPr>
                  <a:t> =</a:t>
                </a:r>
                <a:r>
                  <a:rPr lang="en-US" i="1" dirty="0">
                    <a:solidFill>
                      <a:schemeClr val="tx2">
                        <a:lumMod val="75000"/>
                      </a:schemeClr>
                    </a:solidFill>
                    <a:latin typeface="Cambria Math" panose="02040503050406030204" pitchFamily="18" charset="0"/>
                    <a:ea typeface="Cambria Math" panose="02040503050406030204" pitchFamily="18" charset="0"/>
                  </a:rPr>
                  <a:t> {1, 4, 9, 16</a:t>
                </a:r>
                <a:r>
                  <a:rPr lang="en-US" i="1" dirty="0" smtClean="0">
                    <a:solidFill>
                      <a:schemeClr val="tx2">
                        <a:lumMod val="75000"/>
                      </a:schemeClr>
                    </a:solidFill>
                    <a:latin typeface="Cambria Math" panose="02040503050406030204" pitchFamily="18" charset="0"/>
                    <a:ea typeface="Cambria Math" panose="02040503050406030204" pitchFamily="18" charset="0"/>
                  </a:rPr>
                  <a:t>} = B</a:t>
                </a:r>
                <a:endParaRPr lang="en-US" dirty="0">
                  <a:solidFill>
                    <a:schemeClr val="tx2">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5049" y="990600"/>
                <a:ext cx="8763000" cy="5334000"/>
              </a:xfrm>
              <a:blipFill rotWithShape="0">
                <a:blip r:embed="rId2"/>
                <a:stretch>
                  <a:fillRect l="-974" t="-914" r="-1044"/>
                </a:stretch>
              </a:blipFill>
            </p:spPr>
            <p:txBody>
              <a:bodyPr/>
              <a:lstStyle/>
              <a:p>
                <a:r>
                  <a:rPr lang="en-US">
                    <a:noFill/>
                  </a:rPr>
                  <a:t> </a:t>
                </a:r>
              </a:p>
            </p:txBody>
          </p:sp>
        </mc:Fallback>
      </mc:AlternateContent>
      <p:sp>
        <p:nvSpPr>
          <p:cNvPr id="4" name="Oval 3"/>
          <p:cNvSpPr/>
          <p:nvPr/>
        </p:nvSpPr>
        <p:spPr>
          <a:xfrm>
            <a:off x="6408760" y="3170262"/>
            <a:ext cx="914400" cy="2697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001000" y="3429000"/>
            <a:ext cx="914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48400" y="3276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A</a:t>
            </a:r>
            <a:endParaRPr lang="en-US" dirty="0">
              <a:solidFill>
                <a:schemeClr val="tx2">
                  <a:lumMod val="75000"/>
                </a:schemeClr>
              </a:solidFill>
            </a:endParaRPr>
          </a:p>
        </p:txBody>
      </p:sp>
      <p:sp>
        <p:nvSpPr>
          <p:cNvPr id="7" name="Rectangle 6"/>
          <p:cNvSpPr/>
          <p:nvPr/>
        </p:nvSpPr>
        <p:spPr>
          <a:xfrm>
            <a:off x="7810500" y="3276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B</a:t>
            </a:r>
            <a:endParaRPr lang="en-US" dirty="0">
              <a:solidFill>
                <a:schemeClr val="tx2">
                  <a:lumMod val="75000"/>
                </a:schemeClr>
              </a:solidFill>
            </a:endParaRPr>
          </a:p>
        </p:txBody>
      </p:sp>
      <p:sp>
        <p:nvSpPr>
          <p:cNvPr id="8" name="Rectangle 7"/>
          <p:cNvSpPr/>
          <p:nvPr/>
        </p:nvSpPr>
        <p:spPr>
          <a:xfrm>
            <a:off x="6668637" y="3981736"/>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9" name="Rectangle 8"/>
          <p:cNvSpPr/>
          <p:nvPr/>
        </p:nvSpPr>
        <p:spPr>
          <a:xfrm>
            <a:off x="6682853" y="4419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0" name="Rectangle 9"/>
          <p:cNvSpPr/>
          <p:nvPr/>
        </p:nvSpPr>
        <p:spPr>
          <a:xfrm>
            <a:off x="6691952" y="487111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sp>
        <p:nvSpPr>
          <p:cNvPr id="11" name="Rectangle 10"/>
          <p:cNvSpPr/>
          <p:nvPr/>
        </p:nvSpPr>
        <p:spPr>
          <a:xfrm>
            <a:off x="6691952" y="532831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4</a:t>
            </a:r>
            <a:endParaRPr lang="en-US" dirty="0">
              <a:solidFill>
                <a:schemeClr val="tx2">
                  <a:lumMod val="75000"/>
                </a:schemeClr>
              </a:solidFill>
            </a:endParaRPr>
          </a:p>
        </p:txBody>
      </p:sp>
      <p:sp>
        <p:nvSpPr>
          <p:cNvPr id="12" name="Rectangle 11"/>
          <p:cNvSpPr/>
          <p:nvPr/>
        </p:nvSpPr>
        <p:spPr>
          <a:xfrm>
            <a:off x="8250640" y="3476199"/>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8264856" y="403973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4" name="Rectangle 13"/>
          <p:cNvSpPr/>
          <p:nvPr/>
        </p:nvSpPr>
        <p:spPr>
          <a:xfrm>
            <a:off x="8278504" y="457086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9</a:t>
            </a:r>
            <a:endParaRPr lang="en-US" dirty="0">
              <a:solidFill>
                <a:schemeClr val="tx2">
                  <a:lumMod val="75000"/>
                </a:schemeClr>
              </a:solidFill>
            </a:endParaRPr>
          </a:p>
        </p:txBody>
      </p:sp>
      <p:sp>
        <p:nvSpPr>
          <p:cNvPr id="15" name="Rectangle 14"/>
          <p:cNvSpPr/>
          <p:nvPr/>
        </p:nvSpPr>
        <p:spPr>
          <a:xfrm>
            <a:off x="8232444" y="5195248"/>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16</a:t>
            </a:r>
            <a:endParaRPr lang="en-US" dirty="0">
              <a:solidFill>
                <a:schemeClr val="tx2">
                  <a:lumMod val="75000"/>
                </a:schemeClr>
              </a:solidFill>
            </a:endParaRPr>
          </a:p>
        </p:txBody>
      </p:sp>
      <p:cxnSp>
        <p:nvCxnSpPr>
          <p:cNvPr id="17" name="Straight Arrow Connector 16"/>
          <p:cNvCxnSpPr/>
          <p:nvPr/>
        </p:nvCxnSpPr>
        <p:spPr>
          <a:xfrm>
            <a:off x="7043384" y="3429000"/>
            <a:ext cx="1207256" cy="80749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72952" y="3676650"/>
            <a:ext cx="1261423" cy="18055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26324" y="3771330"/>
            <a:ext cx="1322267" cy="41796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80348" y="4362737"/>
            <a:ext cx="1198156" cy="20528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62384" y="317026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22" name="Rectangle 21"/>
          <p:cNvSpPr/>
          <p:nvPr/>
        </p:nvSpPr>
        <p:spPr>
          <a:xfrm>
            <a:off x="6676600" y="3595048"/>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cxnSp>
        <p:nvCxnSpPr>
          <p:cNvPr id="27" name="Straight Arrow Connector 26"/>
          <p:cNvCxnSpPr/>
          <p:nvPr/>
        </p:nvCxnSpPr>
        <p:spPr>
          <a:xfrm flipV="1">
            <a:off x="7080348" y="4799465"/>
            <a:ext cx="1220904" cy="26840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032580" y="5423848"/>
            <a:ext cx="1268672" cy="6823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9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down)">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down)">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down)">
                                      <p:cBhvr>
                                        <p:cTn id="94" dur="5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A function for which every element of the range of the function corresponds to exactly one element of the </a:t>
                </a:r>
                <a:r>
                  <a:rPr lang="en-US" dirty="0" smtClean="0"/>
                  <a:t>domain is known as </a:t>
                </a:r>
                <a:r>
                  <a:rPr lang="en-US" i="1" dirty="0" smtClean="0">
                    <a:solidFill>
                      <a:schemeClr val="accent1"/>
                    </a:solidFill>
                  </a:rPr>
                  <a:t>One-to-One</a:t>
                </a:r>
                <a:r>
                  <a:rPr lang="en-US" dirty="0" smtClean="0"/>
                  <a:t> or </a:t>
                </a:r>
                <a:r>
                  <a:rPr lang="en-US" i="1" dirty="0" smtClean="0">
                    <a:solidFill>
                      <a:schemeClr val="accent1"/>
                    </a:solidFill>
                  </a:rPr>
                  <a:t>injective</a:t>
                </a:r>
                <a:r>
                  <a:rPr lang="en-US" dirty="0" smtClean="0">
                    <a:solidFill>
                      <a:schemeClr val="accent1"/>
                    </a:solidFill>
                  </a:rPr>
                  <a:t> </a:t>
                </a:r>
                <a:r>
                  <a:rPr lang="en-US" dirty="0" smtClean="0"/>
                  <a:t>or </a:t>
                </a:r>
                <a:r>
                  <a:rPr lang="en-US" i="1" dirty="0" smtClean="0">
                    <a:solidFill>
                      <a:schemeClr val="accent1"/>
                    </a:solidFill>
                  </a:rPr>
                  <a:t>injection</a:t>
                </a:r>
                <a:r>
                  <a:rPr lang="en-US" dirty="0" smtClean="0"/>
                  <a:t>.</a:t>
                </a:r>
              </a:p>
              <a:p>
                <a:r>
                  <a:rPr lang="en-US" dirty="0"/>
                  <a:t>Let us define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a:t> where 		   </a:t>
                </a:r>
                <a:r>
                  <a:rPr lang="en-US" i="1" dirty="0">
                    <a:latin typeface="Cambria Math" panose="02040503050406030204" pitchFamily="18" charset="0"/>
                    <a:ea typeface="Cambria Math" panose="02040503050406030204" pitchFamily="18" charset="0"/>
                  </a:rPr>
                  <a:t>A</a:t>
                </a:r>
                <a:r>
                  <a:rPr lang="en-US" dirty="0">
                    <a:latin typeface="Cambria Math" panose="02040503050406030204" pitchFamily="18" charset="0"/>
                    <a:ea typeface="Cambria Math" panose="02040503050406030204" pitchFamily="18" charset="0"/>
                  </a:rPr>
                  <a:t> = </a:t>
                </a:r>
                <a:r>
                  <a:rPr lang="en-US" dirty="0" smtClean="0">
                    <a:latin typeface="Cambria Math" panose="02040503050406030204" pitchFamily="18" charset="0"/>
                    <a:ea typeface="Cambria Math" panose="02040503050406030204" pitchFamily="18" charset="0"/>
                  </a:rPr>
                  <a:t>{1,2,3,4</a:t>
                </a:r>
                <a:r>
                  <a:rPr lang="en-US" dirty="0">
                    <a:latin typeface="Cambria Math" panose="02040503050406030204" pitchFamily="18" charset="0"/>
                    <a:ea typeface="Cambria Math" panose="02040503050406030204" pitchFamily="18" charset="0"/>
                  </a:rPr>
                  <a:t>} </a:t>
                </a:r>
                <a:r>
                  <a:rPr lang="en-US" dirty="0"/>
                  <a:t>and </a:t>
                </a:r>
                <a:r>
                  <a:rPr lang="en-US" i="1" dirty="0">
                    <a:latin typeface="Cambria Math" panose="02040503050406030204" pitchFamily="18" charset="0"/>
                    <a:ea typeface="Cambria Math" panose="02040503050406030204" pitchFamily="18" charset="0"/>
                  </a:rPr>
                  <a:t>B</a:t>
                </a:r>
                <a:r>
                  <a:rPr lang="en-US" dirty="0">
                    <a:latin typeface="Cambria Math" panose="02040503050406030204" pitchFamily="18" charset="0"/>
                    <a:ea typeface="Cambria Math" panose="02040503050406030204" pitchFamily="18" charset="0"/>
                  </a:rPr>
                  <a:t> = {</a:t>
                </a:r>
                <a:r>
                  <a:rPr lang="en-US" dirty="0" smtClean="0">
                    <a:latin typeface="Cambria Math" panose="02040503050406030204" pitchFamily="18" charset="0"/>
                    <a:ea typeface="Cambria Math" panose="02040503050406030204" pitchFamily="18" charset="0"/>
                  </a:rPr>
                  <a:t>1,4,9,16,25,36}</a:t>
                </a:r>
                <a:endParaRPr lang="en-US" dirty="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rPr>
                  <a:t>f(1) = 1</a:t>
                </a:r>
              </a:p>
              <a:p>
                <a:pPr lvl="1"/>
                <a:r>
                  <a:rPr lang="en-US" dirty="0">
                    <a:latin typeface="Cambria Math" panose="02040503050406030204" pitchFamily="18" charset="0"/>
                    <a:ea typeface="Cambria Math" panose="02040503050406030204" pitchFamily="18" charset="0"/>
                  </a:rPr>
                  <a:t>f(2) = 4</a:t>
                </a:r>
              </a:p>
              <a:p>
                <a:pPr lvl="1"/>
                <a:r>
                  <a:rPr lang="en-US" dirty="0">
                    <a:latin typeface="Cambria Math" panose="02040503050406030204" pitchFamily="18" charset="0"/>
                    <a:ea typeface="Cambria Math" panose="02040503050406030204" pitchFamily="18" charset="0"/>
                  </a:rPr>
                  <a:t>f(3) = 9</a:t>
                </a:r>
              </a:p>
              <a:p>
                <a:pPr lvl="1"/>
                <a:r>
                  <a:rPr lang="en-US" dirty="0">
                    <a:latin typeface="Cambria Math" panose="02040503050406030204" pitchFamily="18" charset="0"/>
                    <a:ea typeface="Cambria Math" panose="02040503050406030204" pitchFamily="18" charset="0"/>
                  </a:rPr>
                  <a:t>f(4) = 16</a:t>
                </a:r>
              </a:p>
              <a:p>
                <a:endParaRPr lang="en-US" dirty="0">
                  <a:solidFill>
                    <a:schemeClr val="tx2">
                      <a:lumMod val="75000"/>
                    </a:schemeClr>
                  </a:solidFill>
                </a:endParaRP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
        <p:nvSpPr>
          <p:cNvPr id="4" name="Oval 3"/>
          <p:cNvSpPr/>
          <p:nvPr/>
        </p:nvSpPr>
        <p:spPr>
          <a:xfrm>
            <a:off x="6180160" y="2942798"/>
            <a:ext cx="914400" cy="2391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772400" y="2895600"/>
            <a:ext cx="914400" cy="3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2743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A</a:t>
            </a:r>
            <a:endParaRPr lang="en-US" dirty="0">
              <a:solidFill>
                <a:schemeClr val="tx2">
                  <a:lumMod val="75000"/>
                </a:schemeClr>
              </a:solidFill>
            </a:endParaRPr>
          </a:p>
        </p:txBody>
      </p:sp>
      <p:sp>
        <p:nvSpPr>
          <p:cNvPr id="7" name="Rectangle 6"/>
          <p:cNvSpPr/>
          <p:nvPr/>
        </p:nvSpPr>
        <p:spPr>
          <a:xfrm>
            <a:off x="7581900" y="2743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B</a:t>
            </a:r>
            <a:endParaRPr lang="en-US" dirty="0">
              <a:solidFill>
                <a:schemeClr val="tx2">
                  <a:lumMod val="75000"/>
                </a:schemeClr>
              </a:solidFill>
            </a:endParaRPr>
          </a:p>
        </p:txBody>
      </p:sp>
      <p:sp>
        <p:nvSpPr>
          <p:cNvPr id="8" name="Rectangle 7"/>
          <p:cNvSpPr/>
          <p:nvPr/>
        </p:nvSpPr>
        <p:spPr>
          <a:xfrm>
            <a:off x="6440037" y="3048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9" name="Rectangle 8"/>
          <p:cNvSpPr/>
          <p:nvPr/>
        </p:nvSpPr>
        <p:spPr>
          <a:xfrm>
            <a:off x="6454253" y="3581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0" name="Rectangle 9"/>
          <p:cNvSpPr/>
          <p:nvPr/>
        </p:nvSpPr>
        <p:spPr>
          <a:xfrm>
            <a:off x="6463352" y="4163704"/>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sp>
        <p:nvSpPr>
          <p:cNvPr id="11" name="Rectangle 10"/>
          <p:cNvSpPr/>
          <p:nvPr/>
        </p:nvSpPr>
        <p:spPr>
          <a:xfrm>
            <a:off x="6463352" y="4724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4</a:t>
            </a:r>
            <a:endParaRPr lang="en-US" dirty="0">
              <a:solidFill>
                <a:schemeClr val="tx2">
                  <a:lumMod val="75000"/>
                </a:schemeClr>
              </a:solidFill>
            </a:endParaRPr>
          </a:p>
        </p:txBody>
      </p:sp>
      <p:sp>
        <p:nvSpPr>
          <p:cNvPr id="12" name="Rectangle 11"/>
          <p:cNvSpPr/>
          <p:nvPr/>
        </p:nvSpPr>
        <p:spPr>
          <a:xfrm>
            <a:off x="8022040" y="3034352"/>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a:t>
            </a:r>
          </a:p>
        </p:txBody>
      </p:sp>
      <p:sp>
        <p:nvSpPr>
          <p:cNvPr id="13" name="Rectangle 12"/>
          <p:cNvSpPr/>
          <p:nvPr/>
        </p:nvSpPr>
        <p:spPr>
          <a:xfrm>
            <a:off x="8036256" y="3506337"/>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4</a:t>
            </a:r>
          </a:p>
        </p:txBody>
      </p:sp>
      <p:sp>
        <p:nvSpPr>
          <p:cNvPr id="14" name="Rectangle 13"/>
          <p:cNvSpPr/>
          <p:nvPr/>
        </p:nvSpPr>
        <p:spPr>
          <a:xfrm>
            <a:off x="8049904" y="4037465"/>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9</a:t>
            </a:r>
            <a:endParaRPr lang="en-US" dirty="0">
              <a:solidFill>
                <a:schemeClr val="tx2">
                  <a:lumMod val="75000"/>
                </a:schemeClr>
              </a:solidFill>
            </a:endParaRPr>
          </a:p>
        </p:txBody>
      </p:sp>
      <p:sp>
        <p:nvSpPr>
          <p:cNvPr id="15" name="Rectangle 14"/>
          <p:cNvSpPr/>
          <p:nvPr/>
        </p:nvSpPr>
        <p:spPr>
          <a:xfrm>
            <a:off x="8003844" y="4585648"/>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16</a:t>
            </a:r>
            <a:endParaRPr lang="en-US" dirty="0">
              <a:solidFill>
                <a:schemeClr val="tx2">
                  <a:lumMod val="75000"/>
                </a:schemeClr>
              </a:solidFill>
            </a:endParaRPr>
          </a:p>
        </p:txBody>
      </p:sp>
      <p:cxnSp>
        <p:nvCxnSpPr>
          <p:cNvPr id="18" name="Straight Arrow Connector 17"/>
          <p:cNvCxnSpPr/>
          <p:nvPr/>
        </p:nvCxnSpPr>
        <p:spPr>
          <a:xfrm flipV="1">
            <a:off x="6844352" y="3262952"/>
            <a:ext cx="1228300" cy="1137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851748" y="3727828"/>
            <a:ext cx="1170292" cy="5374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851748" y="4266067"/>
            <a:ext cx="1220904" cy="7477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836392" y="4825334"/>
            <a:ext cx="1199864" cy="70796"/>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8001000" y="5111088"/>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25</a:t>
            </a:r>
            <a:endParaRPr lang="en-US" dirty="0">
              <a:solidFill>
                <a:schemeClr val="tx2">
                  <a:lumMod val="75000"/>
                </a:schemeClr>
              </a:solidFill>
            </a:endParaRPr>
          </a:p>
        </p:txBody>
      </p:sp>
      <p:sp>
        <p:nvSpPr>
          <p:cNvPr id="32" name="Rectangle 31"/>
          <p:cNvSpPr/>
          <p:nvPr/>
        </p:nvSpPr>
        <p:spPr>
          <a:xfrm>
            <a:off x="8003844" y="5638800"/>
            <a:ext cx="46800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3</a:t>
            </a:r>
            <a:r>
              <a:rPr lang="en-US" dirty="0" smtClean="0">
                <a:solidFill>
                  <a:schemeClr val="tx2">
                    <a:lumMod val="75000"/>
                  </a:schemeClr>
                </a:solidFill>
              </a:rPr>
              <a:t>6</a:t>
            </a:r>
            <a:endParaRPr lang="en-US" dirty="0">
              <a:solidFill>
                <a:schemeClr val="tx2">
                  <a:lumMod val="75000"/>
                </a:schemeClr>
              </a:solidFill>
            </a:endParaRPr>
          </a:p>
        </p:txBody>
      </p:sp>
    </p:spTree>
    <p:extLst>
      <p:ext uri="{BB962C8B-B14F-4D97-AF65-F5344CB8AC3E}">
        <p14:creationId xmlns:p14="http://schemas.microsoft.com/office/powerpoint/2010/main" val="399270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10" grpId="0"/>
      <p:bldP spid="11" grpId="0"/>
      <p:bldP spid="12" grpId="0"/>
      <p:bldP spid="13" grpId="0"/>
      <p:bldP spid="14" grpId="0"/>
      <p:bldP spid="15"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(One-to-One &amp; Onto)</a:t>
            </a:r>
            <a:endParaRPr lang="en-US" dirty="0"/>
          </a:p>
        </p:txBody>
      </p:sp>
      <p:grpSp>
        <p:nvGrpSpPr>
          <p:cNvPr id="22" name="Canvas 1"/>
          <p:cNvGrpSpPr/>
          <p:nvPr/>
        </p:nvGrpSpPr>
        <p:grpSpPr>
          <a:xfrm>
            <a:off x="457200" y="1219200"/>
            <a:ext cx="1752600" cy="2514600"/>
            <a:chOff x="0" y="0"/>
            <a:chExt cx="1181100" cy="1323975"/>
          </a:xfrm>
        </p:grpSpPr>
        <p:sp>
          <p:nvSpPr>
            <p:cNvPr id="23" name="Rectangle 22"/>
            <p:cNvSpPr/>
            <p:nvPr/>
          </p:nvSpPr>
          <p:spPr>
            <a:xfrm>
              <a:off x="0" y="0"/>
              <a:ext cx="1181100" cy="1323975"/>
            </a:xfrm>
            <a:prstGeom prst="rect">
              <a:avLst/>
            </a:prstGeom>
            <a:ln>
              <a:solidFill>
                <a:schemeClr val="accent1"/>
              </a:solidFill>
            </a:ln>
          </p:spPr>
        </p:sp>
        <p:sp>
          <p:nvSpPr>
            <p:cNvPr id="24" name="Oval 23"/>
            <p:cNvSpPr/>
            <p:nvPr/>
          </p:nvSpPr>
          <p:spPr>
            <a:xfrm>
              <a:off x="104775" y="9525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Oval 24"/>
            <p:cNvSpPr/>
            <p:nvPr/>
          </p:nvSpPr>
          <p:spPr>
            <a:xfrm>
              <a:off x="103800" y="418125"/>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Oval 25"/>
            <p:cNvSpPr/>
            <p:nvPr/>
          </p:nvSpPr>
          <p:spPr>
            <a:xfrm>
              <a:off x="103800" y="7515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103800" y="10944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Oval 27"/>
            <p:cNvSpPr/>
            <p:nvPr/>
          </p:nvSpPr>
          <p:spPr>
            <a:xfrm>
              <a:off x="905170" y="8475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Oval 28"/>
            <p:cNvSpPr/>
            <p:nvPr/>
          </p:nvSpPr>
          <p:spPr>
            <a:xfrm>
              <a:off x="903900" y="4073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Oval 29"/>
            <p:cNvSpPr/>
            <p:nvPr/>
          </p:nvSpPr>
          <p:spPr>
            <a:xfrm>
              <a:off x="903900" y="7502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Oval 30"/>
            <p:cNvSpPr/>
            <p:nvPr/>
          </p:nvSpPr>
          <p:spPr>
            <a:xfrm>
              <a:off x="903900" y="1083605"/>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2" name="Straight Arrow Connector 31"/>
            <p:cNvCxnSpPr/>
            <p:nvPr/>
          </p:nvCxnSpPr>
          <p:spPr>
            <a:xfrm>
              <a:off x="342900" y="200025"/>
              <a:ext cx="495300" cy="257175"/>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333375" y="209551"/>
              <a:ext cx="504825" cy="276224"/>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342900" y="837226"/>
              <a:ext cx="485775" cy="0"/>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352425" y="933450"/>
              <a:ext cx="476250" cy="235880"/>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grpSp>
      <p:grpSp>
        <p:nvGrpSpPr>
          <p:cNvPr id="36" name="Canvas 1"/>
          <p:cNvGrpSpPr/>
          <p:nvPr/>
        </p:nvGrpSpPr>
        <p:grpSpPr>
          <a:xfrm>
            <a:off x="2590800" y="1205552"/>
            <a:ext cx="1790700" cy="2528248"/>
            <a:chOff x="0" y="0"/>
            <a:chExt cx="1181100" cy="1743075"/>
          </a:xfrm>
        </p:grpSpPr>
        <p:sp>
          <p:nvSpPr>
            <p:cNvPr id="37" name="Rectangle 36"/>
            <p:cNvSpPr/>
            <p:nvPr/>
          </p:nvSpPr>
          <p:spPr>
            <a:xfrm>
              <a:off x="0" y="0"/>
              <a:ext cx="1181100" cy="1743075"/>
            </a:xfrm>
            <a:prstGeom prst="rect">
              <a:avLst/>
            </a:prstGeom>
            <a:ln>
              <a:solidFill>
                <a:schemeClr val="accent1"/>
              </a:solidFill>
            </a:ln>
          </p:spPr>
        </p:sp>
        <p:sp>
          <p:nvSpPr>
            <p:cNvPr id="38" name="Oval 37"/>
            <p:cNvSpPr/>
            <p:nvPr/>
          </p:nvSpPr>
          <p:spPr>
            <a:xfrm>
              <a:off x="104775" y="9525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Oval 38"/>
            <p:cNvSpPr/>
            <p:nvPr/>
          </p:nvSpPr>
          <p:spPr>
            <a:xfrm>
              <a:off x="103800" y="418125"/>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Oval 39"/>
            <p:cNvSpPr/>
            <p:nvPr/>
          </p:nvSpPr>
          <p:spPr>
            <a:xfrm>
              <a:off x="103800" y="7515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103800" y="10944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905170" y="8475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903900" y="4073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903900" y="7502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Oval 44"/>
            <p:cNvSpPr/>
            <p:nvPr/>
          </p:nvSpPr>
          <p:spPr>
            <a:xfrm>
              <a:off x="903900" y="1083605"/>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342900" y="200025"/>
              <a:ext cx="495300" cy="257175"/>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V="1">
              <a:off x="333375" y="209551"/>
              <a:ext cx="504825" cy="276224"/>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342900" y="837226"/>
              <a:ext cx="485775" cy="0"/>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352425" y="912155"/>
              <a:ext cx="476250" cy="257175"/>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sp>
          <p:nvSpPr>
            <p:cNvPr id="50" name="Oval 49"/>
            <p:cNvSpPr/>
            <p:nvPr/>
          </p:nvSpPr>
          <p:spPr>
            <a:xfrm>
              <a:off x="103800" y="14754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1" name="Straight Arrow Connector 50"/>
            <p:cNvCxnSpPr/>
            <p:nvPr/>
          </p:nvCxnSpPr>
          <p:spPr>
            <a:xfrm flipV="1">
              <a:off x="341925" y="1256325"/>
              <a:ext cx="505800" cy="245112"/>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grpSp>
      <p:grpSp>
        <p:nvGrpSpPr>
          <p:cNvPr id="52" name="Canvas 1"/>
          <p:cNvGrpSpPr/>
          <p:nvPr/>
        </p:nvGrpSpPr>
        <p:grpSpPr>
          <a:xfrm>
            <a:off x="4800600" y="1205552"/>
            <a:ext cx="1790700" cy="2528248"/>
            <a:chOff x="0" y="0"/>
            <a:chExt cx="1181100" cy="1685925"/>
          </a:xfrm>
        </p:grpSpPr>
        <p:sp>
          <p:nvSpPr>
            <p:cNvPr id="53" name="Rectangle 52"/>
            <p:cNvSpPr/>
            <p:nvPr/>
          </p:nvSpPr>
          <p:spPr>
            <a:xfrm>
              <a:off x="0" y="0"/>
              <a:ext cx="1181100" cy="1685925"/>
            </a:xfrm>
            <a:prstGeom prst="rect">
              <a:avLst/>
            </a:prstGeom>
            <a:ln>
              <a:solidFill>
                <a:schemeClr val="accent1"/>
              </a:solidFill>
            </a:ln>
          </p:spPr>
        </p:sp>
        <p:sp>
          <p:nvSpPr>
            <p:cNvPr id="54" name="Oval 53"/>
            <p:cNvSpPr/>
            <p:nvPr/>
          </p:nvSpPr>
          <p:spPr>
            <a:xfrm>
              <a:off x="104775" y="9525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Oval 54"/>
            <p:cNvSpPr/>
            <p:nvPr/>
          </p:nvSpPr>
          <p:spPr>
            <a:xfrm>
              <a:off x="103800" y="418125"/>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Oval 55"/>
            <p:cNvSpPr/>
            <p:nvPr/>
          </p:nvSpPr>
          <p:spPr>
            <a:xfrm>
              <a:off x="103800" y="7515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Oval 56"/>
            <p:cNvSpPr/>
            <p:nvPr/>
          </p:nvSpPr>
          <p:spPr>
            <a:xfrm>
              <a:off x="103800" y="10944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905170" y="8475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903900" y="4073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903900" y="7502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Oval 60"/>
            <p:cNvSpPr/>
            <p:nvPr/>
          </p:nvSpPr>
          <p:spPr>
            <a:xfrm>
              <a:off x="903900" y="1083605"/>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a:off x="342900" y="200025"/>
              <a:ext cx="495300" cy="257175"/>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flipV="1">
              <a:off x="333375" y="209551"/>
              <a:ext cx="504825" cy="276224"/>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42900" y="837226"/>
              <a:ext cx="485775" cy="0"/>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352425" y="1169330"/>
              <a:ext cx="466725" cy="1"/>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sp>
          <p:nvSpPr>
            <p:cNvPr id="66" name="Oval 65"/>
            <p:cNvSpPr/>
            <p:nvPr/>
          </p:nvSpPr>
          <p:spPr>
            <a:xfrm>
              <a:off x="903900" y="1427775"/>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7" name="Canvas 1"/>
          <p:cNvGrpSpPr/>
          <p:nvPr/>
        </p:nvGrpSpPr>
        <p:grpSpPr>
          <a:xfrm>
            <a:off x="7010400" y="1219200"/>
            <a:ext cx="1752600" cy="2514600"/>
            <a:chOff x="0" y="0"/>
            <a:chExt cx="1181100" cy="1323975"/>
          </a:xfrm>
        </p:grpSpPr>
        <p:sp>
          <p:nvSpPr>
            <p:cNvPr id="68" name="Rectangle 67"/>
            <p:cNvSpPr/>
            <p:nvPr/>
          </p:nvSpPr>
          <p:spPr>
            <a:xfrm>
              <a:off x="0" y="0"/>
              <a:ext cx="1181100" cy="1323975"/>
            </a:xfrm>
            <a:prstGeom prst="rect">
              <a:avLst/>
            </a:prstGeom>
            <a:ln>
              <a:solidFill>
                <a:schemeClr val="accent1"/>
              </a:solidFill>
            </a:ln>
          </p:spPr>
        </p:sp>
        <p:sp>
          <p:nvSpPr>
            <p:cNvPr id="69" name="Oval 68"/>
            <p:cNvSpPr/>
            <p:nvPr/>
          </p:nvSpPr>
          <p:spPr>
            <a:xfrm>
              <a:off x="104775" y="9525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Oval 69"/>
            <p:cNvSpPr/>
            <p:nvPr/>
          </p:nvSpPr>
          <p:spPr>
            <a:xfrm>
              <a:off x="103800" y="418125"/>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1" name="Oval 70"/>
            <p:cNvSpPr/>
            <p:nvPr/>
          </p:nvSpPr>
          <p:spPr>
            <a:xfrm>
              <a:off x="103800" y="7515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Oval 71"/>
            <p:cNvSpPr/>
            <p:nvPr/>
          </p:nvSpPr>
          <p:spPr>
            <a:xfrm>
              <a:off x="103800" y="1094400"/>
              <a:ext cx="161925" cy="16192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p:cNvSpPr/>
            <p:nvPr/>
          </p:nvSpPr>
          <p:spPr>
            <a:xfrm>
              <a:off x="905170" y="8475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Oval 73"/>
            <p:cNvSpPr/>
            <p:nvPr/>
          </p:nvSpPr>
          <p:spPr>
            <a:xfrm>
              <a:off x="903900" y="4073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Oval 74"/>
            <p:cNvSpPr/>
            <p:nvPr/>
          </p:nvSpPr>
          <p:spPr>
            <a:xfrm>
              <a:off x="903900" y="750230"/>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Oval 75"/>
            <p:cNvSpPr/>
            <p:nvPr/>
          </p:nvSpPr>
          <p:spPr>
            <a:xfrm>
              <a:off x="903900" y="1083605"/>
              <a:ext cx="161925" cy="161925"/>
            </a:xfrm>
            <a:prstGeom prst="ellipse">
              <a:avLst/>
            </a:prstGeom>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7" name="Straight Arrow Connector 76"/>
            <p:cNvCxnSpPr/>
            <p:nvPr/>
          </p:nvCxnSpPr>
          <p:spPr>
            <a:xfrm>
              <a:off x="342900" y="200025"/>
              <a:ext cx="495300" cy="257175"/>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V="1">
              <a:off x="333375" y="209551"/>
              <a:ext cx="504825" cy="276224"/>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42900" y="837226"/>
              <a:ext cx="485775" cy="0"/>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V="1">
              <a:off x="352425" y="1169275"/>
              <a:ext cx="485775" cy="56"/>
            </a:xfrm>
            <a:prstGeom prst="straightConnector1">
              <a:avLst/>
            </a:prstGeom>
            <a:ln>
              <a:solidFill>
                <a:schemeClr val="accent1"/>
              </a:solidFill>
              <a:tailEnd type="stealth" w="lg" len="lg"/>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14052" y="3886200"/>
            <a:ext cx="1817870" cy="369332"/>
          </a:xfrm>
          <a:prstGeom prst="rect">
            <a:avLst/>
          </a:prstGeom>
          <a:noFill/>
        </p:spPr>
        <p:txBody>
          <a:bodyPr wrap="none" rtlCol="0">
            <a:spAutoFit/>
          </a:bodyPr>
          <a:lstStyle/>
          <a:p>
            <a:pPr algn="ctr"/>
            <a:r>
              <a:rPr lang="en-US" dirty="0" smtClean="0">
                <a:solidFill>
                  <a:schemeClr val="accent2"/>
                </a:solidFill>
              </a:rPr>
              <a:t>General Function</a:t>
            </a:r>
            <a:endParaRPr lang="en-US" dirty="0">
              <a:solidFill>
                <a:schemeClr val="accent2"/>
              </a:solidFill>
            </a:endParaRPr>
          </a:p>
        </p:txBody>
      </p:sp>
      <p:sp>
        <p:nvSpPr>
          <p:cNvPr id="97" name="TextBox 96"/>
          <p:cNvSpPr txBox="1"/>
          <p:nvPr/>
        </p:nvSpPr>
        <p:spPr>
          <a:xfrm>
            <a:off x="2588082" y="3884220"/>
            <a:ext cx="1793418" cy="646331"/>
          </a:xfrm>
          <a:prstGeom prst="rect">
            <a:avLst/>
          </a:prstGeom>
          <a:noFill/>
        </p:spPr>
        <p:txBody>
          <a:bodyPr wrap="square" rtlCol="0">
            <a:spAutoFit/>
          </a:bodyPr>
          <a:lstStyle/>
          <a:p>
            <a:pPr algn="ctr"/>
            <a:r>
              <a:rPr lang="en-US" dirty="0" smtClean="0">
                <a:solidFill>
                  <a:schemeClr val="accent2"/>
                </a:solidFill>
              </a:rPr>
              <a:t>Onto(Surjective) Function</a:t>
            </a:r>
            <a:endParaRPr lang="en-US" dirty="0">
              <a:solidFill>
                <a:schemeClr val="accent2"/>
              </a:solidFill>
            </a:endParaRPr>
          </a:p>
        </p:txBody>
      </p:sp>
      <p:sp>
        <p:nvSpPr>
          <p:cNvPr id="98" name="TextBox 97"/>
          <p:cNvSpPr txBox="1"/>
          <p:nvPr/>
        </p:nvSpPr>
        <p:spPr>
          <a:xfrm>
            <a:off x="4835982" y="3886200"/>
            <a:ext cx="1793418" cy="923330"/>
          </a:xfrm>
          <a:prstGeom prst="rect">
            <a:avLst/>
          </a:prstGeom>
          <a:noFill/>
        </p:spPr>
        <p:txBody>
          <a:bodyPr wrap="square" rtlCol="0">
            <a:spAutoFit/>
          </a:bodyPr>
          <a:lstStyle/>
          <a:p>
            <a:pPr algn="ctr"/>
            <a:r>
              <a:rPr lang="en-US" dirty="0" smtClean="0">
                <a:solidFill>
                  <a:schemeClr val="accent2"/>
                </a:solidFill>
              </a:rPr>
              <a:t>One-to-One(Injective) Function</a:t>
            </a:r>
            <a:endParaRPr lang="en-US" dirty="0">
              <a:solidFill>
                <a:schemeClr val="accent2"/>
              </a:solidFill>
            </a:endParaRPr>
          </a:p>
        </p:txBody>
      </p:sp>
      <p:sp>
        <p:nvSpPr>
          <p:cNvPr id="99" name="TextBox 98"/>
          <p:cNvSpPr txBox="1"/>
          <p:nvPr/>
        </p:nvSpPr>
        <p:spPr>
          <a:xfrm>
            <a:off x="6934200" y="3886200"/>
            <a:ext cx="1981200" cy="923330"/>
          </a:xfrm>
          <a:prstGeom prst="rect">
            <a:avLst/>
          </a:prstGeom>
          <a:noFill/>
        </p:spPr>
        <p:txBody>
          <a:bodyPr wrap="square" rtlCol="0">
            <a:spAutoFit/>
          </a:bodyPr>
          <a:lstStyle/>
          <a:p>
            <a:pPr algn="ctr"/>
            <a:r>
              <a:rPr lang="en-US" dirty="0" smtClean="0">
                <a:solidFill>
                  <a:schemeClr val="accent2"/>
                </a:solidFill>
              </a:rPr>
              <a:t>Bijection(Injective &amp; Surjective) Function</a:t>
            </a:r>
            <a:endParaRPr lang="en-US" dirty="0">
              <a:solidFill>
                <a:schemeClr val="accent2"/>
              </a:solidFill>
            </a:endParaRPr>
          </a:p>
        </p:txBody>
      </p:sp>
    </p:spTree>
    <p:extLst>
      <p:ext uri="{BB962C8B-B14F-4D97-AF65-F5344CB8AC3E}">
        <p14:creationId xmlns:p14="http://schemas.microsoft.com/office/powerpoint/2010/main" val="18927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97" grpId="0"/>
      <p:bldP spid="98" grpId="0"/>
      <p:bldP spid="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More Examples (One-to-One &amp; Onto)</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Prove that </a:t>
                </a: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 :</m:t>
                    </m:r>
                    <m:r>
                      <a:rPr lang="en-US" b="0" i="1" smtClean="0">
                        <a:latin typeface="Cambria Math" panose="02040503050406030204" pitchFamily="18" charset="0"/>
                      </a:rPr>
                      <m:t>𝑅</m:t>
                    </m:r>
                    <m:r>
                      <a:rPr lang="en-US" i="1">
                        <a:latin typeface="Cambria Math" panose="02040503050406030204" pitchFamily="18" charset="0"/>
                      </a:rPr>
                      <m:t> →</m:t>
                    </m:r>
                    <m:r>
                      <a:rPr lang="en-US" b="0" i="1" smtClean="0">
                        <a:latin typeface="Cambria Math" panose="02040503050406030204" pitchFamily="18" charset="0"/>
                      </a:rPr>
                      <m:t>𝑅</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smtClean="0"/>
                  <a:t> is neither one-to-one nor onto.</a:t>
                </a:r>
              </a:p>
              <a:p>
                <a:r>
                  <a:rPr lang="en-US" dirty="0" smtClean="0"/>
                  <a:t>Prove that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𝑅</m:t>
                    </m:r>
                    <m:r>
                      <a:rPr lang="en-US" i="1">
                        <a:latin typeface="Cambria Math" panose="02040503050406030204" pitchFamily="18" charset="0"/>
                      </a:rPr>
                      <m:t> →</m:t>
                    </m:r>
                    <m:r>
                      <a:rPr lang="en-US" i="1">
                        <a:latin typeface="Cambria Math" panose="02040503050406030204" pitchFamily="18" charset="0"/>
                      </a:rPr>
                      <m:t>𝑅</m:t>
                    </m:r>
                    <m:r>
                      <a:rPr lang="en-US" b="0" i="1" baseline="30000"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a:t> is </a:t>
                </a:r>
                <a:r>
                  <a:rPr lang="en-US" dirty="0" smtClean="0"/>
                  <a:t>onto but not one-to-one.</a:t>
                </a:r>
              </a:p>
              <a:p>
                <a:r>
                  <a:rPr lang="en-US" dirty="0" smtClean="0"/>
                  <a:t>Prove that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𝑅</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a:t> is </a:t>
                </a:r>
                <a:r>
                  <a:rPr lang="en-US" dirty="0" smtClean="0"/>
                  <a:t>one-to-one but no onto.</a:t>
                </a:r>
              </a:p>
              <a:p>
                <a:r>
                  <a:rPr lang="en-US" dirty="0" smtClean="0"/>
                  <a:t>Prove that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a:t> is one-to-one </a:t>
                </a:r>
                <a:r>
                  <a:rPr lang="en-US" dirty="0" smtClean="0"/>
                  <a:t>and onto (bijection).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p:spTree>
    <p:extLst>
      <p:ext uri="{BB962C8B-B14F-4D97-AF65-F5344CB8AC3E}">
        <p14:creationId xmlns:p14="http://schemas.microsoft.com/office/powerpoint/2010/main" val="228102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Compositions of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Let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b="0" i="1" smtClean="0">
                        <a:latin typeface="Cambria Math" panose="02040503050406030204" pitchFamily="18" charset="0"/>
                      </a:rPr>
                      <m:t>𝐴</m:t>
                    </m:r>
                    <m:r>
                      <a:rPr lang="en-US" i="1" smtClean="0">
                        <a:latin typeface="Cambria Math" panose="02040503050406030204" pitchFamily="18" charset="0"/>
                      </a:rPr>
                      <m:t> →</m:t>
                    </m:r>
                    <m:r>
                      <a:rPr lang="en-US" b="0" i="1" smtClean="0">
                        <a:latin typeface="Cambria Math" panose="02040503050406030204" pitchFamily="18" charset="0"/>
                      </a:rPr>
                      <m:t>𝐵</m:t>
                    </m:r>
                  </m:oMath>
                </a14:m>
                <a:r>
                  <a:rPr lang="en-US" dirty="0" smtClean="0"/>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baseline="-25000"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𝐶</m:t>
                    </m:r>
                  </m:oMath>
                </a14:m>
                <a:r>
                  <a:rPr lang="en-US" dirty="0" smtClean="0"/>
                  <a:t>, the range of </a:t>
                </a:r>
                <a:r>
                  <a:rPr lang="en-US" i="1" dirty="0" smtClean="0"/>
                  <a:t>f</a:t>
                </a:r>
                <a:r>
                  <a:rPr lang="en-US" dirty="0" smtClean="0"/>
                  <a:t> is a subset of </a:t>
                </a:r>
                <a:r>
                  <a:rPr lang="en-US" i="1" dirty="0" smtClean="0"/>
                  <a:t>B</a:t>
                </a:r>
                <a:r>
                  <a:rPr lang="en-US" i="1" baseline="-25000" dirty="0" smtClean="0"/>
                  <a:t>1</a:t>
                </a:r>
                <a:r>
                  <a:rPr lang="en-US" dirty="0" smtClean="0"/>
                  <a:t>, then </a:t>
                </a:r>
                <a14:m>
                  <m:oMath xmlns:m="http://schemas.openxmlformats.org/officeDocument/2006/math">
                    <m:r>
                      <a:rPr lang="en-US" i="1">
                        <a:latin typeface="Cambria Math" panose="02040503050406030204" pitchFamily="18" charset="0"/>
                        <a:ea typeface="Cambria Math" panose="02040503050406030204" pitchFamily="18" charset="0"/>
                      </a:rPr>
                      <m:t>𝑔</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e>
                    </m:d>
                  </m:oMath>
                </a14:m>
                <a:r>
                  <a:rPr lang="en-US" dirty="0" smtClean="0"/>
                  <a:t> makes sense for each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US" dirty="0" smtClean="0"/>
                  <a:t> and the function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 </m:t>
                    </m:r>
                    <m:r>
                      <a:rPr lang="en-US" i="1">
                        <a:latin typeface="Cambria Math" panose="02040503050406030204" pitchFamily="18" charset="0"/>
                      </a:rPr>
                      <m:t>𝐴</m:t>
                    </m:r>
                    <m:r>
                      <a:rPr lang="en-US" i="1">
                        <a:latin typeface="Cambria Math" panose="02040503050406030204" pitchFamily="18" charset="0"/>
                      </a:rPr>
                      <m:t> →</m:t>
                    </m:r>
                    <m:r>
                      <a:rPr lang="en-US" b="0" i="1" smtClean="0">
                        <a:latin typeface="Cambria Math" panose="02040503050406030204" pitchFamily="18" charset="0"/>
                      </a:rPr>
                      <m:t>𝐶</m:t>
                    </m:r>
                  </m:oMath>
                </a14:m>
                <a:r>
                  <a:rPr lang="en-US" dirty="0" smtClean="0"/>
                  <a:t> defined by </a:t>
                </a:r>
                <a14:m>
                  <m:oMath xmlns:m="http://schemas.openxmlformats.org/officeDocument/2006/math">
                    <m:r>
                      <a:rPr lang="en-US" b="0" i="1" smtClean="0">
                        <a:latin typeface="Cambria Math" panose="02040503050406030204" pitchFamily="18" charset="0"/>
                        <a:ea typeface="Cambria Math" panose="02040503050406030204" pitchFamily="18" charset="0"/>
                      </a:rPr>
                      <m:t>h</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oMath>
                </a14:m>
                <a:r>
                  <a:rPr lang="en-US" dirty="0" smtClean="0"/>
                  <a:t> is called the </a:t>
                </a:r>
                <a:r>
                  <a:rPr lang="en-US" i="1" dirty="0" smtClean="0">
                    <a:solidFill>
                      <a:schemeClr val="accent1"/>
                    </a:solidFill>
                  </a:rPr>
                  <a:t>composition</a:t>
                </a:r>
                <a:r>
                  <a:rPr lang="en-US" dirty="0" smtClean="0">
                    <a:solidFill>
                      <a:schemeClr val="accent1"/>
                    </a:solidFill>
                  </a:rPr>
                  <a:t> </a:t>
                </a:r>
                <a:r>
                  <a:rPr lang="en-US" dirty="0" smtClean="0"/>
                  <a:t>of </a:t>
                </a:r>
                <a14:m>
                  <m:oMath xmlns:m="http://schemas.openxmlformats.org/officeDocument/2006/math">
                    <m:r>
                      <a:rPr lang="en-US" i="1">
                        <a:latin typeface="Cambria Math" panose="02040503050406030204" pitchFamily="18" charset="0"/>
                        <a:ea typeface="Cambria Math" panose="02040503050406030204" pitchFamily="18" charset="0"/>
                      </a:rPr>
                      <m:t>𝑔</m:t>
                    </m:r>
                  </m:oMath>
                </a14:m>
                <a:r>
                  <a:rPr lang="en-US" dirty="0" smtClean="0"/>
                  <a:t> and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oMath>
                </a14:m>
                <a:r>
                  <a:rPr lang="en-US" dirty="0" smtClean="0"/>
                  <a:t>.</a:t>
                </a:r>
              </a:p>
              <a:p>
                <a:pPr algn="just"/>
                <a:r>
                  <a:rPr lang="en-US" dirty="0" smtClean="0"/>
                  <a:t>It is written as </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h</m:t>
                    </m:r>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𝑔</m:t>
                    </m:r>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𝑓</m:t>
                    </m:r>
                  </m:oMath>
                </a14:m>
                <a:endParaRPr lang="en-US" b="0" dirty="0" smtClean="0">
                  <a:solidFill>
                    <a:schemeClr val="accent1"/>
                  </a:solidFill>
                  <a:ea typeface="Cambria Math" panose="02040503050406030204" pitchFamily="18" charset="0"/>
                </a:endParaRPr>
              </a:p>
              <a:p>
                <a:pPr algn="just"/>
                <a:r>
                  <a:rPr lang="en-US" dirty="0" smtClean="0"/>
                  <a:t>Example</a:t>
                </a:r>
              </a:p>
              <a:p>
                <a:pPr lvl="1" algn="just"/>
                <a14:m>
                  <m:oMath xmlns:m="http://schemas.openxmlformats.org/officeDocument/2006/math">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unc>
                      <m:funcPr>
                        <m:ctrlPr>
                          <a:rPr lang="en-US" b="0" i="1" smtClean="0">
                            <a:latin typeface="Cambria Math"/>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e>
                    </m:func>
                  </m:oMath>
                </a14:m>
                <a:r>
                  <a:rPr lang="en-US" dirty="0" smtClean="0"/>
                  <a:t> where </a:t>
                </a: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func>
                      <m:funcPr>
                        <m:ctrlPr>
                          <a:rPr lang="en-US" i="1">
                            <a:latin typeface="Cambria Math"/>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func>
                  </m:oMath>
                </a14:m>
                <a:r>
                  <a:rPr lang="en-US" dirty="0" smtClean="0"/>
                  <a:t> and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404385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Sets</a:t>
            </a:r>
            <a:endParaRPr lang="en-US" sz="10000" dirty="0"/>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ea typeface="Open Sans" panose="020B0606030504020204" pitchFamily="34" charset="0"/>
                <a:cs typeface="Open Sans" panose="020B0606030504020204" pitchFamily="34" charset="0"/>
              </a:rPr>
              <a:t>Unit – 1: </a:t>
            </a:r>
            <a:r>
              <a:rPr lang="en-US" dirty="0"/>
              <a:t>Review of Mathematical Theory</a:t>
            </a:r>
            <a:r>
              <a:rPr lang="da-DK" noProof="1">
                <a:solidFill>
                  <a:srgbClr val="FFFFFF"/>
                </a:solidFill>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919585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Let </a:t>
                </a:r>
                <a14:m>
                  <m:oMath xmlns:m="http://schemas.openxmlformats.org/officeDocument/2006/math">
                    <m:r>
                      <a:rPr lang="en-US" i="1">
                        <a:latin typeface="Cambria Math" panose="02040503050406030204" pitchFamily="18" charset="0"/>
                      </a:rPr>
                      <m:t>𝑓</m:t>
                    </m:r>
                  </m:oMath>
                </a14:m>
                <a:r>
                  <a:rPr lang="en-US" dirty="0" smtClean="0"/>
                  <a:t> be a function whose domain is the set </a:t>
                </a:r>
                <a14:m>
                  <m:oMath xmlns:m="http://schemas.openxmlformats.org/officeDocument/2006/math">
                    <m:r>
                      <a:rPr lang="en-US" b="0" i="1" smtClean="0">
                        <a:latin typeface="Cambria Math" panose="02040503050406030204" pitchFamily="18" charset="0"/>
                        <a:ea typeface="Cambria Math" panose="02040503050406030204" pitchFamily="18" charset="0"/>
                      </a:rPr>
                      <m:t>𝑋</m:t>
                    </m:r>
                  </m:oMath>
                </a14:m>
                <a:r>
                  <a:rPr lang="en-US" dirty="0" smtClean="0"/>
                  <a:t>, and whose range </a:t>
                </a:r>
                <a:r>
                  <a:rPr lang="en-US" dirty="0"/>
                  <a:t>is the set </a:t>
                </a:r>
                <a14:m>
                  <m:oMath xmlns:m="http://schemas.openxmlformats.org/officeDocument/2006/math">
                    <m:r>
                      <a:rPr lang="en-US" b="0" i="1" smtClean="0">
                        <a:latin typeface="Cambria Math" panose="02040503050406030204" pitchFamily="18" charset="0"/>
                        <a:ea typeface="Cambria Math" panose="02040503050406030204" pitchFamily="18" charset="0"/>
                      </a:rPr>
                      <m:t>𝑌</m:t>
                    </m:r>
                  </m:oMath>
                </a14:m>
                <a:r>
                  <a:rPr lang="en-US" dirty="0"/>
                  <a:t>. Then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oMath>
                </a14:m>
                <a:r>
                  <a:rPr lang="en-US" dirty="0"/>
                  <a:t> is </a:t>
                </a:r>
                <a:r>
                  <a:rPr lang="en-US" i="1" dirty="0">
                    <a:solidFill>
                      <a:schemeClr val="accent1"/>
                    </a:solidFill>
                  </a:rPr>
                  <a:t>invertible</a:t>
                </a:r>
                <a:r>
                  <a:rPr lang="en-US" dirty="0"/>
                  <a:t> if there exists a function </a:t>
                </a:r>
                <a14:m>
                  <m:oMath xmlns:m="http://schemas.openxmlformats.org/officeDocument/2006/math">
                    <m:r>
                      <a:rPr lang="en-US" b="0" i="1" smtClean="0">
                        <a:latin typeface="Cambria Math" panose="02040503050406030204" pitchFamily="18" charset="0"/>
                      </a:rPr>
                      <m:t>𝑔</m:t>
                    </m:r>
                  </m:oMath>
                </a14:m>
                <a:r>
                  <a:rPr lang="en-US" dirty="0" smtClean="0"/>
                  <a:t> </a:t>
                </a:r>
                <a:r>
                  <a:rPr lang="en-US" dirty="0"/>
                  <a:t>with domain </a:t>
                </a:r>
                <a14:m>
                  <m:oMath xmlns:m="http://schemas.openxmlformats.org/officeDocument/2006/math">
                    <m:r>
                      <a:rPr lang="en-US" b="0" i="1" smtClean="0">
                        <a:latin typeface="Cambria Math" panose="02040503050406030204" pitchFamily="18" charset="0"/>
                        <a:ea typeface="Cambria Math" panose="02040503050406030204" pitchFamily="18" charset="0"/>
                      </a:rPr>
                      <m:t>𝑌</m:t>
                    </m:r>
                  </m:oMath>
                </a14:m>
                <a:r>
                  <a:rPr lang="en-US" dirty="0"/>
                  <a:t> and </a:t>
                </a:r>
                <a:r>
                  <a:rPr lang="en-US" dirty="0" smtClean="0"/>
                  <a:t>range </a:t>
                </a:r>
                <a14:m>
                  <m:oMath xmlns:m="http://schemas.openxmlformats.org/officeDocument/2006/math">
                    <m:r>
                      <a:rPr lang="en-US" b="0" i="1" smtClean="0">
                        <a:latin typeface="Cambria Math" panose="02040503050406030204" pitchFamily="18" charset="0"/>
                        <a:ea typeface="Cambria Math" panose="02040503050406030204" pitchFamily="18" charset="0"/>
                      </a:rPr>
                      <m:t>𝑋</m:t>
                    </m:r>
                  </m:oMath>
                </a14:m>
                <a:r>
                  <a:rPr lang="en-US" dirty="0"/>
                  <a:t>, with the property: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a:p>
                <a:pPr algn="just"/>
                <a:r>
                  <a:rPr lang="en-US" dirty="0"/>
                  <a:t>To be </a:t>
                </a:r>
                <a:r>
                  <a:rPr lang="en-US" i="1" dirty="0">
                    <a:solidFill>
                      <a:schemeClr val="accent1"/>
                    </a:solidFill>
                  </a:rPr>
                  <a:t>invertible</a:t>
                </a:r>
                <a:r>
                  <a:rPr lang="en-US" dirty="0"/>
                  <a:t> a function must be both an </a:t>
                </a:r>
                <a:r>
                  <a:rPr lang="en-US" i="1" dirty="0">
                    <a:solidFill>
                      <a:schemeClr val="accent1"/>
                    </a:solidFill>
                  </a:rPr>
                  <a:t>injection</a:t>
                </a:r>
                <a:r>
                  <a:rPr lang="en-US" dirty="0">
                    <a:solidFill>
                      <a:schemeClr val="accent1"/>
                    </a:solidFill>
                  </a:rPr>
                  <a:t> </a:t>
                </a:r>
                <a:r>
                  <a:rPr lang="en-US" dirty="0"/>
                  <a:t>and a </a:t>
                </a:r>
                <a:r>
                  <a:rPr lang="en-US" i="1" dirty="0" smtClean="0">
                    <a:solidFill>
                      <a:schemeClr val="accent1"/>
                    </a:solidFill>
                  </a:rPr>
                  <a:t>surjection</a:t>
                </a:r>
                <a:r>
                  <a:rPr lang="en-US" dirty="0" smtClean="0"/>
                  <a:t>.</a:t>
                </a:r>
              </a:p>
              <a:p>
                <a:pPr algn="just"/>
                <a:r>
                  <a:rPr lang="en-US" dirty="0" smtClean="0"/>
                  <a:t>Example:</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 </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m:oMathPara>
                </a14:m>
                <a:endParaRPr lang="en-US" dirty="0" smtClean="0">
                  <a:ea typeface="Cambria Math" panose="02040503050406030204" pitchFamily="18" charset="0"/>
                </a:endParaRPr>
              </a:p>
              <a:p>
                <a:pPr indent="0" algn="just">
                  <a:buNone/>
                </a:pPr>
                <a:r>
                  <a:rPr lang="en-US" dirty="0" smtClean="0"/>
                  <a:t>then </a:t>
                </a:r>
                <a:r>
                  <a:rPr lang="en-US" dirty="0" smtClean="0">
                    <a:solidFill>
                      <a:schemeClr val="tx2"/>
                    </a:solidFill>
                  </a:rPr>
                  <a:t>inverse</a:t>
                </a:r>
                <a:r>
                  <a:rPr lang="en-US" dirty="0" smtClean="0"/>
                  <a:t> of function can be written as</a:t>
                </a:r>
              </a:p>
              <a:p>
                <a:pPr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𝑅</m:t>
                      </m:r>
                      <m:r>
                        <a:rPr lang="en-US" i="1" baseline="3000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i="1">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ad>
                        <m:radPr>
                          <m:degHide m:val="on"/>
                          <m:ctrlPr>
                            <a:rPr lang="en-US" i="1" smtClean="0">
                              <a:latin typeface="Cambria Math"/>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𝑦</m:t>
                          </m:r>
                        </m:e>
                      </m:rad>
                    </m:oMath>
                  </m:oMathPara>
                </a14:m>
                <a:endParaRPr lang="en-US" dirty="0"/>
              </a:p>
              <a:p>
                <a:pPr algn="just"/>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cxnSp>
        <p:nvCxnSpPr>
          <p:cNvPr id="5" name="Straight Arrow Connector 4"/>
          <p:cNvCxnSpPr/>
          <p:nvPr/>
        </p:nvCxnSpPr>
        <p:spPr>
          <a:xfrm flipH="1">
            <a:off x="3200400" y="4495800"/>
            <a:ext cx="838200" cy="533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52800" y="4495800"/>
            <a:ext cx="533400" cy="5334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6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Relations</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76933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i="1" dirty="0" smtClean="0">
                    <a:solidFill>
                      <a:schemeClr val="accent1"/>
                    </a:solidFill>
                  </a:rPr>
                  <a:t>relation</a:t>
                </a:r>
                <a:r>
                  <a:rPr lang="en-US" dirty="0" smtClean="0">
                    <a:solidFill>
                      <a:schemeClr val="accent1"/>
                    </a:solidFill>
                  </a:rPr>
                  <a:t> </a:t>
                </a:r>
                <a:r>
                  <a:rPr lang="en-US" dirty="0" smtClean="0"/>
                  <a:t>on a set A is defined as subset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US" dirty="0" smtClean="0"/>
                  <a:t>.</a:t>
                </a:r>
              </a:p>
              <a:p>
                <a:r>
                  <a:rPr lang="en-US" dirty="0" smtClean="0"/>
                  <a:t>The relation </a:t>
                </a:r>
                <a14:m>
                  <m:oMath xmlns:m="http://schemas.openxmlformats.org/officeDocument/2006/math">
                    <m:r>
                      <a:rPr lang="en-US" i="1">
                        <a:latin typeface="Cambria Math" panose="02040503050406030204" pitchFamily="18" charset="0"/>
                      </a:rPr>
                      <m:t>𝑅</m:t>
                    </m:r>
                  </m:oMath>
                </a14:m>
                <a:r>
                  <a:rPr lang="en-US" dirty="0" smtClean="0"/>
                  <a:t> is denoted as </a:t>
                </a:r>
                <a14:m>
                  <m:oMath xmlns:m="http://schemas.openxmlformats.org/officeDocument/2006/math">
                    <m:r>
                      <a:rPr lang="en-US" b="0" i="1" smtClean="0">
                        <a:solidFill>
                          <a:schemeClr val="accent1"/>
                        </a:solidFill>
                        <a:latin typeface="Cambria Math" panose="02040503050406030204" pitchFamily="18" charset="0"/>
                      </a:rPr>
                      <m:t>𝑎𝑅𝑏</m:t>
                    </m:r>
                  </m:oMath>
                </a14:m>
                <a:r>
                  <a:rPr lang="en-US" dirty="0" smtClean="0"/>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𝐴</m:t>
                    </m:r>
                  </m:oMath>
                </a14:m>
                <a:r>
                  <a:rPr lang="en-US" dirty="0" smtClean="0"/>
                  <a:t> and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𝑅</m:t>
                    </m:r>
                  </m:oMath>
                </a14:m>
                <a:r>
                  <a:rPr lang="en-US" dirty="0" smtClean="0"/>
                  <a:t>.</a:t>
                </a:r>
              </a:p>
              <a:p>
                <a:r>
                  <a:rPr lang="en-US" dirty="0" smtClean="0"/>
                  <a:t>Example</a:t>
                </a:r>
              </a:p>
              <a:p>
                <a:pPr lvl="1"/>
                <a:r>
                  <a:rPr lang="en-US" dirty="0" smtClean="0"/>
                  <a:t>The ‘</a:t>
                </a:r>
                <a:r>
                  <a:rPr lang="en-US" b="1" dirty="0" smtClean="0">
                    <a:solidFill>
                      <a:schemeClr val="accent1"/>
                    </a:solidFill>
                  </a:rPr>
                  <a:t>=</a:t>
                </a:r>
                <a:r>
                  <a:rPr lang="en-US" dirty="0" smtClean="0"/>
                  <a:t>‘ relation on </a:t>
                </a:r>
                <a14:m>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r>
                  <a:rPr lang="en-US" dirty="0" smtClean="0"/>
                  <a:t> is the set {(1,1), (2,2),…}</a:t>
                </a:r>
              </a:p>
              <a:p>
                <a:pPr marL="457200" lvl="1" indent="0">
                  <a:buNone/>
                </a:pPr>
                <a:r>
                  <a:rPr lang="en-US" dirty="0"/>
                  <a:t>	</a:t>
                </a:r>
                <a:r>
                  <a:rPr lang="en-US" dirty="0" smtClean="0"/>
                  <a:t>where  1 = 1, 2 = 2 and so on</a:t>
                </a:r>
              </a:p>
              <a:p>
                <a:pPr lvl="1"/>
                <a:r>
                  <a:rPr lang="en-US" dirty="0" smtClean="0"/>
                  <a:t>The ‘</a:t>
                </a:r>
                <a:r>
                  <a:rPr lang="en-US" b="1" dirty="0" smtClean="0">
                    <a:solidFill>
                      <a:schemeClr val="accent1"/>
                    </a:solidFill>
                  </a:rPr>
                  <a:t>&lt;</a:t>
                </a:r>
                <a:r>
                  <a:rPr lang="en-US" dirty="0" smtClean="0"/>
                  <a:t>‘ relation on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oMath>
                </a14:m>
                <a:r>
                  <a:rPr lang="en-US" dirty="0"/>
                  <a:t> is the set </a:t>
                </a:r>
                <a:r>
                  <a:rPr lang="en-US" dirty="0" smtClean="0"/>
                  <a:t>{(1,2), (1,3)…}</a:t>
                </a:r>
                <a:endParaRPr lang="en-US" dirty="0"/>
              </a:p>
              <a:p>
                <a:pPr marL="457200" lvl="1" indent="0">
                  <a:buNone/>
                </a:pPr>
                <a:r>
                  <a:rPr lang="en-US" dirty="0" smtClean="0"/>
                  <a:t>	</a:t>
                </a:r>
                <a:r>
                  <a:rPr lang="en-US" smtClean="0"/>
                  <a:t>where 1 </a:t>
                </a:r>
                <a:r>
                  <a:rPr lang="en-US" dirty="0" smtClean="0"/>
                  <a:t>&lt; 2</a:t>
                </a:r>
                <a:r>
                  <a:rPr lang="en-US" smtClean="0"/>
                  <a:t>, 1 &lt; 3 and </a:t>
                </a:r>
                <a:r>
                  <a:rPr lang="en-US" dirty="0" smtClean="0"/>
                  <a:t>so 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p:spTree>
    <p:extLst>
      <p:ext uri="{BB962C8B-B14F-4D97-AF65-F5344CB8AC3E}">
        <p14:creationId xmlns:p14="http://schemas.microsoft.com/office/powerpoint/2010/main" val="143337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Properties of Equivalence Relations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Assume that </a:t>
                </a:r>
                <a14:m>
                  <m:oMath xmlns:m="http://schemas.openxmlformats.org/officeDocument/2006/math">
                    <m:r>
                      <a:rPr lang="en-US" b="0" i="1" smtClean="0">
                        <a:latin typeface="Cambria Math" panose="02040503050406030204" pitchFamily="18" charset="0"/>
                      </a:rPr>
                      <m:t>𝑅</m:t>
                    </m:r>
                  </m:oMath>
                </a14:m>
                <a:r>
                  <a:rPr lang="en-US" dirty="0" smtClean="0"/>
                  <a:t> is a relation on a set </a:t>
                </a:r>
                <a14:m>
                  <m:oMath xmlns:m="http://schemas.openxmlformats.org/officeDocument/2006/math">
                    <m:r>
                      <a:rPr lang="en-US" i="1">
                        <a:latin typeface="Cambria Math" panose="02040503050406030204" pitchFamily="18" charset="0"/>
                      </a:rPr>
                      <m:t>𝐴</m:t>
                    </m:r>
                  </m:oMath>
                </a14:m>
                <a:r>
                  <a:rPr lang="en-US" dirty="0" smtClean="0"/>
                  <a:t>, in other words,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oMath>
                </a14:m>
                <a:r>
                  <a:rPr lang="en-US" dirty="0" smtClean="0"/>
                  <a:t>, where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oMath>
                </a14:m>
                <a:r>
                  <a:rPr lang="en-US" dirty="0" smtClean="0"/>
                  <a:t> to indicate </a:t>
                </a:r>
                <a14:m>
                  <m:oMath xmlns:m="http://schemas.openxmlformats.org/officeDocument/2006/math">
                    <m:r>
                      <a:rPr lang="en-US" b="0" i="1" smtClean="0">
                        <a:latin typeface="Cambria Math" panose="02040503050406030204" pitchFamily="18" charset="0"/>
                      </a:rPr>
                      <m:t>𝑥</m:t>
                    </m:r>
                  </m:oMath>
                </a14:m>
                <a:r>
                  <a:rPr lang="en-US" dirty="0" smtClean="0"/>
                  <a:t> is related to </a:t>
                </a:r>
                <a14:m>
                  <m:oMath xmlns:m="http://schemas.openxmlformats.org/officeDocument/2006/math">
                    <m:r>
                      <a:rPr lang="en-US" b="0" i="1" smtClean="0">
                        <a:latin typeface="Cambria Math" panose="02040503050406030204" pitchFamily="18" charset="0"/>
                      </a:rPr>
                      <m:t>𝑦</m:t>
                    </m:r>
                  </m:oMath>
                </a14:m>
                <a:r>
                  <a:rPr lang="en-US" dirty="0" smtClean="0"/>
                  <a:t> via Relation </a:t>
                </a:r>
                <a14:m>
                  <m:oMath xmlns:m="http://schemas.openxmlformats.org/officeDocument/2006/math">
                    <m:r>
                      <a:rPr lang="en-US" b="0" i="1" smtClean="0">
                        <a:latin typeface="Cambria Math" panose="02040503050406030204" pitchFamily="18" charset="0"/>
                        <a:ea typeface="Cambria Math" panose="02040503050406030204" pitchFamily="18" charset="0"/>
                      </a:rPr>
                      <m:t>𝑅</m:t>
                    </m:r>
                  </m:oMath>
                </a14:m>
                <a:r>
                  <a:rPr lang="en-US" dirty="0" smtClean="0"/>
                  <a:t>.</a:t>
                </a:r>
              </a:p>
              <a:p>
                <a:pPr marL="857250" lvl="1" indent="-457200">
                  <a:buFont typeface="+mj-lt"/>
                  <a:buAutoNum type="arabicPeriod"/>
                </a:pPr>
                <a14:m>
                  <m:oMath xmlns:m="http://schemas.openxmlformats.org/officeDocument/2006/math">
                    <m:r>
                      <a:rPr lang="en-US" b="0" i="1" smtClean="0">
                        <a:latin typeface="Cambria Math" panose="02040503050406030204" pitchFamily="18" charset="0"/>
                        <a:ea typeface="Cambria Math" panose="02040503050406030204" pitchFamily="18" charset="0"/>
                      </a:rPr>
                      <m:t>𝑅</m:t>
                    </m:r>
                  </m:oMath>
                </a14:m>
                <a:r>
                  <a:rPr lang="en-US" dirty="0" smtClean="0"/>
                  <a:t> is </a:t>
                </a:r>
                <a:r>
                  <a:rPr lang="en-US" i="1" dirty="0" smtClean="0">
                    <a:solidFill>
                      <a:schemeClr val="tx2"/>
                    </a:solidFill>
                  </a:rPr>
                  <a:t>reflexive</a:t>
                </a:r>
                <a:r>
                  <a:rPr lang="en-US" dirty="0" smtClean="0">
                    <a:solidFill>
                      <a:schemeClr val="tx2"/>
                    </a:solidFill>
                  </a:rPr>
                  <a:t> </a:t>
                </a:r>
                <a:r>
                  <a:rPr lang="en-US" dirty="0" smtClean="0"/>
                  <a:t>if for every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𝐴</m:t>
                    </m:r>
                    <m:r>
                      <a:rPr lang="en-US" b="0" i="1" smtClean="0">
                        <a:latin typeface="Cambria Math" panose="02040503050406030204" pitchFamily="18" charset="0"/>
                      </a:rPr>
                      <m:t>, </m:t>
                    </m:r>
                    <m:r>
                      <a:rPr lang="en-US" b="0" i="1" smtClean="0">
                        <a:solidFill>
                          <a:schemeClr val="tx2"/>
                        </a:solidFill>
                        <a:latin typeface="Cambria Math" panose="02040503050406030204" pitchFamily="18" charset="0"/>
                      </a:rPr>
                      <m:t>𝑥𝑅𝑥</m:t>
                    </m:r>
                  </m:oMath>
                </a14:m>
                <a:endParaRPr lang="en-US" b="0" dirty="0" smtClean="0"/>
              </a:p>
              <a:p>
                <a:pPr marL="857250" lvl="1" indent="-457200">
                  <a:buFont typeface="+mj-lt"/>
                  <a:buAutoNum type="arabicPeriod"/>
                </a:pPr>
                <a14:m>
                  <m:oMath xmlns:m="http://schemas.openxmlformats.org/officeDocument/2006/math">
                    <m:r>
                      <a:rPr lang="en-US" i="1" smtClean="0">
                        <a:latin typeface="Cambria Math" panose="02040503050406030204" pitchFamily="18" charset="0"/>
                        <a:ea typeface="Cambria Math" panose="02040503050406030204" pitchFamily="18" charset="0"/>
                      </a:rPr>
                      <m:t>𝑅</m:t>
                    </m:r>
                  </m:oMath>
                </a14:m>
                <a:r>
                  <a:rPr lang="en-US" dirty="0"/>
                  <a:t> is </a:t>
                </a:r>
                <a:r>
                  <a:rPr lang="en-US" i="1" dirty="0" smtClean="0">
                    <a:solidFill>
                      <a:schemeClr val="tx2"/>
                    </a:solidFill>
                  </a:rPr>
                  <a:t>symmetric</a:t>
                </a:r>
                <a:r>
                  <a:rPr lang="en-US" dirty="0" smtClean="0">
                    <a:solidFill>
                      <a:schemeClr val="tx2"/>
                    </a:solidFill>
                  </a:rPr>
                  <a:t> </a:t>
                </a:r>
                <a:r>
                  <a:rPr lang="en-US" dirty="0"/>
                  <a:t>if for every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in </a:t>
                </a:r>
                <a14:m>
                  <m:oMath xmlns:m="http://schemas.openxmlformats.org/officeDocument/2006/math">
                    <m:r>
                      <a:rPr lang="en-US" b="0" i="1" smtClean="0">
                        <a:latin typeface="Cambria Math" panose="02040503050406030204" pitchFamily="18" charset="0"/>
                      </a:rPr>
                      <m:t>𝐴</m:t>
                    </m:r>
                  </m:oMath>
                </a14:m>
                <a:r>
                  <a:rPr lang="en-US" dirty="0" smtClean="0"/>
                  <a:t>, if </a:t>
                </a:r>
                <a14:m>
                  <m:oMath xmlns:m="http://schemas.openxmlformats.org/officeDocument/2006/math">
                    <m:r>
                      <a:rPr lang="en-US" b="0" i="1" smtClean="0">
                        <a:solidFill>
                          <a:schemeClr val="tx2"/>
                        </a:solidFill>
                        <a:latin typeface="Cambria Math" panose="02040503050406030204" pitchFamily="18" charset="0"/>
                      </a:rPr>
                      <m:t>𝑥𝑅𝑦</m:t>
                    </m:r>
                  </m:oMath>
                </a14:m>
                <a:r>
                  <a:rPr lang="en-US" dirty="0" smtClean="0"/>
                  <a:t>, then </a:t>
                </a:r>
                <a14:m>
                  <m:oMath xmlns:m="http://schemas.openxmlformats.org/officeDocument/2006/math">
                    <m:r>
                      <a:rPr lang="en-US" b="0" i="1" smtClean="0">
                        <a:solidFill>
                          <a:schemeClr val="tx2"/>
                        </a:solidFill>
                        <a:latin typeface="Cambria Math" panose="02040503050406030204" pitchFamily="18" charset="0"/>
                      </a:rPr>
                      <m:t>𝑦</m:t>
                    </m:r>
                    <m:r>
                      <a:rPr lang="en-US" i="1">
                        <a:solidFill>
                          <a:schemeClr val="tx2"/>
                        </a:solidFill>
                        <a:latin typeface="Cambria Math" panose="02040503050406030204" pitchFamily="18" charset="0"/>
                      </a:rPr>
                      <m:t>𝑅</m:t>
                    </m:r>
                    <m:r>
                      <a:rPr lang="en-US" b="0" i="1" smtClean="0">
                        <a:solidFill>
                          <a:schemeClr val="tx2"/>
                        </a:solidFill>
                        <a:latin typeface="Cambria Math" panose="02040503050406030204" pitchFamily="18" charset="0"/>
                      </a:rPr>
                      <m:t>𝑥</m:t>
                    </m:r>
                  </m:oMath>
                </a14:m>
                <a:endParaRPr lang="en-US" dirty="0" smtClean="0"/>
              </a:p>
              <a:p>
                <a:pPr marL="857250" lvl="1"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𝑅</m:t>
                    </m:r>
                  </m:oMath>
                </a14:m>
                <a:r>
                  <a:rPr lang="en-US" dirty="0"/>
                  <a:t> is </a:t>
                </a:r>
                <a:r>
                  <a:rPr lang="en-US" i="1" dirty="0" smtClean="0">
                    <a:solidFill>
                      <a:schemeClr val="tx2"/>
                    </a:solidFill>
                  </a:rPr>
                  <a:t>transitive</a:t>
                </a:r>
                <a:r>
                  <a:rPr lang="en-US" dirty="0" smtClean="0">
                    <a:solidFill>
                      <a:schemeClr val="tx2"/>
                    </a:solidFill>
                  </a:rPr>
                  <a:t> </a:t>
                </a:r>
                <a:r>
                  <a:rPr lang="en-US" dirty="0" smtClean="0"/>
                  <a:t>if </a:t>
                </a:r>
                <a:r>
                  <a:rPr lang="en-US" dirty="0"/>
                  <a:t>for every </a:t>
                </a: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𝑧</m:t>
                    </m:r>
                  </m:oMath>
                </a14:m>
                <a:r>
                  <a:rPr lang="en-US" dirty="0"/>
                  <a:t> in </a:t>
                </a:r>
                <a14:m>
                  <m:oMath xmlns:m="http://schemas.openxmlformats.org/officeDocument/2006/math">
                    <m:r>
                      <a:rPr lang="en-US" i="1">
                        <a:latin typeface="Cambria Math" panose="02040503050406030204" pitchFamily="18" charset="0"/>
                      </a:rPr>
                      <m:t>𝐴</m:t>
                    </m:r>
                  </m:oMath>
                </a14:m>
                <a:r>
                  <a:rPr lang="en-US" dirty="0"/>
                  <a:t>, if </a:t>
                </a:r>
                <a14:m>
                  <m:oMath xmlns:m="http://schemas.openxmlformats.org/officeDocument/2006/math">
                    <m:r>
                      <a:rPr lang="en-US" i="1" smtClean="0">
                        <a:solidFill>
                          <a:schemeClr val="tx2"/>
                        </a:solidFill>
                        <a:latin typeface="Cambria Math" panose="02040503050406030204" pitchFamily="18" charset="0"/>
                      </a:rPr>
                      <m:t>𝑥𝑅𝑦</m:t>
                    </m:r>
                  </m:oMath>
                </a14:m>
                <a:r>
                  <a:rPr lang="en-US" dirty="0" smtClean="0"/>
                  <a:t> and </a:t>
                </a:r>
                <a14:m>
                  <m:oMath xmlns:m="http://schemas.openxmlformats.org/officeDocument/2006/math">
                    <m:r>
                      <a:rPr lang="en-US" b="0" i="1" smtClean="0">
                        <a:solidFill>
                          <a:schemeClr val="tx2"/>
                        </a:solidFill>
                        <a:latin typeface="Cambria Math" panose="02040503050406030204" pitchFamily="18" charset="0"/>
                      </a:rPr>
                      <m:t>𝑦</m:t>
                    </m:r>
                    <m:r>
                      <a:rPr lang="en-US" i="1">
                        <a:solidFill>
                          <a:schemeClr val="tx2"/>
                        </a:solidFill>
                        <a:latin typeface="Cambria Math" panose="02040503050406030204" pitchFamily="18" charset="0"/>
                      </a:rPr>
                      <m:t>𝑅</m:t>
                    </m:r>
                    <m:r>
                      <a:rPr lang="en-US" b="0" i="1" smtClean="0">
                        <a:solidFill>
                          <a:schemeClr val="tx2"/>
                        </a:solidFill>
                        <a:latin typeface="Cambria Math" panose="02040503050406030204" pitchFamily="18" charset="0"/>
                      </a:rPr>
                      <m:t>𝑧</m:t>
                    </m:r>
                  </m:oMath>
                </a14:m>
                <a:r>
                  <a:rPr lang="en-US" dirty="0" smtClean="0"/>
                  <a:t>, </a:t>
                </a:r>
                <a:r>
                  <a:rPr lang="en-US" dirty="0"/>
                  <a:t>then </a:t>
                </a:r>
                <a14:m>
                  <m:oMath xmlns:m="http://schemas.openxmlformats.org/officeDocument/2006/math">
                    <m:r>
                      <a:rPr lang="en-US" b="0" i="1" smtClean="0">
                        <a:solidFill>
                          <a:schemeClr val="tx2"/>
                        </a:solidFill>
                        <a:latin typeface="Cambria Math" panose="02040503050406030204" pitchFamily="18" charset="0"/>
                      </a:rPr>
                      <m:t>𝑥</m:t>
                    </m:r>
                    <m:r>
                      <a:rPr lang="en-US" i="1">
                        <a:solidFill>
                          <a:schemeClr val="tx2"/>
                        </a:solidFill>
                        <a:latin typeface="Cambria Math" panose="02040503050406030204" pitchFamily="18" charset="0"/>
                      </a:rPr>
                      <m:t>𝑅</m:t>
                    </m:r>
                    <m:r>
                      <a:rPr lang="en-US" b="0" i="1" smtClean="0">
                        <a:solidFill>
                          <a:schemeClr val="tx2"/>
                        </a:solidFill>
                        <a:latin typeface="Cambria Math" panose="02040503050406030204" pitchFamily="18" charset="0"/>
                      </a:rPr>
                      <m:t>𝑧</m:t>
                    </m:r>
                  </m:oMath>
                </a14:m>
                <a:endParaRPr lang="en-US" dirty="0" smtClean="0"/>
              </a:p>
              <a:p>
                <a:pPr marL="857250" lvl="1" indent="-457200">
                  <a:buFont typeface="+mj-lt"/>
                  <a:buAutoNum type="arabicPeriod"/>
                </a:pPr>
                <a14:m>
                  <m:oMath xmlns:m="http://schemas.openxmlformats.org/officeDocument/2006/math">
                    <m:r>
                      <a:rPr lang="en-US" i="1">
                        <a:latin typeface="Cambria Math" panose="02040503050406030204" pitchFamily="18" charset="0"/>
                        <a:ea typeface="Cambria Math" panose="02040503050406030204" pitchFamily="18" charset="0"/>
                      </a:rPr>
                      <m:t>𝑅</m:t>
                    </m:r>
                  </m:oMath>
                </a14:m>
                <a:r>
                  <a:rPr lang="en-US" dirty="0"/>
                  <a:t> is </a:t>
                </a:r>
                <a:r>
                  <a:rPr lang="en-US" dirty="0" smtClean="0"/>
                  <a:t>an </a:t>
                </a:r>
                <a:r>
                  <a:rPr lang="en-US" i="1" dirty="0" smtClean="0">
                    <a:solidFill>
                      <a:schemeClr val="tx2"/>
                    </a:solidFill>
                  </a:rPr>
                  <a:t>equivalence</a:t>
                </a:r>
                <a:r>
                  <a:rPr lang="en-US" dirty="0" smtClean="0">
                    <a:solidFill>
                      <a:schemeClr val="tx2"/>
                    </a:solidFill>
                  </a:rPr>
                  <a:t> </a:t>
                </a:r>
                <a:r>
                  <a:rPr lang="en-US" dirty="0" smtClean="0"/>
                  <a:t>relation on </a:t>
                </a:r>
                <a14:m>
                  <m:oMath xmlns:m="http://schemas.openxmlformats.org/officeDocument/2006/math">
                    <m:r>
                      <a:rPr lang="en-US" i="1" smtClean="0">
                        <a:latin typeface="Cambria Math" panose="02040503050406030204" pitchFamily="18" charset="0"/>
                      </a:rPr>
                      <m:t>𝐴</m:t>
                    </m:r>
                  </m:oMath>
                </a14:m>
                <a:r>
                  <a:rPr lang="en-US" dirty="0" smtClean="0"/>
                  <a:t>, if </a:t>
                </a:r>
                <a14:m>
                  <m:oMath xmlns:m="http://schemas.openxmlformats.org/officeDocument/2006/math">
                    <m:r>
                      <a:rPr lang="en-US" i="1">
                        <a:latin typeface="Cambria Math" panose="02040503050406030204" pitchFamily="18" charset="0"/>
                        <a:ea typeface="Cambria Math" panose="02040503050406030204" pitchFamily="18" charset="0"/>
                      </a:rPr>
                      <m:t>𝑅</m:t>
                    </m:r>
                  </m:oMath>
                </a14:m>
                <a:r>
                  <a:rPr lang="en-US" dirty="0" smtClean="0"/>
                  <a:t> is </a:t>
                </a:r>
                <a:r>
                  <a:rPr lang="en-US" dirty="0" smtClean="0">
                    <a:solidFill>
                      <a:schemeClr val="tx2"/>
                    </a:solidFill>
                  </a:rPr>
                  <a:t>reflexive</a:t>
                </a:r>
                <a:r>
                  <a:rPr lang="en-US" dirty="0" smtClean="0"/>
                  <a:t>, </a:t>
                </a:r>
                <a:r>
                  <a:rPr lang="en-US" dirty="0" smtClean="0">
                    <a:solidFill>
                      <a:schemeClr val="tx2"/>
                    </a:solidFill>
                  </a:rPr>
                  <a:t>symmetric</a:t>
                </a:r>
                <a:r>
                  <a:rPr lang="en-US" dirty="0" smtClean="0"/>
                  <a:t> and </a:t>
                </a:r>
                <a:r>
                  <a:rPr lang="en-US" dirty="0" smtClean="0">
                    <a:solidFill>
                      <a:schemeClr val="tx2"/>
                    </a:solidFill>
                  </a:rPr>
                  <a:t>transitive</a:t>
                </a:r>
                <a:r>
                  <a:rPr lang="en-US" dirty="0" smtClean="0"/>
                  <a:t>.</a:t>
                </a:r>
                <a:endParaRPr lang="en-US" dirty="0"/>
              </a:p>
              <a:p>
                <a:r>
                  <a:rPr lang="en-US" dirty="0" smtClean="0"/>
                  <a:t>Example</a:t>
                </a:r>
              </a:p>
              <a:p>
                <a:r>
                  <a:rPr lang="en-US" dirty="0" smtClean="0"/>
                  <a:t>The </a:t>
                </a:r>
                <a:r>
                  <a:rPr lang="en-US" i="1" dirty="0" smtClean="0">
                    <a:solidFill>
                      <a:schemeClr val="tx2"/>
                    </a:solidFill>
                  </a:rPr>
                  <a:t>“equal to”</a:t>
                </a:r>
                <a:r>
                  <a:rPr lang="en-US" dirty="0" smtClean="0"/>
                  <a:t> relation is an </a:t>
                </a:r>
                <a:r>
                  <a:rPr lang="en-US" dirty="0" smtClean="0">
                    <a:solidFill>
                      <a:schemeClr val="tx2"/>
                    </a:solidFill>
                  </a:rPr>
                  <a:t>equivalence</a:t>
                </a:r>
                <a:r>
                  <a:rPr lang="en-US" dirty="0" smtClean="0"/>
                  <a:t> relation</a:t>
                </a:r>
              </a:p>
              <a:p>
                <a:pPr marL="857250" lvl="1" indent="-457200">
                  <a:buFont typeface="+mj-lt"/>
                  <a:buAutoNum type="arabicPeriod"/>
                </a:pPr>
                <a:r>
                  <a:rPr lang="en-US" dirty="0" smtClean="0"/>
                  <a:t>For all </a:t>
                </a:r>
                <a14:m>
                  <m:oMath xmlns:m="http://schemas.openxmlformats.org/officeDocument/2006/math">
                    <m:r>
                      <a:rPr lang="en-US" i="1" smtClean="0">
                        <a:latin typeface="Cambria Math" panose="02040503050406030204" pitchFamily="18" charset="0"/>
                      </a:rPr>
                      <m:t>𝑥</m:t>
                    </m:r>
                    <m:r>
                      <a:rPr lang="en-US"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r>
                      <a:rPr lang="en-US" b="0" i="0" smtClean="0">
                        <a:latin typeface="Cambria Math" panose="02040503050406030204" pitchFamily="18" charset="0"/>
                        <a:ea typeface="Cambria Math" panose="02040503050406030204" pitchFamily="18" charset="0"/>
                      </a:rPr>
                      <m:t>, </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smtClean="0"/>
                  <a:t> so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endParaRPr lang="en-US" dirty="0" smtClean="0"/>
              </a:p>
              <a:p>
                <a:pPr marL="857250" lvl="1" indent="-457200">
                  <a:buFont typeface="+mj-lt"/>
                  <a:buAutoNum type="arabicPeriod"/>
                </a:pPr>
                <a:r>
                  <a:rPr lang="en-US" dirty="0" smtClean="0"/>
                  <a:t>If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r>
                  <a:rPr lang="en-US" dirty="0" smtClean="0"/>
                  <a:t> then </a:t>
                </a:r>
                <a14:m>
                  <m:oMath xmlns:m="http://schemas.openxmlformats.org/officeDocument/2006/math">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oMath>
                </a14:m>
                <a:r>
                  <a:rPr lang="en-US" dirty="0" smtClean="0"/>
                  <a:t> and </a:t>
                </a:r>
                <a14:m>
                  <m:oMath xmlns:m="http://schemas.openxmlformats.org/officeDocument/2006/math">
                    <m:sSup>
                      <m:sSupPr>
                        <m:ctrlPr>
                          <a:rPr lang="en-US" i="1">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oMath>
                </a14:m>
                <a:r>
                  <a:rPr lang="en-US" dirty="0" smtClean="0"/>
                  <a:t> and </a:t>
                </a:r>
                <a14:m>
                  <m:oMath xmlns:m="http://schemas.openxmlformats.org/officeDocument/2006/math">
                    <m:r>
                      <a:rPr lang="en-US"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endParaRPr lang="en-US" dirty="0" smtClean="0"/>
              </a:p>
              <a:p>
                <a:pPr marL="857250" lvl="1" indent="-457200">
                  <a:buFont typeface="+mj-lt"/>
                  <a:buAutoNum type="arabicPeriod"/>
                </a:pPr>
                <a:r>
                  <a:rPr lang="en-US" dirty="0"/>
                  <a:t>If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r>
                  <a:rPr lang="en-US" dirty="0"/>
                  <a:t> </a:t>
                </a:r>
                <a:r>
                  <a:rPr lang="en-US" dirty="0" smtClean="0"/>
                  <a:t>and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r>
                      <a:rPr lang="en-US" i="1">
                        <a:latin typeface="Cambria Math" panose="02040503050406030204" pitchFamily="18" charset="0"/>
                        <a:ea typeface="Cambria Math" panose="02040503050406030204" pitchFamily="18" charset="0"/>
                      </a:rPr>
                      <m:t> </m:t>
                    </m:r>
                  </m:oMath>
                </a14:m>
                <a:r>
                  <a:rPr lang="en-US" dirty="0" smtClean="0"/>
                  <a:t> then </a:t>
                </a:r>
                <a14:m>
                  <m:oMath xmlns:m="http://schemas.openxmlformats.org/officeDocument/2006/math">
                    <m:sSup>
                      <m:sSupPr>
                        <m:ctrlPr>
                          <a:rPr lang="en-US" i="1" smtClean="0">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oMath>
                </a14:m>
                <a:r>
                  <a:rPr lang="en-US" dirty="0" smtClean="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 </m:t>
                    </m:r>
                    <m:r>
                      <a:rPr lang="en-US" b="0" i="1" smtClean="0">
                        <a:latin typeface="Cambria Math" panose="02040503050406030204" pitchFamily="18" charset="0"/>
                      </a:rPr>
                      <m:t>𝑧</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𝑅</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460"/>
                </a:stretch>
              </a:blipFill>
            </p:spPr>
            <p:txBody>
              <a:bodyPr/>
              <a:lstStyle/>
              <a:p>
                <a:r>
                  <a:rPr lang="en-US">
                    <a:noFill/>
                  </a:rPr>
                  <a:t> </a:t>
                </a:r>
              </a:p>
            </p:txBody>
          </p:sp>
        </mc:Fallback>
      </mc:AlternateContent>
    </p:spTree>
    <p:extLst>
      <p:ext uri="{BB962C8B-B14F-4D97-AF65-F5344CB8AC3E}">
        <p14:creationId xmlns:p14="http://schemas.microsoft.com/office/powerpoint/2010/main" val="28276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Languages</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36217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Language comprises of </a:t>
                </a:r>
              </a:p>
              <a:p>
                <a:pPr lvl="1"/>
                <a:r>
                  <a:rPr lang="en-US" dirty="0" smtClean="0"/>
                  <a:t>Set of characters – </a:t>
                </a:r>
                <a14:m>
                  <m:oMath xmlns:m="http://schemas.openxmlformats.org/officeDocument/2006/math">
                    <m:r>
                      <m:rPr>
                        <m:sty m:val="p"/>
                      </m:rPr>
                      <a:rPr lang="el-GR" i="1">
                        <a:latin typeface="Cambria Math" panose="02040503050406030204" pitchFamily="18" charset="0"/>
                        <a:ea typeface="Cambria Math" panose="02040503050406030204" pitchFamily="18" charset="0"/>
                      </a:rPr>
                      <m:t>Σ</m:t>
                    </m:r>
                  </m:oMath>
                </a14:m>
                <a:endParaRPr lang="en-US" dirty="0" smtClean="0"/>
              </a:p>
              <a:p>
                <a:pPr lvl="1"/>
                <a:r>
                  <a:rPr lang="en-US" dirty="0" smtClean="0"/>
                  <a:t>Set of strings (words) defined from set of character - </a:t>
                </a:r>
                <a14:m>
                  <m:oMath xmlns:m="http://schemas.openxmlformats.org/officeDocument/2006/math">
                    <m:sSup>
                      <m:sSupPr>
                        <m:ctrlPr>
                          <a:rPr lang="en-US" i="1">
                            <a:latin typeface="Cambria Math"/>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endParaRPr lang="en-US" dirty="0" smtClean="0"/>
              </a:p>
              <a:p>
                <a:pPr lvl="1"/>
                <a:r>
                  <a:rPr lang="en-US" dirty="0" smtClean="0"/>
                  <a:t>Language </a:t>
                </a:r>
                <a:r>
                  <a:rPr lang="en-US" i="1" dirty="0" smtClean="0">
                    <a:latin typeface="Cambria Math" panose="02040503050406030204" pitchFamily="18" charset="0"/>
                    <a:ea typeface="Cambria Math" panose="02040503050406030204" pitchFamily="18" charset="0"/>
                  </a:rPr>
                  <a:t>L</a:t>
                </a:r>
                <a:r>
                  <a:rPr lang="en-US" i="1" dirty="0" smtClean="0"/>
                  <a:t> </a:t>
                </a:r>
                <a:r>
                  <a:rPr lang="en-US" dirty="0" smtClean="0"/>
                  <a:t>is defined from </a:t>
                </a:r>
                <a14:m>
                  <m:oMath xmlns:m="http://schemas.openxmlformats.org/officeDocument/2006/math">
                    <m:sSup>
                      <m:sSupPr>
                        <m:ctrlPr>
                          <a:rPr lang="en-US" i="1">
                            <a:latin typeface="Cambria Math"/>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r>
                  <a:rPr lang="en-US" dirty="0" smtClean="0"/>
                  <a:t>, and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ea typeface="Cambria Math" panose="02040503050406030204" pitchFamily="18" charset="0"/>
                      </a:rPr>
                      <m:t>⊆</m:t>
                    </m:r>
                    <m:sSup>
                      <m:sSupPr>
                        <m:ctrlPr>
                          <a:rPr lang="en-US" i="1">
                            <a:latin typeface="Cambria Math"/>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r>
                  <a:rPr lang="en-US" dirty="0" smtClean="0"/>
                  <a:t> because </a:t>
                </a:r>
                <a14:m>
                  <m:oMath xmlns:m="http://schemas.openxmlformats.org/officeDocument/2006/math">
                    <m:sSup>
                      <m:sSupPr>
                        <m:ctrlPr>
                          <a:rPr lang="en-US" i="1">
                            <a:latin typeface="Cambria Math"/>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m:t>
                        </m:r>
                      </m:sup>
                    </m:sSup>
                  </m:oMath>
                </a14:m>
                <a:r>
                  <a:rPr lang="en-US" dirty="0" smtClean="0"/>
                  <a:t> contains many string which may not satisfy the rules of language.</a:t>
                </a:r>
              </a:p>
              <a:p>
                <a:r>
                  <a:rPr lang="en-US" dirty="0" smtClean="0"/>
                  <a:t>Example</a:t>
                </a:r>
              </a:p>
              <a:p>
                <a:pPr lvl="1"/>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oMath>
                </a14:m>
                <a:r>
                  <a:rPr lang="en-US" sz="2400" dirty="0"/>
                  <a:t> = {a, b}</a:t>
                </a:r>
              </a:p>
              <a:p>
                <a:pPr lvl="1"/>
                <a14:m>
                  <m:oMath xmlns:m="http://schemas.openxmlformats.org/officeDocument/2006/math">
                    <m:sSup>
                      <m:sSupPr>
                        <m:ctrlPr>
                          <a:rPr lang="en-US" sz="2400" i="1">
                            <a:latin typeface="Cambria Math"/>
                          </a:rPr>
                        </m:ctrlPr>
                      </m:sSupPr>
                      <m:e>
                        <m:r>
                          <m:rPr>
                            <m:sty m:val="p"/>
                          </m:rPr>
                          <a:rPr lang="el-GR" sz="2400" i="1">
                            <a:latin typeface="Cambria Math" panose="02040503050406030204" pitchFamily="18" charset="0"/>
                            <a:ea typeface="Cambria Math" panose="02040503050406030204" pitchFamily="18" charset="0"/>
                          </a:rPr>
                          <m:t>Σ</m:t>
                        </m:r>
                      </m:e>
                      <m:sup>
                        <m:r>
                          <a:rPr lang="en-US" sz="2400" i="1">
                            <a:latin typeface="Cambria Math" panose="02040503050406030204" pitchFamily="18" charset="0"/>
                          </a:rPr>
                          <m:t>∗</m:t>
                        </m:r>
                      </m:sup>
                    </m:sSup>
                  </m:oMath>
                </a14:m>
                <a:r>
                  <a:rPr lang="en-US" sz="2400" dirty="0"/>
                  <a:t> = {^, a, b, aa, ab, </a:t>
                </a:r>
                <a:r>
                  <a:rPr lang="en-US" sz="2400" dirty="0" err="1"/>
                  <a:t>ba</a:t>
                </a:r>
                <a:r>
                  <a:rPr lang="en-US" sz="2400" dirty="0"/>
                  <a:t>, bb, </a:t>
                </a:r>
                <a:r>
                  <a:rPr lang="en-US" sz="2400" dirty="0" err="1"/>
                  <a:t>aaa</a:t>
                </a:r>
                <a:r>
                  <a:rPr lang="en-US" sz="2400" dirty="0"/>
                  <a:t>, </a:t>
                </a:r>
                <a:r>
                  <a:rPr lang="en-US" sz="2400" dirty="0" err="1"/>
                  <a:t>aab</a:t>
                </a:r>
                <a:r>
                  <a:rPr lang="en-US" sz="2400" dirty="0"/>
                  <a:t>, aba, </a:t>
                </a:r>
                <a:r>
                  <a:rPr lang="en-US" sz="2400" dirty="0" err="1"/>
                  <a:t>abb</a:t>
                </a:r>
                <a:r>
                  <a:rPr lang="en-US" sz="2400" dirty="0"/>
                  <a:t>, baa, …}</a:t>
                </a:r>
              </a:p>
              <a:p>
                <a:pPr lvl="1"/>
                <a:r>
                  <a:rPr lang="en-US" sz="2400" dirty="0"/>
                  <a:t>Few languages over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Σ</m:t>
                    </m:r>
                  </m:oMath>
                </a14:m>
                <a:r>
                  <a:rPr lang="en-US" sz="2400" dirty="0"/>
                  <a:t> are</a:t>
                </a:r>
              </a:p>
              <a:p>
                <a:pPr lvl="2"/>
                <a:r>
                  <a:rPr lang="en-US" sz="2000" dirty="0"/>
                  <a:t>{^, a, aa, </a:t>
                </a:r>
                <a:r>
                  <a:rPr lang="en-US" sz="2000" dirty="0" err="1"/>
                  <a:t>aab</a:t>
                </a:r>
                <a:r>
                  <a:rPr lang="en-US" sz="2000" dirty="0"/>
                  <a:t>}</a:t>
                </a:r>
              </a:p>
              <a:p>
                <a:pPr lvl="2"/>
                <a:r>
                  <a:rPr lang="en-US" sz="2000" dirty="0"/>
                  <a:t>{</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a:ea typeface="Cambria Math" panose="02040503050406030204" pitchFamily="18" charset="0"/>
                          </a:rPr>
                        </m:ctrlPr>
                      </m:sSupPr>
                      <m:e>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𝑏</m:t>
                            </m:r>
                          </m:e>
                        </m:d>
                      </m:e>
                      <m:sup>
                        <m:r>
                          <a:rPr lang="en-US" sz="2000" i="1">
                            <a:latin typeface="Cambria Math" panose="02040503050406030204" pitchFamily="18" charset="0"/>
                            <a:ea typeface="Cambria Math" panose="02040503050406030204" pitchFamily="18" charset="0"/>
                          </a:rPr>
                          <m:t>∗</m:t>
                        </m:r>
                      </m:sup>
                    </m:sSup>
                    <m:r>
                      <a:rPr lang="en-US" sz="2000">
                        <a:latin typeface="Cambria Math" panose="02040503050406030204" pitchFamily="18" charset="0"/>
                        <a:ea typeface="Cambria Math" panose="02040503050406030204" pitchFamily="18" charset="0"/>
                      </a:rPr>
                      <m:t> | </m:t>
                    </m:r>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≤8</m:t>
                    </m:r>
                  </m:oMath>
                </a14:m>
                <a:r>
                  <a:rPr lang="en-US" sz="2000" dirty="0" smtClean="0"/>
                  <a:t>} </a:t>
                </a:r>
                <a:endParaRPr lang="en-US" sz="2000" dirty="0"/>
              </a:p>
              <a:p>
                <a:pPr lvl="2"/>
                <a:r>
                  <a:rPr lang="en-US" sz="2000" dirty="0"/>
                  <a:t>{</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a:ea typeface="Cambria Math" panose="02040503050406030204" pitchFamily="18" charset="0"/>
                          </a:rPr>
                        </m:ctrlPr>
                      </m:sSupPr>
                      <m:e>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𝑏</m:t>
                            </m:r>
                          </m:e>
                        </m:d>
                      </m:e>
                      <m:sup>
                        <m:r>
                          <a:rPr lang="en-US" sz="2000" i="1">
                            <a:latin typeface="Cambria Math" panose="02040503050406030204" pitchFamily="18" charset="0"/>
                            <a:ea typeface="Cambria Math" panose="02040503050406030204" pitchFamily="18" charset="0"/>
                          </a:rPr>
                          <m:t>∗</m:t>
                        </m:r>
                      </m:sup>
                    </m:sSup>
                    <m:r>
                      <a:rPr lang="en-US" sz="2000">
                        <a:latin typeface="Cambria Math" panose="02040503050406030204" pitchFamily="18" charset="0"/>
                        <a:ea typeface="Cambria Math" panose="02040503050406030204" pitchFamily="18" charset="0"/>
                      </a:rPr>
                      <m:t> | </m:t>
                    </m:r>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𝑖𝑠</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𝑜𝑑𝑑</m:t>
                    </m:r>
                  </m:oMath>
                </a14:m>
                <a:r>
                  <a:rPr lang="en-US" sz="2000" dirty="0"/>
                  <a:t>}</a:t>
                </a:r>
              </a:p>
              <a:p>
                <a:pPr lvl="2"/>
                <a:r>
                  <a:rPr lang="en-US" sz="2000" dirty="0"/>
                  <a:t>{</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a:ea typeface="Cambria Math" panose="02040503050406030204" pitchFamily="18" charset="0"/>
                          </a:rPr>
                        </m:ctrlPr>
                      </m:sSupPr>
                      <m:e>
                        <m:d>
                          <m:dPr>
                            <m:begChr m:val="{"/>
                            <m:endChr m:val="}"/>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𝑏</m:t>
                            </m:r>
                          </m:e>
                        </m:d>
                      </m:e>
                      <m:sup>
                        <m:r>
                          <a:rPr lang="en-US" sz="2000" i="1">
                            <a:latin typeface="Cambria Math" panose="02040503050406030204" pitchFamily="18" charset="0"/>
                            <a:ea typeface="Cambria Math" panose="02040503050406030204" pitchFamily="18" charset="0"/>
                          </a:rPr>
                          <m:t>∗</m:t>
                        </m:r>
                      </m:sup>
                    </m:sSup>
                    <m:r>
                      <a:rPr lang="en-US" sz="2000">
                        <a:latin typeface="Cambria Math" panose="02040503050406030204" pitchFamily="18" charset="0"/>
                        <a:ea typeface="Cambria Math" panose="02040503050406030204" pitchFamily="18" charset="0"/>
                      </a:rPr>
                      <m:t> | </m:t>
                    </m:r>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𝑛</m:t>
                        </m:r>
                      </m:e>
                      <m:sub>
                        <m:r>
                          <a:rPr lang="en-US" sz="2000" i="1">
                            <a:latin typeface="Cambria Math" panose="02040503050406030204" pitchFamily="18" charset="0"/>
                            <a:ea typeface="Cambria Math" panose="02040503050406030204" pitchFamily="18" charset="0"/>
                          </a:rPr>
                          <m:t>𝑎</m:t>
                        </m:r>
                      </m:sub>
                    </m:sSub>
                    <m:d>
                      <m:dPr>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𝑛</m:t>
                        </m:r>
                      </m:e>
                      <m:sub>
                        <m:r>
                          <a:rPr lang="en-US" sz="2000" i="1">
                            <a:latin typeface="Cambria Math" panose="02040503050406030204" pitchFamily="18" charset="0"/>
                            <a:ea typeface="Cambria Math" panose="02040503050406030204" pitchFamily="18" charset="0"/>
                          </a:rPr>
                          <m:t>𝑏</m:t>
                        </m:r>
                      </m:sub>
                    </m:sSub>
                    <m:d>
                      <m:dPr>
                        <m:ctrlPr>
                          <a:rPr lang="en-US" sz="2000" i="1">
                            <a:latin typeface="Cambria Math"/>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oMath>
                </a14:m>
                <a:r>
                  <a:rPr lang="en-US" sz="2000" dirty="0"/>
                  <a:t>}</a:t>
                </a:r>
              </a:p>
              <a:p>
                <a:endParaRPr lang="en-US" dirty="0" smtClean="0"/>
              </a:p>
              <a:p>
                <a:pPr lvl="2"/>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914" r="-834" b="-114"/>
                </a:stretch>
              </a:blipFill>
            </p:spPr>
            <p:txBody>
              <a:bodyPr/>
              <a:lstStyle/>
              <a:p>
                <a:r>
                  <a:rPr lang="en-US">
                    <a:noFill/>
                  </a:rPr>
                  <a:t> </a:t>
                </a:r>
              </a:p>
            </p:txBody>
          </p:sp>
        </mc:Fallback>
      </mc:AlternateContent>
      <p:sp>
        <p:nvSpPr>
          <p:cNvPr id="4" name="TextBox 3"/>
          <p:cNvSpPr txBox="1"/>
          <p:nvPr/>
        </p:nvSpPr>
        <p:spPr>
          <a:xfrm>
            <a:off x="5181600" y="4648200"/>
            <a:ext cx="3857851" cy="461665"/>
          </a:xfrm>
          <a:prstGeom prst="rect">
            <a:avLst/>
          </a:prstGeom>
          <a:noFill/>
          <a:ln>
            <a:solidFill>
              <a:schemeClr val="accent1"/>
            </a:solidFill>
          </a:ln>
        </p:spPr>
        <p:txBody>
          <a:bodyPr wrap="none" rtlCol="0">
            <a:spAutoFit/>
          </a:bodyPr>
          <a:lstStyle/>
          <a:p>
            <a:r>
              <a:rPr lang="en-US" sz="2400" dirty="0" smtClean="0">
                <a:solidFill>
                  <a:schemeClr val="accent1"/>
                </a:solidFill>
              </a:rPr>
              <a:t>(| | indicates length of string)</a:t>
            </a:r>
            <a:endParaRPr lang="en-US" sz="2400" dirty="0">
              <a:solidFill>
                <a:schemeClr val="accent1"/>
              </a:solidFill>
            </a:endParaRPr>
          </a:p>
        </p:txBody>
      </p:sp>
      <p:grpSp>
        <p:nvGrpSpPr>
          <p:cNvPr id="12" name="Group 11"/>
          <p:cNvGrpSpPr/>
          <p:nvPr/>
        </p:nvGrpSpPr>
        <p:grpSpPr>
          <a:xfrm>
            <a:off x="2971800" y="4876800"/>
            <a:ext cx="2209800" cy="228600"/>
            <a:chOff x="2971800" y="4876800"/>
            <a:chExt cx="2209800" cy="228600"/>
          </a:xfrm>
        </p:grpSpPr>
        <p:cxnSp>
          <p:nvCxnSpPr>
            <p:cNvPr id="6" name="Straight Connector 5"/>
            <p:cNvCxnSpPr/>
            <p:nvPr/>
          </p:nvCxnSpPr>
          <p:spPr>
            <a:xfrm flipV="1">
              <a:off x="2971800" y="4876800"/>
              <a:ext cx="0" cy="22860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00" y="4876800"/>
              <a:ext cx="2209800" cy="0"/>
            </a:xfrm>
            <a:prstGeom prst="line">
              <a:avLst/>
            </a:prstGeom>
            <a:ln w="25400">
              <a:headEnd w="lg" len="lg"/>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724400" y="6015335"/>
            <a:ext cx="4359463" cy="461665"/>
          </a:xfrm>
          <a:prstGeom prst="rect">
            <a:avLst/>
          </a:prstGeom>
          <a:noFill/>
          <a:ln>
            <a:solidFill>
              <a:schemeClr val="accent1"/>
            </a:solidFill>
          </a:ln>
        </p:spPr>
        <p:txBody>
          <a:bodyPr wrap="none" rtlCol="0">
            <a:spAutoFit/>
          </a:bodyPr>
          <a:lstStyle/>
          <a:p>
            <a:r>
              <a:rPr lang="en-US" sz="2400" dirty="0" smtClean="0">
                <a:solidFill>
                  <a:schemeClr val="accent1"/>
                </a:solidFill>
              </a:rPr>
              <a:t>(indicates number of a in string x)</a:t>
            </a:r>
            <a:endParaRPr lang="en-US" sz="2400" dirty="0">
              <a:solidFill>
                <a:schemeClr val="accent1"/>
              </a:solidFill>
            </a:endParaRPr>
          </a:p>
        </p:txBody>
      </p:sp>
      <p:grpSp>
        <p:nvGrpSpPr>
          <p:cNvPr id="20" name="Group 19"/>
          <p:cNvGrpSpPr/>
          <p:nvPr/>
        </p:nvGrpSpPr>
        <p:grpSpPr>
          <a:xfrm>
            <a:off x="2923949" y="6172200"/>
            <a:ext cx="1800451" cy="228600"/>
            <a:chOff x="2923949" y="6096000"/>
            <a:chExt cx="1800451" cy="228600"/>
          </a:xfrm>
        </p:grpSpPr>
        <p:cxnSp>
          <p:nvCxnSpPr>
            <p:cNvPr id="15" name="Straight Connector 14"/>
            <p:cNvCxnSpPr/>
            <p:nvPr/>
          </p:nvCxnSpPr>
          <p:spPr>
            <a:xfrm>
              <a:off x="2923949" y="6096000"/>
              <a:ext cx="0" cy="228600"/>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23949" y="6324600"/>
              <a:ext cx="1800451" cy="0"/>
            </a:xfrm>
            <a:prstGeom prst="line">
              <a:avLst/>
            </a:prstGeom>
            <a:ln w="25400">
              <a:headE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3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3200" dirty="0" smtClean="0"/>
                  <a:t>A set of strings all of which are chosen from some </a:t>
                </a:r>
                <a14:m>
                  <m:oMath xmlns:m="http://schemas.openxmlformats.org/officeDocument/2006/math">
                    <m:sSup>
                      <m:sSupPr>
                        <m:ctrlPr>
                          <a:rPr lang="en-US" sz="3200" i="1">
                            <a:latin typeface="Cambria Math"/>
                          </a:rPr>
                        </m:ctrlPr>
                      </m:sSupPr>
                      <m:e>
                        <m:r>
                          <m:rPr>
                            <m:sty m:val="p"/>
                          </m:rPr>
                          <a:rPr lang="el-GR" sz="3200" i="1">
                            <a:latin typeface="Cambria Math" panose="02040503050406030204" pitchFamily="18" charset="0"/>
                            <a:ea typeface="Cambria Math" panose="02040503050406030204" pitchFamily="18" charset="0"/>
                          </a:rPr>
                          <m:t>Σ</m:t>
                        </m:r>
                      </m:e>
                      <m:sup>
                        <m:r>
                          <a:rPr lang="en-US" sz="3200" i="1">
                            <a:latin typeface="Cambria Math" panose="02040503050406030204" pitchFamily="18" charset="0"/>
                          </a:rPr>
                          <m:t>∗</m:t>
                        </m:r>
                      </m:sup>
                    </m:sSup>
                  </m:oMath>
                </a14:m>
                <a:r>
                  <a:rPr lang="en-US" sz="3200" dirty="0"/>
                  <a:t>, where </a:t>
                </a:r>
                <a14:m>
                  <m:oMath xmlns:m="http://schemas.openxmlformats.org/officeDocument/2006/math">
                    <m:r>
                      <m:rPr>
                        <m:sty m:val="p"/>
                      </m:rPr>
                      <a:rPr lang="el-GR" sz="3200" i="1">
                        <a:latin typeface="Cambria Math" panose="02040503050406030204" pitchFamily="18" charset="0"/>
                        <a:ea typeface="Cambria Math" panose="02040503050406030204" pitchFamily="18" charset="0"/>
                      </a:rPr>
                      <m:t>Σ</m:t>
                    </m:r>
                  </m:oMath>
                </a14:m>
                <a:r>
                  <a:rPr lang="en-US" sz="3200" dirty="0"/>
                  <a:t> is a particular alphabet, is called a language. If </a:t>
                </a:r>
                <a14:m>
                  <m:oMath xmlns:m="http://schemas.openxmlformats.org/officeDocument/2006/math">
                    <m:r>
                      <m:rPr>
                        <m:sty m:val="p"/>
                      </m:rPr>
                      <a:rPr lang="el-GR" sz="3200" i="1">
                        <a:latin typeface="Cambria Math" panose="02040503050406030204" pitchFamily="18" charset="0"/>
                        <a:ea typeface="Cambria Math" panose="02040503050406030204" pitchFamily="18" charset="0"/>
                      </a:rPr>
                      <m:t>Σ</m:t>
                    </m:r>
                  </m:oMath>
                </a14:m>
                <a:r>
                  <a:rPr lang="en-US" sz="3200" dirty="0"/>
                  <a:t> is an alphabet, and </a:t>
                </a:r>
                <a14:m>
                  <m:oMath xmlns:m="http://schemas.openxmlformats.org/officeDocument/2006/math">
                    <m:r>
                      <a:rPr lang="en-US" sz="3200" i="1">
                        <a:latin typeface="Cambria Math" panose="02040503050406030204" pitchFamily="18" charset="0"/>
                      </a:rPr>
                      <m:t>𝐿</m:t>
                    </m:r>
                    <m:r>
                      <a:rPr lang="en-US" sz="3200" i="1">
                        <a:latin typeface="Cambria Math" panose="02040503050406030204" pitchFamily="18" charset="0"/>
                        <a:ea typeface="Cambria Math" panose="02040503050406030204" pitchFamily="18" charset="0"/>
                      </a:rPr>
                      <m:t>⊆</m:t>
                    </m:r>
                    <m:sSup>
                      <m:sSupPr>
                        <m:ctrlPr>
                          <a:rPr lang="en-US" sz="3200" i="1">
                            <a:latin typeface="Cambria Math"/>
                          </a:rPr>
                        </m:ctrlPr>
                      </m:sSupPr>
                      <m:e>
                        <m:r>
                          <m:rPr>
                            <m:sty m:val="p"/>
                          </m:rPr>
                          <a:rPr lang="el-GR" sz="3200" i="1">
                            <a:latin typeface="Cambria Math" panose="02040503050406030204" pitchFamily="18" charset="0"/>
                            <a:ea typeface="Cambria Math" panose="02040503050406030204" pitchFamily="18" charset="0"/>
                          </a:rPr>
                          <m:t>Σ</m:t>
                        </m:r>
                      </m:e>
                      <m:sup>
                        <m:r>
                          <a:rPr lang="en-US" sz="3200" i="1">
                            <a:latin typeface="Cambria Math" panose="02040503050406030204" pitchFamily="18" charset="0"/>
                          </a:rPr>
                          <m:t>∗</m:t>
                        </m:r>
                      </m:sup>
                    </m:sSup>
                  </m:oMath>
                </a14:m>
                <a:r>
                  <a:rPr lang="en-US" sz="3200" dirty="0"/>
                  <a:t>, then </a:t>
                </a:r>
                <a14:m>
                  <m:oMath xmlns:m="http://schemas.openxmlformats.org/officeDocument/2006/math">
                    <m:r>
                      <a:rPr lang="en-US" sz="3200" i="1">
                        <a:latin typeface="Cambria Math" panose="02040503050406030204" pitchFamily="18" charset="0"/>
                      </a:rPr>
                      <m:t>𝐿</m:t>
                    </m:r>
                  </m:oMath>
                </a14:m>
                <a:r>
                  <a:rPr lang="en-US" sz="3200" dirty="0"/>
                  <a:t> is said to be language over alphabet </a:t>
                </a:r>
                <a14:m>
                  <m:oMath xmlns:m="http://schemas.openxmlformats.org/officeDocument/2006/math">
                    <m:r>
                      <m:rPr>
                        <m:sty m:val="p"/>
                      </m:rPr>
                      <a:rPr lang="el-GR" sz="3200" i="1">
                        <a:latin typeface="Cambria Math" panose="02040503050406030204" pitchFamily="18" charset="0"/>
                        <a:ea typeface="Cambria Math" panose="02040503050406030204" pitchFamily="18" charset="0"/>
                      </a:rPr>
                      <m:t>Σ</m:t>
                    </m:r>
                  </m:oMath>
                </a14:m>
                <a:r>
                  <a:rPr lang="en-US" sz="3200" dirty="0" smtClean="0"/>
                  <a:t>.</a:t>
                </a:r>
              </a:p>
              <a:p>
                <a:pPr algn="just"/>
                <a:r>
                  <a:rPr lang="en-US" sz="3200" dirty="0" smtClean="0"/>
                  <a:t>Exercise</a:t>
                </a:r>
              </a:p>
              <a:p>
                <a:pPr marL="914400" lvl="1" indent="-457200">
                  <a:buFont typeface="+mj-lt"/>
                  <a:buAutoNum type="arabicPeriod"/>
                </a:pPr>
                <a:r>
                  <a:rPr lang="en-US" sz="2200" dirty="0" smtClean="0"/>
                  <a:t>L</a:t>
                </a:r>
                <a:r>
                  <a:rPr lang="en-US" sz="2200" baseline="-25000" dirty="0" smtClean="0"/>
                  <a:t>1</a:t>
                </a:r>
                <a:r>
                  <a:rPr lang="en-US" sz="2200" dirty="0" smtClean="0"/>
                  <a:t> = The language of all strings consisting of </a:t>
                </a:r>
                <a:r>
                  <a:rPr lang="en-US" sz="2200" i="1" dirty="0" smtClean="0"/>
                  <a:t>n</a:t>
                </a:r>
                <a:r>
                  <a:rPr lang="en-US" sz="2200" dirty="0" smtClean="0"/>
                  <a:t> 0’s followed by n 1’s for some n ≥ 0</a:t>
                </a:r>
              </a:p>
              <a:p>
                <a:pPr marL="914400" lvl="1" indent="-457200">
                  <a:buFont typeface="+mj-lt"/>
                  <a:buAutoNum type="arabicPeriod"/>
                </a:pPr>
                <a:r>
                  <a:rPr lang="en-US" sz="2200" dirty="0" smtClean="0"/>
                  <a:t>L</a:t>
                </a:r>
                <a:r>
                  <a:rPr lang="en-US" sz="2200" baseline="-25000" dirty="0" smtClean="0"/>
                  <a:t>2</a:t>
                </a:r>
                <a:r>
                  <a:rPr lang="en-US" sz="2200" dirty="0" smtClean="0"/>
                  <a:t> </a:t>
                </a:r>
                <a:r>
                  <a:rPr lang="en-US" sz="2200" dirty="0"/>
                  <a:t>= </a:t>
                </a:r>
                <a:r>
                  <a:rPr lang="en-US" sz="2200" dirty="0" smtClean="0"/>
                  <a:t>The set of binary numbers whose value is a prime</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30" t="-800" r="-1739"/>
                </a:stretch>
              </a:blipFill>
            </p:spPr>
            <p:txBody>
              <a:bodyPr/>
              <a:lstStyle/>
              <a:p>
                <a:r>
                  <a:rPr lang="en-US">
                    <a:noFill/>
                  </a:rPr>
                  <a:t> </a:t>
                </a:r>
              </a:p>
            </p:txBody>
          </p:sp>
        </mc:Fallback>
      </mc:AlternateContent>
    </p:spTree>
    <p:extLst>
      <p:ext uri="{BB962C8B-B14F-4D97-AF65-F5344CB8AC3E}">
        <p14:creationId xmlns:p14="http://schemas.microsoft.com/office/powerpoint/2010/main" val="85161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over 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5334000"/>
              </a:xfrm>
            </p:spPr>
            <p:txBody>
              <a:bodyPr>
                <a:normAutofit/>
              </a:bodyPr>
              <a:lstStyle/>
              <a:p>
                <a:r>
                  <a:rPr lang="en-US" sz="2800" dirty="0" smtClean="0"/>
                  <a:t>Concatenation</a:t>
                </a:r>
              </a:p>
              <a:p>
                <a:pPr marL="457200" lvl="1" indent="0">
                  <a:buNone/>
                </a:pPr>
                <a:r>
                  <a:rPr lang="en-US" sz="2400" dirty="0" smtClean="0"/>
                  <a:t>If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m:t>
                        </m:r>
                      </m:sup>
                    </m:sSup>
                  </m:oMath>
                </a14:m>
                <a:r>
                  <a:rPr lang="en-US" dirty="0" smtClean="0"/>
                  <a:t> then concatenation is defined as</a:t>
                </a:r>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baseline="-25000" smtClean="0">
                          <a:latin typeface="Cambria Math" panose="02040503050406030204" pitchFamily="18" charset="0"/>
                        </a:rPr>
                        <m:t>1</m:t>
                      </m:r>
                      <m:r>
                        <a:rPr lang="en-US" b="0" i="1" smtClean="0">
                          <a:latin typeface="Cambria Math" panose="02040503050406030204" pitchFamily="18" charset="0"/>
                        </a:rPr>
                        <m:t>𝐿</m:t>
                      </m:r>
                      <m:r>
                        <a:rPr lang="en-US" b="0" i="1" baseline="-25000" smtClean="0">
                          <a:latin typeface="Cambria Math" panose="02040503050406030204" pitchFamily="18" charset="0"/>
                        </a:rPr>
                        <m:t>2</m:t>
                      </m:r>
                      <m:r>
                        <a:rPr lang="en-US" b="0" i="1" smtClean="0">
                          <a:latin typeface="Cambria Math" panose="02040503050406030204" pitchFamily="18" charset="0"/>
                        </a:rPr>
                        <m:t>=</m:t>
                      </m:r>
                      <m:d>
                        <m:dPr>
                          <m:begChr m:val="{"/>
                          <m:endChr m:val="|"/>
                          <m:ctrlPr>
                            <a:rPr lang="en-US" b="0" i="1" smtClean="0">
                              <a:latin typeface="Cambria Math"/>
                            </a:rPr>
                          </m:ctrlPr>
                        </m:dPr>
                        <m:e>
                          <m:r>
                            <a:rPr lang="en-US" b="0" i="1" smtClean="0">
                              <a:latin typeface="Cambria Math" panose="02040503050406030204" pitchFamily="18" charset="0"/>
                            </a:rPr>
                            <m:t>𝑥𝑦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smtClean="0"/>
              </a:p>
              <a:p>
                <a:pPr marL="457200" lvl="1" indent="0">
                  <a:buNone/>
                </a:pPr>
                <a:r>
                  <a:rPr lang="en-US" dirty="0" smtClean="0"/>
                  <a:t>Example</a:t>
                </a:r>
              </a:p>
              <a:p>
                <a:pPr marL="857250" lvl="2" indent="0">
                  <a:buNone/>
                </a:pPr>
                <a14:m>
                  <m:oMath xmlns:m="http://schemas.openxmlformats.org/officeDocument/2006/math">
                    <m:r>
                      <a:rPr lang="en-US" i="1">
                        <a:latin typeface="Cambria Math" panose="02040503050406030204" pitchFamily="18" charset="0"/>
                      </a:rPr>
                      <m:t>𝐿</m:t>
                    </m:r>
                    <m:r>
                      <a:rPr lang="en-US" i="1" baseline="-25000">
                        <a:latin typeface="Cambria Math" panose="02040503050406030204" pitchFamily="18" charset="0"/>
                      </a:rPr>
                      <m:t>1</m:t>
                    </m:r>
                  </m:oMath>
                </a14:m>
                <a:r>
                  <a:rPr lang="en-US" dirty="0" smtClean="0"/>
                  <a:t> = {hope, fear} and </a:t>
                </a:r>
                <a14:m>
                  <m:oMath xmlns:m="http://schemas.openxmlformats.org/officeDocument/2006/math">
                    <m:r>
                      <a:rPr lang="en-US" i="1">
                        <a:latin typeface="Cambria Math" panose="02040503050406030204" pitchFamily="18" charset="0"/>
                      </a:rPr>
                      <m:t>𝐿</m:t>
                    </m:r>
                    <m:r>
                      <a:rPr lang="en-US" b="0" i="1" baseline="-25000" smtClean="0">
                        <a:latin typeface="Cambria Math" panose="02040503050406030204" pitchFamily="18" charset="0"/>
                      </a:rPr>
                      <m:t>2</m:t>
                    </m:r>
                  </m:oMath>
                </a14:m>
                <a:r>
                  <a:rPr lang="en-US" dirty="0" smtClean="0"/>
                  <a:t> = {less, fully}</a:t>
                </a:r>
              </a:p>
              <a:p>
                <a:pPr marL="857250" lvl="2" indent="0">
                  <a:buNone/>
                </a:pPr>
                <a:endParaRPr lang="en-US" dirty="0"/>
              </a:p>
              <a:p>
                <a:pPr marL="857250" lvl="2" indent="0">
                  <a:buNone/>
                </a:pPr>
                <a:endParaRPr lang="en-US" dirty="0" smtClean="0"/>
              </a:p>
              <a:p>
                <a:pPr marL="857250" lvl="2" indent="0">
                  <a:buNone/>
                </a:pPr>
                <a:endParaRPr lang="en-US" dirty="0"/>
              </a:p>
              <a:p>
                <a:pPr marL="857250" lvl="2" indent="0">
                  <a:buNone/>
                </a:pPr>
                <a:endParaRPr lang="en-US" dirty="0" smtClean="0"/>
              </a:p>
              <a:p>
                <a:pPr marL="857250" lvl="2" indent="0">
                  <a:buNone/>
                </a:pPr>
                <a:endParaRPr lang="en-US" dirty="0"/>
              </a:p>
              <a:p>
                <a:pPr marL="857250" lvl="2" indent="0">
                  <a:buNone/>
                </a:pPr>
                <a:endParaRPr lang="en-US" dirty="0" smtClean="0"/>
              </a:p>
              <a:p>
                <a:pPr marL="857250" lvl="2" indent="0">
                  <a:buNone/>
                </a:pPr>
                <a:endParaRPr lang="en-US" dirty="0" smtClean="0"/>
              </a:p>
              <a:p>
                <a:pPr marL="57150" indent="0">
                  <a:buNone/>
                </a:pPr>
                <a:endParaRPr lang="en-US" sz="3000" i="1" dirty="0" smtClean="0">
                  <a:latin typeface="Cambria Math" panose="02040503050406030204" pitchFamily="18" charset="0"/>
                </a:endParaRPr>
              </a:p>
              <a:p>
                <a:pPr marL="57150" indent="0" algn="ctr">
                  <a:buNone/>
                </a:pPr>
                <a:endParaRPr lang="en-US" sz="3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5334000"/>
              </a:xfrm>
              <a:blipFill rotWithShape="0">
                <a:blip r:embed="rId2"/>
                <a:stretch>
                  <a:fillRect l="-1182" t="-571"/>
                </a:stretch>
              </a:blipFill>
            </p:spPr>
            <p:txBody>
              <a:bodyPr/>
              <a:lstStyle/>
              <a:p>
                <a:r>
                  <a:rPr lang="en-US">
                    <a:noFill/>
                  </a:rPr>
                  <a:t> </a:t>
                </a:r>
              </a:p>
            </p:txBody>
          </p:sp>
        </mc:Fallback>
      </mc:AlternateContent>
      <p:sp>
        <p:nvSpPr>
          <p:cNvPr id="4" name="TextBox 3"/>
          <p:cNvSpPr txBox="1"/>
          <p:nvPr/>
        </p:nvSpPr>
        <p:spPr>
          <a:xfrm>
            <a:off x="2133600" y="3810000"/>
            <a:ext cx="1249060" cy="707886"/>
          </a:xfrm>
          <a:prstGeom prst="rect">
            <a:avLst/>
          </a:prstGeom>
          <a:noFill/>
        </p:spPr>
        <p:txBody>
          <a:bodyPr wrap="none" rtlCol="0">
            <a:spAutoFit/>
          </a:bodyPr>
          <a:lstStyle/>
          <a:p>
            <a:r>
              <a:rPr lang="en-US" sz="4000" dirty="0" smtClean="0"/>
              <a:t>hope</a:t>
            </a:r>
            <a:endParaRPr lang="en-US" sz="4000" dirty="0"/>
          </a:p>
        </p:txBody>
      </p:sp>
      <p:sp>
        <p:nvSpPr>
          <p:cNvPr id="5" name="TextBox 4"/>
          <p:cNvSpPr txBox="1"/>
          <p:nvPr/>
        </p:nvSpPr>
        <p:spPr>
          <a:xfrm>
            <a:off x="4724400" y="3810000"/>
            <a:ext cx="957313" cy="707886"/>
          </a:xfrm>
          <a:prstGeom prst="rect">
            <a:avLst/>
          </a:prstGeom>
          <a:noFill/>
        </p:spPr>
        <p:txBody>
          <a:bodyPr wrap="none" rtlCol="0">
            <a:spAutoFit/>
          </a:bodyPr>
          <a:lstStyle/>
          <a:p>
            <a:r>
              <a:rPr lang="en-US" sz="4000" dirty="0" smtClean="0"/>
              <a:t>less</a:t>
            </a:r>
            <a:endParaRPr lang="en-US" sz="4000" dirty="0"/>
          </a:p>
        </p:txBody>
      </p:sp>
      <p:sp>
        <p:nvSpPr>
          <p:cNvPr id="6" name="TextBox 5"/>
          <p:cNvSpPr txBox="1"/>
          <p:nvPr/>
        </p:nvSpPr>
        <p:spPr>
          <a:xfrm>
            <a:off x="3007493" y="4876800"/>
            <a:ext cx="2021707" cy="707886"/>
          </a:xfrm>
          <a:prstGeom prst="rect">
            <a:avLst/>
          </a:prstGeom>
          <a:noFill/>
        </p:spPr>
        <p:txBody>
          <a:bodyPr wrap="none" rtlCol="0">
            <a:spAutoFit/>
          </a:bodyPr>
          <a:lstStyle/>
          <a:p>
            <a:r>
              <a:rPr lang="en-US" sz="4000" dirty="0" smtClean="0"/>
              <a:t>hopeless</a:t>
            </a:r>
            <a:endParaRPr lang="en-US" sz="4000" dirty="0"/>
          </a:p>
        </p:txBody>
      </p:sp>
      <p:cxnSp>
        <p:nvCxnSpPr>
          <p:cNvPr id="8" name="Straight Arrow Connector 7"/>
          <p:cNvCxnSpPr/>
          <p:nvPr/>
        </p:nvCxnSpPr>
        <p:spPr>
          <a:xfrm>
            <a:off x="1905000" y="3124200"/>
            <a:ext cx="609600" cy="8382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56340" y="3146286"/>
            <a:ext cx="1020460" cy="6637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p:cNvCxnSpPr>
          <p:nvPr/>
        </p:nvCxnSpPr>
        <p:spPr>
          <a:xfrm>
            <a:off x="2758130" y="4517886"/>
            <a:ext cx="983135"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flipH="1">
            <a:off x="4396430" y="4517886"/>
            <a:ext cx="806627" cy="511314"/>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533400" y="5715000"/>
                <a:ext cx="815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3200" i="1">
                        <a:latin typeface="Cambria Math" panose="02040503050406030204" pitchFamily="18" charset="0"/>
                      </a:rPr>
                      <m:t>𝐿</m:t>
                    </m:r>
                    <m:r>
                      <a:rPr lang="en-US" sz="3200" i="1" baseline="-25000">
                        <a:latin typeface="Cambria Math" panose="02040503050406030204" pitchFamily="18" charset="0"/>
                      </a:rPr>
                      <m:t>1</m:t>
                    </m:r>
                    <m:r>
                      <a:rPr lang="en-US" sz="3200" i="1">
                        <a:latin typeface="Cambria Math" panose="02040503050406030204" pitchFamily="18" charset="0"/>
                      </a:rPr>
                      <m:t>𝐿</m:t>
                    </m:r>
                    <m:r>
                      <a:rPr lang="en-US" sz="3200" i="1" baseline="-25000">
                        <a:latin typeface="Cambria Math" panose="02040503050406030204" pitchFamily="18" charset="0"/>
                      </a:rPr>
                      <m:t>2</m:t>
                    </m:r>
                  </m:oMath>
                </a14:m>
                <a:r>
                  <a:rPr lang="en-US" sz="3200" dirty="0"/>
                  <a:t> = {hopeless, hopefully, fearless, fearfully}</a:t>
                </a:r>
              </a:p>
            </p:txBody>
          </p:sp>
        </mc:Choice>
        <mc:Fallback xmlns="">
          <p:sp>
            <p:nvSpPr>
              <p:cNvPr id="7" name="Rectangle 6"/>
              <p:cNvSpPr>
                <a:spLocks noRot="1" noChangeAspect="1" noMove="1" noResize="1" noEditPoints="1" noAdjustHandles="1" noChangeArrowheads="1" noChangeShapeType="1" noTextEdit="1"/>
              </p:cNvSpPr>
              <p:nvPr/>
            </p:nvSpPr>
            <p:spPr>
              <a:xfrm>
                <a:off x="533400" y="5715000"/>
                <a:ext cx="8153400" cy="609600"/>
              </a:xfrm>
              <a:prstGeom prst="rect">
                <a:avLst/>
              </a:prstGeom>
              <a:blipFill rotWithShape="0">
                <a:blip r:embed="rId3"/>
                <a:stretch>
                  <a:fillRect t="-7692" b="-27885"/>
                </a:stretch>
              </a:blipFill>
            </p:spPr>
            <p:txBody>
              <a:bodyPr/>
              <a:lstStyle/>
              <a:p>
                <a:r>
                  <a:rPr lang="en-US">
                    <a:noFill/>
                  </a:rPr>
                  <a:t> </a:t>
                </a:r>
              </a:p>
            </p:txBody>
          </p:sp>
        </mc:Fallback>
      </mc:AlternateContent>
    </p:spTree>
    <p:extLst>
      <p:ext uri="{BB962C8B-B14F-4D97-AF65-F5344CB8AC3E}">
        <p14:creationId xmlns:p14="http://schemas.microsoft.com/office/powerpoint/2010/main" val="201271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over Language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5334000"/>
              </a:xfrm>
            </p:spPr>
            <p:txBody>
              <a:bodyPr>
                <a:normAutofit/>
              </a:bodyPr>
              <a:lstStyle/>
              <a:p>
                <a:r>
                  <a:rPr lang="en-US" sz="2800" dirty="0" smtClean="0"/>
                  <a:t>Union</a:t>
                </a:r>
              </a:p>
              <a:p>
                <a:pPr marL="457200" lvl="1" indent="0">
                  <a:buNone/>
                </a:pPr>
                <a:r>
                  <a:rPr lang="en-US" sz="2800" dirty="0" smtClean="0"/>
                  <a:t>If </a:t>
                </a:r>
                <a14:m>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i="1">
                            <a:latin typeface="Cambria Math"/>
                          </a:rPr>
                        </m:ctrlPr>
                      </m:sSubPr>
                      <m:e>
                        <m:r>
                          <a:rPr lang="en-US" sz="2400" i="1">
                            <a:latin typeface="Cambria Math" panose="02040503050406030204" pitchFamily="18" charset="0"/>
                          </a:rPr>
                          <m:t>𝐿</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a:ea typeface="Cambria Math" panose="02040503050406030204" pitchFamily="18" charset="0"/>
                          </a:rPr>
                        </m:ctrlPr>
                      </m:sSupPr>
                      <m:e>
                        <m:r>
                          <m:rPr>
                            <m:sty m:val="p"/>
                          </m:rPr>
                          <a:rPr lang="el-GR" sz="2400" b="0" i="1" smtClean="0">
                            <a:latin typeface="Cambria Math" panose="02040503050406030204" pitchFamily="18" charset="0"/>
                            <a:ea typeface="Cambria Math" panose="02040503050406030204" pitchFamily="18" charset="0"/>
                          </a:rPr>
                          <m:t>Σ</m:t>
                        </m:r>
                      </m:e>
                      <m:sup>
                        <m:r>
                          <a:rPr lang="en-US" sz="2400" b="0" i="1" smtClean="0">
                            <a:latin typeface="Cambria Math" panose="02040503050406030204" pitchFamily="18" charset="0"/>
                            <a:ea typeface="Cambria Math" panose="02040503050406030204" pitchFamily="18" charset="0"/>
                          </a:rPr>
                          <m:t>∗</m:t>
                        </m:r>
                      </m:sup>
                    </m:sSup>
                  </m:oMath>
                </a14:m>
                <a:r>
                  <a:rPr lang="en-US" sz="2400" dirty="0" smtClean="0"/>
                  <a:t> then union is defined as</a:t>
                </a:r>
                <a:endParaRPr lang="en-US" sz="2400" dirty="0"/>
              </a:p>
              <a:p>
                <a:pPr marL="4572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r>
                        <a:rPr lang="en-US" sz="2400" b="0" i="1" baseline="-25000" smtClean="0">
                          <a:latin typeface="Cambria Math" panose="02040503050406030204" pitchFamily="18" charset="0"/>
                        </a:rPr>
                        <m:t>1 </m:t>
                      </m:r>
                      <m:r>
                        <a:rPr lang="en-US" sz="2400" b="0" i="1" smtClean="0">
                          <a:latin typeface="Cambria Math" panose="02040503050406030204" pitchFamily="18" charset="0"/>
                        </a:rPr>
                        <m:t>| </m:t>
                      </m:r>
                      <m:r>
                        <a:rPr lang="en-US" sz="2400" b="0" i="1" smtClean="0">
                          <a:latin typeface="Cambria Math" panose="02040503050406030204" pitchFamily="18" charset="0"/>
                        </a:rPr>
                        <m:t>𝐿</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d>
                        <m:dPr>
                          <m:begChr m:val="{"/>
                          <m:endChr m:val="|"/>
                          <m:ctrlPr>
                            <a:rPr lang="en-US" sz="2400" b="0" i="1" smtClean="0">
                              <a:latin typeface="Cambria Math"/>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oMath>
                  </m:oMathPara>
                </a14:m>
                <a:endParaRPr lang="en-US" sz="2400" dirty="0" smtClean="0"/>
              </a:p>
              <a:p>
                <a:pPr marL="457200" lvl="1" indent="0">
                  <a:buNone/>
                </a:pPr>
                <a:r>
                  <a:rPr lang="en-US" sz="2400" dirty="0" smtClean="0"/>
                  <a:t>Example</a:t>
                </a:r>
              </a:p>
              <a:p>
                <a:pPr marL="857250" lvl="2" indent="0">
                  <a:buNone/>
                </a:pPr>
                <a14:m>
                  <m:oMath xmlns:m="http://schemas.openxmlformats.org/officeDocument/2006/math">
                    <m:r>
                      <a:rPr lang="en-US" sz="2000" i="1">
                        <a:latin typeface="Cambria Math" panose="02040503050406030204" pitchFamily="18" charset="0"/>
                      </a:rPr>
                      <m:t>𝐿</m:t>
                    </m:r>
                    <m:r>
                      <a:rPr lang="en-US" sz="2000" i="1" baseline="-25000">
                        <a:latin typeface="Cambria Math" panose="02040503050406030204" pitchFamily="18" charset="0"/>
                      </a:rPr>
                      <m:t>1</m:t>
                    </m:r>
                  </m:oMath>
                </a14:m>
                <a:r>
                  <a:rPr lang="en-US" sz="2000" dirty="0" smtClean="0"/>
                  <a:t> = {hope, fear} and </a:t>
                </a:r>
                <a14:m>
                  <m:oMath xmlns:m="http://schemas.openxmlformats.org/officeDocument/2006/math">
                    <m:r>
                      <a:rPr lang="en-US" sz="2000" i="1">
                        <a:latin typeface="Cambria Math" panose="02040503050406030204" pitchFamily="18" charset="0"/>
                      </a:rPr>
                      <m:t>𝐿</m:t>
                    </m:r>
                    <m:r>
                      <a:rPr lang="en-US" sz="2000" b="0" i="1" baseline="-25000" smtClean="0">
                        <a:latin typeface="Cambria Math" panose="02040503050406030204" pitchFamily="18" charset="0"/>
                      </a:rPr>
                      <m:t>2</m:t>
                    </m:r>
                  </m:oMath>
                </a14:m>
                <a:r>
                  <a:rPr lang="en-US" sz="2000" dirty="0" smtClean="0"/>
                  <a:t> = {less, fully}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5334000"/>
              </a:xfrm>
              <a:blipFill rotWithShape="0">
                <a:blip r:embed="rId2"/>
                <a:stretch>
                  <a:fillRect l="-1182" t="-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752600" y="3657600"/>
                <a:ext cx="563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3200" i="1" smtClean="0">
                        <a:latin typeface="Cambria Math" panose="02040503050406030204" pitchFamily="18" charset="0"/>
                      </a:rPr>
                      <m:t>𝐿</m:t>
                    </m:r>
                    <m:r>
                      <a:rPr lang="en-US" sz="3200" i="1" baseline="-25000">
                        <a:latin typeface="Cambria Math" panose="02040503050406030204" pitchFamily="18" charset="0"/>
                      </a:rPr>
                      <m:t>1 </m:t>
                    </m:r>
                    <m:r>
                      <a:rPr lang="en-US" sz="3200" i="1">
                        <a:latin typeface="Cambria Math" panose="02040503050406030204" pitchFamily="18" charset="0"/>
                      </a:rPr>
                      <m:t>| </m:t>
                    </m:r>
                    <m:r>
                      <a:rPr lang="en-US" sz="3200" i="1">
                        <a:latin typeface="Cambria Math" panose="02040503050406030204" pitchFamily="18" charset="0"/>
                      </a:rPr>
                      <m:t>𝐿</m:t>
                    </m:r>
                    <m:r>
                      <a:rPr lang="en-US" sz="3200" i="1" baseline="-25000">
                        <a:latin typeface="Cambria Math" panose="02040503050406030204" pitchFamily="18" charset="0"/>
                      </a:rPr>
                      <m:t>2</m:t>
                    </m:r>
                  </m:oMath>
                </a14:m>
                <a:r>
                  <a:rPr lang="en-US" sz="3200" dirty="0"/>
                  <a:t> = {hope, fear, less, fully</a:t>
                </a:r>
                <a:r>
                  <a:rPr lang="en-US" sz="3200" dirty="0" smtClean="0"/>
                  <a:t>}</a:t>
                </a:r>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1752600" y="3657600"/>
                <a:ext cx="5638800" cy="685800"/>
              </a:xfrm>
              <a:prstGeom prst="rect">
                <a:avLst/>
              </a:prstGeom>
              <a:blipFill rotWithShape="0">
                <a:blip r:embed="rId3"/>
                <a:stretch>
                  <a:fillRect t="-855" b="-19658"/>
                </a:stretch>
              </a:blipFill>
            </p:spPr>
            <p:txBody>
              <a:bodyPr/>
              <a:lstStyle/>
              <a:p>
                <a:r>
                  <a:rPr lang="en-US">
                    <a:noFill/>
                  </a:rPr>
                  <a:t> </a:t>
                </a:r>
              </a:p>
            </p:txBody>
          </p:sp>
        </mc:Fallback>
      </mc:AlternateContent>
    </p:spTree>
    <p:extLst>
      <p:ext uri="{BB962C8B-B14F-4D97-AF65-F5344CB8AC3E}">
        <p14:creationId xmlns:p14="http://schemas.microsoft.com/office/powerpoint/2010/main" val="162626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00050"/>
                <a:r>
                  <a:rPr lang="en-US" dirty="0" smtClean="0"/>
                  <a:t>Kleene Closure (Zero or more occurrences)</a:t>
                </a:r>
              </a:p>
              <a:p>
                <a:pPr marL="457200" lvl="1" indent="0" algn="just">
                  <a:buNone/>
                </a:pPr>
                <a:r>
                  <a:rPr lang="en-US" dirty="0" smtClean="0"/>
                  <a:t>If </a:t>
                </a:r>
                <a14:m>
                  <m:oMath xmlns:m="http://schemas.openxmlformats.org/officeDocument/2006/math">
                    <m:r>
                      <a:rPr lang="en-US" b="0" i="1" smtClean="0">
                        <a:latin typeface="Cambria Math" panose="02040503050406030204" pitchFamily="18" charset="0"/>
                      </a:rPr>
                      <m:t>𝐿</m:t>
                    </m:r>
                  </m:oMath>
                </a14:m>
                <a:r>
                  <a:rPr lang="en-US" dirty="0" smtClean="0"/>
                  <a:t> </a:t>
                </a:r>
                <a:r>
                  <a:rPr lang="en-US" dirty="0"/>
                  <a:t>is a set of words then by </a:t>
                </a:r>
                <a14:m>
                  <m:oMath xmlns:m="http://schemas.openxmlformats.org/officeDocument/2006/math">
                    <m:sSup>
                      <m:sSupPr>
                        <m:ctrlPr>
                          <a:rPr lang="en-US" i="1">
                            <a:latin typeface="Cambria Math"/>
                          </a:rPr>
                        </m:ctrlPr>
                      </m:sSupPr>
                      <m:e>
                        <m:r>
                          <a:rPr lang="en-US" i="1">
                            <a:latin typeface="Cambria Math" panose="02040503050406030204" pitchFamily="18" charset="0"/>
                          </a:rPr>
                          <m:t>𝐿</m:t>
                        </m:r>
                      </m:e>
                      <m:sup>
                        <m:r>
                          <a:rPr lang="en-US" i="1">
                            <a:latin typeface="Cambria Math" panose="02040503050406030204" pitchFamily="18" charset="0"/>
                          </a:rPr>
                          <m:t>∗</m:t>
                        </m:r>
                      </m:sup>
                    </m:sSup>
                  </m:oMath>
                </a14:m>
                <a:r>
                  <a:rPr lang="en-US" dirty="0"/>
                  <a:t> we mean the set of all finite strings formed by concatenating words from S, where any word may be used as often we like, and where the null string is also included</a:t>
                </a:r>
                <a:r>
                  <a:rPr lang="en-US" dirty="0" smtClean="0"/>
                  <a:t>.</a:t>
                </a:r>
              </a:p>
              <a:p>
                <a:pPr marL="57150"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r>
                        <a:rPr lang="en-US" b="0" i="1" smtClean="0">
                          <a:latin typeface="Cambria Math" panose="02040503050406030204" pitchFamily="18" charset="0"/>
                        </a:rPr>
                        <m:t>= </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a:rPr>
                              </m:ctrlPr>
                            </m:sSupPr>
                            <m:e>
                              <m:r>
                                <a:rPr lang="en-US" b="0" i="1" smtClean="0">
                                  <a:latin typeface="Cambria Math" panose="02040503050406030204" pitchFamily="18" charset="0"/>
                                </a:rPr>
                                <m:t>𝐿</m:t>
                              </m:r>
                            </m:e>
                            <m:sup>
                              <m:r>
                                <a:rPr lang="en-US" b="0" i="1" smtClean="0">
                                  <a:latin typeface="Cambria Math" panose="02040503050406030204" pitchFamily="18" charset="0"/>
                                </a:rPr>
                                <m:t>𝑖</m:t>
                              </m:r>
                            </m:sup>
                          </m:sSup>
                        </m:e>
                      </m:nary>
                    </m:oMath>
                  </m:oMathPara>
                </a14:m>
                <a:endParaRPr lang="en-US" dirty="0"/>
              </a:p>
              <a:p>
                <a:pPr marL="457200" lvl="1" indent="0">
                  <a:buNone/>
                </a:pPr>
                <a:r>
                  <a:rPr lang="en-US" dirty="0"/>
                  <a:t>Example</a:t>
                </a:r>
              </a:p>
              <a:p>
                <a:pPr marL="857250" lvl="2" indent="0">
                  <a:buNone/>
                </a:pPr>
                <a14:m>
                  <m:oMath xmlns:m="http://schemas.openxmlformats.org/officeDocument/2006/math">
                    <m:r>
                      <a:rPr lang="en-US" sz="2400" i="1">
                        <a:latin typeface="Cambria Math" panose="02040503050406030204" pitchFamily="18" charset="0"/>
                      </a:rPr>
                      <m:t>𝐿</m:t>
                    </m:r>
                  </m:oMath>
                </a14:m>
                <a:r>
                  <a:rPr lang="en-US" sz="2400" dirty="0"/>
                  <a:t> = {ab</a:t>
                </a:r>
                <a:r>
                  <a:rPr lang="en-US" sz="2400" dirty="0" smtClean="0"/>
                  <a:t>}</a:t>
                </a:r>
              </a:p>
              <a:p>
                <a:pPr marL="857250" lvl="2" indent="0">
                  <a:buNone/>
                </a:pPr>
                <a:endParaRPr lang="en-US" dirty="0"/>
              </a:p>
              <a:p>
                <a:pPr marL="857250" lvl="2" indent="0">
                  <a:buNone/>
                </a:pPr>
                <a:endParaRPr lang="en-US" dirty="0" smtClean="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8" t="-457" r="-695"/>
                </a:stretch>
              </a:blipFill>
            </p:spPr>
            <p:txBody>
              <a:bodyPr/>
              <a:lstStyle/>
              <a:p>
                <a:r>
                  <a:rPr lang="en-US">
                    <a:noFill/>
                  </a:rPr>
                  <a:t> </a:t>
                </a:r>
              </a:p>
            </p:txBody>
          </p:sp>
        </mc:Fallback>
      </mc:AlternateContent>
      <p:sp>
        <p:nvSpPr>
          <p:cNvPr id="4" name="TextBox 3"/>
          <p:cNvSpPr txBox="1"/>
          <p:nvPr/>
        </p:nvSpPr>
        <p:spPr>
          <a:xfrm>
            <a:off x="1143000" y="4648200"/>
            <a:ext cx="389850" cy="584775"/>
          </a:xfrm>
          <a:prstGeom prst="rect">
            <a:avLst/>
          </a:prstGeom>
          <a:noFill/>
        </p:spPr>
        <p:txBody>
          <a:bodyPr wrap="none" rtlCol="0">
            <a:spAutoFit/>
          </a:bodyPr>
          <a:lstStyle/>
          <a:p>
            <a:r>
              <a:rPr lang="en-US" sz="3200" dirty="0"/>
              <a:t>^</a:t>
            </a:r>
          </a:p>
        </p:txBody>
      </p:sp>
      <p:sp>
        <p:nvSpPr>
          <p:cNvPr id="5" name="TextBox 4"/>
          <p:cNvSpPr txBox="1"/>
          <p:nvPr/>
        </p:nvSpPr>
        <p:spPr>
          <a:xfrm>
            <a:off x="1743750" y="4648200"/>
            <a:ext cx="598241" cy="584775"/>
          </a:xfrm>
          <a:prstGeom prst="rect">
            <a:avLst/>
          </a:prstGeom>
          <a:noFill/>
        </p:spPr>
        <p:txBody>
          <a:bodyPr wrap="none" rtlCol="0">
            <a:spAutoFit/>
          </a:bodyPr>
          <a:lstStyle/>
          <a:p>
            <a:r>
              <a:rPr lang="en-US" sz="3200" dirty="0" smtClean="0"/>
              <a:t>ab</a:t>
            </a:r>
            <a:endParaRPr lang="en-US" sz="3200" dirty="0"/>
          </a:p>
        </p:txBody>
      </p:sp>
      <p:sp>
        <p:nvSpPr>
          <p:cNvPr id="7" name="TextBox 6"/>
          <p:cNvSpPr txBox="1"/>
          <p:nvPr/>
        </p:nvSpPr>
        <p:spPr>
          <a:xfrm>
            <a:off x="2449759" y="4648200"/>
            <a:ext cx="598241" cy="584775"/>
          </a:xfrm>
          <a:prstGeom prst="rect">
            <a:avLst/>
          </a:prstGeom>
          <a:noFill/>
        </p:spPr>
        <p:txBody>
          <a:bodyPr wrap="none" rtlCol="0">
            <a:spAutoFit/>
          </a:bodyPr>
          <a:lstStyle/>
          <a:p>
            <a:r>
              <a:rPr lang="en-US" sz="3200" dirty="0" smtClean="0"/>
              <a:t>ab</a:t>
            </a:r>
            <a:endParaRPr lang="en-US" sz="3200" dirty="0"/>
          </a:p>
        </p:txBody>
      </p:sp>
      <p:sp>
        <p:nvSpPr>
          <p:cNvPr id="8" name="TextBox 7"/>
          <p:cNvSpPr txBox="1"/>
          <p:nvPr/>
        </p:nvSpPr>
        <p:spPr>
          <a:xfrm>
            <a:off x="2860344" y="4648200"/>
            <a:ext cx="598241" cy="584775"/>
          </a:xfrm>
          <a:prstGeom prst="rect">
            <a:avLst/>
          </a:prstGeom>
          <a:noFill/>
        </p:spPr>
        <p:txBody>
          <a:bodyPr wrap="none" rtlCol="0">
            <a:spAutoFit/>
          </a:bodyPr>
          <a:lstStyle/>
          <a:p>
            <a:r>
              <a:rPr lang="en-US" sz="3200" dirty="0" smtClean="0"/>
              <a:t>ab</a:t>
            </a:r>
            <a:endParaRPr lang="en-US" sz="3200" dirty="0"/>
          </a:p>
        </p:txBody>
      </p:sp>
      <p:sp>
        <p:nvSpPr>
          <p:cNvPr id="9" name="TextBox 8"/>
          <p:cNvSpPr txBox="1"/>
          <p:nvPr/>
        </p:nvSpPr>
        <p:spPr>
          <a:xfrm>
            <a:off x="3563174" y="4645729"/>
            <a:ext cx="598241" cy="584775"/>
          </a:xfrm>
          <a:prstGeom prst="rect">
            <a:avLst/>
          </a:prstGeom>
          <a:noFill/>
        </p:spPr>
        <p:txBody>
          <a:bodyPr wrap="none" rtlCol="0">
            <a:spAutoFit/>
          </a:bodyPr>
          <a:lstStyle/>
          <a:p>
            <a:r>
              <a:rPr lang="en-US" sz="3200" dirty="0" smtClean="0"/>
              <a:t>ab</a:t>
            </a:r>
            <a:endParaRPr lang="en-US" sz="3200" dirty="0"/>
          </a:p>
        </p:txBody>
      </p:sp>
      <p:sp>
        <p:nvSpPr>
          <p:cNvPr id="10" name="TextBox 9"/>
          <p:cNvSpPr txBox="1"/>
          <p:nvPr/>
        </p:nvSpPr>
        <p:spPr>
          <a:xfrm>
            <a:off x="3973759" y="4645729"/>
            <a:ext cx="598241" cy="584775"/>
          </a:xfrm>
          <a:prstGeom prst="rect">
            <a:avLst/>
          </a:prstGeom>
          <a:noFill/>
        </p:spPr>
        <p:txBody>
          <a:bodyPr wrap="none" rtlCol="0">
            <a:spAutoFit/>
          </a:bodyPr>
          <a:lstStyle/>
          <a:p>
            <a:r>
              <a:rPr lang="en-US" sz="3200" dirty="0" smtClean="0"/>
              <a:t>ab</a:t>
            </a:r>
            <a:endParaRPr lang="en-US" sz="3200" dirty="0"/>
          </a:p>
        </p:txBody>
      </p:sp>
      <p:sp>
        <p:nvSpPr>
          <p:cNvPr id="11" name="TextBox 10"/>
          <p:cNvSpPr txBox="1"/>
          <p:nvPr/>
        </p:nvSpPr>
        <p:spPr>
          <a:xfrm>
            <a:off x="4390015" y="4648200"/>
            <a:ext cx="598241" cy="584775"/>
          </a:xfrm>
          <a:prstGeom prst="rect">
            <a:avLst/>
          </a:prstGeom>
          <a:noFill/>
        </p:spPr>
        <p:txBody>
          <a:bodyPr wrap="none" rtlCol="0">
            <a:spAutoFit/>
          </a:bodyPr>
          <a:lstStyle/>
          <a:p>
            <a:r>
              <a:rPr lang="en-US" sz="3200" dirty="0" smtClean="0"/>
              <a:t>ab</a:t>
            </a:r>
            <a:endParaRPr lang="en-US" sz="3200" dirty="0"/>
          </a:p>
        </p:txBody>
      </p:sp>
      <p:sp>
        <p:nvSpPr>
          <p:cNvPr id="12" name="TextBox 11"/>
          <p:cNvSpPr txBox="1"/>
          <p:nvPr/>
        </p:nvSpPr>
        <p:spPr>
          <a:xfrm>
            <a:off x="5181600" y="4648200"/>
            <a:ext cx="598241" cy="584775"/>
          </a:xfrm>
          <a:prstGeom prst="rect">
            <a:avLst/>
          </a:prstGeom>
          <a:noFill/>
        </p:spPr>
        <p:txBody>
          <a:bodyPr wrap="none" rtlCol="0">
            <a:spAutoFit/>
          </a:bodyPr>
          <a:lstStyle/>
          <a:p>
            <a:r>
              <a:rPr lang="en-US" sz="3200" dirty="0" smtClean="0"/>
              <a:t>ab</a:t>
            </a:r>
            <a:endParaRPr lang="en-US" sz="3200" dirty="0"/>
          </a:p>
        </p:txBody>
      </p:sp>
      <p:sp>
        <p:nvSpPr>
          <p:cNvPr id="13" name="TextBox 12"/>
          <p:cNvSpPr txBox="1"/>
          <p:nvPr/>
        </p:nvSpPr>
        <p:spPr>
          <a:xfrm>
            <a:off x="5585318" y="4648200"/>
            <a:ext cx="598241" cy="584775"/>
          </a:xfrm>
          <a:prstGeom prst="rect">
            <a:avLst/>
          </a:prstGeom>
          <a:noFill/>
        </p:spPr>
        <p:txBody>
          <a:bodyPr wrap="none" rtlCol="0">
            <a:spAutoFit/>
          </a:bodyPr>
          <a:lstStyle/>
          <a:p>
            <a:r>
              <a:rPr lang="en-US" sz="3200" dirty="0" smtClean="0"/>
              <a:t>ab</a:t>
            </a:r>
            <a:endParaRPr lang="en-US" sz="3200" dirty="0"/>
          </a:p>
        </p:txBody>
      </p:sp>
      <p:sp>
        <p:nvSpPr>
          <p:cNvPr id="14" name="TextBox 13"/>
          <p:cNvSpPr txBox="1"/>
          <p:nvPr/>
        </p:nvSpPr>
        <p:spPr>
          <a:xfrm>
            <a:off x="5995903" y="4648200"/>
            <a:ext cx="598241" cy="584775"/>
          </a:xfrm>
          <a:prstGeom prst="rect">
            <a:avLst/>
          </a:prstGeom>
          <a:noFill/>
        </p:spPr>
        <p:txBody>
          <a:bodyPr wrap="none" rtlCol="0">
            <a:spAutoFit/>
          </a:bodyPr>
          <a:lstStyle/>
          <a:p>
            <a:r>
              <a:rPr lang="en-US" sz="3200" dirty="0" smtClean="0"/>
              <a:t>ab</a:t>
            </a:r>
            <a:endParaRPr lang="en-US" sz="3200" dirty="0"/>
          </a:p>
        </p:txBody>
      </p:sp>
      <p:sp>
        <p:nvSpPr>
          <p:cNvPr id="15" name="TextBox 14"/>
          <p:cNvSpPr txBox="1"/>
          <p:nvPr/>
        </p:nvSpPr>
        <p:spPr>
          <a:xfrm>
            <a:off x="6412159" y="4650671"/>
            <a:ext cx="598241" cy="584775"/>
          </a:xfrm>
          <a:prstGeom prst="rect">
            <a:avLst/>
          </a:prstGeom>
          <a:noFill/>
        </p:spPr>
        <p:txBody>
          <a:bodyPr wrap="none" rtlCol="0">
            <a:spAutoFit/>
          </a:bodyPr>
          <a:lstStyle/>
          <a:p>
            <a:r>
              <a:rPr lang="en-US" sz="3200" dirty="0" smtClean="0"/>
              <a:t>ab</a:t>
            </a:r>
            <a:endParaRPr lang="en-US" sz="3200" dirty="0"/>
          </a:p>
        </p:txBody>
      </p:sp>
      <p:sp>
        <p:nvSpPr>
          <p:cNvPr id="16" name="TextBox 15"/>
          <p:cNvSpPr txBox="1"/>
          <p:nvPr/>
        </p:nvSpPr>
        <p:spPr>
          <a:xfrm>
            <a:off x="7372417" y="4648200"/>
            <a:ext cx="780983" cy="584775"/>
          </a:xfrm>
          <a:prstGeom prst="rect">
            <a:avLst/>
          </a:prstGeom>
          <a:noFill/>
        </p:spPr>
        <p:txBody>
          <a:bodyPr wrap="non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7" name="Rectangle 16"/>
              <p:cNvSpPr/>
              <p:nvPr/>
            </p:nvSpPr>
            <p:spPr>
              <a:xfrm>
                <a:off x="533400" y="5715000"/>
                <a:ext cx="815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14:m>
                  <m:oMath xmlns:m="http://schemas.openxmlformats.org/officeDocument/2006/math">
                    <m:r>
                      <a:rPr lang="en-US" sz="3000" i="1">
                        <a:latin typeface="Cambria Math" panose="02040503050406030204" pitchFamily="18" charset="0"/>
                      </a:rPr>
                      <m:t>𝐿</m:t>
                    </m:r>
                  </m:oMath>
                </a14:m>
                <a:r>
                  <a:rPr lang="en-US" sz="3000" dirty="0"/>
                  <a:t>* = {^, ab, </a:t>
                </a:r>
                <a:r>
                  <a:rPr lang="en-US" sz="3000" dirty="0" err="1"/>
                  <a:t>abab</a:t>
                </a:r>
                <a:r>
                  <a:rPr lang="en-US" sz="3000" dirty="0"/>
                  <a:t>, </a:t>
                </a:r>
                <a:r>
                  <a:rPr lang="en-US" sz="3000" dirty="0" err="1"/>
                  <a:t>ababab</a:t>
                </a:r>
                <a:r>
                  <a:rPr lang="en-US" sz="3000" dirty="0"/>
                  <a:t>, </a:t>
                </a:r>
                <a:r>
                  <a:rPr lang="en-US" sz="3000" dirty="0" err="1"/>
                  <a:t>abababab</a:t>
                </a:r>
                <a:r>
                  <a:rPr lang="en-US" sz="3000" dirty="0"/>
                  <a:t>, ….}</a:t>
                </a:r>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33400" y="5715000"/>
                <a:ext cx="8153400" cy="609600"/>
              </a:xfrm>
              <a:prstGeom prst="rect">
                <a:avLst/>
              </a:prstGeom>
              <a:blipFill rotWithShape="0">
                <a:blip r:embed="rId3"/>
                <a:stretch>
                  <a:fillRect t="-4808" b="-23077"/>
                </a:stretch>
              </a:blipFill>
            </p:spPr>
            <p:txBody>
              <a:bodyPr/>
              <a:lstStyle/>
              <a:p>
                <a:r>
                  <a:rPr lang="en-US">
                    <a:noFill/>
                  </a:rPr>
                  <a:t> </a:t>
                </a:r>
              </a:p>
            </p:txBody>
          </p:sp>
        </mc:Fallback>
      </mc:AlternateContent>
    </p:spTree>
    <p:extLst>
      <p:ext uri="{BB962C8B-B14F-4D97-AF65-F5344CB8AC3E}">
        <p14:creationId xmlns:p14="http://schemas.microsoft.com/office/powerpoint/2010/main" val="12761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1+#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1+#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1+#ppt_w/2"/>
                                          </p:val>
                                        </p:tav>
                                        <p:tav tm="100000">
                                          <p:val>
                                            <p:strVal val="#ppt_x"/>
                                          </p:val>
                                        </p:tav>
                                      </p:tavLst>
                                    </p:anim>
                                    <p:anim calcmode="lin" valueType="num">
                                      <p:cBhvr additive="base">
                                        <p:cTn id="7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ppt_x"/>
                                          </p:val>
                                        </p:tav>
                                        <p:tav tm="100000">
                                          <p:val>
                                            <p:strVal val="#ppt_x"/>
                                          </p:val>
                                        </p:tav>
                                      </p:tavLst>
                                    </p:anim>
                                    <p:anim calcmode="lin" valueType="num">
                                      <p:cBhvr additive="base">
                                        <p:cTn id="8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5">
                                            <p:txEl>
                                              <p:pRg st="0" end="0"/>
                                            </p:txEl>
                                          </p:spTgt>
                                        </p:tgtEl>
                                        <p:attrNameLst>
                                          <p:attrName>style.visibility</p:attrName>
                                        </p:attrNameLst>
                                      </p:cBhvr>
                                      <p:to>
                                        <p:strVal val="visible"/>
                                      </p:to>
                                    </p:set>
                                    <p:anim calcmode="lin" valueType="num">
                                      <p:cBhvr additive="base">
                                        <p:cTn id="8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7" grpId="0"/>
      <p:bldP spid="8" grpId="0"/>
      <p:bldP spid="9" grpId="0"/>
      <p:bldP spid="10" grpId="0"/>
      <p:bldP spid="11" grpId="0"/>
      <p:bldP spid="12" grpId="0"/>
      <p:bldP spid="13" grpId="0"/>
      <p:bldP spid="14" grpId="0"/>
      <p:bldP spid="16"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j-lt"/>
              </a:rPr>
              <a:t>Sets</a:t>
            </a:r>
            <a:endParaRPr lang="en-IN" b="1" dirty="0">
              <a:latin typeface="+mj-lt"/>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a:t>
            </a:r>
            <a:r>
              <a:rPr lang="en-US" i="1" dirty="0">
                <a:solidFill>
                  <a:schemeClr val="tx2"/>
                </a:solidFill>
              </a:rPr>
              <a:t>set</a:t>
            </a:r>
            <a:r>
              <a:rPr lang="en-US" dirty="0"/>
              <a:t> is a collection of objects</a:t>
            </a:r>
            <a:r>
              <a:rPr lang="en-US" dirty="0" smtClean="0"/>
              <a:t>.</a:t>
            </a:r>
          </a:p>
          <a:p>
            <a:pPr>
              <a:buFont typeface="Arial" panose="020B0604020202020204" pitchFamily="34" charset="0"/>
              <a:buChar char="•"/>
            </a:pPr>
            <a:r>
              <a:rPr lang="en-GB" altLang="en-US" dirty="0"/>
              <a:t>The objects in a set are called </a:t>
            </a:r>
            <a:r>
              <a:rPr lang="en-GB" altLang="en-US" i="1" dirty="0">
                <a:solidFill>
                  <a:schemeClr val="tx2"/>
                </a:solidFill>
              </a:rPr>
              <a:t>elements</a:t>
            </a:r>
            <a:r>
              <a:rPr lang="en-GB" altLang="en-US" dirty="0"/>
              <a:t> of the set.</a:t>
            </a:r>
          </a:p>
          <a:p>
            <a:pPr>
              <a:buFont typeface="Arial" panose="020B0604020202020204" pitchFamily="34" charset="0"/>
              <a:buChar char="•"/>
            </a:pPr>
            <a:r>
              <a:rPr lang="en-IN" dirty="0" smtClean="0"/>
              <a:t>Examples</a:t>
            </a:r>
          </a:p>
          <a:p>
            <a:pPr lvl="1">
              <a:buFont typeface="Calibri" panose="020F0502020204030204" pitchFamily="34" charset="0"/>
              <a:buChar char="»"/>
            </a:pPr>
            <a:r>
              <a:rPr lang="en-IN" i="1" dirty="0" smtClean="0"/>
              <a:t>A</a:t>
            </a:r>
            <a:r>
              <a:rPr lang="en-IN" dirty="0" smtClean="0"/>
              <a:t> = {11, 12, 21, 22}</a:t>
            </a:r>
          </a:p>
          <a:p>
            <a:pPr lvl="1">
              <a:buFont typeface="Calibri" panose="020F0502020204030204" pitchFamily="34" charset="0"/>
              <a:buChar char="»"/>
            </a:pPr>
            <a:r>
              <a:rPr lang="en-IN" i="1" dirty="0" smtClean="0"/>
              <a:t>B</a:t>
            </a:r>
            <a:r>
              <a:rPr lang="en-IN" dirty="0" smtClean="0"/>
              <a:t> = {</a:t>
            </a:r>
            <a:r>
              <a:rPr lang="en-IN" i="1" dirty="0" smtClean="0"/>
              <a:t>x</a:t>
            </a:r>
            <a:r>
              <a:rPr lang="en-IN" dirty="0" smtClean="0"/>
              <a:t> | </a:t>
            </a:r>
            <a:r>
              <a:rPr lang="en-IN" i="1" dirty="0" smtClean="0"/>
              <a:t>x</a:t>
            </a:r>
            <a:r>
              <a:rPr lang="en-IN" dirty="0" smtClean="0"/>
              <a:t> is odd integer greater than 1}</a:t>
            </a:r>
          </a:p>
          <a:p>
            <a:pPr lvl="1">
              <a:buFont typeface="Calibri" panose="020F0502020204030204" pitchFamily="34" charset="0"/>
              <a:buChar char="»"/>
            </a:pPr>
            <a:r>
              <a:rPr lang="en-IN" i="1" dirty="0" smtClean="0"/>
              <a:t>C</a:t>
            </a:r>
            <a:r>
              <a:rPr lang="en-IN" dirty="0" smtClean="0"/>
              <a:t> = {</a:t>
            </a:r>
            <a:r>
              <a:rPr lang="en-IN" i="1" dirty="0" smtClean="0"/>
              <a:t>x</a:t>
            </a:r>
            <a:r>
              <a:rPr lang="en-IN" dirty="0" smtClean="0"/>
              <a:t> | </a:t>
            </a:r>
            <a:r>
              <a:rPr lang="en-IN" i="1" dirty="0" smtClean="0"/>
              <a:t>x</a:t>
            </a:r>
            <a:r>
              <a:rPr lang="en-IN" dirty="0" smtClean="0"/>
              <a:t> is a two digit integer, each of whose digits is 1 or 2}</a:t>
            </a:r>
          </a:p>
          <a:p>
            <a:pPr lvl="1">
              <a:buFont typeface="Calibri" panose="020F0502020204030204" pitchFamily="34" charset="0"/>
              <a:buChar char="»"/>
            </a:pPr>
            <a:r>
              <a:rPr lang="en-IN" dirty="0" smtClean="0"/>
              <a:t>D = {3</a:t>
            </a:r>
            <a:r>
              <a:rPr lang="en-IN" i="1" dirty="0" smtClean="0"/>
              <a:t>i + </a:t>
            </a:r>
            <a:r>
              <a:rPr lang="en-IN" dirty="0" smtClean="0"/>
              <a:t>7</a:t>
            </a:r>
            <a:r>
              <a:rPr lang="en-IN" i="1" dirty="0" smtClean="0"/>
              <a:t>j </a:t>
            </a:r>
            <a:r>
              <a:rPr lang="en-IN" dirty="0" smtClean="0"/>
              <a:t>|</a:t>
            </a:r>
            <a:r>
              <a:rPr lang="en-IN" i="1" dirty="0" smtClean="0"/>
              <a:t> </a:t>
            </a:r>
            <a:r>
              <a:rPr lang="en-IN" i="1" dirty="0" err="1" smtClean="0"/>
              <a:t>i</a:t>
            </a:r>
            <a:r>
              <a:rPr lang="en-IN" i="1" dirty="0" smtClean="0"/>
              <a:t>, j </a:t>
            </a:r>
            <a:r>
              <a:rPr lang="az-Cyrl-AZ" i="1" dirty="0" smtClean="0"/>
              <a:t>Є</a:t>
            </a:r>
            <a:r>
              <a:rPr lang="en-US" i="1" dirty="0" smtClean="0"/>
              <a:t> N</a:t>
            </a:r>
            <a:r>
              <a:rPr lang="en-IN" dirty="0" smtClean="0"/>
              <a:t>}</a:t>
            </a:r>
          </a:p>
          <a:p>
            <a:pPr lvl="1">
              <a:buFont typeface="Calibri" panose="020F0502020204030204" pitchFamily="34" charset="0"/>
              <a:buChar char="»"/>
            </a:pPr>
            <a:r>
              <a:rPr lang="en-IN" dirty="0" smtClean="0"/>
              <a:t>E = {x | x </a:t>
            </a:r>
            <a:r>
              <a:rPr lang="az-Cyrl-AZ" i="1" dirty="0" smtClean="0"/>
              <a:t>Є</a:t>
            </a:r>
            <a:r>
              <a:rPr lang="en-US" i="1" dirty="0" smtClean="0"/>
              <a:t> B </a:t>
            </a:r>
            <a:r>
              <a:rPr lang="en-US" dirty="0" smtClean="0"/>
              <a:t>and x ≤ 11</a:t>
            </a:r>
            <a:r>
              <a:rPr lang="en-IN" dirty="0" smtClean="0"/>
              <a:t>}</a:t>
            </a:r>
          </a:p>
        </p:txBody>
      </p:sp>
      <p:grpSp>
        <p:nvGrpSpPr>
          <p:cNvPr id="20" name="Group 19"/>
          <p:cNvGrpSpPr/>
          <p:nvPr/>
        </p:nvGrpSpPr>
        <p:grpSpPr>
          <a:xfrm>
            <a:off x="1371600" y="2362200"/>
            <a:ext cx="5867400" cy="609600"/>
            <a:chOff x="1371600" y="2362200"/>
            <a:chExt cx="5867400" cy="609600"/>
          </a:xfrm>
        </p:grpSpPr>
        <p:sp>
          <p:nvSpPr>
            <p:cNvPr id="4" name="Oval 3"/>
            <p:cNvSpPr/>
            <p:nvPr/>
          </p:nvSpPr>
          <p:spPr>
            <a:xfrm>
              <a:off x="1371600" y="2362200"/>
              <a:ext cx="16383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020704" y="26670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953000" y="24384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Roster Notation</a:t>
              </a:r>
              <a:endParaRPr lang="en-US" dirty="0"/>
            </a:p>
          </p:txBody>
        </p:sp>
      </p:grpSp>
      <p:grpSp>
        <p:nvGrpSpPr>
          <p:cNvPr id="21" name="Group 20"/>
          <p:cNvGrpSpPr/>
          <p:nvPr/>
        </p:nvGrpSpPr>
        <p:grpSpPr>
          <a:xfrm>
            <a:off x="6781800" y="2971800"/>
            <a:ext cx="2286000" cy="2209800"/>
            <a:chOff x="6781800" y="2971800"/>
            <a:chExt cx="2286000" cy="2209800"/>
          </a:xfrm>
        </p:grpSpPr>
        <p:sp>
          <p:nvSpPr>
            <p:cNvPr id="11" name="Right Brace 10"/>
            <p:cNvSpPr/>
            <p:nvPr/>
          </p:nvSpPr>
          <p:spPr>
            <a:xfrm>
              <a:off x="7162800" y="2971800"/>
              <a:ext cx="4572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6781800" y="47244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Set-builder Notation</a:t>
              </a:r>
            </a:p>
          </p:txBody>
        </p:sp>
        <p:grpSp>
          <p:nvGrpSpPr>
            <p:cNvPr id="19" name="Group 18"/>
            <p:cNvGrpSpPr/>
            <p:nvPr/>
          </p:nvGrpSpPr>
          <p:grpSpPr>
            <a:xfrm>
              <a:off x="7620000" y="3695700"/>
              <a:ext cx="304800" cy="1028700"/>
              <a:chOff x="7620000" y="3695700"/>
              <a:chExt cx="304800" cy="1028700"/>
            </a:xfrm>
          </p:grpSpPr>
          <p:cxnSp>
            <p:nvCxnSpPr>
              <p:cNvPr id="16" name="Straight Connector 15"/>
              <p:cNvCxnSpPr>
                <a:stCxn id="14" idx="0"/>
              </p:cNvCxnSpPr>
              <p:nvPr/>
            </p:nvCxnSpPr>
            <p:spPr>
              <a:xfrm flipV="1">
                <a:off x="7924800" y="37338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1"/>
              </p:cNvCxnSpPr>
              <p:nvPr/>
            </p:nvCxnSpPr>
            <p:spPr>
              <a:xfrm flipH="1" flipV="1">
                <a:off x="7620000" y="3695700"/>
                <a:ext cx="304800" cy="3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4419600" y="933450"/>
            <a:ext cx="4637049" cy="647700"/>
            <a:chOff x="4419600" y="933450"/>
            <a:chExt cx="4637049" cy="64770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0" y="933450"/>
              <a:ext cx="4432300" cy="647700"/>
            </a:xfrm>
            <a:prstGeom prst="rect">
              <a:avLst/>
            </a:prstGeom>
          </p:spPr>
        </p:pic>
        <p:sp>
          <p:nvSpPr>
            <p:cNvPr id="24" name="Left Brace 23"/>
            <p:cNvSpPr/>
            <p:nvPr/>
          </p:nvSpPr>
          <p:spPr>
            <a:xfrm>
              <a:off x="4419600" y="974394"/>
              <a:ext cx="101600" cy="590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8953500" y="968992"/>
              <a:ext cx="103149" cy="5515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754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over Language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00050"/>
                <a14:m>
                  <m:oMath xmlns:m="http://schemas.openxmlformats.org/officeDocument/2006/math">
                    <m:sSup>
                      <m:sSupPr>
                        <m:ctrlPr>
                          <a:rPr lang="en-US" i="1">
                            <a:latin typeface="Cambria Math"/>
                          </a:rPr>
                        </m:ctrlPr>
                      </m:sSupPr>
                      <m:e>
                        <m:r>
                          <a:rPr lang="en-US" i="1">
                            <a:latin typeface="Cambria Math" panose="02040503050406030204" pitchFamily="18" charset="0"/>
                          </a:rPr>
                          <m:t>𝐿</m:t>
                        </m:r>
                      </m:e>
                      <m:sup>
                        <m:r>
                          <a:rPr lang="en-US" i="1">
                            <a:latin typeface="Cambria Math" panose="02040503050406030204" pitchFamily="18" charset="0"/>
                          </a:rPr>
                          <m:t>+</m:t>
                        </m:r>
                      </m:sup>
                    </m:sSup>
                  </m:oMath>
                </a14:m>
                <a:endParaRPr lang="en-US" dirty="0" smtClean="0"/>
              </a:p>
              <a:p>
                <a:pPr marL="457200" lvl="1" indent="0">
                  <a:buNone/>
                </a:pPr>
                <a:r>
                  <a:rPr lang="en-US" dirty="0"/>
                  <a:t>If </a:t>
                </a:r>
                <a14:m>
                  <m:oMath xmlns:m="http://schemas.openxmlformats.org/officeDocument/2006/math">
                    <m:r>
                      <a:rPr lang="en-US" b="0" i="1" smtClean="0">
                        <a:latin typeface="Cambria Math" panose="02040503050406030204" pitchFamily="18" charset="0"/>
                      </a:rPr>
                      <m:t>𝐿</m:t>
                    </m:r>
                  </m:oMath>
                </a14:m>
                <a:r>
                  <a:rPr lang="en-US" dirty="0" smtClean="0"/>
                  <a:t> </a:t>
                </a:r>
                <a:r>
                  <a:rPr lang="en-US" dirty="0"/>
                  <a:t>is a set of words then by </a:t>
                </a:r>
                <a14:m>
                  <m:oMath xmlns:m="http://schemas.openxmlformats.org/officeDocument/2006/math">
                    <m:sSup>
                      <m:sSupPr>
                        <m:ctrlPr>
                          <a:rPr lang="en-US" i="1">
                            <a:latin typeface="Cambria Math"/>
                          </a:rPr>
                        </m:ctrlPr>
                      </m:sSupPr>
                      <m:e>
                        <m:r>
                          <a:rPr lang="en-US" i="1">
                            <a:latin typeface="Cambria Math" panose="02040503050406030204" pitchFamily="18" charset="0"/>
                          </a:rPr>
                          <m:t>𝐿</m:t>
                        </m:r>
                      </m:e>
                      <m:sup>
                        <m:r>
                          <a:rPr lang="en-US" b="0" i="1" smtClean="0">
                            <a:latin typeface="Cambria Math" panose="02040503050406030204" pitchFamily="18" charset="0"/>
                          </a:rPr>
                          <m:t>+</m:t>
                        </m:r>
                      </m:sup>
                    </m:sSup>
                  </m:oMath>
                </a14:m>
                <a:r>
                  <a:rPr lang="en-US" dirty="0"/>
                  <a:t> we mean the set of all finite strings formed by concatenating words from </a:t>
                </a:r>
                <a:r>
                  <a:rPr lang="en-US" dirty="0" smtClean="0"/>
                  <a:t>L, </a:t>
                </a:r>
                <a:r>
                  <a:rPr lang="en-US" dirty="0"/>
                  <a:t>where any word may be used as often we like, and where the null string is </a:t>
                </a:r>
                <a:r>
                  <a:rPr lang="en-US" dirty="0" smtClean="0"/>
                  <a:t>not </a:t>
                </a:r>
                <a:r>
                  <a:rPr lang="en-US" dirty="0"/>
                  <a:t>included</a:t>
                </a:r>
                <a:r>
                  <a:rPr lang="en-US" dirty="0" smtClean="0"/>
                  <a:t>.</a:t>
                </a:r>
              </a:p>
              <a:p>
                <a:pPr marL="57150"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r>
                        <a:rPr lang="en-US" b="0" i="1" smtClean="0">
                          <a:latin typeface="Cambria Math" panose="02040503050406030204" pitchFamily="18" charset="0"/>
                        </a:rPr>
                        <m:t>= </m:t>
                      </m:r>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a:rPr>
                              </m:ctrlPr>
                            </m:sSupPr>
                            <m:e>
                              <m:r>
                                <a:rPr lang="en-US" b="0" i="1" smtClean="0">
                                  <a:latin typeface="Cambria Math" panose="02040503050406030204" pitchFamily="18" charset="0"/>
                                </a:rPr>
                                <m:t>𝐿</m:t>
                              </m:r>
                            </m:e>
                            <m:sup>
                              <m:r>
                                <a:rPr lang="en-US" b="0" i="1" smtClean="0">
                                  <a:latin typeface="Cambria Math" panose="02040503050406030204" pitchFamily="18" charset="0"/>
                                </a:rPr>
                                <m:t>𝑖</m:t>
                              </m:r>
                            </m:sup>
                          </m:sSup>
                        </m:e>
                      </m:nary>
                    </m:oMath>
                  </m:oMathPara>
                </a14:m>
                <a:endParaRPr lang="en-US" dirty="0"/>
              </a:p>
              <a:p>
                <a:pPr marL="457200" lvl="1" indent="0">
                  <a:buNone/>
                </a:pPr>
                <a:r>
                  <a:rPr lang="en-US" dirty="0"/>
                  <a:t>Example</a:t>
                </a:r>
              </a:p>
              <a:p>
                <a:pPr marL="857250" lvl="2" indent="0">
                  <a:buNone/>
                </a:pPr>
                <a14:m>
                  <m:oMath xmlns:m="http://schemas.openxmlformats.org/officeDocument/2006/math">
                    <m:r>
                      <a:rPr lang="en-US" sz="2400" i="1">
                        <a:latin typeface="Cambria Math" panose="02040503050406030204" pitchFamily="18" charset="0"/>
                      </a:rPr>
                      <m:t>𝐿</m:t>
                    </m:r>
                  </m:oMath>
                </a14:m>
                <a:r>
                  <a:rPr lang="en-US" sz="2400" dirty="0"/>
                  <a:t> = {ab</a:t>
                </a:r>
                <a:r>
                  <a:rPr lang="en-US" sz="2400" dirty="0" smtClean="0"/>
                  <a:t>}</a:t>
                </a:r>
              </a:p>
              <a:p>
                <a:pPr marL="857250" lvl="2" indent="0">
                  <a:buNone/>
                </a:pPr>
                <a:endParaRPr lang="en-US" dirty="0"/>
              </a:p>
              <a:p>
                <a:pPr marL="857250" lvl="2" indent="0">
                  <a:buNone/>
                </a:pPr>
                <a:endParaRPr lang="en-US" dirty="0" smtClean="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78" t="-114" r="-209"/>
                </a:stretch>
              </a:blipFill>
            </p:spPr>
            <p:txBody>
              <a:bodyPr/>
              <a:lstStyle/>
              <a:p>
                <a:r>
                  <a:rPr lang="en-US">
                    <a:noFill/>
                  </a:rPr>
                  <a:t> </a:t>
                </a:r>
              </a:p>
            </p:txBody>
          </p:sp>
        </mc:Fallback>
      </mc:AlternateContent>
      <p:sp>
        <p:nvSpPr>
          <p:cNvPr id="5" name="TextBox 4"/>
          <p:cNvSpPr txBox="1"/>
          <p:nvPr/>
        </p:nvSpPr>
        <p:spPr>
          <a:xfrm>
            <a:off x="1743750" y="4648200"/>
            <a:ext cx="598241" cy="584775"/>
          </a:xfrm>
          <a:prstGeom prst="rect">
            <a:avLst/>
          </a:prstGeom>
          <a:noFill/>
        </p:spPr>
        <p:txBody>
          <a:bodyPr wrap="none" rtlCol="0">
            <a:spAutoFit/>
          </a:bodyPr>
          <a:lstStyle/>
          <a:p>
            <a:r>
              <a:rPr lang="en-US" sz="3200" dirty="0" smtClean="0"/>
              <a:t>ab</a:t>
            </a:r>
            <a:endParaRPr lang="en-US" sz="3200" dirty="0"/>
          </a:p>
        </p:txBody>
      </p:sp>
      <p:sp>
        <p:nvSpPr>
          <p:cNvPr id="7" name="TextBox 6"/>
          <p:cNvSpPr txBox="1"/>
          <p:nvPr/>
        </p:nvSpPr>
        <p:spPr>
          <a:xfrm>
            <a:off x="2449759" y="4648200"/>
            <a:ext cx="598241" cy="584775"/>
          </a:xfrm>
          <a:prstGeom prst="rect">
            <a:avLst/>
          </a:prstGeom>
          <a:noFill/>
        </p:spPr>
        <p:txBody>
          <a:bodyPr wrap="none" rtlCol="0">
            <a:spAutoFit/>
          </a:bodyPr>
          <a:lstStyle/>
          <a:p>
            <a:r>
              <a:rPr lang="en-US" sz="3200" dirty="0" smtClean="0"/>
              <a:t>ab</a:t>
            </a:r>
            <a:endParaRPr lang="en-US" sz="3200" dirty="0"/>
          </a:p>
        </p:txBody>
      </p:sp>
      <p:sp>
        <p:nvSpPr>
          <p:cNvPr id="8" name="TextBox 7"/>
          <p:cNvSpPr txBox="1"/>
          <p:nvPr/>
        </p:nvSpPr>
        <p:spPr>
          <a:xfrm>
            <a:off x="2860344" y="4648200"/>
            <a:ext cx="598241" cy="584775"/>
          </a:xfrm>
          <a:prstGeom prst="rect">
            <a:avLst/>
          </a:prstGeom>
          <a:noFill/>
        </p:spPr>
        <p:txBody>
          <a:bodyPr wrap="none" rtlCol="0">
            <a:spAutoFit/>
          </a:bodyPr>
          <a:lstStyle/>
          <a:p>
            <a:r>
              <a:rPr lang="en-US" sz="3200" dirty="0" smtClean="0"/>
              <a:t>ab</a:t>
            </a:r>
            <a:endParaRPr lang="en-US" sz="3200" dirty="0"/>
          </a:p>
        </p:txBody>
      </p:sp>
      <p:sp>
        <p:nvSpPr>
          <p:cNvPr id="9" name="TextBox 8"/>
          <p:cNvSpPr txBox="1"/>
          <p:nvPr/>
        </p:nvSpPr>
        <p:spPr>
          <a:xfrm>
            <a:off x="3563174" y="4645729"/>
            <a:ext cx="598241" cy="584775"/>
          </a:xfrm>
          <a:prstGeom prst="rect">
            <a:avLst/>
          </a:prstGeom>
          <a:noFill/>
        </p:spPr>
        <p:txBody>
          <a:bodyPr wrap="none" rtlCol="0">
            <a:spAutoFit/>
          </a:bodyPr>
          <a:lstStyle/>
          <a:p>
            <a:r>
              <a:rPr lang="en-US" sz="3200" dirty="0" smtClean="0"/>
              <a:t>ab</a:t>
            </a:r>
            <a:endParaRPr lang="en-US" sz="3200" dirty="0"/>
          </a:p>
        </p:txBody>
      </p:sp>
      <p:sp>
        <p:nvSpPr>
          <p:cNvPr id="10" name="TextBox 9"/>
          <p:cNvSpPr txBox="1"/>
          <p:nvPr/>
        </p:nvSpPr>
        <p:spPr>
          <a:xfrm>
            <a:off x="3973759" y="4645729"/>
            <a:ext cx="598241" cy="584775"/>
          </a:xfrm>
          <a:prstGeom prst="rect">
            <a:avLst/>
          </a:prstGeom>
          <a:noFill/>
        </p:spPr>
        <p:txBody>
          <a:bodyPr wrap="none" rtlCol="0">
            <a:spAutoFit/>
          </a:bodyPr>
          <a:lstStyle/>
          <a:p>
            <a:r>
              <a:rPr lang="en-US" sz="3200" dirty="0" smtClean="0"/>
              <a:t>ab</a:t>
            </a:r>
            <a:endParaRPr lang="en-US" sz="3200" dirty="0"/>
          </a:p>
        </p:txBody>
      </p:sp>
      <p:sp>
        <p:nvSpPr>
          <p:cNvPr id="11" name="TextBox 10"/>
          <p:cNvSpPr txBox="1"/>
          <p:nvPr/>
        </p:nvSpPr>
        <p:spPr>
          <a:xfrm>
            <a:off x="4390015" y="4648200"/>
            <a:ext cx="598241" cy="584775"/>
          </a:xfrm>
          <a:prstGeom prst="rect">
            <a:avLst/>
          </a:prstGeom>
          <a:noFill/>
        </p:spPr>
        <p:txBody>
          <a:bodyPr wrap="none" rtlCol="0">
            <a:spAutoFit/>
          </a:bodyPr>
          <a:lstStyle/>
          <a:p>
            <a:r>
              <a:rPr lang="en-US" sz="3200" dirty="0" smtClean="0"/>
              <a:t>ab</a:t>
            </a:r>
            <a:endParaRPr lang="en-US" sz="3200" dirty="0"/>
          </a:p>
        </p:txBody>
      </p:sp>
      <p:sp>
        <p:nvSpPr>
          <p:cNvPr id="12" name="TextBox 11"/>
          <p:cNvSpPr txBox="1"/>
          <p:nvPr/>
        </p:nvSpPr>
        <p:spPr>
          <a:xfrm>
            <a:off x="5181600" y="4648200"/>
            <a:ext cx="598241" cy="584775"/>
          </a:xfrm>
          <a:prstGeom prst="rect">
            <a:avLst/>
          </a:prstGeom>
          <a:noFill/>
        </p:spPr>
        <p:txBody>
          <a:bodyPr wrap="none" rtlCol="0">
            <a:spAutoFit/>
          </a:bodyPr>
          <a:lstStyle/>
          <a:p>
            <a:r>
              <a:rPr lang="en-US" sz="3200" dirty="0" smtClean="0"/>
              <a:t>ab</a:t>
            </a:r>
            <a:endParaRPr lang="en-US" sz="3200" dirty="0"/>
          </a:p>
        </p:txBody>
      </p:sp>
      <p:sp>
        <p:nvSpPr>
          <p:cNvPr id="13" name="TextBox 12"/>
          <p:cNvSpPr txBox="1"/>
          <p:nvPr/>
        </p:nvSpPr>
        <p:spPr>
          <a:xfrm>
            <a:off x="5585318" y="4648200"/>
            <a:ext cx="598241" cy="584775"/>
          </a:xfrm>
          <a:prstGeom prst="rect">
            <a:avLst/>
          </a:prstGeom>
          <a:noFill/>
        </p:spPr>
        <p:txBody>
          <a:bodyPr wrap="none" rtlCol="0">
            <a:spAutoFit/>
          </a:bodyPr>
          <a:lstStyle/>
          <a:p>
            <a:r>
              <a:rPr lang="en-US" sz="3200" dirty="0" smtClean="0"/>
              <a:t>ab</a:t>
            </a:r>
            <a:endParaRPr lang="en-US" sz="3200" dirty="0"/>
          </a:p>
        </p:txBody>
      </p:sp>
      <p:sp>
        <p:nvSpPr>
          <p:cNvPr id="14" name="TextBox 13"/>
          <p:cNvSpPr txBox="1"/>
          <p:nvPr/>
        </p:nvSpPr>
        <p:spPr>
          <a:xfrm>
            <a:off x="5995903" y="4648200"/>
            <a:ext cx="598241" cy="584775"/>
          </a:xfrm>
          <a:prstGeom prst="rect">
            <a:avLst/>
          </a:prstGeom>
          <a:noFill/>
        </p:spPr>
        <p:txBody>
          <a:bodyPr wrap="none" rtlCol="0">
            <a:spAutoFit/>
          </a:bodyPr>
          <a:lstStyle/>
          <a:p>
            <a:r>
              <a:rPr lang="en-US" sz="3200" dirty="0" smtClean="0"/>
              <a:t>ab</a:t>
            </a:r>
            <a:endParaRPr lang="en-US" sz="3200" dirty="0"/>
          </a:p>
        </p:txBody>
      </p:sp>
      <p:sp>
        <p:nvSpPr>
          <p:cNvPr id="15" name="TextBox 14"/>
          <p:cNvSpPr txBox="1"/>
          <p:nvPr/>
        </p:nvSpPr>
        <p:spPr>
          <a:xfrm>
            <a:off x="6412159" y="4650671"/>
            <a:ext cx="598241" cy="584775"/>
          </a:xfrm>
          <a:prstGeom prst="rect">
            <a:avLst/>
          </a:prstGeom>
          <a:noFill/>
        </p:spPr>
        <p:txBody>
          <a:bodyPr wrap="none" rtlCol="0">
            <a:spAutoFit/>
          </a:bodyPr>
          <a:lstStyle/>
          <a:p>
            <a:r>
              <a:rPr lang="en-US" sz="3200" dirty="0" smtClean="0"/>
              <a:t>ab</a:t>
            </a:r>
            <a:endParaRPr lang="en-US" sz="3200" dirty="0"/>
          </a:p>
        </p:txBody>
      </p:sp>
      <p:sp>
        <p:nvSpPr>
          <p:cNvPr id="16" name="TextBox 15"/>
          <p:cNvSpPr txBox="1"/>
          <p:nvPr/>
        </p:nvSpPr>
        <p:spPr>
          <a:xfrm>
            <a:off x="7372417" y="4648200"/>
            <a:ext cx="780983" cy="584775"/>
          </a:xfrm>
          <a:prstGeom prst="rect">
            <a:avLst/>
          </a:prstGeom>
          <a:noFill/>
        </p:spPr>
        <p:txBody>
          <a:bodyPr wrap="none" rtlCol="0">
            <a:spAutoFit/>
          </a:bodyPr>
          <a:lstStyle/>
          <a:p>
            <a:r>
              <a:rPr lang="en-US" sz="3200" dirty="0" smtClean="0"/>
              <a:t>……</a:t>
            </a:r>
            <a:endParaRPr lang="en-US" sz="3200" dirty="0"/>
          </a:p>
        </p:txBody>
      </p:sp>
      <mc:AlternateContent xmlns:mc="http://schemas.openxmlformats.org/markup-compatibility/2006" xmlns:a14="http://schemas.microsoft.com/office/drawing/2010/main">
        <mc:Choice Requires="a14">
          <p:sp>
            <p:nvSpPr>
              <p:cNvPr id="17" name="Rectangle 16"/>
              <p:cNvSpPr/>
              <p:nvPr/>
            </p:nvSpPr>
            <p:spPr>
              <a:xfrm>
                <a:off x="533400" y="5715000"/>
                <a:ext cx="815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14:m>
                  <m:oMath xmlns:m="http://schemas.openxmlformats.org/officeDocument/2006/math">
                    <m:sSup>
                      <m:sSupPr>
                        <m:ctrlPr>
                          <a:rPr lang="en-US" sz="3200" i="1">
                            <a:latin typeface="Cambria Math"/>
                          </a:rPr>
                        </m:ctrlPr>
                      </m:sSupPr>
                      <m:e>
                        <m:r>
                          <a:rPr lang="en-US" sz="3200" i="1">
                            <a:latin typeface="Cambria Math" panose="02040503050406030204" pitchFamily="18" charset="0"/>
                          </a:rPr>
                          <m:t>𝐿</m:t>
                        </m:r>
                      </m:e>
                      <m:sup>
                        <m:r>
                          <a:rPr lang="en-US" sz="3200" i="1">
                            <a:latin typeface="Cambria Math" panose="02040503050406030204" pitchFamily="18" charset="0"/>
                          </a:rPr>
                          <m:t>+</m:t>
                        </m:r>
                      </m:sup>
                    </m:sSup>
                  </m:oMath>
                </a14:m>
                <a:r>
                  <a:rPr lang="en-US" sz="3000" dirty="0"/>
                  <a:t> = {ab, </a:t>
                </a:r>
                <a:r>
                  <a:rPr lang="en-US" sz="3000" dirty="0" err="1"/>
                  <a:t>abab</a:t>
                </a:r>
                <a:r>
                  <a:rPr lang="en-US" sz="3000" dirty="0"/>
                  <a:t>, </a:t>
                </a:r>
                <a:r>
                  <a:rPr lang="en-US" sz="3000" dirty="0" err="1"/>
                  <a:t>ababab</a:t>
                </a:r>
                <a:r>
                  <a:rPr lang="en-US" sz="3000" dirty="0"/>
                  <a:t>, </a:t>
                </a:r>
                <a:r>
                  <a:rPr lang="en-US" sz="3000" dirty="0" err="1"/>
                  <a:t>abababab</a:t>
                </a:r>
                <a:r>
                  <a:rPr lang="en-US" sz="3000" dirty="0"/>
                  <a:t>, ….}</a:t>
                </a:r>
                <a:endParaRPr lang="en-US" sz="3200" dirty="0"/>
              </a:p>
            </p:txBody>
          </p:sp>
        </mc:Choice>
        <mc:Fallback xmlns="">
          <p:sp>
            <p:nvSpPr>
              <p:cNvPr id="17" name="Rectangle 16"/>
              <p:cNvSpPr>
                <a:spLocks noRot="1" noChangeAspect="1" noMove="1" noResize="1" noEditPoints="1" noAdjustHandles="1" noChangeArrowheads="1" noChangeShapeType="1" noTextEdit="1"/>
              </p:cNvSpPr>
              <p:nvPr/>
            </p:nvSpPr>
            <p:spPr>
              <a:xfrm>
                <a:off x="533400" y="5715000"/>
                <a:ext cx="8153400" cy="609600"/>
              </a:xfrm>
              <a:prstGeom prst="rect">
                <a:avLst/>
              </a:prstGeom>
              <a:blipFill rotWithShape="0">
                <a:blip r:embed="rId3"/>
                <a:stretch>
                  <a:fillRect t="-3846" b="-25000"/>
                </a:stretch>
              </a:blipFill>
            </p:spPr>
            <p:txBody>
              <a:bodyPr/>
              <a:lstStyle/>
              <a:p>
                <a:r>
                  <a:rPr lang="en-US">
                    <a:noFill/>
                  </a:rPr>
                  <a:t> </a:t>
                </a:r>
              </a:p>
            </p:txBody>
          </p:sp>
        </mc:Fallback>
      </mc:AlternateContent>
    </p:spTree>
    <p:extLst>
      <p:ext uri="{BB962C8B-B14F-4D97-AF65-F5344CB8AC3E}">
        <p14:creationId xmlns:p14="http://schemas.microsoft.com/office/powerpoint/2010/main" val="34790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1+#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15" grpId="0"/>
      <p:bldP spid="16" grpId="0"/>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10000" dirty="0" smtClean="0"/>
              <a:t>Proof</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8134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a:t>
            </a:r>
            <a:endParaRPr lang="en-US" dirty="0"/>
          </a:p>
        </p:txBody>
      </p:sp>
      <p:sp>
        <p:nvSpPr>
          <p:cNvPr id="3" name="Content Placeholder 2"/>
          <p:cNvSpPr>
            <a:spLocks noGrp="1"/>
          </p:cNvSpPr>
          <p:nvPr>
            <p:ph idx="1"/>
          </p:nvPr>
        </p:nvSpPr>
        <p:spPr/>
        <p:txBody>
          <a:bodyPr/>
          <a:lstStyle/>
          <a:p>
            <a:r>
              <a:rPr lang="en-US" dirty="0" smtClean="0"/>
              <a:t>A proof of a statement is essentially just a convincing argument that the statement is true.</a:t>
            </a:r>
          </a:p>
          <a:p>
            <a:r>
              <a:rPr lang="en-US" dirty="0" smtClean="0"/>
              <a:t>A typical step in proof is to derive some statement from</a:t>
            </a:r>
          </a:p>
          <a:p>
            <a:pPr marL="857250" lvl="1" indent="-457200">
              <a:buFont typeface="+mj-lt"/>
              <a:buAutoNum type="arabicPeriod"/>
            </a:pPr>
            <a:r>
              <a:rPr lang="en-US" dirty="0"/>
              <a:t>a</a:t>
            </a:r>
            <a:r>
              <a:rPr lang="en-US" dirty="0" smtClean="0"/>
              <a:t>ssumptions or hypotheses</a:t>
            </a:r>
          </a:p>
          <a:p>
            <a:pPr marL="857250" lvl="1" indent="-457200">
              <a:buFont typeface="+mj-lt"/>
              <a:buAutoNum type="arabicPeriod"/>
            </a:pPr>
            <a:r>
              <a:rPr lang="en-US" dirty="0" smtClean="0"/>
              <a:t>statements that have already been derived</a:t>
            </a:r>
          </a:p>
          <a:p>
            <a:pPr marL="857250" lvl="1" indent="-457200">
              <a:buFont typeface="+mj-lt"/>
              <a:buAutoNum type="arabicPeriod"/>
            </a:pPr>
            <a:r>
              <a:rPr lang="en-US" dirty="0" smtClean="0"/>
              <a:t>Other generally accepted facts</a:t>
            </a:r>
            <a:endParaRPr lang="en-US" dirty="0"/>
          </a:p>
        </p:txBody>
      </p:sp>
    </p:spTree>
    <p:extLst>
      <p:ext uri="{BB962C8B-B14F-4D97-AF65-F5344CB8AC3E}">
        <p14:creationId xmlns:p14="http://schemas.microsoft.com/office/powerpoint/2010/main" val="66335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Prove: Product of Two Odd Integers is Odd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tx2"/>
                    </a:solidFill>
                  </a:rPr>
                  <a:t>To prove:</a:t>
                </a:r>
                <a:r>
                  <a:rPr lang="en-US" dirty="0" smtClean="0"/>
                  <a:t> For any integer </a:t>
                </a:r>
                <a14:m>
                  <m:oMath xmlns:m="http://schemas.openxmlformats.org/officeDocument/2006/math">
                    <m:r>
                      <a:rPr lang="en-US" b="0" i="1" smtClean="0">
                        <a:latin typeface="Cambria Math" panose="02040503050406030204" pitchFamily="18" charset="0"/>
                      </a:rPr>
                      <m:t>𝑎</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if </a:t>
                </a:r>
                <a14:m>
                  <m:oMath xmlns:m="http://schemas.openxmlformats.org/officeDocument/2006/math">
                    <m:r>
                      <a:rPr lang="en-US" i="1">
                        <a:latin typeface="Cambria Math" panose="02040503050406030204" pitchFamily="18" charset="0"/>
                      </a:rPr>
                      <m:t>𝑎</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are odd, then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𝑏</m:t>
                    </m:r>
                  </m:oMath>
                </a14:m>
                <a:r>
                  <a:rPr lang="en-US" dirty="0" smtClean="0"/>
                  <a:t> is odd.</a:t>
                </a:r>
              </a:p>
              <a:p>
                <a:r>
                  <a:rPr lang="en-US" dirty="0" smtClean="0">
                    <a:solidFill>
                      <a:schemeClr val="tx2"/>
                    </a:solidFill>
                  </a:rPr>
                  <a:t>Proof:</a:t>
                </a:r>
              </a:p>
              <a:p>
                <a:pPr>
                  <a:buFont typeface="Calibri" panose="020F0502020204030204" pitchFamily="34" charset="0"/>
                  <a:buChar char="–"/>
                </a:pPr>
                <a:r>
                  <a:rPr lang="en-US" dirty="0" smtClean="0">
                    <a:solidFill>
                      <a:schemeClr val="tx2"/>
                    </a:solidFill>
                  </a:rPr>
                  <a:t>Assumption:</a:t>
                </a:r>
                <a:r>
                  <a:rPr lang="en-US" dirty="0" smtClean="0"/>
                  <a:t> An integer </a:t>
                </a:r>
                <a14:m>
                  <m:oMath xmlns:m="http://schemas.openxmlformats.org/officeDocument/2006/math">
                    <m:r>
                      <a:rPr lang="en-US" b="0" i="1" smtClean="0">
                        <a:latin typeface="Cambria Math" panose="02040503050406030204" pitchFamily="18" charset="0"/>
                      </a:rPr>
                      <m:t>𝑛</m:t>
                    </m:r>
                  </m:oMath>
                </a14:m>
                <a:r>
                  <a:rPr lang="en-US" dirty="0" smtClean="0"/>
                  <a:t> is odd if there exists an integer </a:t>
                </a:r>
                <a14:m>
                  <m:oMath xmlns:m="http://schemas.openxmlformats.org/officeDocument/2006/math">
                    <m:r>
                      <a:rPr lang="en-US" b="0" i="1" smtClean="0">
                        <a:latin typeface="Cambria Math" panose="02040503050406030204" pitchFamily="18" charset="0"/>
                      </a:rPr>
                      <m:t>𝑥</m:t>
                    </m:r>
                  </m:oMath>
                </a14:m>
                <a:r>
                  <a:rPr lang="en-US" dirty="0" smtClean="0"/>
                  <a:t> so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smtClean="0"/>
                  <a:t>.</a:t>
                </a:r>
              </a:p>
              <a:p>
                <a:pPr>
                  <a:buFont typeface="Calibri" panose="020F0502020204030204" pitchFamily="34" charset="0"/>
                  <a:buChar char="–"/>
                </a:pPr>
                <a:r>
                  <a:rPr lang="en-US" dirty="0" smtClean="0"/>
                  <a:t>Let </a:t>
                </a:r>
                <a14:m>
                  <m:oMath xmlns:m="http://schemas.openxmlformats.org/officeDocument/2006/math">
                    <m:r>
                      <a:rPr lang="en-US" i="1">
                        <a:latin typeface="Cambria Math" panose="02040503050406030204" pitchFamily="18" charset="0"/>
                      </a:rPr>
                      <m:t>𝑎</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be any odd integers.</a:t>
                </a:r>
              </a:p>
              <a:p>
                <a:pPr>
                  <a:buFont typeface="Calibri" panose="020F0502020204030204" pitchFamily="34" charset="0"/>
                  <a:buChar char="–"/>
                </a:pPr>
                <a:r>
                  <a:rPr lang="en-US" dirty="0" smtClean="0"/>
                  <a:t>Then according to definition, there is an integer </a:t>
                </a:r>
                <a14:m>
                  <m:oMath xmlns:m="http://schemas.openxmlformats.org/officeDocument/2006/math">
                    <m:r>
                      <a:rPr lang="en-US" b="0" i="1" smtClean="0">
                        <a:latin typeface="Cambria Math" panose="02040503050406030204" pitchFamily="18" charset="0"/>
                      </a:rPr>
                      <m:t>𝑥</m:t>
                    </m:r>
                  </m:oMath>
                </a14:m>
                <a:r>
                  <a:rPr lang="en-US" dirty="0" smtClean="0"/>
                  <a:t> so that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smtClean="0"/>
                  <a:t> and there is an integer </a:t>
                </a:r>
                <a14:m>
                  <m:oMath xmlns:m="http://schemas.openxmlformats.org/officeDocument/2006/math">
                    <m:r>
                      <a:rPr lang="en-US" b="0" i="1" smtClean="0">
                        <a:latin typeface="Cambria Math" panose="02040503050406030204" pitchFamily="18" charset="0"/>
                      </a:rPr>
                      <m:t>𝑦</m:t>
                    </m:r>
                  </m:oMath>
                </a14:m>
                <a:r>
                  <a:rPr lang="en-US" dirty="0" smtClean="0"/>
                  <a:t> so that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+1</m:t>
                    </m:r>
                  </m:oMath>
                </a14:m>
                <a:endParaRPr lang="en-US" dirty="0" smtClean="0"/>
              </a:p>
              <a:p>
                <a:pPr>
                  <a:buFont typeface="Calibri" panose="020F0502020204030204" pitchFamily="34" charset="0"/>
                  <a:buChar char="–"/>
                </a:pPr>
                <a:r>
                  <a:rPr lang="en-US" dirty="0" smtClean="0"/>
                  <a:t>To show that there is an integer </a:t>
                </a:r>
                <a14:m>
                  <m:oMath xmlns:m="http://schemas.openxmlformats.org/officeDocument/2006/math">
                    <m:r>
                      <a:rPr lang="en-US" b="0" i="1" smtClean="0">
                        <a:latin typeface="Cambria Math" panose="02040503050406030204" pitchFamily="18" charset="0"/>
                      </a:rPr>
                      <m:t>𝑧</m:t>
                    </m:r>
                  </m:oMath>
                </a14:m>
                <a:r>
                  <a:rPr lang="en-US" dirty="0" smtClean="0"/>
                  <a:t> so that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𝑏</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457" r="-974"/>
                </a:stretch>
              </a:blipFill>
            </p:spPr>
            <p:txBody>
              <a:bodyPr/>
              <a:lstStyle/>
              <a:p>
                <a:r>
                  <a:rPr lang="en-US">
                    <a:noFill/>
                  </a:rPr>
                  <a:t> </a:t>
                </a:r>
              </a:p>
            </p:txBody>
          </p:sp>
        </mc:Fallback>
      </mc:AlternateContent>
    </p:spTree>
    <p:extLst>
      <p:ext uri="{BB962C8B-B14F-4D97-AF65-F5344CB8AC3E}">
        <p14:creationId xmlns:p14="http://schemas.microsoft.com/office/powerpoint/2010/main" val="318167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Prove: Product of Two Odd Integers is Odd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Calibri" panose="020F0502020204030204" pitchFamily="34" charset="0"/>
                  <a:buChar char="–"/>
                </a:pPr>
                <a:r>
                  <a:rPr lang="en-US" dirty="0" smtClean="0"/>
                  <a:t>Therefore</a:t>
                </a:r>
              </a:p>
              <a:p>
                <a:pPr marL="0" indent="0">
                  <a:buNone/>
                </a:pPr>
                <a:endParaRPr lang="en-US" dirty="0" smtClean="0"/>
              </a:p>
              <a:p>
                <a:pPr marL="0" indent="0">
                  <a:buNone/>
                </a:pPr>
                <a:endParaRPr lang="en-US" dirty="0"/>
              </a:p>
              <a:p>
                <a:pPr marL="0" indent="0">
                  <a:buNone/>
                </a:pPr>
                <a:endParaRPr lang="en-US" dirty="0" smtClean="0"/>
              </a:p>
              <a:p>
                <a:pPr>
                  <a:buFont typeface="Calibri" panose="020F0502020204030204" pitchFamily="34" charset="0"/>
                  <a:buChar char="–"/>
                </a:pPr>
                <a:r>
                  <a:rPr lang="en-US" dirty="0" smtClean="0"/>
                  <a:t>Since we have shown that there is a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=2</m:t>
                    </m:r>
                    <m:r>
                      <a:rPr lang="en-US" b="0" i="1" smtClean="0">
                        <a:latin typeface="Cambria Math" panose="02040503050406030204" pitchFamily="18" charset="0"/>
                      </a:rPr>
                      <m:t>𝑥𝑦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smtClean="0"/>
                  <a:t> so that </a:t>
                </a:r>
                <a14:m>
                  <m:oMath xmlns:m="http://schemas.openxmlformats.org/officeDocument/2006/math">
                    <m:r>
                      <a:rPr lang="en-US" b="0" i="1" smtClean="0">
                        <a:latin typeface="Cambria Math" panose="02040503050406030204" pitchFamily="18" charset="0"/>
                      </a:rPr>
                      <m:t>𝑎𝑏</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m:t>
                    </m:r>
                  </m:oMath>
                </a14:m>
                <a:r>
                  <a:rPr lang="en-US" dirty="0" smtClean="0"/>
                  <a:t>.</a:t>
                </a:r>
              </a:p>
              <a:p>
                <a:pPr>
                  <a:buFont typeface="Calibri" panose="020F0502020204030204" pitchFamily="34" charset="0"/>
                  <a:buChar char="–"/>
                </a:pPr>
                <a:r>
                  <a:rPr lang="en-US" dirty="0" smtClean="0"/>
                  <a:t>Hence we proved that “The product of two odd integers is odd”.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8549401"/>
                  </p:ext>
                </p:extLst>
              </p:nvPr>
            </p:nvGraphicFramePr>
            <p:xfrm>
              <a:off x="3106420" y="1457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𝑎𝑏</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8549401"/>
                  </p:ext>
                </p:extLst>
              </p:nvPr>
            </p:nvGraphicFramePr>
            <p:xfrm>
              <a:off x="3106420" y="1457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r="-572000" b="-13115"/>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19048" r="-580952" b="-13115"/>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37705" b="-1311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281273353"/>
                  </p:ext>
                </p:extLst>
              </p:nvPr>
            </p:nvGraphicFramePr>
            <p:xfrm>
              <a:off x="3110552" y="1838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rPr>
                                  <m:t>𝑥𝑦</m:t>
                                </m:r>
                                <m:r>
                                  <a:rPr lang="en-US" b="0" i="1" smtClean="0">
                                    <a:solidFill>
                                      <a:schemeClr val="tx1"/>
                                    </a:solidFill>
                                    <a:latin typeface="Cambria Math" panose="02040503050406030204" pitchFamily="18" charset="0"/>
                                  </a:rPr>
                                  <m:t>+ 2</m:t>
                                </m:r>
                                <m:r>
                                  <a:rPr lang="en-US" i="1" smtClean="0">
                                    <a:solidFill>
                                      <a:schemeClr val="tx1"/>
                                    </a:solidFill>
                                    <a:latin typeface="Cambria Math" panose="02040503050406030204" pitchFamily="18" charset="0"/>
                                  </a:rPr>
                                  <m:t>𝑥</m:t>
                                </m:r>
                                <m:r>
                                  <a:rPr lang="en-US"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281273353"/>
                  </p:ext>
                </p:extLst>
              </p:nvPr>
            </p:nvGraphicFramePr>
            <p:xfrm>
              <a:off x="3110552" y="1838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119048" r="-580952" b="-11290"/>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7705" b="-1129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29871741"/>
                  </p:ext>
                </p:extLst>
              </p:nvPr>
            </p:nvGraphicFramePr>
            <p:xfrm>
              <a:off x="3124200" y="2219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2(2</m:t>
                                </m:r>
                                <m:r>
                                  <a:rPr lang="en-US" b="0" i="1" smtClean="0">
                                    <a:solidFill>
                                      <a:schemeClr val="tx1"/>
                                    </a:solidFill>
                                    <a:latin typeface="Cambria Math" panose="02040503050406030204" pitchFamily="18" charset="0"/>
                                  </a:rPr>
                                  <m:t>𝑥𝑦</m:t>
                                </m:r>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𝑥</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29871741"/>
                  </p:ext>
                </p:extLst>
              </p:nvPr>
            </p:nvGraphicFramePr>
            <p:xfrm>
              <a:off x="3124200" y="2219960"/>
              <a:ext cx="3065780" cy="370840"/>
            </p:xfrm>
            <a:graphic>
              <a:graphicData uri="http://schemas.openxmlformats.org/drawingml/2006/table">
                <a:tbl>
                  <a:tblPr firstRow="1" bandRow="1">
                    <a:tableStyleId>{5C22544A-7EE6-4342-B048-85BDC9FD1C3A}</a:tableStyleId>
                  </a:tblPr>
                  <a:tblGrid>
                    <a:gridCol w="457200"/>
                    <a:gridCol w="381000"/>
                    <a:gridCol w="22275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119048" r="-580952" b="-13115"/>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7705" b="-13115"/>
                          </a:stretch>
                        </a:blipFill>
                      </a:tcPr>
                    </a:tc>
                  </a:tr>
                </a:tbl>
              </a:graphicData>
            </a:graphic>
          </p:graphicFrame>
        </mc:Fallback>
      </mc:AlternateContent>
    </p:spTree>
    <p:extLst>
      <p:ext uri="{BB962C8B-B14F-4D97-AF65-F5344CB8AC3E}">
        <p14:creationId xmlns:p14="http://schemas.microsoft.com/office/powerpoint/2010/main" val="8939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Prove: </a:t>
                </a:r>
                <a14:m>
                  <m:oMath xmlns:m="http://schemas.openxmlformats.org/officeDocument/2006/math">
                    <m:rad>
                      <m:radPr>
                        <m:degHide m:val="on"/>
                        <m:ctrlPr>
                          <a:rPr lang="en-US" i="1" smtClean="0">
                            <a:latin typeface="Cambria Math"/>
                          </a:rPr>
                        </m:ctrlPr>
                      </m:radPr>
                      <m:deg/>
                      <m:e>
                        <m:r>
                          <a:rPr lang="en-US" b="0" i="1" smtClean="0">
                            <a:latin typeface="Cambria Math" panose="02040503050406030204" pitchFamily="18" charset="0"/>
                          </a:rPr>
                          <m:t>2</m:t>
                        </m:r>
                      </m:e>
                    </m:rad>
                  </m:oMath>
                </a14:m>
                <a:r>
                  <a:rPr lang="en-US" dirty="0" smtClean="0"/>
                  <a:t> is Irrational</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34" t="-3008" b="-293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solidFill>
                      <a:schemeClr val="tx2"/>
                    </a:solidFill>
                  </a:rPr>
                  <a:t>Definition:</a:t>
                </a:r>
                <a:r>
                  <a:rPr lang="en-US" dirty="0" smtClean="0"/>
                  <a:t> A real number is rational if there are two integers </a:t>
                </a:r>
                <a14:m>
                  <m:oMath xmlns:m="http://schemas.openxmlformats.org/officeDocument/2006/math">
                    <m:r>
                      <a:rPr lang="en-US" b="0" i="1" smtClean="0">
                        <a:latin typeface="Cambria Math" panose="02040503050406030204" pitchFamily="18" charset="0"/>
                      </a:rPr>
                      <m:t>𝑚</m:t>
                    </m:r>
                  </m:oMath>
                </a14:m>
                <a:r>
                  <a:rPr lang="en-US" dirty="0" smtClean="0"/>
                  <a:t> and </a:t>
                </a:r>
                <a14:m>
                  <m:oMath xmlns:m="http://schemas.openxmlformats.org/officeDocument/2006/math">
                    <m:r>
                      <a:rPr lang="en-US" b="0" i="1" smtClean="0">
                        <a:latin typeface="Cambria Math" panose="02040503050406030204" pitchFamily="18" charset="0"/>
                      </a:rPr>
                      <m:t>𝑛</m:t>
                    </m:r>
                  </m:oMath>
                </a14:m>
                <a:r>
                  <a:rPr lang="en-US" dirty="0" smtClean="0"/>
                  <a:t> so that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smtClean="0"/>
                  <a:t>. </a:t>
                </a:r>
              </a:p>
              <a:p>
                <a:r>
                  <a:rPr lang="en-US" dirty="0" smtClean="0">
                    <a:solidFill>
                      <a:schemeClr val="tx2"/>
                    </a:solidFill>
                  </a:rPr>
                  <a:t>Proof:</a:t>
                </a:r>
              </a:p>
              <a:p>
                <a:pPr>
                  <a:buFont typeface="Calibri" panose="020F0502020204030204" pitchFamily="34" charset="0"/>
                  <a:buChar char="–"/>
                </a:pPr>
                <a:r>
                  <a:rPr lang="en-US" dirty="0" smtClean="0"/>
                  <a:t>Suppose for the sake of contradiction that </a:t>
                </a:r>
                <a14:m>
                  <m:oMath xmlns:m="http://schemas.openxmlformats.org/officeDocument/2006/math">
                    <m:rad>
                      <m:radPr>
                        <m:degHide m:val="on"/>
                        <m:ctrlPr>
                          <a:rPr lang="en-US" i="1" smtClean="0">
                            <a:latin typeface="Cambria Math"/>
                          </a:rPr>
                        </m:ctrlPr>
                      </m:radPr>
                      <m:deg/>
                      <m:e>
                        <m:r>
                          <a:rPr lang="en-US" b="0" i="1" smtClean="0">
                            <a:latin typeface="Cambria Math" panose="02040503050406030204" pitchFamily="18" charset="0"/>
                          </a:rPr>
                          <m:t>2</m:t>
                        </m:r>
                      </m:e>
                    </m:rad>
                  </m:oMath>
                </a14:m>
                <a:r>
                  <a:rPr lang="en-US" dirty="0" smtClean="0"/>
                  <a:t> is rational.</a:t>
                </a:r>
              </a:p>
              <a:p>
                <a:pPr>
                  <a:buFont typeface="Calibri" panose="020F0502020204030204" pitchFamily="34" charset="0"/>
                  <a:buChar char="–"/>
                </a:pPr>
                <a:r>
                  <a:rPr lang="en-US" dirty="0" smtClean="0"/>
                  <a:t>Then there exists some integers </a:t>
                </a:r>
                <a14:m>
                  <m:oMath xmlns:m="http://schemas.openxmlformats.org/officeDocument/2006/math">
                    <m:r>
                      <a:rPr lang="en-US" i="1">
                        <a:latin typeface="Cambria Math" panose="02040503050406030204" pitchFamily="18" charset="0"/>
                      </a:rPr>
                      <m:t>𝑚</m:t>
                    </m:r>
                    <m:r>
                      <a:rPr lang="en-US" b="0" i="1" smtClean="0">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such that </a:t>
                </a:r>
                <a14:m>
                  <m:oMath xmlns:m="http://schemas.openxmlformats.org/officeDocument/2006/math">
                    <m:sSup>
                      <m:sSupPr>
                        <m:ctrlPr>
                          <a:rPr lang="en-US" b="0" i="1" smtClean="0">
                            <a:latin typeface="Cambria Math"/>
                          </a:rPr>
                        </m:ctrlPr>
                      </m:sSupPr>
                      <m:e>
                        <m:rad>
                          <m:radPr>
                            <m:degHide m:val="on"/>
                            <m:ctrlPr>
                              <a:rPr lang="en-US" b="0" i="1" smtClean="0">
                                <a:latin typeface="Cambria Math"/>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r>
                          <a:rPr lang="en-US" i="1">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a:t>
                </a:r>
              </a:p>
              <a:p>
                <a:pPr>
                  <a:buFont typeface="Calibri" panose="020F0502020204030204" pitchFamily="34" charset="0"/>
                  <a:buChar char="–"/>
                </a:pPr>
                <a:r>
                  <a:rPr lang="en-US" dirty="0" smtClean="0"/>
                  <a:t>By dividing both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oMath>
                </a14:m>
                <a:r>
                  <a:rPr lang="en-US" dirty="0" smtClean="0"/>
                  <a:t> and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rPr>
                      <m:t>′</m:t>
                    </m:r>
                  </m:oMath>
                </a14:m>
                <a:r>
                  <a:rPr lang="en-US" dirty="0" smtClean="0"/>
                  <a:t> by all the factors that are common to both, we obtain </a:t>
                </a:r>
                <a14:m>
                  <m:oMath xmlns:m="http://schemas.openxmlformats.org/officeDocument/2006/math">
                    <m:rad>
                      <m:radPr>
                        <m:degHide m:val="on"/>
                        <m:ctrlPr>
                          <a:rPr lang="en-US" b="0" i="1" smtClean="0">
                            <a:latin typeface="Cambria Math"/>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r>
                      <m:rPr>
                        <m:sty m:val="p"/>
                      </m:rPr>
                      <a:rPr lang="en-US" b="0" i="0" smtClean="0">
                        <a:latin typeface="Cambria Math" panose="02040503050406030204" pitchFamily="18" charset="0"/>
                      </a:rPr>
                      <m:t>m</m:t>
                    </m:r>
                    <m:r>
                      <a:rPr lang="en-US" i="1">
                        <a:latin typeface="Cambria Math" panose="02040503050406030204" pitchFamily="18" charset="0"/>
                      </a:rPr>
                      <m:t>/</m:t>
                    </m:r>
                    <m:r>
                      <a:rPr lang="en-US" i="1">
                        <a:latin typeface="Cambria Math" panose="02040503050406030204" pitchFamily="18" charset="0"/>
                      </a:rPr>
                      <m:t>𝑛</m:t>
                    </m:r>
                  </m:oMath>
                </a14:m>
                <a:r>
                  <a:rPr lang="en-US" dirty="0" smtClean="0"/>
                  <a:t>, for some integers </a:t>
                </a:r>
                <a14:m>
                  <m:oMath xmlns:m="http://schemas.openxmlformats.org/officeDocument/2006/math">
                    <m:r>
                      <a:rPr lang="en-US" b="0" i="1" smtClean="0">
                        <a:latin typeface="Cambria Math" panose="02040503050406030204" pitchFamily="18" charset="0"/>
                      </a:rPr>
                      <m:t>𝑚</m:t>
                    </m:r>
                  </m:oMath>
                </a14:m>
                <a:r>
                  <a:rPr lang="en-US" dirty="0" smtClean="0"/>
                  <a:t> and </a:t>
                </a:r>
                <a14:m>
                  <m:oMath xmlns:m="http://schemas.openxmlformats.org/officeDocument/2006/math">
                    <m:r>
                      <a:rPr lang="en-US" i="1">
                        <a:latin typeface="Cambria Math" panose="02040503050406030204" pitchFamily="18" charset="0"/>
                      </a:rPr>
                      <m:t>𝑛</m:t>
                    </m:r>
                  </m:oMath>
                </a14:m>
                <a:r>
                  <a:rPr lang="en-US" dirty="0" smtClean="0"/>
                  <a:t> having no common factors.</a:t>
                </a:r>
              </a:p>
              <a:p>
                <a:pPr>
                  <a:buFont typeface="Calibri" panose="020F0502020204030204" pitchFamily="34" charset="0"/>
                  <a:buChar char="–"/>
                </a:pPr>
                <a:r>
                  <a:rPr lang="en-US" dirty="0" smtClean="0"/>
                  <a:t>Since </a:t>
                </a:r>
                <a14:m>
                  <m:oMath xmlns:m="http://schemas.openxmlformats.org/officeDocument/2006/math">
                    <m:rad>
                      <m:radPr>
                        <m:degHide m:val="on"/>
                        <m:ctrlPr>
                          <a:rPr lang="en-US" i="1">
                            <a:latin typeface="Cambria Math"/>
                          </a:rPr>
                        </m:ctrlPr>
                      </m:radPr>
                      <m:deg/>
                      <m:e>
                        <m:r>
                          <a:rPr lang="en-US" i="1">
                            <a:latin typeface="Cambria Math" panose="02040503050406030204" pitchFamily="18" charset="0"/>
                          </a:rPr>
                          <m:t>2</m:t>
                        </m:r>
                      </m:e>
                    </m:rad>
                    <m:r>
                      <a:rPr lang="en-US" i="1">
                        <a:latin typeface="Cambria Math" panose="02040503050406030204" pitchFamily="18" charset="0"/>
                      </a:rPr>
                      <m:t>=</m:t>
                    </m:r>
                    <m:r>
                      <m:rPr>
                        <m:sty m:val="p"/>
                      </m:rPr>
                      <a:rPr lang="en-US">
                        <a:latin typeface="Cambria Math" panose="02040503050406030204" pitchFamily="18" charset="0"/>
                      </a:rPr>
                      <m:t>m</m:t>
                    </m:r>
                    <m:r>
                      <a:rPr lang="en-US" i="1">
                        <a:latin typeface="Cambria Math" panose="02040503050406030204" pitchFamily="18" charset="0"/>
                      </a:rPr>
                      <m:t>/</m:t>
                    </m:r>
                    <m:r>
                      <a:rPr lang="en-US" i="1">
                        <a:latin typeface="Cambria Math" panose="02040503050406030204" pitchFamily="18" charset="0"/>
                      </a:rPr>
                      <m:t>𝑛</m:t>
                    </m:r>
                  </m:oMath>
                </a14:m>
                <a:r>
                  <a:rPr lang="en-US" dirty="0" smtClean="0"/>
                  <a:t>, </a:t>
                </a:r>
                <a14:m>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a:rPr lang="en-US" b="0" i="1" smtClean="0">
                        <a:latin typeface="Cambria Math" panose="02040503050406030204" pitchFamily="18" charset="0"/>
                      </a:rPr>
                      <m:t>𝑛</m:t>
                    </m:r>
                    <m:rad>
                      <m:radPr>
                        <m:degHide m:val="on"/>
                        <m:ctrlPr>
                          <a:rPr lang="en-US" i="1">
                            <a:latin typeface="Cambria Math"/>
                          </a:rPr>
                        </m:ctrlPr>
                      </m:radPr>
                      <m:deg/>
                      <m:e>
                        <m:r>
                          <a:rPr lang="en-US" i="1">
                            <a:latin typeface="Cambria Math" panose="02040503050406030204" pitchFamily="18" charset="0"/>
                          </a:rPr>
                          <m:t>2</m:t>
                        </m:r>
                      </m:e>
                    </m:rad>
                  </m:oMath>
                </a14:m>
                <a:r>
                  <a:rPr lang="en-US" dirty="0" smtClean="0"/>
                  <a:t>. Squaring both sides </a:t>
                </a:r>
                <a:r>
                  <a:rPr lang="en-US" dirty="0"/>
                  <a:t>of this equation, we </a:t>
                </a:r>
                <a:r>
                  <a:rPr lang="en-US" dirty="0" smtClean="0"/>
                  <a:t>obtain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a:t>
                </a:r>
                <a:r>
                  <a:rPr lang="en-US" dirty="0"/>
                  <a:t>and therefore </a:t>
                </a:r>
                <a14:m>
                  <m:oMath xmlns:m="http://schemas.openxmlformats.org/officeDocument/2006/math">
                    <m:sSup>
                      <m:sSupPr>
                        <m:ctrlPr>
                          <a:rPr lang="en-US" i="1">
                            <a:latin typeface="Cambria Math"/>
                          </a:rPr>
                        </m:ctrlPr>
                      </m:sSupPr>
                      <m:e>
                        <m:r>
                          <a:rPr lang="en-US" i="1">
                            <a:latin typeface="Cambria Math" panose="02040503050406030204" pitchFamily="18" charset="0"/>
                          </a:rPr>
                          <m:t>𝑚</m:t>
                        </m:r>
                      </m:e>
                      <m:sup>
                        <m:r>
                          <a:rPr lang="en-US" i="1">
                            <a:latin typeface="Cambria Math" panose="02040503050406030204" pitchFamily="18" charset="0"/>
                          </a:rPr>
                          <m:t>2</m:t>
                        </m:r>
                      </m:sup>
                    </m:sSup>
                  </m:oMath>
                </a14:m>
                <a:r>
                  <a:rPr lang="en-US" dirty="0" smtClean="0"/>
                  <a:t> is even.</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3" t="-457"/>
                </a:stretch>
              </a:blipFill>
            </p:spPr>
            <p:txBody>
              <a:bodyPr/>
              <a:lstStyle/>
              <a:p>
                <a:r>
                  <a:rPr lang="en-US">
                    <a:noFill/>
                  </a:rPr>
                  <a:t> </a:t>
                </a:r>
              </a:p>
            </p:txBody>
          </p:sp>
        </mc:Fallback>
      </mc:AlternateContent>
    </p:spTree>
    <p:extLst>
      <p:ext uri="{BB962C8B-B14F-4D97-AF65-F5344CB8AC3E}">
        <p14:creationId xmlns:p14="http://schemas.microsoft.com/office/powerpoint/2010/main" val="234015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rad>
                      <m:radPr>
                        <m:degHide m:val="on"/>
                        <m:ctrlPr>
                          <a:rPr lang="en-US" i="1">
                            <a:latin typeface="Cambria Math"/>
                          </a:rPr>
                        </m:ctrlPr>
                      </m:radPr>
                      <m:deg/>
                      <m:e>
                        <m:r>
                          <a:rPr lang="en-US" i="1">
                            <a:latin typeface="Cambria Math" panose="02040503050406030204" pitchFamily="18" charset="0"/>
                          </a:rPr>
                          <m:t>2</m:t>
                        </m:r>
                      </m:e>
                    </m:rad>
                  </m:oMath>
                </a14:m>
                <a:r>
                  <a:rPr lang="en-US" dirty="0"/>
                  <a:t> is Irrational</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34" t="-3008" b="-293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buFont typeface="Calibri" panose="020F0502020204030204" pitchFamily="34" charset="0"/>
                  <a:buChar char="–"/>
                </a:pPr>
                <a:r>
                  <a:rPr lang="en-US" dirty="0" smtClean="0"/>
                  <a:t>If </a:t>
                </a:r>
                <a14:m>
                  <m:oMath xmlns:m="http://schemas.openxmlformats.org/officeDocument/2006/math">
                    <m:r>
                      <a:rPr lang="en-US" b="0" i="1" smtClean="0">
                        <a:latin typeface="Cambria Math" panose="02040503050406030204" pitchFamily="18" charset="0"/>
                      </a:rPr>
                      <m:t>𝑎</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are odd, then </a:t>
                </a:r>
                <a14:m>
                  <m:oMath xmlns:m="http://schemas.openxmlformats.org/officeDocument/2006/math">
                    <m:r>
                      <a:rPr lang="en-US" b="0" i="1" smtClean="0">
                        <a:latin typeface="Cambria Math" panose="02040503050406030204" pitchFamily="18" charset="0"/>
                      </a:rPr>
                      <m:t>𝑎𝑏</m:t>
                    </m:r>
                  </m:oMath>
                </a14:m>
                <a:r>
                  <a:rPr lang="en-US" dirty="0" smtClean="0"/>
                  <a:t> is odd. Since a conditional statement is logically equivalent to its contra positive, we may conclude that for any </a:t>
                </a:r>
                <a14:m>
                  <m:oMath xmlns:m="http://schemas.openxmlformats.org/officeDocument/2006/math">
                    <m:r>
                      <a:rPr lang="en-US" b="0" i="1" smtClean="0">
                        <a:latin typeface="Cambria Math" panose="02040503050406030204" pitchFamily="18" charset="0"/>
                      </a:rPr>
                      <m:t>𝑎</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if </a:t>
                </a:r>
                <a14:m>
                  <m:oMath xmlns:m="http://schemas.openxmlformats.org/officeDocument/2006/math">
                    <m:r>
                      <a:rPr lang="en-US" b="0" i="1" smtClean="0">
                        <a:latin typeface="Cambria Math" panose="02040503050406030204" pitchFamily="18" charset="0"/>
                      </a:rPr>
                      <m:t>𝑎𝑏</m:t>
                    </m:r>
                  </m:oMath>
                </a14:m>
                <a:r>
                  <a:rPr lang="en-US" dirty="0" smtClean="0"/>
                  <a:t> is not odd, then either </a:t>
                </a:r>
                <a14:m>
                  <m:oMath xmlns:m="http://schemas.openxmlformats.org/officeDocument/2006/math">
                    <m:r>
                      <a:rPr lang="en-US" b="0" i="1" smtClean="0">
                        <a:latin typeface="Cambria Math" panose="02040503050406030204" pitchFamily="18" charset="0"/>
                      </a:rPr>
                      <m:t>𝑎</m:t>
                    </m:r>
                  </m:oMath>
                </a14:m>
                <a:r>
                  <a:rPr lang="en-US" dirty="0" smtClean="0"/>
                  <a:t> is not odd </a:t>
                </a:r>
                <a:r>
                  <a:rPr lang="en-US" i="1" dirty="0" smtClean="0"/>
                  <a:t>or</a:t>
                </a:r>
                <a:r>
                  <a:rPr lang="en-US" dirty="0" smtClean="0"/>
                  <a:t> </a:t>
                </a:r>
                <a14:m>
                  <m:oMath xmlns:m="http://schemas.openxmlformats.org/officeDocument/2006/math">
                    <m:r>
                      <a:rPr lang="en-US" b="0" i="1" smtClean="0">
                        <a:latin typeface="Cambria Math" panose="02040503050406030204" pitchFamily="18" charset="0"/>
                      </a:rPr>
                      <m:t>𝑏</m:t>
                    </m:r>
                  </m:oMath>
                </a14:m>
                <a:r>
                  <a:rPr lang="en-US" dirty="0" smtClean="0"/>
                  <a:t> is not odd.</a:t>
                </a:r>
              </a:p>
              <a:p>
                <a:pPr algn="just">
                  <a:buFont typeface="Calibri" panose="020F0502020204030204" pitchFamily="34" charset="0"/>
                  <a:buChar char="–"/>
                </a:pPr>
                <a:r>
                  <a:rPr lang="en-US" dirty="0"/>
                  <a:t>However, an integer is not odd if and only if it is even, and so for any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if </a:t>
                </a:r>
                <a14:m>
                  <m:oMath xmlns:m="http://schemas.openxmlformats.org/officeDocument/2006/math">
                    <m:r>
                      <a:rPr lang="en-US" i="1">
                        <a:latin typeface="Cambria Math" panose="02040503050406030204" pitchFamily="18" charset="0"/>
                      </a:rPr>
                      <m:t>𝑎𝑏</m:t>
                    </m:r>
                  </m:oMath>
                </a14:m>
                <a:r>
                  <a:rPr lang="en-US" dirty="0"/>
                  <a:t> is even, </a:t>
                </a:r>
                <a14:m>
                  <m:oMath xmlns:m="http://schemas.openxmlformats.org/officeDocument/2006/math">
                    <m:r>
                      <a:rPr lang="en-US" i="1">
                        <a:latin typeface="Cambria Math" panose="02040503050406030204" pitchFamily="18" charset="0"/>
                      </a:rPr>
                      <m:t>𝑎</m:t>
                    </m:r>
                  </m:oMath>
                </a14:m>
                <a:r>
                  <a:rPr lang="en-US" dirty="0" smtClean="0"/>
                  <a:t> or  </a:t>
                </a:r>
                <a14:m>
                  <m:oMath xmlns:m="http://schemas.openxmlformats.org/officeDocument/2006/math">
                    <m:r>
                      <a:rPr lang="en-US" i="1">
                        <a:latin typeface="Cambria Math" panose="02040503050406030204" pitchFamily="18" charset="0"/>
                      </a:rPr>
                      <m:t>𝑏</m:t>
                    </m:r>
                  </m:oMath>
                </a14:m>
                <a:r>
                  <a:rPr lang="en-US" dirty="0" smtClean="0"/>
                  <a:t> is </a:t>
                </a:r>
                <a:r>
                  <a:rPr lang="en-US" dirty="0"/>
                  <a:t>even</a:t>
                </a:r>
                <a:r>
                  <a:rPr lang="en-US" dirty="0" smtClean="0"/>
                  <a:t>.</a:t>
                </a:r>
              </a:p>
              <a:p>
                <a:pPr algn="just">
                  <a:buFont typeface="Calibri" panose="020F0502020204030204" pitchFamily="34" charset="0"/>
                  <a:buChar char="–"/>
                </a:pPr>
                <a:r>
                  <a:rPr lang="en-US" dirty="0" smtClean="0"/>
                  <a:t>If we apply this when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smtClean="0"/>
                  <a:t>, we conclude that since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smtClean="0"/>
                  <a:t> is even, </a:t>
                </a:r>
                <a14:m>
                  <m:oMath xmlns:m="http://schemas.openxmlformats.org/officeDocument/2006/math">
                    <m:r>
                      <a:rPr lang="en-US" b="0" i="1" smtClean="0">
                        <a:latin typeface="Cambria Math" panose="02040503050406030204" pitchFamily="18" charset="0"/>
                      </a:rPr>
                      <m:t>𝑚</m:t>
                    </m:r>
                  </m:oMath>
                </a14:m>
                <a:r>
                  <a:rPr lang="en-US" dirty="0" smtClean="0"/>
                  <a:t> must be even.</a:t>
                </a:r>
              </a:p>
              <a:p>
                <a:pPr algn="just">
                  <a:buFont typeface="Calibri" panose="020F0502020204030204" pitchFamily="34" charset="0"/>
                  <a:buChar char="–"/>
                </a:pPr>
                <a:r>
                  <a:rPr lang="en-US" dirty="0" smtClean="0"/>
                  <a:t>This means that for some </a:t>
                </a:r>
                <a14:m>
                  <m:oMath xmlns:m="http://schemas.openxmlformats.org/officeDocument/2006/math">
                    <m:r>
                      <a:rPr lang="en-US" b="0" i="1" smtClean="0">
                        <a:latin typeface="Cambria Math" panose="02040503050406030204" pitchFamily="18" charset="0"/>
                      </a:rPr>
                      <m:t>𝑘</m:t>
                    </m:r>
                  </m:oMath>
                </a14:m>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=2</m:t>
                    </m:r>
                    <m:r>
                      <a:rPr lang="en-US" b="0" i="1" smtClean="0">
                        <a:latin typeface="Cambria Math" panose="02040503050406030204" pitchFamily="18" charset="0"/>
                      </a:rPr>
                      <m:t>𝑘</m:t>
                    </m:r>
                  </m:oMath>
                </a14:m>
                <a:r>
                  <a:rPr lang="en-US" dirty="0" smtClean="0"/>
                  <a:t>. Therefore,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a:t>
                </a:r>
              </a:p>
              <a:p>
                <a:pPr algn="just">
                  <a:buFont typeface="Calibri" panose="020F0502020204030204" pitchFamily="34" charset="0"/>
                  <a:buChar char="–"/>
                </a:pPr>
                <a:r>
                  <a:rPr lang="en-US" dirty="0" smtClean="0"/>
                  <a:t>Simplifying and cancelling </a:t>
                </a:r>
                <a14:m>
                  <m:oMath xmlns:m="http://schemas.openxmlformats.org/officeDocument/2006/math">
                    <m:r>
                      <a:rPr lang="en-US" b="0" i="1" smtClean="0">
                        <a:latin typeface="Cambria Math" panose="02040503050406030204" pitchFamily="18" charset="0"/>
                      </a:rPr>
                      <m:t>2</m:t>
                    </m:r>
                  </m:oMath>
                </a14:m>
                <a:r>
                  <a:rPr lang="en-US" dirty="0" smtClean="0"/>
                  <a:t> from both sides, we obtain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Therefore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is even and therefore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𝑗</m:t>
                    </m:r>
                  </m:oMath>
                </a14:m>
                <a:r>
                  <a:rPr lang="en-US" dirty="0" smtClean="0"/>
                  <a:t> for some </a:t>
                </a:r>
                <a14:m>
                  <m:oMath xmlns:m="http://schemas.openxmlformats.org/officeDocument/2006/math">
                    <m:r>
                      <a:rPr lang="en-US" b="0" i="1" smtClean="0">
                        <a:latin typeface="Cambria Math" panose="02040503050406030204" pitchFamily="18" charset="0"/>
                      </a:rPr>
                      <m:t>𝑗</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3" t="-686" r="-1043"/>
                </a:stretch>
              </a:blipFill>
            </p:spPr>
            <p:txBody>
              <a:bodyPr/>
              <a:lstStyle/>
              <a:p>
                <a:r>
                  <a:rPr lang="en-US">
                    <a:noFill/>
                  </a:rPr>
                  <a:t> </a:t>
                </a:r>
              </a:p>
            </p:txBody>
          </p:sp>
        </mc:Fallback>
      </mc:AlternateContent>
    </p:spTree>
    <p:extLst>
      <p:ext uri="{BB962C8B-B14F-4D97-AF65-F5344CB8AC3E}">
        <p14:creationId xmlns:p14="http://schemas.microsoft.com/office/powerpoint/2010/main" val="17402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rad>
                      <m:radPr>
                        <m:degHide m:val="on"/>
                        <m:ctrlPr>
                          <a:rPr lang="en-US" i="1">
                            <a:latin typeface="Cambria Math"/>
                          </a:rPr>
                        </m:ctrlPr>
                      </m:radPr>
                      <m:deg/>
                      <m:e>
                        <m:r>
                          <a:rPr lang="en-US" i="1">
                            <a:latin typeface="Cambria Math" panose="02040503050406030204" pitchFamily="18" charset="0"/>
                          </a:rPr>
                          <m:t>2</m:t>
                        </m:r>
                      </m:e>
                    </m:rad>
                  </m:oMath>
                </a14:m>
                <a:r>
                  <a:rPr lang="en-US" dirty="0"/>
                  <a:t> is Irrational</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34" t="-3008" b="-293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buFont typeface="Calibri" panose="020F0502020204030204" pitchFamily="34" charset="0"/>
                  <a:buChar char="–"/>
                </a:pPr>
                <a:r>
                  <a:rPr lang="en-US" dirty="0" smtClean="0"/>
                  <a:t>We have shown that </a:t>
                </a:r>
                <a14:m>
                  <m:oMath xmlns:m="http://schemas.openxmlformats.org/officeDocument/2006/math">
                    <m:r>
                      <a:rPr lang="en-US" b="0" i="1" smtClean="0">
                        <a:latin typeface="Cambria Math" panose="02040503050406030204" pitchFamily="18" charset="0"/>
                      </a:rPr>
                      <m:t>𝑚</m:t>
                    </m:r>
                  </m:oMath>
                </a14:m>
                <a:r>
                  <a:rPr lang="en-US" dirty="0" smtClean="0"/>
                  <a:t> and </a:t>
                </a:r>
                <a14:m>
                  <m:oMath xmlns:m="http://schemas.openxmlformats.org/officeDocument/2006/math">
                    <m:r>
                      <a:rPr lang="en-US" i="1">
                        <a:latin typeface="Cambria Math" panose="02040503050406030204" pitchFamily="18" charset="0"/>
                      </a:rPr>
                      <m:t>𝑛</m:t>
                    </m:r>
                  </m:oMath>
                </a14:m>
                <a:r>
                  <a:rPr lang="en-US" dirty="0" smtClean="0"/>
                  <a:t> are both divisible by 2. This contradicts the previous statement that </a:t>
                </a:r>
                <a14:m>
                  <m:oMath xmlns:m="http://schemas.openxmlformats.org/officeDocument/2006/math">
                    <m:r>
                      <a:rPr lang="en-US" b="0" i="1" smtClean="0">
                        <a:latin typeface="Cambria Math" panose="02040503050406030204" pitchFamily="18" charset="0"/>
                      </a:rPr>
                      <m:t>𝑚</m:t>
                    </m:r>
                  </m:oMath>
                </a14:m>
                <a:r>
                  <a:rPr lang="en-US" dirty="0" smtClean="0"/>
                  <a:t> and </a:t>
                </a:r>
                <a14:m>
                  <m:oMath xmlns:m="http://schemas.openxmlformats.org/officeDocument/2006/math">
                    <m:r>
                      <a:rPr lang="en-US" i="1">
                        <a:latin typeface="Cambria Math" panose="02040503050406030204" pitchFamily="18" charset="0"/>
                      </a:rPr>
                      <m:t>𝑛</m:t>
                    </m:r>
                  </m:oMath>
                </a14:m>
                <a:r>
                  <a:rPr lang="en-US" dirty="0" smtClean="0"/>
                  <a:t> have no common factor.</a:t>
                </a:r>
              </a:p>
              <a:p>
                <a:pPr algn="just">
                  <a:buFont typeface="Calibri" panose="020F0502020204030204" pitchFamily="34" charset="0"/>
                  <a:buChar char="–"/>
                </a:pPr>
                <a:r>
                  <a:rPr lang="en-US" dirty="0" smtClean="0"/>
                  <a:t>The assumption that </a:t>
                </a:r>
                <a14:m>
                  <m:oMath xmlns:m="http://schemas.openxmlformats.org/officeDocument/2006/math">
                    <m:rad>
                      <m:radPr>
                        <m:degHide m:val="on"/>
                        <m:ctrlPr>
                          <a:rPr lang="en-US" i="1">
                            <a:latin typeface="Cambria Math"/>
                          </a:rPr>
                        </m:ctrlPr>
                      </m:radPr>
                      <m:deg/>
                      <m:e>
                        <m:r>
                          <a:rPr lang="en-US" i="1">
                            <a:latin typeface="Cambria Math" panose="02040503050406030204" pitchFamily="18" charset="0"/>
                          </a:rPr>
                          <m:t>2</m:t>
                        </m:r>
                      </m:e>
                    </m:rad>
                  </m:oMath>
                </a14:m>
                <a:r>
                  <a:rPr lang="en-US" dirty="0" smtClean="0"/>
                  <a:t> is rational therefore leads to a contradiction, and the conclusion is that </a:t>
                </a:r>
                <a14:m>
                  <m:oMath xmlns:m="http://schemas.openxmlformats.org/officeDocument/2006/math">
                    <m:rad>
                      <m:radPr>
                        <m:degHide m:val="on"/>
                        <m:ctrlPr>
                          <a:rPr lang="en-US" i="1">
                            <a:latin typeface="Cambria Math"/>
                          </a:rPr>
                        </m:ctrlPr>
                      </m:radPr>
                      <m:deg/>
                      <m:e>
                        <m:r>
                          <a:rPr lang="en-US" i="1">
                            <a:latin typeface="Cambria Math" panose="02040503050406030204" pitchFamily="18" charset="0"/>
                          </a:rPr>
                          <m:t>2</m:t>
                        </m:r>
                      </m:e>
                    </m:rad>
                  </m:oMath>
                </a14:m>
                <a:r>
                  <a:rPr lang="en-US" dirty="0" smtClean="0"/>
                  <a:t> is irrational.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3" t="-686" r="-1043"/>
                </a:stretch>
              </a:blipFill>
            </p:spPr>
            <p:txBody>
              <a:bodyPr/>
              <a:lstStyle/>
              <a:p>
                <a:r>
                  <a:rPr lang="en-US">
                    <a:noFill/>
                  </a:rPr>
                  <a:t> </a:t>
                </a:r>
              </a:p>
            </p:txBody>
          </p:sp>
        </mc:Fallback>
      </mc:AlternateContent>
    </p:spTree>
    <p:extLst>
      <p:ext uri="{BB962C8B-B14F-4D97-AF65-F5344CB8AC3E}">
        <p14:creationId xmlns:p14="http://schemas.microsoft.com/office/powerpoint/2010/main" val="1174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715000"/>
          </a:xfrm>
        </p:spPr>
        <p:txBody>
          <a:bodyPr>
            <a:noAutofit/>
          </a:bodyPr>
          <a:lstStyle/>
          <a:p>
            <a:r>
              <a:rPr lang="en-US" sz="10000" dirty="0" smtClean="0"/>
              <a:t>Principle of Mathematical Induction</a:t>
            </a:r>
            <a:endParaRPr lang="en-US" sz="10000" dirty="0"/>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9306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Principle of Mathematical Induction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Suppose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is a statement involving an integer </a:t>
                </a:r>
                <a14:m>
                  <m:oMath xmlns:m="http://schemas.openxmlformats.org/officeDocument/2006/math">
                    <m:r>
                      <a:rPr lang="en-US" b="0" i="1" smtClean="0">
                        <a:latin typeface="Cambria Math" panose="02040503050406030204" pitchFamily="18" charset="0"/>
                      </a:rPr>
                      <m:t>𝑛</m:t>
                    </m:r>
                  </m:oMath>
                </a14:m>
                <a:r>
                  <a:rPr lang="en-US" dirty="0" smtClean="0"/>
                  <a:t>. Then to prove that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smtClean="0"/>
                  <a:t> is true for every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oMath>
                </a14:m>
                <a:r>
                  <a:rPr lang="en-US" dirty="0" smtClean="0"/>
                  <a:t>, it is sufficient to show these two things:</a:t>
                </a:r>
              </a:p>
              <a:p>
                <a:pPr marL="914400" lvl="1" indent="-457200">
                  <a:buFont typeface="+mj-lt"/>
                  <a:buAutoNum type="arabicPeriod"/>
                </a:pP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i="1">
                        <a:latin typeface="Cambria Math" panose="02040503050406030204" pitchFamily="18" charset="0"/>
                      </a:rPr>
                      <m:t>)</m:t>
                    </m:r>
                  </m:oMath>
                </a14:m>
                <a:r>
                  <a:rPr lang="en-US" dirty="0" smtClean="0"/>
                  <a:t> is true.</a:t>
                </a:r>
              </a:p>
              <a:p>
                <a:pPr marL="914400" lvl="1" indent="-457200">
                  <a:buFont typeface="+mj-lt"/>
                  <a:buAutoNum type="arabicPeriod"/>
                </a:pPr>
                <a:r>
                  <a:rPr lang="en-US" dirty="0" smtClean="0"/>
                  <a:t>For any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oMath>
                </a14:m>
                <a:r>
                  <a:rPr lang="en-US" dirty="0" smtClean="0"/>
                  <a:t>, 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oMath>
                </a14:m>
                <a:r>
                  <a:rPr lang="en-US" dirty="0" smtClean="0"/>
                  <a:t> is true, then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smtClean="0"/>
                  <a:t> is true.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974"/>
                </a:stretch>
              </a:blipFill>
            </p:spPr>
            <p:txBody>
              <a:bodyPr/>
              <a:lstStyle/>
              <a:p>
                <a:r>
                  <a:rPr lang="en-US">
                    <a:noFill/>
                  </a:rPr>
                  <a:t> </a:t>
                </a:r>
              </a:p>
            </p:txBody>
          </p:sp>
        </mc:Fallback>
      </mc:AlternateContent>
    </p:spTree>
    <p:extLst>
      <p:ext uri="{BB962C8B-B14F-4D97-AF65-F5344CB8AC3E}">
        <p14:creationId xmlns:p14="http://schemas.microsoft.com/office/powerpoint/2010/main" val="422776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a:bodyPr>
          <a:lstStyle/>
          <a:p>
            <a:r>
              <a:rPr lang="en-IN" sz="3200" dirty="0" smtClean="0"/>
              <a:t>Complement</a:t>
            </a:r>
          </a:p>
          <a:p>
            <a:pPr marL="0" indent="0" algn="just">
              <a:buNone/>
            </a:pPr>
            <a:r>
              <a:rPr lang="en-IN" dirty="0" smtClean="0"/>
              <a:t>The </a:t>
            </a:r>
            <a:r>
              <a:rPr lang="en-IN" i="1" dirty="0" smtClean="0">
                <a:solidFill>
                  <a:schemeClr val="accent1">
                    <a:lumMod val="75000"/>
                  </a:schemeClr>
                </a:solidFill>
              </a:rPr>
              <a:t>complement</a:t>
            </a:r>
            <a:r>
              <a:rPr lang="en-IN" dirty="0" smtClean="0">
                <a:solidFill>
                  <a:schemeClr val="accent1">
                    <a:lumMod val="75000"/>
                  </a:schemeClr>
                </a:solidFill>
              </a:rPr>
              <a:t> </a:t>
            </a:r>
            <a:r>
              <a:rPr lang="en-IN" dirty="0" smtClean="0"/>
              <a:t>of a set </a:t>
            </a:r>
            <a:r>
              <a:rPr lang="en-IN" i="1" dirty="0" smtClean="0"/>
              <a:t>A</a:t>
            </a:r>
            <a:r>
              <a:rPr lang="en-IN" dirty="0" smtClean="0"/>
              <a:t> is the set </a:t>
            </a:r>
            <a:r>
              <a:rPr lang="en-IN" i="1" dirty="0" smtClean="0"/>
              <a:t>A’</a:t>
            </a:r>
            <a:r>
              <a:rPr lang="en-IN" dirty="0" smtClean="0"/>
              <a:t> of everything that is not an element of </a:t>
            </a:r>
            <a:r>
              <a:rPr lang="en-IN" i="1" dirty="0" smtClean="0"/>
              <a:t>A</a:t>
            </a:r>
            <a:r>
              <a:rPr lang="en-IN" dirty="0" smtClean="0"/>
              <a:t> from Universal Set </a:t>
            </a:r>
            <a:r>
              <a:rPr lang="en-IN" i="1" dirty="0" smtClean="0"/>
              <a:t>U</a:t>
            </a:r>
            <a:r>
              <a:rPr lang="en-IN" dirty="0" smtClean="0"/>
              <a:t>.</a:t>
            </a:r>
          </a:p>
          <a:p>
            <a:pPr marL="0" indent="0">
              <a:buNone/>
            </a:pPr>
            <a:endParaRPr lang="en-IN" dirty="0"/>
          </a:p>
          <a:p>
            <a:pPr marL="0" indent="0">
              <a:buNone/>
            </a:pPr>
            <a:endParaRPr lang="en-IN" dirty="0" smtClean="0"/>
          </a:p>
          <a:p>
            <a:pPr marL="0" indent="0">
              <a:buNone/>
            </a:pPr>
            <a:r>
              <a:rPr lang="en-GB" altLang="en-US" dirty="0" smtClean="0"/>
              <a:t>Example</a:t>
            </a:r>
          </a:p>
          <a:p>
            <a:pPr marL="0" indent="0">
              <a:buNone/>
            </a:pPr>
            <a:r>
              <a:rPr lang="en-GB" altLang="en-US" i="1" dirty="0" smtClean="0"/>
              <a:t>U = {1,2,3,4,5}</a:t>
            </a:r>
          </a:p>
          <a:p>
            <a:pPr marL="0" indent="0">
              <a:buNone/>
            </a:pPr>
            <a:r>
              <a:rPr lang="en-GB" altLang="en-US" dirty="0" smtClean="0"/>
              <a:t>A = </a:t>
            </a:r>
            <a:r>
              <a:rPr lang="en-GB" altLang="en-US" i="1" dirty="0" smtClean="0"/>
              <a:t>{1,2}</a:t>
            </a:r>
          </a:p>
          <a:p>
            <a:pPr marL="0" indent="0">
              <a:buNone/>
            </a:pPr>
            <a:r>
              <a:rPr lang="en-GB" altLang="en-US" dirty="0" smtClean="0"/>
              <a:t>A</a:t>
            </a:r>
            <a:r>
              <a:rPr lang="en-GB" altLang="en-US" baseline="30000" dirty="0"/>
              <a:t>’</a:t>
            </a:r>
            <a:r>
              <a:rPr lang="en-GB" altLang="en-US" dirty="0"/>
              <a:t> = </a:t>
            </a:r>
            <a:r>
              <a:rPr lang="en-GB" altLang="en-US" i="1" dirty="0"/>
              <a:t>{3,4,5}</a:t>
            </a:r>
            <a:endParaRPr lang="en-IN" i="1" dirty="0"/>
          </a:p>
          <a:p>
            <a:pPr marL="0" indent="0">
              <a:buNone/>
            </a:pPr>
            <a:endParaRPr lang="en-IN" dirty="0" smtClean="0"/>
          </a:p>
        </p:txBody>
      </p:sp>
      <p:sp>
        <p:nvSpPr>
          <p:cNvPr id="4" name="Rectangle 3"/>
          <p:cNvSpPr/>
          <p:nvPr/>
        </p:nvSpPr>
        <p:spPr>
          <a:xfrm>
            <a:off x="2286000" y="26670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a:t>A’</a:t>
            </a:r>
            <a:r>
              <a:rPr lang="en-IN" sz="3200" dirty="0"/>
              <a:t> = {</a:t>
            </a:r>
            <a:r>
              <a:rPr lang="en-IN" sz="3200" i="1" dirty="0"/>
              <a:t>x</a:t>
            </a:r>
            <a:r>
              <a:rPr lang="en-IN" sz="3200" dirty="0"/>
              <a:t> </a:t>
            </a:r>
            <a:r>
              <a:rPr lang="en-US" sz="3200" dirty="0"/>
              <a:t>∈ </a:t>
            </a:r>
            <a:r>
              <a:rPr lang="en-US" sz="3200" i="1" dirty="0"/>
              <a:t>U</a:t>
            </a:r>
            <a:r>
              <a:rPr lang="en-US" sz="3200" dirty="0"/>
              <a:t> | </a:t>
            </a:r>
            <a:r>
              <a:rPr lang="en-US" sz="3200" i="1" dirty="0"/>
              <a:t>x</a:t>
            </a:r>
            <a:r>
              <a:rPr lang="en-US" sz="3200" dirty="0"/>
              <a:t> ∉ </a:t>
            </a:r>
            <a:r>
              <a:rPr lang="en-US" sz="3200" i="1" dirty="0"/>
              <a:t>A</a:t>
            </a:r>
            <a:r>
              <a:rPr lang="en-IN" sz="3200" dirty="0" smtClean="0"/>
              <a:t>}</a:t>
            </a:r>
            <a:endParaRPr lang="en-IN" dirty="0"/>
          </a:p>
        </p:txBody>
      </p:sp>
      <p:grpSp>
        <p:nvGrpSpPr>
          <p:cNvPr id="17" name="Group 16"/>
          <p:cNvGrpSpPr/>
          <p:nvPr/>
        </p:nvGrpSpPr>
        <p:grpSpPr>
          <a:xfrm>
            <a:off x="4572000" y="3733800"/>
            <a:ext cx="3810000" cy="2362200"/>
            <a:chOff x="4572000" y="3657600"/>
            <a:chExt cx="3810000" cy="2362200"/>
          </a:xfrm>
        </p:grpSpPr>
        <p:sp>
          <p:nvSpPr>
            <p:cNvPr id="5" name="Rectangle 4"/>
            <p:cNvSpPr/>
            <p:nvPr/>
          </p:nvSpPr>
          <p:spPr>
            <a:xfrm>
              <a:off x="4572000" y="3657600"/>
              <a:ext cx="38100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969" y="3672385"/>
              <a:ext cx="381000" cy="584775"/>
            </a:xfrm>
            <a:prstGeom prst="rect">
              <a:avLst/>
            </a:prstGeom>
            <a:noFill/>
          </p:spPr>
          <p:txBody>
            <a:bodyPr wrap="square" rtlCol="0">
              <a:spAutoFit/>
            </a:bodyPr>
            <a:lstStyle/>
            <a:p>
              <a:r>
                <a:rPr lang="en-US" sz="3200" dirty="0"/>
                <a:t>U</a:t>
              </a:r>
            </a:p>
          </p:txBody>
        </p:sp>
      </p:grpSp>
      <p:grpSp>
        <p:nvGrpSpPr>
          <p:cNvPr id="15" name="Group 14"/>
          <p:cNvGrpSpPr/>
          <p:nvPr/>
        </p:nvGrpSpPr>
        <p:grpSpPr>
          <a:xfrm>
            <a:off x="4572000" y="3733800"/>
            <a:ext cx="3810000" cy="2362200"/>
            <a:chOff x="4572000" y="3657600"/>
            <a:chExt cx="3810000" cy="2362200"/>
          </a:xfrm>
          <a:pattFill prst="ltUpDiag">
            <a:fgClr>
              <a:schemeClr val="accent1"/>
            </a:fgClr>
            <a:bgClr>
              <a:schemeClr val="bg1"/>
            </a:bgClr>
          </a:pattFill>
        </p:grpSpPr>
        <p:sp>
          <p:nvSpPr>
            <p:cNvPr id="18" name="Rectangle 17"/>
            <p:cNvSpPr/>
            <p:nvPr/>
          </p:nvSpPr>
          <p:spPr>
            <a:xfrm>
              <a:off x="4572000" y="3657600"/>
              <a:ext cx="3810000" cy="2362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969" y="3672385"/>
              <a:ext cx="381000" cy="584775"/>
            </a:xfrm>
            <a:prstGeom prst="rect">
              <a:avLst/>
            </a:prstGeom>
            <a:grpFill/>
          </p:spPr>
          <p:txBody>
            <a:bodyPr wrap="square" rtlCol="0">
              <a:spAutoFit/>
            </a:bodyPr>
            <a:lstStyle/>
            <a:p>
              <a:r>
                <a:rPr lang="en-US" sz="3200" dirty="0"/>
                <a:t>U</a:t>
              </a:r>
            </a:p>
          </p:txBody>
        </p:sp>
      </p:grpSp>
      <p:grpSp>
        <p:nvGrpSpPr>
          <p:cNvPr id="14" name="Group 13"/>
          <p:cNvGrpSpPr/>
          <p:nvPr/>
        </p:nvGrpSpPr>
        <p:grpSpPr>
          <a:xfrm>
            <a:off x="4038600" y="3276600"/>
            <a:ext cx="1067369" cy="1562100"/>
            <a:chOff x="4038600" y="3276600"/>
            <a:chExt cx="1067369" cy="1562100"/>
          </a:xfrm>
        </p:grpSpPr>
        <p:cxnSp>
          <p:nvCxnSpPr>
            <p:cNvPr id="10" name="Straight Arrow Connector 9"/>
            <p:cNvCxnSpPr/>
            <p:nvPr/>
          </p:nvCxnSpPr>
          <p:spPr>
            <a:xfrm>
              <a:off x="4038600" y="4822208"/>
              <a:ext cx="1067369" cy="0"/>
            </a:xfrm>
            <a:prstGeom prst="straightConnector1">
              <a:avLst/>
            </a:prstGeom>
            <a:ln w="31750" cmpd="sng">
              <a:solidFill>
                <a:schemeClr val="accent2">
                  <a:shade val="95000"/>
                  <a:satMod val="10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4038600" y="3276600"/>
              <a:ext cx="0" cy="1562100"/>
            </a:xfrm>
            <a:prstGeom prst="line">
              <a:avLst/>
            </a:prstGeom>
            <a:ln w="31750"/>
          </p:spPr>
          <p:style>
            <a:lnRef idx="1">
              <a:schemeClr val="accent2"/>
            </a:lnRef>
            <a:fillRef idx="0">
              <a:schemeClr val="accent2"/>
            </a:fillRef>
            <a:effectRef idx="0">
              <a:schemeClr val="accent2"/>
            </a:effectRef>
            <a:fontRef idx="minor">
              <a:schemeClr val="tx1"/>
            </a:fontRef>
          </p:style>
        </p:cxnSp>
      </p:grpSp>
      <p:grpSp>
        <p:nvGrpSpPr>
          <p:cNvPr id="16" name="Group 15"/>
          <p:cNvGrpSpPr/>
          <p:nvPr/>
        </p:nvGrpSpPr>
        <p:grpSpPr>
          <a:xfrm>
            <a:off x="5715568" y="4114800"/>
            <a:ext cx="1600200" cy="1600200"/>
            <a:chOff x="5715000" y="3962400"/>
            <a:chExt cx="1600200" cy="1600200"/>
          </a:xfrm>
        </p:grpSpPr>
        <p:sp>
          <p:nvSpPr>
            <p:cNvPr id="6" name="Oval 5"/>
            <p:cNvSpPr/>
            <p:nvPr/>
          </p:nvSpPr>
          <p:spPr>
            <a:xfrm>
              <a:off x="5715000" y="3962400"/>
              <a:ext cx="1600200" cy="1600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943600" y="4343400"/>
              <a:ext cx="381000" cy="584775"/>
            </a:xfrm>
            <a:prstGeom prst="rect">
              <a:avLst/>
            </a:prstGeom>
            <a:noFill/>
          </p:spPr>
          <p:txBody>
            <a:bodyPr wrap="square" rtlCol="0">
              <a:spAutoFit/>
            </a:bodyPr>
            <a:lstStyle/>
            <a:p>
              <a:r>
                <a:rPr lang="en-US" sz="3200" dirty="0" smtClean="0"/>
                <a:t>A</a:t>
              </a:r>
              <a:endParaRPr lang="en-US" sz="3200" dirty="0"/>
            </a:p>
          </p:txBody>
        </p:sp>
      </p:grpSp>
    </p:spTree>
    <p:extLst>
      <p:ext uri="{BB962C8B-B14F-4D97-AF65-F5344CB8AC3E}">
        <p14:creationId xmlns:p14="http://schemas.microsoft.com/office/powerpoint/2010/main" val="324614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Prove </a:t>
                </a:r>
                <a14:m>
                  <m:oMath xmlns:m="http://schemas.openxmlformats.org/officeDocument/2006/math">
                    <m:nary>
                      <m:naryPr>
                        <m:chr m:val="∑"/>
                        <m:ctrlPr>
                          <a:rPr lang="en-US"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𝑖</m:t>
                        </m:r>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+1)/2</m:t>
                    </m:r>
                  </m:oMath>
                </a14:m>
                <a:r>
                  <a:rPr lang="en-US" dirty="0" smtClean="0"/>
                  <a:t> using PMI</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34" t="-6767" r="-209" b="-25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smtClean="0"/>
                  <a:t> be the statement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1+2+3+…+</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𝑛</m:t>
                          </m:r>
                          <m:d>
                            <m:dPr>
                              <m:ctrlPr>
                                <a:rPr lang="en-US" b="0" i="1" smtClean="0">
                                  <a:latin typeface="Cambria Math"/>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m:oMathPara>
                </a14:m>
                <a:endParaRPr lang="en-US" b="0" dirty="0" smtClean="0"/>
              </a:p>
              <a:p>
                <a:pPr algn="just"/>
                <a:r>
                  <a:rPr lang="en-US" b="0" dirty="0" smtClean="0">
                    <a:solidFill>
                      <a:schemeClr val="tx2"/>
                    </a:solidFill>
                  </a:rPr>
                  <a:t>To prove</a:t>
                </a:r>
                <a:r>
                  <a:rPr lang="en-US" b="0" dirty="0" smtClean="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b="0" dirty="0" smtClean="0"/>
                  <a:t> is true for every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m:t>
                    </m:r>
                  </m:oMath>
                </a14:m>
                <a:endParaRPr lang="en-US" b="0" dirty="0" smtClean="0"/>
              </a:p>
              <a:p>
                <a:pPr marL="0" indent="0" algn="just">
                  <a:buNone/>
                </a:pPr>
                <a:r>
                  <a:rPr lang="en-US" dirty="0" smtClean="0"/>
                  <a:t>Proof:</a:t>
                </a:r>
              </a:p>
              <a:p>
                <a:pPr algn="just"/>
                <a:r>
                  <a:rPr lang="en-US" b="0" dirty="0" smtClean="0">
                    <a:solidFill>
                      <a:schemeClr val="tx2"/>
                    </a:solidFill>
                  </a:rPr>
                  <a:t>Basis Step</a:t>
                </a:r>
                <a:r>
                  <a:rPr lang="en-US" b="0" dirty="0" smtClean="0"/>
                  <a:t>: </a:t>
                </a:r>
              </a:p>
              <a:p>
                <a:pPr algn="just">
                  <a:buFont typeface="Calibri" panose="020F0502020204030204" pitchFamily="34" charset="0"/>
                  <a:buChar char="–"/>
                </a:pPr>
                <a:r>
                  <a:rPr lang="en-US" dirty="0" smtClean="0"/>
                  <a:t>We must show that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(0)</m:t>
                    </m:r>
                  </m:oMath>
                </a14:m>
                <a:r>
                  <a:rPr lang="en-US" b="0" dirty="0" smtClean="0"/>
                  <a:t> is true.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(0)</m:t>
                    </m:r>
                  </m:oMath>
                </a14:m>
                <a:r>
                  <a:rPr lang="en-US" b="0" dirty="0" smtClean="0"/>
                  <a:t> is the statement </a:t>
                </a:r>
                <a14:m>
                  <m:oMath xmlns:m="http://schemas.openxmlformats.org/officeDocument/2006/math">
                    <m:r>
                      <a:rPr lang="en-US" b="0" i="1" smtClean="0">
                        <a:latin typeface="Cambria Math" panose="02040503050406030204" pitchFamily="18" charset="0"/>
                      </a:rPr>
                      <m:t>0=0(0+1)/2</m:t>
                    </m:r>
                  </m:oMath>
                </a14:m>
                <a:r>
                  <a:rPr lang="en-US" b="0" dirty="0" smtClean="0"/>
                  <a:t> and this obviously true.</a:t>
                </a:r>
              </a:p>
              <a:p>
                <a:pPr algn="just"/>
                <a:r>
                  <a:rPr lang="en-US" dirty="0" smtClean="0">
                    <a:solidFill>
                      <a:schemeClr val="tx2"/>
                    </a:solidFill>
                  </a:rPr>
                  <a:t>Induction Hypothesis</a:t>
                </a:r>
                <a:r>
                  <a:rPr lang="en-US" dirty="0" smtClean="0"/>
                  <a:t>:</a:t>
                </a:r>
              </a:p>
              <a:p>
                <a:pPr algn="just">
                  <a:buFont typeface="Calibri" panose="020F0502020204030204" pitchFamily="34" charset="0"/>
                  <a:buChar char="–"/>
                </a:pP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oMath>
                </a14:m>
                <a:r>
                  <a:rPr lang="en-US" b="0" dirty="0" smtClean="0"/>
                  <a:t> and </a:t>
                </a:r>
                <a14:m>
                  <m:oMath xmlns:m="http://schemas.openxmlformats.org/officeDocument/2006/math">
                    <m:r>
                      <a:rPr lang="en-US" i="1">
                        <a:latin typeface="Cambria Math" panose="02040503050406030204" pitchFamily="18" charset="0"/>
                      </a:rPr>
                      <m:t>1+2+3+…+</m:t>
                    </m:r>
                    <m:r>
                      <a:rPr lang="en-US" b="0" i="1" smtClean="0">
                        <a:latin typeface="Cambria Math" panose="02040503050406030204" pitchFamily="18" charset="0"/>
                      </a:rPr>
                      <m:t>𝑘</m:t>
                    </m:r>
                    <m:r>
                      <a:rPr lang="en-US" i="1">
                        <a:latin typeface="Cambria Math" panose="02040503050406030204" pitchFamily="18" charset="0"/>
                      </a:rPr>
                      <m:t>=</m:t>
                    </m:r>
                    <m:f>
                      <m:fPr>
                        <m:ctrlPr>
                          <a:rPr lang="en-US" i="1">
                            <a:latin typeface="Cambria Math"/>
                          </a:rPr>
                        </m:ctrlPr>
                      </m:fPr>
                      <m:num>
                        <m:r>
                          <a:rPr lang="en-US" b="0" i="1" smtClean="0">
                            <a:latin typeface="Cambria Math" panose="02040503050406030204" pitchFamily="18" charset="0"/>
                          </a:rPr>
                          <m:t>𝑘</m:t>
                        </m:r>
                        <m:d>
                          <m:dPr>
                            <m:ctrlPr>
                              <a:rPr lang="en-US" i="1">
                                <a:latin typeface="Cambria Math"/>
                              </a:rPr>
                            </m:ctrlPr>
                          </m:dPr>
                          <m:e>
                            <m:r>
                              <a:rPr lang="en-US" b="0" i="1" smtClean="0">
                                <a:latin typeface="Cambria Math" panose="02040503050406030204" pitchFamily="18" charset="0"/>
                              </a:rPr>
                              <m:t>𝑘</m:t>
                            </m:r>
                            <m:r>
                              <a:rPr lang="en-US" i="1">
                                <a:latin typeface="Cambria Math" panose="02040503050406030204" pitchFamily="18" charset="0"/>
                              </a:rPr>
                              <m:t>+1</m:t>
                            </m:r>
                          </m:e>
                        </m:d>
                      </m:num>
                      <m:den>
                        <m:r>
                          <a:rPr lang="en-US" i="1">
                            <a:latin typeface="Cambria Math" panose="02040503050406030204" pitchFamily="18" charset="0"/>
                          </a:rPr>
                          <m:t>2</m:t>
                        </m:r>
                      </m:den>
                    </m:f>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3" t="-457"/>
                </a:stretch>
              </a:blipFill>
            </p:spPr>
            <p:txBody>
              <a:bodyPr/>
              <a:lstStyle/>
              <a:p>
                <a:r>
                  <a:rPr lang="en-US">
                    <a:noFill/>
                  </a:rPr>
                  <a:t> </a:t>
                </a:r>
              </a:p>
            </p:txBody>
          </p:sp>
        </mc:Fallback>
      </mc:AlternateContent>
    </p:spTree>
    <p:extLst>
      <p:ext uri="{BB962C8B-B14F-4D97-AF65-F5344CB8AC3E}">
        <p14:creationId xmlns:p14="http://schemas.microsoft.com/office/powerpoint/2010/main" val="418050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Prove </a:t>
                </a:r>
                <a14:m>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𝑖</m:t>
                        </m:r>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+1)/2</m:t>
                    </m:r>
                  </m:oMath>
                </a14:m>
                <a:r>
                  <a:rPr lang="en-US" dirty="0"/>
                  <a:t> using PMI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34" t="-6767" r="-209" b="-25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 y="990600"/>
                <a:ext cx="8763000" cy="4495800"/>
              </a:xfrm>
            </p:spPr>
            <p:txBody>
              <a:bodyPr/>
              <a:lstStyle/>
              <a:p>
                <a:r>
                  <a:rPr lang="en-US" dirty="0" smtClean="0">
                    <a:solidFill>
                      <a:schemeClr val="tx2"/>
                    </a:solidFill>
                  </a:rPr>
                  <a:t>To prove</a:t>
                </a:r>
                <a:r>
                  <a:rPr lang="en-US" dirty="0" smtClean="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oMath>
                </a14:m>
                <a:r>
                  <a:rPr lang="en-US" dirty="0" smtClean="0"/>
                  <a:t> is true</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a:rPr>
                          </m:ctrlPr>
                        </m:dPr>
                        <m:e>
                          <m:r>
                            <a:rPr lang="en-US" i="1">
                              <a:latin typeface="Cambria Math" panose="02040503050406030204" pitchFamily="18" charset="0"/>
                            </a:rPr>
                            <m:t>𝑘</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1+2+3+…+</m:t>
                      </m:r>
                      <m:d>
                        <m:dPr>
                          <m:ctrlPr>
                            <a:rPr lang="en-US" i="1">
                              <a:latin typeface="Cambria Math"/>
                            </a:rPr>
                          </m:ctrlPr>
                        </m:dPr>
                        <m:e>
                          <m:r>
                            <a:rPr lang="en-US" i="1">
                              <a:latin typeface="Cambria Math" panose="02040503050406030204" pitchFamily="18" charset="0"/>
                            </a:rPr>
                            <m:t>𝑘</m:t>
                          </m:r>
                          <m:r>
                            <a:rPr lang="en-US" i="1">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
                        <m:dPr>
                          <m:ctrlPr>
                            <a:rPr lang="en-US" b="0" i="1" smtClean="0">
                              <a:latin typeface="Cambria Math"/>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+1)/2</m:t>
                      </m:r>
                    </m:oMath>
                  </m:oMathPara>
                </a14:m>
                <a:endParaRPr lang="en-US" dirty="0" smtClean="0"/>
              </a:p>
              <a:p>
                <a:r>
                  <a:rPr lang="en-US" dirty="0" smtClean="0">
                    <a:solidFill>
                      <a:schemeClr val="tx2"/>
                    </a:solidFill>
                  </a:rPr>
                  <a:t>Proof of Induction</a:t>
                </a:r>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990600"/>
                <a:ext cx="8763000" cy="4495800"/>
              </a:xfrm>
              <a:blipFill rotWithShape="0">
                <a:blip r:embed="rId3"/>
                <a:stretch>
                  <a:fillRect l="-904" t="-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73866672"/>
                  </p:ext>
                </p:extLst>
              </p:nvPr>
            </p:nvGraphicFramePr>
            <p:xfrm>
              <a:off x="609600" y="2514600"/>
              <a:ext cx="6096000" cy="457200"/>
            </p:xfrm>
            <a:graphic>
              <a:graphicData uri="http://schemas.openxmlformats.org/drawingml/2006/table">
                <a:tbl>
                  <a:tblPr firstRow="1" bandRow="1">
                    <a:tableStyleId>{2D5ABB26-0587-4C30-8999-92F81FD0307C}</a:tableStyleId>
                  </a:tblPr>
                  <a:tblGrid>
                    <a:gridCol w="1447800"/>
                    <a:gridCol w="4648200"/>
                  </a:tblGrid>
                  <a:tr h="370840">
                    <a:tc>
                      <a:txBody>
                        <a:bodyPr/>
                        <a:lstStyle/>
                        <a:p>
                          <a:pPr algn="just"/>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𝑃</m:t>
                                </m:r>
                                <m:r>
                                  <a:rPr lang="en-US" sz="2400" i="1" smtClean="0">
                                    <a:latin typeface="Cambria Math" panose="02040503050406030204" pitchFamily="18" charset="0"/>
                                  </a:rPr>
                                  <m:t>(</m:t>
                                </m:r>
                                <m:r>
                                  <a:rPr lang="en-US" sz="2400" i="1" smtClean="0">
                                    <a:latin typeface="Cambria Math" panose="02040503050406030204" pitchFamily="18" charset="0"/>
                                  </a:rPr>
                                  <m:t>𝑘</m:t>
                                </m:r>
                                <m:r>
                                  <a:rPr lang="en-US" sz="2400" i="1" smtClean="0">
                                    <a:latin typeface="Cambria Math" panose="02040503050406030204" pitchFamily="18" charset="0"/>
                                  </a:rPr>
                                  <m:t>+1)</m:t>
                                </m:r>
                              </m:oMath>
                            </m:oMathPara>
                          </a14:m>
                          <a:endParaRPr lang="en-US" sz="2400" dirty="0"/>
                        </a:p>
                      </a:txBody>
                      <a:tcPr>
                        <a:noFill/>
                      </a:tcPr>
                    </a:tc>
                    <a:tc>
                      <a:txBody>
                        <a:bodyPr/>
                        <a:lstStyle/>
                        <a:p>
                          <a:r>
                            <a:rPr lang="en-US" sz="2400" dirty="0" smtClean="0"/>
                            <a:t>= </a:t>
                          </a:r>
                          <a14:m>
                            <m:oMath xmlns:m="http://schemas.openxmlformats.org/officeDocument/2006/math">
                              <m:r>
                                <a:rPr lang="en-US" sz="2400" i="1">
                                  <a:latin typeface="Cambria Math" panose="02040503050406030204" pitchFamily="18" charset="0"/>
                                </a:rPr>
                                <m:t>1+2+3+…+</m:t>
                              </m:r>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oMath>
                          </a14:m>
                          <a:endParaRPr lang="en-US" sz="2400" dirty="0"/>
                        </a:p>
                      </a:txBody>
                      <a:tcPr>
                        <a:no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73866672"/>
                  </p:ext>
                </p:extLst>
              </p:nvPr>
            </p:nvGraphicFramePr>
            <p:xfrm>
              <a:off x="609600" y="2514600"/>
              <a:ext cx="6096000" cy="457200"/>
            </p:xfrm>
            <a:graphic>
              <a:graphicData uri="http://schemas.openxmlformats.org/drawingml/2006/table">
                <a:tbl>
                  <a:tblPr firstRow="1" bandRow="1">
                    <a:tableStyleId>{2D5ABB26-0587-4C30-8999-92F81FD0307C}</a:tableStyleId>
                  </a:tblPr>
                  <a:tblGrid>
                    <a:gridCol w="1447800"/>
                    <a:gridCol w="4648200"/>
                  </a:tblGrid>
                  <a:tr h="457200">
                    <a:tc>
                      <a:txBody>
                        <a:bodyPr/>
                        <a:lstStyle/>
                        <a:p>
                          <a:endParaRPr lang="en-US"/>
                        </a:p>
                      </a:txBody>
                      <a:tcPr>
                        <a:blipFill rotWithShape="0">
                          <a:blip r:embed="rId4"/>
                          <a:stretch>
                            <a:fillRect t="-9211" r="-320168" b="-28947"/>
                          </a:stretch>
                        </a:blipFill>
                      </a:tcPr>
                    </a:tc>
                    <a:tc>
                      <a:txBody>
                        <a:bodyPr/>
                        <a:lstStyle/>
                        <a:p>
                          <a:endParaRPr lang="en-US"/>
                        </a:p>
                      </a:txBody>
                      <a:tcPr>
                        <a:blipFill rotWithShape="0">
                          <a:blip r:embed="rId4"/>
                          <a:stretch>
                            <a:fillRect l="-31234" t="-9211" b="-2894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598332306"/>
                  </p:ext>
                </p:extLst>
              </p:nvPr>
            </p:nvGraphicFramePr>
            <p:xfrm>
              <a:off x="2057400" y="3054668"/>
              <a:ext cx="4648200" cy="457200"/>
            </p:xfrm>
            <a:graphic>
              <a:graphicData uri="http://schemas.openxmlformats.org/drawingml/2006/table">
                <a:tbl>
                  <a:tblPr firstRow="1" bandRow="1">
                    <a:tableStyleId>{2D5ABB26-0587-4C30-8999-92F81FD0307C}</a:tableStyleId>
                  </a:tblPr>
                  <a:tblGrid>
                    <a:gridCol w="4648200"/>
                  </a:tblGrid>
                  <a:tr h="370840">
                    <a:tc>
                      <a:txBody>
                        <a:bodyPr/>
                        <a:lstStyle/>
                        <a:p>
                          <a:r>
                            <a:rPr lang="en-US" sz="2400" dirty="0" smtClean="0"/>
                            <a:t>=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1+2+3+…+</m:t>
                              </m:r>
                              <m:r>
                                <a:rPr lang="en-US" sz="2400" b="0" i="1" smtClean="0">
                                  <a:latin typeface="Cambria Math" panose="02040503050406030204" pitchFamily="18" charset="0"/>
                                </a:rPr>
                                <m:t>𝑘</m:t>
                              </m:r>
                              <m:r>
                                <a:rPr lang="en-US" sz="2400" b="0" i="1" smtClean="0">
                                  <a:latin typeface="Cambria Math" panose="02040503050406030204" pitchFamily="18" charset="0"/>
                                </a:rPr>
                                <m:t>)+</m:t>
                              </m:r>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oMath>
                          </a14:m>
                          <a:endParaRPr lang="en-US" sz="2400"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598332306"/>
                  </p:ext>
                </p:extLst>
              </p:nvPr>
            </p:nvGraphicFramePr>
            <p:xfrm>
              <a:off x="2057400" y="3054668"/>
              <a:ext cx="4648200" cy="457200"/>
            </p:xfrm>
            <a:graphic>
              <a:graphicData uri="http://schemas.openxmlformats.org/drawingml/2006/table">
                <a:tbl>
                  <a:tblPr firstRow="1" bandRow="1">
                    <a:tableStyleId>{2D5ABB26-0587-4C30-8999-92F81FD0307C}</a:tableStyleId>
                  </a:tblPr>
                  <a:tblGrid>
                    <a:gridCol w="4648200"/>
                  </a:tblGrid>
                  <a:tr h="457200">
                    <a:tc>
                      <a:txBody>
                        <a:bodyPr/>
                        <a:lstStyle/>
                        <a:p>
                          <a:endParaRPr lang="en-US"/>
                        </a:p>
                      </a:txBody>
                      <a:tcPr>
                        <a:blipFill rotWithShape="0">
                          <a:blip r:embed="rId5"/>
                          <a:stretch>
                            <a:fillRect t="-10526" b="-2894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469167652"/>
                  </p:ext>
                </p:extLst>
              </p:nvPr>
            </p:nvGraphicFramePr>
            <p:xfrm>
              <a:off x="2057400" y="3511868"/>
              <a:ext cx="3276600" cy="457200"/>
            </p:xfrm>
            <a:graphic>
              <a:graphicData uri="http://schemas.openxmlformats.org/drawingml/2006/table">
                <a:tbl>
                  <a:tblPr firstRow="1" bandRow="1">
                    <a:tableStyleId>{2D5ABB26-0587-4C30-8999-92F81FD0307C}</a:tableStyleId>
                  </a:tblPr>
                  <a:tblGrid>
                    <a:gridCol w="3276600"/>
                  </a:tblGrid>
                  <a:tr h="370840">
                    <a:tc>
                      <a:txBody>
                        <a:bodyPr/>
                        <a:lstStyle/>
                        <a:p>
                          <a:r>
                            <a:rPr lang="en-US" sz="2400" dirty="0" smtClean="0"/>
                            <a:t>= </a:t>
                          </a:r>
                          <a14:m>
                            <m:oMath xmlns:m="http://schemas.openxmlformats.org/officeDocument/2006/math">
                              <m: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+1)/2+</m:t>
                              </m:r>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oMath>
                          </a14:m>
                          <a:endParaRPr lang="en-US" sz="2400" dirty="0"/>
                        </a:p>
                      </a:txBody>
                      <a:tcPr>
                        <a:no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469167652"/>
                  </p:ext>
                </p:extLst>
              </p:nvPr>
            </p:nvGraphicFramePr>
            <p:xfrm>
              <a:off x="2057400" y="3511868"/>
              <a:ext cx="3276600" cy="457200"/>
            </p:xfrm>
            <a:graphic>
              <a:graphicData uri="http://schemas.openxmlformats.org/drawingml/2006/table">
                <a:tbl>
                  <a:tblPr firstRow="1" bandRow="1">
                    <a:tableStyleId>{2D5ABB26-0587-4C30-8999-92F81FD0307C}</a:tableStyleId>
                  </a:tblPr>
                  <a:tblGrid>
                    <a:gridCol w="3276600"/>
                  </a:tblGrid>
                  <a:tr h="457200">
                    <a:tc>
                      <a:txBody>
                        <a:bodyPr/>
                        <a:lstStyle/>
                        <a:p>
                          <a:endParaRPr lang="en-US"/>
                        </a:p>
                      </a:txBody>
                      <a:tcPr>
                        <a:blipFill rotWithShape="0">
                          <a:blip r:embed="rId6"/>
                          <a:stretch>
                            <a:fillRect t="-10526" b="-28947"/>
                          </a:stretch>
                        </a:blipFill>
                      </a:tcPr>
                    </a:tc>
                  </a:tr>
                </a:tbl>
              </a:graphicData>
            </a:graphic>
          </p:graphicFrame>
        </mc:Fallback>
      </mc:AlternateContent>
      <p:graphicFrame>
        <p:nvGraphicFramePr>
          <p:cNvPr id="9" name="Table 8"/>
          <p:cNvGraphicFramePr>
            <a:graphicFrameLocks noGrp="1"/>
          </p:cNvGraphicFramePr>
          <p:nvPr>
            <p:extLst>
              <p:ext uri="{D42A27DB-BD31-4B8C-83A1-F6EECF244321}">
                <p14:modId xmlns:p14="http://schemas.microsoft.com/office/powerpoint/2010/main" val="3688608176"/>
              </p:ext>
            </p:extLst>
          </p:nvPr>
        </p:nvGraphicFramePr>
        <p:xfrm>
          <a:off x="5410200" y="3511868"/>
          <a:ext cx="3429000" cy="457200"/>
        </p:xfrm>
        <a:graphic>
          <a:graphicData uri="http://schemas.openxmlformats.org/drawingml/2006/table">
            <a:tbl>
              <a:tblPr firstRow="1" bandRow="1">
                <a:tableStyleId>{2D5ABB26-0587-4C30-8999-92F81FD0307C}</a:tableStyleId>
              </a:tblPr>
              <a:tblGrid>
                <a:gridCol w="3429000"/>
              </a:tblGrid>
              <a:tr h="370840">
                <a:tc>
                  <a:txBody>
                    <a:bodyPr/>
                    <a:lstStyle/>
                    <a:p>
                      <a:r>
                        <a:rPr lang="en-US" sz="2400" dirty="0" smtClean="0"/>
                        <a:t>(</a:t>
                      </a:r>
                      <a:r>
                        <a:rPr lang="en-US" sz="2400" dirty="0" smtClean="0">
                          <a:solidFill>
                            <a:schemeClr val="tx2"/>
                          </a:solidFill>
                        </a:rPr>
                        <a:t>by induction hypothesis</a:t>
                      </a:r>
                      <a:r>
                        <a:rPr lang="en-US" sz="2400" dirty="0" smtClean="0"/>
                        <a:t>)</a:t>
                      </a:r>
                      <a:endParaRPr lang="en-US" sz="2400" dirty="0"/>
                    </a:p>
                  </a:txBody>
                  <a:tcPr/>
                </a:tc>
              </a:tr>
            </a:tbl>
          </a:graphicData>
        </a:graphic>
      </p:graphicFrame>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2125954771"/>
                  </p:ext>
                </p:extLst>
              </p:nvPr>
            </p:nvGraphicFramePr>
            <p:xfrm>
              <a:off x="2057400" y="3969068"/>
              <a:ext cx="2362200" cy="616268"/>
            </p:xfrm>
            <a:graphic>
              <a:graphicData uri="http://schemas.openxmlformats.org/drawingml/2006/table">
                <a:tbl>
                  <a:tblPr firstRow="1" bandRow="1">
                    <a:tableStyleId>{2D5ABB26-0587-4C30-8999-92F81FD0307C}</a:tableStyleId>
                  </a:tblPr>
                  <a:tblGrid>
                    <a:gridCol w="2362200"/>
                  </a:tblGrid>
                  <a:tr h="370840">
                    <a:tc>
                      <a:txBody>
                        <a:bodyPr/>
                        <a:lstStyle/>
                        <a:p>
                          <a:r>
                            <a:rPr lang="en-US" sz="2400" dirty="0" smtClean="0"/>
                            <a:t>= </a:t>
                          </a:r>
                          <a14:m>
                            <m:oMath xmlns:m="http://schemas.openxmlformats.org/officeDocument/2006/math">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+1)</m:t>
                              </m:r>
                            </m:oMath>
                          </a14:m>
                          <a:endParaRPr lang="en-US" sz="2400" dirty="0"/>
                        </a:p>
                      </a:txBody>
                      <a:tcPr/>
                    </a:tc>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2125954771"/>
                  </p:ext>
                </p:extLst>
              </p:nvPr>
            </p:nvGraphicFramePr>
            <p:xfrm>
              <a:off x="2057400" y="3969068"/>
              <a:ext cx="2362200" cy="616268"/>
            </p:xfrm>
            <a:graphic>
              <a:graphicData uri="http://schemas.openxmlformats.org/drawingml/2006/table">
                <a:tbl>
                  <a:tblPr firstRow="1" bandRow="1">
                    <a:tableStyleId>{2D5ABB26-0587-4C30-8999-92F81FD0307C}</a:tableStyleId>
                  </a:tblPr>
                  <a:tblGrid>
                    <a:gridCol w="2362200"/>
                  </a:tblGrid>
                  <a:tr h="616268">
                    <a:tc>
                      <a:txBody>
                        <a:bodyPr/>
                        <a:lstStyle/>
                        <a:p>
                          <a:endParaRPr lang="en-US"/>
                        </a:p>
                      </a:txBody>
                      <a:tcPr>
                        <a:blipFill rotWithShape="0">
                          <a:blip r:embed="rId7"/>
                          <a:stretch>
                            <a:fillRect b="-980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7" name="Table 26"/>
              <p:cNvGraphicFramePr>
                <a:graphicFrameLocks noGrp="1"/>
              </p:cNvGraphicFramePr>
              <p:nvPr>
                <p:extLst>
                  <p:ext uri="{D42A27DB-BD31-4B8C-83A1-F6EECF244321}">
                    <p14:modId xmlns:p14="http://schemas.microsoft.com/office/powerpoint/2010/main" val="4044552110"/>
                  </p:ext>
                </p:extLst>
              </p:nvPr>
            </p:nvGraphicFramePr>
            <p:xfrm>
              <a:off x="2057400" y="4578668"/>
              <a:ext cx="2667000" cy="457200"/>
            </p:xfrm>
            <a:graphic>
              <a:graphicData uri="http://schemas.openxmlformats.org/drawingml/2006/table">
                <a:tbl>
                  <a:tblPr firstRow="1" bandRow="1">
                    <a:tableStyleId>{2D5ABB26-0587-4C30-8999-92F81FD0307C}</a:tableStyleId>
                  </a:tblPr>
                  <a:tblGrid>
                    <a:gridCol w="2667000"/>
                  </a:tblGrid>
                  <a:tr h="370840">
                    <a:tc>
                      <a:txBody>
                        <a:bodyPr/>
                        <a:lstStyle/>
                        <a:p>
                          <a:r>
                            <a:rPr lang="en-US" sz="2400" dirty="0" smtClean="0"/>
                            <a:t>= </a:t>
                          </a:r>
                          <a14:m>
                            <m:oMath xmlns:m="http://schemas.openxmlformats.org/officeDocument/2006/math">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+2)/2</m:t>
                              </m:r>
                            </m:oMath>
                          </a14:m>
                          <a:endParaRPr lang="en-US" sz="2400" dirty="0"/>
                        </a:p>
                      </a:txBody>
                      <a:tcPr/>
                    </a:tc>
                  </a:tr>
                </a:tbl>
              </a:graphicData>
            </a:graphic>
          </p:graphicFrame>
        </mc:Choice>
        <mc:Fallback xmlns="">
          <p:graphicFrame>
            <p:nvGraphicFramePr>
              <p:cNvPr id="27" name="Table 26"/>
              <p:cNvGraphicFramePr>
                <a:graphicFrameLocks noGrp="1"/>
              </p:cNvGraphicFramePr>
              <p:nvPr>
                <p:extLst>
                  <p:ext uri="{D42A27DB-BD31-4B8C-83A1-F6EECF244321}">
                    <p14:modId xmlns:p14="http://schemas.microsoft.com/office/powerpoint/2010/main" val="4044552110"/>
                  </p:ext>
                </p:extLst>
              </p:nvPr>
            </p:nvGraphicFramePr>
            <p:xfrm>
              <a:off x="2057400" y="4578668"/>
              <a:ext cx="2667000" cy="457200"/>
            </p:xfrm>
            <a:graphic>
              <a:graphicData uri="http://schemas.openxmlformats.org/drawingml/2006/table">
                <a:tbl>
                  <a:tblPr firstRow="1" bandRow="1">
                    <a:tableStyleId>{2D5ABB26-0587-4C30-8999-92F81FD0307C}</a:tableStyleId>
                  </a:tblPr>
                  <a:tblGrid>
                    <a:gridCol w="2667000"/>
                  </a:tblGrid>
                  <a:tr h="457200">
                    <a:tc>
                      <a:txBody>
                        <a:bodyPr/>
                        <a:lstStyle/>
                        <a:p>
                          <a:endParaRPr lang="en-US"/>
                        </a:p>
                      </a:txBody>
                      <a:tcPr>
                        <a:blipFill rotWithShape="0">
                          <a:blip r:embed="rId8"/>
                          <a:stretch>
                            <a:fillRect t="-10526" b="-2894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p:cNvGraphicFramePr>
                <a:graphicFrameLocks noGrp="1"/>
              </p:cNvGraphicFramePr>
              <p:nvPr>
                <p:extLst>
                  <p:ext uri="{D42A27DB-BD31-4B8C-83A1-F6EECF244321}">
                    <p14:modId xmlns:p14="http://schemas.microsoft.com/office/powerpoint/2010/main" val="3306877858"/>
                  </p:ext>
                </p:extLst>
              </p:nvPr>
            </p:nvGraphicFramePr>
            <p:xfrm>
              <a:off x="2057400" y="5105400"/>
              <a:ext cx="3505200" cy="457200"/>
            </p:xfrm>
            <a:graphic>
              <a:graphicData uri="http://schemas.openxmlformats.org/drawingml/2006/table">
                <a:tbl>
                  <a:tblPr firstRow="1" bandRow="1">
                    <a:tableStyleId>{2D5ABB26-0587-4C30-8999-92F81FD0307C}</a:tableStyleId>
                  </a:tblPr>
                  <a:tblGrid>
                    <a:gridCol w="3505200"/>
                  </a:tblGrid>
                  <a:tr h="370840">
                    <a:tc>
                      <a:txBody>
                        <a:bodyPr/>
                        <a:lstStyle/>
                        <a:p>
                          <a:r>
                            <a:rPr lang="en-US" sz="2400" dirty="0" smtClean="0"/>
                            <a:t>= </a:t>
                          </a:r>
                          <a14:m>
                            <m:oMath xmlns:m="http://schemas.openxmlformats.org/officeDocument/2006/math">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+1)/2</m:t>
                              </m:r>
                            </m:oMath>
                          </a14:m>
                          <a:endParaRPr lang="en-US" sz="2400" dirty="0"/>
                        </a:p>
                      </a:txBody>
                      <a:tcPr/>
                    </a:tc>
                  </a:tr>
                </a:tbl>
              </a:graphicData>
            </a:graphic>
          </p:graphicFrame>
        </mc:Choice>
        <mc:Fallback xmlns="">
          <p:graphicFrame>
            <p:nvGraphicFramePr>
              <p:cNvPr id="28" name="Table 27"/>
              <p:cNvGraphicFramePr>
                <a:graphicFrameLocks noGrp="1"/>
              </p:cNvGraphicFramePr>
              <p:nvPr>
                <p:extLst>
                  <p:ext uri="{D42A27DB-BD31-4B8C-83A1-F6EECF244321}">
                    <p14:modId xmlns:p14="http://schemas.microsoft.com/office/powerpoint/2010/main" val="3306877858"/>
                  </p:ext>
                </p:extLst>
              </p:nvPr>
            </p:nvGraphicFramePr>
            <p:xfrm>
              <a:off x="2057400" y="5105400"/>
              <a:ext cx="3505200" cy="457200"/>
            </p:xfrm>
            <a:graphic>
              <a:graphicData uri="http://schemas.openxmlformats.org/drawingml/2006/table">
                <a:tbl>
                  <a:tblPr firstRow="1" bandRow="1">
                    <a:tableStyleId>{2D5ABB26-0587-4C30-8999-92F81FD0307C}</a:tableStyleId>
                  </a:tblPr>
                  <a:tblGrid>
                    <a:gridCol w="3505200"/>
                  </a:tblGrid>
                  <a:tr h="457200">
                    <a:tc>
                      <a:txBody>
                        <a:bodyPr/>
                        <a:lstStyle/>
                        <a:p>
                          <a:endParaRPr lang="en-US"/>
                        </a:p>
                      </a:txBody>
                      <a:tcPr>
                        <a:blipFill rotWithShape="0">
                          <a:blip r:embed="rId9"/>
                          <a:stretch>
                            <a:fillRect t="-9211"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30" name="Rectangle 29"/>
              <p:cNvSpPr/>
              <p:nvPr/>
            </p:nvSpPr>
            <p:spPr>
              <a:xfrm>
                <a:off x="228600" y="5638800"/>
                <a:ext cx="86487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Hence by principle of mathematical induction, </a:t>
                </a:r>
                <a14:m>
                  <m:oMath xmlns:m="http://schemas.openxmlformats.org/officeDocument/2006/math">
                    <m:nary>
                      <m:naryPr>
                        <m:chr m:val="∑"/>
                        <m:ctrlPr>
                          <a:rPr lang="en-US" sz="2400" i="1">
                            <a:latin typeface="Cambria Math"/>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+1)/2</m:t>
                        </m:r>
                      </m:e>
                    </m:nary>
                  </m:oMath>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228600" y="5638800"/>
                <a:ext cx="8648700" cy="685800"/>
              </a:xfrm>
              <a:prstGeom prst="rect">
                <a:avLst/>
              </a:prstGeom>
              <a:blipFill rotWithShape="0">
                <a:blip r:embed="rId10"/>
                <a:stretch>
                  <a:fillRect t="-66667" b="-109402"/>
                </a:stretch>
              </a:blipFill>
            </p:spPr>
            <p:txBody>
              <a:bodyPr/>
              <a:lstStyle/>
              <a:p>
                <a:r>
                  <a:rPr lang="en-US">
                    <a:noFill/>
                  </a:rPr>
                  <a:t> </a:t>
                </a:r>
              </a:p>
            </p:txBody>
          </p:sp>
        </mc:Fallback>
      </mc:AlternateContent>
      <p:graphicFrame>
        <p:nvGraphicFramePr>
          <p:cNvPr id="31" name="Table 30"/>
          <p:cNvGraphicFramePr>
            <a:graphicFrameLocks noGrp="1"/>
          </p:cNvGraphicFramePr>
          <p:nvPr>
            <p:extLst>
              <p:ext uri="{D42A27DB-BD31-4B8C-83A1-F6EECF244321}">
                <p14:modId xmlns:p14="http://schemas.microsoft.com/office/powerpoint/2010/main" val="2234778349"/>
              </p:ext>
            </p:extLst>
          </p:nvPr>
        </p:nvGraphicFramePr>
        <p:xfrm>
          <a:off x="5562600" y="5105400"/>
          <a:ext cx="2362200" cy="457200"/>
        </p:xfrm>
        <a:graphic>
          <a:graphicData uri="http://schemas.openxmlformats.org/drawingml/2006/table">
            <a:tbl>
              <a:tblPr firstRow="1" bandRow="1">
                <a:tableStyleId>{2D5ABB26-0587-4C30-8999-92F81FD0307C}</a:tableStyleId>
              </a:tblPr>
              <a:tblGrid>
                <a:gridCol w="2362200"/>
              </a:tblGrid>
              <a:tr h="370840">
                <a:tc>
                  <a:txBody>
                    <a:bodyPr/>
                    <a:lstStyle/>
                    <a:p>
                      <a:r>
                        <a:rPr lang="en-US" sz="2400" dirty="0" smtClean="0"/>
                        <a:t>(</a:t>
                      </a:r>
                      <a:r>
                        <a:rPr lang="en-US" sz="2400" dirty="0" smtClean="0">
                          <a:solidFill>
                            <a:schemeClr val="tx2"/>
                          </a:solidFill>
                        </a:rPr>
                        <a:t>Hence Proved</a:t>
                      </a: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89249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(PMI)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smtClean="0"/>
                  <a:t>Prove </a:t>
                </a:r>
                <a14:m>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e>
                    </m:nary>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+1)(2</m:t>
                    </m:r>
                    <m:r>
                      <a:rPr lang="en-US" b="0" i="1" smtClean="0">
                        <a:latin typeface="Cambria Math" panose="02040503050406030204" pitchFamily="18" charset="0"/>
                      </a:rPr>
                      <m:t>𝑛</m:t>
                    </m:r>
                    <m:r>
                      <a:rPr lang="en-US" b="0" i="1" smtClean="0">
                        <a:latin typeface="Cambria Math" panose="02040503050406030204" pitchFamily="18" charset="0"/>
                      </a:rPr>
                      <m:t>+1)/6</m:t>
                    </m:r>
                  </m:oMath>
                </a14:m>
                <a:r>
                  <a:rPr lang="en-US" dirty="0"/>
                  <a:t> </a:t>
                </a:r>
                <a:endParaRPr lang="en-US" dirty="0" smtClean="0"/>
              </a:p>
              <a:p>
                <a:pPr marL="457200" indent="-457200">
                  <a:buFont typeface="+mj-lt"/>
                  <a:buAutoNum type="arabicPeriod"/>
                </a:pPr>
                <a:r>
                  <a:rPr lang="en-US" dirty="0" smtClean="0"/>
                  <a:t>Prove </a:t>
                </a:r>
                <a14:m>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den>
                        </m:f>
                      </m:e>
                    </m:nary>
                    <m:r>
                      <a:rPr lang="en-US" i="1">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+1</m:t>
                        </m:r>
                      </m:den>
                    </m:f>
                  </m:oMath>
                </a14:m>
                <a:endParaRPr lang="en-US" dirty="0" smtClean="0"/>
              </a:p>
              <a:p>
                <a:pPr marL="457200" indent="-457200">
                  <a:buFont typeface="+mj-lt"/>
                  <a:buAutoNum type="arabicPeriod"/>
                </a:pPr>
                <a:r>
                  <a:rPr lang="en-US" dirty="0" smtClean="0"/>
                  <a:t>Prove </a:t>
                </a:r>
                <a14:m>
                  <m:oMath xmlns:m="http://schemas.openxmlformats.org/officeDocument/2006/math">
                    <m:r>
                      <a:rPr lang="en-US" b="0" i="1" smtClean="0">
                        <a:latin typeface="Cambria Math" panose="02040503050406030204" pitchFamily="18" charset="0"/>
                      </a:rPr>
                      <m:t>7+13+19+…+</m:t>
                    </m:r>
                    <m:d>
                      <m:dPr>
                        <m:ctrlPr>
                          <a:rPr lang="en-US" b="0" i="1" smtClean="0">
                            <a:latin typeface="Cambria Math"/>
                          </a:rPr>
                        </m:ctrlPr>
                      </m:dPr>
                      <m:e>
                        <m:r>
                          <a:rPr lang="en-US" b="0" i="1" smtClean="0">
                            <a:latin typeface="Cambria Math" panose="02040503050406030204" pitchFamily="18" charset="0"/>
                          </a:rPr>
                          <m:t>6</m:t>
                        </m:r>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+4)</m:t>
                    </m:r>
                  </m:oMath>
                </a14:m>
                <a:endParaRPr lang="en-US" dirty="0" smtClean="0"/>
              </a:p>
              <a:p>
                <a:pPr marL="457200" indent="-457200">
                  <a:buFont typeface="+mj-lt"/>
                  <a:buAutoNum type="arabicPeriod"/>
                </a:pPr>
                <a:r>
                  <a:rPr lang="en-US" dirty="0"/>
                  <a:t>Prove </a:t>
                </a:r>
                <a14:m>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b="0" i="1" smtClean="0">
                            <a:latin typeface="Cambria Math" panose="02040503050406030204" pitchFamily="18" charset="0"/>
                          </a:rPr>
                          <m:t>(2</m:t>
                        </m:r>
                        <m:r>
                          <a:rPr lang="en-US" i="1">
                            <a:latin typeface="Cambria Math" panose="02040503050406030204" pitchFamily="18" charset="0"/>
                          </a:rPr>
                          <m:t>𝑖</m:t>
                        </m:r>
                        <m:r>
                          <a:rPr lang="en-US" b="0" i="1" smtClean="0">
                            <a:latin typeface="Cambria Math" panose="02040503050406030204" pitchFamily="18" charset="0"/>
                          </a:rPr>
                          <m:t>−1)</m:t>
                        </m:r>
                      </m:e>
                    </m:nary>
                    <m:r>
                      <a:rPr lang="en-US" i="1">
                        <a:latin typeface="Cambria Math" panose="02040503050406030204" pitchFamily="18" charset="0"/>
                      </a:rPr>
                      <m:t>=</m:t>
                    </m:r>
                    <m:r>
                      <a:rPr lang="en-US" b="0" i="1" smtClean="0">
                        <a:latin typeface="Cambria Math" panose="02040503050406030204" pitchFamily="18" charset="0"/>
                      </a:rPr>
                      <m:t>1+3+5+…+</m:t>
                    </m:r>
                    <m:d>
                      <m:dPr>
                        <m:ctrlPr>
                          <a:rPr lang="en-US" b="0" i="1" smtClean="0">
                            <a:latin typeface="Cambria Math"/>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10629"/>
                </a:stretch>
              </a:blipFill>
            </p:spPr>
            <p:txBody>
              <a:bodyPr/>
              <a:lstStyle/>
              <a:p>
                <a:r>
                  <a:rPr lang="en-US">
                    <a:noFill/>
                  </a:rPr>
                  <a:t> </a:t>
                </a:r>
              </a:p>
            </p:txBody>
          </p:sp>
        </mc:Fallback>
      </mc:AlternateContent>
    </p:spTree>
    <p:extLst>
      <p:ext uri="{BB962C8B-B14F-4D97-AF65-F5344CB8AC3E}">
        <p14:creationId xmlns:p14="http://schemas.microsoft.com/office/powerpoint/2010/main" val="15916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Strong Principle of Mathematical Induction</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Suppose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a statement involving an integer </a:t>
                </a:r>
                <a14:m>
                  <m:oMath xmlns:m="http://schemas.openxmlformats.org/officeDocument/2006/math">
                    <m:r>
                      <a:rPr lang="en-US" i="1">
                        <a:latin typeface="Cambria Math" panose="02040503050406030204" pitchFamily="18" charset="0"/>
                      </a:rPr>
                      <m:t>𝑛</m:t>
                    </m:r>
                  </m:oMath>
                </a14:m>
                <a:r>
                  <a:rPr lang="en-US" dirty="0"/>
                  <a:t>. Then to prove that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true for every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a14:m>
                <a:r>
                  <a:rPr lang="en-US" dirty="0"/>
                  <a:t>, it is sufficient to show these two things:</a:t>
                </a:r>
              </a:p>
              <a:p>
                <a:pPr marL="914400" lvl="1" indent="-457200">
                  <a:buFont typeface="+mj-lt"/>
                  <a:buAutoNum type="arabicPeriod"/>
                </a:pP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𝑛</m:t>
                        </m:r>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is true.</a:t>
                </a:r>
              </a:p>
              <a:p>
                <a:pPr marL="914400" lvl="1" indent="-457200">
                  <a:buFont typeface="+mj-lt"/>
                  <a:buAutoNum type="arabicPeriod"/>
                </a:pPr>
                <a:r>
                  <a:rPr lang="en-US" dirty="0"/>
                  <a:t>For any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a14:m>
                <a:r>
                  <a:rPr lang="en-US" dirty="0"/>
                  <a:t>, if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oMath>
                </a14:m>
                <a:r>
                  <a:rPr lang="en-US" dirty="0"/>
                  <a:t> is </a:t>
                </a:r>
                <a:r>
                  <a:rPr lang="en-US" dirty="0" smtClean="0"/>
                  <a:t>true for every </a:t>
                </a:r>
                <a14:m>
                  <m:oMath xmlns:m="http://schemas.openxmlformats.org/officeDocument/2006/math">
                    <m:r>
                      <a:rPr lang="en-US" i="1">
                        <a:latin typeface="Cambria Math" panose="02040503050406030204" pitchFamily="18" charset="0"/>
                      </a:rPr>
                      <m:t>𝑛</m:t>
                    </m:r>
                  </m:oMath>
                </a14:m>
                <a:r>
                  <a:rPr lang="en-US" dirty="0" smtClean="0"/>
                  <a:t> satisfying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𝑘</m:t>
                    </m:r>
                  </m:oMath>
                </a14:m>
                <a:r>
                  <a:rPr lang="en-US" dirty="0" smtClean="0"/>
                  <a:t>, </a:t>
                </a:r>
                <a:r>
                  <a:rPr lang="en-US" dirty="0"/>
                  <a:t>then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oMath>
                </a14:m>
                <a:r>
                  <a:rPr lang="en-US" dirty="0"/>
                  <a:t> is 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974"/>
                </a:stretch>
              </a:blipFill>
            </p:spPr>
            <p:txBody>
              <a:bodyPr/>
              <a:lstStyle/>
              <a:p>
                <a:r>
                  <a:rPr lang="en-US">
                    <a:noFill/>
                  </a:rPr>
                  <a:t> </a:t>
                </a:r>
              </a:p>
            </p:txBody>
          </p:sp>
        </mc:Fallback>
      </mc:AlternateContent>
    </p:spTree>
    <p:extLst>
      <p:ext uri="{BB962C8B-B14F-4D97-AF65-F5344CB8AC3E}">
        <p14:creationId xmlns:p14="http://schemas.microsoft.com/office/powerpoint/2010/main" val="286221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Prove that Integer Bigger than 2 have prime factorization </a:t>
            </a:r>
            <a:r>
              <a:rPr lang="en-US" sz="2400" b="1" dirty="0" smtClean="0"/>
              <a:t>using strong </a:t>
            </a:r>
            <a:r>
              <a:rPr lang="en-US" sz="2400" b="1" dirty="0"/>
              <a:t>PMI</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solidFill>
                      <a:schemeClr val="tx2"/>
                    </a:solidFill>
                  </a:rPr>
                  <a:t>To prove</a:t>
                </a:r>
                <a:r>
                  <a:rPr lang="en-US" dirty="0" smtClean="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true for every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smtClean="0"/>
                  <a:t>, where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smtClean="0"/>
                  <a:t> is the statement: </a:t>
                </a:r>
                <a14:m>
                  <m:oMath xmlns:m="http://schemas.openxmlformats.org/officeDocument/2006/math">
                    <m:r>
                      <a:rPr lang="en-US" i="1">
                        <a:latin typeface="Cambria Math" panose="02040503050406030204" pitchFamily="18" charset="0"/>
                      </a:rPr>
                      <m:t>𝑛</m:t>
                    </m:r>
                  </m:oMath>
                </a14:m>
                <a:r>
                  <a:rPr lang="en-US" dirty="0" smtClean="0"/>
                  <a:t> is either a prime or a product of two or more primes.</a:t>
                </a:r>
              </a:p>
              <a:p>
                <a:pPr algn="just"/>
                <a:r>
                  <a:rPr lang="en-US" dirty="0">
                    <a:solidFill>
                      <a:schemeClr val="tx2"/>
                    </a:solidFill>
                  </a:rPr>
                  <a:t>Basis Step</a:t>
                </a:r>
                <a:r>
                  <a:rPr lang="en-US" dirty="0" smtClean="0">
                    <a:solidFill>
                      <a:schemeClr val="tx2"/>
                    </a:solidFill>
                  </a:rPr>
                  <a:t>:</a:t>
                </a:r>
              </a:p>
              <a:p>
                <a:pPr algn="just">
                  <a:buFont typeface="Calibri" panose="020F0502020204030204" pitchFamily="34" charset="0"/>
                  <a:buChar char="–"/>
                </a:pP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(2)</m:t>
                    </m:r>
                  </m:oMath>
                </a14:m>
                <a:r>
                  <a:rPr lang="en-US" dirty="0" smtClean="0"/>
                  <a:t> is the statement that </a:t>
                </a:r>
                <a14:m>
                  <m:oMath xmlns:m="http://schemas.openxmlformats.org/officeDocument/2006/math">
                    <m:r>
                      <a:rPr lang="en-US" b="0" i="1" smtClean="0">
                        <a:latin typeface="Cambria Math" panose="02040503050406030204" pitchFamily="18" charset="0"/>
                      </a:rPr>
                      <m:t>2</m:t>
                    </m:r>
                  </m:oMath>
                </a14:m>
                <a:r>
                  <a:rPr lang="en-US" dirty="0" smtClean="0"/>
                  <a:t> is either prime or a product of two or more primes. This is true because 2 is a prime.</a:t>
                </a:r>
              </a:p>
              <a:p>
                <a:pPr algn="just"/>
                <a:r>
                  <a:rPr lang="en-US" dirty="0">
                    <a:solidFill>
                      <a:schemeClr val="tx2"/>
                    </a:solidFill>
                  </a:rPr>
                  <a:t>Induction Hypothesis:</a:t>
                </a:r>
              </a:p>
              <a:p>
                <a:pPr algn="just">
                  <a:buFont typeface="Calibri" panose="020F0502020204030204" pitchFamily="34" charset="0"/>
                  <a:buChar char="–"/>
                </a:pPr>
                <a14:m>
                  <m:oMath xmlns:m="http://schemas.openxmlformats.org/officeDocument/2006/math">
                    <m:r>
                      <a:rPr lang="en-US" b="0" i="1" smtClean="0">
                        <a:latin typeface="Cambria Math" panose="02040503050406030204" pitchFamily="18" charset="0"/>
                      </a:rPr>
                      <m:t>𝑘</m:t>
                    </m:r>
                    <m:r>
                      <a:rPr lang="en-US" i="1">
                        <a:latin typeface="Cambria Math" panose="02040503050406030204" pitchFamily="18" charset="0"/>
                        <a:ea typeface="Cambria Math" panose="02040503050406030204" pitchFamily="18" charset="0"/>
                      </a:rPr>
                      <m:t>≥2</m:t>
                    </m:r>
                  </m:oMath>
                </a14:m>
                <a:r>
                  <a:rPr lang="en-US" dirty="0"/>
                  <a:t>, and for every </a:t>
                </a:r>
                <a14:m>
                  <m:oMath xmlns:m="http://schemas.openxmlformats.org/officeDocument/2006/math">
                    <m:r>
                      <a:rPr lang="en-US" i="1">
                        <a:latin typeface="Cambria Math" panose="02040503050406030204" pitchFamily="18" charset="0"/>
                      </a:rPr>
                      <m:t>𝑛</m:t>
                    </m:r>
                  </m:oMath>
                </a14:m>
                <a:r>
                  <a:rPr lang="en-US" dirty="0"/>
                  <a:t> with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r>
                  <a:rPr lang="en-US" dirty="0" smtClean="0"/>
                  <a:t>, </a:t>
                </a:r>
                <a14:m>
                  <m:oMath xmlns:m="http://schemas.openxmlformats.org/officeDocument/2006/math">
                    <m:r>
                      <a:rPr lang="en-US" i="1" smtClean="0">
                        <a:latin typeface="Cambria Math" panose="02040503050406030204" pitchFamily="18" charset="0"/>
                      </a:rPr>
                      <m:t>𝑛</m:t>
                    </m:r>
                  </m:oMath>
                </a14:m>
                <a:r>
                  <a:rPr lang="en-US" dirty="0" smtClean="0"/>
                  <a:t> </a:t>
                </a:r>
                <a:r>
                  <a:rPr lang="en-US" dirty="0"/>
                  <a:t>is either prime or a product of two or more primes</a:t>
                </a:r>
                <a:r>
                  <a:rPr lang="en-US" dirty="0" smtClean="0"/>
                  <a:t>.</a:t>
                </a:r>
              </a:p>
              <a:p>
                <a:pPr algn="just"/>
                <a:r>
                  <a:rPr lang="en-US" dirty="0">
                    <a:solidFill>
                      <a:schemeClr val="tx2"/>
                    </a:solidFill>
                  </a:rPr>
                  <a:t>To prove</a:t>
                </a:r>
                <a:r>
                  <a:rPr lang="en-US" dirty="0" smtClean="0">
                    <a:solidFill>
                      <a:schemeClr val="tx2"/>
                    </a:solidFill>
                  </a:rPr>
                  <a:t>:</a:t>
                </a:r>
                <a:r>
                  <a:rPr lang="en-US" dirty="0" smtClean="0"/>
                  <a:t> </a:t>
                </a:r>
                <a14:m>
                  <m:oMath xmlns:m="http://schemas.openxmlformats.org/officeDocument/2006/math">
                    <m:r>
                      <a:rPr lang="en-US" i="1">
                        <a:latin typeface="Cambria Math" panose="02040503050406030204" pitchFamily="18" charset="0"/>
                      </a:rPr>
                      <m:t>𝑘</m:t>
                    </m:r>
                    <m:r>
                      <a:rPr lang="en-US" b="0" i="1" smtClean="0">
                        <a:latin typeface="Cambria Math" panose="02040503050406030204" pitchFamily="18" charset="0"/>
                      </a:rPr>
                      <m:t>+1</m:t>
                    </m:r>
                  </m:oMath>
                </a14:m>
                <a:r>
                  <a:rPr lang="en-US" dirty="0" smtClean="0"/>
                  <a:t> is either prime or a product of two or more primes.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77509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Prove that Integer Bigger than 2 have prime factorization using strong PMI</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solidFill>
                      <a:schemeClr val="tx2"/>
                    </a:solidFill>
                  </a:rPr>
                  <a:t>Proof of Induction</a:t>
                </a:r>
              </a:p>
              <a:p>
                <a:pPr algn="just">
                  <a:buFont typeface="Calibri" panose="020F0502020204030204" pitchFamily="34" charset="0"/>
                  <a:buChar char="–"/>
                </a:pPr>
                <a:r>
                  <a:rPr lang="en-US" dirty="0" smtClean="0"/>
                  <a:t>We consider two cases.</a:t>
                </a:r>
              </a:p>
              <a:p>
                <a:pPr marL="457200" indent="-457200" algn="just">
                  <a:buFont typeface="+mj-lt"/>
                  <a:buAutoNum type="arabicPeriod"/>
                </a:pPr>
                <a:r>
                  <a:rPr lang="en-US" dirty="0"/>
                  <a:t>If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a:t> is prime, the statement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oMath>
                </a14:m>
                <a:r>
                  <a:rPr lang="en-US" dirty="0"/>
                  <a:t> is true</a:t>
                </a:r>
                <a:r>
                  <a:rPr lang="en-US" dirty="0" smtClean="0"/>
                  <a:t>.</a:t>
                </a:r>
              </a:p>
              <a:p>
                <a:pPr marL="457200" indent="-457200" algn="just">
                  <a:buFont typeface="+mj-lt"/>
                  <a:buAutoNum type="arabicPeriod"/>
                </a:pPr>
                <a:r>
                  <a:rPr lang="en-US" dirty="0" smtClean="0"/>
                  <a:t>By definition of </a:t>
                </a:r>
                <a:r>
                  <a:rPr lang="en-US" dirty="0"/>
                  <a:t>a prime,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for some positive integer</a:t>
                </a:r>
                <a:r>
                  <a:rPr lang="en-US" dirty="0" smtClean="0"/>
                  <a:t> </a:t>
                </a:r>
                <a14:m>
                  <m:oMath xmlns:m="http://schemas.openxmlformats.org/officeDocument/2006/math">
                    <m:r>
                      <a:rPr lang="en-US" b="0" i="1" smtClean="0">
                        <a:latin typeface="Cambria Math" panose="02040503050406030204" pitchFamily="18" charset="0"/>
                      </a:rPr>
                      <m:t>𝑟</m:t>
                    </m:r>
                  </m:oMath>
                </a14:m>
                <a:r>
                  <a:rPr lang="en-US" dirty="0"/>
                  <a:t> and </a:t>
                </a:r>
                <a14:m>
                  <m:oMath xmlns:m="http://schemas.openxmlformats.org/officeDocument/2006/math">
                    <m:r>
                      <a:rPr lang="en-US" b="0" i="1" smtClean="0">
                        <a:latin typeface="Cambria Math" panose="02040503050406030204" pitchFamily="18" charset="0"/>
                      </a:rPr>
                      <m:t>𝑠</m:t>
                    </m:r>
                  </m:oMath>
                </a14:m>
                <a:r>
                  <a:rPr lang="en-US" dirty="0"/>
                  <a:t>, neither of which is </a:t>
                </a:r>
                <a14:m>
                  <m:oMath xmlns:m="http://schemas.openxmlformats.org/officeDocument/2006/math">
                    <m:r>
                      <a:rPr lang="en-US" i="1">
                        <a:latin typeface="Cambria Math" panose="02040503050406030204" pitchFamily="18" charset="0"/>
                      </a:rPr>
                      <m:t>1</m:t>
                    </m:r>
                  </m:oMath>
                </a14:m>
                <a:r>
                  <a:rPr lang="en-US" dirty="0"/>
                  <a:t> or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smtClean="0"/>
                  <a:t>.</a:t>
                </a:r>
                <a:endParaRPr lang="en-US" dirty="0"/>
              </a:p>
              <a:p>
                <a:pPr marL="400050" lvl="1" indent="0" algn="just">
                  <a:buNone/>
                </a:pPr>
                <a:r>
                  <a:rPr lang="en-US" sz="2400" dirty="0" smtClean="0"/>
                  <a:t>It follows that </a:t>
                </a:r>
                <a14:m>
                  <m:oMath xmlns:m="http://schemas.openxmlformats.org/officeDocument/2006/math">
                    <m:r>
                      <a:rPr lang="en-US" sz="2400" b="0" i="0"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oMath>
                </a14:m>
                <a:r>
                  <a:rPr lang="en-US" sz="2400" dirty="0" smtClean="0"/>
                  <a:t>and </a:t>
                </a:r>
                <a14:m>
                  <m:oMath xmlns:m="http://schemas.openxmlformats.org/officeDocument/2006/math">
                    <m:r>
                      <a:rPr lang="en-US" sz="2400">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𝑘</m:t>
                    </m:r>
                  </m:oMath>
                </a14:m>
                <a:r>
                  <a:rPr lang="en-US" sz="2400" dirty="0" smtClean="0"/>
                  <a:t>. Therefore, by the induction hypothesis, both </a:t>
                </a:r>
                <a14:m>
                  <m:oMath xmlns:m="http://schemas.openxmlformats.org/officeDocument/2006/math">
                    <m:r>
                      <a:rPr lang="en-US" sz="2400" i="1">
                        <a:latin typeface="Cambria Math" panose="02040503050406030204" pitchFamily="18" charset="0"/>
                        <a:ea typeface="Cambria Math" panose="02040503050406030204" pitchFamily="18" charset="0"/>
                      </a:rPr>
                      <m:t>𝑟</m:t>
                    </m:r>
                  </m:oMath>
                </a14:m>
                <a:r>
                  <a:rPr lang="en-US" sz="2400" dirty="0" smtClean="0"/>
                  <a:t> and </a:t>
                </a:r>
                <a14:m>
                  <m:oMath xmlns:m="http://schemas.openxmlformats.org/officeDocument/2006/math">
                    <m:r>
                      <a:rPr lang="en-US" sz="2400" b="0" i="1" smtClean="0">
                        <a:latin typeface="Cambria Math" panose="02040503050406030204" pitchFamily="18" charset="0"/>
                        <a:ea typeface="Cambria Math" panose="02040503050406030204" pitchFamily="18" charset="0"/>
                      </a:rPr>
                      <m:t>𝑠</m:t>
                    </m:r>
                  </m:oMath>
                </a14:m>
                <a:r>
                  <a:rPr lang="en-US" sz="2400" dirty="0" smtClean="0"/>
                  <a:t> are either prime or the product of two or more primes.</a:t>
                </a:r>
              </a:p>
              <a:p>
                <a:pPr marL="400050" lvl="1" indent="0" algn="just">
                  <a:buNone/>
                </a:pPr>
                <a:r>
                  <a:rPr lang="en-US" sz="2400" dirty="0"/>
                  <a:t>Therefore, their product </a:t>
                </a:r>
                <a14:m>
                  <m:oMath xmlns:m="http://schemas.openxmlformats.org/officeDocument/2006/math">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smtClean="0"/>
                  <a:t> </a:t>
                </a:r>
                <a:r>
                  <a:rPr lang="en-US" sz="2400" dirty="0"/>
                  <a:t>is the product of two or more primes, and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oMath>
                </a14:m>
                <a:r>
                  <a:rPr lang="en-US" sz="2400" dirty="0"/>
                  <a:t> is true.</a:t>
                </a: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3" t="-457" r="-1043"/>
                </a:stretch>
              </a:blipFill>
            </p:spPr>
            <p:txBody>
              <a:bodyPr/>
              <a:lstStyle/>
              <a:p>
                <a:r>
                  <a:rPr lang="en-US">
                    <a:noFill/>
                  </a:rPr>
                  <a:t> </a:t>
                </a:r>
              </a:p>
            </p:txBody>
          </p:sp>
        </mc:Fallback>
      </mc:AlternateContent>
      <p:sp>
        <p:nvSpPr>
          <p:cNvPr id="4" name="Rectangle 3"/>
          <p:cNvSpPr/>
          <p:nvPr/>
        </p:nvSpPr>
        <p:spPr>
          <a:xfrm>
            <a:off x="228600" y="5638800"/>
            <a:ext cx="86487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Hence by </a:t>
            </a:r>
            <a:r>
              <a:rPr lang="en-US" sz="2400" dirty="0" smtClean="0"/>
              <a:t>strong principle </a:t>
            </a:r>
            <a:r>
              <a:rPr lang="en-US" sz="2400" dirty="0"/>
              <a:t>of mathematical induction, </a:t>
            </a:r>
            <a:r>
              <a:rPr lang="en-US" sz="2400" dirty="0" smtClean="0"/>
              <a:t>Integer bigger than 2 have prime factorization</a:t>
            </a:r>
            <a:endParaRPr lang="en-US" sz="2400" dirty="0"/>
          </a:p>
        </p:txBody>
      </p:sp>
    </p:spTree>
    <p:extLst>
      <p:ext uri="{BB962C8B-B14F-4D97-AF65-F5344CB8AC3E}">
        <p14:creationId xmlns:p14="http://schemas.microsoft.com/office/powerpoint/2010/main" val="74512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a:bodyPr>
          <a:lstStyle/>
          <a:p>
            <a:r>
              <a:rPr lang="en-IN" sz="3200" dirty="0" smtClean="0"/>
              <a:t>Union</a:t>
            </a:r>
          </a:p>
          <a:p>
            <a:pPr marL="0" indent="0" algn="just">
              <a:buNone/>
            </a:pPr>
            <a:r>
              <a:rPr lang="en-US" dirty="0" smtClean="0"/>
              <a:t>The </a:t>
            </a:r>
            <a:r>
              <a:rPr lang="en-US" i="1" dirty="0" smtClean="0">
                <a:solidFill>
                  <a:schemeClr val="accent1">
                    <a:lumMod val="75000"/>
                  </a:schemeClr>
                </a:solidFill>
              </a:rPr>
              <a:t>union </a:t>
            </a:r>
            <a:r>
              <a:rPr lang="en-US" dirty="0" smtClean="0">
                <a:solidFill>
                  <a:schemeClr val="accent1">
                    <a:lumMod val="75000"/>
                  </a:schemeClr>
                </a:solidFill>
              </a:rPr>
              <a:t>(</a:t>
            </a:r>
            <a:r>
              <a:rPr lang="en-IN" i="1" dirty="0" smtClean="0"/>
              <a:t>A </a:t>
            </a:r>
            <a:r>
              <a:rPr lang="en-IN" dirty="0"/>
              <a:t>U </a:t>
            </a:r>
            <a:r>
              <a:rPr lang="en-IN" i="1" dirty="0" smtClean="0"/>
              <a:t>B</a:t>
            </a:r>
            <a:r>
              <a:rPr lang="en-IN" dirty="0" smtClean="0"/>
              <a:t>)</a:t>
            </a:r>
            <a:r>
              <a:rPr lang="en-US" dirty="0" smtClean="0"/>
              <a:t> of </a:t>
            </a:r>
            <a:r>
              <a:rPr lang="en-US" dirty="0"/>
              <a:t>a collection of sets is the set of all distinct elements in the collection.</a:t>
            </a:r>
            <a:endParaRPr lang="en-IN" dirty="0" smtClean="0"/>
          </a:p>
          <a:p>
            <a:pPr marL="0" indent="0">
              <a:buNone/>
            </a:pPr>
            <a:endParaRPr lang="en-IN" dirty="0"/>
          </a:p>
          <a:p>
            <a:pPr marL="0" indent="0">
              <a:buNone/>
            </a:pPr>
            <a:endParaRPr lang="en-IN" dirty="0" smtClean="0"/>
          </a:p>
          <a:p>
            <a:pPr marL="0" indent="0">
              <a:buNone/>
            </a:pPr>
            <a:r>
              <a:rPr lang="en-GB" altLang="en-US" dirty="0" smtClean="0"/>
              <a:t>Example</a:t>
            </a:r>
          </a:p>
          <a:p>
            <a:pPr marL="0" indent="0">
              <a:buNone/>
            </a:pPr>
            <a:r>
              <a:rPr lang="en-US" altLang="en-US" i="1" dirty="0" smtClean="0"/>
              <a:t>A = {</a:t>
            </a:r>
            <a:r>
              <a:rPr lang="en-US" altLang="en-US" i="1" dirty="0"/>
              <a:t>1, 3, 5, 7, </a:t>
            </a:r>
            <a:r>
              <a:rPr lang="en-US" altLang="en-US" i="1" dirty="0" smtClean="0"/>
              <a:t>9}</a:t>
            </a:r>
          </a:p>
          <a:p>
            <a:pPr marL="0" indent="0">
              <a:buNone/>
            </a:pPr>
            <a:r>
              <a:rPr lang="en-US" altLang="en-US" i="1" dirty="0" smtClean="0"/>
              <a:t>B = {</a:t>
            </a:r>
            <a:r>
              <a:rPr lang="en-US" altLang="en-US" i="1" dirty="0"/>
              <a:t>1, 2, 3, 4, 5}</a:t>
            </a:r>
            <a:endParaRPr lang="en-GB" altLang="en-US" dirty="0" smtClean="0"/>
          </a:p>
          <a:p>
            <a:pPr marL="0" indent="0">
              <a:buNone/>
            </a:pPr>
            <a:r>
              <a:rPr lang="en-GB" altLang="en-US" i="1" dirty="0"/>
              <a:t>A</a:t>
            </a:r>
            <a:r>
              <a:rPr lang="en-GB" altLang="en-US" dirty="0"/>
              <a:t> U </a:t>
            </a:r>
            <a:r>
              <a:rPr lang="en-GB" altLang="en-US" i="1" dirty="0"/>
              <a:t>B</a:t>
            </a:r>
            <a:r>
              <a:rPr lang="en-GB" altLang="en-US" dirty="0"/>
              <a:t> = </a:t>
            </a:r>
            <a:r>
              <a:rPr lang="en-GB" altLang="en-US" i="1" dirty="0"/>
              <a:t>{1, 2, 3, 4, 5, 7, 9}</a:t>
            </a:r>
            <a:endParaRPr lang="en-IN" i="1" dirty="0"/>
          </a:p>
          <a:p>
            <a:pPr marL="0" indent="0">
              <a:buNone/>
            </a:pPr>
            <a:endParaRPr lang="en-IN" dirty="0" smtClean="0"/>
          </a:p>
        </p:txBody>
      </p:sp>
      <p:sp>
        <p:nvSpPr>
          <p:cNvPr id="4" name="Rectangle 3"/>
          <p:cNvSpPr/>
          <p:nvPr/>
        </p:nvSpPr>
        <p:spPr>
          <a:xfrm>
            <a:off x="2286000" y="26670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IN" sz="3200" dirty="0" smtClean="0"/>
              <a:t>U </a:t>
            </a:r>
            <a:r>
              <a:rPr lang="en-IN" sz="3200" i="1" dirty="0" smtClean="0"/>
              <a:t>B</a:t>
            </a:r>
            <a:r>
              <a:rPr lang="en-IN" sz="3200" dirty="0" smtClean="0"/>
              <a:t> </a:t>
            </a:r>
            <a:r>
              <a:rPr lang="en-IN" sz="3200" dirty="0"/>
              <a:t>= {</a:t>
            </a:r>
            <a:r>
              <a:rPr lang="en-IN" sz="3200" i="1" dirty="0"/>
              <a:t>x</a:t>
            </a:r>
            <a:r>
              <a:rPr lang="en-IN" sz="3200" dirty="0"/>
              <a:t> </a:t>
            </a:r>
            <a:r>
              <a:rPr lang="en-IN" sz="3200" dirty="0" smtClean="0"/>
              <a:t>| </a:t>
            </a:r>
            <a:r>
              <a:rPr lang="en-IN" sz="3200" i="1" dirty="0" smtClean="0"/>
              <a:t>x </a:t>
            </a:r>
            <a:r>
              <a:rPr lang="en-US" sz="3200" dirty="0" smtClean="0"/>
              <a:t>∈ </a:t>
            </a:r>
            <a:r>
              <a:rPr lang="en-US" sz="3200" i="1" dirty="0" smtClean="0"/>
              <a:t>A</a:t>
            </a:r>
            <a:r>
              <a:rPr lang="en-US" sz="3200" dirty="0" smtClean="0"/>
              <a:t> or </a:t>
            </a:r>
            <a:r>
              <a:rPr lang="en-IN" sz="3200" i="1" dirty="0"/>
              <a:t>x </a:t>
            </a:r>
            <a:r>
              <a:rPr lang="en-US" sz="3200" dirty="0" smtClean="0"/>
              <a:t>∈ </a:t>
            </a:r>
            <a:r>
              <a:rPr lang="en-US" sz="3200" i="1" dirty="0"/>
              <a:t>B</a:t>
            </a:r>
            <a:r>
              <a:rPr lang="en-IN" sz="3200" dirty="0" smtClean="0"/>
              <a: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63" y="3474472"/>
            <a:ext cx="3927273" cy="2860364"/>
          </a:xfrm>
          <a:prstGeom prst="rect">
            <a:avLst/>
          </a:prstGeom>
        </p:spPr>
      </p:pic>
      <p:grpSp>
        <p:nvGrpSpPr>
          <p:cNvPr id="6" name="Group 5"/>
          <p:cNvGrpSpPr/>
          <p:nvPr/>
        </p:nvGrpSpPr>
        <p:grpSpPr>
          <a:xfrm>
            <a:off x="4038600" y="3276600"/>
            <a:ext cx="1600200" cy="1562100"/>
            <a:chOff x="4038600" y="3276600"/>
            <a:chExt cx="1600200" cy="1562100"/>
          </a:xfrm>
        </p:grpSpPr>
        <p:cxnSp>
          <p:nvCxnSpPr>
            <p:cNvPr id="7" name="Straight Arrow Connector 6"/>
            <p:cNvCxnSpPr/>
            <p:nvPr/>
          </p:nvCxnSpPr>
          <p:spPr>
            <a:xfrm>
              <a:off x="4038600" y="4822208"/>
              <a:ext cx="1600200" cy="0"/>
            </a:xfrm>
            <a:prstGeom prst="straightConnector1">
              <a:avLst/>
            </a:prstGeom>
            <a:ln w="31750" cmpd="sng">
              <a:solidFill>
                <a:schemeClr val="accent2">
                  <a:shade val="95000"/>
                  <a:satMod val="10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V="1">
              <a:off x="4038600" y="3276600"/>
              <a:ext cx="0" cy="1562100"/>
            </a:xfrm>
            <a:prstGeom prst="line">
              <a:avLst/>
            </a:prstGeom>
            <a:ln w="317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60142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a:bodyPr>
          <a:lstStyle/>
          <a:p>
            <a:r>
              <a:rPr lang="en-IN" sz="3200" dirty="0" smtClean="0"/>
              <a:t>Intersection</a:t>
            </a:r>
          </a:p>
          <a:p>
            <a:pPr marL="0" indent="0" algn="just">
              <a:buNone/>
            </a:pPr>
            <a:r>
              <a:rPr lang="en-US" dirty="0" smtClean="0"/>
              <a:t>The </a:t>
            </a:r>
            <a:r>
              <a:rPr lang="en-US" i="1" dirty="0">
                <a:solidFill>
                  <a:schemeClr val="accent1"/>
                </a:solidFill>
              </a:rPr>
              <a:t>intersection</a:t>
            </a:r>
            <a:r>
              <a:rPr lang="en-US" dirty="0">
                <a:solidFill>
                  <a:schemeClr val="accent1"/>
                </a:solidFill>
              </a:rPr>
              <a:t> </a:t>
            </a:r>
            <a:r>
              <a:rPr lang="en-US" i="1" dirty="0"/>
              <a:t>A</a:t>
            </a:r>
            <a:r>
              <a:rPr lang="en-US" dirty="0"/>
              <a:t> ∩ </a:t>
            </a:r>
            <a:r>
              <a:rPr lang="en-US" i="1" dirty="0"/>
              <a:t>B</a:t>
            </a:r>
            <a:r>
              <a:rPr lang="en-US" dirty="0"/>
              <a:t> of two sets </a:t>
            </a:r>
            <a:r>
              <a:rPr lang="en-US" i="1" dirty="0"/>
              <a:t>A</a:t>
            </a:r>
            <a:r>
              <a:rPr lang="en-US" dirty="0"/>
              <a:t> and </a:t>
            </a:r>
            <a:r>
              <a:rPr lang="en-US" i="1" dirty="0"/>
              <a:t>B</a:t>
            </a:r>
            <a:r>
              <a:rPr lang="en-US" dirty="0"/>
              <a:t> is the set that contains all elements of </a:t>
            </a:r>
            <a:r>
              <a:rPr lang="en-US" i="1" dirty="0"/>
              <a:t>A</a:t>
            </a:r>
            <a:r>
              <a:rPr lang="en-US" dirty="0"/>
              <a:t> that also belong to </a:t>
            </a:r>
            <a:r>
              <a:rPr lang="en-US" i="1" dirty="0"/>
              <a:t>B</a:t>
            </a:r>
            <a:r>
              <a:rPr lang="en-US" dirty="0"/>
              <a:t> (or equivalently, all elements of </a:t>
            </a:r>
            <a:r>
              <a:rPr lang="en-US" i="1" dirty="0"/>
              <a:t>B</a:t>
            </a:r>
            <a:r>
              <a:rPr lang="en-US" dirty="0"/>
              <a:t> that also belong to </a:t>
            </a:r>
            <a:r>
              <a:rPr lang="en-US" i="1" dirty="0"/>
              <a:t>A</a:t>
            </a:r>
            <a:r>
              <a:rPr lang="en-US" dirty="0"/>
              <a:t>), but no other elements.</a:t>
            </a:r>
            <a:endParaRPr lang="en-IN" dirty="0"/>
          </a:p>
          <a:p>
            <a:pPr marL="0" indent="0">
              <a:buNone/>
            </a:pPr>
            <a:endParaRPr lang="en-IN" dirty="0" smtClean="0"/>
          </a:p>
          <a:p>
            <a:pPr marL="0" indent="0">
              <a:buNone/>
            </a:pPr>
            <a:endParaRPr lang="en-GB" altLang="en-US" dirty="0" smtClean="0"/>
          </a:p>
          <a:p>
            <a:pPr marL="0" indent="0">
              <a:buNone/>
            </a:pPr>
            <a:r>
              <a:rPr lang="en-GB" altLang="en-US" dirty="0" smtClean="0"/>
              <a:t>Example</a:t>
            </a:r>
          </a:p>
          <a:p>
            <a:pPr marL="0" indent="0">
              <a:buNone/>
            </a:pPr>
            <a:r>
              <a:rPr lang="en-US" altLang="en-US" i="1" dirty="0" smtClean="0"/>
              <a:t>A = {</a:t>
            </a:r>
            <a:r>
              <a:rPr lang="en-US" altLang="en-US" i="1" dirty="0"/>
              <a:t>1, 3, 5, 7, </a:t>
            </a:r>
            <a:r>
              <a:rPr lang="en-US" altLang="en-US" i="1" dirty="0" smtClean="0"/>
              <a:t>9}</a:t>
            </a:r>
          </a:p>
          <a:p>
            <a:pPr marL="0" indent="0">
              <a:buNone/>
            </a:pPr>
            <a:r>
              <a:rPr lang="en-US" altLang="en-US" i="1" dirty="0" smtClean="0"/>
              <a:t>B = {</a:t>
            </a:r>
            <a:r>
              <a:rPr lang="en-US" altLang="en-US" i="1" dirty="0"/>
              <a:t>1, 2, 3, 4, 5}</a:t>
            </a:r>
            <a:endParaRPr lang="en-GB" altLang="en-US" dirty="0" smtClean="0"/>
          </a:p>
          <a:p>
            <a:pPr marL="0" indent="0">
              <a:buNone/>
            </a:pPr>
            <a:r>
              <a:rPr lang="en-GB" altLang="en-US" i="1" dirty="0"/>
              <a:t>A</a:t>
            </a:r>
            <a:r>
              <a:rPr lang="en-GB" altLang="en-US" dirty="0"/>
              <a:t> </a:t>
            </a:r>
            <a:r>
              <a:rPr lang="en-US" dirty="0"/>
              <a:t>∩</a:t>
            </a:r>
            <a:r>
              <a:rPr lang="en-GB" altLang="en-US" dirty="0" smtClean="0"/>
              <a:t> </a:t>
            </a:r>
            <a:r>
              <a:rPr lang="en-GB" altLang="en-US" i="1" dirty="0"/>
              <a:t>B</a:t>
            </a:r>
            <a:r>
              <a:rPr lang="en-GB" altLang="en-US" dirty="0"/>
              <a:t> = </a:t>
            </a:r>
            <a:r>
              <a:rPr lang="en-GB" altLang="en-US" i="1" dirty="0"/>
              <a:t>{1, </a:t>
            </a:r>
            <a:r>
              <a:rPr lang="en-GB" altLang="en-US" i="1" dirty="0" smtClean="0"/>
              <a:t>3</a:t>
            </a:r>
            <a:r>
              <a:rPr lang="en-GB" altLang="en-US" i="1" dirty="0"/>
              <a:t>, </a:t>
            </a:r>
            <a:r>
              <a:rPr lang="en-GB" altLang="en-US" i="1" dirty="0" smtClean="0"/>
              <a:t>5}</a:t>
            </a:r>
            <a:endParaRPr lang="en-IN" i="1" dirty="0"/>
          </a:p>
          <a:p>
            <a:pPr marL="0" indent="0">
              <a:buNone/>
            </a:pPr>
            <a:endParaRPr lang="en-IN" dirty="0" smtClean="0"/>
          </a:p>
        </p:txBody>
      </p:sp>
      <p:sp>
        <p:nvSpPr>
          <p:cNvPr id="4" name="Rectangle 3"/>
          <p:cNvSpPr/>
          <p:nvPr/>
        </p:nvSpPr>
        <p:spPr>
          <a:xfrm>
            <a:off x="2286000" y="3048000"/>
            <a:ext cx="480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a:t>
            </a:r>
            <a:r>
              <a:rPr lang="en-IN" sz="3200" dirty="0" smtClean="0"/>
              <a:t> </a:t>
            </a:r>
            <a:r>
              <a:rPr lang="en-IN" sz="3200" i="1" dirty="0" smtClean="0"/>
              <a:t>B</a:t>
            </a:r>
            <a:r>
              <a:rPr lang="en-IN" sz="3200" dirty="0" smtClean="0"/>
              <a:t> </a:t>
            </a:r>
            <a:r>
              <a:rPr lang="en-IN" sz="3200" dirty="0"/>
              <a:t>= {</a:t>
            </a:r>
            <a:r>
              <a:rPr lang="en-IN" sz="3200" i="1" dirty="0"/>
              <a:t>x</a:t>
            </a:r>
            <a:r>
              <a:rPr lang="en-IN" sz="3200" dirty="0"/>
              <a:t> </a:t>
            </a:r>
            <a:r>
              <a:rPr lang="en-IN" sz="3200" dirty="0" smtClean="0"/>
              <a:t>| </a:t>
            </a:r>
            <a:r>
              <a:rPr lang="en-IN" sz="3200" i="1" dirty="0" smtClean="0"/>
              <a:t>x </a:t>
            </a:r>
            <a:r>
              <a:rPr lang="en-US" sz="3200" dirty="0" smtClean="0"/>
              <a:t>∈ </a:t>
            </a:r>
            <a:r>
              <a:rPr lang="en-US" sz="3200" i="1" dirty="0" smtClean="0"/>
              <a:t>A</a:t>
            </a:r>
            <a:r>
              <a:rPr lang="en-US" sz="3200" dirty="0" smtClean="0"/>
              <a:t> and </a:t>
            </a:r>
            <a:r>
              <a:rPr lang="en-IN" sz="3200" i="1" dirty="0"/>
              <a:t>x </a:t>
            </a:r>
            <a:r>
              <a:rPr lang="en-US" sz="3200" dirty="0" smtClean="0"/>
              <a:t>∈ </a:t>
            </a:r>
            <a:r>
              <a:rPr lang="en-US" sz="3200" i="1" dirty="0"/>
              <a:t>B</a:t>
            </a:r>
            <a:r>
              <a:rPr lang="en-IN" sz="3200" dirty="0" smtClean="0"/>
              <a:t>}</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962400"/>
            <a:ext cx="3243295" cy="2362200"/>
          </a:xfrm>
          <a:prstGeom prst="rect">
            <a:avLst/>
          </a:prstGeom>
        </p:spPr>
      </p:pic>
      <p:grpSp>
        <p:nvGrpSpPr>
          <p:cNvPr id="6" name="Group 5"/>
          <p:cNvGrpSpPr/>
          <p:nvPr/>
        </p:nvGrpSpPr>
        <p:grpSpPr>
          <a:xfrm>
            <a:off x="4267200" y="3654756"/>
            <a:ext cx="2209800" cy="1562100"/>
            <a:chOff x="3429000" y="3276600"/>
            <a:chExt cx="2209800" cy="1562100"/>
          </a:xfrm>
        </p:grpSpPr>
        <p:cxnSp>
          <p:nvCxnSpPr>
            <p:cNvPr id="7" name="Straight Arrow Connector 6"/>
            <p:cNvCxnSpPr/>
            <p:nvPr/>
          </p:nvCxnSpPr>
          <p:spPr>
            <a:xfrm>
              <a:off x="3429000" y="4822208"/>
              <a:ext cx="2209800" cy="0"/>
            </a:xfrm>
            <a:prstGeom prst="straightConnector1">
              <a:avLst/>
            </a:prstGeom>
            <a:ln w="31750" cmpd="sng">
              <a:solidFill>
                <a:schemeClr val="accent2">
                  <a:shade val="95000"/>
                  <a:satMod val="10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V="1">
              <a:off x="3429000" y="3276600"/>
              <a:ext cx="0" cy="1562100"/>
            </a:xfrm>
            <a:prstGeom prst="line">
              <a:avLst/>
            </a:prstGeom>
            <a:ln w="317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14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a:bodyPr>
          <a:lstStyle/>
          <a:p>
            <a:r>
              <a:rPr lang="en-IN" sz="3200" dirty="0" smtClean="0"/>
              <a:t>Set Difference</a:t>
            </a:r>
          </a:p>
          <a:p>
            <a:pPr marL="0" indent="0">
              <a:buNone/>
            </a:pPr>
            <a:r>
              <a:rPr lang="en-US" dirty="0" smtClean="0"/>
              <a:t>The </a:t>
            </a:r>
            <a:r>
              <a:rPr lang="en-US" i="1" dirty="0" smtClean="0">
                <a:solidFill>
                  <a:schemeClr val="accent1">
                    <a:lumMod val="75000"/>
                  </a:schemeClr>
                </a:solidFill>
              </a:rPr>
              <a:t>set difference</a:t>
            </a:r>
            <a:r>
              <a:rPr lang="en-US" dirty="0" smtClean="0"/>
              <a:t> </a:t>
            </a:r>
            <a:r>
              <a:rPr lang="en-US" i="1" dirty="0"/>
              <a:t>A</a:t>
            </a:r>
            <a:r>
              <a:rPr lang="en-US" dirty="0"/>
              <a:t> </a:t>
            </a:r>
            <a:r>
              <a:rPr lang="en-US" dirty="0" smtClean="0"/>
              <a:t>- </a:t>
            </a:r>
            <a:r>
              <a:rPr lang="en-US" i="1" dirty="0"/>
              <a:t>B</a:t>
            </a:r>
            <a:r>
              <a:rPr lang="en-US" dirty="0"/>
              <a:t> of two sets </a:t>
            </a:r>
            <a:r>
              <a:rPr lang="en-US" i="1" dirty="0"/>
              <a:t>A</a:t>
            </a:r>
            <a:r>
              <a:rPr lang="en-US" dirty="0"/>
              <a:t> and </a:t>
            </a:r>
            <a:r>
              <a:rPr lang="en-US" i="1" dirty="0"/>
              <a:t>B</a:t>
            </a:r>
            <a:r>
              <a:rPr lang="en-US" dirty="0"/>
              <a:t> is the set </a:t>
            </a:r>
            <a:r>
              <a:rPr lang="en-US" dirty="0" smtClean="0"/>
              <a:t>of everything in </a:t>
            </a:r>
            <a:r>
              <a:rPr lang="en-US" i="1" dirty="0" smtClean="0"/>
              <a:t>A</a:t>
            </a:r>
            <a:r>
              <a:rPr lang="en-US" dirty="0" smtClean="0"/>
              <a:t> but not in </a:t>
            </a:r>
            <a:r>
              <a:rPr lang="en-US" i="1" dirty="0" smtClean="0"/>
              <a:t>B</a:t>
            </a:r>
            <a:r>
              <a:rPr lang="en-US" dirty="0" smtClean="0"/>
              <a:t>.</a:t>
            </a:r>
            <a:endParaRPr lang="en-IN" dirty="0"/>
          </a:p>
          <a:p>
            <a:pPr marL="0" indent="0">
              <a:buNone/>
            </a:pPr>
            <a:endParaRPr lang="en-IN" dirty="0" smtClean="0"/>
          </a:p>
          <a:p>
            <a:pPr marL="0" indent="0">
              <a:buNone/>
            </a:pPr>
            <a:endParaRPr lang="en-GB" altLang="en-US" dirty="0" smtClean="0"/>
          </a:p>
          <a:p>
            <a:pPr marL="0" indent="0">
              <a:buNone/>
            </a:pPr>
            <a:endParaRPr lang="en-GB" altLang="en-US" dirty="0" smtClean="0"/>
          </a:p>
          <a:p>
            <a:pPr marL="0" indent="0">
              <a:buNone/>
            </a:pPr>
            <a:r>
              <a:rPr lang="en-GB" altLang="en-US" dirty="0" smtClean="0"/>
              <a:t>Example</a:t>
            </a:r>
          </a:p>
          <a:p>
            <a:pPr marL="0" indent="0">
              <a:buNone/>
            </a:pPr>
            <a:r>
              <a:rPr lang="en-US" altLang="en-US" i="1" dirty="0" smtClean="0"/>
              <a:t>A = {</a:t>
            </a:r>
            <a:r>
              <a:rPr lang="en-US" altLang="en-US" i="1" dirty="0"/>
              <a:t>1, 3, 5, 7, </a:t>
            </a:r>
            <a:r>
              <a:rPr lang="en-US" altLang="en-US" i="1" dirty="0" smtClean="0"/>
              <a:t>9}</a:t>
            </a:r>
          </a:p>
          <a:p>
            <a:pPr marL="0" indent="0">
              <a:buNone/>
            </a:pPr>
            <a:r>
              <a:rPr lang="en-US" altLang="en-US" i="1" dirty="0" smtClean="0"/>
              <a:t>B = {</a:t>
            </a:r>
            <a:r>
              <a:rPr lang="en-US" altLang="en-US" i="1" dirty="0"/>
              <a:t>1, 2, 3, 4, 5}</a:t>
            </a:r>
            <a:endParaRPr lang="en-GB" altLang="en-US" dirty="0" smtClean="0"/>
          </a:p>
          <a:p>
            <a:pPr marL="0" indent="0">
              <a:buNone/>
            </a:pPr>
            <a:r>
              <a:rPr lang="en-GB" altLang="en-US" i="1" dirty="0"/>
              <a:t>A</a:t>
            </a:r>
            <a:r>
              <a:rPr lang="en-GB" altLang="en-US" dirty="0"/>
              <a:t> </a:t>
            </a:r>
            <a:r>
              <a:rPr lang="en-GB" altLang="en-US" dirty="0" smtClean="0"/>
              <a:t>- </a:t>
            </a:r>
            <a:r>
              <a:rPr lang="en-GB" altLang="en-US" i="1" dirty="0"/>
              <a:t>B</a:t>
            </a:r>
            <a:r>
              <a:rPr lang="en-GB" altLang="en-US" dirty="0"/>
              <a:t> = </a:t>
            </a:r>
            <a:r>
              <a:rPr lang="en-GB" altLang="en-US" i="1" dirty="0" smtClean="0"/>
              <a:t>{7, 9}</a:t>
            </a:r>
            <a:endParaRPr lang="en-IN" i="1" dirty="0"/>
          </a:p>
          <a:p>
            <a:pPr marL="0" indent="0">
              <a:buNone/>
            </a:pPr>
            <a:endParaRPr lang="en-IN" dirty="0" smtClean="0"/>
          </a:p>
        </p:txBody>
      </p:sp>
      <p:sp>
        <p:nvSpPr>
          <p:cNvPr id="4" name="Rectangle 3"/>
          <p:cNvSpPr/>
          <p:nvPr/>
        </p:nvSpPr>
        <p:spPr>
          <a:xfrm>
            <a:off x="1981200" y="2667000"/>
            <a:ext cx="5638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i="1" dirty="0" smtClean="0"/>
              <a:t>A </a:t>
            </a:r>
            <a:r>
              <a:rPr lang="en-US" sz="3200" dirty="0" smtClean="0"/>
              <a:t>–</a:t>
            </a:r>
            <a:r>
              <a:rPr lang="en-IN" sz="3200" dirty="0" smtClean="0"/>
              <a:t> </a:t>
            </a:r>
            <a:r>
              <a:rPr lang="en-IN" sz="3200" i="1" dirty="0" smtClean="0"/>
              <a:t>B</a:t>
            </a:r>
            <a:r>
              <a:rPr lang="en-IN" sz="3200" dirty="0"/>
              <a:t>	</a:t>
            </a:r>
            <a:r>
              <a:rPr lang="en-IN" sz="3200" dirty="0" smtClean="0"/>
              <a:t>= </a:t>
            </a:r>
            <a:r>
              <a:rPr lang="en-IN" sz="3200" dirty="0"/>
              <a:t>{</a:t>
            </a:r>
            <a:r>
              <a:rPr lang="en-IN" sz="3200" i="1" dirty="0"/>
              <a:t>x</a:t>
            </a:r>
            <a:r>
              <a:rPr lang="en-IN" sz="3200" dirty="0"/>
              <a:t> </a:t>
            </a:r>
            <a:r>
              <a:rPr lang="en-IN" sz="3200" dirty="0" smtClean="0"/>
              <a:t>| </a:t>
            </a:r>
            <a:r>
              <a:rPr lang="en-IN" sz="3200" i="1" dirty="0" smtClean="0"/>
              <a:t>x </a:t>
            </a:r>
            <a:r>
              <a:rPr lang="en-US" sz="3200" dirty="0" smtClean="0"/>
              <a:t>∈ </a:t>
            </a:r>
            <a:r>
              <a:rPr lang="en-US" sz="3200" i="1" dirty="0" smtClean="0"/>
              <a:t>A</a:t>
            </a:r>
            <a:r>
              <a:rPr lang="en-US" sz="3200" dirty="0" smtClean="0"/>
              <a:t> and </a:t>
            </a:r>
            <a:r>
              <a:rPr lang="en-IN" sz="3200" i="1" dirty="0"/>
              <a:t>x </a:t>
            </a:r>
            <a:r>
              <a:rPr lang="en-US" sz="3200" dirty="0"/>
              <a:t>∉</a:t>
            </a:r>
            <a:r>
              <a:rPr lang="en-US" sz="3200" dirty="0" smtClean="0"/>
              <a:t> </a:t>
            </a:r>
            <a:r>
              <a:rPr lang="en-US" sz="3200" i="1" dirty="0"/>
              <a:t>B</a:t>
            </a:r>
            <a:r>
              <a:rPr lang="en-IN" sz="3200" dirty="0" smtClean="0"/>
              <a:t>}</a:t>
            </a:r>
            <a:endParaRPr lang="en-IN" dirty="0" smtClean="0"/>
          </a:p>
          <a:p>
            <a:r>
              <a:rPr lang="en-IN" sz="3200" dirty="0"/>
              <a:t>	</a:t>
            </a:r>
            <a:r>
              <a:rPr lang="en-IN" sz="3200" dirty="0" smtClean="0"/>
              <a:t>= {</a:t>
            </a:r>
            <a:r>
              <a:rPr lang="en-IN" sz="3200" i="1" dirty="0"/>
              <a:t>x</a:t>
            </a:r>
            <a:r>
              <a:rPr lang="en-IN" sz="3200" dirty="0"/>
              <a:t> | </a:t>
            </a:r>
            <a:r>
              <a:rPr lang="en-IN" sz="3200" i="1" dirty="0"/>
              <a:t>x </a:t>
            </a:r>
            <a:r>
              <a:rPr lang="en-US" sz="3200" dirty="0"/>
              <a:t>∈ </a:t>
            </a:r>
            <a:r>
              <a:rPr lang="en-US" sz="3200" i="1" dirty="0"/>
              <a:t>A</a:t>
            </a:r>
            <a:r>
              <a:rPr lang="en-IN" sz="3200" dirty="0" smtClean="0"/>
              <a:t>} </a:t>
            </a:r>
            <a:r>
              <a:rPr lang="en-US" sz="3200" dirty="0" smtClean="0"/>
              <a:t>∩ {</a:t>
            </a:r>
            <a:r>
              <a:rPr lang="en-IN" sz="3200" i="1" dirty="0"/>
              <a:t>x</a:t>
            </a:r>
            <a:r>
              <a:rPr lang="en-IN" sz="3200" dirty="0"/>
              <a:t> | </a:t>
            </a:r>
            <a:r>
              <a:rPr lang="en-IN" sz="3200" i="1" dirty="0"/>
              <a:t>x </a:t>
            </a:r>
            <a:r>
              <a:rPr lang="en-US" sz="3200" dirty="0"/>
              <a:t>∉</a:t>
            </a:r>
            <a:r>
              <a:rPr lang="en-US" sz="3200" dirty="0" smtClean="0"/>
              <a:t> </a:t>
            </a:r>
            <a:r>
              <a:rPr lang="en-US" sz="3200" i="1" dirty="0" smtClean="0"/>
              <a:t>B</a:t>
            </a:r>
            <a:r>
              <a:rPr lang="en-US" sz="3200" dirty="0" smtClean="0"/>
              <a:t>}</a:t>
            </a:r>
          </a:p>
          <a:p>
            <a:r>
              <a:rPr lang="en-US" sz="3200" dirty="0"/>
              <a:t>	</a:t>
            </a:r>
            <a:r>
              <a:rPr lang="en-US" sz="3200" dirty="0" smtClean="0"/>
              <a:t>= </a:t>
            </a:r>
            <a:r>
              <a:rPr lang="en-US" sz="3200" i="1" dirty="0" smtClean="0"/>
              <a:t>A</a:t>
            </a:r>
            <a:r>
              <a:rPr lang="en-US" sz="3200" dirty="0" smtClean="0"/>
              <a:t> ∩ </a:t>
            </a:r>
            <a:r>
              <a:rPr lang="en-US" sz="3200" i="1" dirty="0" smtClean="0"/>
              <a:t>B’</a:t>
            </a:r>
            <a:r>
              <a:rPr lang="en-US" sz="3200" dirty="0" smtClean="0"/>
              <a:t> </a:t>
            </a:r>
            <a:endParaRPr lang="en-IN" sz="32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126173"/>
            <a:ext cx="3229426" cy="2181529"/>
          </a:xfrm>
          <a:prstGeom prst="rect">
            <a:avLst/>
          </a:prstGeom>
        </p:spPr>
      </p:pic>
      <p:sp>
        <p:nvSpPr>
          <p:cNvPr id="5" name="Rectangle 4"/>
          <p:cNvSpPr/>
          <p:nvPr/>
        </p:nvSpPr>
        <p:spPr>
          <a:xfrm>
            <a:off x="4648200" y="4267200"/>
            <a:ext cx="3505200" cy="1905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1900" y="4057650"/>
            <a:ext cx="1790700" cy="1200150"/>
            <a:chOff x="4038600" y="3276600"/>
            <a:chExt cx="1790700" cy="1200150"/>
          </a:xfrm>
        </p:grpSpPr>
        <p:cxnSp>
          <p:nvCxnSpPr>
            <p:cNvPr id="9" name="Straight Arrow Connector 8"/>
            <p:cNvCxnSpPr/>
            <p:nvPr/>
          </p:nvCxnSpPr>
          <p:spPr>
            <a:xfrm>
              <a:off x="4038600" y="4476750"/>
              <a:ext cx="1790700" cy="0"/>
            </a:xfrm>
            <a:prstGeom prst="straightConnector1">
              <a:avLst/>
            </a:prstGeom>
            <a:ln w="31750" cmpd="sng">
              <a:solidFill>
                <a:schemeClr val="accent2">
                  <a:shade val="95000"/>
                  <a:satMod val="10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4038600" y="3276600"/>
              <a:ext cx="0" cy="1200150"/>
            </a:xfrm>
            <a:prstGeom prst="line">
              <a:avLst/>
            </a:prstGeom>
            <a:ln w="317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5083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mj-lt"/>
              </a:rPr>
              <a:t>Operations on Sets</a:t>
            </a:r>
            <a:endParaRPr lang="en-IN" b="1" dirty="0">
              <a:latin typeface="+mj-lt"/>
            </a:endParaRPr>
          </a:p>
        </p:txBody>
      </p:sp>
      <p:sp>
        <p:nvSpPr>
          <p:cNvPr id="3" name="Content Placeholder 2"/>
          <p:cNvSpPr>
            <a:spLocks noGrp="1"/>
          </p:cNvSpPr>
          <p:nvPr>
            <p:ph idx="1"/>
          </p:nvPr>
        </p:nvSpPr>
        <p:spPr/>
        <p:txBody>
          <a:bodyPr>
            <a:normAutofit/>
          </a:bodyPr>
          <a:lstStyle/>
          <a:p>
            <a:r>
              <a:rPr lang="en-IN" sz="3200" dirty="0" smtClean="0"/>
              <a:t>Symmetric Difference</a:t>
            </a:r>
          </a:p>
          <a:p>
            <a:pPr marL="0" indent="0">
              <a:buNone/>
            </a:pPr>
            <a:r>
              <a:rPr lang="en-US" dirty="0" smtClean="0"/>
              <a:t>The </a:t>
            </a:r>
            <a:r>
              <a:rPr lang="en-US" i="1" dirty="0" smtClean="0">
                <a:solidFill>
                  <a:schemeClr val="accent1">
                    <a:lumMod val="75000"/>
                  </a:schemeClr>
                </a:solidFill>
              </a:rPr>
              <a:t>symmetric difference</a:t>
            </a:r>
            <a:r>
              <a:rPr lang="en-US" dirty="0" smtClean="0"/>
              <a:t> </a:t>
            </a:r>
            <a:r>
              <a:rPr lang="en-US" i="1" dirty="0"/>
              <a:t>A</a:t>
            </a:r>
            <a:r>
              <a:rPr lang="en-US" dirty="0"/>
              <a:t> ⊖ </a:t>
            </a:r>
            <a:r>
              <a:rPr lang="en-US" i="1" dirty="0" smtClean="0"/>
              <a:t>B</a:t>
            </a:r>
            <a:r>
              <a:rPr lang="en-US" dirty="0" smtClean="0"/>
              <a:t> </a:t>
            </a:r>
            <a:r>
              <a:rPr lang="en-US" dirty="0"/>
              <a:t>of two sets </a:t>
            </a:r>
            <a:r>
              <a:rPr lang="en-US" i="1" dirty="0"/>
              <a:t>A</a:t>
            </a:r>
            <a:r>
              <a:rPr lang="en-US" dirty="0"/>
              <a:t> and </a:t>
            </a:r>
            <a:r>
              <a:rPr lang="en-US" i="1" dirty="0"/>
              <a:t>B</a:t>
            </a:r>
            <a:r>
              <a:rPr lang="en-US" dirty="0"/>
              <a:t> is the set </a:t>
            </a:r>
            <a:r>
              <a:rPr lang="en-US" dirty="0" smtClean="0"/>
              <a:t>of everything in </a:t>
            </a:r>
            <a:r>
              <a:rPr lang="en-US" i="1" dirty="0" smtClean="0"/>
              <a:t>A</a:t>
            </a:r>
            <a:r>
              <a:rPr lang="en-US" dirty="0" smtClean="0"/>
              <a:t> but not in </a:t>
            </a:r>
            <a:r>
              <a:rPr lang="en-US" i="1" dirty="0" smtClean="0"/>
              <a:t>B </a:t>
            </a:r>
            <a:r>
              <a:rPr lang="en-US" dirty="0" smtClean="0"/>
              <a:t>or the set of everything in </a:t>
            </a:r>
            <a:r>
              <a:rPr lang="en-US" i="1" dirty="0" smtClean="0"/>
              <a:t>B</a:t>
            </a:r>
            <a:r>
              <a:rPr lang="en-US" dirty="0" smtClean="0"/>
              <a:t> but not in </a:t>
            </a:r>
            <a:r>
              <a:rPr lang="en-US" i="1" dirty="0" smtClean="0"/>
              <a:t>A</a:t>
            </a:r>
            <a:r>
              <a:rPr lang="en-US" dirty="0" smtClean="0"/>
              <a:t>.</a:t>
            </a:r>
            <a:endParaRPr lang="en-IN" dirty="0"/>
          </a:p>
          <a:p>
            <a:pPr marL="0" indent="0">
              <a:buNone/>
            </a:pPr>
            <a:endParaRPr lang="en-IN" dirty="0" smtClean="0"/>
          </a:p>
          <a:p>
            <a:pPr marL="0" indent="0">
              <a:buNone/>
            </a:pPr>
            <a:endParaRPr lang="en-GB" altLang="en-US" dirty="0" smtClean="0"/>
          </a:p>
          <a:p>
            <a:pPr marL="0" indent="0">
              <a:buNone/>
            </a:pPr>
            <a:endParaRPr lang="en-GB" altLang="en-US" dirty="0" smtClean="0"/>
          </a:p>
          <a:p>
            <a:pPr marL="0" indent="0">
              <a:buNone/>
            </a:pPr>
            <a:r>
              <a:rPr lang="en-GB" altLang="en-US" dirty="0" smtClean="0"/>
              <a:t>Example</a:t>
            </a:r>
          </a:p>
          <a:p>
            <a:pPr marL="0" indent="0">
              <a:buNone/>
            </a:pPr>
            <a:r>
              <a:rPr lang="en-US" altLang="en-US" i="1" dirty="0" smtClean="0"/>
              <a:t>A = {</a:t>
            </a:r>
            <a:r>
              <a:rPr lang="en-US" altLang="en-US" i="1" dirty="0"/>
              <a:t>1, 3, 5, 7, </a:t>
            </a:r>
            <a:r>
              <a:rPr lang="en-US" altLang="en-US" i="1" dirty="0" smtClean="0"/>
              <a:t>9}</a:t>
            </a:r>
          </a:p>
          <a:p>
            <a:pPr marL="0" indent="0">
              <a:buNone/>
            </a:pPr>
            <a:r>
              <a:rPr lang="en-US" altLang="en-US" i="1" dirty="0" smtClean="0"/>
              <a:t>B = {</a:t>
            </a:r>
            <a:r>
              <a:rPr lang="en-US" altLang="en-US" i="1" dirty="0"/>
              <a:t>1, 2, 3, 4, 5}</a:t>
            </a:r>
            <a:endParaRPr lang="en-GB" altLang="en-US" dirty="0" smtClean="0"/>
          </a:p>
          <a:p>
            <a:pPr marL="0" indent="0">
              <a:buNone/>
            </a:pPr>
            <a:r>
              <a:rPr lang="en-GB" altLang="en-US" i="1" dirty="0"/>
              <a:t>A</a:t>
            </a:r>
            <a:r>
              <a:rPr lang="en-GB" altLang="en-US" dirty="0"/>
              <a:t> </a:t>
            </a:r>
            <a:r>
              <a:rPr lang="en-US" dirty="0"/>
              <a:t>⊖ </a:t>
            </a:r>
            <a:r>
              <a:rPr lang="en-GB" altLang="en-US" i="1" dirty="0" smtClean="0"/>
              <a:t>B</a:t>
            </a:r>
            <a:r>
              <a:rPr lang="en-GB" altLang="en-US" dirty="0" smtClean="0"/>
              <a:t> </a:t>
            </a:r>
            <a:r>
              <a:rPr lang="en-GB" altLang="en-US" dirty="0"/>
              <a:t>= </a:t>
            </a:r>
            <a:r>
              <a:rPr lang="en-GB" altLang="en-US" i="1" dirty="0" smtClean="0"/>
              <a:t>{7, 9, 2, 4}</a:t>
            </a:r>
            <a:endParaRPr lang="en-IN" i="1" dirty="0"/>
          </a:p>
          <a:p>
            <a:pPr marL="0" indent="0">
              <a:buNone/>
            </a:pPr>
            <a:endParaRPr lang="en-IN" dirty="0" smtClean="0"/>
          </a:p>
        </p:txBody>
      </p:sp>
      <p:sp>
        <p:nvSpPr>
          <p:cNvPr id="4" name="Rectangle 3"/>
          <p:cNvSpPr/>
          <p:nvPr/>
        </p:nvSpPr>
        <p:spPr>
          <a:xfrm>
            <a:off x="1981200" y="2667000"/>
            <a:ext cx="563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i="1" dirty="0" smtClean="0"/>
              <a:t>A </a:t>
            </a:r>
            <a:r>
              <a:rPr lang="en-US" sz="3200" dirty="0"/>
              <a:t>⊖ </a:t>
            </a:r>
            <a:r>
              <a:rPr lang="en-IN" sz="3200" i="1" dirty="0" smtClean="0"/>
              <a:t>B </a:t>
            </a:r>
            <a:r>
              <a:rPr lang="en-IN" sz="3200" dirty="0" smtClean="0"/>
              <a:t>= (</a:t>
            </a:r>
            <a:r>
              <a:rPr lang="en-IN" sz="3200" i="1" dirty="0" smtClean="0"/>
              <a:t>A</a:t>
            </a:r>
            <a:r>
              <a:rPr lang="en-IN" sz="3200" dirty="0" smtClean="0"/>
              <a:t> – </a:t>
            </a:r>
            <a:r>
              <a:rPr lang="en-IN" sz="3200" i="1" dirty="0" smtClean="0"/>
              <a:t>B</a:t>
            </a:r>
            <a:r>
              <a:rPr lang="en-IN" sz="3200" dirty="0" smtClean="0"/>
              <a:t>) U (</a:t>
            </a:r>
            <a:r>
              <a:rPr lang="en-IN" sz="3200" i="1" dirty="0" smtClean="0"/>
              <a:t>B</a:t>
            </a:r>
            <a:r>
              <a:rPr lang="en-IN" sz="3200" dirty="0" smtClean="0"/>
              <a:t> – </a:t>
            </a:r>
            <a:r>
              <a:rPr lang="en-IN" sz="3200" i="1" dirty="0" smtClean="0"/>
              <a:t>A</a:t>
            </a:r>
            <a:r>
              <a:rPr lang="en-IN" sz="3200"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903818"/>
            <a:ext cx="3323728" cy="2420782"/>
          </a:xfrm>
          <a:prstGeom prst="rect">
            <a:avLst/>
          </a:prstGeom>
        </p:spPr>
      </p:pic>
      <p:grpSp>
        <p:nvGrpSpPr>
          <p:cNvPr id="6" name="Group 5"/>
          <p:cNvGrpSpPr/>
          <p:nvPr/>
        </p:nvGrpSpPr>
        <p:grpSpPr>
          <a:xfrm>
            <a:off x="4229100" y="3578268"/>
            <a:ext cx="1600200" cy="1562100"/>
            <a:chOff x="4038600" y="3276600"/>
            <a:chExt cx="1600200" cy="1562100"/>
          </a:xfrm>
        </p:grpSpPr>
        <p:cxnSp>
          <p:nvCxnSpPr>
            <p:cNvPr id="7" name="Straight Arrow Connector 6"/>
            <p:cNvCxnSpPr/>
            <p:nvPr/>
          </p:nvCxnSpPr>
          <p:spPr>
            <a:xfrm>
              <a:off x="4038600" y="4822208"/>
              <a:ext cx="1600200" cy="0"/>
            </a:xfrm>
            <a:prstGeom prst="straightConnector1">
              <a:avLst/>
            </a:prstGeom>
            <a:ln w="31750" cmpd="sng">
              <a:solidFill>
                <a:schemeClr val="accent2">
                  <a:shade val="95000"/>
                  <a:satMod val="105000"/>
                </a:schemeClr>
              </a:solidFill>
              <a:tailEnd type="arrow"/>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V="1">
              <a:off x="4038600" y="3276600"/>
              <a:ext cx="0" cy="1562100"/>
            </a:xfrm>
            <a:prstGeom prst="line">
              <a:avLst/>
            </a:prstGeom>
            <a:ln w="3175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42045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17740</TotalTime>
  <Words>4146</Words>
  <Application>Microsoft Office PowerPoint</Application>
  <PresentationFormat>On-screen Show (4:3)</PresentationFormat>
  <Paragraphs>535</Paragraphs>
  <Slides>55</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Unit – 1 Review of Mathematical Theory</vt:lpstr>
      <vt:lpstr>Topics to be covered</vt:lpstr>
      <vt:lpstr>Sets</vt:lpstr>
      <vt:lpstr>Sets</vt:lpstr>
      <vt:lpstr>Operations on Sets</vt:lpstr>
      <vt:lpstr>Operations on Sets</vt:lpstr>
      <vt:lpstr>Operations on Sets</vt:lpstr>
      <vt:lpstr>Operations on Sets</vt:lpstr>
      <vt:lpstr>Operations on Sets</vt:lpstr>
      <vt:lpstr>Operations on Sets</vt:lpstr>
      <vt:lpstr>Set of Identities</vt:lpstr>
      <vt:lpstr>Set of Identities</vt:lpstr>
      <vt:lpstr>Set of Identities</vt:lpstr>
      <vt:lpstr>Logic</vt:lpstr>
      <vt:lpstr>Propositions</vt:lpstr>
      <vt:lpstr>Logical Connectives</vt:lpstr>
      <vt:lpstr>Logical Connectives</vt:lpstr>
      <vt:lpstr>Logical Connectives</vt:lpstr>
      <vt:lpstr>Logical Quantifiers</vt:lpstr>
      <vt:lpstr>Logical Quantifiers</vt:lpstr>
      <vt:lpstr>Functions</vt:lpstr>
      <vt:lpstr>Functions</vt:lpstr>
      <vt:lpstr>Function Notation</vt:lpstr>
      <vt:lpstr>Range of Function</vt:lpstr>
      <vt:lpstr>Onto Function</vt:lpstr>
      <vt:lpstr>One-to-One Function</vt:lpstr>
      <vt:lpstr>Examples (One-to-One &amp; Onto)</vt:lpstr>
      <vt:lpstr>More Examples (One-to-One &amp; Onto)</vt:lpstr>
      <vt:lpstr>Compositions of Function</vt:lpstr>
      <vt:lpstr>Inverse of Function</vt:lpstr>
      <vt:lpstr>Relations</vt:lpstr>
      <vt:lpstr>Relations</vt:lpstr>
      <vt:lpstr>Properties of Equivalence Relations</vt:lpstr>
      <vt:lpstr>Languages</vt:lpstr>
      <vt:lpstr>Language</vt:lpstr>
      <vt:lpstr>Language</vt:lpstr>
      <vt:lpstr>Operations over Language</vt:lpstr>
      <vt:lpstr>Operations over Language</vt:lpstr>
      <vt:lpstr>Operations over Language</vt:lpstr>
      <vt:lpstr>Operations over Language</vt:lpstr>
      <vt:lpstr>Proof</vt:lpstr>
      <vt:lpstr>Proof</vt:lpstr>
      <vt:lpstr>Prove: Product of Two Odd Integers is Odd</vt:lpstr>
      <vt:lpstr>Prove: Product of Two Odd Integers is Odd</vt:lpstr>
      <vt:lpstr>Prove: √2 is Irrational</vt:lpstr>
      <vt:lpstr>Prove: √2 is Irrational</vt:lpstr>
      <vt:lpstr>Prove: √2 is Irrational</vt:lpstr>
      <vt:lpstr>Principle of Mathematical Induction</vt:lpstr>
      <vt:lpstr>Principle of Mathematical Induction</vt:lpstr>
      <vt:lpstr>Prove ∑_(i=1)^n▒i=n(n+1)/2 using PMI</vt:lpstr>
      <vt:lpstr>Prove ∑_(i=1)^n▒i=n(n+1)/2 using PMI</vt:lpstr>
      <vt:lpstr>Exercise (PMI)</vt:lpstr>
      <vt:lpstr>Strong Principle of Mathematical Induction</vt:lpstr>
      <vt:lpstr>Prove that Integer Bigger than 2 have prime factorization using strong PMI</vt:lpstr>
      <vt:lpstr>Prove that Integer Bigger than 2 have prime factorization using strong PMI</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850</cp:revision>
  <dcterms:created xsi:type="dcterms:W3CDTF">2013-05-17T03:00:03Z</dcterms:created>
  <dcterms:modified xsi:type="dcterms:W3CDTF">2017-03-10T03:47:43Z</dcterms:modified>
</cp:coreProperties>
</file>