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412" r:id="rId3"/>
    <p:sldId id="411" r:id="rId4"/>
    <p:sldId id="404" r:id="rId5"/>
    <p:sldId id="405" r:id="rId6"/>
    <p:sldId id="406" r:id="rId7"/>
    <p:sldId id="407" r:id="rId8"/>
    <p:sldId id="413" r:id="rId9"/>
    <p:sldId id="391" r:id="rId10"/>
    <p:sldId id="392" r:id="rId11"/>
    <p:sldId id="393" r:id="rId12"/>
    <p:sldId id="408" r:id="rId13"/>
    <p:sldId id="409" r:id="rId14"/>
    <p:sldId id="410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eKNPQ2/6A6R9QMXWbpl0A==" hashData="JF+Vt5C0dEzkgQavimakJpTDuHo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085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 : Pushdown Automata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 : Pushdown Automata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1.png"/><Relationship Id="rId7" Type="http://schemas.openxmlformats.org/officeDocument/2006/relationships/image" Target="../media/image75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81.png"/><Relationship Id="rId7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85.png"/><Relationship Id="rId5" Type="http://schemas.openxmlformats.org/officeDocument/2006/relationships/image" Target="../media/image83.png"/><Relationship Id="rId10" Type="http://schemas.openxmlformats.org/officeDocument/2006/relationships/image" Target="../media/image84.png"/><Relationship Id="rId4" Type="http://schemas.openxmlformats.org/officeDocument/2006/relationships/image" Target="../media/image82.png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1.png"/><Relationship Id="rId7" Type="http://schemas.openxmlformats.org/officeDocument/2006/relationships/image" Target="../media/image8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7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9.png"/><Relationship Id="rId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openxmlformats.org/officeDocument/2006/relationships/image" Target="../media/image105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by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PDA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^,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indent="0">
                  <a:buNone/>
                </a:pP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A language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said to be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L is precisely the set of strings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 this case, we write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pushdown Automata.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chemeClr val="tx2"/>
                    </a:solidFill>
                  </a:rPr>
                  <a:t>deterministic</a:t>
                </a:r>
                <a:r>
                  <a:rPr lang="en-US" dirty="0"/>
                  <a:t> if there is no configuration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choice of more than one </a:t>
                </a:r>
                <a:r>
                  <a:rPr lang="en-US" dirty="0" smtClean="0"/>
                  <a:t>move. In </a:t>
                </a:r>
                <a:r>
                  <a:rPr lang="en-US" dirty="0"/>
                  <a:t>other words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deterministic if it satisfies both </a:t>
                </a:r>
                <a:r>
                  <a:rPr lang="en-US" dirty="0" smtClean="0"/>
                  <a:t>the </a:t>
                </a:r>
                <a:r>
                  <a:rPr lang="en-US" dirty="0"/>
                  <a:t>following </a:t>
                </a:r>
                <a:r>
                  <a:rPr lang="en-US" dirty="0" smtClean="0"/>
                  <a:t>conditions:</a:t>
                </a:r>
                <a:endParaRPr lang="en-US" dirty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For any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at most one </a:t>
                </a:r>
                <a:r>
                  <a:rPr lang="en-US" dirty="0" smtClean="0"/>
                  <a:t>element.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any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^,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then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 indent="0" algn="just">
                  <a:buNone/>
                </a:pPr>
                <a:r>
                  <a:rPr lang="en-US" dirty="0"/>
                  <a:t>A language L is a deterministic context free language (DCFL) if there is deterministic PDA accepting L.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</a:t>
            </a:r>
            <a:r>
              <a:rPr lang="en-US" dirty="0" smtClean="0"/>
              <a:t>even odd length palindrome (Nondeterministic)</a:t>
            </a:r>
            <a:endParaRPr lang="en-US" dirty="0"/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700000" flipH="1" flipV="1">
            <a:off x="1545246" y="466738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183283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360000" flipH="1" flipV="1">
            <a:off x="2105354" y="466467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1795004" y="50983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2086874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1577110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446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2219937" y="417095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/>
              <a:t>b, z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|bz</a:t>
            </a:r>
            <a:r>
              <a:rPr lang="en-US" altLang="en-US" baseline="-25000" dirty="0" smtClean="0"/>
              <a:t>0</a:t>
            </a:r>
            <a:endParaRPr lang="en-US" altLang="en-US" baseline="-25000" dirty="0"/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429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2092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1273244" y="583326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476178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476178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21786" y="14247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24639" y="13954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4255828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4255828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4672" y="1763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22093" y="17655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59058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59058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53928" y="21415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362295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362295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45581" y="24987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364288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364288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86047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23853" y="28741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48239" y="28621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041065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041065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83980" y="32389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762131" y="3249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491431" y="2871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251220" y="32268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91431" y="32153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traight Arrow Connector 20"/>
          <p:cNvSpPr>
            <a:spLocks noChangeShapeType="1"/>
          </p:cNvSpPr>
          <p:nvPr/>
        </p:nvSpPr>
        <p:spPr bwMode="auto">
          <a:xfrm flipV="1">
            <a:off x="2199943" y="5014882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3378441" y="5396482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382780" y="570950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3378441" y="5065930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3385569" y="4234316"/>
            <a:ext cx="932651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b, 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3390595" y="4558160"/>
            <a:ext cx="927626" cy="3851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3378441" y="604580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329225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329225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33704" y="13957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68954" y="1398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894452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894452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31700" y="17728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68954" y="17558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086891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086891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215172" y="21097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3750" y="21305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11970" y="21315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70311" y="21320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3392700" y="2960997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^,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3385570" y="3259536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^,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3378440" y="3543168"/>
            <a:ext cx="1090325" cy="40376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1329" y="3370250"/>
            <a:ext cx="4755542" cy="2744129"/>
            <a:chOff x="451329" y="3370250"/>
            <a:chExt cx="4755542" cy="2744129"/>
          </a:xfrm>
        </p:grpSpPr>
        <p:grpSp>
          <p:nvGrpSpPr>
            <p:cNvPr id="52" name="Group 51"/>
            <p:cNvGrpSpPr/>
            <p:nvPr/>
          </p:nvGrpSpPr>
          <p:grpSpPr>
            <a:xfrm>
              <a:off x="451329" y="3370250"/>
              <a:ext cx="2845012" cy="2335895"/>
              <a:chOff x="451329" y="3370250"/>
              <a:chExt cx="2845012" cy="233589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sp>
              <p:nvSpPr>
                <p:cNvPr id="69" name="Straight Arrow Connector 20"/>
                <p:cNvSpPr>
                  <a:spLocks noChangeShapeType="1"/>
                </p:cNvSpPr>
                <p:nvPr/>
              </p:nvSpPr>
              <p:spPr bwMode="auto">
                <a:xfrm flipV="1">
                  <a:off x="833083" y="4648200"/>
                  <a:ext cx="69091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70" name="Curved Connector 69"/>
                <p:cNvCxnSpPr/>
                <p:nvPr/>
              </p:nvCxnSpPr>
              <p:spPr>
                <a:xfrm rot="2700000" flipH="1" flipV="1">
                  <a:off x="1567442" y="4282692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/>
                <p:nvPr/>
              </p:nvCxnSpPr>
              <p:spPr>
                <a:xfrm rot="5400000" flipH="1" flipV="1">
                  <a:off x="1855034" y="4153499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/>
                <p:nvPr/>
              </p:nvCxnSpPr>
              <p:spPr>
                <a:xfrm rot="9360000" flipH="1" flipV="1">
                  <a:off x="2127550" y="4279986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/>
                <p:nvPr/>
              </p:nvCxnSpPr>
              <p:spPr>
                <a:xfrm rot="16200000" flipH="1" flipV="1">
                  <a:off x="1817200" y="4713694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/>
                <p:nvPr/>
              </p:nvCxnSpPr>
              <p:spPr>
                <a:xfrm rot="13500000" flipH="1" flipV="1">
                  <a:off x="2109070" y="4582194"/>
                  <a:ext cx="10689" cy="365760"/>
                </a:xfrm>
                <a:prstGeom prst="curvedConnector3">
                  <a:avLst>
                    <a:gd name="adj1" fmla="val 4556525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/>
                <p:nvPr/>
              </p:nvCxnSpPr>
              <p:spPr>
                <a:xfrm rot="19500000" flipH="1" flipV="1">
                  <a:off x="1599306" y="4659476"/>
                  <a:ext cx="10689" cy="274320"/>
                </a:xfrm>
                <a:prstGeom prst="curvedConnector3">
                  <a:avLst>
                    <a:gd name="adj1" fmla="val 5173534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68902" y="3707371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z</a:t>
                  </a:r>
                  <a:r>
                    <a:rPr lang="en-US" altLang="en-US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|az</a:t>
                  </a:r>
                  <a:r>
                    <a:rPr lang="en-US" altLang="en-US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77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242133" y="3786269"/>
                  <a:ext cx="1054208" cy="29915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a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aa</a:t>
                  </a:r>
                </a:p>
              </p:txBody>
            </p:sp>
            <p:sp>
              <p:nvSpPr>
                <p:cNvPr id="78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476657" y="3370250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US" altLang="en-US" dirty="0" smtClean="0"/>
                    <a:t>b, z</a:t>
                  </a:r>
                  <a:r>
                    <a:rPr lang="en-US" altLang="en-US" baseline="-25000" dirty="0" smtClean="0"/>
                    <a:t>0</a:t>
                  </a:r>
                  <a:r>
                    <a:rPr lang="en-US" altLang="en-US" dirty="0" smtClean="0"/>
                    <a:t>|bz</a:t>
                  </a:r>
                  <a:r>
                    <a:rPr lang="en-US" altLang="en-US" baseline="-25000" dirty="0" smtClean="0"/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79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51329" y="5188182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b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bb</a:t>
                  </a:r>
                </a:p>
              </p:txBody>
            </p:sp>
            <p:sp>
              <p:nvSpPr>
                <p:cNvPr id="80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114414" y="5164079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a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</a:t>
                  </a:r>
                  <a:r>
                    <a:rPr lang="en-US" altLang="en-US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</a:t>
                  </a:r>
                  <a:endPara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1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295440" y="5448578"/>
                  <a:ext cx="1054208" cy="25756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b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ab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Straight Arrow Connector 20"/>
            <p:cNvSpPr>
              <a:spLocks noChangeShapeType="1"/>
            </p:cNvSpPr>
            <p:nvPr/>
          </p:nvSpPr>
          <p:spPr bwMode="auto">
            <a:xfrm flipV="1">
              <a:off x="2199943" y="4630416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 Box 928"/>
            <p:cNvSpPr txBox="1">
              <a:spLocks noChangeArrowheads="1"/>
            </p:cNvSpPr>
            <p:nvPr/>
          </p:nvSpPr>
          <p:spPr bwMode="auto">
            <a:xfrm>
              <a:off x="3378441" y="5041634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a</a:t>
              </a:r>
              <a:endPara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Text Box 928"/>
            <p:cNvSpPr txBox="1">
              <a:spLocks noChangeArrowheads="1"/>
            </p:cNvSpPr>
            <p:nvPr/>
          </p:nvSpPr>
          <p:spPr bwMode="auto">
            <a:xfrm>
              <a:off x="3382780" y="5354654"/>
              <a:ext cx="1090325" cy="423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Text Box 928"/>
            <p:cNvSpPr txBox="1">
              <a:spLocks noChangeArrowheads="1"/>
            </p:cNvSpPr>
            <p:nvPr/>
          </p:nvSpPr>
          <p:spPr bwMode="auto">
            <a:xfrm>
              <a:off x="3378441" y="4711082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a</a:t>
              </a:r>
              <a:endPara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Text Box 928"/>
            <p:cNvSpPr txBox="1">
              <a:spLocks noChangeArrowheads="1"/>
            </p:cNvSpPr>
            <p:nvPr/>
          </p:nvSpPr>
          <p:spPr bwMode="auto">
            <a:xfrm>
              <a:off x="3385570" y="3879468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5" name="Text Box 928"/>
            <p:cNvSpPr txBox="1">
              <a:spLocks noChangeArrowheads="1"/>
            </p:cNvSpPr>
            <p:nvPr/>
          </p:nvSpPr>
          <p:spPr bwMode="auto">
            <a:xfrm>
              <a:off x="3390595" y="4203312"/>
              <a:ext cx="927626" cy="3851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6" name="Text Box 928"/>
            <p:cNvSpPr txBox="1">
              <a:spLocks noChangeArrowheads="1"/>
            </p:cNvSpPr>
            <p:nvPr/>
          </p:nvSpPr>
          <p:spPr bwMode="auto">
            <a:xfrm>
              <a:off x="3378441" y="5690954"/>
              <a:ext cx="1090325" cy="423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5204751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7552883" y="43971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826843" y="414943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4859349" y="470962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4518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/>
              <a:t>b, b </a:t>
            </a:r>
            <a:r>
              <a:rPr lang="en-US" altLang="en-US" dirty="0"/>
              <a:t>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4401535" y="5418443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5824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730264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730264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39017" y="17735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484751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31315" y="21404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4471" y="21326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46530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70311" y="21729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51329" y="2960997"/>
            <a:ext cx="4755542" cy="3153382"/>
            <a:chOff x="451329" y="2960997"/>
            <a:chExt cx="4755542" cy="3153382"/>
          </a:xfrm>
        </p:grpSpPr>
        <p:sp>
          <p:nvSpPr>
            <p:cNvPr id="53" name="Text Box 928"/>
            <p:cNvSpPr txBox="1">
              <a:spLocks noChangeArrowheads="1"/>
            </p:cNvSpPr>
            <p:nvPr/>
          </p:nvSpPr>
          <p:spPr bwMode="auto">
            <a:xfrm>
              <a:off x="3392700" y="2960997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^,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 | b</a:t>
              </a:r>
            </a:p>
          </p:txBody>
        </p:sp>
        <p:sp>
          <p:nvSpPr>
            <p:cNvPr id="89" name="Text Box 928"/>
            <p:cNvSpPr txBox="1">
              <a:spLocks noChangeArrowheads="1"/>
            </p:cNvSpPr>
            <p:nvPr/>
          </p:nvSpPr>
          <p:spPr bwMode="auto">
            <a:xfrm>
              <a:off x="3385570" y="3259536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^,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 | a</a:t>
              </a:r>
            </a:p>
          </p:txBody>
        </p:sp>
        <p:sp>
          <p:nvSpPr>
            <p:cNvPr id="90" name="Text Box 928"/>
            <p:cNvSpPr txBox="1">
              <a:spLocks noChangeArrowheads="1"/>
            </p:cNvSpPr>
            <p:nvPr/>
          </p:nvSpPr>
          <p:spPr bwMode="auto">
            <a:xfrm>
              <a:off x="3378440" y="3543168"/>
              <a:ext cx="1090325" cy="4037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^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,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1329" y="3370250"/>
              <a:ext cx="4755542" cy="2744129"/>
              <a:chOff x="451329" y="3370250"/>
              <a:chExt cx="4755542" cy="27441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1329" y="3370250"/>
                  <a:ext cx="2845012" cy="2335895"/>
                  <a:chOff x="451329" y="3370250"/>
                  <a:chExt cx="2845012" cy="2335895"/>
                </a:xfrm>
              </p:grpSpPr>
              <p:sp>
                <p:nvSpPr>
                  <p:cNvPr id="109" name="Straight Arrow Connector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3083" y="4648200"/>
                    <a:ext cx="69091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arrow" w="med" len="med"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10" name="Curved Connector 109"/>
                  <p:cNvCxnSpPr/>
                  <p:nvPr/>
                </p:nvCxnSpPr>
                <p:spPr>
                  <a:xfrm rot="2700000" flipH="1" flipV="1">
                    <a:off x="1567442" y="4282692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urved Connector 110"/>
                  <p:cNvCxnSpPr/>
                  <p:nvPr/>
                </p:nvCxnSpPr>
                <p:spPr>
                  <a:xfrm rot="5400000" flipH="1" flipV="1">
                    <a:off x="1855034" y="4153499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urved Connector 111"/>
                  <p:cNvCxnSpPr/>
                  <p:nvPr/>
                </p:nvCxnSpPr>
                <p:spPr>
                  <a:xfrm rot="9360000" flipH="1" flipV="1">
                    <a:off x="2127550" y="4279986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urved Connector 112"/>
                  <p:cNvCxnSpPr/>
                  <p:nvPr/>
                </p:nvCxnSpPr>
                <p:spPr>
                  <a:xfrm rot="16200000" flipH="1" flipV="1">
                    <a:off x="1817200" y="4713694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urved Connector 113"/>
                  <p:cNvCxnSpPr/>
                  <p:nvPr/>
                </p:nvCxnSpPr>
                <p:spPr>
                  <a:xfrm rot="13500000" flipH="1" flipV="1">
                    <a:off x="2109070" y="4582194"/>
                    <a:ext cx="10689" cy="365760"/>
                  </a:xfrm>
                  <a:prstGeom prst="curvedConnector3">
                    <a:avLst>
                      <a:gd name="adj1" fmla="val 4556525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urved Connector 114"/>
                  <p:cNvCxnSpPr/>
                  <p:nvPr/>
                </p:nvCxnSpPr>
                <p:spPr>
                  <a:xfrm rot="19500000" flipH="1" flipV="1">
                    <a:off x="1599306" y="4659476"/>
                    <a:ext cx="10689" cy="274320"/>
                  </a:xfrm>
                  <a:prstGeom prst="curvedConnector3">
                    <a:avLst>
                      <a:gd name="adj1" fmla="val 5173534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902" y="3707371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z</a:t>
                    </a:r>
                    <a:r>
                      <a:rPr lang="en-US" altLang="en-US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|az</a:t>
                    </a:r>
                    <a:r>
                      <a:rPr lang="en-US" altLang="en-US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7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2133" y="3786269"/>
                    <a:ext cx="1054208" cy="299153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a 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 aa</a:t>
                    </a:r>
                  </a:p>
                </p:txBody>
              </p:sp>
              <p:sp>
                <p:nvSpPr>
                  <p:cNvPr id="118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6657" y="3370250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US" altLang="en-US" dirty="0" smtClean="0"/>
                      <a:t>b, z</a:t>
                    </a:r>
                    <a:r>
                      <a:rPr lang="en-US" altLang="en-US" baseline="-25000" dirty="0" smtClean="0"/>
                      <a:t>0</a:t>
                    </a:r>
                    <a:r>
                      <a:rPr lang="en-US" altLang="en-US" dirty="0" smtClean="0"/>
                      <a:t>|bz</a:t>
                    </a:r>
                    <a:r>
                      <a:rPr lang="en-US" altLang="en-US" baseline="-25000" dirty="0" smtClean="0"/>
                      <a:t>0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9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29" y="5188182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b 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 bb</a:t>
                    </a:r>
                  </a:p>
                </p:txBody>
              </p:sp>
              <p:sp>
                <p:nvSpPr>
                  <p:cNvPr id="120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4414" y="5164079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a 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 </a:t>
                    </a:r>
                    <a:r>
                      <a:rPr lang="en-US" altLang="en-US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ba</a:t>
                    </a:r>
                    <a:endPara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5440" y="5448578"/>
                    <a:ext cx="1054208" cy="257567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  <a:r>
                      <a:rPr lang="en-US" alt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b 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 ab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1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Oval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2199943" y="4630416"/>
                <a:ext cx="2286000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/>
                  <p:cNvSpPr/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041634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2" name="Text Box 928"/>
              <p:cNvSpPr txBox="1">
                <a:spLocks noChangeArrowheads="1"/>
              </p:cNvSpPr>
              <p:nvPr/>
            </p:nvSpPr>
            <p:spPr bwMode="auto">
              <a:xfrm>
                <a:off x="3382780" y="53546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b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3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4711082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4" name="Text Box 928"/>
              <p:cNvSpPr txBox="1">
                <a:spLocks noChangeArrowheads="1"/>
              </p:cNvSpPr>
              <p:nvPr/>
            </p:nvSpPr>
            <p:spPr bwMode="auto">
              <a:xfrm>
                <a:off x="3385570" y="3879468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5" name="Text Box 928"/>
              <p:cNvSpPr txBox="1">
                <a:spLocks noChangeArrowheads="1"/>
              </p:cNvSpPr>
              <p:nvPr/>
            </p:nvSpPr>
            <p:spPr bwMode="auto">
              <a:xfrm>
                <a:off x="3390595" y="4203312"/>
                <a:ext cx="927626" cy="3851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6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6909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04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DPDA </a:t>
            </a:r>
            <a:r>
              <a:rPr lang="en-US" dirty="0"/>
              <a:t>for L={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|a,b</a:t>
            </a:r>
            <a:r>
              <a:rPr lang="en-US" dirty="0" smtClean="0"/>
              <a:t> ∈ Ʃ, n</a:t>
            </a:r>
            <a:r>
              <a:rPr lang="en-US" dirty="0"/>
              <a:t>≥0}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183283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8862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|az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8465836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8465836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28155" y="13968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5986092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5986092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463" y="17480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8794" y="17690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/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64223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64223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3350" y="25013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1632739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1632739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0588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26510" y="2871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28155" y="28630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301167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301167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0525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33372" y="32342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2432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36327" y="32262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486219" y="3246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2199943" y="5014882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traight Arrow Connector 20"/>
          <p:cNvSpPr>
            <a:spLocks noChangeShapeType="1"/>
          </p:cNvSpPr>
          <p:nvPr/>
        </p:nvSpPr>
        <p:spPr bwMode="auto">
          <a:xfrm flipV="1">
            <a:off x="5204751" y="4996184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7479905" y="469138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691384"/>
                <a:ext cx="609600" cy="6096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7552883" y="476293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4826843" y="453632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5824163" y="456708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16200000" flipH="1" flipV="1">
            <a:off x="1845336" y="509352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323576" y="584247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2741441" y="4574590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Curved Connector 7"/>
          <p:cNvCxnSpPr>
            <a:stCxn id="68" idx="5"/>
            <a:endCxn id="102" idx="3"/>
          </p:cNvCxnSpPr>
          <p:nvPr/>
        </p:nvCxnSpPr>
        <p:spPr>
          <a:xfrm rot="5400000" flipH="1" flipV="1">
            <a:off x="4833461" y="2485386"/>
            <a:ext cx="9393" cy="5462041"/>
          </a:xfrm>
          <a:prstGeom prst="curvedConnector3">
            <a:avLst>
              <a:gd name="adj1" fmla="val -64367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4319303" y="388776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305083" y="59279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0325"/>
                  </p:ext>
                </p:extLst>
              </p:nvPr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0325"/>
                  </p:ext>
                </p:extLst>
              </p:nvPr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5558153" y="4229096"/>
            <a:ext cx="1054208" cy="40222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a, a | aa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to accept string with more a’s than b’s.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992585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3014536" y="48520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4501903" y="48881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|az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2818" y="13967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43350" y="13935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33037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33037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26" y="17685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8800226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8800226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08248" y="21242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6327" y="21431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739474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739474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81230" y="250717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60426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035849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035849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0588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45092" y="28717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0455" y="285753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0263370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0263370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0525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5092" y="32331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2432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23966" y="32374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16122" y="324759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3381641" y="532878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6008541" y="485022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6200000" flipH="1" flipV="1">
            <a:off x="3027034" y="540742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505274" y="615637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bb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460766" y="459498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^, a | 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008012" y="59312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b, a | ^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0" name="Curved Connector 69"/>
          <p:cNvCxnSpPr/>
          <p:nvPr/>
        </p:nvCxnSpPr>
        <p:spPr>
          <a:xfrm rot="9360000" flipH="1" flipV="1">
            <a:off x="3252976" y="496238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928"/>
          <p:cNvSpPr txBox="1">
            <a:spLocks noChangeArrowheads="1"/>
          </p:cNvSpPr>
          <p:nvPr/>
        </p:nvSpPr>
        <p:spPr bwMode="auto">
          <a:xfrm>
            <a:off x="3423831" y="446866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616001" y="4180547"/>
            <a:ext cx="84939" cy="2739269"/>
          </a:xfrm>
          <a:prstGeom prst="curvedConnector3">
            <a:avLst>
              <a:gd name="adj1" fmla="val -28056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5771262" y="506254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2551065" y="41910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</a:t>
            </a:r>
            <a:r>
              <a:rPr lang="en-US" altLang="en-US" dirty="0" smtClean="0">
                <a:solidFill>
                  <a:prstClr val="black"/>
                </a:solidFill>
              </a:rPr>
              <a:t>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bz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795594"/>
                  </p:ext>
                </p:extLst>
              </p:nvPr>
            </p:nvGraphicFramePr>
            <p:xfrm>
              <a:off x="192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795594"/>
                  </p:ext>
                </p:extLst>
              </p:nvPr>
            </p:nvGraphicFramePr>
            <p:xfrm>
              <a:off x="192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6" name="Rectangle 75"/>
          <p:cNvSpPr/>
          <p:nvPr/>
        </p:nvSpPr>
        <p:spPr>
          <a:xfrm>
            <a:off x="242137" y="36130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92245" y="3603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45092" y="35964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48047" y="35896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7939" y="36094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372681"/>
                  </p:ext>
                </p:extLst>
              </p:nvPr>
            </p:nvGraphicFramePr>
            <p:xfrm>
              <a:off x="190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372681"/>
                  </p:ext>
                </p:extLst>
              </p:nvPr>
            </p:nvGraphicFramePr>
            <p:xfrm>
              <a:off x="190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22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8" grpId="0" animBg="1"/>
      <p:bldP spid="109" grpId="0" animBg="1"/>
      <p:bldP spid="11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DPDA  </a:t>
            </a:r>
            <a:r>
              <a:rPr lang="en-US" dirty="0"/>
              <a:t>for </a:t>
            </a:r>
            <a:r>
              <a:rPr lang="en-US" dirty="0" smtClean="0"/>
              <a:t>grammar </a:t>
            </a: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SS|[S]|{</a:t>
            </a:r>
            <a:r>
              <a:rPr lang="en-US" dirty="0"/>
              <a:t>S</a:t>
            </a:r>
            <a:r>
              <a:rPr lang="en-US" dirty="0" smtClean="0"/>
              <a:t>}|˄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rot="2700000" flipH="1" flipV="1">
            <a:off x="5154713" y="495689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5442305" y="482770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5714821" y="49541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5696341" y="525639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4056173" y="4381575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5829404" y="446047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5063928" y="4044454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 smtClean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5701685" y="5838283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{, </a:t>
            </a:r>
            <a:r>
              <a:rPr lang="en-US" altLang="en-US" dirty="0"/>
              <a:t>{ | </a:t>
            </a:r>
            <a:r>
              <a:rPr lang="en-US" altLang="en-US" dirty="0" smtClean="0"/>
              <a:t>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078446" y="495078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46" y="495078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34447" y="494947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47" y="494947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321073" y="502101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6" name="Straight Arrow Connector 20"/>
          <p:cNvSpPr>
            <a:spLocks noChangeShapeType="1"/>
          </p:cNvSpPr>
          <p:nvPr/>
        </p:nvSpPr>
        <p:spPr bwMode="auto">
          <a:xfrm flipV="1">
            <a:off x="2806808" y="5296439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15070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548569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548569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050929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050929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8924622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8924622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45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91309761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91309761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0471686"/>
                  </p:ext>
                </p:extLst>
              </p:nvPr>
            </p:nvGraphicFramePr>
            <p:xfrm>
              <a:off x="186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0471686"/>
                  </p:ext>
                </p:extLst>
              </p:nvPr>
            </p:nvGraphicFramePr>
            <p:xfrm>
              <a:off x="186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347" t="-1613" r="-3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1045" t="-1613" r="-2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0000" t="-1613" r="-1006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00000" t="-1613" r="-694" b="-145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989779"/>
                  </p:ext>
                </p:extLst>
              </p:nvPr>
            </p:nvGraphicFramePr>
            <p:xfrm>
              <a:off x="190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989779"/>
                  </p:ext>
                </p:extLst>
              </p:nvPr>
            </p:nvGraphicFramePr>
            <p:xfrm>
              <a:off x="190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47" t="-327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697" t="-327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327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045" t="-327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99653" t="-327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2930673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58" name="Text Box 928"/>
          <p:cNvSpPr txBox="1">
            <a:spLocks noChangeArrowheads="1"/>
          </p:cNvSpPr>
          <p:nvPr/>
        </p:nvSpPr>
        <p:spPr bwMode="auto">
          <a:xfrm>
            <a:off x="2930673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Straight Arrow Connector 20"/>
          <p:cNvSpPr>
            <a:spLocks noChangeShapeType="1"/>
          </p:cNvSpPr>
          <p:nvPr/>
        </p:nvSpPr>
        <p:spPr bwMode="auto">
          <a:xfrm flipV="1">
            <a:off x="1543530" y="527897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33765" y="28648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241662" y="28717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4747" y="32245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77447" y="3221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45485" y="32282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92662" y="3236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46348" y="32462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15" grpId="0" animBg="1"/>
      <p:bldP spid="34" grpId="0" animBg="1"/>
      <p:bldP spid="35" grpId="0" animBg="1"/>
      <p:bldP spid="36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 flipV="1">
            <a:off x="5404471" y="538789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28"/>
          <p:cNvSpPr txBox="1">
            <a:spLocks noChangeArrowheads="1"/>
          </p:cNvSpPr>
          <p:nvPr/>
        </p:nvSpPr>
        <p:spPr bwMode="auto">
          <a:xfrm>
            <a:off x="3901635" y="5321941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}, { | 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 Box 928"/>
          <p:cNvSpPr txBox="1">
            <a:spLocks noChangeArrowheads="1"/>
          </p:cNvSpPr>
          <p:nvPr/>
        </p:nvSpPr>
        <p:spPr bwMode="auto">
          <a:xfrm>
            <a:off x="5063928" y="608212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], [ | 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078446" y="495078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46" y="495078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2414925" y="5916785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15070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924809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924809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6765450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6765450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6809374"/>
                  </p:ext>
                </p:extLst>
              </p:nvPr>
            </p:nvGraphicFramePr>
            <p:xfrm>
              <a:off x="190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6809374"/>
                  </p:ext>
                </p:extLst>
              </p:nvPr>
            </p:nvGraphicFramePr>
            <p:xfrm>
              <a:off x="190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2" name="Curved Connector 21"/>
          <p:cNvCxnSpPr/>
          <p:nvPr/>
        </p:nvCxnSpPr>
        <p:spPr>
          <a:xfrm rot="2700000" flipH="1" flipV="1">
            <a:off x="5154713" y="495689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5442305" y="482770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5714821" y="49541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5696341" y="525639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9500000" flipH="1" flipV="1">
            <a:off x="5186577" y="533368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4056173" y="4381575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5829404" y="446047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5063928" y="4044454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 smtClean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5701685" y="5838283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{, </a:t>
            </a:r>
            <a:r>
              <a:rPr lang="en-US" altLang="en-US" dirty="0"/>
              <a:t>{ | </a:t>
            </a:r>
            <a:r>
              <a:rPr lang="en-US" altLang="en-US" dirty="0" smtClean="0"/>
              <a:t>{{</a:t>
            </a:r>
            <a:endParaRPr lang="en-US" altLang="en-US" baseline="-25000" dirty="0"/>
          </a:p>
        </p:txBody>
      </p:sp>
      <p:cxnSp>
        <p:nvCxnSpPr>
          <p:cNvPr id="40" name="Curved Connector 39"/>
          <p:cNvCxnSpPr/>
          <p:nvPr/>
        </p:nvCxnSpPr>
        <p:spPr>
          <a:xfrm rot="5400000" flipH="1">
            <a:off x="3807953" y="4194277"/>
            <a:ext cx="84939" cy="2739269"/>
          </a:xfrm>
          <a:prstGeom prst="curvedConnector3">
            <a:avLst>
              <a:gd name="adj1" fmla="val -61181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543530" y="4469351"/>
            <a:ext cx="3549278" cy="1089720"/>
            <a:chOff x="1543530" y="4469351"/>
            <a:chExt cx="3549278" cy="1089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2234447" y="4949471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47" y="4949471"/>
                  <a:ext cx="609600" cy="609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321073" y="5021018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36" name="Straight Arrow Connector 20"/>
            <p:cNvSpPr>
              <a:spLocks noChangeShapeType="1"/>
            </p:cNvSpPr>
            <p:nvPr/>
          </p:nvSpPr>
          <p:spPr bwMode="auto">
            <a:xfrm flipV="1">
              <a:off x="2806808" y="5324575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928"/>
            <p:cNvSpPr txBox="1">
              <a:spLocks noChangeArrowheads="1"/>
            </p:cNvSpPr>
            <p:nvPr/>
          </p:nvSpPr>
          <p:spPr bwMode="auto">
            <a:xfrm>
              <a:off x="2930673" y="4880291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, z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|[z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altLang="en-US" baseline="-25000" dirty="0"/>
            </a:p>
          </p:txBody>
        </p:sp>
        <p:sp>
          <p:nvSpPr>
            <p:cNvPr id="44" name="Text Box 928"/>
            <p:cNvSpPr txBox="1">
              <a:spLocks noChangeArrowheads="1"/>
            </p:cNvSpPr>
            <p:nvPr/>
          </p:nvSpPr>
          <p:spPr bwMode="auto">
            <a:xfrm>
              <a:off x="2930673" y="4469351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{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, z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|{z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altLang="en-US" baseline="-25000" dirty="0"/>
            </a:p>
          </p:txBody>
        </p:sp>
        <p:sp>
          <p:nvSpPr>
            <p:cNvPr id="37" name="Straight Arrow Connector 20"/>
            <p:cNvSpPr>
              <a:spLocks noChangeShapeType="1"/>
            </p:cNvSpPr>
            <p:nvPr/>
          </p:nvSpPr>
          <p:spPr bwMode="auto">
            <a:xfrm flipV="1">
              <a:off x="1543530" y="5272626"/>
              <a:ext cx="690917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28155" y="14001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46138" y="176688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44010" y="21336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35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9" grpId="0" animBg="1"/>
      <p:bldP spid="38" grpId="0" animBg="1"/>
      <p:bldP spid="41" grpId="0" animBg="1"/>
      <p:bldP spid="42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3779" y="497851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815961" y="462946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1" y="462946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2481545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2481545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2956630" y="45148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2634427" y="4643117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27" y="4643117"/>
                <a:ext cx="720928" cy="64631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2467787" y="37894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</a:t>
            </a:r>
            <a:r>
              <a:rPr lang="en-US" altLang="en-US" dirty="0" smtClean="0">
                <a:solidFill>
                  <a:prstClr val="black"/>
                </a:solidFill>
              </a:rPr>
              <a:t>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1552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az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1536889" y="497851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4736103" y="44616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4413900" y="461809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00" y="4618093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3521994" y="453766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3343658" y="4953490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4328411" y="3722245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6230740" y="4590797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40" y="4590797"/>
                <a:ext cx="720928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5149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bz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5133202" y="492619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733765" y="28648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41662" y="28717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049306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049306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31417" y="32423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06730" y="32502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239314" y="32492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6562559" y="444528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6154867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Pushdown Automata?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</a:p>
              <a:p>
                <a:pPr algn="just"/>
                <a:r>
                  <a:rPr lang="en-US" dirty="0" smtClean="0"/>
                  <a:t>Draw Finite automata for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30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30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just"/>
                <a:endParaRPr lang="en-US" dirty="0">
                  <a:solidFill>
                    <a:srgbClr val="0070C0"/>
                  </a:solidFill>
                </a:endParaRPr>
              </a:p>
              <a:p>
                <a:pPr algn="just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just"/>
                <a:endParaRPr lang="en-US" dirty="0">
                  <a:solidFill>
                    <a:srgbClr val="0070C0"/>
                  </a:solidFill>
                </a:endParaRPr>
              </a:p>
              <a:p>
                <a:pPr algn="just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dirty="0"/>
                  <a:t>FA have limited </a:t>
                </a:r>
                <a:r>
                  <a:rPr lang="en-US" dirty="0" smtClean="0"/>
                  <a:t>capability.</a:t>
                </a:r>
              </a:p>
              <a:p>
                <a:pPr algn="just"/>
                <a:r>
                  <a:rPr lang="en-US" dirty="0" smtClean="0"/>
                  <a:t>This </a:t>
                </a:r>
                <a:r>
                  <a:rPr lang="en-US" dirty="0"/>
                  <a:t>is due to the "finite </a:t>
                </a:r>
                <a:r>
                  <a:rPr lang="en-US" dirty="0" smtClean="0"/>
                  <a:t>memory”</a:t>
                </a:r>
                <a:r>
                  <a:rPr lang="en-US" dirty="0"/>
                  <a:t> and "no external memory" involved with </a:t>
                </a:r>
                <a:r>
                  <a:rPr lang="en-US" dirty="0" smtClean="0"/>
                  <a:t>them.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/>
          <p:cNvSpPr/>
          <p:nvPr/>
        </p:nvSpPr>
        <p:spPr>
          <a:xfrm>
            <a:off x="3429000" y="2286000"/>
            <a:ext cx="2286000" cy="1143000"/>
          </a:xfrm>
          <a:prstGeom prst="wedgeEllipseCallout">
            <a:avLst>
              <a:gd name="adj1" fmla="val 67525"/>
              <a:gd name="adj2" fmla="val 58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Not Possible??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5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291080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291080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4179656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4179656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546396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546396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7088381"/>
                  </p:ext>
                </p:extLst>
              </p:nvPr>
            </p:nvGraphicFramePr>
            <p:xfrm>
              <a:off x="194206" y="246296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7088381"/>
                  </p:ext>
                </p:extLst>
              </p:nvPr>
            </p:nvGraphicFramePr>
            <p:xfrm>
              <a:off x="194206" y="246296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" t="-2985" r="-66976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000" t="-2985" r="-347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3"/>
          <p:cNvGrpSpPr/>
          <p:nvPr/>
        </p:nvGrpSpPr>
        <p:grpSpPr>
          <a:xfrm>
            <a:off x="163779" y="3722245"/>
            <a:ext cx="7009979" cy="1567182"/>
            <a:chOff x="163779" y="3722245"/>
            <a:chExt cx="7009979" cy="1567182"/>
          </a:xfrm>
        </p:grpSpPr>
        <p:sp>
          <p:nvSpPr>
            <p:cNvPr id="69" name="Straight Arrow Connector 20"/>
            <p:cNvSpPr>
              <a:spLocks noChangeShapeType="1"/>
            </p:cNvSpPr>
            <p:nvPr/>
          </p:nvSpPr>
          <p:spPr bwMode="auto">
            <a:xfrm flipV="1">
              <a:off x="163779" y="4978514"/>
              <a:ext cx="690917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urved Connector 100"/>
            <p:cNvCxnSpPr/>
            <p:nvPr/>
          </p:nvCxnSpPr>
          <p:spPr>
            <a:xfrm rot="5400000" flipH="1" flipV="1">
              <a:off x="2956630" y="451485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928"/>
            <p:cNvSpPr txBox="1">
              <a:spLocks noChangeArrowheads="1"/>
            </p:cNvSpPr>
            <p:nvPr/>
          </p:nvSpPr>
          <p:spPr bwMode="auto">
            <a:xfrm>
              <a:off x="2467787" y="3789478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</a:rPr>
                <a:t>a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, a| aa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4" name="Text Box 928"/>
            <p:cNvSpPr txBox="1">
              <a:spLocks noChangeArrowheads="1"/>
            </p:cNvSpPr>
            <p:nvPr/>
          </p:nvSpPr>
          <p:spPr bwMode="auto">
            <a:xfrm>
              <a:off x="1552738" y="454079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a,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| az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5" name="Straight Arrow Connector 20"/>
            <p:cNvSpPr>
              <a:spLocks noChangeShapeType="1"/>
            </p:cNvSpPr>
            <p:nvPr/>
          </p:nvSpPr>
          <p:spPr bwMode="auto">
            <a:xfrm flipV="1">
              <a:off x="1536889" y="497851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Curved Connector 115"/>
            <p:cNvCxnSpPr/>
            <p:nvPr/>
          </p:nvCxnSpPr>
          <p:spPr>
            <a:xfrm rot="5400000" flipH="1" flipV="1">
              <a:off x="4736103" y="446169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 Box 928"/>
            <p:cNvSpPr txBox="1">
              <a:spLocks noChangeArrowheads="1"/>
            </p:cNvSpPr>
            <p:nvPr/>
          </p:nvSpPr>
          <p:spPr bwMode="auto">
            <a:xfrm>
              <a:off x="3521994" y="4537660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0" name="Straight Arrow Connector 20"/>
            <p:cNvSpPr>
              <a:spLocks noChangeShapeType="1"/>
            </p:cNvSpPr>
            <p:nvPr/>
          </p:nvSpPr>
          <p:spPr bwMode="auto">
            <a:xfrm flipV="1">
              <a:off x="3343658" y="4953490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Text Box 928"/>
            <p:cNvSpPr txBox="1">
              <a:spLocks noChangeArrowheads="1"/>
            </p:cNvSpPr>
            <p:nvPr/>
          </p:nvSpPr>
          <p:spPr bwMode="auto">
            <a:xfrm>
              <a:off x="4328411" y="3722245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/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 Box 928"/>
            <p:cNvSpPr txBox="1">
              <a:spLocks noChangeArrowheads="1"/>
            </p:cNvSpPr>
            <p:nvPr/>
          </p:nvSpPr>
          <p:spPr bwMode="auto">
            <a:xfrm>
              <a:off x="5149051" y="448847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| bz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5" name="Straight Arrow Connector 20"/>
            <p:cNvSpPr>
              <a:spLocks noChangeShapeType="1"/>
            </p:cNvSpPr>
            <p:nvPr/>
          </p:nvSpPr>
          <p:spPr bwMode="auto">
            <a:xfrm flipV="1">
              <a:off x="5133202" y="492619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1" name="Curved Connector 160"/>
            <p:cNvCxnSpPr/>
            <p:nvPr/>
          </p:nvCxnSpPr>
          <p:spPr>
            <a:xfrm rot="5400000" flipH="1" flipV="1">
              <a:off x="6562559" y="444528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928"/>
            <p:cNvSpPr txBox="1">
              <a:spLocks noChangeArrowheads="1"/>
            </p:cNvSpPr>
            <p:nvPr/>
          </p:nvSpPr>
          <p:spPr bwMode="auto">
            <a:xfrm>
              <a:off x="6154867" y="3733966"/>
              <a:ext cx="1018891" cy="250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b| bb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8029063" y="456031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3" y="4560313"/>
                <a:ext cx="720928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6979148" y="4471743"/>
            <a:ext cx="1022433" cy="30651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6931525" y="4895710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8360882" y="44147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7931067" y="3707422"/>
            <a:ext cx="1022433" cy="30651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8068729" y="586386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729" y="5863868"/>
                <a:ext cx="609600" cy="6096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/>
          <p:cNvSpPr/>
          <p:nvPr/>
        </p:nvSpPr>
        <p:spPr>
          <a:xfrm>
            <a:off x="8155355" y="593541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0" name="Straight Arrow Connector 20"/>
          <p:cNvSpPr>
            <a:spLocks noChangeShapeType="1"/>
          </p:cNvSpPr>
          <p:nvPr/>
        </p:nvSpPr>
        <p:spPr bwMode="auto">
          <a:xfrm rot="5400000" flipV="1">
            <a:off x="8061960" y="5526663"/>
            <a:ext cx="6400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 Box 928"/>
          <p:cNvSpPr txBox="1">
            <a:spLocks noChangeArrowheads="1"/>
          </p:cNvSpPr>
          <p:nvPr/>
        </p:nvSpPr>
        <p:spPr bwMode="auto">
          <a:xfrm>
            <a:off x="7286302" y="5281873"/>
            <a:ext cx="1009733" cy="4827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^,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244010" y="21319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1" grpId="0" animBg="1"/>
      <p:bldP spid="64" grpId="0" animBg="1"/>
      <p:bldP spid="65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3779" y="497851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815961" y="462946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1" y="462946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483886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483886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2956630" y="45148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2634427" y="4643117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27" y="4643117"/>
                <a:ext cx="720928" cy="64631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2467787" y="37894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</a:t>
            </a:r>
            <a:r>
              <a:rPr lang="en-US" altLang="en-US" dirty="0" smtClean="0">
                <a:solidFill>
                  <a:prstClr val="black"/>
                </a:solidFill>
              </a:rPr>
              <a:t>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1552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az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1536889" y="497851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4736103" y="44616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4413900" y="461809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00" y="4618093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3521994" y="453766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3343658" y="4953490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4328411" y="3722245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6230740" y="4590797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40" y="4590797"/>
                <a:ext cx="720928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5149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5133202" y="492619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733167" y="28718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57129" y="2872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10841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10841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41643" y="32447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497358" y="32360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225429" y="32352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6562559" y="444528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6154867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64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0158377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0158377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4540488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4540488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53216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53216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3091895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3091895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4804646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4804646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6924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6924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3"/>
          <p:cNvGrpSpPr/>
          <p:nvPr/>
        </p:nvGrpSpPr>
        <p:grpSpPr>
          <a:xfrm>
            <a:off x="163779" y="3876993"/>
            <a:ext cx="7009979" cy="1567182"/>
            <a:chOff x="163779" y="3722245"/>
            <a:chExt cx="7009979" cy="1567182"/>
          </a:xfrm>
        </p:grpSpPr>
        <p:sp>
          <p:nvSpPr>
            <p:cNvPr id="69" name="Straight Arrow Connector 20"/>
            <p:cNvSpPr>
              <a:spLocks noChangeShapeType="1"/>
            </p:cNvSpPr>
            <p:nvPr/>
          </p:nvSpPr>
          <p:spPr bwMode="auto">
            <a:xfrm flipV="1">
              <a:off x="163779" y="4978514"/>
              <a:ext cx="690917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urved Connector 100"/>
            <p:cNvCxnSpPr/>
            <p:nvPr/>
          </p:nvCxnSpPr>
          <p:spPr>
            <a:xfrm rot="5400000" flipH="1" flipV="1">
              <a:off x="2956630" y="451485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928"/>
            <p:cNvSpPr txBox="1">
              <a:spLocks noChangeArrowheads="1"/>
            </p:cNvSpPr>
            <p:nvPr/>
          </p:nvSpPr>
          <p:spPr bwMode="auto">
            <a:xfrm>
              <a:off x="2467787" y="3789478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</a:rPr>
                <a:t>a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, a| aa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4" name="Text Box 928"/>
            <p:cNvSpPr txBox="1">
              <a:spLocks noChangeArrowheads="1"/>
            </p:cNvSpPr>
            <p:nvPr/>
          </p:nvSpPr>
          <p:spPr bwMode="auto">
            <a:xfrm>
              <a:off x="1552738" y="454079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a,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| az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5" name="Straight Arrow Connector 20"/>
            <p:cNvSpPr>
              <a:spLocks noChangeShapeType="1"/>
            </p:cNvSpPr>
            <p:nvPr/>
          </p:nvSpPr>
          <p:spPr bwMode="auto">
            <a:xfrm flipV="1">
              <a:off x="1536889" y="497851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Curved Connector 115"/>
            <p:cNvCxnSpPr/>
            <p:nvPr/>
          </p:nvCxnSpPr>
          <p:spPr>
            <a:xfrm rot="5400000" flipH="1" flipV="1">
              <a:off x="4736103" y="446169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 Box 928"/>
            <p:cNvSpPr txBox="1">
              <a:spLocks noChangeArrowheads="1"/>
            </p:cNvSpPr>
            <p:nvPr/>
          </p:nvSpPr>
          <p:spPr bwMode="auto">
            <a:xfrm>
              <a:off x="3521994" y="4537660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0" name="Straight Arrow Connector 20"/>
            <p:cNvSpPr>
              <a:spLocks noChangeShapeType="1"/>
            </p:cNvSpPr>
            <p:nvPr/>
          </p:nvSpPr>
          <p:spPr bwMode="auto">
            <a:xfrm flipV="1">
              <a:off x="3343658" y="4953490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Text Box 928"/>
            <p:cNvSpPr txBox="1">
              <a:spLocks noChangeArrowheads="1"/>
            </p:cNvSpPr>
            <p:nvPr/>
          </p:nvSpPr>
          <p:spPr bwMode="auto">
            <a:xfrm>
              <a:off x="4328411" y="3722245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/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 Box 928"/>
            <p:cNvSpPr txBox="1">
              <a:spLocks noChangeArrowheads="1"/>
            </p:cNvSpPr>
            <p:nvPr/>
          </p:nvSpPr>
          <p:spPr bwMode="auto">
            <a:xfrm>
              <a:off x="5149051" y="448847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c,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</a:rPr>
                <a:t>| 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5" name="Straight Arrow Connector 20"/>
            <p:cNvSpPr>
              <a:spLocks noChangeShapeType="1"/>
            </p:cNvSpPr>
            <p:nvPr/>
          </p:nvSpPr>
          <p:spPr bwMode="auto">
            <a:xfrm flipV="1">
              <a:off x="5133202" y="492619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1" name="Curved Connector 160"/>
            <p:cNvCxnSpPr/>
            <p:nvPr/>
          </p:nvCxnSpPr>
          <p:spPr>
            <a:xfrm rot="5400000" flipH="1" flipV="1">
              <a:off x="6562559" y="444528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928"/>
            <p:cNvSpPr txBox="1">
              <a:spLocks noChangeArrowheads="1"/>
            </p:cNvSpPr>
            <p:nvPr/>
          </p:nvSpPr>
          <p:spPr bwMode="auto">
            <a:xfrm>
              <a:off x="6154867" y="3733966"/>
              <a:ext cx="1018891" cy="250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c,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719385"/>
                  </p:ext>
                </p:extLst>
              </p:nvPr>
            </p:nvGraphicFramePr>
            <p:xfrm>
              <a:off x="190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719385"/>
                  </p:ext>
                </p:extLst>
              </p:nvPr>
            </p:nvGraphicFramePr>
            <p:xfrm>
              <a:off x="190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6966149" y="46256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^,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6950300" y="506335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8054661" y="473845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61" y="4738459"/>
                <a:ext cx="609600" cy="6096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141287" y="481000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2055285" y="5708301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733082" y="5836560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82" y="5836560"/>
                <a:ext cx="720928" cy="64631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2289450" y="547295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</a:t>
            </a:r>
            <a:r>
              <a:rPr lang="en-US" altLang="en-US" dirty="0" smtClean="0">
                <a:solidFill>
                  <a:prstClr val="black"/>
                </a:solidFill>
              </a:rPr>
              <a:t>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68" idx="5"/>
            <a:endCxn id="82" idx="1"/>
          </p:cNvCxnSpPr>
          <p:nvPr/>
        </p:nvCxnSpPr>
        <p:spPr>
          <a:xfrm>
            <a:off x="1431312" y="5335877"/>
            <a:ext cx="407347" cy="5953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527989" y="56057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84408" y="17668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3527415" y="5817298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15" y="5817298"/>
                <a:ext cx="720928" cy="64631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2429877" y="6152695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3859234" y="567178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4100536" y="5454640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457754" y="5816301"/>
            <a:ext cx="1064239" cy="28789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bz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733167" y="28718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257129" y="2872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5325748" y="5814950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8" y="5814950"/>
                <a:ext cx="720928" cy="64631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4228210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5657567" y="566943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5898869" y="5452292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4413899" y="5816301"/>
            <a:ext cx="906427" cy="2855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741643" y="32447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497358" y="32360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225429" y="32352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08331" y="3616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61031" y="36127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739295" y="36222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95010" y="36134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223081" y="36127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8" grpId="0" animBg="1"/>
      <p:bldP spid="122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13607597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13607597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oup 3"/>
          <p:cNvGrpSpPr/>
          <p:nvPr/>
        </p:nvGrpSpPr>
        <p:grpSpPr>
          <a:xfrm>
            <a:off x="225297" y="2554517"/>
            <a:ext cx="7009979" cy="1567182"/>
            <a:chOff x="163779" y="3722245"/>
            <a:chExt cx="7009979" cy="1567182"/>
          </a:xfrm>
        </p:grpSpPr>
        <p:sp>
          <p:nvSpPr>
            <p:cNvPr id="69" name="Straight Arrow Connector 20"/>
            <p:cNvSpPr>
              <a:spLocks noChangeShapeType="1"/>
            </p:cNvSpPr>
            <p:nvPr/>
          </p:nvSpPr>
          <p:spPr bwMode="auto">
            <a:xfrm flipV="1">
              <a:off x="163779" y="4978514"/>
              <a:ext cx="690917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61" y="4629469"/>
                  <a:ext cx="720928" cy="64631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urved Connector 100"/>
            <p:cNvCxnSpPr/>
            <p:nvPr/>
          </p:nvCxnSpPr>
          <p:spPr>
            <a:xfrm rot="5400000" flipH="1" flipV="1">
              <a:off x="2956630" y="451485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427" y="4643117"/>
                  <a:ext cx="720928" cy="64631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928"/>
            <p:cNvSpPr txBox="1">
              <a:spLocks noChangeArrowheads="1"/>
            </p:cNvSpPr>
            <p:nvPr/>
          </p:nvSpPr>
          <p:spPr bwMode="auto">
            <a:xfrm>
              <a:off x="2467787" y="3736475"/>
              <a:ext cx="1054208" cy="426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</a:rPr>
                <a:t>a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, a| aa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4" name="Text Box 928"/>
            <p:cNvSpPr txBox="1">
              <a:spLocks noChangeArrowheads="1"/>
            </p:cNvSpPr>
            <p:nvPr/>
          </p:nvSpPr>
          <p:spPr bwMode="auto">
            <a:xfrm>
              <a:off x="1552738" y="454079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a,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| az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5" name="Straight Arrow Connector 20"/>
            <p:cNvSpPr>
              <a:spLocks noChangeShapeType="1"/>
            </p:cNvSpPr>
            <p:nvPr/>
          </p:nvSpPr>
          <p:spPr bwMode="auto">
            <a:xfrm flipV="1">
              <a:off x="1536889" y="497851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Curved Connector 115"/>
            <p:cNvCxnSpPr/>
            <p:nvPr/>
          </p:nvCxnSpPr>
          <p:spPr>
            <a:xfrm rot="5400000" flipH="1" flipV="1">
              <a:off x="4736103" y="446169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900" y="4618093"/>
                  <a:ext cx="720928" cy="64631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 Box 928"/>
            <p:cNvSpPr txBox="1">
              <a:spLocks noChangeArrowheads="1"/>
            </p:cNvSpPr>
            <p:nvPr/>
          </p:nvSpPr>
          <p:spPr bwMode="auto">
            <a:xfrm>
              <a:off x="3521994" y="4537660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0" name="Straight Arrow Connector 20"/>
            <p:cNvSpPr>
              <a:spLocks noChangeShapeType="1"/>
            </p:cNvSpPr>
            <p:nvPr/>
          </p:nvSpPr>
          <p:spPr bwMode="auto">
            <a:xfrm flipV="1">
              <a:off x="3343658" y="4953490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Text Box 928"/>
            <p:cNvSpPr txBox="1">
              <a:spLocks noChangeArrowheads="1"/>
            </p:cNvSpPr>
            <p:nvPr/>
          </p:nvSpPr>
          <p:spPr bwMode="auto">
            <a:xfrm>
              <a:off x="4328411" y="3722245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/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40" y="4590797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 Box 928"/>
            <p:cNvSpPr txBox="1">
              <a:spLocks noChangeArrowheads="1"/>
            </p:cNvSpPr>
            <p:nvPr/>
          </p:nvSpPr>
          <p:spPr bwMode="auto">
            <a:xfrm>
              <a:off x="5149051" y="448847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c,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</a:rPr>
                <a:t>| </a:t>
              </a:r>
              <a:r>
                <a:rPr lang="en-US" altLang="en-US" dirty="0" smtClean="0">
                  <a:solidFill>
                    <a:prstClr val="black"/>
                  </a:solidFill>
                </a:rPr>
                <a:t>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endParaRPr lang="en-US" alt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5" name="Straight Arrow Connector 20"/>
            <p:cNvSpPr>
              <a:spLocks noChangeShapeType="1"/>
            </p:cNvSpPr>
            <p:nvPr/>
          </p:nvSpPr>
          <p:spPr bwMode="auto">
            <a:xfrm flipV="1">
              <a:off x="5133202" y="4926194"/>
              <a:ext cx="109728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1" name="Curved Connector 160"/>
            <p:cNvCxnSpPr/>
            <p:nvPr/>
          </p:nvCxnSpPr>
          <p:spPr>
            <a:xfrm rot="5400000" flipH="1" flipV="1">
              <a:off x="6562559" y="444528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928"/>
            <p:cNvSpPr txBox="1">
              <a:spLocks noChangeArrowheads="1"/>
            </p:cNvSpPr>
            <p:nvPr/>
          </p:nvSpPr>
          <p:spPr bwMode="auto">
            <a:xfrm>
              <a:off x="6154867" y="3733966"/>
              <a:ext cx="1018891" cy="250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>
                  <a:solidFill>
                    <a:prstClr val="black"/>
                  </a:solidFill>
                </a:rPr>
                <a:t>c, z</a:t>
              </a:r>
              <a:r>
                <a:rPr lang="en-US" altLang="en-US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7054890" y="332074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^,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7013186" y="3729318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8109098" y="335544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098" y="3355444"/>
                <a:ext cx="609600" cy="6096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185298" y="343629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18551" y="13816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75657" y="13964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2055285" y="5708301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733082" y="5836560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82" y="5836560"/>
                <a:ext cx="720928" cy="64631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1902773" y="49789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</a:t>
            </a:r>
            <a:r>
              <a:rPr lang="en-US" altLang="en-US" dirty="0" smtClean="0">
                <a:solidFill>
                  <a:prstClr val="black"/>
                </a:solidFill>
              </a:rPr>
              <a:t>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68" idx="4"/>
            <a:endCxn id="82" idx="1"/>
          </p:cNvCxnSpPr>
          <p:nvPr/>
        </p:nvCxnSpPr>
        <p:spPr>
          <a:xfrm>
            <a:off x="1237943" y="4108051"/>
            <a:ext cx="600716" cy="18231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389110" y="485949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a,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 smtClean="0">
                <a:solidFill>
                  <a:prstClr val="black"/>
                </a:solidFill>
              </a:rPr>
              <a:t>|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3527415" y="5817298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15" y="5817298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2429877" y="6152695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3859234" y="567178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503285" y="4929065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457754" y="5788165"/>
            <a:ext cx="1064239" cy="28789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b,z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bz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5325748" y="5814950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8" y="5814950"/>
                <a:ext cx="720928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4228210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5657567" y="566943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5295932" y="4946572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4343795" y="5788165"/>
            <a:ext cx="906427" cy="2855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149" idx="7"/>
            <a:endCxn id="71" idx="3"/>
          </p:cNvCxnSpPr>
          <p:nvPr/>
        </p:nvCxnSpPr>
        <p:spPr>
          <a:xfrm flipV="1">
            <a:off x="5941099" y="3875770"/>
            <a:ext cx="2257273" cy="20338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28"/>
          <p:cNvSpPr txBox="1">
            <a:spLocks noChangeArrowheads="1"/>
          </p:cNvSpPr>
          <p:nvPr/>
        </p:nvSpPr>
        <p:spPr bwMode="auto">
          <a:xfrm>
            <a:off x="6962016" y="514520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>
                <a:solidFill>
                  <a:prstClr val="black"/>
                </a:solidFill>
              </a:rPr>
              <a:t>^, 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</a:t>
            </a:r>
            <a:r>
              <a:rPr lang="en-US" altLang="en-US" dirty="0" smtClean="0">
                <a:solidFill>
                  <a:prstClr val="black"/>
                </a:solidFill>
              </a:rPr>
              <a:t>z</a:t>
            </a:r>
            <a:r>
              <a:rPr lang="en-US" altLang="en-US" baseline="-25000" dirty="0" smtClean="0">
                <a:solidFill>
                  <a:prstClr val="black"/>
                </a:solidFill>
              </a:rPr>
              <a:t>0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623801"/>
                  </p:ext>
                </p:extLst>
              </p:nvPr>
            </p:nvGraphicFramePr>
            <p:xfrm>
              <a:off x="193335" y="1724880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623801"/>
                  </p:ext>
                </p:extLst>
              </p:nvPr>
            </p:nvGraphicFramePr>
            <p:xfrm>
              <a:off x="193335" y="1724880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493" r="-66976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000" t="-1493" r="-347" b="-44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218551" y="2554517"/>
            <a:ext cx="8734949" cy="194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J=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5297" y="2667000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j=</a:t>
            </a:r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5297" y="4510254"/>
            <a:ext cx="8734949" cy="194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J=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61103" y="4564667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j=k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97" grpId="0" animBg="1"/>
      <p:bldP spid="11" grpId="0" animBg="1"/>
      <p:bldP spid="11" grpId="1" animBg="1"/>
      <p:bldP spid="12" grpId="0"/>
      <p:bldP spid="98" grpId="0" animBg="1"/>
      <p:bldP spid="98" grpId="1" animBg="1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 Pushdown Automata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dirty="0" smtClean="0"/>
              <a:t>Pushdown automata is a computational model equivalent to context free grammar.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pushdown Automata is essentially a finite Automata with a stack </a:t>
            </a:r>
            <a:r>
              <a:rPr lang="en-US" dirty="0" smtClean="0"/>
              <a:t>data structure.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lvl="0" algn="just"/>
            <a:r>
              <a:rPr lang="en-US" dirty="0"/>
              <a:t>A PDA can write an unbounded no. of stack symbols on the stack and read these symbols later.</a:t>
            </a:r>
          </a:p>
          <a:p>
            <a:pPr lvl="0" algn="just"/>
            <a:r>
              <a:rPr lang="en-US" dirty="0"/>
              <a:t>Writing a symbol on to the stack is called “PUSH” operation.</a:t>
            </a:r>
          </a:p>
          <a:p>
            <a:pPr lvl="0" algn="just"/>
            <a:r>
              <a:rPr lang="en-US" dirty="0"/>
              <a:t>Removing a symbol off the stack is called “POP” operation.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860347" y="3858746"/>
            <a:ext cx="1058184" cy="693901"/>
            <a:chOff x="1447800" y="4038600"/>
            <a:chExt cx="1058184" cy="693901"/>
          </a:xfrm>
        </p:grpSpPr>
        <p:sp>
          <p:nvSpPr>
            <p:cNvPr id="20" name="Rectangle 19"/>
            <p:cNvSpPr/>
            <p:nvPr/>
          </p:nvSpPr>
          <p:spPr>
            <a:xfrm>
              <a:off x="1447800" y="4252101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4495141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447800" y="4038600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505984" y="4038600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3257571" y="3023961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925355" y="3012445"/>
            <a:ext cx="6705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67171" y="2533776"/>
            <a:ext cx="1066800" cy="9112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Finite Stack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48039" y="2550321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29242" y="2533776"/>
            <a:ext cx="1676358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 | Reject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>
            <a:off x="4400571" y="3445007"/>
            <a:ext cx="0" cy="61277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77829" y="4118878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7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700000" flipH="1" flipV="1">
            <a:off x="1545246" y="466738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183283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360000" flipH="1" flipV="1">
            <a:off x="2105354" y="466467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1795004" y="50983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2086874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1577110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446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2219937" y="417095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/>
              <a:t>b, z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|bz</a:t>
            </a:r>
            <a:r>
              <a:rPr lang="en-US" altLang="en-US" baseline="-25000" dirty="0" smtClean="0"/>
              <a:t>0</a:t>
            </a:r>
            <a:endParaRPr lang="en-US" altLang="en-US" baseline="-25000" dirty="0"/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429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2092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1273244" y="583326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5717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428538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428538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21786" y="14247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4726" y="13946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211112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211112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4672" y="1763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29518" y="17682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6796817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6796817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6365" y="24987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4238124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4238124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86047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23853" y="28741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29237" y="28640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4025794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4025794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83980" y="32389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762131" y="3249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491431" y="2871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257208" y="32411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505113" y="32450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51329" y="3370250"/>
            <a:ext cx="2845012" cy="2335895"/>
            <a:chOff x="451329" y="3370250"/>
            <a:chExt cx="2845012" cy="2335895"/>
          </a:xfrm>
        </p:grpSpPr>
        <p:grpSp>
          <p:nvGrpSpPr>
            <p:cNvPr id="67" name="Group 66"/>
            <p:cNvGrpSpPr/>
            <p:nvPr/>
          </p:nvGrpSpPr>
          <p:grpSpPr>
            <a:xfrm>
              <a:off x="451329" y="3370250"/>
              <a:ext cx="2845012" cy="2335895"/>
              <a:chOff x="451329" y="3370250"/>
              <a:chExt cx="2845012" cy="2335895"/>
            </a:xfrm>
          </p:grpSpPr>
          <p:sp>
            <p:nvSpPr>
              <p:cNvPr id="69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833083" y="4648200"/>
                <a:ext cx="690917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70" name="Curved Connector 69"/>
              <p:cNvCxnSpPr/>
              <p:nvPr/>
            </p:nvCxnSpPr>
            <p:spPr>
              <a:xfrm rot="2700000" flipH="1" flipV="1">
                <a:off x="1567442" y="4282692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5400000" flipH="1" flipV="1">
                <a:off x="1855034" y="4153499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9360000" flipH="1" flipV="1">
                <a:off x="2127550" y="4279986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6200000" flipH="1" flipV="1">
                <a:off x="1817200" y="4713694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3500000" flipH="1" flipV="1">
                <a:off x="2109070" y="4582194"/>
                <a:ext cx="10689" cy="365760"/>
              </a:xfrm>
              <a:prstGeom prst="curvedConnector3">
                <a:avLst>
                  <a:gd name="adj1" fmla="val 4556525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9500000" flipH="1" flipV="1">
                <a:off x="1599306" y="4659476"/>
                <a:ext cx="10689" cy="274320"/>
              </a:xfrm>
              <a:prstGeom prst="curvedConnector3">
                <a:avLst>
                  <a:gd name="adj1" fmla="val 5173534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 Box 928"/>
              <p:cNvSpPr txBox="1">
                <a:spLocks noChangeArrowheads="1"/>
              </p:cNvSpPr>
              <p:nvPr/>
            </p:nvSpPr>
            <p:spPr bwMode="auto">
              <a:xfrm>
                <a:off x="468902" y="3707371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altLang="en-US" baseline="-25000" dirty="0"/>
              </a:p>
            </p:txBody>
          </p:sp>
          <p:sp>
            <p:nvSpPr>
              <p:cNvPr id="77" name="Text Box 928"/>
              <p:cNvSpPr txBox="1">
                <a:spLocks noChangeArrowheads="1"/>
              </p:cNvSpPr>
              <p:nvPr/>
            </p:nvSpPr>
            <p:spPr bwMode="auto">
              <a:xfrm>
                <a:off x="2242133" y="3786269"/>
                <a:ext cx="1054208" cy="29915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aa</a:t>
                </a:r>
              </a:p>
            </p:txBody>
          </p:sp>
          <p:sp>
            <p:nvSpPr>
              <p:cNvPr id="78" name="Text Box 928"/>
              <p:cNvSpPr txBox="1">
                <a:spLocks noChangeArrowheads="1"/>
              </p:cNvSpPr>
              <p:nvPr/>
            </p:nvSpPr>
            <p:spPr bwMode="auto">
              <a:xfrm>
                <a:off x="1476657" y="3370250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US" altLang="en-US" dirty="0" smtClean="0"/>
                  <a:t>b, z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|bz</a:t>
                </a:r>
                <a:r>
                  <a:rPr lang="en-US" altLang="en-US" baseline="-25000" dirty="0" smtClean="0"/>
                  <a:t>0</a:t>
                </a:r>
                <a:endParaRPr lang="en-US" altLang="en-US" baseline="-25000" dirty="0"/>
              </a:p>
            </p:txBody>
          </p:sp>
          <p:sp>
            <p:nvSpPr>
              <p:cNvPr id="79" name="Text Box 928"/>
              <p:cNvSpPr txBox="1">
                <a:spLocks noChangeArrowheads="1"/>
              </p:cNvSpPr>
              <p:nvPr/>
            </p:nvSpPr>
            <p:spPr bwMode="auto">
              <a:xfrm>
                <a:off x="451329" y="5188182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bb</a:t>
                </a:r>
              </a:p>
            </p:txBody>
          </p:sp>
          <p:sp>
            <p:nvSpPr>
              <p:cNvPr id="80" name="Text Box 928"/>
              <p:cNvSpPr txBox="1">
                <a:spLocks noChangeArrowheads="1"/>
              </p:cNvSpPr>
              <p:nvPr/>
            </p:nvSpPr>
            <p:spPr bwMode="auto">
              <a:xfrm>
                <a:off x="2114414" y="5164079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alt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1" name="Text Box 928"/>
              <p:cNvSpPr txBox="1">
                <a:spLocks noChangeArrowheads="1"/>
              </p:cNvSpPr>
              <p:nvPr/>
            </p:nvSpPr>
            <p:spPr bwMode="auto">
              <a:xfrm>
                <a:off x="1295440" y="5448578"/>
                <a:ext cx="1054208" cy="2575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1491175" y="4276578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175" y="4276578"/>
                  <a:ext cx="720928" cy="64631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Straight Arrow Connector 20"/>
          <p:cNvSpPr>
            <a:spLocks noChangeShapeType="1"/>
          </p:cNvSpPr>
          <p:nvPr/>
        </p:nvSpPr>
        <p:spPr bwMode="auto">
          <a:xfrm flipV="1">
            <a:off x="2199943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3175174" y="420350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3205204" y="390435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3164911" y="467937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4485943" y="4275266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275266"/>
                <a:ext cx="720928" cy="64631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5717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62064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62064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859388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859388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46530" y="17892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00065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388818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388818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215172" y="21097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3750" y="21305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46530" y="2132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70311" y="21320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1329" y="3370250"/>
            <a:ext cx="4755542" cy="2335895"/>
            <a:chOff x="451329" y="3370250"/>
            <a:chExt cx="4755542" cy="2335895"/>
          </a:xfrm>
        </p:grpSpPr>
        <p:grpSp>
          <p:nvGrpSpPr>
            <p:cNvPr id="67" name="Group 66"/>
            <p:cNvGrpSpPr/>
            <p:nvPr/>
          </p:nvGrpSpPr>
          <p:grpSpPr>
            <a:xfrm>
              <a:off x="451329" y="3370250"/>
              <a:ext cx="2845012" cy="2335895"/>
              <a:chOff x="451329" y="3370250"/>
              <a:chExt cx="2845012" cy="2335895"/>
            </a:xfrm>
          </p:grpSpPr>
          <p:sp>
            <p:nvSpPr>
              <p:cNvPr id="69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833083" y="4648200"/>
                <a:ext cx="690917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70" name="Curved Connector 69"/>
              <p:cNvCxnSpPr/>
              <p:nvPr/>
            </p:nvCxnSpPr>
            <p:spPr>
              <a:xfrm rot="2700000" flipH="1" flipV="1">
                <a:off x="1567442" y="4282692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5400000" flipH="1" flipV="1">
                <a:off x="1855034" y="4153499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9360000" flipH="1" flipV="1">
                <a:off x="2127550" y="4279986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6200000" flipH="1" flipV="1">
                <a:off x="1817200" y="4713694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3500000" flipH="1" flipV="1">
                <a:off x="2109070" y="4582194"/>
                <a:ext cx="10689" cy="365760"/>
              </a:xfrm>
              <a:prstGeom prst="curvedConnector3">
                <a:avLst>
                  <a:gd name="adj1" fmla="val 4556525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9500000" flipH="1" flipV="1">
                <a:off x="1599306" y="4659476"/>
                <a:ext cx="10689" cy="274320"/>
              </a:xfrm>
              <a:prstGeom prst="curvedConnector3">
                <a:avLst>
                  <a:gd name="adj1" fmla="val 5173534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 Box 928"/>
              <p:cNvSpPr txBox="1">
                <a:spLocks noChangeArrowheads="1"/>
              </p:cNvSpPr>
              <p:nvPr/>
            </p:nvSpPr>
            <p:spPr bwMode="auto">
              <a:xfrm>
                <a:off x="468902" y="3707371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altLang="en-US" baseline="-25000" dirty="0"/>
              </a:p>
            </p:txBody>
          </p:sp>
          <p:sp>
            <p:nvSpPr>
              <p:cNvPr id="77" name="Text Box 928"/>
              <p:cNvSpPr txBox="1">
                <a:spLocks noChangeArrowheads="1"/>
              </p:cNvSpPr>
              <p:nvPr/>
            </p:nvSpPr>
            <p:spPr bwMode="auto">
              <a:xfrm>
                <a:off x="2242133" y="3786269"/>
                <a:ext cx="1054208" cy="29915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aa</a:t>
                </a:r>
              </a:p>
            </p:txBody>
          </p:sp>
          <p:sp>
            <p:nvSpPr>
              <p:cNvPr id="78" name="Text Box 928"/>
              <p:cNvSpPr txBox="1">
                <a:spLocks noChangeArrowheads="1"/>
              </p:cNvSpPr>
              <p:nvPr/>
            </p:nvSpPr>
            <p:spPr bwMode="auto">
              <a:xfrm>
                <a:off x="1476657" y="3370250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US" altLang="en-US" dirty="0" smtClean="0"/>
                  <a:t>b, z</a:t>
                </a:r>
                <a:r>
                  <a:rPr lang="en-US" altLang="en-US" baseline="-25000" dirty="0" smtClean="0"/>
                  <a:t>0</a:t>
                </a:r>
                <a:r>
                  <a:rPr lang="en-US" altLang="en-US" dirty="0" smtClean="0"/>
                  <a:t>|bz</a:t>
                </a:r>
                <a:r>
                  <a:rPr lang="en-US" altLang="en-US" baseline="-25000" dirty="0" smtClean="0"/>
                  <a:t>0</a:t>
                </a:r>
                <a:endParaRPr lang="en-US" altLang="en-US" baseline="-25000" dirty="0"/>
              </a:p>
            </p:txBody>
          </p:sp>
          <p:sp>
            <p:nvSpPr>
              <p:cNvPr id="79" name="Text Box 928"/>
              <p:cNvSpPr txBox="1">
                <a:spLocks noChangeArrowheads="1"/>
              </p:cNvSpPr>
              <p:nvPr/>
            </p:nvSpPr>
            <p:spPr bwMode="auto">
              <a:xfrm>
                <a:off x="451329" y="5188182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bb</a:t>
                </a:r>
              </a:p>
            </p:txBody>
          </p:sp>
          <p:sp>
            <p:nvSpPr>
              <p:cNvPr id="80" name="Text Box 928"/>
              <p:cNvSpPr txBox="1">
                <a:spLocks noChangeArrowheads="1"/>
              </p:cNvSpPr>
              <p:nvPr/>
            </p:nvSpPr>
            <p:spPr bwMode="auto">
              <a:xfrm>
                <a:off x="2114414" y="5164079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alt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1" name="Text Box 928"/>
              <p:cNvSpPr txBox="1">
                <a:spLocks noChangeArrowheads="1"/>
              </p:cNvSpPr>
              <p:nvPr/>
            </p:nvSpPr>
            <p:spPr bwMode="auto">
              <a:xfrm>
                <a:off x="1295440" y="5448578"/>
                <a:ext cx="1054208" cy="2575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1491175" y="4276578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175" y="4276578"/>
                  <a:ext cx="720928" cy="64631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Straight Arrow Connector 20"/>
            <p:cNvSpPr>
              <a:spLocks noChangeShapeType="1"/>
            </p:cNvSpPr>
            <p:nvPr/>
          </p:nvSpPr>
          <p:spPr bwMode="auto">
            <a:xfrm flipV="1">
              <a:off x="2199943" y="4630416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928"/>
            <p:cNvSpPr txBox="1">
              <a:spLocks noChangeArrowheads="1"/>
            </p:cNvSpPr>
            <p:nvPr/>
          </p:nvSpPr>
          <p:spPr bwMode="auto">
            <a:xfrm>
              <a:off x="3175174" y="4203505"/>
              <a:ext cx="905955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c,b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b</a:t>
              </a:r>
            </a:p>
          </p:txBody>
        </p:sp>
        <p:sp>
          <p:nvSpPr>
            <p:cNvPr id="56" name="Text Box 928"/>
            <p:cNvSpPr txBox="1">
              <a:spLocks noChangeArrowheads="1"/>
            </p:cNvSpPr>
            <p:nvPr/>
          </p:nvSpPr>
          <p:spPr bwMode="auto">
            <a:xfrm>
              <a:off x="3205204" y="3904352"/>
              <a:ext cx="905955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c,a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a</a:t>
              </a:r>
            </a:p>
          </p:txBody>
        </p:sp>
        <p:sp>
          <p:nvSpPr>
            <p:cNvPr id="57" name="Text Box 928"/>
            <p:cNvSpPr txBox="1">
              <a:spLocks noChangeArrowheads="1"/>
            </p:cNvSpPr>
            <p:nvPr/>
          </p:nvSpPr>
          <p:spPr bwMode="auto">
            <a:xfrm>
              <a:off x="3193211" y="4675304"/>
              <a:ext cx="1090325" cy="423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c,z</a:t>
              </a:r>
              <a:r>
                <a:rPr lang="en-US" altLang="en-US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5204751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7552883" y="43971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826843" y="414943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4859349" y="470962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4518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 smtClean="0"/>
              <a:t>b, b </a:t>
            </a:r>
            <a:r>
              <a:rPr lang="en-US" altLang="en-US" dirty="0"/>
              <a:t>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4401535" y="5418443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a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^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5824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5717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Symbol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Move(s)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84119"/>
                  </p:ext>
                </p:extLst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84119"/>
                  </p:ext>
                </p:extLst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894527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894527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718104"/>
                  </p:ext>
                </p:extLst>
              </p:nvPr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718104"/>
                  </p:ext>
                </p:extLst>
              </p:nvPr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48006"/>
                  </p:ext>
                </p:extLst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48006"/>
                  </p:ext>
                </p:extLst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46530" y="17892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500065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31315" y="21404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4471" y="21326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46530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70311" y="21729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Tracing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1329" y="968240"/>
            <a:ext cx="7638176" cy="2335895"/>
            <a:chOff x="451329" y="968240"/>
            <a:chExt cx="7638176" cy="2335895"/>
          </a:xfrm>
        </p:grpSpPr>
        <p:grpSp>
          <p:nvGrpSpPr>
            <p:cNvPr id="4" name="Group 3"/>
            <p:cNvGrpSpPr/>
            <p:nvPr/>
          </p:nvGrpSpPr>
          <p:grpSpPr>
            <a:xfrm>
              <a:off x="451329" y="968240"/>
              <a:ext cx="4755542" cy="2335895"/>
              <a:chOff x="451329" y="3370250"/>
              <a:chExt cx="4755542" cy="233589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sp>
              <p:nvSpPr>
                <p:cNvPr id="12" name="Straight Arrow Connector 20"/>
                <p:cNvSpPr>
                  <a:spLocks noChangeShapeType="1"/>
                </p:cNvSpPr>
                <p:nvPr/>
              </p:nvSpPr>
              <p:spPr bwMode="auto">
                <a:xfrm flipV="1">
                  <a:off x="833083" y="4648200"/>
                  <a:ext cx="69091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3" name="Curved Connector 12"/>
                <p:cNvCxnSpPr/>
                <p:nvPr/>
              </p:nvCxnSpPr>
              <p:spPr>
                <a:xfrm rot="2700000" flipH="1" flipV="1">
                  <a:off x="1567442" y="4282692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 rot="5400000" flipH="1" flipV="1">
                  <a:off x="1855034" y="4153499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urved Connector 14"/>
                <p:cNvCxnSpPr/>
                <p:nvPr/>
              </p:nvCxnSpPr>
              <p:spPr>
                <a:xfrm rot="9360000" flipH="1" flipV="1">
                  <a:off x="2127550" y="4279986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/>
                <p:nvPr/>
              </p:nvCxnSpPr>
              <p:spPr>
                <a:xfrm rot="16200000" flipH="1" flipV="1">
                  <a:off x="1817200" y="4713694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13500000" flipH="1" flipV="1">
                  <a:off x="2109070" y="4582194"/>
                  <a:ext cx="10689" cy="365760"/>
                </a:xfrm>
                <a:prstGeom prst="curvedConnector3">
                  <a:avLst>
                    <a:gd name="adj1" fmla="val 4556525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rot="19500000" flipH="1" flipV="1">
                  <a:off x="1599306" y="4659476"/>
                  <a:ext cx="10689" cy="274320"/>
                </a:xfrm>
                <a:prstGeom prst="curvedConnector3">
                  <a:avLst>
                    <a:gd name="adj1" fmla="val 5173534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68902" y="3707371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z</a:t>
                  </a:r>
                  <a:r>
                    <a:rPr lang="en-US" altLang="en-US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|az</a:t>
                  </a:r>
                  <a:r>
                    <a:rPr lang="en-US" altLang="en-US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20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242133" y="3786269"/>
                  <a:ext cx="1054208" cy="29915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a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aa</a:t>
                  </a:r>
                </a:p>
              </p:txBody>
            </p:sp>
            <p:sp>
              <p:nvSpPr>
                <p:cNvPr id="21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476657" y="3370250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US" altLang="en-US" dirty="0" smtClean="0"/>
                    <a:t>b, z</a:t>
                  </a:r>
                  <a:r>
                    <a:rPr lang="en-US" altLang="en-US" baseline="-25000" dirty="0" smtClean="0"/>
                    <a:t>0</a:t>
                  </a:r>
                  <a:r>
                    <a:rPr lang="en-US" altLang="en-US" dirty="0" smtClean="0"/>
                    <a:t>|bz</a:t>
                  </a:r>
                  <a:r>
                    <a:rPr lang="en-US" altLang="en-US" baseline="-25000" dirty="0" smtClean="0"/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22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51329" y="5188182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b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bb</a:t>
                  </a:r>
                </a:p>
              </p:txBody>
            </p:sp>
            <p:sp>
              <p:nvSpPr>
                <p:cNvPr id="23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114414" y="5164079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a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</a:t>
                  </a:r>
                  <a:r>
                    <a:rPr lang="en-US" altLang="en-US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</a:t>
                  </a:r>
                  <a:endPara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295440" y="5448578"/>
                  <a:ext cx="1054208" cy="25756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en-US" alt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b 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ab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2199943" y="4630416"/>
                <a:ext cx="2286000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Text Box 928"/>
              <p:cNvSpPr txBox="1">
                <a:spLocks noChangeArrowheads="1"/>
              </p:cNvSpPr>
              <p:nvPr/>
            </p:nvSpPr>
            <p:spPr bwMode="auto">
              <a:xfrm>
                <a:off x="3163182" y="4203505"/>
                <a:ext cx="917948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c,b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b</a:t>
                </a:r>
              </a:p>
            </p:txBody>
          </p:sp>
          <p:sp>
            <p:nvSpPr>
              <p:cNvPr id="9" name="Text Box 928"/>
              <p:cNvSpPr txBox="1">
                <a:spLocks noChangeArrowheads="1"/>
              </p:cNvSpPr>
              <p:nvPr/>
            </p:nvSpPr>
            <p:spPr bwMode="auto">
              <a:xfrm>
                <a:off x="3163182" y="3903312"/>
                <a:ext cx="917948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c,a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a</a:t>
                </a:r>
              </a:p>
            </p:txBody>
          </p:sp>
          <p:sp>
            <p:nvSpPr>
              <p:cNvPr id="10" name="Text Box 928"/>
              <p:cNvSpPr txBox="1">
                <a:spLocks noChangeArrowheads="1"/>
              </p:cNvSpPr>
              <p:nvPr/>
            </p:nvSpPr>
            <p:spPr bwMode="auto">
              <a:xfrm>
                <a:off x="3193211" y="467530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c,z</a:t>
                </a:r>
                <a:r>
                  <a:rPr lang="en-US" alt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z</a:t>
                </a:r>
                <a:r>
                  <a:rPr lang="en-US" alt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Straight Arrow Connector 20"/>
            <p:cNvSpPr>
              <a:spLocks noChangeShapeType="1"/>
            </p:cNvSpPr>
            <p:nvPr/>
          </p:nvSpPr>
          <p:spPr bwMode="auto">
            <a:xfrm flipV="1">
              <a:off x="5204751" y="2228406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7479905" y="1923606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905" y="1923606"/>
                  <a:ext cx="609600" cy="609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7566531" y="1995153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rot="5400000" flipH="1" flipV="1">
              <a:off x="4826843" y="174742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16200000" flipH="1" flipV="1">
              <a:off x="4859349" y="2307617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928"/>
            <p:cNvSpPr txBox="1">
              <a:spLocks noChangeArrowheads="1"/>
            </p:cNvSpPr>
            <p:nvPr/>
          </p:nvSpPr>
          <p:spPr bwMode="auto">
            <a:xfrm>
              <a:off x="4518806" y="1034513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 smtClean="0"/>
                <a:t>b, b </a:t>
              </a:r>
              <a:r>
                <a:rPr lang="en-US" altLang="en-US" dirty="0"/>
                <a:t>| ^</a:t>
              </a:r>
            </a:p>
          </p:txBody>
        </p:sp>
        <p:sp>
          <p:nvSpPr>
            <p:cNvPr id="31" name="Text Box 928"/>
            <p:cNvSpPr txBox="1">
              <a:spLocks noChangeArrowheads="1"/>
            </p:cNvSpPr>
            <p:nvPr/>
          </p:nvSpPr>
          <p:spPr bwMode="auto">
            <a:xfrm>
              <a:off x="5060820" y="2636643"/>
              <a:ext cx="1054208" cy="3863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a, a 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</a:t>
              </a:r>
              <a:r>
                <a:rPr lang="en-US" alt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^</a:t>
              </a:r>
              <a:endParaRPr lang="en-US" alt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Text Box 928"/>
            <p:cNvSpPr txBox="1">
              <a:spLocks noChangeArrowheads="1"/>
            </p:cNvSpPr>
            <p:nvPr/>
          </p:nvSpPr>
          <p:spPr bwMode="auto">
            <a:xfrm>
              <a:off x="5824163" y="1799307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^,z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8390"/>
              </p:ext>
            </p:extLst>
          </p:nvPr>
        </p:nvGraphicFramePr>
        <p:xfrm>
          <a:off x="190500" y="3457113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1700"/>
                <a:gridCol w="2133600"/>
                <a:gridCol w="2209800"/>
                <a:gridCol w="2247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Move No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Resulting State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Unread Input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Stack 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15769"/>
                  </p:ext>
                </p:extLst>
              </p:nvPr>
            </p:nvGraphicFramePr>
            <p:xfrm>
              <a:off x="190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𝐼𝑛𝑖𝑡𝑖𝑎𝑙𝑙𝑦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15769"/>
                  </p:ext>
                </p:extLst>
              </p:nvPr>
            </p:nvGraphicFramePr>
            <p:xfrm>
              <a:off x="190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1" t="-1613" r="-3044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2000" t="-1613" r="-20971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4766" t="-1613" r="-10220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9973" t="-1613" r="-542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433008"/>
                  </p:ext>
                </p:extLst>
              </p:nvPr>
            </p:nvGraphicFramePr>
            <p:xfrm>
              <a:off x="192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433008"/>
                  </p:ext>
                </p:extLst>
              </p:nvPr>
            </p:nvGraphicFramePr>
            <p:xfrm>
              <a:off x="192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87882"/>
                  </p:ext>
                </p:extLst>
              </p:nvPr>
            </p:nvGraphicFramePr>
            <p:xfrm>
              <a:off x="199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𝑐𝑏𝑎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87882"/>
                  </p:ext>
                </p:extLst>
              </p:nvPr>
            </p:nvGraphicFramePr>
            <p:xfrm>
              <a:off x="199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5455798"/>
                  </p:ext>
                </p:extLst>
              </p:nvPr>
            </p:nvGraphicFramePr>
            <p:xfrm>
              <a:off x="199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5455798"/>
                  </p:ext>
                </p:extLst>
              </p:nvPr>
            </p:nvGraphicFramePr>
            <p:xfrm>
              <a:off x="199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35165"/>
                  </p:ext>
                </p:extLst>
              </p:nvPr>
            </p:nvGraphicFramePr>
            <p:xfrm>
              <a:off x="199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35165"/>
                  </p:ext>
                </p:extLst>
              </p:nvPr>
            </p:nvGraphicFramePr>
            <p:xfrm>
              <a:off x="199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90658"/>
                  </p:ext>
                </p:extLst>
              </p:nvPr>
            </p:nvGraphicFramePr>
            <p:xfrm>
              <a:off x="199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90658"/>
                  </p:ext>
                </p:extLst>
              </p:nvPr>
            </p:nvGraphicFramePr>
            <p:xfrm>
              <a:off x="199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31958"/>
                  </p:ext>
                </p:extLst>
              </p:nvPr>
            </p:nvGraphicFramePr>
            <p:xfrm>
              <a:off x="199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31958"/>
                  </p:ext>
                </p:extLst>
              </p:nvPr>
            </p:nvGraphicFramePr>
            <p:xfrm>
              <a:off x="199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80" t="-1613" r="-3036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95041" t="-1613" r="-10220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90244" t="-1613" r="-542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1319" y="6037410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19" y="6037410"/>
                <a:ext cx="350837" cy="286602"/>
              </a:xfrm>
              <a:prstGeom prst="rect">
                <a:avLst/>
              </a:prstGeom>
              <a:blipFill rotWithShape="0">
                <a:blip r:embed="rId12"/>
                <a:stretch>
                  <a:fillRect l="-24561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71319" y="6058598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19" y="6058598"/>
                <a:ext cx="350837" cy="286602"/>
              </a:xfrm>
              <a:prstGeom prst="rect">
                <a:avLst/>
              </a:prstGeom>
              <a:blipFill rotWithShape="0">
                <a:blip r:embed="rId13"/>
                <a:stretch>
                  <a:fillRect l="-14035" b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Trace the following string: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</a:t>
            </a:r>
            <a:r>
              <a:rPr lang="en-US" dirty="0" err="1" smtClean="0"/>
              <a:t>cb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 pushdown Automata(PDA)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indent="0" algn="just">
                  <a:buNone/>
                </a:pPr>
                <a:r>
                  <a:rPr lang="en-US" dirty="0" smtClean="0"/>
                  <a:t>where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finite set of </a:t>
                </a:r>
                <a:r>
                  <a:rPr lang="en-US" dirty="0" smtClean="0"/>
                  <a:t>states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finite </a:t>
                </a:r>
                <a:r>
                  <a:rPr lang="en-US" dirty="0" smtClean="0"/>
                  <a:t>sets (the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/p </a:t>
                </a:r>
                <a:r>
                  <a:rPr lang="en-US" dirty="0"/>
                  <a:t>and stack alphabet </a:t>
                </a:r>
                <a:r>
                  <a:rPr lang="en-US" dirty="0" smtClean="0"/>
                  <a:t>respectively)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the initial state, is an element of Q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the </a:t>
                </a:r>
                <a:r>
                  <a:rPr lang="en-US" dirty="0"/>
                  <a:t>initial stack symbol, is an element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is a set of accepting </a:t>
                </a:r>
                <a:r>
                  <a:rPr lang="en-US" dirty="0" smtClean="0"/>
                  <a:t>states, is a subset of Q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ʌ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the set of finite </a:t>
                </a:r>
                <a:r>
                  <a:rPr lang="en-US" dirty="0" smtClean="0"/>
                  <a:t>subsets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 smtClean="0"/>
              </a:p>
              <a:p>
                <a:pPr indent="0" algn="just">
                  <a:buNone/>
                </a:pPr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is called transition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20376</TotalTime>
  <Words>3298</Words>
  <Application>Microsoft Office PowerPoint</Application>
  <PresentationFormat>On-screen Show (4:3)</PresentationFormat>
  <Paragraphs>765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Unit – 4 Pushdown Automata</vt:lpstr>
      <vt:lpstr>Why Pushdown Automata?</vt:lpstr>
      <vt:lpstr> Pushdown Automata</vt:lpstr>
      <vt:lpstr>Design PDA for palindrome with middle symbol c.</vt:lpstr>
      <vt:lpstr>Design PDA for palindrome with middle symbol c.</vt:lpstr>
      <vt:lpstr>Design PDA for palindrome with middle symbol c.</vt:lpstr>
      <vt:lpstr>String Tracing </vt:lpstr>
      <vt:lpstr>Exercise </vt:lpstr>
      <vt:lpstr>Definition of PDA</vt:lpstr>
      <vt:lpstr>Acceptance by PDA</vt:lpstr>
      <vt:lpstr>Deterministic PDA</vt:lpstr>
      <vt:lpstr>Design PDA for even odd length palindrome (Nondeterministic)</vt:lpstr>
      <vt:lpstr>Design PDA for even odd length palindrome </vt:lpstr>
      <vt:lpstr>Design PDA for even odd length palindrome </vt:lpstr>
      <vt:lpstr>Design DPDA for L={anbn|a,b ∈ Ʃ, n≥0}</vt:lpstr>
      <vt:lpstr>Design PDA to accept string with more a’s than b’s.</vt:lpstr>
      <vt:lpstr>Design DPDA  for grammar SSS|[S]|{S}|˄</vt:lpstr>
      <vt:lpstr>Design DPDA  for grammar SSS|[S]|{S}|˄</vt:lpstr>
      <vt:lpstr>Design PDA for {anbn+m cm | n,m&gt;=1}</vt:lpstr>
      <vt:lpstr>Design PDA for {anbn+m cm | n,m&gt;=1}</vt:lpstr>
      <vt:lpstr>Design PDA for {aibjck | i,j,k&gt;=1 &amp; j=i or j=k}</vt:lpstr>
      <vt:lpstr>Design PDA for {aibjck | i,j,k&gt;=1 &amp; j=i or j=k}</vt:lpstr>
      <vt:lpstr>Design PDA for {aibjck | i,j,k&gt;=1 &amp; j=i or j=k}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1310</cp:revision>
  <dcterms:created xsi:type="dcterms:W3CDTF">2013-05-17T03:00:03Z</dcterms:created>
  <dcterms:modified xsi:type="dcterms:W3CDTF">2017-03-22T07:57:18Z</dcterms:modified>
</cp:coreProperties>
</file>