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25" r:id="rId2"/>
    <p:sldId id="422" r:id="rId3"/>
    <p:sldId id="423" r:id="rId4"/>
    <p:sldId id="412" r:id="rId5"/>
    <p:sldId id="421" r:id="rId6"/>
    <p:sldId id="413" r:id="rId7"/>
    <p:sldId id="427" r:id="rId8"/>
    <p:sldId id="414" r:id="rId9"/>
    <p:sldId id="416" r:id="rId10"/>
    <p:sldId id="415" r:id="rId11"/>
    <p:sldId id="424" r:id="rId12"/>
    <p:sldId id="417" r:id="rId13"/>
    <p:sldId id="420" r:id="rId14"/>
    <p:sldId id="419" r:id="rId15"/>
    <p:sldId id="4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CTMUUgCyRglYu8r+HFALQ==" hashData="jzzsqgvhJYhpMm2JAT5IK19px9k="/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63" d="100"/>
          <a:sy n="63" d="100"/>
        </p:scale>
        <p:origin x="-1289" y="-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892" indent="-342892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31" indent="-285743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92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5: Turing Machine		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3962400" y="6480314"/>
            <a:ext cx="533400" cy="377687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892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892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s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0.png"/><Relationship Id="rId7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9978911553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92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Theory of Computation (2160704)                          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5</a:t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Turing Machine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Design a Turing machine to copy a string.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10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605949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9798" y="34339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49" idx="1"/>
            <a:endCxn id="49" idx="7"/>
          </p:cNvCxnSpPr>
          <p:nvPr/>
        </p:nvCxnSpPr>
        <p:spPr>
          <a:xfrm rot="5400000" flipH="1" flipV="1">
            <a:off x="7124700" y="3285547"/>
            <a:ext cx="12700" cy="484934"/>
          </a:xfrm>
          <a:prstGeom prst="curvedConnector3">
            <a:avLst>
              <a:gd name="adj1" fmla="val 466915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3048001" y="106680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2905022" y="2490368"/>
            <a:ext cx="776811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 flipV="1">
            <a:off x="4267201" y="2242410"/>
            <a:ext cx="1435919" cy="54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5"/>
            <a:endCxn id="49" idx="1"/>
          </p:cNvCxnSpPr>
          <p:nvPr/>
        </p:nvCxnSpPr>
        <p:spPr>
          <a:xfrm>
            <a:off x="6288487" y="2484877"/>
            <a:ext cx="593747" cy="104313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2905022" y="4119731"/>
            <a:ext cx="776811" cy="8575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4267201" y="5219700"/>
            <a:ext cx="143591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7"/>
            <a:endCxn id="49" idx="4"/>
          </p:cNvCxnSpPr>
          <p:nvPr/>
        </p:nvCxnSpPr>
        <p:spPr>
          <a:xfrm flipV="1">
            <a:off x="6288486" y="4113380"/>
            <a:ext cx="836214" cy="8638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6"/>
            <a:endCxn id="46" idx="4"/>
          </p:cNvCxnSpPr>
          <p:nvPr/>
        </p:nvCxnSpPr>
        <p:spPr>
          <a:xfrm flipH="1">
            <a:off x="392430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392430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0" idx="4"/>
            <a:endCxn id="30" idx="4"/>
          </p:cNvCxnSpPr>
          <p:nvPr/>
        </p:nvCxnSpPr>
        <p:spPr>
          <a:xfrm rot="5400000">
            <a:off x="5738762" y="1285992"/>
            <a:ext cx="12700" cy="5667478"/>
          </a:xfrm>
          <a:prstGeom prst="curvedConnector3">
            <a:avLst>
              <a:gd name="adj1" fmla="val 1790722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687307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82996" y="48916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578727" y="277596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511464" y="338388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00801" y="252488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18" name="TextBox 117"/>
          <p:cNvSpPr txBox="1"/>
          <p:nvPr/>
        </p:nvSpPr>
        <p:spPr>
          <a:xfrm>
            <a:off x="7010401" y="235214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6060097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3271861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50302" y="536663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7785947" y="5718654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  <a:p>
            <a:r>
              <a:rPr lang="en-IN" dirty="0"/>
              <a:t>B/B,R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2047772" y="497723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772" y="4977233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533400" y="497572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75723"/>
                <a:ext cx="685800" cy="6858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33" idx="7"/>
            <a:endCxn id="33" idx="1"/>
          </p:cNvCxnSpPr>
          <p:nvPr/>
        </p:nvCxnSpPr>
        <p:spPr>
          <a:xfrm rot="16200000" flipV="1">
            <a:off x="6046020" y="1757476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14198" y="107784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54" name="Straight Arrow Connector 53"/>
          <p:cNvCxnSpPr>
            <a:stCxn id="49" idx="6"/>
            <a:endCxn id="60" idx="2"/>
          </p:cNvCxnSpPr>
          <p:nvPr/>
        </p:nvCxnSpPr>
        <p:spPr>
          <a:xfrm>
            <a:off x="7467600" y="3770480"/>
            <a:ext cx="762000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60" idx="1"/>
            <a:endCxn id="60" idx="7"/>
          </p:cNvCxnSpPr>
          <p:nvPr/>
        </p:nvCxnSpPr>
        <p:spPr>
          <a:xfrm rot="5400000" flipH="1" flipV="1">
            <a:off x="8572500" y="3291896"/>
            <a:ext cx="12700" cy="484934"/>
          </a:xfrm>
          <a:prstGeom prst="curvedConnector3">
            <a:avLst>
              <a:gd name="adj1" fmla="val 466916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27459" y="234320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cxnSp>
        <p:nvCxnSpPr>
          <p:cNvPr id="68" name="Curved Connector 67"/>
          <p:cNvCxnSpPr>
            <a:stCxn id="48" idx="6"/>
            <a:endCxn id="48" idx="4"/>
          </p:cNvCxnSpPr>
          <p:nvPr/>
        </p:nvCxnSpPr>
        <p:spPr>
          <a:xfrm flipH="1">
            <a:off x="6046019" y="5219700"/>
            <a:ext cx="342900" cy="342900"/>
          </a:xfrm>
          <a:prstGeom prst="curvedConnector4">
            <a:avLst>
              <a:gd name="adj1" fmla="val -102406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54050" y="490370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72" name="Straight Arrow Connector 71"/>
          <p:cNvCxnSpPr>
            <a:stCxn id="30" idx="3"/>
            <a:endCxn id="44" idx="0"/>
          </p:cNvCxnSpPr>
          <p:nvPr/>
        </p:nvCxnSpPr>
        <p:spPr>
          <a:xfrm flipH="1">
            <a:off x="2390673" y="4019297"/>
            <a:ext cx="271883" cy="9579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4" idx="6"/>
            <a:endCxn id="44" idx="4"/>
          </p:cNvCxnSpPr>
          <p:nvPr/>
        </p:nvCxnSpPr>
        <p:spPr>
          <a:xfrm flipH="1">
            <a:off x="2390672" y="5320133"/>
            <a:ext cx="342900" cy="342900"/>
          </a:xfrm>
          <a:prstGeom prst="curvedConnector4">
            <a:avLst>
              <a:gd name="adj1" fmla="val -121650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2"/>
            <a:endCxn id="45" idx="6"/>
          </p:cNvCxnSpPr>
          <p:nvPr/>
        </p:nvCxnSpPr>
        <p:spPr>
          <a:xfrm flipH="1" flipV="1">
            <a:off x="1219200" y="5318623"/>
            <a:ext cx="828572" cy="151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67941" y="42779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54646" y="574468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1371600" y="49652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</p:spTree>
    <p:extLst>
      <p:ext uri="{BB962C8B-B14F-4D97-AF65-F5344CB8AC3E}">
        <p14:creationId xmlns:p14="http://schemas.microsoft.com/office/powerpoint/2010/main" val="27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101" grpId="0"/>
      <p:bldP spid="46" grpId="0" animBg="1"/>
      <p:bldP spid="48" grpId="0" animBg="1"/>
      <p:bldP spid="49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44" grpId="0" animBg="1"/>
      <p:bldP spid="45" grpId="0" animBg="1"/>
      <p:bldP spid="53" grpId="0"/>
      <p:bldP spid="63" grpId="0"/>
      <p:bldP spid="71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TM for Accepting {SS |  S ∈ {</a:t>
            </a:r>
            <a:r>
              <a:rPr lang="en-US" dirty="0" err="1"/>
              <a:t>a,b</a:t>
            </a:r>
            <a:r>
              <a:rPr lang="en-US" dirty="0"/>
              <a:t>}*}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ss.pptx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Design a Turing machine to delete a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2672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43393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5626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905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10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47" idx="2"/>
          </p:cNvCxnSpPr>
          <p:nvPr/>
        </p:nvCxnSpPr>
        <p:spPr>
          <a:xfrm>
            <a:off x="1605949" y="3770480"/>
            <a:ext cx="1061051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86566" y="289421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  <a:p>
            <a:r>
              <a:rPr lang="en-IN" dirty="0"/>
              <a:t>b/Δ,R</a:t>
            </a:r>
          </a:p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0" idx="3"/>
            <a:endCxn id="49" idx="5"/>
          </p:cNvCxnSpPr>
          <p:nvPr/>
        </p:nvCxnSpPr>
        <p:spPr>
          <a:xfrm rot="5400000" flipH="1" flipV="1">
            <a:off x="5940426" y="2440156"/>
            <a:ext cx="6350" cy="3151934"/>
          </a:xfrm>
          <a:prstGeom prst="curvedConnector3">
            <a:avLst>
              <a:gd name="adj1" fmla="val -3754450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12901" y="221699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5557101" y="493369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01" y="4933697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9342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42758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4610101" y="2490368"/>
            <a:ext cx="1052933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49" idx="0"/>
          </p:cNvCxnSpPr>
          <p:nvPr/>
        </p:nvCxnSpPr>
        <p:spPr>
          <a:xfrm>
            <a:off x="6147968" y="2490368"/>
            <a:ext cx="1129133" cy="937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4610101" y="4119730"/>
            <a:ext cx="1047434" cy="9144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7"/>
            <a:endCxn id="49" idx="4"/>
          </p:cNvCxnSpPr>
          <p:nvPr/>
        </p:nvCxnSpPr>
        <p:spPr>
          <a:xfrm flipV="1">
            <a:off x="6142468" y="4113381"/>
            <a:ext cx="1134632" cy="9207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5905500" y="1762966"/>
            <a:ext cx="12700" cy="484934"/>
          </a:xfrm>
          <a:prstGeom prst="curvedConnector3">
            <a:avLst>
              <a:gd name="adj1" fmla="val 459492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589310" y="10714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4379969" y="275555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757248" y="27743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26670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3393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7" idx="6"/>
            <a:endCxn id="30" idx="2"/>
          </p:cNvCxnSpPr>
          <p:nvPr/>
        </p:nvCxnSpPr>
        <p:spPr>
          <a:xfrm>
            <a:off x="3352800" y="3776830"/>
            <a:ext cx="914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7"/>
            <a:endCxn id="35" idx="5"/>
          </p:cNvCxnSpPr>
          <p:nvPr/>
        </p:nvCxnSpPr>
        <p:spPr>
          <a:xfrm flipV="1">
            <a:off x="6142469" y="2490368"/>
            <a:ext cx="5499" cy="25437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4"/>
            <a:endCxn id="46" idx="0"/>
          </p:cNvCxnSpPr>
          <p:nvPr/>
        </p:nvCxnSpPr>
        <p:spPr>
          <a:xfrm flipH="1">
            <a:off x="5900002" y="2590801"/>
            <a:ext cx="5499" cy="23428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6" idx="5"/>
            <a:endCxn id="46" idx="3"/>
          </p:cNvCxnSpPr>
          <p:nvPr/>
        </p:nvCxnSpPr>
        <p:spPr>
          <a:xfrm rot="5400000">
            <a:off x="5900001" y="5276598"/>
            <a:ext cx="12700" cy="484934"/>
          </a:xfrm>
          <a:prstGeom prst="curvedConnector3">
            <a:avLst>
              <a:gd name="adj1" fmla="val 459493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7" idx="7"/>
            <a:endCxn id="47" idx="1"/>
          </p:cNvCxnSpPr>
          <p:nvPr/>
        </p:nvCxnSpPr>
        <p:spPr>
          <a:xfrm rot="16200000" flipV="1">
            <a:off x="3009900" y="3291897"/>
            <a:ext cx="12700" cy="484934"/>
          </a:xfrm>
          <a:prstGeom prst="curvedConnector3">
            <a:avLst>
              <a:gd name="adj1" fmla="val 526297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37049" y="343393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25852" y="352614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309448" y="352333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665377" y="446042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b,S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4526354" y="445082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12990" y="54864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059032" y="517254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</p:spTree>
    <p:extLst>
      <p:ext uri="{BB962C8B-B14F-4D97-AF65-F5344CB8AC3E}">
        <p14:creationId xmlns:p14="http://schemas.microsoft.com/office/powerpoint/2010/main" val="42413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  <p:bldP spid="51" grpId="0"/>
      <p:bldP spid="101" grpId="0"/>
      <p:bldP spid="46" grpId="0" animBg="1"/>
      <p:bldP spid="49" grpId="0" animBg="1"/>
      <p:bldP spid="113" grpId="0"/>
      <p:bldP spid="115" grpId="0"/>
      <p:bldP spid="117" grpId="0"/>
      <p:bldP spid="47" grpId="0" animBg="1"/>
      <p:bldP spid="75" grpId="0"/>
      <p:bldP spid="76" grpId="0"/>
      <p:bldP spid="77" grpId="0"/>
      <p:bldP spid="80" grpId="0"/>
      <p:bldP spid="81" grpId="0"/>
      <p:bldP spid="82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 algn="just"/>
                <a:r>
                  <a:rPr lang="en-US" sz="2600" dirty="0"/>
                  <a:t>A Universal Turing machine is a Turing machine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𝑇𝑢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that works as follows:</a:t>
                </a:r>
              </a:p>
              <a:p>
                <a:pPr lvl="0" algn="just"/>
                <a:r>
                  <a:rPr lang="en-US" sz="2600" dirty="0"/>
                  <a:t>It is assumed to receive an input string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where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is an arbitrary TM, </a:t>
                </a:r>
                <a:r>
                  <a:rPr lang="en-US" sz="2600" i="1" dirty="0"/>
                  <a:t>z </a:t>
                </a:r>
                <a:r>
                  <a:rPr lang="en-US" sz="2600" dirty="0"/>
                  <a:t>is a string over the input alphabet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, and </a:t>
                </a:r>
                <a:r>
                  <a:rPr lang="en-US" sz="2600" i="1" dirty="0"/>
                  <a:t>e </a:t>
                </a:r>
                <a:r>
                  <a:rPr lang="en-US" sz="2600" dirty="0"/>
                  <a:t>is an encoding function whose values are strings in {0</a:t>
                </a:r>
                <a:r>
                  <a:rPr lang="en-US" sz="2600" i="1" dirty="0"/>
                  <a:t>,</a:t>
                </a:r>
                <a:r>
                  <a:rPr lang="en-US" sz="2600" dirty="0"/>
                  <a:t>1}*. The computation performed by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i="1" baseline="-250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on this input string satisfies following two properties:</a:t>
                </a:r>
              </a:p>
              <a:p>
                <a:pPr marL="857228" algn="just">
                  <a:buFont typeface="+mj-lt"/>
                  <a:buAutoNum type="arabicPeriod"/>
                </a:pPr>
                <a:r>
                  <a:rPr lang="en-US" sz="2600" dirty="0"/>
                  <a:t>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i="1" baseline="-250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/>
                  <a:t> accepts the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if and only 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600" dirty="0"/>
                  <a:t> accepts z.</a:t>
                </a:r>
              </a:p>
              <a:p>
                <a:pPr marL="857228" algn="just">
                  <a:buFont typeface="+mj-lt"/>
                  <a:buAutoNum type="arabicPeriod"/>
                </a:pPr>
                <a:r>
                  <a:rPr lang="en-US" sz="2600" dirty="0"/>
                  <a:t> 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accepts </a:t>
                </a:r>
                <a:r>
                  <a:rPr lang="en-US" sz="2600" i="1" dirty="0"/>
                  <a:t>z </a:t>
                </a:r>
                <a:r>
                  <a:rPr lang="en-US" sz="2600" dirty="0"/>
                  <a:t>and produces output </a:t>
                </a:r>
                <a:r>
                  <a:rPr lang="en-US" sz="2600" i="1" dirty="0"/>
                  <a:t>y</a:t>
                </a:r>
                <a:r>
                  <a:rPr lang="en-US" sz="2600" dirty="0"/>
                  <a:t>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𝑇𝑢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/>
                  <a:t> 	</a:t>
                </a:r>
                <a:r>
                  <a:rPr lang="en-US" sz="2600" dirty="0"/>
                  <a:t>produces 	output </a:t>
                </a:r>
                <a:r>
                  <a:rPr lang="en-US" sz="2600" i="1" dirty="0"/>
                  <a:t>e(y)</a:t>
                </a:r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66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Church 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dirty="0"/>
              <a:t>Any </a:t>
            </a:r>
            <a:r>
              <a:rPr lang="en-US" i="1" dirty="0"/>
              <a:t>algorithmic procedure </a:t>
            </a:r>
            <a:r>
              <a:rPr lang="en-US" dirty="0"/>
              <a:t>that can be carried out at all, by a human computer or a team of humans or an electronic computer, can be carried out by a TM. This statement usually referred to as Church’s thesis, or the Church-Turing thesis.</a:t>
            </a:r>
          </a:p>
          <a:p>
            <a:pPr lvl="0" algn="just"/>
            <a:r>
              <a:rPr lang="en-US" dirty="0"/>
              <a:t>It is not a mathematically precise statement that can be proved, because we do not have a precise definition of the term </a:t>
            </a:r>
            <a:r>
              <a:rPr lang="en-US" i="1" dirty="0"/>
              <a:t>algorithmic procedure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Here is an informal summary of some of the evidence.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Humans normally work with a two-dimensional sheet of paper. A TM tape could be organized so as to simulate two dimensions; one likely consequence would be that the TM would require more moves to do what a human could do in one.</a:t>
            </a:r>
          </a:p>
          <a:p>
            <a:pPr marL="0" lv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Church 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 startAt="2"/>
            </a:pPr>
            <a:r>
              <a:rPr lang="en-US" dirty="0" smtClean="0"/>
              <a:t>Various </a:t>
            </a:r>
            <a:r>
              <a:rPr lang="en-US" dirty="0"/>
              <a:t>enhancements of the TM model have been suggested to make the operation more like that of a human computer, or more convenient &amp; efficient. The </a:t>
            </a:r>
            <a:r>
              <a:rPr lang="en-US" dirty="0" err="1"/>
              <a:t>multitape</a:t>
            </a:r>
            <a:r>
              <a:rPr lang="en-US" dirty="0"/>
              <a:t> TM is an example.</a:t>
            </a:r>
          </a:p>
          <a:p>
            <a:pPr lvl="0" algn="just">
              <a:buFont typeface="+mj-lt"/>
              <a:buAutoNum type="arabicPeriod" startAt="2"/>
            </a:pPr>
            <a:r>
              <a:rPr lang="en-US" dirty="0"/>
              <a:t>Other theoretical models includes abstract machines with two stacks or  with a queue.</a:t>
            </a:r>
          </a:p>
          <a:p>
            <a:pPr lvl="0" algn="just">
              <a:buFont typeface="+mj-lt"/>
              <a:buAutoNum type="arabicPeriod" startAt="2"/>
            </a:pPr>
            <a:r>
              <a:rPr lang="en-US" dirty="0"/>
              <a:t>Since the introduction of the Turing machine, no one has suggested any type of computation that ought to be included in the category of “</a:t>
            </a:r>
            <a:r>
              <a:rPr lang="en-US" i="1" dirty="0"/>
              <a:t>algorithmic procedure</a:t>
            </a:r>
            <a:r>
              <a:rPr lang="en-US" dirty="0"/>
              <a:t>” and cannot be implemented on a TM.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6159"/>
            <a:ext cx="8763000" cy="80803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Turing machine?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Exercise</a:t>
                </a:r>
              </a:p>
              <a:p>
                <a:pPr algn="just"/>
                <a:r>
                  <a:rPr lang="en-US" dirty="0" smtClean="0"/>
                  <a:t>Draw PDA for language accepting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30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algn="just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lack of any </a:t>
                </a:r>
                <a:r>
                  <a:rPr lang="en-US" dirty="0" smtClean="0"/>
                  <a:t>random </a:t>
                </a:r>
                <a:r>
                  <a:rPr lang="en-US" dirty="0"/>
                  <a:t>or direct access to the memory of the PDA prevents it from recognizing </a:t>
                </a:r>
                <a:r>
                  <a:rPr lang="en-US" dirty="0" smtClean="0"/>
                  <a:t>language like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since no PDA can recognize </a:t>
                </a:r>
                <a:r>
                  <a:rPr lang="en-US" dirty="0" smtClean="0"/>
                  <a:t>them.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/>
          <p:cNvSpPr/>
          <p:nvPr/>
        </p:nvSpPr>
        <p:spPr>
          <a:xfrm>
            <a:off x="3429000" y="2286000"/>
            <a:ext cx="2286000" cy="1143000"/>
          </a:xfrm>
          <a:prstGeom prst="wedgeEllipseCallout">
            <a:avLst>
              <a:gd name="adj1" fmla="val 67525"/>
              <a:gd name="adj2" fmla="val 58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Possible??</a:t>
            </a:r>
          </a:p>
        </p:txBody>
      </p:sp>
    </p:spTree>
    <p:extLst>
      <p:ext uri="{BB962C8B-B14F-4D97-AF65-F5344CB8AC3E}">
        <p14:creationId xmlns:p14="http://schemas.microsoft.com/office/powerpoint/2010/main" val="3539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A Turing machine (TM) is the most powerful kind of </a:t>
            </a:r>
            <a:r>
              <a:rPr lang="en-US" dirty="0" smtClean="0"/>
              <a:t>automaton.</a:t>
            </a:r>
          </a:p>
          <a:p>
            <a:pPr lvl="0" algn="just"/>
            <a:r>
              <a:rPr lang="en-US" dirty="0" smtClean="0"/>
              <a:t>TM </a:t>
            </a:r>
            <a:r>
              <a:rPr lang="en-US" dirty="0"/>
              <a:t>consist of states and transitions, and use an infinite tape for storage.  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tape is divided into </a:t>
            </a:r>
            <a:r>
              <a:rPr lang="en-US" dirty="0" smtClean="0"/>
              <a:t>square, </a:t>
            </a:r>
            <a:r>
              <a:rPr lang="en-US" dirty="0"/>
              <a:t>each square holds a single symbol.</a:t>
            </a:r>
          </a:p>
          <a:p>
            <a:pPr lvl="0" algn="just"/>
            <a:r>
              <a:rPr lang="en-US" dirty="0"/>
              <a:t>The head is capable of performing 3 operations:</a:t>
            </a:r>
          </a:p>
          <a:p>
            <a:pPr marL="0" indent="0" algn="just">
              <a:buNone/>
            </a:pPr>
            <a:r>
              <a:rPr lang="en-US" dirty="0" smtClean="0"/>
              <a:t>	Reading </a:t>
            </a:r>
            <a:r>
              <a:rPr lang="en-US" dirty="0"/>
              <a:t>a symbol being scanned.</a:t>
            </a:r>
          </a:p>
          <a:p>
            <a:pPr marL="0" indent="0" algn="just">
              <a:buNone/>
            </a:pPr>
            <a:r>
              <a:rPr lang="en-US" dirty="0" smtClean="0"/>
              <a:t>	Modifying </a:t>
            </a:r>
            <a:r>
              <a:rPr lang="en-US" dirty="0"/>
              <a:t>a symbol being scanned.</a:t>
            </a:r>
          </a:p>
          <a:p>
            <a:pPr marL="0" indent="0" algn="just">
              <a:buNone/>
            </a:pPr>
            <a:r>
              <a:rPr lang="en-US" dirty="0" smtClean="0"/>
              <a:t>	Shifting </a:t>
            </a:r>
            <a:r>
              <a:rPr lang="en-US" dirty="0"/>
              <a:t>either to previous square or next square.</a:t>
            </a:r>
          </a:p>
          <a:p>
            <a:pPr algn="just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362200" y="2133600"/>
            <a:ext cx="3657600" cy="457200"/>
            <a:chOff x="2362200" y="2133600"/>
            <a:chExt cx="36576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347912" y="215259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1850" y="214321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4300" y="214321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3888" y="213351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4" y="2133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57824" y="212398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1788" y="212398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23" name="Up Arrow Callout 22"/>
          <p:cNvSpPr/>
          <p:nvPr/>
        </p:nvSpPr>
        <p:spPr>
          <a:xfrm>
            <a:off x="3257550" y="2605056"/>
            <a:ext cx="1838324" cy="103795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Finite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2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>
                    <a:latin typeface="+mj-lt"/>
                  </a:rPr>
                  <a:t>Design a Turing Machine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9" t="-25564" b="-9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1065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50" y="3670047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6670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70047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6019800" y="367151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71519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267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70047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01050" y="401294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596450" y="4012947"/>
            <a:ext cx="107055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3352800" y="4012947"/>
            <a:ext cx="914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4953000" y="4012948"/>
            <a:ext cx="1066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4"/>
            <a:endCxn id="30" idx="4"/>
          </p:cNvCxnSpPr>
          <p:nvPr/>
        </p:nvCxnSpPr>
        <p:spPr>
          <a:xfrm rot="5400000" flipH="1">
            <a:off x="4685565" y="2680183"/>
            <a:ext cx="1472" cy="3352800"/>
          </a:xfrm>
          <a:prstGeom prst="curvedConnector3">
            <a:avLst>
              <a:gd name="adj1" fmla="val -4626949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7"/>
            <a:endCxn id="30" idx="1"/>
          </p:cNvCxnSpPr>
          <p:nvPr/>
        </p:nvCxnSpPr>
        <p:spPr>
          <a:xfrm rot="16200000" flipV="1">
            <a:off x="3009900" y="3528013"/>
            <a:ext cx="12700" cy="484934"/>
          </a:xfrm>
          <a:prstGeom prst="curvedConnector3">
            <a:avLst>
              <a:gd name="adj1" fmla="val 444648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87538" y="36700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cxnSp>
        <p:nvCxnSpPr>
          <p:cNvPr id="58" name="Curved Connector 57"/>
          <p:cNvCxnSpPr>
            <a:stCxn id="35" idx="7"/>
            <a:endCxn id="35" idx="1"/>
          </p:cNvCxnSpPr>
          <p:nvPr/>
        </p:nvCxnSpPr>
        <p:spPr>
          <a:xfrm rot="16200000" flipV="1">
            <a:off x="4610100" y="3528013"/>
            <a:ext cx="12700" cy="484934"/>
          </a:xfrm>
          <a:prstGeom prst="curvedConnector3">
            <a:avLst>
              <a:gd name="adj1" fmla="val 437226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696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670047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3454823" y="147307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23" y="1473074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6705600" y="4012948"/>
            <a:ext cx="990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0" idx="7"/>
            <a:endCxn id="61" idx="3"/>
          </p:cNvCxnSpPr>
          <p:nvPr/>
        </p:nvCxnSpPr>
        <p:spPr>
          <a:xfrm flipV="1">
            <a:off x="3252368" y="2058442"/>
            <a:ext cx="302889" cy="17120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1"/>
            <a:endCxn id="61" idx="5"/>
          </p:cNvCxnSpPr>
          <p:nvPr/>
        </p:nvCxnSpPr>
        <p:spPr>
          <a:xfrm flipH="1" flipV="1">
            <a:off x="4040191" y="2058442"/>
            <a:ext cx="327443" cy="17120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3" idx="0"/>
            <a:endCxn id="61" idx="6"/>
          </p:cNvCxnSpPr>
          <p:nvPr/>
        </p:nvCxnSpPr>
        <p:spPr>
          <a:xfrm rot="16200000" flipV="1">
            <a:off x="4323890" y="1632709"/>
            <a:ext cx="1855545" cy="2222077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04448" y="36710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5151441" y="367004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6833448" y="367004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4363907" y="46482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2566408" y="286796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sp>
        <p:nvSpPr>
          <p:cNvPr id="102" name="TextBox 101"/>
          <p:cNvSpPr txBox="1"/>
          <p:nvPr/>
        </p:nvSpPr>
        <p:spPr>
          <a:xfrm>
            <a:off x="4373984" y="286796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2807126" y="224091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140624" y="223939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47598" y="22039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</p:spTree>
    <p:extLst>
      <p:ext uri="{BB962C8B-B14F-4D97-AF65-F5344CB8AC3E}">
        <p14:creationId xmlns:p14="http://schemas.microsoft.com/office/powerpoint/2010/main" val="17271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61" grpId="0" animBg="1"/>
      <p:bldP spid="94" grpId="0"/>
      <p:bldP spid="95" grpId="0"/>
      <p:bldP spid="96" grpId="0"/>
      <p:bldP spid="98" grpId="0"/>
      <p:bldP spid="101" grpId="0"/>
      <p:bldP spid="102" grpId="0"/>
      <p:bldP spid="103" grpId="0"/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Definition: Turing Machine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A Turing machine is a 5-tuple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where,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finite set of </a:t>
                </a:r>
                <a:r>
                  <a:rPr lang="en-US" dirty="0" smtClean="0"/>
                  <a:t>states, assumed </a:t>
                </a:r>
                <a:r>
                  <a:rPr lang="en-US" dirty="0"/>
                  <a:t>not to contain h</a:t>
                </a:r>
                <a:r>
                  <a:rPr lang="en-US" baseline="-25000" dirty="0"/>
                  <a:t>a</a:t>
                </a:r>
                <a:r>
                  <a:rPr lang="en-US" dirty="0"/>
                  <a:t> and </a:t>
                </a:r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r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┌</m:t>
                    </m:r>
                  </m:oMath>
                </a14:m>
                <a:r>
                  <a:rPr lang="en-US" dirty="0"/>
                  <a:t> are finite sets, the </a:t>
                </a:r>
                <a:r>
                  <a:rPr lang="en-US" i="1" dirty="0"/>
                  <a:t>input</a:t>
                </a:r>
                <a:r>
                  <a:rPr lang="en-US" dirty="0"/>
                  <a:t> and </a:t>
                </a:r>
                <a:r>
                  <a:rPr lang="en-US" i="1" dirty="0"/>
                  <a:t>tape</a:t>
                </a:r>
                <a:r>
                  <a:rPr lang="en-US" dirty="0"/>
                  <a:t> alphabets </a:t>
                </a:r>
                <a:r>
                  <a:rPr lang="en-US" dirty="0" smtClean="0"/>
                  <a:t>	respectively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initial </a:t>
                </a:r>
                <a:r>
                  <a:rPr lang="en-US" dirty="0" smtClean="0"/>
                  <a:t>state, is an element of Q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partial </a:t>
                </a:r>
                <a:r>
                  <a:rPr lang="en-US" dirty="0" smtClean="0"/>
                  <a:t>function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3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Design a TM for accepting Palindromes for odd and even length.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10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605949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9798" y="34339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49" idx="0"/>
            <a:endCxn id="49" idx="6"/>
          </p:cNvCxnSpPr>
          <p:nvPr/>
        </p:nvCxnSpPr>
        <p:spPr>
          <a:xfrm rot="16200000" flipH="1">
            <a:off x="7124700" y="3427580"/>
            <a:ext cx="342900" cy="342900"/>
          </a:xfrm>
          <a:prstGeom prst="curvedConnector4">
            <a:avLst>
              <a:gd name="adj1" fmla="val -146392"/>
              <a:gd name="adj2" fmla="val 19690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3048001" y="106680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9" idx="2"/>
            <a:endCxn id="30" idx="6"/>
          </p:cNvCxnSpPr>
          <p:nvPr/>
        </p:nvCxnSpPr>
        <p:spPr>
          <a:xfrm flipH="1">
            <a:off x="3247923" y="3770481"/>
            <a:ext cx="3533878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2905022" y="2490368"/>
            <a:ext cx="776811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 flipV="1">
            <a:off x="4267201" y="2242410"/>
            <a:ext cx="1435919" cy="54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5"/>
            <a:endCxn id="49" idx="0"/>
          </p:cNvCxnSpPr>
          <p:nvPr/>
        </p:nvCxnSpPr>
        <p:spPr>
          <a:xfrm>
            <a:off x="6288486" y="2484877"/>
            <a:ext cx="836214" cy="94270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2905022" y="4119731"/>
            <a:ext cx="776811" cy="8575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4267201" y="5219700"/>
            <a:ext cx="143591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7"/>
            <a:endCxn id="49" idx="4"/>
          </p:cNvCxnSpPr>
          <p:nvPr/>
        </p:nvCxnSpPr>
        <p:spPr>
          <a:xfrm flipV="1">
            <a:off x="6288486" y="4113380"/>
            <a:ext cx="836214" cy="8638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6"/>
            <a:endCxn id="46" idx="4"/>
          </p:cNvCxnSpPr>
          <p:nvPr/>
        </p:nvCxnSpPr>
        <p:spPr>
          <a:xfrm flipH="1">
            <a:off x="392430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392430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0" idx="3"/>
            <a:endCxn id="60" idx="4"/>
          </p:cNvCxnSpPr>
          <p:nvPr/>
        </p:nvCxnSpPr>
        <p:spPr>
          <a:xfrm rot="16200000" flipH="1">
            <a:off x="5567312" y="1114541"/>
            <a:ext cx="100433" cy="5909945"/>
          </a:xfrm>
          <a:prstGeom prst="curvedConnector3">
            <a:avLst>
              <a:gd name="adj1" fmla="val 238318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33" idx="7"/>
            <a:endCxn id="60" idx="0"/>
          </p:cNvCxnSpPr>
          <p:nvPr/>
        </p:nvCxnSpPr>
        <p:spPr>
          <a:xfrm rot="16200000" flipH="1">
            <a:off x="6713499" y="1574929"/>
            <a:ext cx="1433988" cy="2284014"/>
          </a:xfrm>
          <a:prstGeom prst="curvedConnector3">
            <a:avLst>
              <a:gd name="adj1" fmla="val -2294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48" idx="6"/>
            <a:endCxn id="60" idx="3"/>
          </p:cNvCxnSpPr>
          <p:nvPr/>
        </p:nvCxnSpPr>
        <p:spPr>
          <a:xfrm flipV="1">
            <a:off x="6388919" y="4019298"/>
            <a:ext cx="1941114" cy="1200403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88551" y="342719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87307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82996" y="48916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71861" y="289753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31618" y="13438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82694" y="281196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430493" y="235214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6060097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71861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50302" y="536663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5336855" y="602873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846650" y="468410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26321" y="1348212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48766" y="5097320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99368" y="5955269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(even pal)</a:t>
            </a:r>
          </a:p>
        </p:txBody>
      </p:sp>
    </p:spTree>
    <p:extLst>
      <p:ext uri="{BB962C8B-B14F-4D97-AF65-F5344CB8AC3E}">
        <p14:creationId xmlns:p14="http://schemas.microsoft.com/office/powerpoint/2010/main" val="28334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101" grpId="0"/>
      <p:bldP spid="46" grpId="0" animBg="1"/>
      <p:bldP spid="48" grpId="0" animBg="1"/>
      <p:bldP spid="49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Tracing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1" y="914401"/>
            <a:ext cx="6534149" cy="5105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21920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66800" y="158392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1950" y="16050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1950" y="198403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△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1950" y="238414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△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1950" y="278425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△ △ a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1950" y="318436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△ △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1950" y="358447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△ △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6237" y="3986031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├ (h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△ △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△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43013" y="197728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85901" y="235556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00213" y="274139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85901" y="3127093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81112" y="354161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9712" y="3935269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33563" y="4328989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" y="438469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Accept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6237" y="5122518"/>
            <a:ext cx="18669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aba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09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800" dirty="0"/>
                  <a:t>Design a Turing machine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91" b="-3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486400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24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581400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52400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10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605949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8695" y="374546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58" name="Curved Connector 57"/>
          <p:cNvCxnSpPr>
            <a:stCxn id="49" idx="1"/>
            <a:endCxn id="49" idx="7"/>
          </p:cNvCxnSpPr>
          <p:nvPr/>
        </p:nvCxnSpPr>
        <p:spPr>
          <a:xfrm rot="5400000" flipH="1" flipV="1">
            <a:off x="7886700" y="1381966"/>
            <a:ext cx="12700" cy="484934"/>
          </a:xfrm>
          <a:prstGeom prst="curvedConnector3">
            <a:avLst>
              <a:gd name="adj1" fmla="val 422380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072733" y="41133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33" y="411338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3062926" y="8940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3581400" y="470509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05094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5486400" y="526212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262122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7543800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524000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2905022" y="2109368"/>
            <a:ext cx="776811" cy="1324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>
            <a:off x="4267200" y="18669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2905022" y="4119731"/>
            <a:ext cx="776811" cy="6857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4267200" y="5047994"/>
            <a:ext cx="1219200" cy="55702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3"/>
            <a:endCxn id="46" idx="5"/>
          </p:cNvCxnSpPr>
          <p:nvPr/>
        </p:nvCxnSpPr>
        <p:spPr>
          <a:xfrm rot="16200000" flipH="1">
            <a:off x="3924300" y="5047995"/>
            <a:ext cx="12700" cy="484934"/>
          </a:xfrm>
          <a:prstGeom prst="curvedConnector3">
            <a:avLst>
              <a:gd name="adj1" fmla="val 400112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1"/>
            <a:endCxn id="35" idx="7"/>
          </p:cNvCxnSpPr>
          <p:nvPr/>
        </p:nvCxnSpPr>
        <p:spPr>
          <a:xfrm rot="5400000" flipH="1" flipV="1">
            <a:off x="3924300" y="1381966"/>
            <a:ext cx="12700" cy="484934"/>
          </a:xfrm>
          <a:prstGeom prst="curvedConnector3">
            <a:avLst>
              <a:gd name="adj1" fmla="val 400112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6"/>
            <a:endCxn id="49" idx="2"/>
          </p:cNvCxnSpPr>
          <p:nvPr/>
        </p:nvCxnSpPr>
        <p:spPr>
          <a:xfrm>
            <a:off x="6172200" y="1866900"/>
            <a:ext cx="1371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33" idx="1"/>
            <a:endCxn id="33" idx="7"/>
          </p:cNvCxnSpPr>
          <p:nvPr/>
        </p:nvCxnSpPr>
        <p:spPr>
          <a:xfrm rot="5400000" flipH="1" flipV="1">
            <a:off x="5829300" y="1381966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8" idx="3"/>
            <a:endCxn id="48" idx="5"/>
          </p:cNvCxnSpPr>
          <p:nvPr/>
        </p:nvCxnSpPr>
        <p:spPr>
          <a:xfrm rot="16200000" flipH="1">
            <a:off x="5829300" y="5605023"/>
            <a:ext cx="12700" cy="484934"/>
          </a:xfrm>
          <a:prstGeom prst="curvedConnector3">
            <a:avLst>
              <a:gd name="adj1" fmla="val 3629992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8" idx="6"/>
            <a:endCxn id="60" idx="3"/>
          </p:cNvCxnSpPr>
          <p:nvPr/>
        </p:nvCxnSpPr>
        <p:spPr>
          <a:xfrm flipV="1">
            <a:off x="6172200" y="4698748"/>
            <a:ext cx="1000966" cy="90627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6"/>
            <a:endCxn id="60" idx="2"/>
          </p:cNvCxnSpPr>
          <p:nvPr/>
        </p:nvCxnSpPr>
        <p:spPr>
          <a:xfrm>
            <a:off x="3247922" y="3776831"/>
            <a:ext cx="3824811" cy="6794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9" idx="4"/>
            <a:endCxn id="30" idx="7"/>
          </p:cNvCxnSpPr>
          <p:nvPr/>
        </p:nvCxnSpPr>
        <p:spPr>
          <a:xfrm flipH="1">
            <a:off x="3147490" y="2209801"/>
            <a:ext cx="4739211" cy="1324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74976" y="34613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29303" y="252245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79303" y="15301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b,B</a:t>
            </a:r>
            <a:r>
              <a:rPr lang="en-IN" dirty="0"/>
              <a:t>/R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85409" y="8940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b,b</a:t>
            </a:r>
            <a:r>
              <a:rPr lang="en-IN" dirty="0"/>
              <a:t>/R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85056" y="15301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c,C</a:t>
            </a:r>
            <a:r>
              <a:rPr lang="en-IN" dirty="0"/>
              <a:t>/L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29600" y="894019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C,C/L</a:t>
            </a:r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8260022" y="146303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B/B,L</a:t>
            </a:r>
          </a:p>
          <a:p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4958695" y="254652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39875" y="485698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9874" y="59715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53944" y="562829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23398" y="433798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634091" y="493871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26197" y="116904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B,B/R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76002" y="11293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</p:spTree>
    <p:extLst>
      <p:ext uri="{BB962C8B-B14F-4D97-AF65-F5344CB8AC3E}">
        <p14:creationId xmlns:p14="http://schemas.microsoft.com/office/powerpoint/2010/main" val="2034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101" grpId="0"/>
      <p:bldP spid="46" grpId="0" animBg="1"/>
      <p:bldP spid="48" grpId="0" animBg="1"/>
      <p:bldP spid="49" grpId="0" animBg="1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600" dirty="0">
                    <a:latin typeface="Cambria,Bold"/>
                  </a:rPr>
                  <a:t>Design Turing Machine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∊{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| 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𝑛𝑏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𝑛𝑐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52" t="-9774"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57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70047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8288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70047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4495800" y="367151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71519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124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670047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8100" y="4012761"/>
            <a:ext cx="4191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143000" y="4012947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2514600" y="401294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3810000" y="4012948"/>
            <a:ext cx="685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2" idx="4"/>
            <a:endCxn id="30" idx="4"/>
          </p:cNvCxnSpPr>
          <p:nvPr/>
        </p:nvCxnSpPr>
        <p:spPr>
          <a:xfrm rot="5400000">
            <a:off x="5448207" y="1079154"/>
            <a:ext cx="186" cy="6553200"/>
          </a:xfrm>
          <a:prstGeom prst="curvedConnector3">
            <a:avLst>
              <a:gd name="adj1" fmla="val 30038924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1"/>
            <a:endCxn id="30" idx="7"/>
          </p:cNvCxnSpPr>
          <p:nvPr/>
        </p:nvCxnSpPr>
        <p:spPr>
          <a:xfrm rot="5400000" flipH="1" flipV="1">
            <a:off x="2171700" y="3528013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3000" y="36700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5" idx="1"/>
            <a:endCxn id="35" idx="7"/>
          </p:cNvCxnSpPr>
          <p:nvPr/>
        </p:nvCxnSpPr>
        <p:spPr>
          <a:xfrm rot="5400000" flipH="1" flipV="1">
            <a:off x="3467100" y="3528013"/>
            <a:ext cx="12700" cy="484934"/>
          </a:xfrm>
          <a:prstGeom prst="curvedConnector3">
            <a:avLst>
              <a:gd name="adj1" fmla="val 518874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5791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70047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4021006" y="510070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06" y="5100705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5181600" y="4012948"/>
            <a:ext cx="609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02325" y="362757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7086600" y="366986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669861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8382000" y="366986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669861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60" idx="6"/>
            <a:endCxn id="31" idx="2"/>
          </p:cNvCxnSpPr>
          <p:nvPr/>
        </p:nvCxnSpPr>
        <p:spPr>
          <a:xfrm flipV="1">
            <a:off x="6477000" y="4012761"/>
            <a:ext cx="6096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2" idx="2"/>
          </p:cNvCxnSpPr>
          <p:nvPr/>
        </p:nvCxnSpPr>
        <p:spPr>
          <a:xfrm>
            <a:off x="7772400" y="4012761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1828800" y="5099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099800"/>
                <a:ext cx="685800" cy="6858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0" idx="4"/>
            <a:endCxn id="42" idx="0"/>
          </p:cNvCxnSpPr>
          <p:nvPr/>
        </p:nvCxnSpPr>
        <p:spPr>
          <a:xfrm>
            <a:off x="2171700" y="4355848"/>
            <a:ext cx="0" cy="7439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61" idx="2"/>
          </p:cNvCxnSpPr>
          <p:nvPr/>
        </p:nvCxnSpPr>
        <p:spPr>
          <a:xfrm>
            <a:off x="2514600" y="5442701"/>
            <a:ext cx="1506406" cy="90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3" idx="1"/>
            <a:endCxn id="33" idx="7"/>
          </p:cNvCxnSpPr>
          <p:nvPr/>
        </p:nvCxnSpPr>
        <p:spPr>
          <a:xfrm rot="5400000" flipH="1" flipV="1">
            <a:off x="4838700" y="3529486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0" idx="1"/>
            <a:endCxn id="60" idx="7"/>
          </p:cNvCxnSpPr>
          <p:nvPr/>
        </p:nvCxnSpPr>
        <p:spPr>
          <a:xfrm rot="5400000" flipH="1" flipV="1">
            <a:off x="6134100" y="3528013"/>
            <a:ext cx="12700" cy="484934"/>
          </a:xfrm>
          <a:prstGeom prst="curvedConnector3">
            <a:avLst>
              <a:gd name="adj1" fmla="val 489184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1" idx="1"/>
            <a:endCxn id="31" idx="7"/>
          </p:cNvCxnSpPr>
          <p:nvPr/>
        </p:nvCxnSpPr>
        <p:spPr>
          <a:xfrm rot="5400000" flipH="1" flipV="1">
            <a:off x="7429500" y="3527827"/>
            <a:ext cx="12700" cy="484934"/>
          </a:xfrm>
          <a:prstGeom prst="curvedConnector3">
            <a:avLst>
              <a:gd name="adj1" fmla="val 481761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2" idx="1"/>
            <a:endCxn id="32" idx="7"/>
          </p:cNvCxnSpPr>
          <p:nvPr/>
        </p:nvCxnSpPr>
        <p:spPr>
          <a:xfrm rot="5400000" flipH="1" flipV="1">
            <a:off x="8724900" y="3527827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2" idx="2"/>
            <a:endCxn id="42" idx="4"/>
          </p:cNvCxnSpPr>
          <p:nvPr/>
        </p:nvCxnSpPr>
        <p:spPr>
          <a:xfrm rot="10800000" flipH="1" flipV="1">
            <a:off x="1828800" y="5442700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54508" y="364186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48908" y="362417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6443308" y="362417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72400" y="361080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1494341" y="456753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157048" y="45732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74527" y="50998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62283" y="56009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1437911" y="2386909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4102524" y="2394043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6649298" y="240026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2739429" y="2403817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5478773" y="2382062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7965657" y="2401320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4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61" grpId="0" animBg="1"/>
      <p:bldP spid="94" grpId="0"/>
      <p:bldP spid="31" grpId="0" animBg="1"/>
      <p:bldP spid="32" grpId="0" animBg="1"/>
      <p:bldP spid="42" grpId="0" animBg="1"/>
      <p:bldP spid="80" grpId="0"/>
      <p:bldP spid="82" grpId="0"/>
      <p:bldP spid="83" grpId="0"/>
      <p:bldP spid="97" grpId="0"/>
      <p:bldP spid="99" grpId="0"/>
      <p:bldP spid="100" grpId="0"/>
      <p:bldP spid="104" grpId="0"/>
      <p:bldP spid="105" grpId="0"/>
      <p:bldP spid="106" grpId="0"/>
      <p:bldP spid="109" grpId="0"/>
      <p:bldP spid="110" grpId="0"/>
      <p:bldP spid="111" grpId="0"/>
      <p:bldP spid="112" grpId="0"/>
      <p:bldP spid="1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19565</TotalTime>
  <Words>988</Words>
  <Application>Microsoft Office PowerPoint</Application>
  <PresentationFormat>On-screen Show (4:3)</PresentationFormat>
  <Paragraphs>240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Unit – 5 Turing Machine</vt:lpstr>
      <vt:lpstr>Why Turing machine?</vt:lpstr>
      <vt:lpstr>Turing machine</vt:lpstr>
      <vt:lpstr>Design a Turing Machine Accepting 〖{a,b}〗^∗ {aba}〖{a,b}〗^∗</vt:lpstr>
      <vt:lpstr>Definition: Turing Machine</vt:lpstr>
      <vt:lpstr>Design a TM for accepting Palindromes for odd and even length.</vt:lpstr>
      <vt:lpstr>String Tracing</vt:lpstr>
      <vt:lpstr>Design a Turing machine for accepting 〖{a〗^n b^n c^n  | n≥0 }</vt:lpstr>
      <vt:lpstr>Design Turing Machine for Accepting 〖{x ∊{a,b,c}〗^∗ |  na(x)=nb(x)=nc(x) }</vt:lpstr>
      <vt:lpstr>Design a Turing machine to copy a string.</vt:lpstr>
      <vt:lpstr>Design a TM for Accepting {SS |  S ∈ {a,b}*}</vt:lpstr>
      <vt:lpstr>Design a Turing machine to delete a symbol</vt:lpstr>
      <vt:lpstr>Universal Turing machine</vt:lpstr>
      <vt:lpstr>Church Turing Thesis</vt:lpstr>
      <vt:lpstr>Church Turing Thesis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1091</cp:revision>
  <dcterms:created xsi:type="dcterms:W3CDTF">2013-05-17T03:00:03Z</dcterms:created>
  <dcterms:modified xsi:type="dcterms:W3CDTF">2017-04-17T05:00:45Z</dcterms:modified>
</cp:coreProperties>
</file>