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413" r:id="rId3"/>
    <p:sldId id="414" r:id="rId4"/>
    <p:sldId id="415" r:id="rId5"/>
    <p:sldId id="416" r:id="rId6"/>
    <p:sldId id="417" r:id="rId7"/>
    <p:sldId id="419" r:id="rId8"/>
    <p:sldId id="420" r:id="rId9"/>
    <p:sldId id="418" r:id="rId10"/>
    <p:sldId id="421" r:id="rId11"/>
    <p:sldId id="42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M9wIFYOUNdzLS/gUi8pcLA==" hashData="E0Iaad2e/AkfZVNr+wdNEHlEHUQ="/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524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7" d="100"/>
          <a:sy n="67" d="100"/>
        </p:scale>
        <p:origin x="-1188" y="-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4 : Pushdown Automata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sz="3600" b="1">
                <a:latin typeface="+mj-lt"/>
                <a:ea typeface="Open Sans" panose="020B0606030504020204"/>
                <a:cs typeface="Open Sans" panose="020B060603050402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6 : Computable Functions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Hardik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Doshi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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9978911553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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hardik.doshi@darshan.ac.in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Theory of Computation (2160704)              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1"/>
            <a:ext cx="7467600" cy="4267200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6</a:t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Computable Functions</a:t>
            </a:r>
            <a:endParaRPr lang="en-US" sz="72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991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Gödel Number of a sequence of Natural </a:t>
            </a:r>
            <a:r>
              <a:rPr lang="en-US" dirty="0" smtClean="0"/>
              <a:t>Numbers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dirty="0"/>
                  <a:t>For any finite sequence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… ,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natural numbers, the Gödel Number of the sequence is the number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… ,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2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03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 … 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𝑃𝑟𝑁𝑜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))</m:t>
                    </m:r>
                    <m:r>
                      <a:rPr lang="en-US" i="1" baseline="30000" dirty="0" err="1">
                        <a:latin typeface="Cambria Math" panose="02040503050406030204" pitchFamily="18" charset="0"/>
                      </a:rPr>
                      <m:t>𝑥𝑛</m:t>
                    </m:r>
                  </m:oMath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𝑃𝑟𝑁𝑜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dirty="0"/>
                  <a:t> prime.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4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Gödel </a:t>
            </a:r>
            <a:r>
              <a:rPr lang="en-US" dirty="0" smtClean="0"/>
              <a:t>Numbering of strings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be an alphabet with elements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,…..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𝑎𝑠</m:t>
                    </m:r>
                  </m:oMath>
                </a14:m>
                <a:r>
                  <a:rPr lang="en-US" baseline="-25000" dirty="0" smtClean="0"/>
                  <a:t>      </a:t>
                </a:r>
              </a:p>
              <a:p>
                <a:pPr marL="0" indent="0" algn="just">
                  <a:buNone/>
                </a:pPr>
                <a:r>
                  <a:rPr lang="en-US" dirty="0"/>
                  <a:t>the Gödel </a:t>
                </a:r>
                <a:r>
                  <a:rPr lang="en-US" dirty="0" smtClean="0"/>
                  <a:t>Number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𝑔𝑛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aseline="-25000" dirty="0" smtClean="0"/>
                  <a:t> </a:t>
                </a:r>
                <a:r>
                  <a:rPr lang="en-US" dirty="0" smtClean="0"/>
                  <a:t> of the string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𝑎𝑖</m:t>
                    </m:r>
                    <m:r>
                      <a:rPr lang="en-US" i="1" baseline="-42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aseline="-42000" dirty="0" smtClean="0"/>
                  <a:t>1…….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aseline="-42000" dirty="0" smtClean="0"/>
                  <a:t>m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𝜖</a:t>
                </a:r>
                <a:r>
                  <a:rPr lang="el-G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* is defined by 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𝑔𝑛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𝑔𝑛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1,….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𝑖𝑚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b="0" i="1" baseline="30000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baseline="10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… 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𝑃𝑟𝑁𝑜</m:t>
                          </m:r>
                          <m:d>
                            <m:dPr>
                              <m:ctrlPr>
                                <a:rPr lang="en-US" i="1" dirty="0" err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baseline="30000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baseline="10000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0" baseline="10000" dirty="0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b="0" baseline="10000" dirty="0" smtClean="0"/>
              </a:p>
              <a:p>
                <a:pPr marL="0" indent="0" algn="just">
                  <a:buNone/>
                </a:pPr>
                <a:r>
                  <a:rPr lang="en-US" dirty="0" smtClean="0"/>
                  <a:t>the </a:t>
                </a:r>
                <a:r>
                  <a:rPr lang="en-US" dirty="0"/>
                  <a:t>Gödel </a:t>
                </a:r>
                <a:r>
                  <a:rPr lang="en-US" dirty="0" smtClean="0"/>
                  <a:t>Number of ^ is defined to be 1.</a:t>
                </a:r>
                <a:endParaRPr lang="en-US" baseline="-4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12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 smtClean="0"/>
                  <a:t>The initial function are the following:</a:t>
                </a:r>
              </a:p>
              <a:p>
                <a:pPr marL="457200" lvl="0" indent="-457200" algn="just">
                  <a:buFont typeface="+mj-lt"/>
                  <a:buAutoNum type="arabicPeriod"/>
                </a:pPr>
                <a:r>
                  <a:rPr lang="en-US" i="1" dirty="0"/>
                  <a:t>Constant functions</a:t>
                </a:r>
                <a:r>
                  <a:rPr lang="en-US" dirty="0"/>
                  <a:t>: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and each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the constant function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defined by the formula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	for every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sty m:val="p"/>
                      </m:rPr>
                      <a:rPr lang="en-US" baseline="3000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endParaRPr lang="en-US" dirty="0"/>
              </a:p>
              <a:p>
                <a:pPr marL="0" indent="0" algn="just" defTabSz="457200">
                  <a:buNone/>
                </a:pPr>
                <a:r>
                  <a:rPr lang="en-US" dirty="0" smtClean="0"/>
                  <a:t>	In </a:t>
                </a:r>
                <a:r>
                  <a:rPr lang="en-US" dirty="0"/>
                  <a:t>the case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dirty="0"/>
                  <a:t>we may identify the function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/>
                  <a:t> with the </a:t>
                </a:r>
                <a:r>
                  <a:rPr lang="en-US" dirty="0" smtClean="0"/>
                  <a:t>	number </a:t>
                </a:r>
                <a:r>
                  <a:rPr lang="en-US" dirty="0"/>
                  <a:t>a.</a:t>
                </a:r>
              </a:p>
              <a:p>
                <a:pPr marL="457200" lvl="0" indent="-457200" algn="just">
                  <a:buFont typeface="+mj-lt"/>
                  <a:buAutoNum type="arabicPeriod" startAt="2"/>
                </a:pPr>
                <a:r>
                  <a:rPr lang="en-US" i="1" dirty="0"/>
                  <a:t>The successor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/>
                  <a:t> is defined by the </a:t>
                </a:r>
                <a:r>
                  <a:rPr lang="en-US" dirty="0" smtClean="0"/>
                  <a:t>formula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lvl="0" indent="-457200" algn="just">
                  <a:buFont typeface="+mj-lt"/>
                  <a:buAutoNum type="arabicPeriod" startAt="3"/>
                </a:pPr>
                <a:r>
                  <a:rPr lang="en-US" i="1" dirty="0"/>
                  <a:t>Projection functions</a:t>
                </a:r>
                <a:r>
                  <a:rPr lang="en-US" dirty="0"/>
                  <a:t>: 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the projection function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Nk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defined by the formula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𝑥𝑖</m:t>
                    </m:r>
                  </m:oMath>
                </a14:m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3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41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dirty="0"/>
                  <a:t>Suppose f is a partial function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baseline="30000" dirty="0" err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and for 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 ≤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a partial function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 The partial function obtained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… ,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by composition is the partial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defined by the formula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.. 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		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34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Recursion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≥ 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are functions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+ 2</m:t>
                    </m:r>
                  </m:oMath>
                </a14:m>
                <a:r>
                  <a:rPr lang="en-US" dirty="0"/>
                  <a:t> variables, respectively. The function obtained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by the operation of primitive recursion is the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defined by the formulas 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,0)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+1)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for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:r>
                  <a:rPr lang="en-US" dirty="0"/>
                  <a:t>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≥ 0.</m:t>
                    </m:r>
                  </m:oMath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30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 Recursive </a:t>
            </a:r>
            <a:r>
              <a:rPr lang="en-US" dirty="0" smtClean="0"/>
              <a:t>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dirty="0"/>
                  <a:t>The set PR of primitive recursive functions is defined as follows.</a:t>
                </a:r>
              </a:p>
              <a:p>
                <a:pPr marL="457200" lvl="0" indent="-457200" algn="just">
                  <a:buFont typeface="+mj-lt"/>
                  <a:buAutoNum type="arabicPeriod"/>
                </a:pPr>
                <a:r>
                  <a:rPr lang="en-US" dirty="0"/>
                  <a:t>All initial functions are elements of PR.</a:t>
                </a:r>
              </a:p>
              <a:p>
                <a:pPr marL="457200" lvl="0" indent="-457200" algn="just">
                  <a:buFont typeface="+mj-lt"/>
                  <a:buAutoNum type="arabicPeriod"/>
                </a:pPr>
                <a:r>
                  <a:rPr lang="en-US" dirty="0"/>
                  <a:t>For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≥ 0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≥ 0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baseline="30000" dirty="0" err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… ,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are elements of PR, then the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… ,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obtained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… ,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by composition is an element of PR.</a:t>
                </a:r>
              </a:p>
              <a:p>
                <a:pPr marL="457200" lvl="0" indent="-457200" algn="just">
                  <a:buFont typeface="+mj-lt"/>
                  <a:buAutoNum type="arabicPeriod"/>
                </a:pPr>
                <a:r>
                  <a:rPr lang="en-US" dirty="0"/>
                  <a:t>For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≥ 0</m:t>
                    </m:r>
                  </m:oMath>
                </a14:m>
                <a:r>
                  <a:rPr lang="en-US" dirty="0"/>
                  <a:t>, any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+1→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in </a:t>
                </a:r>
                <a:r>
                  <a:rPr lang="en-US" dirty="0"/>
                  <a:t>PR, and any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+2→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in PR, the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baseline="30000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 + 1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obtained from g and h by primitive recursion is in PR. </a:t>
                </a:r>
              </a:p>
              <a:p>
                <a:pPr marL="457200" lvl="0" indent="-457200" algn="just">
                  <a:buFont typeface="+mj-lt"/>
                  <a:buAutoNum type="arabicPeriod"/>
                </a:pPr>
                <a:r>
                  <a:rPr lang="en-US" dirty="0"/>
                  <a:t>No other functions are in the set PR.</a:t>
                </a:r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3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96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</a:t>
            </a:r>
            <a:r>
              <a:rPr lang="en-US" dirty="0" smtClean="0"/>
              <a:t>Quantifications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be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+ 1) 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/>
                  <a:t>place predicate. The </a:t>
                </a:r>
                <a:r>
                  <a:rPr lang="en-US" i="1" dirty="0"/>
                  <a:t>bounded existential quantification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+ 1) 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/>
                  <a:t>place predicate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defined by </a:t>
                </a:r>
              </a:p>
              <a:p>
                <a:pPr marL="0" indent="0" algn="just" defTabSz="11430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= (there exists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 ≤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</a:t>
                </a:r>
                <a:r>
                  <a:rPr lang="en-US" dirty="0" smtClean="0"/>
                  <a:t>that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is true)</a:t>
                </a:r>
              </a:p>
              <a:p>
                <a:pPr marL="0" indent="0" algn="just">
                  <a:buNone/>
                </a:pPr>
                <a:r>
                  <a:rPr lang="en-US" dirty="0"/>
                  <a:t>The bounded universal quantification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+ 1)</m:t>
                    </m:r>
                  </m:oMath>
                </a14:m>
                <a:r>
                  <a:rPr lang="en-US" dirty="0"/>
                  <a:t>-place predicate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defined by</a:t>
                </a:r>
              </a:p>
              <a:p>
                <a:pPr marL="0" indent="0" algn="just" defTabSz="511175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= (for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satisfying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 ≤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true)</a:t>
                </a: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82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</a:t>
            </a:r>
            <a:r>
              <a:rPr lang="en-US" dirty="0" err="1" smtClean="0"/>
              <a:t>Minimalization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just">
                  <a:buNone/>
                </a:pPr>
                <a:r>
                  <a:rPr lang="en-US" dirty="0" smtClean="0"/>
                  <a:t>For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+ 1)</m:t>
                    </m:r>
                  </m:oMath>
                </a14:m>
                <a:r>
                  <a:rPr lang="en-US" dirty="0" smtClean="0"/>
                  <a:t>-place predicate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 the bounded </a:t>
                </a:r>
                <a:r>
                  <a:rPr lang="en-US" dirty="0" err="1" smtClean="0"/>
                  <a:t>minimalization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 is the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𝑁𝑛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+1→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defined by </a:t>
                </a:r>
              </a:p>
              <a:p>
                <a:pPr marL="0" indent="0" algn="just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</m:t>
                    </m:r>
                  </m:oMath>
                </a14:m>
                <a:r>
                  <a:rPr lang="en-US" dirty="0" smtClean="0"/>
                  <a:t>	min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0 ≤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)} </m:t>
                    </m:r>
                  </m:oMath>
                </a14:m>
                <a:r>
                  <a:rPr lang="en-US" dirty="0" smtClean="0"/>
                  <a:t>if </a:t>
                </a:r>
                <a:r>
                  <a:rPr lang="en-US" dirty="0"/>
                  <a:t>this set is not </a:t>
                </a:r>
                <a:r>
                  <a:rPr lang="en-US" dirty="0" smtClean="0"/>
                  <a:t>empty 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 </m:t>
                    </m:r>
                  </m:oMath>
                </a14:m>
                <a:r>
                  <a:rPr lang="en-US" dirty="0"/>
                  <a:t>	otherwise 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The symbol μ is often used for the </a:t>
                </a:r>
                <a:r>
                  <a:rPr lang="en-US" dirty="0" err="1"/>
                  <a:t>minimalization</a:t>
                </a:r>
                <a:r>
                  <a:rPr lang="en-US" dirty="0"/>
                  <a:t> operator, and we sometimes write 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An important special case is that in which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0), </m:t>
                    </m:r>
                  </m:oMath>
                </a14:m>
                <a:r>
                  <a:rPr lang="en-US" dirty="0"/>
                  <a:t>for some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baseline="30000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+ 1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 In this case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written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and referred to as the bounded </a:t>
                </a:r>
                <a:r>
                  <a:rPr lang="en-US" dirty="0" err="1"/>
                  <a:t>minimalization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343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/>
          <p:cNvSpPr/>
          <p:nvPr/>
        </p:nvSpPr>
        <p:spPr>
          <a:xfrm>
            <a:off x="1676400" y="2286000"/>
            <a:ext cx="381000" cy="9906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6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Unbounded </a:t>
            </a:r>
            <a:r>
              <a:rPr lang="en-US" dirty="0" err="1" smtClean="0"/>
              <a:t>Minimalization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+ 1)−</m:t>
                    </m:r>
                  </m:oMath>
                </a14:m>
                <a:r>
                  <a:rPr lang="en-US" dirty="0"/>
                  <a:t>place predicate, the unbounded </a:t>
                </a:r>
                <a:r>
                  <a:rPr lang="en-US" dirty="0" err="1"/>
                  <a:t>minimalization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the partial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baseline="30000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defined by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baseline="-25000" dirty="0" err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m:rPr>
                          <m:sty m:val="p"/>
                        </m:rPr>
                        <a:rPr lang="en-US" i="1" dirty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undefined at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baseline="30000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which there is no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satisfying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The notation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)] </m:t>
                    </m:r>
                  </m:oMath>
                </a14:m>
                <a:r>
                  <a:rPr lang="en-US" dirty="0"/>
                  <a:t>is also used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In the special case in which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0), </m:t>
                    </m:r>
                  </m:oMath>
                </a14:m>
                <a:r>
                  <a:rPr lang="en-US" dirty="0"/>
                  <a:t>we write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𝑀𝑓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refer to this function as the unbounded </a:t>
                </a:r>
                <a:r>
                  <a:rPr lang="en-US" dirty="0" err="1"/>
                  <a:t>minimalization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07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μ – Recursive </a:t>
            </a:r>
            <a:r>
              <a:rPr lang="en-US" dirty="0" smtClean="0"/>
              <a:t>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dirty="0"/>
                  <a:t>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- recursive, or simply recursive, partial functions is defined as </a:t>
                </a:r>
                <a:r>
                  <a:rPr lang="en-US" dirty="0" smtClean="0"/>
                  <a:t>follows: </a:t>
                </a:r>
                <a:endParaRPr lang="en-US" dirty="0"/>
              </a:p>
              <a:p>
                <a:pPr marL="457200" lvl="0" indent="-457200" algn="just">
                  <a:buFont typeface="+mj-lt"/>
                  <a:buAutoNum type="arabicPeriod"/>
                </a:pPr>
                <a:r>
                  <a:rPr lang="en-US" dirty="0"/>
                  <a:t>Every initial function is an element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lvl="0" indent="-457200" algn="just">
                  <a:buFont typeface="+mj-lt"/>
                  <a:buAutoNum type="arabicPeriod"/>
                </a:pPr>
                <a:r>
                  <a:rPr lang="en-US" dirty="0"/>
                  <a:t>Every function obtained from elements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by composition or primitive recursion is an element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lvl="0" indent="-457200" algn="just">
                  <a:buFont typeface="+mj-lt"/>
                  <a:buAutoNum type="arabicPeriod"/>
                </a:pPr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≥ 0 </m:t>
                    </m:r>
                  </m:oMath>
                </a14:m>
                <a:r>
                  <a:rPr lang="en-US" dirty="0"/>
                  <a:t>and every total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+1→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the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baseline="30000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defined by 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0]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𝑒𝑙𝑒𝑚𝑒𝑛𝑡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457200" lvl="0" indent="-457200" algn="just">
                  <a:buFont typeface="+mj-lt"/>
                  <a:buAutoNum type="arabicPeriod" startAt="4"/>
                </a:pPr>
                <a:r>
                  <a:rPr lang="en-US" dirty="0"/>
                  <a:t>No other functions are in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3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25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20533</TotalTime>
  <Words>745</Words>
  <Application>Microsoft Office PowerPoint</Application>
  <PresentationFormat>On-screen Show (4:3)</PresentationFormat>
  <Paragraphs>63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Unit – 6 Computable Functions</vt:lpstr>
      <vt:lpstr>Initial functions</vt:lpstr>
      <vt:lpstr>Composition</vt:lpstr>
      <vt:lpstr>Primitive Recursion Operation</vt:lpstr>
      <vt:lpstr>Primitive Recursive Functions</vt:lpstr>
      <vt:lpstr>Bounded Quantifications</vt:lpstr>
      <vt:lpstr>Bounded Minimalization</vt:lpstr>
      <vt:lpstr>Unbounded Minimalization</vt:lpstr>
      <vt:lpstr>μ – Recursive Functions</vt:lpstr>
      <vt:lpstr>Gödel Number of a sequence of Natural Numbers</vt:lpstr>
      <vt:lpstr>Gödel Numbering of strings</vt:lpstr>
    </vt:vector>
  </TitlesOfParts>
  <Company>Darshan Institute of Engg. &amp; 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RUPESH-PC</cp:lastModifiedBy>
  <cp:revision>1344</cp:revision>
  <dcterms:created xsi:type="dcterms:W3CDTF">2013-05-17T03:00:03Z</dcterms:created>
  <dcterms:modified xsi:type="dcterms:W3CDTF">2017-04-17T05:01:11Z</dcterms:modified>
</cp:coreProperties>
</file>