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282" r:id="rId4"/>
    <p:sldId id="283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9" r:id="rId13"/>
    <p:sldId id="417" r:id="rId14"/>
    <p:sldId id="41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D7ptFIyj8u+1BI3m/hbpTg==" hashData="6q7eZeJK3voKEM/0xho1g8G3Pxc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702"/>
    <a:srgbClr val="34495E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12" autoAdjust="0"/>
    <p:restoredTop sz="94660"/>
  </p:normalViewPr>
  <p:slideViewPr>
    <p:cSldViewPr>
      <p:cViewPr>
        <p:scale>
          <a:sx n="60" d="100"/>
          <a:sy n="60" d="100"/>
        </p:scale>
        <p:origin x="-1099" y="-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440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Unit-2 Web Design      	                            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1828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4114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Arjun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Bala</a:t>
            </a:r>
            <a:endParaRPr lang="en-US" sz="4000" dirty="0" smtClean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9624822202</a:t>
            </a:r>
            <a:endParaRPr lang="en-US" sz="2800" dirty="0" smtClean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arjun.bala@darshan.ac.in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399"/>
            <a:ext cx="5105400" cy="3200401"/>
          </a:xfrm>
        </p:spPr>
        <p:txBody>
          <a:bodyPr anchor="b">
            <a:noAutofit/>
          </a:bodyPr>
          <a:lstStyle/>
          <a:p>
            <a: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- 2</a:t>
            </a:r>
            <a:b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Web Design</a:t>
            </a:r>
            <a:endParaRPr lang="en-US" sz="7200" b="1" dirty="0"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724400" y="4724400"/>
            <a:ext cx="41148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z="4000" dirty="0" smtClean="0">
                <a:solidFill>
                  <a:schemeClr val="bg1"/>
                </a:solidFill>
              </a:rPr>
              <a:t>Web Technology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2160708</a:t>
            </a:r>
          </a:p>
          <a:p>
            <a:pPr lvl="0"/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Semester 6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3250" name="Picture 2" descr="Image result for web technolog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9725" y="0"/>
            <a:ext cx="4994275" cy="33269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g) Making Design user-Centric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very difficult for any Web designer to predict the exact behavior of the Web site users.</a:t>
            </a:r>
          </a:p>
          <a:p>
            <a:r>
              <a:rPr lang="en-US" dirty="0" smtClean="0"/>
              <a:t>However, idea of general behavior of common user helps in making design of the Web site user centric.</a:t>
            </a:r>
          </a:p>
          <a:p>
            <a:r>
              <a:rPr lang="en-US" dirty="0" smtClean="0"/>
              <a:t>Users either scan the information on the web page to find the section of their interest or read the information to get details.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h) Sitemap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 times Web sites are too complex as there are a large number of sections and each section contains many pages.</a:t>
            </a:r>
          </a:p>
          <a:p>
            <a:r>
              <a:rPr lang="en-US" dirty="0" smtClean="0"/>
              <a:t>It becomes difficult for visitors to quickly move from one part to other.</a:t>
            </a:r>
          </a:p>
          <a:p>
            <a:r>
              <a:rPr lang="en-US" dirty="0" smtClean="0"/>
              <a:t>Once the user selects a particular section and pages in that section, user gets confused about where he/she is and where to go from there.</a:t>
            </a:r>
          </a:p>
          <a:p>
            <a:r>
              <a:rPr lang="en-US" dirty="0" smtClean="0"/>
              <a:t>To make it simple, keep your hierarchy of information to few levels or provide the navigation bar on each page to jump directly to a particular section.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important activity in a website development is planning.</a:t>
            </a:r>
          </a:p>
          <a:p>
            <a:r>
              <a:rPr lang="en-US" dirty="0" smtClean="0"/>
              <a:t>To achieve higher success of the website in terms of user satisfaction, better planning is needed.</a:t>
            </a:r>
          </a:p>
          <a:p>
            <a:r>
              <a:rPr lang="en-US" dirty="0" smtClean="0"/>
              <a:t>Before we start developing a website, we should ask question such as</a:t>
            </a:r>
          </a:p>
          <a:p>
            <a:pPr lvl="1"/>
            <a:r>
              <a:rPr lang="en-US" dirty="0" smtClean="0"/>
              <a:t>Why are we developing this website?</a:t>
            </a:r>
          </a:p>
          <a:p>
            <a:pPr lvl="1"/>
            <a:r>
              <a:rPr lang="en-US" dirty="0" smtClean="0"/>
              <a:t>What do we achieve by developing this website?</a:t>
            </a:r>
          </a:p>
          <a:p>
            <a:pPr lvl="1"/>
            <a:r>
              <a:rPr lang="en-US" dirty="0" smtClean="0"/>
              <a:t>Who are the people who will use this website?</a:t>
            </a:r>
          </a:p>
          <a:p>
            <a:pPr lvl="1"/>
            <a:r>
              <a:rPr lang="en-US" dirty="0" smtClean="0"/>
              <a:t>What are the information contents?</a:t>
            </a:r>
          </a:p>
          <a:p>
            <a:pPr lvl="1"/>
            <a:r>
              <a:rPr lang="en-US" dirty="0" smtClean="0"/>
              <a:t>How are these contents organized? What are the possible ways?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important design element in the web design after page layout is navigation design.</a:t>
            </a:r>
          </a:p>
          <a:p>
            <a:r>
              <a:rPr lang="en-US" dirty="0" smtClean="0"/>
              <a:t>Navigation means the ways to move from one page to another page in a Web site using hyperlinks provided on the page.</a:t>
            </a:r>
          </a:p>
          <a:p>
            <a:r>
              <a:rPr lang="en-US" dirty="0" smtClean="0"/>
              <a:t>If navigation design is not proper then user feels the problem in moving around the pages in your site in a desired manner or gets confused and leaves the 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Effective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Navigation links are either </a:t>
            </a:r>
            <a:r>
              <a:rPr lang="en-US" b="1" dirty="0" smtClean="0"/>
              <a:t>text based</a:t>
            </a:r>
            <a:r>
              <a:rPr lang="en-US" dirty="0" smtClean="0"/>
              <a:t>, i.e. a word or a phrase is used as a link, or </a:t>
            </a:r>
            <a:r>
              <a:rPr lang="en-US" b="1" dirty="0" smtClean="0"/>
              <a:t>graphical</a:t>
            </a:r>
            <a:r>
              <a:rPr lang="en-US" dirty="0" smtClean="0"/>
              <a:t>, i.e. a image, i.e. a icon or a logo is used as a link.</a:t>
            </a:r>
          </a:p>
          <a:p>
            <a:r>
              <a:rPr lang="en-US" dirty="0" smtClean="0"/>
              <a:t>Navigation links should be </a:t>
            </a:r>
            <a:r>
              <a:rPr lang="en-US" b="1" dirty="0" smtClean="0"/>
              <a:t>clear</a:t>
            </a:r>
            <a:r>
              <a:rPr lang="en-US" dirty="0" smtClean="0"/>
              <a:t> and </a:t>
            </a:r>
            <a:r>
              <a:rPr lang="en-US" b="1" dirty="0" smtClean="0"/>
              <a:t>meaningful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should be </a:t>
            </a:r>
            <a:r>
              <a:rPr lang="en-US" b="1" dirty="0" smtClean="0"/>
              <a:t>consistent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Link should be </a:t>
            </a:r>
            <a:r>
              <a:rPr lang="en-US" b="1" dirty="0" smtClean="0"/>
              <a:t>understandable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Organize the links such that contents are </a:t>
            </a:r>
            <a:r>
              <a:rPr lang="en-US" b="1" dirty="0" smtClean="0"/>
              <a:t>grouped</a:t>
            </a:r>
            <a:r>
              <a:rPr lang="en-US" dirty="0" smtClean="0"/>
              <a:t> logically.</a:t>
            </a:r>
          </a:p>
          <a:p>
            <a:r>
              <a:rPr lang="en-US" dirty="0" smtClean="0"/>
              <a:t>Provide </a:t>
            </a:r>
            <a:r>
              <a:rPr lang="en-US" b="1" dirty="0" smtClean="0"/>
              <a:t>search</a:t>
            </a:r>
            <a:r>
              <a:rPr lang="en-US" dirty="0" smtClean="0"/>
              <a:t> link, if necessary, usually on top of the page. 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common</a:t>
            </a:r>
            <a:r>
              <a:rPr lang="en-US" dirty="0" smtClean="0"/>
              <a:t> links such as ‘about us’ or ‘Contact us’.</a:t>
            </a:r>
          </a:p>
          <a:p>
            <a:r>
              <a:rPr lang="en-US" dirty="0" smtClean="0"/>
              <a:t>Provide the way to </a:t>
            </a:r>
            <a:r>
              <a:rPr lang="en-US" b="1" dirty="0" smtClean="0"/>
              <a:t>return</a:t>
            </a:r>
            <a:r>
              <a:rPr lang="en-US" dirty="0" smtClean="0"/>
              <a:t> to </a:t>
            </a:r>
            <a:r>
              <a:rPr lang="en-US" b="1" dirty="0" smtClean="0"/>
              <a:t>first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Provide the user with </a:t>
            </a:r>
            <a:r>
              <a:rPr lang="en-US" b="1" dirty="0" smtClean="0"/>
              <a:t>information</a:t>
            </a:r>
            <a:r>
              <a:rPr lang="en-US" dirty="0" smtClean="0"/>
              <a:t> regarding </a:t>
            </a:r>
            <a:r>
              <a:rPr lang="en-US" b="1" dirty="0" smtClean="0"/>
              <a:t>location</a:t>
            </a:r>
          </a:p>
          <a:p>
            <a:r>
              <a:rPr lang="en-US" dirty="0" smtClean="0"/>
              <a:t>Horizontal navigation bar can be provided on each page to </a:t>
            </a:r>
            <a:r>
              <a:rPr lang="en-US" b="1" dirty="0" smtClean="0"/>
              <a:t>directly</a:t>
            </a:r>
            <a:r>
              <a:rPr lang="en-US" dirty="0" smtClean="0"/>
              <a:t> </a:t>
            </a:r>
            <a:r>
              <a:rPr lang="en-US" b="1" dirty="0" smtClean="0"/>
              <a:t>jump</a:t>
            </a:r>
            <a:r>
              <a:rPr lang="en-US" dirty="0" smtClean="0"/>
              <a:t> to any 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Outline</a:t>
            </a:r>
            <a:endParaRPr lang="en-IN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Web Design Issues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Planning a website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Effective Navigation</a:t>
            </a:r>
          </a:p>
          <a:p>
            <a:pPr marL="903288" lvl="1" indent="-446088">
              <a:spcBef>
                <a:spcPct val="20000"/>
              </a:spcBef>
              <a:buFontTx/>
              <a:buAutoNum type="arabicPeriod"/>
              <a:defRPr/>
            </a:pPr>
            <a:endParaRPr lang="en-US" sz="24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202BE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Web Design Issues</a:t>
            </a:r>
            <a:endParaRPr lang="en-IN" dirty="0">
              <a:latin typeface="+mj-lt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Browser &amp; Operating Systems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Bandwidth and Cache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Display Resolution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Look &amp; Feel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Page Layout and Linking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Locating Information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Making Design user-Centric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Sitemap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a) Browser &amp;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Web pages are written using different HTML tags and viewed in browser window.</a:t>
            </a:r>
          </a:p>
          <a:p>
            <a:r>
              <a:rPr lang="en-US" dirty="0" smtClean="0"/>
              <a:t>The different browsers and their versions greatly affect the way a page is rendered, as different browsers sometimes interpret same HTML tag in a different way.</a:t>
            </a:r>
          </a:p>
          <a:p>
            <a:r>
              <a:rPr lang="en-US" dirty="0" smtClean="0"/>
              <a:t>Different versions of HTML also support different sets of tags.</a:t>
            </a:r>
          </a:p>
          <a:p>
            <a:r>
              <a:rPr lang="en-US" dirty="0" smtClean="0"/>
              <a:t>The support for different tags also varies across the different browsers and their versions.</a:t>
            </a:r>
          </a:p>
          <a:p>
            <a:r>
              <a:rPr lang="en-US" dirty="0" smtClean="0"/>
              <a:t>Same browser may work slightly different on different operating system and hardware platform.</a:t>
            </a:r>
          </a:p>
          <a:p>
            <a:r>
              <a:rPr lang="en-US" smtClean="0"/>
              <a:t>To make a web page portable, test it on different browsers on different operating systems.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97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b) Bandwidth and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Users have different connection speed, i.e. bandwidth, to access the Web sites.</a:t>
            </a:r>
          </a:p>
          <a:p>
            <a:r>
              <a:rPr lang="en-US" dirty="0" smtClean="0"/>
              <a:t>Connection speed plays an important role in designing web pages, if user has low bandwidth connection and a web page contains too many images, it takes more time to download.</a:t>
            </a:r>
          </a:p>
          <a:p>
            <a:r>
              <a:rPr lang="en-US" dirty="0" smtClean="0"/>
              <a:t>Generally, users have no patience to wait for longer time than 10-15 seconds and move to other site without looking at contents of your web page.</a:t>
            </a:r>
          </a:p>
          <a:p>
            <a:r>
              <a:rPr lang="en-US" dirty="0" smtClean="0"/>
              <a:t>Browser provides temporary memory called cache to store the graphics.</a:t>
            </a:r>
          </a:p>
          <a:p>
            <a:r>
              <a:rPr lang="en-US" dirty="0" smtClean="0"/>
              <a:t>When user gives the URL of the web page for the first time, HTML file together with all the graphics files referred in a page is downloaded and displayed.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c) Display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Display resolution is another important factor affecting the Web page design, as we do not have any control on display resolution of the monitors on which user views our pages.</a:t>
            </a:r>
          </a:p>
          <a:p>
            <a:r>
              <a:rPr lang="en-US" dirty="0" smtClean="0"/>
              <a:t>Display or screen resolution is measured in terms of pixels and common resolutions are 800 X 600 and 1024 X 786.</a:t>
            </a:r>
          </a:p>
          <a:p>
            <a:r>
              <a:rPr lang="en-US" dirty="0" smtClean="0"/>
              <a:t>We have three choices for Web page design.</a:t>
            </a:r>
          </a:p>
          <a:p>
            <a:pPr lvl="1"/>
            <a:r>
              <a:rPr lang="en-US" dirty="0" smtClean="0"/>
              <a:t>Design a web page with fixed resolution.</a:t>
            </a:r>
          </a:p>
          <a:p>
            <a:pPr lvl="1"/>
            <a:r>
              <a:rPr lang="en-US" dirty="0" smtClean="0"/>
              <a:t>Make a flexible design using HTML table to fit into different resolution.</a:t>
            </a:r>
          </a:p>
          <a:p>
            <a:pPr lvl="1"/>
            <a:r>
              <a:rPr lang="en-US" dirty="0" smtClean="0"/>
              <a:t>If the page is displayed on a monitor with a higher resolution, the page is displayed on left hand side and some part on the right-hand side remains blank. We can use centered design to display page properly.</a:t>
            </a:r>
          </a:p>
          <a:p>
            <a:pPr lvl="1"/>
            <a:r>
              <a:rPr lang="en-US" dirty="0" smtClean="0"/>
              <a:t>Ideally we should use some frameworks for designing like Bootstrap/Material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d) Look &amp; Feel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and feel of the website decides the overall appearance of the website.</a:t>
            </a:r>
          </a:p>
          <a:p>
            <a:r>
              <a:rPr lang="en-US" dirty="0" smtClean="0"/>
              <a:t>It includes all the design aspects such as</a:t>
            </a:r>
          </a:p>
          <a:p>
            <a:pPr lvl="1"/>
            <a:r>
              <a:rPr lang="en-US" dirty="0" smtClean="0"/>
              <a:t>Web site theme</a:t>
            </a:r>
          </a:p>
          <a:p>
            <a:pPr lvl="1"/>
            <a:r>
              <a:rPr lang="en-US" dirty="0" smtClean="0"/>
              <a:t>Web typography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Visual structure</a:t>
            </a:r>
          </a:p>
          <a:p>
            <a:pPr lvl="1"/>
            <a:r>
              <a:rPr lang="en-US" dirty="0" smtClean="0"/>
              <a:t>Navigation etc…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e) Page Layout and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contains of individual web pages that are linked together using various navigational links.</a:t>
            </a:r>
          </a:p>
          <a:p>
            <a:r>
              <a:rPr lang="en-US" dirty="0" smtClean="0"/>
              <a:t>Page layout defines the visual structure of the page and divides the page area into different parts to present the information of varying importance.</a:t>
            </a:r>
          </a:p>
          <a:p>
            <a:r>
              <a:rPr lang="en-US" dirty="0" smtClean="0"/>
              <a:t>Page layout allows the designer to distribute the contents on a page such that visitor can view it easily and find necessary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f) Locating Information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Webpage is viewed on a computer screen and the screen can be divided into five major areas such as center, top, right, bottom and left in this particular order.</a:t>
            </a:r>
          </a:p>
          <a:p>
            <a:r>
              <a:rPr lang="en-US" dirty="0" smtClean="0"/>
              <a:t>The first major area of importance in terms of users viewing pattern is the center, then top, right, bottom and left in this particular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4678</TotalTime>
  <Words>1067</Words>
  <Application>Microsoft Office PowerPoint</Application>
  <PresentationFormat>On-screen Show (4:3)</PresentationFormat>
  <Paragraphs>107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Unit - 2 Web Design</vt:lpstr>
      <vt:lpstr>Outline</vt:lpstr>
      <vt:lpstr>Web Design Issues</vt:lpstr>
      <vt:lpstr>a) Browser &amp; Operating Systems</vt:lpstr>
      <vt:lpstr>b) Bandwidth and Cache</vt:lpstr>
      <vt:lpstr>c) Display Resolution</vt:lpstr>
      <vt:lpstr>d) Look &amp; Feel</vt:lpstr>
      <vt:lpstr>e) Page Layout and Linking</vt:lpstr>
      <vt:lpstr>f) Locating Information </vt:lpstr>
      <vt:lpstr>g) Making Design user-Centric</vt:lpstr>
      <vt:lpstr>h) Sitemap </vt:lpstr>
      <vt:lpstr>Planning a Website</vt:lpstr>
      <vt:lpstr>Effective Navigation</vt:lpstr>
      <vt:lpstr>Tips for Effective Navigation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896</cp:revision>
  <dcterms:created xsi:type="dcterms:W3CDTF">2013-05-17T03:00:03Z</dcterms:created>
  <dcterms:modified xsi:type="dcterms:W3CDTF">2017-04-17T05:04:54Z</dcterms:modified>
</cp:coreProperties>
</file>