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80" r:id="rId3"/>
    <p:sldId id="281" r:id="rId4"/>
    <p:sldId id="282" r:id="rId5"/>
    <p:sldId id="283" r:id="rId6"/>
    <p:sldId id="284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7" r:id="rId15"/>
    <p:sldId id="319" r:id="rId16"/>
    <p:sldId id="320" r:id="rId17"/>
    <p:sldId id="321" r:id="rId18"/>
    <p:sldId id="322" r:id="rId19"/>
    <p:sldId id="348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64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WS1p1XPpyV52nkjXDD26/Q==" hashData="hOV5kCc5O7yzui9ceEAdfUVtTL8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2"/>
    <a:srgbClr val="34495E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60"/>
  </p:normalViewPr>
  <p:slideViewPr>
    <p:cSldViewPr>
      <p:cViewPr>
        <p:scale>
          <a:sx n="66" d="100"/>
          <a:sy n="66" d="100"/>
        </p:scale>
        <p:origin x="-931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Unit-3 HTML &amp;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XHTML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	                           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1828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114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Arjun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</a:t>
            </a:r>
            <a:endParaRPr lang="en-US" sz="4000" dirty="0" smtClean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9624822202</a:t>
            </a:r>
            <a:endParaRPr lang="en-US" sz="2800" dirty="0" smtClean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arjun.bala@darshan.ac.in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399"/>
            <a:ext cx="3810000" cy="3200401"/>
          </a:xfrm>
        </p:spPr>
        <p:txBody>
          <a:bodyPr anchor="b">
            <a:noAutofit/>
          </a:bodyPr>
          <a:lstStyle/>
          <a:p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- 3</a:t>
            </a:r>
            <a:b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HTML</a:t>
            </a:r>
            <a:endParaRPr lang="en-US" sz="7200" b="1" dirty="0"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2588" y="0"/>
            <a:ext cx="532141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724400" y="4724400"/>
            <a:ext cx="41148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z="4000" dirty="0" smtClean="0">
                <a:solidFill>
                  <a:schemeClr val="bg1"/>
                </a:solidFill>
              </a:rPr>
              <a:t>Web Technology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2160708</a:t>
            </a:r>
          </a:p>
          <a:p>
            <a:pPr lvl="0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Semester 6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First HTML Page: Tags</a:t>
            </a:r>
            <a:endParaRPr lang="en-IN" dirty="0">
              <a:latin typeface="+mj-lt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HTML element consists of an opening tag, a closing tag and the content inside.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8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First HTML Page: Header</a:t>
            </a:r>
            <a:endParaRPr lang="en-IN" dirty="0">
              <a:latin typeface="+mj-lt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First HTML Page: Body</a:t>
            </a:r>
            <a:endParaRPr lang="en-IN" dirty="0">
              <a:latin typeface="+mj-lt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First HTML Page</a:t>
            </a:r>
            <a:endParaRPr lang="en-IN" dirty="0">
              <a:latin typeface="+mj-lt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41338" y="1900237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8" descr="My-First-HTML-Page-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492625"/>
            <a:ext cx="555625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57200" y="1292016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Basic HTML Tags</a:t>
            </a:r>
            <a:endParaRPr lang="en-IN" dirty="0"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Headings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3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3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3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3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Anchor Tag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3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3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3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202BE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1) Headings</a:t>
            </a:r>
            <a:endParaRPr 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1597025"/>
            <a:ext cx="73272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altLang="zh-CN" sz="3400" dirty="0" smtClean="0">
                <a:ea typeface="宋体" pitchFamily="2" charset="-122"/>
              </a:rPr>
              <a:t>&lt;h1 </a:t>
            </a:r>
            <a:r>
              <a:rPr lang="en-US" altLang="zh-CN" sz="3400" dirty="0">
                <a:ea typeface="宋体" pitchFamily="2" charset="-122"/>
              </a:rPr>
              <a:t>...&gt; text </a:t>
            </a:r>
            <a:r>
              <a:rPr lang="en-US" altLang="zh-CN" sz="3400" dirty="0" smtClean="0">
                <a:ea typeface="宋体" pitchFamily="2" charset="-122"/>
              </a:rPr>
              <a:t>&lt;/h1</a:t>
            </a:r>
            <a:r>
              <a:rPr lang="en-US" altLang="zh-CN" sz="3400" dirty="0">
                <a:ea typeface="宋体" pitchFamily="2" charset="-122"/>
              </a:rPr>
              <a:t>&gt; -- largest of the six</a:t>
            </a:r>
          </a:p>
          <a:p>
            <a:pPr lvl="1"/>
            <a:r>
              <a:rPr lang="en-US" altLang="zh-CN" sz="3200" dirty="0" smtClean="0">
                <a:ea typeface="宋体" pitchFamily="2" charset="-122"/>
              </a:rPr>
              <a:t>&lt;h2 </a:t>
            </a:r>
            <a:r>
              <a:rPr lang="en-US" altLang="zh-CN" sz="3200" dirty="0">
                <a:ea typeface="宋体" pitchFamily="2" charset="-122"/>
              </a:rPr>
              <a:t>...&gt; text </a:t>
            </a:r>
            <a:r>
              <a:rPr lang="en-US" altLang="zh-CN" sz="3200" dirty="0" smtClean="0">
                <a:ea typeface="宋体" pitchFamily="2" charset="-122"/>
              </a:rPr>
              <a:t>&lt;/h2</a:t>
            </a:r>
            <a:r>
              <a:rPr lang="en-US" altLang="zh-CN" sz="3200" dirty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sz="3000" dirty="0" smtClean="0">
                <a:ea typeface="宋体" pitchFamily="2" charset="-122"/>
              </a:rPr>
              <a:t>&lt;h3 </a:t>
            </a:r>
            <a:r>
              <a:rPr lang="en-US" altLang="zh-CN" sz="3000" dirty="0">
                <a:ea typeface="宋体" pitchFamily="2" charset="-122"/>
              </a:rPr>
              <a:t>...&gt; text </a:t>
            </a:r>
            <a:r>
              <a:rPr lang="en-US" altLang="zh-CN" sz="3000" dirty="0" smtClean="0">
                <a:ea typeface="宋体" pitchFamily="2" charset="-122"/>
              </a:rPr>
              <a:t>&lt;/h3</a:t>
            </a:r>
            <a:r>
              <a:rPr lang="en-US" altLang="zh-CN" sz="3000" dirty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sz="2800" dirty="0" smtClean="0">
                <a:ea typeface="宋体" pitchFamily="2" charset="-122"/>
              </a:rPr>
              <a:t>&lt;h4 </a:t>
            </a:r>
            <a:r>
              <a:rPr lang="en-US" altLang="zh-CN" sz="2800" dirty="0">
                <a:ea typeface="宋体" pitchFamily="2" charset="-122"/>
              </a:rPr>
              <a:t>...&gt; text </a:t>
            </a:r>
            <a:r>
              <a:rPr lang="en-US" altLang="zh-CN" sz="2800" dirty="0" smtClean="0">
                <a:ea typeface="宋体" pitchFamily="2" charset="-122"/>
              </a:rPr>
              <a:t>&lt;/h4</a:t>
            </a:r>
            <a:r>
              <a:rPr lang="en-US" altLang="zh-CN" sz="2800" dirty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&lt;h5 ...&gt; text &lt;/h5&gt;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&lt;h6 ...&gt; text &lt;/h6&gt; -- smallest of the six</a:t>
            </a:r>
          </a:p>
          <a:p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ALIGN=</a:t>
            </a:r>
            <a:r>
              <a:rPr lang="en-US" altLang="zh-CN" sz="2800" i="1" dirty="0">
                <a:ea typeface="宋体" pitchFamily="2" charset="-122"/>
              </a:rPr>
              <a:t>"position"</a:t>
            </a:r>
            <a:r>
              <a:rPr lang="en-US" altLang="zh-CN" sz="2800" dirty="0">
                <a:ea typeface="宋体" pitchFamily="2" charset="-122"/>
              </a:rPr>
              <a:t> --left (default), center or 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2) &lt;p&gt; paragraph</a:t>
            </a:r>
            <a:endParaRPr lang="en-US" dirty="0">
              <a:latin typeface="+mj-lt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810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&lt;p&gt; defines a paragraph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Add ALIGN=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"position"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 (left, center, right)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Multiple &lt;p&gt;'s do not create blank lines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Use &lt;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br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&gt; for blank line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Fully-specified text uses &lt;p&gt; and &lt;/p&gt;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But &lt;/p&gt; is optional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3) Colors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Values for BGCOLOR and COLOR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many are predefined (red, blue, green, ...)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all colors can be specified as a six character hexadecimal value: RRGGBB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FF0000 – red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888888 – gray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00FF00 –green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FFFF00 – yellow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4) Fonts</a:t>
            </a:r>
            <a:endParaRPr 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7161213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ea typeface="宋体" pitchFamily="2" charset="-122"/>
              </a:rPr>
              <a:t>&lt;font color="</a:t>
            </a:r>
            <a:r>
              <a:rPr lang="en-US" altLang="zh-CN" sz="2200" dirty="0">
                <a:ea typeface="宋体" pitchFamily="2" charset="-122"/>
              </a:rPr>
              <a:t>red" </a:t>
            </a:r>
            <a:r>
              <a:rPr lang="en-US" altLang="zh-CN" sz="2200" dirty="0" smtClean="0">
                <a:ea typeface="宋体" pitchFamily="2" charset="-122"/>
              </a:rPr>
              <a:t>size="</a:t>
            </a:r>
            <a:r>
              <a:rPr lang="en-US" altLang="zh-CN" sz="2200" dirty="0">
                <a:ea typeface="宋体" pitchFamily="2" charset="-122"/>
              </a:rPr>
              <a:t>2" </a:t>
            </a:r>
            <a:r>
              <a:rPr lang="en-US" altLang="zh-CN" sz="2200" dirty="0" smtClean="0">
                <a:ea typeface="宋体" pitchFamily="2" charset="-122"/>
              </a:rPr>
              <a:t>face="</a:t>
            </a:r>
            <a:r>
              <a:rPr lang="en-US" altLang="zh-CN" sz="2200" dirty="0">
                <a:ea typeface="宋体" pitchFamily="2" charset="-122"/>
              </a:rPr>
              <a:t>Times Roman"&gt;</a:t>
            </a:r>
          </a:p>
          <a:p>
            <a:r>
              <a:rPr lang="en-US" altLang="zh-CN" sz="2200" dirty="0">
                <a:ea typeface="宋体" pitchFamily="2" charset="-122"/>
              </a:rPr>
              <a:t>This is the text of line one </a:t>
            </a:r>
            <a:r>
              <a:rPr lang="en-US" altLang="zh-CN" sz="2200" dirty="0" smtClean="0">
                <a:ea typeface="宋体" pitchFamily="2" charset="-122"/>
              </a:rPr>
              <a:t>&lt;/font&gt;</a:t>
            </a:r>
          </a:p>
          <a:p>
            <a:endParaRPr lang="en-US" altLang="zh-CN" sz="2200" dirty="0">
              <a:ea typeface="宋体" pitchFamily="2" charset="-122"/>
            </a:endParaRPr>
          </a:p>
          <a:p>
            <a:r>
              <a:rPr lang="en-US" altLang="zh-CN" sz="2200" dirty="0" smtClean="0">
                <a:ea typeface="宋体" pitchFamily="2" charset="-122"/>
              </a:rPr>
              <a:t>&lt;font color="</a:t>
            </a:r>
            <a:r>
              <a:rPr lang="en-US" altLang="zh-CN" sz="2200" dirty="0">
                <a:ea typeface="宋体" pitchFamily="2" charset="-122"/>
              </a:rPr>
              <a:t>green" </a:t>
            </a:r>
            <a:r>
              <a:rPr lang="en-US" altLang="zh-CN" sz="2200" dirty="0" smtClean="0">
                <a:ea typeface="宋体" pitchFamily="2" charset="-122"/>
              </a:rPr>
              <a:t>size="</a:t>
            </a:r>
            <a:r>
              <a:rPr lang="en-US" altLang="zh-CN" sz="2200" dirty="0">
                <a:ea typeface="宋体" pitchFamily="2" charset="-122"/>
              </a:rPr>
              <a:t>4" </a:t>
            </a:r>
            <a:r>
              <a:rPr lang="en-US" altLang="zh-CN" sz="2200" dirty="0" smtClean="0">
                <a:ea typeface="宋体" pitchFamily="2" charset="-122"/>
              </a:rPr>
              <a:t>face="</a:t>
            </a:r>
            <a:r>
              <a:rPr lang="en-US" altLang="zh-CN" sz="2200" dirty="0">
                <a:ea typeface="宋体" pitchFamily="2" charset="-122"/>
              </a:rPr>
              <a:t>Arial"&gt;</a:t>
            </a:r>
          </a:p>
          <a:p>
            <a:r>
              <a:rPr lang="en-US" altLang="zh-CN" sz="2200" dirty="0">
                <a:ea typeface="宋体" pitchFamily="2" charset="-122"/>
              </a:rPr>
              <a:t>Line two contains this text </a:t>
            </a:r>
            <a:r>
              <a:rPr lang="en-US" altLang="zh-CN" sz="2200" dirty="0" smtClean="0">
                <a:ea typeface="宋体" pitchFamily="2" charset="-122"/>
              </a:rPr>
              <a:t>&lt;/font&gt;</a:t>
            </a:r>
            <a:endParaRPr lang="en-US" altLang="zh-CN" sz="2200" dirty="0">
              <a:ea typeface="宋体" pitchFamily="2" charset="-122"/>
            </a:endParaRPr>
          </a:p>
          <a:p>
            <a:endParaRPr lang="en-US" altLang="zh-CN" sz="2200" dirty="0" smtClean="0">
              <a:ea typeface="宋体" pitchFamily="2" charset="-122"/>
            </a:endParaRPr>
          </a:p>
          <a:p>
            <a:r>
              <a:rPr lang="en-US" altLang="zh-CN" sz="2200" dirty="0" smtClean="0">
                <a:ea typeface="宋体" pitchFamily="2" charset="-122"/>
              </a:rPr>
              <a:t>&lt;font color="</a:t>
            </a:r>
            <a:r>
              <a:rPr lang="en-US" altLang="zh-CN" sz="2000" dirty="0" smtClean="0">
                <a:ea typeface="宋体" pitchFamily="2" charset="-122"/>
                <a:cs typeface="Times New Roman" panose="02020603050405020304" pitchFamily="18" charset="0"/>
              </a:rPr>
              <a:t>#FF9933</a:t>
            </a:r>
            <a:r>
              <a:rPr lang="en-US" altLang="zh-CN" sz="2200" dirty="0" smtClean="0">
                <a:ea typeface="宋体" pitchFamily="2" charset="-122"/>
              </a:rPr>
              <a:t>" size="</a:t>
            </a:r>
            <a:r>
              <a:rPr lang="en-US" altLang="zh-CN" sz="2200" dirty="0">
                <a:ea typeface="宋体" pitchFamily="2" charset="-122"/>
              </a:rPr>
              <a:t>6" </a:t>
            </a:r>
            <a:r>
              <a:rPr lang="en-US" altLang="zh-CN" sz="2200" dirty="0" smtClean="0">
                <a:ea typeface="宋体" pitchFamily="2" charset="-122"/>
              </a:rPr>
              <a:t>face="Courier“&gt;</a:t>
            </a:r>
            <a:endParaRPr lang="en-US" altLang="zh-CN" sz="2200" dirty="0">
              <a:ea typeface="宋体" pitchFamily="2" charset="-122"/>
            </a:endParaRPr>
          </a:p>
          <a:p>
            <a:r>
              <a:rPr lang="en-US" altLang="zh-CN" sz="2200" dirty="0">
                <a:ea typeface="宋体" pitchFamily="2" charset="-122"/>
              </a:rPr>
              <a:t>The third line has this additional text </a:t>
            </a:r>
            <a:r>
              <a:rPr lang="en-US" altLang="zh-CN" sz="2200" dirty="0" smtClean="0">
                <a:ea typeface="宋体" pitchFamily="2" charset="-122"/>
              </a:rPr>
              <a:t>&lt;/font&gt;</a:t>
            </a:r>
            <a:endParaRPr lang="en-US" altLang="zh-CN" sz="22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419600"/>
            <a:ext cx="43815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5)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2019300" cy="533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Ordered List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Block-A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Block-B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Block-C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Block-D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Unordered List</a:t>
            </a:r>
          </a:p>
          <a:p>
            <a:pPr lvl="1"/>
            <a:r>
              <a:rPr lang="en-US" dirty="0" smtClean="0"/>
              <a:t>Block-A</a:t>
            </a:r>
          </a:p>
          <a:p>
            <a:pPr lvl="1"/>
            <a:r>
              <a:rPr lang="en-US" dirty="0" smtClean="0"/>
              <a:t>Block-B</a:t>
            </a:r>
          </a:p>
          <a:p>
            <a:pPr lvl="1"/>
            <a:r>
              <a:rPr lang="en-US" dirty="0" smtClean="0"/>
              <a:t>Block-C</a:t>
            </a:r>
          </a:p>
          <a:p>
            <a:pPr lvl="1"/>
            <a:r>
              <a:rPr lang="en-US" dirty="0" smtClean="0"/>
              <a:t>Block-D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66900" y="990600"/>
            <a:ext cx="2400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3300" y="990600"/>
            <a:ext cx="2400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43500" y="990600"/>
            <a:ext cx="2400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914400" marR="0" lvl="1" indent="-5143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914400" marR="0" lvl="1" indent="-5143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914400" marR="0" lvl="1" indent="-5143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43700" y="990600"/>
            <a:ext cx="2400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914400" marR="0" lvl="1" indent="-5143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914400" marR="0" lvl="1" indent="-5143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914400" marR="0" lvl="1" indent="-5143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Outline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HTML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the Web Works?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What is a Web Page?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My First HTML Page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HTML Code Formatting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Basic HTML Tags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202BE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5.1) Ordered List</a:t>
            </a:r>
            <a:endParaRPr 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1" y="1295400"/>
            <a:ext cx="4800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ol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 </a:t>
            </a:r>
            <a:r>
              <a:rPr lang="en-US" altLang="zh-CN" sz="2400" dirty="0">
                <a:ea typeface="宋体" pitchFamily="2" charset="-122"/>
              </a:rPr>
              <a:t>Item one </a:t>
            </a:r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 </a:t>
            </a:r>
            <a:r>
              <a:rPr lang="en-US" altLang="zh-CN" sz="2400" dirty="0">
                <a:ea typeface="宋体" pitchFamily="2" charset="-122"/>
              </a:rPr>
              <a:t>Item two </a:t>
            </a:r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ol</a:t>
            </a:r>
            <a:r>
              <a:rPr lang="en-US" altLang="zh-CN" sz="2400" dirty="0" smtClean="0">
                <a:ea typeface="宋体" pitchFamily="2" charset="-122"/>
              </a:rPr>
              <a:t> type="</a:t>
            </a:r>
            <a:r>
              <a:rPr lang="en-US" altLang="zh-CN" sz="2400" dirty="0">
                <a:ea typeface="宋体" pitchFamily="2" charset="-122"/>
              </a:rPr>
              <a:t>I" &gt;</a:t>
            </a:r>
          </a:p>
          <a:p>
            <a:r>
              <a:rPr lang="en-US" altLang="zh-CN" sz="2400" dirty="0">
                <a:ea typeface="宋体" pitchFamily="2" charset="-122"/>
              </a:rPr>
              <a:t>      </a:t>
            </a:r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 </a:t>
            </a:r>
            <a:r>
              <a:rPr lang="en-US" altLang="zh-CN" sz="2400" dirty="0" err="1" smtClean="0">
                <a:ea typeface="宋体" pitchFamily="2" charset="-122"/>
              </a:rPr>
              <a:t>Sublist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item one </a:t>
            </a:r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   </a:t>
            </a:r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 </a:t>
            </a:r>
            <a:r>
              <a:rPr lang="en-US" altLang="zh-CN" sz="2400" dirty="0" err="1">
                <a:ea typeface="宋体" pitchFamily="2" charset="-122"/>
              </a:rPr>
              <a:t>Sublist</a:t>
            </a:r>
            <a:r>
              <a:rPr lang="en-US" altLang="zh-CN" sz="2400" dirty="0">
                <a:ea typeface="宋体" pitchFamily="2" charset="-122"/>
              </a:rPr>
              <a:t> item two </a:t>
            </a:r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   </a:t>
            </a:r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ol</a:t>
            </a:r>
            <a:r>
              <a:rPr lang="en-US" altLang="zh-CN" sz="2400" dirty="0" smtClean="0">
                <a:ea typeface="宋体" pitchFamily="2" charset="-122"/>
              </a:rPr>
              <a:t> type="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"&gt;</a:t>
            </a:r>
          </a:p>
          <a:p>
            <a:r>
              <a:rPr lang="en-US" altLang="zh-CN" sz="2400" dirty="0">
                <a:ea typeface="宋体" pitchFamily="2" charset="-122"/>
              </a:rPr>
              <a:t>         </a:t>
            </a:r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 Sub-sub list </a:t>
            </a:r>
            <a:r>
              <a:rPr lang="en-US" altLang="zh-CN" sz="2400" dirty="0">
                <a:ea typeface="宋体" pitchFamily="2" charset="-122"/>
              </a:rPr>
              <a:t>item one </a:t>
            </a:r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      </a:t>
            </a:r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 Sub-sub list </a:t>
            </a:r>
            <a:r>
              <a:rPr lang="en-US" altLang="zh-CN" sz="2400" dirty="0">
                <a:ea typeface="宋体" pitchFamily="2" charset="-122"/>
              </a:rPr>
              <a:t>item two </a:t>
            </a:r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   </a:t>
            </a:r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ol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ol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ol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72200" y="1447800"/>
            <a:ext cx="24384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ea typeface="宋体" pitchFamily="2" charset="-122"/>
              </a:rPr>
              <a:t>Types:</a:t>
            </a:r>
          </a:p>
          <a:p>
            <a:endParaRPr lang="en-US" altLang="zh-CN" sz="2800" b="1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Type = 1 (default)</a:t>
            </a:r>
          </a:p>
          <a:p>
            <a:r>
              <a:rPr lang="en-US" altLang="zh-CN" sz="2400" dirty="0" smtClean="0">
                <a:ea typeface="宋体" pitchFamily="2" charset="-122"/>
              </a:rPr>
              <a:t>Type = a</a:t>
            </a:r>
          </a:p>
          <a:p>
            <a:r>
              <a:rPr lang="en-US" altLang="zh-CN" sz="2400" dirty="0" smtClean="0">
                <a:ea typeface="宋体" pitchFamily="2" charset="-122"/>
              </a:rPr>
              <a:t>Type = A</a:t>
            </a:r>
          </a:p>
          <a:p>
            <a:r>
              <a:rPr lang="en-US" altLang="zh-CN" sz="2400" dirty="0" smtClean="0">
                <a:ea typeface="宋体" pitchFamily="2" charset="-122"/>
              </a:rPr>
              <a:t>Type = </a:t>
            </a:r>
            <a:r>
              <a:rPr lang="en-US" altLang="zh-CN" sz="2400" dirty="0" err="1" smtClean="0">
                <a:ea typeface="宋体" pitchFamily="2" charset="-122"/>
              </a:rPr>
              <a:t>i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Type =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5.2) Unordered List</a:t>
            </a:r>
            <a:endParaRPr 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301473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ul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 </a:t>
            </a:r>
            <a:r>
              <a:rPr lang="en-US" altLang="zh-CN" sz="2400" dirty="0">
                <a:ea typeface="宋体" pitchFamily="2" charset="-122"/>
              </a:rPr>
              <a:t>One </a:t>
            </a:r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 </a:t>
            </a:r>
            <a:r>
              <a:rPr lang="en-US" altLang="zh-CN" sz="2400" dirty="0">
                <a:ea typeface="宋体" pitchFamily="2" charset="-122"/>
              </a:rPr>
              <a:t>Two </a:t>
            </a:r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ul</a:t>
            </a:r>
            <a:r>
              <a:rPr lang="en-US" altLang="zh-CN" sz="2400" dirty="0" smtClean="0">
                <a:ea typeface="宋体" pitchFamily="2" charset="-122"/>
              </a:rPr>
              <a:t> type="</a:t>
            </a:r>
            <a:r>
              <a:rPr lang="en-US" altLang="zh-CN" sz="2400" dirty="0">
                <a:ea typeface="宋体" pitchFamily="2" charset="-122"/>
              </a:rPr>
              <a:t>circle"&gt;</a:t>
            </a:r>
          </a:p>
          <a:p>
            <a:r>
              <a:rPr lang="en-US" altLang="zh-CN" sz="2400" dirty="0">
                <a:ea typeface="宋体" pitchFamily="2" charset="-122"/>
              </a:rPr>
              <a:t>      </a:t>
            </a:r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 </a:t>
            </a:r>
            <a:r>
              <a:rPr lang="en-US" altLang="zh-CN" sz="2400" dirty="0">
                <a:ea typeface="宋体" pitchFamily="2" charset="-122"/>
              </a:rPr>
              <a:t>Three </a:t>
            </a:r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   </a:t>
            </a:r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 </a:t>
            </a:r>
            <a:r>
              <a:rPr lang="en-US" altLang="zh-CN" sz="2400" dirty="0">
                <a:ea typeface="宋体" pitchFamily="2" charset="-122"/>
              </a:rPr>
              <a:t>Four </a:t>
            </a:r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   </a:t>
            </a:r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ul</a:t>
            </a:r>
            <a:r>
              <a:rPr lang="en-US" altLang="zh-CN" sz="2400" dirty="0" smtClean="0">
                <a:ea typeface="宋体" pitchFamily="2" charset="-122"/>
              </a:rPr>
              <a:t> type="</a:t>
            </a:r>
            <a:r>
              <a:rPr lang="en-US" altLang="zh-CN" sz="2400" dirty="0">
                <a:ea typeface="宋体" pitchFamily="2" charset="-122"/>
              </a:rPr>
              <a:t>square"&gt;</a:t>
            </a:r>
          </a:p>
          <a:p>
            <a:r>
              <a:rPr lang="en-US" altLang="zh-CN" sz="2400" dirty="0">
                <a:ea typeface="宋体" pitchFamily="2" charset="-122"/>
              </a:rPr>
              <a:t>         </a:t>
            </a:r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 </a:t>
            </a:r>
            <a:r>
              <a:rPr lang="en-US" altLang="zh-CN" sz="2400" dirty="0">
                <a:ea typeface="宋体" pitchFamily="2" charset="-122"/>
              </a:rPr>
              <a:t>Five </a:t>
            </a:r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      </a:t>
            </a:r>
            <a:r>
              <a:rPr lang="en-US" altLang="zh-CN" sz="2400" dirty="0" smtClean="0">
                <a:ea typeface="宋体" pitchFamily="2" charset="-122"/>
              </a:rPr>
              <a:t>&lt;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 </a:t>
            </a:r>
            <a:r>
              <a:rPr lang="en-US" altLang="zh-CN" sz="2400" dirty="0">
                <a:ea typeface="宋体" pitchFamily="2" charset="-122"/>
              </a:rPr>
              <a:t>Six </a:t>
            </a:r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li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   </a:t>
            </a:r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ul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ul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&lt;/</a:t>
            </a:r>
            <a:r>
              <a:rPr lang="en-US" altLang="zh-CN" sz="2400" dirty="0" err="1" smtClean="0">
                <a:ea typeface="宋体" pitchFamily="2" charset="-122"/>
              </a:rPr>
              <a:t>ul</a:t>
            </a:r>
            <a:r>
              <a:rPr lang="en-US" altLang="zh-CN" sz="2400" dirty="0" smtClean="0">
                <a:ea typeface="宋体" pitchFamily="2" charset="-122"/>
              </a:rPr>
              <a:t>&gt;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43600" y="1447800"/>
            <a:ext cx="2743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ea typeface="宋体" pitchFamily="2" charset="-122"/>
              </a:rPr>
              <a:t>Types:</a:t>
            </a:r>
          </a:p>
          <a:p>
            <a:endParaRPr lang="en-US" altLang="zh-CN" sz="2800" b="1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Type = disc (default)</a:t>
            </a:r>
          </a:p>
          <a:p>
            <a:r>
              <a:rPr lang="en-US" altLang="zh-CN" sz="2400" dirty="0" smtClean="0">
                <a:ea typeface="宋体" pitchFamily="2" charset="-122"/>
              </a:rPr>
              <a:t>Type = circle</a:t>
            </a:r>
          </a:p>
          <a:p>
            <a:r>
              <a:rPr lang="en-US" altLang="zh-CN" sz="2400" dirty="0" smtClean="0">
                <a:ea typeface="宋体" pitchFamily="2" charset="-122"/>
              </a:rPr>
              <a:t>Type = square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6) &lt;a&gt; Anchor Tag (Hyperlinks)</a:t>
            </a:r>
            <a:endParaRPr 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229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dirty="0">
                <a:ea typeface="宋体" pitchFamily="2" charset="-122"/>
              </a:rPr>
              <a:t>Link to an absolute URL:</a:t>
            </a:r>
          </a:p>
          <a:p>
            <a:endParaRPr lang="en-US" altLang="zh-CN" sz="2200" b="1" dirty="0">
              <a:ea typeface="宋体" pitchFamily="2" charset="-122"/>
            </a:endParaRPr>
          </a:p>
          <a:p>
            <a:r>
              <a:rPr lang="en-US" altLang="zh-CN" sz="2200" dirty="0">
                <a:ea typeface="宋体" pitchFamily="2" charset="-122"/>
              </a:rPr>
              <a:t>If you get spam, contact </a:t>
            </a:r>
            <a:r>
              <a:rPr lang="en-US" altLang="zh-CN" sz="2200" dirty="0" smtClean="0">
                <a:ea typeface="宋体" pitchFamily="2" charset="-122"/>
              </a:rPr>
              <a:t>&lt;a </a:t>
            </a:r>
            <a:r>
              <a:rPr lang="en-US" altLang="zh-CN" sz="2200" dirty="0" err="1" smtClean="0">
                <a:ea typeface="宋体" pitchFamily="2" charset="-122"/>
              </a:rPr>
              <a:t>href</a:t>
            </a:r>
            <a:r>
              <a:rPr lang="en-US" altLang="zh-CN" sz="2200" dirty="0" smtClean="0">
                <a:ea typeface="宋体" pitchFamily="2" charset="-122"/>
              </a:rPr>
              <a:t>="http://www.microsoft.com</a:t>
            </a:r>
            <a:r>
              <a:rPr lang="en-US" altLang="zh-CN" sz="2200" dirty="0">
                <a:ea typeface="宋体" pitchFamily="2" charset="-122"/>
              </a:rPr>
              <a:t>"&gt;</a:t>
            </a:r>
          </a:p>
          <a:p>
            <a:r>
              <a:rPr lang="en-US" altLang="zh-CN" sz="2200" dirty="0">
                <a:ea typeface="宋体" pitchFamily="2" charset="-122"/>
              </a:rPr>
              <a:t>Microsoft </a:t>
            </a:r>
            <a:r>
              <a:rPr lang="en-US" altLang="zh-CN" sz="2200" dirty="0" smtClean="0">
                <a:ea typeface="宋体" pitchFamily="2" charset="-122"/>
              </a:rPr>
              <a:t>&lt;/a&gt; </a:t>
            </a:r>
            <a:r>
              <a:rPr lang="en-US" altLang="zh-CN" sz="2200" dirty="0">
                <a:ea typeface="宋体" pitchFamily="2" charset="-122"/>
              </a:rPr>
              <a:t>to report the problem.</a:t>
            </a:r>
          </a:p>
          <a:p>
            <a:endParaRPr lang="en-US" altLang="zh-CN" sz="2200" dirty="0">
              <a:ea typeface="宋体" pitchFamily="2" charset="-122"/>
            </a:endParaRPr>
          </a:p>
          <a:p>
            <a:r>
              <a:rPr lang="en-US" altLang="zh-CN" sz="2200" b="1" dirty="0">
                <a:ea typeface="宋体" pitchFamily="2" charset="-122"/>
              </a:rPr>
              <a:t>Link to a relative URL:</a:t>
            </a:r>
          </a:p>
          <a:p>
            <a:endParaRPr lang="en-US" altLang="zh-CN" sz="2200" b="1" dirty="0">
              <a:ea typeface="宋体" pitchFamily="2" charset="-122"/>
            </a:endParaRPr>
          </a:p>
          <a:p>
            <a:r>
              <a:rPr lang="en-US" altLang="zh-CN" sz="2200" dirty="0">
                <a:ea typeface="宋体" pitchFamily="2" charset="-122"/>
              </a:rPr>
              <a:t>See these </a:t>
            </a:r>
            <a:r>
              <a:rPr lang="en-US" altLang="zh-CN" sz="2200" dirty="0" smtClean="0">
                <a:ea typeface="宋体" pitchFamily="2" charset="-122"/>
              </a:rPr>
              <a:t>&lt;a </a:t>
            </a:r>
            <a:r>
              <a:rPr lang="en-US" altLang="zh-CN" sz="2200" dirty="0" err="1" smtClean="0">
                <a:ea typeface="宋体" pitchFamily="2" charset="-122"/>
              </a:rPr>
              <a:t>href</a:t>
            </a:r>
            <a:r>
              <a:rPr lang="en-US" altLang="zh-CN" sz="2200" dirty="0" smtClean="0">
                <a:ea typeface="宋体" pitchFamily="2" charset="-122"/>
              </a:rPr>
              <a:t>=“./index.php"&gt; </a:t>
            </a:r>
            <a:r>
              <a:rPr lang="en-US" altLang="zh-CN" sz="2200" dirty="0">
                <a:ea typeface="宋体" pitchFamily="2" charset="-122"/>
              </a:rPr>
              <a:t>references </a:t>
            </a:r>
            <a:r>
              <a:rPr lang="en-US" altLang="zh-CN" sz="2200" dirty="0" smtClean="0">
                <a:ea typeface="宋体" pitchFamily="2" charset="-122"/>
              </a:rPr>
              <a:t>&lt;/a&gt;</a:t>
            </a:r>
            <a:endParaRPr lang="en-US" altLang="zh-CN" sz="2200" dirty="0">
              <a:ea typeface="宋体" pitchFamily="2" charset="-122"/>
            </a:endParaRPr>
          </a:p>
          <a:p>
            <a:r>
              <a:rPr lang="en-US" altLang="zh-CN" sz="2200" dirty="0">
                <a:ea typeface="宋体" pitchFamily="2" charset="-122"/>
              </a:rPr>
              <a:t>concerning our fine products.</a:t>
            </a:r>
          </a:p>
          <a:p>
            <a:endParaRPr lang="en-US" altLang="zh-CN" sz="2200" dirty="0">
              <a:ea typeface="宋体" pitchFamily="2" charset="-122"/>
            </a:endParaRPr>
          </a:p>
          <a:p>
            <a:r>
              <a:rPr lang="en-US" altLang="zh-CN" sz="2200" b="1" dirty="0">
                <a:ea typeface="宋体" pitchFamily="2" charset="-122"/>
              </a:rPr>
              <a:t>Link to a section within a URL: </a:t>
            </a:r>
          </a:p>
          <a:p>
            <a:endParaRPr lang="en-US" altLang="zh-CN" sz="2200" b="1" dirty="0">
              <a:ea typeface="宋体" pitchFamily="2" charset="-122"/>
            </a:endParaRPr>
          </a:p>
          <a:p>
            <a:r>
              <a:rPr lang="en-US" altLang="zh-CN" sz="2200" dirty="0" smtClean="0">
                <a:ea typeface="宋体" pitchFamily="2" charset="-122"/>
              </a:rPr>
              <a:t>&lt;a </a:t>
            </a:r>
            <a:r>
              <a:rPr lang="en-US" altLang="zh-CN" sz="2200" dirty="0" err="1" smtClean="0">
                <a:ea typeface="宋体" pitchFamily="2" charset="-122"/>
              </a:rPr>
              <a:t>href</a:t>
            </a:r>
            <a:r>
              <a:rPr lang="en-US" altLang="zh-CN" sz="2200" dirty="0" smtClean="0">
                <a:ea typeface="宋体" pitchFamily="2" charset="-122"/>
              </a:rPr>
              <a:t>=“#</a:t>
            </a:r>
            <a:r>
              <a:rPr lang="en-US" altLang="zh-CN" sz="2200" dirty="0">
                <a:ea typeface="宋体" pitchFamily="2" charset="-122"/>
              </a:rPr>
              <a:t>reference"&gt;</a:t>
            </a:r>
          </a:p>
          <a:p>
            <a:r>
              <a:rPr lang="en-US" altLang="zh-CN" sz="2200" smtClean="0">
                <a:ea typeface="宋体" pitchFamily="2" charset="-122"/>
              </a:rPr>
              <a:t>Reference Section. </a:t>
            </a:r>
            <a:r>
              <a:rPr lang="en-US" altLang="zh-CN" sz="2200" dirty="0" smtClean="0">
                <a:ea typeface="宋体" pitchFamily="2" charset="-122"/>
              </a:rPr>
              <a:t>&lt;/a&gt;</a:t>
            </a:r>
            <a:endParaRPr lang="en-US" altLang="zh-CN" sz="2200" dirty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7) Images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Syntax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 :</a:t>
            </a:r>
          </a:p>
          <a:p>
            <a:pPr marL="800100" lvl="1" indent="-342900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zh-CN" sz="2400" baseline="0" dirty="0" smtClean="0">
                <a:latin typeface="+mj-lt"/>
                <a:ea typeface="宋体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aseline="0" dirty="0" err="1" smtClean="0">
                <a:latin typeface="+mj-lt"/>
                <a:ea typeface="宋体" pitchFamily="2" charset="-122"/>
                <a:cs typeface="Times New Roman" panose="02020603050405020304" pitchFamily="18" charset="0"/>
              </a:rPr>
              <a:t>img</a:t>
            </a:r>
            <a:r>
              <a:rPr lang="en-US" altLang="zh-CN" sz="2400" baseline="0" dirty="0" smtClean="0">
                <a:latin typeface="+mj-lt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0" dirty="0" err="1" smtClean="0">
                <a:latin typeface="+mj-lt"/>
                <a:ea typeface="宋体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2400" baseline="0" dirty="0" smtClean="0">
                <a:latin typeface="+mj-lt"/>
                <a:ea typeface="宋体" pitchFamily="2" charset="-122"/>
                <a:cs typeface="Times New Roman" panose="02020603050405020304" pitchFamily="18" charset="0"/>
              </a:rPr>
              <a:t>=“</a:t>
            </a:r>
            <a:r>
              <a:rPr lang="en-US" altLang="zh-CN" sz="2400" baseline="0" dirty="0" err="1" smtClean="0">
                <a:latin typeface="+mj-lt"/>
                <a:ea typeface="宋体" pitchFamily="2" charset="-122"/>
                <a:cs typeface="Times New Roman" panose="02020603050405020304" pitchFamily="18" charset="0"/>
              </a:rPr>
              <a:t>PathToImage</a:t>
            </a:r>
            <a:r>
              <a:rPr lang="en-US" altLang="zh-CN" sz="2400" baseline="0" dirty="0" smtClean="0">
                <a:latin typeface="+mj-lt"/>
                <a:ea typeface="宋体" pitchFamily="2" charset="-122"/>
                <a:cs typeface="Times New Roman" panose="02020603050405020304" pitchFamily="18" charset="0"/>
              </a:rPr>
              <a:t>”/&gt;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SRC is required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zh-CN" sz="2400" dirty="0" smtClean="0">
                <a:latin typeface="+mj-lt"/>
                <a:ea typeface="宋体" pitchFamily="2" charset="-122"/>
                <a:cs typeface="Times New Roman" panose="02020603050405020304" pitchFamily="18" charset="0"/>
              </a:rPr>
              <a:t>ALT will specify the text to display if the Image not found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WIDTH, HEIGHT may be in units of pixels or percentage of page or frame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WIDTH="357"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HEIGHT="50%“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Images (cont.)</a:t>
            </a:r>
            <a:endParaRPr lang="en-US" dirty="0">
              <a:latin typeface="+mj-lt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304800" y="2590800"/>
          <a:ext cx="8382000" cy="3657600"/>
        </p:xfrm>
        <a:graphic>
          <a:graphicData uri="http://schemas.openxmlformats.org/drawingml/2006/table">
            <a:tbl>
              <a:tblPr/>
              <a:tblGrid>
                <a:gridCol w="1963738"/>
                <a:gridCol w="64182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Align=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position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Image/Text Placement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Image on left edge; text flows to right of 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Image on right edge; text flows to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Image is left; words align with top of 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Bottom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Image is left; words align with bottom of 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Middle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Words align with middle of 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14478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 &lt;</a:t>
            </a:r>
            <a:r>
              <a:rPr lang="en-US" altLang="zh-CN" sz="2400" dirty="0" err="1" smtClean="0">
                <a:ea typeface="宋体" pitchFamily="2" charset="-122"/>
              </a:rPr>
              <a:t>img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 smtClean="0">
                <a:ea typeface="宋体" pitchFamily="2" charset="-122"/>
              </a:rPr>
              <a:t>src</a:t>
            </a:r>
            <a:r>
              <a:rPr lang="en-US" altLang="zh-CN" sz="2400" dirty="0" smtClean="0">
                <a:ea typeface="宋体" pitchFamily="2" charset="-122"/>
              </a:rPr>
              <a:t>="dolphin.jpg" </a:t>
            </a:r>
            <a:r>
              <a:rPr lang="en-US" altLang="zh-CN" sz="2400" dirty="0" smtClean="0">
                <a:solidFill>
                  <a:srgbClr val="0202BE"/>
                </a:solidFill>
                <a:ea typeface="宋体" pitchFamily="2" charset="-122"/>
              </a:rPr>
              <a:t>align="left"</a:t>
            </a:r>
            <a:r>
              <a:rPr lang="en-US" altLang="zh-CN" sz="2400" dirty="0" smtClean="0">
                <a:ea typeface="宋体" pitchFamily="2" charset="-122"/>
              </a:rPr>
              <a:t> width="150" height="150" alt="dolphin jump!"&gt;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Image (cont.)</a:t>
            </a:r>
            <a:r>
              <a:rPr lang="en-US" dirty="0" smtClean="0"/>
              <a:t> =&gt; align=“bottom”</a:t>
            </a:r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Image (cont.) </a:t>
            </a:r>
            <a:r>
              <a:rPr lang="en-US" dirty="0" smtClean="0"/>
              <a:t>=&gt; align=“right”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7543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8) Table</a:t>
            </a:r>
            <a:endParaRPr 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0" y="1217474"/>
            <a:ext cx="397583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&lt;</a:t>
            </a:r>
            <a:r>
              <a:rPr lang="en-US" altLang="zh-CN" dirty="0" smtClean="0">
                <a:ea typeface="宋体" pitchFamily="2" charset="-122"/>
              </a:rPr>
              <a:t>TABLE&gt;		table </a:t>
            </a:r>
            <a:r>
              <a:rPr lang="en-US" altLang="zh-CN" dirty="0">
                <a:ea typeface="宋体" pitchFamily="2" charset="-122"/>
              </a:rPr>
              <a:t>tag</a:t>
            </a:r>
          </a:p>
          <a:p>
            <a:r>
              <a:rPr lang="en-US" altLang="zh-CN" dirty="0">
                <a:ea typeface="宋体" pitchFamily="2" charset="-122"/>
              </a:rPr>
              <a:t>&lt;CAPTION&gt; </a:t>
            </a:r>
            <a:r>
              <a:rPr lang="en-US" altLang="zh-CN" dirty="0" smtClean="0">
                <a:ea typeface="宋体" pitchFamily="2" charset="-122"/>
              </a:rPr>
              <a:t>	optional </a:t>
            </a:r>
            <a:r>
              <a:rPr lang="en-US" altLang="zh-CN" dirty="0">
                <a:ea typeface="宋体" pitchFamily="2" charset="-122"/>
              </a:rPr>
              <a:t>table title</a:t>
            </a:r>
          </a:p>
          <a:p>
            <a:r>
              <a:rPr lang="en-US" altLang="zh-CN" dirty="0">
                <a:ea typeface="宋体" pitchFamily="2" charset="-122"/>
              </a:rPr>
              <a:t>&lt;TR&gt; </a:t>
            </a:r>
            <a:r>
              <a:rPr lang="en-US" altLang="zh-CN" dirty="0" smtClean="0">
                <a:ea typeface="宋体" pitchFamily="2" charset="-122"/>
              </a:rPr>
              <a:t>		table </a:t>
            </a:r>
            <a:r>
              <a:rPr lang="en-US" altLang="zh-CN" dirty="0">
                <a:ea typeface="宋体" pitchFamily="2" charset="-122"/>
              </a:rPr>
              <a:t>row</a:t>
            </a:r>
          </a:p>
          <a:p>
            <a:r>
              <a:rPr lang="en-US" altLang="zh-CN" dirty="0">
                <a:ea typeface="宋体" pitchFamily="2" charset="-122"/>
              </a:rPr>
              <a:t>&lt;TH&gt; </a:t>
            </a:r>
            <a:r>
              <a:rPr lang="en-US" altLang="zh-CN" dirty="0" smtClean="0">
                <a:ea typeface="宋体" pitchFamily="2" charset="-122"/>
              </a:rPr>
              <a:t>		table </a:t>
            </a:r>
            <a:r>
              <a:rPr lang="en-US" altLang="zh-CN" dirty="0">
                <a:ea typeface="宋体" pitchFamily="2" charset="-122"/>
              </a:rPr>
              <a:t>column header</a:t>
            </a:r>
          </a:p>
          <a:p>
            <a:r>
              <a:rPr lang="en-US" altLang="zh-CN" dirty="0">
                <a:ea typeface="宋体" pitchFamily="2" charset="-122"/>
              </a:rPr>
              <a:t>&lt;</a:t>
            </a:r>
            <a:r>
              <a:rPr lang="en-US" altLang="zh-CN" dirty="0" smtClean="0">
                <a:ea typeface="宋体" pitchFamily="2" charset="-122"/>
              </a:rPr>
              <a:t>TD&gt;		table </a:t>
            </a:r>
            <a:r>
              <a:rPr lang="en-US" altLang="zh-CN" dirty="0">
                <a:ea typeface="宋体" pitchFamily="2" charset="-122"/>
              </a:rPr>
              <a:t>data element</a:t>
            </a: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" y="1676400"/>
            <a:ext cx="798036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ea typeface="宋体" pitchFamily="2" charset="-122"/>
              </a:rPr>
              <a:t>&lt;TABLE BORDER=1&gt;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 &lt;CAPTION&gt;Table Caption&lt;/CAPTION&gt;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 &lt;TR</a:t>
            </a:r>
            <a:r>
              <a:rPr lang="en-US" altLang="zh-CN" dirty="0" smtClean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	&lt;</a:t>
            </a:r>
            <a:r>
              <a:rPr lang="en-US" altLang="zh-CN" dirty="0">
                <a:ea typeface="宋体" pitchFamily="2" charset="-122"/>
              </a:rPr>
              <a:t>TH&gt;Heading1&lt;/TH</a:t>
            </a:r>
            <a:r>
              <a:rPr lang="en-US" altLang="zh-CN" dirty="0" smtClean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         </a:t>
            </a:r>
            <a:r>
              <a:rPr lang="en-US" altLang="zh-CN" dirty="0">
                <a:ea typeface="宋体" pitchFamily="2" charset="-122"/>
              </a:rPr>
              <a:t>&lt;TH&gt;Heading2&lt;/TH</a:t>
            </a:r>
            <a:r>
              <a:rPr lang="en-US" altLang="zh-CN" dirty="0" smtClean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  &lt;/</a:t>
            </a:r>
            <a:r>
              <a:rPr lang="en-US" altLang="zh-CN" dirty="0">
                <a:ea typeface="宋体" pitchFamily="2" charset="-122"/>
              </a:rPr>
              <a:t>TR&gt;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 &lt;TR</a:t>
            </a:r>
            <a:r>
              <a:rPr lang="en-US" altLang="zh-CN" dirty="0" smtClean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	&lt;</a:t>
            </a:r>
            <a:r>
              <a:rPr lang="en-US" altLang="zh-CN" dirty="0">
                <a:ea typeface="宋体" pitchFamily="2" charset="-122"/>
              </a:rPr>
              <a:t>TD&gt;Row1 Col1 Data&lt;/TD</a:t>
            </a:r>
            <a:r>
              <a:rPr lang="en-US" altLang="zh-CN" dirty="0" smtClean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	&lt;</a:t>
            </a:r>
            <a:r>
              <a:rPr lang="en-US" altLang="zh-CN" dirty="0">
                <a:ea typeface="宋体" pitchFamily="2" charset="-122"/>
              </a:rPr>
              <a:t>TD&gt;Row1 Col2 Data&lt;/TD</a:t>
            </a:r>
            <a:r>
              <a:rPr lang="en-US" altLang="zh-CN" dirty="0" smtClean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  &lt;/</a:t>
            </a:r>
            <a:r>
              <a:rPr lang="en-US" altLang="zh-CN" dirty="0">
                <a:ea typeface="宋体" pitchFamily="2" charset="-122"/>
              </a:rPr>
              <a:t>TR&gt;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 &lt;TR</a:t>
            </a:r>
            <a:r>
              <a:rPr lang="en-US" altLang="zh-CN" dirty="0" smtClean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	&lt;</a:t>
            </a:r>
            <a:r>
              <a:rPr lang="en-US" altLang="zh-CN" dirty="0">
                <a:ea typeface="宋体" pitchFamily="2" charset="-122"/>
              </a:rPr>
              <a:t>TD&gt;Row2 Col1 Data&lt;/TD</a:t>
            </a:r>
            <a:r>
              <a:rPr lang="en-US" altLang="zh-CN" dirty="0" smtClean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	&lt;</a:t>
            </a:r>
            <a:r>
              <a:rPr lang="en-US" altLang="zh-CN" dirty="0">
                <a:ea typeface="宋体" pitchFamily="2" charset="-122"/>
              </a:rPr>
              <a:t>TD&gt;Row2 Col2 Data&lt;/TD</a:t>
            </a:r>
            <a:r>
              <a:rPr lang="en-US" altLang="zh-CN" dirty="0" smtClean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  &lt;/TR&gt;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&lt;/TABLE&gt; 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6825" y="1743075"/>
            <a:ext cx="66103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Table Element Attributes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8912" y="1219200"/>
            <a:ext cx="880268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ALIGN=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position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 -- left, center, right for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BORDER=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number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 -- width in pixels of border (default 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CELLSPACING=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number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 -- spacing in pixels between cells, default about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CELLPADDING=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number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 -- space in pixels between cell border and table element, default about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WIDTH=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number[%]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-- width in pixels or percentage of page/frame width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5105400"/>
            <a:ext cx="1562100" cy="1095375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953000"/>
            <a:ext cx="1800225" cy="151447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Table Row &lt;</a:t>
            </a:r>
            <a:r>
              <a:rPr lang="en-US" dirty="0" err="1" smtClean="0">
                <a:latin typeface="+mj-lt"/>
              </a:rPr>
              <a:t>tr</a:t>
            </a:r>
            <a:r>
              <a:rPr lang="en-US" dirty="0" smtClean="0">
                <a:latin typeface="+mj-lt"/>
              </a:rPr>
              <a:t>&gt; Attributes</a:t>
            </a:r>
            <a:endParaRPr lang="en-US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5474832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宋体" pitchFamily="2" charset="-122"/>
              </a:rPr>
              <a:t>Valid for the table row:</a:t>
            </a:r>
          </a:p>
          <a:p>
            <a:r>
              <a:rPr lang="en-US" altLang="zh-CN" sz="2200" dirty="0">
                <a:ea typeface="宋体" pitchFamily="2" charset="-122"/>
              </a:rPr>
              <a:t>ALIGN -- left, center, right</a:t>
            </a:r>
          </a:p>
          <a:p>
            <a:r>
              <a:rPr lang="en-US" altLang="zh-CN" sz="2200" dirty="0">
                <a:ea typeface="宋体" pitchFamily="2" charset="-122"/>
              </a:rPr>
              <a:t>VALIGN -- top, middle, bottom</a:t>
            </a:r>
          </a:p>
          <a:p>
            <a:r>
              <a:rPr lang="en-US" altLang="zh-CN" sz="2200" dirty="0">
                <a:ea typeface="宋体" pitchFamily="2" charset="-122"/>
              </a:rPr>
              <a:t>BGCOLOR -- background color </a:t>
            </a:r>
          </a:p>
          <a:p>
            <a:endParaRPr lang="en-US" altLang="zh-CN" sz="1400" dirty="0">
              <a:ea typeface="宋体" pitchFamily="2" charset="-122"/>
            </a:endParaRPr>
          </a:p>
          <a:p>
            <a:endParaRPr lang="en-US" altLang="zh-CN" sz="1400" dirty="0">
              <a:ea typeface="宋体" pitchFamily="2" charset="-122"/>
            </a:endParaRPr>
          </a:p>
          <a:p>
            <a:r>
              <a:rPr lang="en-US" altLang="zh-CN" sz="1500" dirty="0" smtClean="0">
                <a:ea typeface="宋体" pitchFamily="2" charset="-122"/>
              </a:rPr>
              <a:t>&lt;</a:t>
            </a:r>
            <a:r>
              <a:rPr lang="en-US" altLang="zh-CN" sz="1500" dirty="0">
                <a:ea typeface="宋体" pitchFamily="2" charset="-122"/>
              </a:rPr>
              <a:t>TABLE ALIGN="center" WIDTH="300" HEIGHT="200"&gt;</a:t>
            </a:r>
          </a:p>
          <a:p>
            <a:pPr lvl="1"/>
            <a:r>
              <a:rPr lang="en-US" altLang="zh-CN" sz="1500" dirty="0" smtClean="0">
                <a:ea typeface="宋体" pitchFamily="2" charset="-122"/>
              </a:rPr>
              <a:t>&lt;</a:t>
            </a:r>
            <a:r>
              <a:rPr lang="en-US" altLang="zh-CN" sz="1500" dirty="0">
                <a:ea typeface="宋体" pitchFamily="2" charset="-122"/>
              </a:rPr>
              <a:t>TR ALIGN="left" VALIGN="top" BGCOLOR="red</a:t>
            </a:r>
            <a:r>
              <a:rPr lang="en-US" altLang="zh-CN" sz="1500" dirty="0" smtClean="0">
                <a:ea typeface="宋体" pitchFamily="2" charset="-122"/>
              </a:rPr>
              <a:t>"&gt;</a:t>
            </a:r>
          </a:p>
          <a:p>
            <a:pPr lvl="2"/>
            <a:r>
              <a:rPr lang="en-US" altLang="zh-CN" sz="1500" dirty="0" smtClean="0">
                <a:ea typeface="宋体" pitchFamily="2" charset="-122"/>
              </a:rPr>
              <a:t>&lt;</a:t>
            </a:r>
            <a:r>
              <a:rPr lang="en-US" altLang="zh-CN" sz="1500" dirty="0">
                <a:ea typeface="宋体" pitchFamily="2" charset="-122"/>
              </a:rPr>
              <a:t>TD&gt;One&lt;/TD</a:t>
            </a:r>
            <a:r>
              <a:rPr lang="en-US" altLang="zh-CN" sz="1500" dirty="0" smtClean="0">
                <a:ea typeface="宋体" pitchFamily="2" charset="-122"/>
              </a:rPr>
              <a:t>&gt;</a:t>
            </a:r>
          </a:p>
          <a:p>
            <a:pPr lvl="2"/>
            <a:r>
              <a:rPr lang="en-US" altLang="zh-CN" sz="1500" dirty="0" smtClean="0">
                <a:ea typeface="宋体" pitchFamily="2" charset="-122"/>
              </a:rPr>
              <a:t>&lt;</a:t>
            </a:r>
            <a:r>
              <a:rPr lang="en-US" altLang="zh-CN" sz="1500" dirty="0">
                <a:ea typeface="宋体" pitchFamily="2" charset="-122"/>
              </a:rPr>
              <a:t>TD&gt;Two&lt;/TD</a:t>
            </a:r>
            <a:r>
              <a:rPr lang="en-US" altLang="zh-CN" sz="1500" dirty="0" smtClean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sz="1500" dirty="0" smtClean="0">
                <a:ea typeface="宋体" pitchFamily="2" charset="-122"/>
              </a:rPr>
              <a:t>&lt;/TR&gt;</a:t>
            </a:r>
            <a:endParaRPr lang="en-US" altLang="zh-CN" sz="1500" dirty="0">
              <a:ea typeface="宋体" pitchFamily="2" charset="-122"/>
            </a:endParaRPr>
          </a:p>
          <a:p>
            <a:pPr lvl="1"/>
            <a:r>
              <a:rPr lang="en-US" altLang="zh-CN" sz="1500" dirty="0">
                <a:ea typeface="宋体" pitchFamily="2" charset="-122"/>
              </a:rPr>
              <a:t>&lt;TR ALIGN="center" VALIGN="middle" BGCOLOR="</a:t>
            </a:r>
            <a:r>
              <a:rPr lang="en-US" altLang="zh-CN" sz="1500" dirty="0" err="1">
                <a:ea typeface="宋体" pitchFamily="2" charset="-122"/>
              </a:rPr>
              <a:t>lightblue</a:t>
            </a:r>
            <a:r>
              <a:rPr lang="en-US" altLang="zh-CN" sz="1500" dirty="0" smtClean="0">
                <a:ea typeface="宋体" pitchFamily="2" charset="-122"/>
              </a:rPr>
              <a:t>"&gt;</a:t>
            </a:r>
          </a:p>
          <a:p>
            <a:pPr lvl="1"/>
            <a:r>
              <a:rPr lang="en-US" altLang="zh-CN" sz="1500" dirty="0" smtClean="0">
                <a:ea typeface="宋体" pitchFamily="2" charset="-122"/>
              </a:rPr>
              <a:t>	&lt;</a:t>
            </a:r>
            <a:r>
              <a:rPr lang="en-US" altLang="zh-CN" sz="1500" dirty="0">
                <a:ea typeface="宋体" pitchFamily="2" charset="-122"/>
              </a:rPr>
              <a:t>TD&gt;Three&lt;/TD</a:t>
            </a:r>
            <a:r>
              <a:rPr lang="en-US" altLang="zh-CN" sz="1500" dirty="0" smtClean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sz="1500" dirty="0" smtClean="0">
                <a:ea typeface="宋体" pitchFamily="2" charset="-122"/>
              </a:rPr>
              <a:t>	&lt;</a:t>
            </a:r>
            <a:r>
              <a:rPr lang="en-US" altLang="zh-CN" sz="1500" dirty="0">
                <a:ea typeface="宋体" pitchFamily="2" charset="-122"/>
              </a:rPr>
              <a:t>TD&gt;Four&lt;/TD</a:t>
            </a:r>
            <a:r>
              <a:rPr lang="en-US" altLang="zh-CN" sz="1500" dirty="0" smtClean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sz="1500" dirty="0" smtClean="0">
                <a:ea typeface="宋体" pitchFamily="2" charset="-122"/>
              </a:rPr>
              <a:t>&lt;/TR&gt;</a:t>
            </a:r>
            <a:endParaRPr lang="en-US" altLang="zh-CN" sz="1500" dirty="0">
              <a:ea typeface="宋体" pitchFamily="2" charset="-122"/>
            </a:endParaRPr>
          </a:p>
          <a:p>
            <a:pPr lvl="1"/>
            <a:r>
              <a:rPr lang="en-US" altLang="zh-CN" sz="1500" dirty="0">
                <a:ea typeface="宋体" pitchFamily="2" charset="-122"/>
              </a:rPr>
              <a:t>&lt;TR ALIGN="right" VALIGN="bottom" BGCOLOR="yellow</a:t>
            </a:r>
            <a:r>
              <a:rPr lang="en-US" altLang="zh-CN" sz="1500" dirty="0" smtClean="0">
                <a:ea typeface="宋体" pitchFamily="2" charset="-122"/>
              </a:rPr>
              <a:t>"&gt;</a:t>
            </a:r>
          </a:p>
          <a:p>
            <a:pPr lvl="1"/>
            <a:r>
              <a:rPr lang="en-US" altLang="zh-CN" sz="1500" dirty="0" smtClean="0">
                <a:ea typeface="宋体" pitchFamily="2" charset="-122"/>
              </a:rPr>
              <a:t>	&lt;</a:t>
            </a:r>
            <a:r>
              <a:rPr lang="en-US" altLang="zh-CN" sz="1500" dirty="0">
                <a:ea typeface="宋体" pitchFamily="2" charset="-122"/>
              </a:rPr>
              <a:t>TD&gt;Five&lt;/TD</a:t>
            </a:r>
            <a:r>
              <a:rPr lang="en-US" altLang="zh-CN" sz="1500" dirty="0" smtClean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sz="1500" dirty="0" smtClean="0">
                <a:ea typeface="宋体" pitchFamily="2" charset="-122"/>
              </a:rPr>
              <a:t>	&lt;</a:t>
            </a:r>
            <a:r>
              <a:rPr lang="en-US" altLang="zh-CN" sz="1500" dirty="0">
                <a:ea typeface="宋体" pitchFamily="2" charset="-122"/>
              </a:rPr>
              <a:t>TD&gt;Six&lt;/TD</a:t>
            </a:r>
            <a:r>
              <a:rPr lang="en-US" altLang="zh-CN" sz="1500" dirty="0" smtClean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sz="1500" dirty="0" smtClean="0">
                <a:ea typeface="宋体" pitchFamily="2" charset="-122"/>
              </a:rPr>
              <a:t>&lt;/TR&gt;</a:t>
            </a:r>
            <a:endParaRPr lang="en-US" altLang="zh-CN" sz="1500" dirty="0">
              <a:ea typeface="宋体" pitchFamily="2" charset="-122"/>
            </a:endParaRPr>
          </a:p>
          <a:p>
            <a:r>
              <a:rPr lang="en-US" altLang="zh-CN" sz="1500" dirty="0">
                <a:ea typeface="宋体" pitchFamily="2" charset="-122"/>
              </a:rPr>
              <a:t>&lt;/TABLE&gt;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838200"/>
            <a:ext cx="5029200" cy="316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Outline (Cont.)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pPr marL="808038" lvl="1" indent="-361950">
              <a:lnSpc>
                <a:spcPct val="100000"/>
              </a:lnSpc>
              <a:defRPr/>
            </a:pPr>
            <a:r>
              <a:rPr lang="en-US" sz="2800" dirty="0" smtClean="0"/>
              <a:t>List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sz="2800" dirty="0" smtClean="0"/>
              <a:t>Anchor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sz="2800" dirty="0" smtClean="0"/>
              <a:t>Image</a:t>
            </a:r>
            <a:endParaRPr lang="en-US" sz="32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  <a:tabLst/>
              <a:defRPr/>
            </a:pPr>
            <a:r>
              <a:rPr lang="en-US" sz="3200" dirty="0" smtClean="0"/>
              <a:t>HTML Tables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  <a:tabLst/>
              <a:defRPr/>
            </a:pPr>
            <a:r>
              <a:rPr lang="en-US" sz="3200" dirty="0" smtClean="0"/>
              <a:t>HTML </a:t>
            </a:r>
            <a:r>
              <a:rPr lang="en-US" sz="3200" dirty="0"/>
              <a:t>Forms</a:t>
            </a:r>
            <a:endParaRPr lang="bg-BG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Irregular Table</a:t>
            </a:r>
            <a:endParaRPr lang="en-US" dirty="0">
              <a:latin typeface="+mj-lt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64144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宋体" pitchFamily="2" charset="-122"/>
              </a:rPr>
              <a:t>Valid for the table cell:</a:t>
            </a:r>
          </a:p>
          <a:p>
            <a:r>
              <a:rPr lang="en-US" altLang="zh-CN" sz="2200" dirty="0" err="1">
                <a:ea typeface="宋体" pitchFamily="2" charset="-122"/>
              </a:rPr>
              <a:t>colspan</a:t>
            </a:r>
            <a:r>
              <a:rPr lang="en-US" altLang="zh-CN" sz="2200" dirty="0">
                <a:ea typeface="宋体" pitchFamily="2" charset="-122"/>
              </a:rPr>
              <a:t> --  how many columns this cell occupies</a:t>
            </a:r>
          </a:p>
          <a:p>
            <a:r>
              <a:rPr lang="en-US" altLang="zh-CN" sz="2200" dirty="0" err="1">
                <a:ea typeface="宋体" pitchFamily="2" charset="-122"/>
              </a:rPr>
              <a:t>rowspan</a:t>
            </a:r>
            <a:r>
              <a:rPr lang="en-US" altLang="zh-CN" sz="2200" dirty="0">
                <a:ea typeface="宋体" pitchFamily="2" charset="-122"/>
              </a:rPr>
              <a:t> – how many rows this cell occupies</a:t>
            </a:r>
            <a:endParaRPr lang="en-US" altLang="zh-CN" sz="1400" dirty="0">
              <a:ea typeface="宋体" pitchFamily="2" charset="-122"/>
            </a:endParaRPr>
          </a:p>
          <a:p>
            <a:endParaRPr lang="en-US" altLang="zh-CN" sz="1400" dirty="0">
              <a:ea typeface="宋体" pitchFamily="2" charset="-122"/>
            </a:endParaRPr>
          </a:p>
          <a:p>
            <a:endParaRPr lang="en-US" altLang="zh-CN" sz="1400" dirty="0">
              <a:ea typeface="宋体" pitchFamily="2" charset="-122"/>
            </a:endParaRPr>
          </a:p>
          <a:p>
            <a:endParaRPr lang="en-US" altLang="zh-CN" sz="1400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&lt;TABLE ALIGN="center" WIDTH="300" HEIGHT="200" border="1"&gt;</a:t>
            </a:r>
          </a:p>
          <a:p>
            <a:r>
              <a:rPr lang="en-US" altLang="zh-CN" dirty="0">
                <a:ea typeface="宋体" pitchFamily="2" charset="-122"/>
              </a:rPr>
              <a:t>&lt;TR&gt;</a:t>
            </a:r>
          </a:p>
          <a:p>
            <a:r>
              <a:rPr lang="en-US" altLang="zh-CN" dirty="0" smtClean="0">
                <a:ea typeface="宋体" pitchFamily="2" charset="-122"/>
              </a:rPr>
              <a:t>	&lt;</a:t>
            </a:r>
            <a:r>
              <a:rPr lang="en-US" altLang="zh-CN" dirty="0">
                <a:ea typeface="宋体" pitchFamily="2" charset="-122"/>
              </a:rPr>
              <a:t>TD </a:t>
            </a:r>
            <a:r>
              <a:rPr lang="en-US" altLang="zh-CN" dirty="0" err="1">
                <a:ea typeface="宋体" pitchFamily="2" charset="-122"/>
              </a:rPr>
              <a:t>colspan</a:t>
            </a:r>
            <a:r>
              <a:rPr lang="en-US" altLang="zh-CN" dirty="0">
                <a:ea typeface="宋体" pitchFamily="2" charset="-122"/>
              </a:rPr>
              <a:t>="1" </a:t>
            </a:r>
            <a:r>
              <a:rPr lang="en-US" altLang="zh-CN" dirty="0" err="1">
                <a:ea typeface="宋体" pitchFamily="2" charset="-122"/>
              </a:rPr>
              <a:t>rowspan</a:t>
            </a:r>
            <a:r>
              <a:rPr lang="en-US" altLang="zh-CN" dirty="0">
                <a:ea typeface="宋体" pitchFamily="2" charset="-122"/>
              </a:rPr>
              <a:t>="2"&gt;a&lt;/TD&gt;</a:t>
            </a:r>
          </a:p>
          <a:p>
            <a:r>
              <a:rPr lang="en-US" altLang="zh-CN" dirty="0" smtClean="0">
                <a:ea typeface="宋体" pitchFamily="2" charset="-122"/>
              </a:rPr>
              <a:t>	&lt;</a:t>
            </a:r>
            <a:r>
              <a:rPr lang="en-US" altLang="zh-CN" dirty="0">
                <a:ea typeface="宋体" pitchFamily="2" charset="-122"/>
              </a:rPr>
              <a:t>TD </a:t>
            </a:r>
            <a:r>
              <a:rPr lang="en-US" altLang="zh-CN" dirty="0" err="1">
                <a:ea typeface="宋体" pitchFamily="2" charset="-122"/>
              </a:rPr>
              <a:t>colspan</a:t>
            </a:r>
            <a:r>
              <a:rPr lang="en-US" altLang="zh-CN" dirty="0">
                <a:ea typeface="宋体" pitchFamily="2" charset="-122"/>
              </a:rPr>
              <a:t>="1" </a:t>
            </a:r>
            <a:r>
              <a:rPr lang="en-US" altLang="zh-CN" dirty="0" err="1">
                <a:ea typeface="宋体" pitchFamily="2" charset="-122"/>
              </a:rPr>
              <a:t>rowspan</a:t>
            </a:r>
            <a:r>
              <a:rPr lang="en-US" altLang="zh-CN" dirty="0">
                <a:ea typeface="宋体" pitchFamily="2" charset="-122"/>
              </a:rPr>
              <a:t>="1"&gt;b&lt;/TD</a:t>
            </a:r>
            <a:r>
              <a:rPr lang="en-US" altLang="zh-CN" dirty="0" smtClean="0">
                <a:ea typeface="宋体" pitchFamily="2" charset="-122"/>
              </a:rPr>
              <a:t>&gt;</a:t>
            </a:r>
          </a:p>
          <a:p>
            <a:r>
              <a:rPr lang="en-US" altLang="zh-CN" dirty="0" smtClean="0">
                <a:ea typeface="宋体" pitchFamily="2" charset="-122"/>
              </a:rPr>
              <a:t>	&lt;TD </a:t>
            </a:r>
            <a:r>
              <a:rPr lang="en-US" altLang="zh-CN" dirty="0" err="1" smtClean="0">
                <a:ea typeface="宋体" pitchFamily="2" charset="-122"/>
              </a:rPr>
              <a:t>colspan</a:t>
            </a:r>
            <a:r>
              <a:rPr lang="en-US" altLang="zh-CN" dirty="0" smtClean="0">
                <a:ea typeface="宋体" pitchFamily="2" charset="-122"/>
              </a:rPr>
              <a:t>="1"  </a:t>
            </a:r>
            <a:r>
              <a:rPr lang="en-US" altLang="zh-CN" dirty="0" err="1" smtClean="0">
                <a:ea typeface="宋体" pitchFamily="2" charset="-122"/>
              </a:rPr>
              <a:t>rowspan</a:t>
            </a:r>
            <a:r>
              <a:rPr lang="en-US" altLang="zh-CN" dirty="0" smtClean="0">
                <a:ea typeface="宋体" pitchFamily="2" charset="-122"/>
              </a:rPr>
              <a:t>="1" &gt;c&lt;/TD&gt;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&lt;/TR&gt;</a:t>
            </a:r>
          </a:p>
          <a:p>
            <a:r>
              <a:rPr lang="en-US" altLang="zh-CN" dirty="0">
                <a:ea typeface="宋体" pitchFamily="2" charset="-122"/>
              </a:rPr>
              <a:t>&lt;TR&gt;</a:t>
            </a:r>
          </a:p>
          <a:p>
            <a:r>
              <a:rPr lang="en-US" altLang="zh-CN" dirty="0" smtClean="0">
                <a:ea typeface="宋体" pitchFamily="2" charset="-122"/>
              </a:rPr>
              <a:t>	&lt;</a:t>
            </a:r>
            <a:r>
              <a:rPr lang="en-US" altLang="zh-CN" dirty="0">
                <a:ea typeface="宋体" pitchFamily="2" charset="-122"/>
              </a:rPr>
              <a:t>TD </a:t>
            </a:r>
            <a:r>
              <a:rPr lang="en-US" altLang="zh-CN" dirty="0" err="1">
                <a:ea typeface="宋体" pitchFamily="2" charset="-122"/>
              </a:rPr>
              <a:t>colspan</a:t>
            </a:r>
            <a:r>
              <a:rPr lang="en-US" altLang="zh-CN" dirty="0" smtClean="0">
                <a:ea typeface="宋体" pitchFamily="2" charset="-122"/>
              </a:rPr>
              <a:t>=“2"  </a:t>
            </a:r>
            <a:r>
              <a:rPr lang="en-US" altLang="zh-CN" dirty="0" err="1">
                <a:ea typeface="宋体" pitchFamily="2" charset="-122"/>
              </a:rPr>
              <a:t>rowspan</a:t>
            </a:r>
            <a:r>
              <a:rPr lang="en-US" altLang="zh-CN" dirty="0">
                <a:ea typeface="宋体" pitchFamily="2" charset="-122"/>
              </a:rPr>
              <a:t>="1</a:t>
            </a:r>
            <a:r>
              <a:rPr lang="en-US" altLang="zh-CN" dirty="0" smtClean="0">
                <a:ea typeface="宋体" pitchFamily="2" charset="-122"/>
              </a:rPr>
              <a:t>"&gt;d&lt;/</a:t>
            </a:r>
            <a:r>
              <a:rPr lang="en-US" altLang="zh-CN" dirty="0">
                <a:ea typeface="宋体" pitchFamily="2" charset="-122"/>
              </a:rPr>
              <a:t>TD</a:t>
            </a:r>
            <a:r>
              <a:rPr lang="en-US" altLang="zh-CN" dirty="0" smtClean="0">
                <a:ea typeface="宋体" pitchFamily="2" charset="-122"/>
              </a:rPr>
              <a:t>&gt;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&lt;/TR&gt;</a:t>
            </a:r>
          </a:p>
          <a:p>
            <a:r>
              <a:rPr lang="en-US" altLang="zh-CN" dirty="0">
                <a:ea typeface="宋体" pitchFamily="2" charset="-122"/>
              </a:rPr>
              <a:t>&lt;/TABLE&gt;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28800"/>
            <a:ext cx="44767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0" y="838200"/>
            <a:ext cx="44767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9) HTML Form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&lt;form&gt;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just another kind of HTML tag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HTML forms are used to create (rather primitive) GUIs on Web pages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Usually the purpose is to ask the user for information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information is then sent back to the server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an area that can contain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form elements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syntax is: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...form elements...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Form elements include: buttons, checkboxes, text fields, radio buttons, drop-down menus, etc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Other kinds of HTML tags can be mixed in with the form elements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form usually contains 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button to send the information in he form elements to the server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form’s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tell browser how to send the information to the server (there are two different ways it could be sent)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Forms can be used for other things, such as a GUI for simple programs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59150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The &lt;form&gt; Tag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219200"/>
            <a:ext cx="7924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... &lt;/form&gt;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tag encloses form elements (and probably other HTML as well)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arguments to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tell what to do with the user input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action="</a:t>
            </a: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(required)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Specifies where to send the data when the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button is clicked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method="get"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(default)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Form data is sent as a URL with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form_data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info appended to the end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be used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if data is all ASCII and not more than 100 characters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method="post"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Form data is sent in the body of the URL request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Cannot be bookmarked by most browsers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target="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Tells where to open the page sent as a result of the request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_blank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means open in a new window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_top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means use the same window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1828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114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Arjun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</a:t>
            </a:r>
            <a:endParaRPr lang="en-US" sz="4000" dirty="0" smtClean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9624822202</a:t>
            </a:r>
            <a:endParaRPr lang="en-US" sz="2800" dirty="0" smtClean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arjun.bala@darshan.ac.in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399"/>
            <a:ext cx="3810000" cy="3200401"/>
          </a:xfrm>
        </p:spPr>
        <p:txBody>
          <a:bodyPr anchor="b">
            <a:noAutofit/>
          </a:bodyPr>
          <a:lstStyle/>
          <a:p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- 3</a:t>
            </a:r>
            <a:b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XHTML</a:t>
            </a:r>
            <a:endParaRPr lang="en-US" sz="7200" b="1" dirty="0"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2588" y="0"/>
            <a:ext cx="532141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724400" y="4724400"/>
            <a:ext cx="41148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z="4000" dirty="0" smtClean="0">
                <a:solidFill>
                  <a:schemeClr val="bg1"/>
                </a:solidFill>
              </a:rPr>
              <a:t>Web Technology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2160708</a:t>
            </a:r>
          </a:p>
          <a:p>
            <a:pPr lvl="0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Semester 6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Introduction to XHTML</a:t>
            </a:r>
            <a:endParaRPr lang="en-IN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202BE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876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Problems were initially caused in the development of HTML by a lack of standards.</a:t>
            </a:r>
          </a:p>
          <a:p>
            <a:r>
              <a:rPr lang="en-US" sz="2500" dirty="0" smtClean="0"/>
              <a:t>Browser makers tended to add proprietary extensions that limited those who could see the sites in the way that was intended .</a:t>
            </a:r>
          </a:p>
          <a:p>
            <a:r>
              <a:rPr lang="en-US" sz="2500" dirty="0" smtClean="0"/>
              <a:t>This was been termed the “browser wars” of 1990s.</a:t>
            </a:r>
          </a:p>
          <a:p>
            <a:r>
              <a:rPr lang="en-US" sz="2500" dirty="0" smtClean="0"/>
              <a:t>The w3c became the main source for standards that browsers were to follow.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Introduction to XHTML (Cont.)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876800"/>
          </a:xfrm>
        </p:spPr>
        <p:txBody>
          <a:bodyPr>
            <a:noAutofit/>
          </a:bodyPr>
          <a:lstStyle/>
          <a:p>
            <a:r>
              <a:rPr lang="en-US" sz="2500" dirty="0" smtClean="0"/>
              <a:t>The evolution of HTML led to the separation of formatting instructions from content, leading to the development of CSS.</a:t>
            </a:r>
          </a:p>
          <a:p>
            <a:r>
              <a:rPr lang="en-US" sz="2500" dirty="0" smtClean="0"/>
              <a:t>HTML was redeveloped as XHTML, using XML to apply more strict approach to web coding.</a:t>
            </a:r>
          </a:p>
          <a:p>
            <a:r>
              <a:rPr lang="en-US" sz="2500" dirty="0" smtClean="0"/>
              <a:t>XHTML provides a more stable platform for CSS</a:t>
            </a:r>
          </a:p>
          <a:p>
            <a:r>
              <a:rPr lang="en-US" sz="2500" dirty="0" smtClean="0"/>
              <a:t>Several standards were produced:</a:t>
            </a:r>
          </a:p>
          <a:p>
            <a:pPr lvl="1"/>
            <a:r>
              <a:rPr lang="en-US" sz="2500" dirty="0" smtClean="0"/>
              <a:t>Transitional</a:t>
            </a:r>
          </a:p>
          <a:p>
            <a:pPr lvl="1"/>
            <a:r>
              <a:rPr lang="en-US" sz="2500" dirty="0" smtClean="0"/>
              <a:t>Strict</a:t>
            </a:r>
          </a:p>
          <a:p>
            <a:pPr lvl="1"/>
            <a:r>
              <a:rPr lang="en-US" sz="2500" dirty="0" smtClean="0"/>
              <a:t>Frameset </a:t>
            </a:r>
          </a:p>
        </p:txBody>
      </p:sp>
    </p:spTree>
    <p:extLst>
      <p:ext uri="{BB962C8B-B14F-4D97-AF65-F5344CB8AC3E}">
        <p14:creationId xmlns:p14="http://schemas.microsoft.com/office/powerpoint/2010/main" val="101469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XHTML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95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XHTML stands for </a:t>
            </a:r>
            <a:r>
              <a:rPr lang="en-US" sz="2500" dirty="0" err="1" smtClean="0"/>
              <a:t>E</a:t>
            </a:r>
            <a:r>
              <a:rPr lang="en-US" sz="2500" dirty="0" err="1" smtClean="0">
                <a:solidFill>
                  <a:srgbClr val="FF0000"/>
                </a:solidFill>
              </a:rPr>
              <a:t>X</a:t>
            </a:r>
            <a:r>
              <a:rPr lang="en-US" sz="2500" dirty="0" err="1" smtClean="0"/>
              <a:t>tensible</a:t>
            </a:r>
            <a:r>
              <a:rPr lang="en-US" sz="2500" dirty="0" smtClean="0"/>
              <a:t> </a:t>
            </a:r>
            <a:r>
              <a:rPr lang="en-US" sz="2500" dirty="0" err="1" smtClean="0">
                <a:solidFill>
                  <a:srgbClr val="FF0000"/>
                </a:solidFill>
              </a:rPr>
              <a:t>H</a:t>
            </a:r>
            <a:r>
              <a:rPr lang="en-US" sz="2500" dirty="0" err="1" smtClean="0"/>
              <a:t>yper</a:t>
            </a:r>
            <a:r>
              <a:rPr lang="en-US" sz="2500" dirty="0" err="1" smtClean="0">
                <a:solidFill>
                  <a:srgbClr val="FF0000"/>
                </a:solidFill>
              </a:rPr>
              <a:t>T</a:t>
            </a:r>
            <a:r>
              <a:rPr lang="en-US" sz="2500" dirty="0" err="1" smtClean="0"/>
              <a:t>ext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FF0000"/>
                </a:solidFill>
              </a:rPr>
              <a:t>M</a:t>
            </a:r>
            <a:r>
              <a:rPr lang="en-US" sz="2500" dirty="0" smtClean="0"/>
              <a:t>arkup </a:t>
            </a:r>
            <a:r>
              <a:rPr lang="en-US" sz="2500" dirty="0" smtClean="0">
                <a:solidFill>
                  <a:srgbClr val="FF0000"/>
                </a:solidFill>
              </a:rPr>
              <a:t>L</a:t>
            </a:r>
            <a:r>
              <a:rPr lang="en-US" sz="2500" dirty="0" smtClean="0"/>
              <a:t>anguage</a:t>
            </a:r>
          </a:p>
          <a:p>
            <a:r>
              <a:rPr lang="en-US" sz="2500" dirty="0" smtClean="0"/>
              <a:t>XHTML is almost identical to HTML 4.01</a:t>
            </a:r>
          </a:p>
          <a:p>
            <a:r>
              <a:rPr lang="en-US" sz="2500" dirty="0" smtClean="0"/>
              <a:t>XHTML is a stricter and cleaner version of HTML 4.01</a:t>
            </a:r>
          </a:p>
          <a:p>
            <a:r>
              <a:rPr lang="en-US" sz="2500" dirty="0" smtClean="0"/>
              <a:t>XHTML is HTML defined as an XML application</a:t>
            </a:r>
          </a:p>
          <a:p>
            <a:r>
              <a:rPr lang="en-US" sz="2500" dirty="0" smtClean="0"/>
              <a:t>XHTML is supported by all major browsers.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5698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Characteristics </a:t>
            </a:r>
            <a:r>
              <a:rPr lang="en-US" dirty="0" smtClean="0">
                <a:latin typeface="+mj-lt"/>
              </a:rPr>
              <a:t>of XHTML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dirty="0" smtClean="0"/>
              <a:t>DOCTYPE is mandatory</a:t>
            </a:r>
          </a:p>
          <a:p>
            <a:r>
              <a:rPr lang="en-US" sz="2700" dirty="0" smtClean="0"/>
              <a:t>XML namespace attribute in &lt;html&gt; is mandatory</a:t>
            </a:r>
          </a:p>
          <a:p>
            <a:r>
              <a:rPr lang="en-US" sz="2700" dirty="0" smtClean="0"/>
              <a:t>&lt;html&gt;, &lt;head&gt;, &lt;title&gt;, and &lt;body&gt; is mandatory</a:t>
            </a:r>
          </a:p>
          <a:p>
            <a:r>
              <a:rPr lang="en-US" sz="2700" dirty="0" smtClean="0"/>
              <a:t>elements must be properly nested</a:t>
            </a:r>
          </a:p>
          <a:p>
            <a:r>
              <a:rPr lang="en-US" sz="2700" dirty="0" smtClean="0"/>
              <a:t>elements must always be closed</a:t>
            </a:r>
          </a:p>
          <a:p>
            <a:r>
              <a:rPr lang="en-US" sz="2700" dirty="0" smtClean="0"/>
              <a:t>elements must be in lowercase</a:t>
            </a:r>
          </a:p>
          <a:p>
            <a:r>
              <a:rPr lang="en-US" sz="2700" dirty="0" smtClean="0"/>
              <a:t>documents must have one root element</a:t>
            </a:r>
          </a:p>
          <a:p>
            <a:r>
              <a:rPr lang="en-US" sz="2700" dirty="0" smtClean="0"/>
              <a:t>Attribute names must be in lower case</a:t>
            </a:r>
          </a:p>
          <a:p>
            <a:r>
              <a:rPr lang="en-US" sz="2700" dirty="0" smtClean="0"/>
              <a:t>Attribute values must be quoted</a:t>
            </a:r>
          </a:p>
          <a:p>
            <a:r>
              <a:rPr lang="en-US" sz="2700" dirty="0" smtClean="0"/>
              <a:t>Attribute abbreviation is forbidden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5115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XHTML DOCTYPE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876800"/>
          </a:xfrm>
        </p:spPr>
        <p:txBody>
          <a:bodyPr>
            <a:normAutofit/>
          </a:bodyPr>
          <a:lstStyle/>
          <a:p>
            <a:r>
              <a:rPr lang="en-US" sz="2500" dirty="0"/>
              <a:t>An XHTML document must have an XHTML DOCTYPE declaration</a:t>
            </a:r>
            <a:r>
              <a:rPr lang="en-US" sz="2500" dirty="0" smtClean="0"/>
              <a:t>.</a:t>
            </a:r>
          </a:p>
          <a:p>
            <a:r>
              <a:rPr lang="en-US" sz="2500" dirty="0"/>
              <a:t>XHTML 1.0 document type definitions are corresponds to </a:t>
            </a:r>
            <a:r>
              <a:rPr lang="en-US" sz="2500" dirty="0" smtClean="0"/>
              <a:t>four DTDs</a:t>
            </a:r>
            <a:r>
              <a:rPr lang="en-US" sz="2500" dirty="0"/>
              <a:t>: </a:t>
            </a:r>
            <a:endParaRPr lang="en-US" sz="2500" dirty="0" smtClean="0"/>
          </a:p>
          <a:p>
            <a:pPr lvl="1"/>
            <a:r>
              <a:rPr lang="en-US" sz="2500" dirty="0" smtClean="0"/>
              <a:t>Strict</a:t>
            </a:r>
            <a:r>
              <a:rPr lang="en-US" sz="2500" dirty="0"/>
              <a:t>, </a:t>
            </a:r>
            <a:r>
              <a:rPr lang="en-US" sz="2500" dirty="0" smtClean="0"/>
              <a:t>Basic, Transitional</a:t>
            </a:r>
            <a:r>
              <a:rPr lang="en-US" sz="2500" dirty="0"/>
              <a:t>, and Frameset</a:t>
            </a:r>
            <a:r>
              <a:rPr lang="en-US" sz="2500" dirty="0" smtClean="0"/>
              <a:t>.</a:t>
            </a:r>
          </a:p>
          <a:p>
            <a:pPr lvl="0"/>
            <a:r>
              <a:rPr lang="en-US" sz="2500" dirty="0" smtClean="0"/>
              <a:t>The </a:t>
            </a:r>
            <a:r>
              <a:rPr lang="en-US" sz="2500" dirty="0"/>
              <a:t>most commonly used </a:t>
            </a:r>
            <a:r>
              <a:rPr lang="en-US" sz="2500" dirty="0" smtClean="0"/>
              <a:t>is </a:t>
            </a:r>
            <a:r>
              <a:rPr lang="en-US" sz="2500" dirty="0"/>
              <a:t>the XHTML Transitional document.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7360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XHTML </a:t>
            </a:r>
            <a:r>
              <a:rPr lang="en-US" dirty="0" smtClean="0">
                <a:latin typeface="+mj-lt"/>
              </a:rPr>
              <a:t>DOCTYPE (Cont.)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500" y="1143000"/>
            <a:ext cx="87630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XHTML 1.0 Strict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MS PMincho" pitchFamily="18" charset="-128"/>
              </a:rPr>
              <a:t>&lt;!DOCTYPE html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MS PMincho" pitchFamily="18" charset="-128"/>
              </a:rPr>
              <a:t> PUBLIC "-//W3C//DTD XHTML 1.0 Strict//EN"  </a:t>
            </a:r>
          </a:p>
          <a:p>
            <a:pPr lvl="1">
              <a:buNone/>
            </a:pPr>
            <a:r>
              <a:rPr lang="en-US" sz="2000" dirty="0" smtClean="0">
                <a:latin typeface="Calibri" pitchFamily="34" charset="0"/>
                <a:ea typeface="MS PMincho" pitchFamily="18" charset="-128"/>
              </a:rPr>
              <a:t>"http://www.w3.org/TR/xhtml1/DTD/xhtml1-strict.dtd"&gt;</a:t>
            </a:r>
          </a:p>
          <a:p>
            <a:r>
              <a:rPr lang="en-US" dirty="0" smtClean="0"/>
              <a:t>XHTML 1.0 Transitional:</a:t>
            </a:r>
          </a:p>
          <a:p>
            <a:pPr lvl="1">
              <a:buNone/>
            </a:pPr>
            <a:r>
              <a:rPr lang="en-US" sz="2100" dirty="0" smtClean="0">
                <a:latin typeface="Calibri" pitchFamily="34" charset="0"/>
                <a:ea typeface="MS PMincho" pitchFamily="18" charset="-128"/>
              </a:rPr>
              <a:t>&lt;!</a:t>
            </a:r>
            <a:r>
              <a:rPr lang="en-US" sz="2100" dirty="0">
                <a:latin typeface="Calibri" pitchFamily="34" charset="0"/>
                <a:ea typeface="MS PMincho" pitchFamily="18" charset="-128"/>
              </a:rPr>
              <a:t>DOCTYPE html</a:t>
            </a:r>
          </a:p>
          <a:p>
            <a:pPr lvl="1">
              <a:buNone/>
            </a:pPr>
            <a:r>
              <a:rPr lang="en-US" sz="2100" dirty="0">
                <a:latin typeface="Calibri" pitchFamily="34" charset="0"/>
                <a:ea typeface="MS PMincho" pitchFamily="18" charset="-128"/>
              </a:rPr>
              <a:t>PUBLIC "-//W3C//DTD XHTML 1.0 Transitional//EN"</a:t>
            </a:r>
          </a:p>
          <a:p>
            <a:pPr lvl="1">
              <a:buNone/>
            </a:pPr>
            <a:r>
              <a:rPr lang="en-US" sz="2100" dirty="0">
                <a:latin typeface="Calibri" pitchFamily="34" charset="0"/>
                <a:ea typeface="MS PMincho" pitchFamily="18" charset="-128"/>
              </a:rPr>
              <a:t>"http://www.w3.org/TR/xhtml1/DTD/xhtml1-transitional.dtd"&gt;</a:t>
            </a:r>
          </a:p>
          <a:p>
            <a:r>
              <a:rPr lang="en-US" dirty="0" smtClean="0"/>
              <a:t>XHTML 1.0 Basic:</a:t>
            </a:r>
          </a:p>
          <a:p>
            <a:pPr lvl="1">
              <a:buNone/>
            </a:pPr>
            <a:r>
              <a:rPr lang="en-US" sz="2100" dirty="0" smtClean="0">
                <a:latin typeface="Calibri" pitchFamily="34" charset="0"/>
                <a:ea typeface="MS PMincho" pitchFamily="18" charset="-128"/>
              </a:rPr>
              <a:t>&lt;!DOCTYPE html</a:t>
            </a:r>
          </a:p>
          <a:p>
            <a:pPr lvl="1">
              <a:buNone/>
            </a:pPr>
            <a:r>
              <a:rPr lang="en-US" sz="2100" dirty="0" smtClean="0">
                <a:latin typeface="Calibri" pitchFamily="34" charset="0"/>
                <a:ea typeface="MS PMincho" pitchFamily="18" charset="-128"/>
              </a:rPr>
              <a:t>PUBLIC "-//W3C//DTD XHTML 1.0 Basic//EN"</a:t>
            </a:r>
          </a:p>
          <a:p>
            <a:pPr lvl="1">
              <a:buNone/>
            </a:pPr>
            <a:r>
              <a:rPr lang="en-US" sz="2100" dirty="0" smtClean="0">
                <a:latin typeface="Calibri" pitchFamily="34" charset="0"/>
                <a:ea typeface="MS PMincho" pitchFamily="18" charset="-128"/>
              </a:rPr>
              <a:t>"http://www.w3.org/TR/xhtml1/DTD/xhtml1-basic10.dtd"&gt;</a:t>
            </a:r>
            <a:endParaRPr lang="en-US" dirty="0" smtClean="0"/>
          </a:p>
          <a:p>
            <a:r>
              <a:rPr lang="en-US" dirty="0" smtClean="0"/>
              <a:t>XHTML 1.0 Frameset:</a:t>
            </a:r>
          </a:p>
          <a:p>
            <a:pPr lvl="1">
              <a:buNone/>
            </a:pPr>
            <a:r>
              <a:rPr lang="en-US" sz="2100" dirty="0" smtClean="0">
                <a:latin typeface="Calibri" pitchFamily="34" charset="0"/>
                <a:ea typeface="MS PMincho" pitchFamily="18" charset="-128"/>
              </a:rPr>
              <a:t>&lt;!DOCTYPE html</a:t>
            </a:r>
          </a:p>
          <a:p>
            <a:pPr lvl="1">
              <a:buNone/>
            </a:pPr>
            <a:r>
              <a:rPr lang="en-US" sz="2100" dirty="0" smtClean="0">
                <a:latin typeface="Calibri" pitchFamily="34" charset="0"/>
                <a:ea typeface="MS PMincho" pitchFamily="18" charset="-128"/>
              </a:rPr>
              <a:t>PUBLIC "-//W3C//DTD XHTML 1.0 Frameset//EN"</a:t>
            </a:r>
          </a:p>
          <a:p>
            <a:pPr lvl="1">
              <a:buNone/>
            </a:pPr>
            <a:r>
              <a:rPr lang="en-US" sz="2100" dirty="0" smtClean="0">
                <a:latin typeface="Calibri" pitchFamily="34" charset="0"/>
                <a:ea typeface="MS PMincho" pitchFamily="18" charset="-128"/>
              </a:rPr>
              <a:t>"http://www.w3.org/TR/xhtml1/DTD/xhtml1-frameset.dtd"&gt;</a:t>
            </a:r>
          </a:p>
        </p:txBody>
      </p:sp>
    </p:spTree>
    <p:extLst>
      <p:ext uri="{BB962C8B-B14F-4D97-AF65-F5344CB8AC3E}">
        <p14:creationId xmlns:p14="http://schemas.microsoft.com/office/powerpoint/2010/main" val="59048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How the Web Works?</a:t>
            </a:r>
            <a:endParaRPr lang="en-IN" dirty="0">
              <a:latin typeface="+mj-lt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9144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World Wide Web (WWW) use classical client / server 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yper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ransfer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rotocol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text-based request-response protocol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2971800" y="29459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24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304800" y="5051048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kumimoji="0" lang="en-US" sz="2600" b="1" dirty="0" smtClean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a </a:t>
            </a:r>
            <a:r>
              <a:rPr kumimoji="0" lang="en-US" sz="2600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5838824" y="4879538"/>
            <a:ext cx="3000376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running Web Server </a:t>
            </a:r>
            <a:r>
              <a:rPr kumimoji="0" lang="en-US" sz="2600" b="1" dirty="0" smtClean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  </a:t>
            </a:r>
            <a:r>
              <a:rPr lang="en-US" sz="2600" b="1" dirty="0" smtClean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(IIS, Apache, </a:t>
            </a:r>
            <a:r>
              <a:rPr kumimoji="0" lang="en-US" sz="2600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971800" y="3982600"/>
            <a:ext cx="3352800" cy="698748"/>
            <a:chOff x="3200400" y="3962400"/>
            <a:chExt cx="2895600" cy="485775"/>
          </a:xfrm>
        </p:grpSpPr>
        <p:sp>
          <p:nvSpPr>
            <p:cNvPr id="29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</a:t>
              </a:r>
              <a:r>
                <a:rPr kumimoji="0"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response</a:t>
              </a:r>
              <a:endParaRPr kumimoji="0"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1" name="Text Box 37"/>
          <p:cNvSpPr txBox="1">
            <a:spLocks noChangeArrowheads="1"/>
          </p:cNvSpPr>
          <p:nvPr/>
        </p:nvSpPr>
        <p:spPr bwMode="auto">
          <a:xfrm>
            <a:off x="3875088" y="2590800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4310062" y="3742888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000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80803" y="2409565"/>
            <a:ext cx="2438400" cy="2438400"/>
            <a:chOff x="228600" y="224864"/>
            <a:chExt cx="2438400" cy="2438400"/>
          </a:xfrm>
        </p:grpSpPr>
        <p:pic>
          <p:nvPicPr>
            <p:cNvPr id="34" name="Picture 2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6" descr="website-wind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36" name="Picture 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1534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1" grpId="0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XHTML </a:t>
            </a:r>
            <a:r>
              <a:rPr lang="en-US" dirty="0" smtClean="0">
                <a:latin typeface="+mj-lt"/>
              </a:rPr>
              <a:t>Document Structure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95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A basic XHTML document consists of the following main parts:</a:t>
            </a:r>
          </a:p>
          <a:p>
            <a:pPr lvl="1"/>
            <a:r>
              <a:rPr lang="en-US" sz="2500" dirty="0" smtClean="0"/>
              <a:t>xml version</a:t>
            </a:r>
          </a:p>
          <a:p>
            <a:pPr lvl="1"/>
            <a:r>
              <a:rPr lang="en-US" sz="2500" dirty="0" smtClean="0"/>
              <a:t>The DOCTYPE (DTD)</a:t>
            </a:r>
          </a:p>
          <a:p>
            <a:pPr lvl="1"/>
            <a:r>
              <a:rPr lang="en-US" sz="2500" dirty="0" smtClean="0"/>
              <a:t>html document root</a:t>
            </a:r>
          </a:p>
          <a:p>
            <a:pPr lvl="1"/>
            <a:r>
              <a:rPr lang="en-US" sz="2500" dirty="0" err="1" smtClean="0"/>
              <a:t>xmlns</a:t>
            </a:r>
            <a:r>
              <a:rPr lang="en-US" sz="2500" dirty="0" smtClean="0"/>
              <a:t> attribute for the html element</a:t>
            </a:r>
          </a:p>
          <a:p>
            <a:pPr lvl="1"/>
            <a:r>
              <a:rPr lang="en-US" sz="2500" dirty="0" smtClean="0"/>
              <a:t>head element with a child title element</a:t>
            </a:r>
          </a:p>
          <a:p>
            <a:pPr lvl="1"/>
            <a:r>
              <a:rPr lang="en-US" sz="2500" dirty="0" smtClean="0"/>
              <a:t>body element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270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XHTML </a:t>
            </a:r>
            <a:r>
              <a:rPr lang="en-US" dirty="0" smtClean="0">
                <a:latin typeface="+mj-lt"/>
              </a:rPr>
              <a:t>Document Structure (Ex.)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500" y="1143000"/>
            <a:ext cx="87630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&lt;?xml </a:t>
            </a:r>
            <a:r>
              <a:rPr lang="en-US" dirty="0" smtClean="0">
                <a:solidFill>
                  <a:srgbClr val="FF0000"/>
                </a:solidFill>
              </a:rPr>
              <a:t>version</a:t>
            </a:r>
            <a:r>
              <a:rPr lang="en-US" dirty="0" smtClean="0"/>
              <a:t>="1.0" ?&gt;</a:t>
            </a:r>
          </a:p>
          <a:p>
            <a:pPr>
              <a:buNone/>
            </a:pPr>
            <a:r>
              <a:rPr lang="en-US" dirty="0" smtClean="0"/>
              <a:t>&lt;!</a:t>
            </a:r>
            <a:r>
              <a:rPr lang="en-US" dirty="0" smtClean="0">
                <a:solidFill>
                  <a:srgbClr val="FF0000"/>
                </a:solidFill>
              </a:rPr>
              <a:t>DOCTYPE</a:t>
            </a:r>
            <a:r>
              <a:rPr lang="en-US" dirty="0" smtClean="0"/>
              <a:t> HTML PUBLIC "-//W3C//DTD XHTML 1.00 Strict//EN" "http://www.w3.org/TR/xhtml1/DTD/xhtml1-strict.dtd"&gt; </a:t>
            </a:r>
          </a:p>
          <a:p>
            <a:pPr>
              <a:buNone/>
            </a:pPr>
            <a:r>
              <a:rPr lang="en-US" dirty="0" smtClean="0"/>
              <a:t>&lt;html </a:t>
            </a:r>
            <a:r>
              <a:rPr lang="en-US" dirty="0" err="1" smtClean="0">
                <a:solidFill>
                  <a:srgbClr val="FF0000"/>
                </a:solidFill>
              </a:rPr>
              <a:t>xmlns</a:t>
            </a:r>
            <a:r>
              <a:rPr lang="en-US" dirty="0" smtClean="0"/>
              <a:t>="http://www.w3.org/1999/xhtml"&gt;</a:t>
            </a:r>
          </a:p>
          <a:p>
            <a:pPr>
              <a:buNone/>
            </a:pPr>
            <a:r>
              <a:rPr lang="en-US" dirty="0" smtClean="0"/>
              <a:t>    &lt;head&gt;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&gt;Hello&lt;/title&gt;</a:t>
            </a:r>
          </a:p>
          <a:p>
            <a:pPr>
              <a:buNone/>
            </a:pPr>
            <a:r>
              <a:rPr lang="en-US" dirty="0" smtClean="0"/>
              <a:t>    &lt;/head&gt;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helloooooooo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META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50292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+mn-lt"/>
              </a:rPr>
              <a:t>Metadata is data (information) about data.</a:t>
            </a:r>
          </a:p>
          <a:p>
            <a:pPr lvl="0"/>
            <a:r>
              <a:rPr lang="en-US" dirty="0">
                <a:latin typeface="+mn-lt"/>
              </a:rPr>
              <a:t>The &lt;meta&gt; tag provides metadata about the HTML document. </a:t>
            </a:r>
            <a:endParaRPr lang="en-US" dirty="0" smtClean="0">
              <a:latin typeface="+mn-lt"/>
            </a:endParaRPr>
          </a:p>
          <a:p>
            <a:pPr lvl="0"/>
            <a:r>
              <a:rPr lang="en-US" dirty="0" smtClean="0">
                <a:latin typeface="+mn-lt"/>
              </a:rPr>
              <a:t>Metadata </a:t>
            </a:r>
            <a:r>
              <a:rPr lang="en-US" dirty="0">
                <a:latin typeface="+mn-lt"/>
              </a:rPr>
              <a:t>will not be displayed on the </a:t>
            </a:r>
            <a:r>
              <a:rPr lang="en-US" dirty="0" smtClean="0">
                <a:latin typeface="+mn-lt"/>
              </a:rPr>
              <a:t>page.</a:t>
            </a:r>
            <a:endParaRPr lang="en-US" dirty="0">
              <a:latin typeface="+mn-lt"/>
            </a:endParaRPr>
          </a:p>
          <a:p>
            <a:pPr lvl="0"/>
            <a:r>
              <a:rPr lang="en-US" dirty="0">
                <a:latin typeface="+mn-lt"/>
              </a:rPr>
              <a:t>Meta elements are typically used to specify page description, keywords, author of the document, last modified and other metadata.</a:t>
            </a:r>
          </a:p>
          <a:p>
            <a:r>
              <a:rPr lang="en-US" dirty="0">
                <a:latin typeface="+mn-lt"/>
              </a:rPr>
              <a:t>The metadata can be used </a:t>
            </a:r>
            <a:r>
              <a:rPr lang="en-US" dirty="0" smtClean="0">
                <a:latin typeface="+mn-lt"/>
              </a:rPr>
              <a:t>by </a:t>
            </a:r>
            <a:r>
              <a:rPr lang="en-US" dirty="0" smtClean="0"/>
              <a:t>search engines (keywords),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browsers (how to display content or reload page</a:t>
            </a:r>
            <a:r>
              <a:rPr lang="en-US" dirty="0" smtClean="0">
                <a:latin typeface="+mn-lt"/>
              </a:rPr>
              <a:t>) </a:t>
            </a:r>
            <a:r>
              <a:rPr lang="en-US" dirty="0">
                <a:latin typeface="+mn-lt"/>
              </a:rPr>
              <a:t>or other web services.</a:t>
            </a:r>
          </a:p>
        </p:txBody>
      </p:sp>
    </p:spTree>
    <p:extLst>
      <p:ext uri="{BB962C8B-B14F-4D97-AF65-F5344CB8AC3E}">
        <p14:creationId xmlns:p14="http://schemas.microsoft.com/office/powerpoint/2010/main" val="32520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Meta Tag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998547"/>
              </p:ext>
            </p:extLst>
          </p:nvPr>
        </p:nvGraphicFramePr>
        <p:xfrm>
          <a:off x="190500" y="1295400"/>
          <a:ext cx="8724900" cy="452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690"/>
                <a:gridCol w="1923517"/>
                <a:gridCol w="5572693"/>
              </a:tblGrid>
              <a:tr h="36826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6826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Charset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hlinkClick r:id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Character_set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character encoding for the HTML document </a:t>
                      </a:r>
                    </a:p>
                  </a:txBody>
                  <a:tcPr/>
                </a:tc>
              </a:tr>
              <a:tr h="15663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name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keywords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 name for the metadata</a:t>
                      </a:r>
                    </a:p>
                  </a:txBody>
                  <a:tcPr marL="68580" marR="68580" marT="0" marB="0" anchor="ctr"/>
                </a:tc>
              </a:tr>
              <a:tr h="9398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http-equiv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content-type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default-style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refresh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an HTTP header for the information/value of the content attribute</a:t>
                      </a:r>
                    </a:p>
                  </a:txBody>
                  <a:tcPr marL="68580" marR="68580" marT="0" marB="0" anchor="ctr"/>
                </a:tc>
              </a:tr>
              <a:tr h="6265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content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Gives the value associated with the http-equiv or name attribute</a:t>
                      </a:r>
                    </a:p>
                  </a:txBody>
                  <a:tcPr marL="68580" marR="68580" marT="0" marB="0" anchor="ctr"/>
                </a:tc>
              </a:tr>
              <a:tr h="6265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scheme</a:t>
                      </a:r>
                      <a:endParaRPr lang="en-US" sz="1800" kern="1200" dirty="0" err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format/URI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USA/Europe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supported in HTML5. Specifies a scheme to be used to interpret the value of the content attribute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676400"/>
            <a:ext cx="914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057400"/>
            <a:ext cx="91440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35814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4572000"/>
            <a:ext cx="9144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" y="5181600"/>
            <a:ext cx="9144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Character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956873"/>
              </p:ext>
            </p:extLst>
          </p:nvPr>
        </p:nvGraphicFramePr>
        <p:xfrm>
          <a:off x="190500" y="2209800"/>
          <a:ext cx="87249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300"/>
                <a:gridCol w="2908300"/>
                <a:gridCol w="2908300"/>
              </a:tblGrid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Character Entity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</a:tr>
              <a:tr h="368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&amp;nbsp;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</a:p>
                  </a:txBody>
                  <a:tcPr marL="68580" marR="68580" marT="0" marB="0"/>
                </a:tc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&amp;amp;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Ampersand</a:t>
                      </a:r>
                    </a:p>
                  </a:txBody>
                  <a:tcPr marL="68580" marR="68580" marT="0" marB="0"/>
                </a:tc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Quote</a:t>
                      </a:r>
                    </a:p>
                  </a:txBody>
                  <a:tcPr marL="68580" marR="68580" marT="0" marB="0"/>
                </a:tc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</a:p>
                  </a:txBody>
                  <a:tcPr marL="68580" marR="68580" marT="0" marB="0"/>
                </a:tc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</a:p>
                  </a:txBody>
                  <a:tcPr marL="68580" marR="68580" marT="0" marB="0"/>
                </a:tc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Copyright</a:t>
                      </a:r>
                    </a:p>
                  </a:txBody>
                  <a:tcPr marL="68580" marR="68580" marT="0" marB="0"/>
                </a:tc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Registered</a:t>
                      </a:r>
                    </a:p>
                  </a:txBody>
                  <a:tcPr marL="68580" marR="68580" marT="0" marB="0"/>
                </a:tc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&amp;trade;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Trademark</a:t>
                      </a:r>
                    </a:p>
                  </a:txBody>
                  <a:tcPr marL="68580" marR="68580" marT="0" marB="0"/>
                </a:tc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&amp;pound;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Pound</a:t>
                      </a:r>
                    </a:p>
                  </a:txBody>
                  <a:tcPr marL="68580" marR="68580" marT="0" marB="0"/>
                </a:tc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&amp;cent;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</a:t>
                      </a:r>
                    </a:p>
                  </a:txBody>
                  <a:tcPr marL="68580" marR="68580" marT="0" marB="0"/>
                </a:tc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&amp;divide;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990600"/>
            <a:ext cx="9144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dirty="0" smtClean="0">
                <a:latin typeface="+mj-lt"/>
              </a:rPr>
              <a:t>Character entities are used to display reserved characters in HTML.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smtClean="0">
                <a:latin typeface="+mj-lt"/>
              </a:rPr>
              <a:t>Characters that are not present on your keyboard can also be replaced by entities.</a:t>
            </a:r>
            <a:endParaRPr lang="en-US" sz="25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514600"/>
            <a:ext cx="914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895600"/>
            <a:ext cx="914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" y="3276600"/>
            <a:ext cx="906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657600"/>
            <a:ext cx="906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4038600"/>
            <a:ext cx="891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4419600"/>
            <a:ext cx="899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800600"/>
            <a:ext cx="899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181600"/>
            <a:ext cx="899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562600"/>
            <a:ext cx="9372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5867400"/>
            <a:ext cx="914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" y="6248400"/>
            <a:ext cx="868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06363"/>
            <a:ext cx="5905500" cy="80803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How Browser Works 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72400" y="1143000"/>
            <a:ext cx="1295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Display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7239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28600"/>
            <a:ext cx="2133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Keyboard and Mouse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981200"/>
            <a:ext cx="1752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Controller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9400" y="1981200"/>
            <a:ext cx="2590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HTML Interpreter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400" y="2743200"/>
            <a:ext cx="2590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Plug-Ins/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Other Interpreter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1981200"/>
            <a:ext cx="16764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Drivers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4724400"/>
            <a:ext cx="1371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HTTP Client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3600" y="4114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Other Clients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91200" y="3962400"/>
            <a:ext cx="16764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Network Interface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flipH="1">
            <a:off x="1562100" y="1371600"/>
            <a:ext cx="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9800" y="3124200"/>
            <a:ext cx="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66800" y="3124200"/>
            <a:ext cx="0" cy="16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38400" y="22860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38400" y="28956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23622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10200" y="29718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43800" y="25146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371600" y="3124200"/>
            <a:ext cx="0" cy="16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362200" y="3124200"/>
            <a:ext cx="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81400" y="4267200"/>
            <a:ext cx="2209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81200" y="5181600"/>
            <a:ext cx="381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981200" y="5410200"/>
            <a:ext cx="381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3581400" y="4495799"/>
            <a:ext cx="2209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467600" y="43434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H="1">
            <a:off x="7467600" y="49530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772400" y="5029200"/>
            <a:ext cx="12954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Communication with web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24800" y="3505200"/>
            <a:ext cx="12954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Response from web server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4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1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Introduction to HTML 5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DOCTYPE declaration for HTML5 is very simple:	</a:t>
            </a:r>
          </a:p>
          <a:p>
            <a:pPr lvl="1">
              <a:buNone/>
            </a:pPr>
            <a:r>
              <a:rPr lang="en-US" dirty="0" smtClean="0"/>
              <a:t>		&lt;!DOCTYPE html&gt;</a:t>
            </a:r>
          </a:p>
          <a:p>
            <a:r>
              <a:rPr lang="en-US" dirty="0" smtClean="0"/>
              <a:t>The character encoding (</a:t>
            </a:r>
            <a:r>
              <a:rPr lang="en-US" dirty="0" err="1" smtClean="0"/>
              <a:t>charset</a:t>
            </a:r>
            <a:r>
              <a:rPr lang="en-US" dirty="0" smtClean="0"/>
              <a:t>) declaration is also very simple:</a:t>
            </a:r>
          </a:p>
          <a:p>
            <a:pPr lvl="2">
              <a:buNone/>
            </a:pPr>
            <a:r>
              <a:rPr lang="en-US" sz="2000" dirty="0" smtClean="0"/>
              <a:t>&lt;meta </a:t>
            </a:r>
            <a:r>
              <a:rPr lang="en-US" sz="2000" dirty="0" err="1" smtClean="0"/>
              <a:t>charset</a:t>
            </a:r>
            <a:r>
              <a:rPr lang="en-US" sz="2000" dirty="0" smtClean="0"/>
              <a:t>="UTF-8"&gt;</a:t>
            </a:r>
          </a:p>
          <a:p>
            <a:r>
              <a:rPr lang="en-US" dirty="0" smtClean="0"/>
              <a:t>New HTML5 Elements: </a:t>
            </a:r>
          </a:p>
          <a:p>
            <a:pPr lvl="1"/>
            <a:r>
              <a:rPr lang="en-US" dirty="0" smtClean="0"/>
              <a:t>New semantic elements like &lt;header&gt;, &lt;footer&gt;, &lt;article&gt;, and &lt;section&gt;.</a:t>
            </a:r>
          </a:p>
          <a:p>
            <a:pPr lvl="1"/>
            <a:r>
              <a:rPr lang="en-US" dirty="0" smtClean="0"/>
              <a:t>New form control attributes like number, date, time, calendar, and range.</a:t>
            </a:r>
          </a:p>
          <a:p>
            <a:pPr lvl="1"/>
            <a:r>
              <a:rPr lang="en-US" dirty="0" smtClean="0"/>
              <a:t>New graphic elements: &lt;</a:t>
            </a:r>
            <a:r>
              <a:rPr lang="en-US" dirty="0" err="1" smtClean="0"/>
              <a:t>svg</a:t>
            </a:r>
            <a:r>
              <a:rPr lang="en-US" dirty="0" smtClean="0"/>
              <a:t>&gt; and &lt;canvas&gt;.</a:t>
            </a:r>
          </a:p>
          <a:p>
            <a:pPr lvl="1"/>
            <a:r>
              <a:rPr lang="en-US" dirty="0" smtClean="0"/>
              <a:t>New multimedia elements: &lt;audio&gt; and &lt;video&gt;.</a:t>
            </a:r>
          </a:p>
          <a:p>
            <a:pPr lvl="1"/>
            <a:r>
              <a:rPr lang="en-US" dirty="0" smtClean="0"/>
              <a:t>Elements Removed in HTML5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Introduction to HTML 5 (cont.)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HTML4 elements have been removed from HTML5: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676400"/>
          <a:ext cx="3827605" cy="4107072"/>
        </p:xfrm>
        <a:graphic>
          <a:graphicData uri="http://schemas.openxmlformats.org/drawingml/2006/table">
            <a:tbl>
              <a:tblPr/>
              <a:tblGrid>
                <a:gridCol w="1888948"/>
                <a:gridCol w="1938657"/>
              </a:tblGrid>
              <a:tr h="312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HTML 4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HTML 5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&lt;acronym&gt;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&lt;abbr&gt;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&lt;applet&gt;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&lt;object&gt;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&lt;center&gt;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CSS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&lt;dir&gt;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&lt;ul&gt;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&lt;font&gt;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CSS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1676400"/>
          <a:ext cx="3827605" cy="3422560"/>
        </p:xfrm>
        <a:graphic>
          <a:graphicData uri="http://schemas.openxmlformats.org/drawingml/2006/table">
            <a:tbl>
              <a:tblPr/>
              <a:tblGrid>
                <a:gridCol w="1888948"/>
                <a:gridCol w="1938657"/>
              </a:tblGrid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HTML</a:t>
                      </a:r>
                      <a:r>
                        <a:rPr lang="en-US" sz="24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4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HTML 5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&lt;strike&gt;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CSS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CSS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basefont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24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CSS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&lt;big&gt;</a:t>
                      </a:r>
                      <a:endParaRPr lang="en-US" sz="24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CSS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What is a Web Page?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95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>
                <a:solidFill>
                  <a:srgbClr val="0202BE"/>
                </a:solidFill>
              </a:rPr>
              <a:t>Web </a:t>
            </a:r>
            <a:r>
              <a:rPr lang="en-US" sz="3600" dirty="0" smtClean="0">
                <a:solidFill>
                  <a:srgbClr val="0202BE"/>
                </a:solidFill>
              </a:rPr>
              <a:t>page </a:t>
            </a:r>
            <a:r>
              <a:rPr lang="en-US" sz="3600" dirty="0" smtClean="0"/>
              <a:t>is </a:t>
            </a:r>
            <a:r>
              <a:rPr lang="en-US" sz="3600" dirty="0"/>
              <a:t>text </a:t>
            </a:r>
            <a:r>
              <a:rPr lang="en-US" sz="3600" dirty="0" smtClean="0"/>
              <a:t>file </a:t>
            </a:r>
            <a:r>
              <a:rPr lang="en-US" sz="3600" dirty="0"/>
              <a:t>containing HTML</a:t>
            </a:r>
          </a:p>
          <a:p>
            <a:pPr>
              <a:defRPr/>
            </a:pPr>
            <a:r>
              <a:rPr lang="en-US" sz="3600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en-US" sz="3600" u="sng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3600" dirty="0"/>
              <a:t>yper </a:t>
            </a:r>
            <a:r>
              <a:rPr lang="en-US" sz="3600" u="sng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600" dirty="0"/>
              <a:t>ext </a:t>
            </a:r>
            <a:r>
              <a:rPr lang="en-US" sz="3600" u="sng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600" dirty="0"/>
              <a:t>arkup </a:t>
            </a:r>
            <a:r>
              <a:rPr lang="en-US" sz="3600" u="sng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600" dirty="0"/>
              <a:t>anguage</a:t>
            </a:r>
          </a:p>
          <a:p>
            <a:pPr lvl="1">
              <a:defRPr/>
            </a:pPr>
            <a:r>
              <a:rPr lang="en-US" sz="3200" dirty="0"/>
              <a:t>A notation for describing</a:t>
            </a:r>
          </a:p>
          <a:p>
            <a:pPr lvl="2">
              <a:defRPr/>
            </a:pPr>
            <a:r>
              <a:rPr lang="en-US" sz="2800" dirty="0">
                <a:solidFill>
                  <a:srgbClr val="0202BE"/>
                </a:solidFill>
              </a:rPr>
              <a:t>document structure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(semantic markup)</a:t>
            </a:r>
          </a:p>
          <a:p>
            <a:pPr lvl="2">
              <a:defRPr/>
            </a:pPr>
            <a:r>
              <a:rPr lang="en-US" sz="2800" dirty="0">
                <a:solidFill>
                  <a:srgbClr val="0202BE"/>
                </a:solidFill>
              </a:rPr>
              <a:t>formatting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(presentation markup)</a:t>
            </a:r>
          </a:p>
          <a:p>
            <a:pPr>
              <a:defRPr/>
            </a:pPr>
            <a:r>
              <a:rPr lang="en-US" sz="3600" dirty="0" smtClean="0"/>
              <a:t>The </a:t>
            </a:r>
            <a:r>
              <a:rPr lang="en-US" sz="3600" dirty="0"/>
              <a:t>markup tags provide information about the page content structure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dirty="0" smtClean="0">
                <a:latin typeface="+mj-lt"/>
              </a:rPr>
              <a:t>Creating HTML Pages</a:t>
            </a:r>
            <a:endParaRPr lang="en-IN" sz="4200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200" dirty="0"/>
              <a:t>An HTML file must have an </a:t>
            </a:r>
            <a:r>
              <a:rPr lang="en-US" sz="3200" dirty="0">
                <a:solidFill>
                  <a:srgbClr val="0202BE"/>
                </a:solidFill>
                <a:latin typeface="Consolas" pitchFamily="49" charset="0"/>
              </a:rPr>
              <a:t>.</a:t>
            </a:r>
            <a:r>
              <a:rPr lang="en-US" sz="3200" noProof="1">
                <a:solidFill>
                  <a:srgbClr val="0202BE"/>
                </a:solidFill>
                <a:latin typeface="Consolas" pitchFamily="49" charset="0"/>
              </a:rPr>
              <a:t>htm</a:t>
            </a:r>
            <a:r>
              <a:rPr lang="en-US" sz="3200" dirty="0">
                <a:solidFill>
                  <a:srgbClr val="0202BE"/>
                </a:solidFill>
              </a:rPr>
              <a:t> </a:t>
            </a:r>
            <a:r>
              <a:rPr lang="en-US" sz="3200" dirty="0"/>
              <a:t>or </a:t>
            </a:r>
            <a:r>
              <a:rPr lang="en-US" sz="3200" dirty="0">
                <a:solidFill>
                  <a:srgbClr val="0202BE"/>
                </a:solidFill>
                <a:latin typeface="Consolas" pitchFamily="49" charset="0"/>
              </a:rPr>
              <a:t>.html</a:t>
            </a:r>
            <a:r>
              <a:rPr lang="en-US" sz="3200" dirty="0">
                <a:solidFill>
                  <a:srgbClr val="0202BE"/>
                </a:solidFill>
              </a:rPr>
              <a:t> </a:t>
            </a:r>
            <a:r>
              <a:rPr lang="en-US" sz="3200" dirty="0"/>
              <a:t>file extension</a:t>
            </a:r>
          </a:p>
          <a:p>
            <a:pPr>
              <a:lnSpc>
                <a:spcPct val="95000"/>
              </a:lnSpc>
              <a:defRPr/>
            </a:pPr>
            <a:r>
              <a:rPr lang="en-US" sz="3200" dirty="0"/>
              <a:t>HTML files can be created with text editors: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noProof="1"/>
              <a:t>NotePad, NotePad ++, PSPad</a:t>
            </a:r>
          </a:p>
          <a:p>
            <a:pPr>
              <a:lnSpc>
                <a:spcPct val="95000"/>
              </a:lnSpc>
              <a:defRPr/>
            </a:pPr>
            <a:r>
              <a:rPr lang="en-US" sz="3200" dirty="0"/>
              <a:t>Or HTML editors (WYSIWYG Editors):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Microsoft FrontPage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Macromedia Dreamweaver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Netscape </a:t>
            </a:r>
            <a:r>
              <a:rPr lang="en-US" sz="2800" dirty="0" smtClean="0"/>
              <a:t>Composer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 smtClean="0"/>
              <a:t>Visual </a:t>
            </a:r>
            <a:r>
              <a:rPr lang="en-US" sz="2800" dirty="0"/>
              <a:t>Studio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First HTML Page</a:t>
            </a:r>
            <a:endParaRPr lang="en-IN" dirty="0">
              <a:latin typeface="+mj-lt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41338" y="1900237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8" descr="My-First-HTML-Page-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492625"/>
            <a:ext cx="555625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57200" y="1292016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HTML Structure</a:t>
            </a:r>
            <a:endParaRPr lang="en-IN" dirty="0">
              <a:latin typeface="+mj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dirty="0"/>
              <a:t>HTML is comprised of “elements” and “tags”</a:t>
            </a:r>
            <a:endParaRPr lang="en-US" sz="32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400" dirty="0"/>
              <a:t>Begins with </a:t>
            </a:r>
            <a:r>
              <a:rPr lang="en-US" sz="2400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and ends with </a:t>
            </a:r>
            <a:r>
              <a:rPr lang="en-US" sz="2400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>
              <a:lnSpc>
                <a:spcPct val="100000"/>
              </a:lnSpc>
              <a:defRPr/>
            </a:pPr>
            <a:r>
              <a:rPr lang="en-US" sz="3200" dirty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3200" dirty="0"/>
          </a:p>
          <a:p>
            <a:pPr>
              <a:lnSpc>
                <a:spcPct val="100000"/>
              </a:lnSpc>
              <a:defRPr/>
            </a:pPr>
            <a:r>
              <a:rPr lang="en-US" sz="3200" dirty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3200" dirty="0"/>
          </a:p>
          <a:p>
            <a:pPr>
              <a:lnSpc>
                <a:spcPct val="100000"/>
              </a:lnSpc>
              <a:defRPr/>
            </a:pPr>
            <a:r>
              <a:rPr lang="en-US" sz="3200" dirty="0"/>
              <a:t>HTML describes structure using two main sections: </a:t>
            </a:r>
            <a:r>
              <a:rPr lang="en-US" sz="3200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200" dirty="0">
                <a:solidFill>
                  <a:srgbClr val="0202BE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endParaRPr lang="en-US" sz="280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25552" y="2895600"/>
            <a:ext cx="76898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</a:t>
            </a:r>
            <a:r>
              <a:rPr lang="en-US" sz="24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&lt;head&gt;&lt;/head&gt; </a:t>
            </a:r>
            <a:r>
              <a:rPr lang="en-US" sz="2400" b="1" noProof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&lt;body&gt;&lt;/body&gt; </a:t>
            </a:r>
            <a:r>
              <a:rPr lang="en-US" sz="2400" b="1" noProof="1" smtClean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400" b="1" noProof="1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225552" y="4038600"/>
            <a:ext cx="76898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HTML Code Formatting</a:t>
            </a:r>
            <a:endParaRPr lang="en-IN" dirty="0">
              <a:latin typeface="+mj-lt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dirty="0"/>
              <a:t>The HTML source code should be formatted to increase readability and facilitate debugging.</a:t>
            </a:r>
            <a:endParaRPr lang="en-US" sz="32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400" dirty="0"/>
              <a:t>Every block element should start on a new line.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/>
              <a:t>Every nested (block) element should be indented.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/>
              <a:t>Browsers ignore multiple whitespaces in the page source, so formatting is harmless.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For performance reasons, formatting can be sacrificed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</TotalTime>
  <Words>2646</Words>
  <Application>Microsoft Office PowerPoint</Application>
  <PresentationFormat>On-screen Show (4:3)</PresentationFormat>
  <Paragraphs>628</Paragraphs>
  <Slides>47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Unit - 3 HTML</vt:lpstr>
      <vt:lpstr>Outline</vt:lpstr>
      <vt:lpstr>Outline (Cont.)</vt:lpstr>
      <vt:lpstr>How the Web Works?</vt:lpstr>
      <vt:lpstr>What is a Web Page?</vt:lpstr>
      <vt:lpstr>Creating HTML Pages</vt:lpstr>
      <vt:lpstr>First HTML Page</vt:lpstr>
      <vt:lpstr>HTML Structure</vt:lpstr>
      <vt:lpstr>HTML Code Formatting</vt:lpstr>
      <vt:lpstr>First HTML Page: Tags</vt:lpstr>
      <vt:lpstr>First HTML Page: Header</vt:lpstr>
      <vt:lpstr>First HTML Page: Body</vt:lpstr>
      <vt:lpstr>First HTML Page</vt:lpstr>
      <vt:lpstr>Basic HTML Tags</vt:lpstr>
      <vt:lpstr>1) Headings</vt:lpstr>
      <vt:lpstr>2) &lt;p&gt; paragraph</vt:lpstr>
      <vt:lpstr>3) Colors</vt:lpstr>
      <vt:lpstr>4) Fonts</vt:lpstr>
      <vt:lpstr>5) List</vt:lpstr>
      <vt:lpstr>5.1) Ordered List</vt:lpstr>
      <vt:lpstr>5.2) Unordered List</vt:lpstr>
      <vt:lpstr>6) &lt;a&gt; Anchor Tag (Hyperlinks)</vt:lpstr>
      <vt:lpstr>7) Images</vt:lpstr>
      <vt:lpstr>Images (cont.)</vt:lpstr>
      <vt:lpstr>Image (cont.) =&gt; align=“bottom”</vt:lpstr>
      <vt:lpstr>Image (cont.) =&gt; align=“right”</vt:lpstr>
      <vt:lpstr>8) Table</vt:lpstr>
      <vt:lpstr>Table Element Attributes</vt:lpstr>
      <vt:lpstr>Table Row &lt;tr&gt; Attributes</vt:lpstr>
      <vt:lpstr>Irregular Table</vt:lpstr>
      <vt:lpstr>9) HTML Form</vt:lpstr>
      <vt:lpstr>The &lt;form&gt; Tag</vt:lpstr>
      <vt:lpstr>Unit - 3 XHTML</vt:lpstr>
      <vt:lpstr>Introduction to XHTML</vt:lpstr>
      <vt:lpstr>Introduction to XHTML (Cont.)</vt:lpstr>
      <vt:lpstr>XHTML</vt:lpstr>
      <vt:lpstr>Characteristics of XHTML</vt:lpstr>
      <vt:lpstr>XHTML DOCTYPE</vt:lpstr>
      <vt:lpstr>XHTML DOCTYPE (Cont.)</vt:lpstr>
      <vt:lpstr>XHTML Document Structure</vt:lpstr>
      <vt:lpstr>XHTML Document Structure (Ex.)</vt:lpstr>
      <vt:lpstr>META Tag</vt:lpstr>
      <vt:lpstr>Meta Tag Attributes</vt:lpstr>
      <vt:lpstr>Character Entities</vt:lpstr>
      <vt:lpstr>How Browser Works ?</vt:lpstr>
      <vt:lpstr>Introduction to HTML 5</vt:lpstr>
      <vt:lpstr>Introduction to HTML 5 (cont.)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704</cp:revision>
  <dcterms:created xsi:type="dcterms:W3CDTF">2013-05-17T03:00:03Z</dcterms:created>
  <dcterms:modified xsi:type="dcterms:W3CDTF">2017-03-31T13:24:37Z</dcterms:modified>
</cp:coreProperties>
</file>