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4" r:id="rId36"/>
    <p:sldId id="316" r:id="rId37"/>
    <p:sldId id="315" r:id="rId38"/>
    <p:sldId id="318" r:id="rId39"/>
    <p:sldId id="320" r:id="rId40"/>
    <p:sldId id="321" r:id="rId41"/>
    <p:sldId id="322" r:id="rId42"/>
    <p:sldId id="323" r:id="rId43"/>
    <p:sldId id="324" r:id="rId44"/>
    <p:sldId id="325" r:id="rId45"/>
    <p:sldId id="326" r:id="rId46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L8fKRrWRrK2/8mJVtpFpmA==" hashData="KK6ihePJYCc/+DewOAAkKi2XX/g="/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FF6702"/>
    <a:srgbClr val="34495E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4660"/>
  </p:normalViewPr>
  <p:slideViewPr>
    <p:cSldViewPr>
      <p:cViewPr>
        <p:scale>
          <a:sx n="66" d="100"/>
          <a:sy n="66" d="100"/>
        </p:scale>
        <p:origin x="-984" y="-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vert="horz" lIns="92930" tIns="46465" rIns="92930" bIns="464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Unit-4 CSS	      	                                  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tutorialzine.com/2013/10/12-awesome-css3-features-you-can-finally-use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1828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4114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Arjun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Bala</a:t>
            </a:r>
            <a:endParaRPr lang="en-US" sz="4000" dirty="0" smtClean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9624822202</a:t>
            </a:r>
            <a:endParaRPr lang="en-US" sz="2800" dirty="0" smtClean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arjun.bala@darshan.ac.in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	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724400" y="4724400"/>
            <a:ext cx="41148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z="4000" dirty="0" smtClean="0">
                <a:solidFill>
                  <a:schemeClr val="bg1"/>
                </a:solidFill>
              </a:rPr>
              <a:t>Web Technology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lvl="0"/>
            <a:r>
              <a:rPr lang="en-US" sz="3200" dirty="0" smtClean="0">
                <a:solidFill>
                  <a:schemeClr val="bg1"/>
                </a:solidFill>
              </a:rPr>
              <a:t>2160708</a:t>
            </a:r>
          </a:p>
          <a:p>
            <a:pPr lvl="0"/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Semester 6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4034" name="Picture 2" descr="Image result for cs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52401"/>
            <a:ext cx="6019800" cy="309144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399"/>
            <a:ext cx="3810000" cy="3200401"/>
          </a:xfrm>
        </p:spPr>
        <p:txBody>
          <a:bodyPr anchor="b">
            <a:noAutofit/>
          </a:bodyPr>
          <a:lstStyle/>
          <a:p>
            <a: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- 4</a:t>
            </a:r>
            <a:b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CSS</a:t>
            </a:r>
            <a:endParaRPr lang="en-US" sz="7200" b="1" dirty="0"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to write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There are three ways of inserting a style sheet: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Inline Style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Internal/Embedded Style sheet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External Style 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Inline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en-US" dirty="0" smtClean="0"/>
              <a:t>It is possible to place CSS right in your HTML code, and this method of CSS usage is referred to as inline </a:t>
            </a:r>
            <a:r>
              <a:rPr lang="en-US" dirty="0" err="1" smtClean="0"/>
              <a:t>css</a:t>
            </a:r>
            <a:r>
              <a:rPr lang="en-US" dirty="0" smtClean="0"/>
              <a:t>. </a:t>
            </a:r>
          </a:p>
          <a:p>
            <a:pPr hangingPunct="0"/>
            <a:r>
              <a:rPr lang="en-US" dirty="0" smtClean="0"/>
              <a:t>Inline CSS has the highest priority out of external, internal, and inline CSS. </a:t>
            </a:r>
          </a:p>
          <a:p>
            <a:pPr hangingPunct="0"/>
            <a:r>
              <a:rPr lang="en-US" dirty="0" smtClean="0"/>
              <a:t>This means that you can override styles that are defined in external or internal by using inline CSS. </a:t>
            </a:r>
          </a:p>
          <a:p>
            <a:r>
              <a:rPr lang="en-US" dirty="0" smtClean="0"/>
              <a:t>If you want to add a style inside an HTML element all you have to do is specify the desired CSS properties with the style HTML attribute. </a:t>
            </a:r>
          </a:p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i="1" dirty="0" smtClean="0"/>
              <a:t>&lt;p style="background: blue; color: white;"&gt; My Inline CSS &lt;/p&gt;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Internal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hangingPunct="0"/>
            <a:r>
              <a:rPr lang="en-US" dirty="0" smtClean="0"/>
              <a:t>This type of CSS is only for Single Web Page.</a:t>
            </a:r>
          </a:p>
          <a:p>
            <a:r>
              <a:rPr lang="en-US" dirty="0" smtClean="0"/>
              <a:t>When using internal CSS, we must add a new tag, &lt;style&gt;, inside the &lt;head&gt; tag. </a:t>
            </a:r>
          </a:p>
          <a:p>
            <a:r>
              <a:rPr lang="en-US" dirty="0" smtClean="0"/>
              <a:t>The HTML code below contains an example of &lt;style&gt;'s usage. </a:t>
            </a:r>
          </a:p>
          <a:p>
            <a:pPr lvl="2">
              <a:buNone/>
            </a:pPr>
            <a:r>
              <a:rPr lang="en-US" sz="2400" i="1" dirty="0" smtClean="0"/>
              <a:t>&lt;html&gt;&lt;head&gt;</a:t>
            </a:r>
            <a:endParaRPr lang="en-US" sz="2400" dirty="0" smtClean="0"/>
          </a:p>
          <a:p>
            <a:pPr lvl="2">
              <a:buNone/>
            </a:pPr>
            <a:r>
              <a:rPr lang="en-US" sz="2400" i="1" dirty="0" smtClean="0"/>
              <a:t>	&lt;style type="text/</a:t>
            </a:r>
            <a:r>
              <a:rPr lang="en-US" sz="2400" i="1" dirty="0" err="1" smtClean="0"/>
              <a:t>css</a:t>
            </a:r>
            <a:r>
              <a:rPr lang="en-US" sz="2400" i="1" dirty="0" smtClean="0"/>
              <a:t>"&gt;</a:t>
            </a:r>
          </a:p>
          <a:p>
            <a:pPr lvl="2">
              <a:buNone/>
            </a:pPr>
            <a:r>
              <a:rPr lang="en-US" sz="2400" i="1" dirty="0" smtClean="0"/>
              <a:t>		p{ color: red;}</a:t>
            </a:r>
          </a:p>
          <a:p>
            <a:pPr lvl="2">
              <a:buNone/>
            </a:pPr>
            <a:r>
              <a:rPr lang="en-US" sz="2400" i="1" dirty="0" smtClean="0"/>
              <a:t>	&lt;/style&gt;</a:t>
            </a:r>
            <a:endParaRPr lang="en-US" sz="2400" dirty="0" smtClean="0"/>
          </a:p>
          <a:p>
            <a:pPr lvl="2">
              <a:buNone/>
            </a:pPr>
            <a:r>
              <a:rPr lang="en-US" sz="2400" i="1" dirty="0" smtClean="0"/>
              <a:t>&lt;/head&gt;&lt;body&gt;</a:t>
            </a:r>
            <a:endParaRPr lang="en-US" sz="2400" dirty="0" smtClean="0"/>
          </a:p>
          <a:p>
            <a:pPr lvl="2">
              <a:buNone/>
            </a:pPr>
            <a:r>
              <a:rPr lang="en-US" sz="2400" i="1" dirty="0" smtClean="0"/>
              <a:t>	&lt;p&gt;Your page's content!&lt;/p&gt;&lt;/body&gt;</a:t>
            </a:r>
            <a:endParaRPr lang="en-US" sz="2400" dirty="0" smtClean="0"/>
          </a:p>
          <a:p>
            <a:pPr lvl="2">
              <a:buNone/>
            </a:pPr>
            <a:r>
              <a:rPr lang="en-US" sz="2400" i="1" dirty="0" smtClean="0"/>
              <a:t>&lt;/html&gt;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External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using CSS it is preferable to keep the CSS separate from your HTML. </a:t>
            </a:r>
          </a:p>
          <a:p>
            <a:r>
              <a:rPr lang="en-US" dirty="0" smtClean="0"/>
              <a:t>Placing CSS in a separate file allows the web designer to completely differentiate between content (HTML) and design (CSS). </a:t>
            </a:r>
          </a:p>
          <a:p>
            <a:r>
              <a:rPr lang="en-US" dirty="0" smtClean="0"/>
              <a:t>External CSS is a file that contains only CSS code and is saved with a ".</a:t>
            </a:r>
            <a:r>
              <a:rPr lang="en-US" dirty="0" err="1" smtClean="0"/>
              <a:t>css</a:t>
            </a:r>
            <a:r>
              <a:rPr lang="en-US" dirty="0" smtClean="0"/>
              <a:t>" file extension. </a:t>
            </a:r>
          </a:p>
          <a:p>
            <a:pPr hangingPunct="0"/>
            <a:r>
              <a:rPr lang="en-US" dirty="0" smtClean="0"/>
              <a:t>This CSS file is then referenced in your HTML using the &lt;link&gt; instead of &lt;style&gt;.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External Style Sheet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685800"/>
          </a:xfrm>
        </p:spPr>
        <p:txBody>
          <a:bodyPr/>
          <a:lstStyle/>
          <a:p>
            <a:r>
              <a:rPr lang="en-US" dirty="0" smtClean="0"/>
              <a:t>Example 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676400"/>
            <a:ext cx="3810000" cy="369331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Demo.html</a:t>
            </a:r>
            <a:endParaRPr lang="en-US" dirty="0" smtClean="0"/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=“</a:t>
            </a:r>
            <a:r>
              <a:rPr lang="en-US" dirty="0" err="1" smtClean="0"/>
              <a:t>stylesheet</a:t>
            </a:r>
            <a:r>
              <a:rPr lang="en-US" dirty="0" smtClean="0"/>
              <a:t>” type=“text/</a:t>
            </a:r>
            <a:r>
              <a:rPr lang="en-US" dirty="0" err="1" smtClean="0"/>
              <a:t>css</a:t>
            </a:r>
            <a:r>
              <a:rPr lang="en-US" dirty="0" smtClean="0"/>
              <a:t>” </a:t>
            </a:r>
            <a:r>
              <a:rPr lang="en-US" dirty="0" err="1" smtClean="0"/>
              <a:t>href</a:t>
            </a:r>
            <a:r>
              <a:rPr lang="en-US" dirty="0" smtClean="0"/>
              <a:t>=“test.css”&gt;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&lt;p&gt; Hello Friends &lt;/p&gt;</a:t>
            </a:r>
          </a:p>
          <a:p>
            <a:r>
              <a:rPr lang="en-US" dirty="0" smtClean="0"/>
              <a:t>&lt;p id=“para1”&gt; How are you? 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1676400"/>
            <a:ext cx="4267200" cy="2308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test.css</a:t>
            </a:r>
            <a:endParaRPr lang="en-US" dirty="0" smtClean="0"/>
          </a:p>
          <a:p>
            <a:r>
              <a:rPr lang="en-US" dirty="0" smtClean="0"/>
              <a:t>#para1{</a:t>
            </a:r>
          </a:p>
          <a:p>
            <a:r>
              <a:rPr lang="en-US" dirty="0" smtClean="0"/>
              <a:t>	 text-align: center;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p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color : blue;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4168676"/>
            <a:ext cx="4267200" cy="923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Output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Hello Friends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How are you?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External Style Sheet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lvl="1" hangingPunct="0"/>
            <a:r>
              <a:rPr lang="en-US" dirty="0" smtClean="0"/>
              <a:t>It keeps your website design and content separate. </a:t>
            </a:r>
          </a:p>
          <a:p>
            <a:pPr lvl="1" hangingPunct="0"/>
            <a:r>
              <a:rPr lang="en-US" dirty="0" smtClean="0"/>
              <a:t>It's much easier to reuse your CSS code if you have it in a separate file. Instead of typing the same CSS code on every web page you have, simply have many pages refer to a single CSS file with the "link" tag. </a:t>
            </a:r>
          </a:p>
          <a:p>
            <a:pPr lvl="1" hangingPunct="0"/>
            <a:r>
              <a:rPr lang="en-US" dirty="0" smtClean="0"/>
              <a:t>You can make drastic changes to your web pages with just a few changes in a single CSS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066800"/>
          </a:xfrm>
        </p:spPr>
        <p:txBody>
          <a:bodyPr/>
          <a:lstStyle/>
          <a:p>
            <a:r>
              <a:rPr lang="en-US" dirty="0" smtClean="0"/>
              <a:t>We can apply same </a:t>
            </a:r>
            <a:r>
              <a:rPr lang="en-US" dirty="0" err="1" smtClean="0"/>
              <a:t>css</a:t>
            </a:r>
            <a:r>
              <a:rPr lang="en-US" dirty="0" smtClean="0"/>
              <a:t> to multiple selectors using comma separated selector list, for example :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174081"/>
            <a:ext cx="3810000" cy="369331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Demo.html</a:t>
            </a:r>
            <a:endParaRPr lang="en-US" dirty="0" smtClean="0"/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=“</a:t>
            </a:r>
            <a:r>
              <a:rPr lang="en-US" dirty="0" err="1" smtClean="0"/>
              <a:t>stylesheet</a:t>
            </a:r>
            <a:r>
              <a:rPr lang="en-US" dirty="0" smtClean="0"/>
              <a:t>” type=“text/</a:t>
            </a:r>
            <a:r>
              <a:rPr lang="en-US" dirty="0" err="1" smtClean="0"/>
              <a:t>css</a:t>
            </a:r>
            <a:r>
              <a:rPr lang="en-US" dirty="0" smtClean="0"/>
              <a:t>” </a:t>
            </a:r>
            <a:r>
              <a:rPr lang="en-US" dirty="0" err="1" smtClean="0"/>
              <a:t>href</a:t>
            </a:r>
            <a:r>
              <a:rPr lang="en-US" dirty="0" smtClean="0"/>
              <a:t>=“test.css”&gt;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&lt;p&gt; Hello Friends &lt;/p&gt;</a:t>
            </a:r>
          </a:p>
          <a:p>
            <a:r>
              <a:rPr lang="en-US" dirty="0" smtClean="0"/>
              <a:t>&lt;h1&gt; How are you? &lt;/h1&gt;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174081"/>
            <a:ext cx="4267200" cy="14773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test.css</a:t>
            </a:r>
            <a:endParaRPr lang="en-US" dirty="0" smtClean="0"/>
          </a:p>
          <a:p>
            <a:r>
              <a:rPr lang="en-US" dirty="0" smtClean="0"/>
              <a:t>p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/>
              <a:t> h1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color : blue;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4666357"/>
            <a:ext cx="4267200" cy="107721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Output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Hello Friends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How are you?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Multiple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066800"/>
          </a:xfrm>
        </p:spPr>
        <p:txBody>
          <a:bodyPr/>
          <a:lstStyle/>
          <a:p>
            <a:r>
              <a:rPr lang="en-US" dirty="0" smtClean="0"/>
              <a:t>We can apply different class to same html element by giving space separated class names in the class attribute: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174081"/>
            <a:ext cx="3810000" cy="397031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Demo.html</a:t>
            </a:r>
            <a:endParaRPr lang="en-US" dirty="0" smtClean="0"/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=“</a:t>
            </a:r>
            <a:r>
              <a:rPr lang="en-US" dirty="0" err="1" smtClean="0"/>
              <a:t>stylesheet</a:t>
            </a:r>
            <a:r>
              <a:rPr lang="en-US" dirty="0" smtClean="0"/>
              <a:t>” type=“text/</a:t>
            </a:r>
            <a:r>
              <a:rPr lang="en-US" dirty="0" err="1" smtClean="0"/>
              <a:t>css</a:t>
            </a:r>
            <a:r>
              <a:rPr lang="en-US" dirty="0" smtClean="0"/>
              <a:t>” </a:t>
            </a:r>
            <a:r>
              <a:rPr lang="en-US" dirty="0" err="1" smtClean="0"/>
              <a:t>href</a:t>
            </a:r>
            <a:r>
              <a:rPr lang="en-US" dirty="0" smtClean="0"/>
              <a:t>=“test.css”&gt;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&lt;h1 class=“class1 class2”&gt; </a:t>
            </a:r>
          </a:p>
          <a:p>
            <a:r>
              <a:rPr lang="en-US" dirty="0" smtClean="0"/>
              <a:t>	How are you?</a:t>
            </a:r>
          </a:p>
          <a:p>
            <a:r>
              <a:rPr lang="en-US" dirty="0" smtClean="0"/>
              <a:t>&lt;/h1&gt;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174081"/>
            <a:ext cx="4267200" cy="258532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test.css</a:t>
            </a:r>
            <a:endParaRPr lang="en-US" dirty="0" smtClean="0"/>
          </a:p>
          <a:p>
            <a:r>
              <a:rPr lang="en-US" dirty="0" smtClean="0"/>
              <a:t>. class1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color : blue;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. Class2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text-align : center;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4944070"/>
            <a:ext cx="4267200" cy="80021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Output</a:t>
            </a:r>
            <a:endParaRPr lang="en-US" dirty="0" smtClean="0">
              <a:solidFill>
                <a:srgbClr val="0070C0"/>
              </a:solidFill>
            </a:endParaRPr>
          </a:p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How are you?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066800"/>
          </a:xfrm>
        </p:spPr>
        <p:txBody>
          <a:bodyPr/>
          <a:lstStyle/>
          <a:p>
            <a:r>
              <a:rPr lang="en-US" dirty="0" smtClean="0"/>
              <a:t>We can use hierarchical path to target html element  by space separated element/class/id names, for example :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174081"/>
            <a:ext cx="3810000" cy="397031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Demo.html</a:t>
            </a:r>
            <a:endParaRPr lang="en-US" dirty="0" smtClean="0"/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=“</a:t>
            </a:r>
            <a:r>
              <a:rPr lang="en-US" dirty="0" err="1" smtClean="0"/>
              <a:t>stylesheet</a:t>
            </a:r>
            <a:r>
              <a:rPr lang="en-US" dirty="0" smtClean="0"/>
              <a:t>” type=“text/</a:t>
            </a:r>
            <a:r>
              <a:rPr lang="en-US" dirty="0" err="1" smtClean="0"/>
              <a:t>css</a:t>
            </a:r>
            <a:r>
              <a:rPr lang="en-US" dirty="0" smtClean="0"/>
              <a:t>” </a:t>
            </a:r>
            <a:r>
              <a:rPr lang="en-US" dirty="0" err="1" smtClean="0"/>
              <a:t>href</a:t>
            </a:r>
            <a:r>
              <a:rPr lang="en-US" dirty="0" smtClean="0"/>
              <a:t>=“test.css”&gt;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&lt;h1&gt;Hello Friends…&lt;/h1&gt;</a:t>
            </a:r>
          </a:p>
          <a:p>
            <a:r>
              <a:rPr lang="en-US" dirty="0" smtClean="0"/>
              <a:t>&lt;div&gt;</a:t>
            </a:r>
          </a:p>
          <a:p>
            <a:r>
              <a:rPr lang="en-US" dirty="0" smtClean="0"/>
              <a:t>	&lt;h1&gt;How are you?&lt;/h1&gt;</a:t>
            </a:r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174081"/>
            <a:ext cx="4267200" cy="14773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test.css</a:t>
            </a:r>
            <a:endParaRPr lang="en-US" dirty="0" smtClean="0"/>
          </a:p>
          <a:p>
            <a:r>
              <a:rPr lang="en-US" dirty="0" smtClean="0"/>
              <a:t>div h1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color : blue;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4666357"/>
            <a:ext cx="4267200" cy="10464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Output</a:t>
            </a:r>
            <a:endParaRPr lang="en-US" dirty="0" smtClean="0"/>
          </a:p>
          <a:p>
            <a:r>
              <a:rPr lang="en-US" sz="2200" dirty="0" smtClean="0"/>
              <a:t>Hello Friends…</a:t>
            </a:r>
          </a:p>
          <a:p>
            <a:r>
              <a:rPr lang="en-US" sz="2200" dirty="0" smtClean="0">
                <a:solidFill>
                  <a:srgbClr val="0070C0"/>
                </a:solidFill>
              </a:rPr>
              <a:t>How are you?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Background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Background Color			</a:t>
            </a:r>
            <a:r>
              <a:rPr lang="en-US" sz="2200" dirty="0" smtClean="0"/>
              <a:t>(background-color)</a:t>
            </a:r>
          </a:p>
          <a:p>
            <a:r>
              <a:rPr lang="en-US" dirty="0" smtClean="0"/>
              <a:t>CSS Background Image			</a:t>
            </a:r>
            <a:r>
              <a:rPr lang="en-US" sz="2200" dirty="0" smtClean="0"/>
              <a:t>(background-image)</a:t>
            </a:r>
          </a:p>
          <a:p>
            <a:r>
              <a:rPr lang="en-US" dirty="0" smtClean="0"/>
              <a:t>Background Image Repeat			</a:t>
            </a:r>
            <a:r>
              <a:rPr lang="en-US" sz="2200" dirty="0" smtClean="0"/>
              <a:t>(background-repeat)</a:t>
            </a:r>
          </a:p>
          <a:p>
            <a:r>
              <a:rPr lang="en-US" dirty="0" smtClean="0"/>
              <a:t>CSS Fixed Background Image		</a:t>
            </a:r>
            <a:r>
              <a:rPr lang="en-US" sz="2200" dirty="0" smtClean="0"/>
              <a:t>(background-attachment)</a:t>
            </a:r>
          </a:p>
          <a:p>
            <a:r>
              <a:rPr lang="en-US" dirty="0" smtClean="0"/>
              <a:t>CSS Background Image Positioning	</a:t>
            </a:r>
            <a:r>
              <a:rPr lang="en-US" sz="2200" dirty="0" smtClean="0"/>
              <a:t>(background-position)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Outline</a:t>
            </a:r>
            <a:endParaRPr lang="en-IN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2192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CSS</a:t>
            </a:r>
          </a:p>
          <a:p>
            <a:pPr marL="519113" marR="0" lvl="1" indent="-236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What is CSS?</a:t>
            </a:r>
          </a:p>
          <a:p>
            <a:pPr marL="519113" marR="0" lvl="1" indent="-236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of CSS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Basics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of CSS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9113" marR="0" lvl="1" indent="-236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Basic Syntax &amp; Structure</a:t>
            </a:r>
          </a:p>
          <a:p>
            <a:pPr marL="519113" marR="0" lvl="1" indent="-236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Class &amp; ID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9113" marR="0" lvl="1" indent="-236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Types of CSS</a:t>
            </a:r>
          </a:p>
          <a:p>
            <a:pPr marL="519113" marR="0" lvl="1" indent="-236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Multiple selector, Multilevel selector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9725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339725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Fonts</a:t>
            </a: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&amp;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Background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en-US" dirty="0" smtClean="0"/>
              <a:t>The background-color property specifies the background color of an element.</a:t>
            </a:r>
          </a:p>
          <a:p>
            <a:pPr hangingPunct="0"/>
            <a:r>
              <a:rPr lang="en-US" dirty="0" smtClean="0"/>
              <a:t>The background color of a page is defined in the body selector:</a:t>
            </a:r>
          </a:p>
          <a:p>
            <a:pPr hangingPunct="0"/>
            <a:r>
              <a:rPr lang="en-US" dirty="0" smtClean="0"/>
              <a:t>Below is example of CSS backgrounds</a:t>
            </a:r>
          </a:p>
          <a:p>
            <a:pPr hangingPunc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124201"/>
            <a:ext cx="7924800" cy="203132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test.css</a:t>
            </a:r>
            <a:endParaRPr lang="en-US" dirty="0" smtClean="0"/>
          </a:p>
          <a:p>
            <a:r>
              <a:rPr lang="en-US" dirty="0" smtClean="0"/>
              <a:t>body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background-color : red; </a:t>
            </a:r>
          </a:p>
          <a:p>
            <a:r>
              <a:rPr lang="en-US" dirty="0" smtClean="0"/>
              <a:t>	background-color : #FF0000;</a:t>
            </a:r>
          </a:p>
          <a:p>
            <a:r>
              <a:rPr lang="en-US" dirty="0" smtClean="0"/>
              <a:t>	background-color : </a:t>
            </a:r>
            <a:r>
              <a:rPr lang="en-US" dirty="0" err="1" smtClean="0"/>
              <a:t>rgb</a:t>
            </a:r>
            <a:r>
              <a:rPr lang="en-US" dirty="0" smtClean="0"/>
              <a:t>(255,0,0);</a:t>
            </a:r>
          </a:p>
          <a:p>
            <a:r>
              <a:rPr lang="en-US" dirty="0" smtClean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758983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Background Image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en-US" dirty="0" smtClean="0"/>
              <a:t>The background-image property specifies an image to use as the background of an element.</a:t>
            </a:r>
            <a:endParaRPr lang="en-US" sz="3600" dirty="0" smtClean="0"/>
          </a:p>
          <a:p>
            <a:r>
              <a:rPr lang="en-US" dirty="0" smtClean="0"/>
              <a:t>For Example,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124201"/>
            <a:ext cx="7924800" cy="14773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test.css</a:t>
            </a:r>
            <a:endParaRPr lang="en-US" dirty="0" smtClean="0"/>
          </a:p>
          <a:p>
            <a:r>
              <a:rPr lang="en-US" dirty="0" smtClean="0"/>
              <a:t>body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background-image : </a:t>
            </a:r>
            <a:r>
              <a:rPr lang="en-US" dirty="0" err="1" smtClean="0"/>
              <a:t>url</a:t>
            </a:r>
            <a:r>
              <a:rPr lang="en-US" dirty="0" smtClean="0"/>
              <a:t>(‘pathToImage.jpg’);</a:t>
            </a:r>
          </a:p>
          <a:p>
            <a:r>
              <a:rPr lang="en-US" dirty="0" smtClean="0"/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1366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C:\Users\admin\Desktop\UnderWaterCab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8800" y="2657475"/>
            <a:ext cx="2944813" cy="154305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981200"/>
            <a:ext cx="7924800" cy="258532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test.css</a:t>
            </a:r>
            <a:endParaRPr lang="en-US" dirty="0" smtClean="0"/>
          </a:p>
          <a:p>
            <a:r>
              <a:rPr lang="en-US" dirty="0" smtClean="0"/>
              <a:t>body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background-image : </a:t>
            </a:r>
            <a:r>
              <a:rPr lang="en-US" dirty="0" err="1" smtClean="0"/>
              <a:t>url</a:t>
            </a:r>
            <a:r>
              <a:rPr lang="en-US" dirty="0" smtClean="0"/>
              <a:t>(‘pathToImage.jpg’);</a:t>
            </a:r>
          </a:p>
          <a:p>
            <a:r>
              <a:rPr lang="en-US" dirty="0" smtClean="0"/>
              <a:t>	background-repeat : repeat; </a:t>
            </a:r>
          </a:p>
          <a:p>
            <a:r>
              <a:rPr lang="en-US" dirty="0" smtClean="0"/>
              <a:t>	 background-repeat : repeat-x;</a:t>
            </a:r>
          </a:p>
          <a:p>
            <a:r>
              <a:rPr lang="en-US" dirty="0" smtClean="0"/>
              <a:t>	background-repeat : repeat-y;</a:t>
            </a:r>
          </a:p>
          <a:p>
            <a:r>
              <a:rPr lang="en-US" dirty="0" smtClean="0"/>
              <a:t>	background-repeat : no-repeat;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Background Image 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en-US" dirty="0" smtClean="0"/>
              <a:t>You can have a background image repeat vertically (y-axis), horizontally (x-axis), in both directions, or in neither direction. 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0"/>
            <a:ext cx="7067550" cy="3973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276600" y="3200400"/>
            <a:ext cx="2595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repeat-x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523999"/>
            <a:ext cx="7086600" cy="3984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962400" y="2971800"/>
            <a:ext cx="2607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epeat-y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1458286"/>
            <a:ext cx="7164588" cy="40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2921362" y="2967335"/>
            <a:ext cx="30222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o-repeat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Fixed Background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en-US" dirty="0" smtClean="0"/>
              <a:t>The background-attachment property sets whether a background image is fixed or scrolls with the rest of the page.</a:t>
            </a:r>
          </a:p>
          <a:p>
            <a:pPr hangingPunct="0"/>
            <a:r>
              <a:rPr lang="en-US" dirty="0" smtClean="0"/>
              <a:t>For Example,</a:t>
            </a:r>
          </a:p>
          <a:p>
            <a:pPr hangingPunct="0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2514600"/>
            <a:ext cx="7924800" cy="203132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test.css</a:t>
            </a:r>
            <a:endParaRPr lang="en-US" dirty="0" smtClean="0"/>
          </a:p>
          <a:p>
            <a:r>
              <a:rPr lang="en-US" dirty="0" smtClean="0"/>
              <a:t>body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background-image : </a:t>
            </a:r>
            <a:r>
              <a:rPr lang="en-US" dirty="0" err="1" smtClean="0"/>
              <a:t>url</a:t>
            </a:r>
            <a:r>
              <a:rPr lang="en-US" dirty="0" smtClean="0"/>
              <a:t>(‘pathToImage.jpg’);</a:t>
            </a:r>
          </a:p>
          <a:p>
            <a:r>
              <a:rPr lang="en-US" dirty="0" smtClean="0"/>
              <a:t>	background-repeat : no-repeat;</a:t>
            </a:r>
          </a:p>
          <a:p>
            <a:r>
              <a:rPr lang="en-US" dirty="0" smtClean="0"/>
              <a:t>	background-attachment : fixed;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Background Image Positioning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514600"/>
            <a:ext cx="7924800" cy="258532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test.css</a:t>
            </a:r>
            <a:endParaRPr lang="en-US" dirty="0" smtClean="0"/>
          </a:p>
          <a:p>
            <a:r>
              <a:rPr lang="en-US" dirty="0" smtClean="0"/>
              <a:t>body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background-image : </a:t>
            </a:r>
            <a:r>
              <a:rPr lang="en-US" dirty="0" err="1" smtClean="0"/>
              <a:t>url</a:t>
            </a:r>
            <a:r>
              <a:rPr lang="en-US" dirty="0" smtClean="0"/>
              <a:t>(‘pathToImage.jpg’);</a:t>
            </a:r>
          </a:p>
          <a:p>
            <a:r>
              <a:rPr lang="en-US" dirty="0" smtClean="0"/>
              <a:t>	background-repeat : no-repeat;</a:t>
            </a:r>
          </a:p>
          <a:p>
            <a:r>
              <a:rPr lang="en-US" dirty="0" smtClean="0"/>
              <a:t>	background-position: 20px 10px;</a:t>
            </a:r>
          </a:p>
          <a:p>
            <a:r>
              <a:rPr lang="en-US" dirty="0" smtClean="0"/>
              <a:t>	background-position: 30%30%;</a:t>
            </a:r>
          </a:p>
          <a:p>
            <a:r>
              <a:rPr lang="en-US" dirty="0" smtClean="0"/>
              <a:t>	background-position: top center;</a:t>
            </a:r>
          </a:p>
          <a:p>
            <a:r>
              <a:rPr lang="en-US" dirty="0" smtClean="0"/>
              <a:t>}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8763000" cy="492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200400" y="3886200"/>
            <a:ext cx="2755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30% 30%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CSS font properties define the font family, boldness, size, and the style of a text.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Font Color		(color)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Font Family		(font-family)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Font Size		(font-size)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Font Style		(font-style)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Font Weight		(font-weight)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Font Variant		(font-variant)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Font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5143500" cy="5334000"/>
          </a:xfrm>
        </p:spPr>
        <p:txBody>
          <a:bodyPr/>
          <a:lstStyle/>
          <a:p>
            <a:pPr lvl="0"/>
            <a:r>
              <a:rPr lang="en-US" b="1" dirty="0" smtClean="0"/>
              <a:t>CSS Font Color</a:t>
            </a:r>
          </a:p>
          <a:p>
            <a:pPr lvl="1" hangingPunct="0"/>
            <a:r>
              <a:rPr lang="en-US" dirty="0" smtClean="0"/>
              <a:t>Set the text-color for different elements</a:t>
            </a:r>
          </a:p>
          <a:p>
            <a:pPr lvl="0"/>
            <a:r>
              <a:rPr lang="en-US" b="1" dirty="0" smtClean="0"/>
              <a:t>CSS Font Family</a:t>
            </a:r>
          </a:p>
          <a:p>
            <a:pPr lvl="1"/>
            <a:r>
              <a:rPr lang="en-US" dirty="0" smtClean="0"/>
              <a:t>The font family of a text is set with the font-family property.</a:t>
            </a:r>
          </a:p>
          <a:p>
            <a:pPr lvl="0"/>
            <a:r>
              <a:rPr lang="en-US" b="1" dirty="0" smtClean="0"/>
              <a:t>CSS Font Size</a:t>
            </a:r>
          </a:p>
          <a:p>
            <a:pPr lvl="1"/>
            <a:r>
              <a:rPr lang="en-US" dirty="0" smtClean="0"/>
              <a:t>The font-size property sets the size of the text.</a:t>
            </a:r>
          </a:p>
          <a:p>
            <a:pPr lvl="2"/>
            <a:r>
              <a:rPr lang="en-US" dirty="0" smtClean="0"/>
              <a:t>font-size : 120%</a:t>
            </a:r>
          </a:p>
          <a:p>
            <a:pPr lvl="2"/>
            <a:r>
              <a:rPr lang="en-US" dirty="0" smtClean="0"/>
              <a:t>font-size : 10px;</a:t>
            </a:r>
          </a:p>
          <a:p>
            <a:pPr lvl="2"/>
            <a:r>
              <a:rPr lang="en-US" dirty="0" smtClean="0"/>
              <a:t>font-size : x-large;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914400"/>
            <a:ext cx="3505200" cy="923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h4{ </a:t>
            </a:r>
          </a:p>
          <a:p>
            <a:r>
              <a:rPr lang="en-US" dirty="0" smtClean="0"/>
              <a:t>	color : red;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1828800"/>
            <a:ext cx="3505200" cy="923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h4{ </a:t>
            </a:r>
          </a:p>
          <a:p>
            <a:r>
              <a:rPr lang="en-US" dirty="0" smtClean="0"/>
              <a:t>	font-family : </a:t>
            </a:r>
            <a:r>
              <a:rPr lang="en-US" i="1" dirty="0" smtClean="0"/>
              <a:t>sans-serif;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2743200"/>
            <a:ext cx="3505200" cy="369331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h4{ </a:t>
            </a:r>
          </a:p>
          <a:p>
            <a:r>
              <a:rPr lang="en-US" dirty="0" smtClean="0"/>
              <a:t>	font-size: 120%;</a:t>
            </a:r>
          </a:p>
          <a:p>
            <a:r>
              <a:rPr lang="en-US" dirty="0" smtClean="0"/>
              <a:t>	</a:t>
            </a:r>
            <a:r>
              <a:rPr lang="fr-FR" dirty="0" smtClean="0"/>
              <a:t>font-size : 10px;</a:t>
            </a:r>
          </a:p>
          <a:p>
            <a:pPr lvl="2"/>
            <a:r>
              <a:rPr lang="fr-FR" dirty="0" smtClean="0"/>
              <a:t>font-size : </a:t>
            </a:r>
            <a:r>
              <a:rPr lang="fr-FR" dirty="0" err="1" smtClean="0"/>
              <a:t>small</a:t>
            </a:r>
            <a:r>
              <a:rPr lang="fr-FR" dirty="0" smtClean="0"/>
              <a:t>;</a:t>
            </a:r>
          </a:p>
          <a:p>
            <a:r>
              <a:rPr lang="en-US" dirty="0" smtClean="0"/>
              <a:t>	font-size : smaller;</a:t>
            </a:r>
          </a:p>
          <a:p>
            <a:r>
              <a:rPr lang="en-US" dirty="0" smtClean="0"/>
              <a:t>	</a:t>
            </a:r>
            <a:r>
              <a:rPr lang="fr-FR" dirty="0" smtClean="0"/>
              <a:t>font-size : x-</a:t>
            </a:r>
            <a:r>
              <a:rPr lang="fr-FR" dirty="0" err="1" smtClean="0"/>
              <a:t>small</a:t>
            </a:r>
            <a:r>
              <a:rPr lang="fr-FR" dirty="0" smtClean="0"/>
              <a:t>;</a:t>
            </a:r>
          </a:p>
          <a:p>
            <a:pPr lvl="2"/>
            <a:r>
              <a:rPr lang="fr-FR" dirty="0" smtClean="0"/>
              <a:t>font-size : xx-</a:t>
            </a:r>
            <a:r>
              <a:rPr lang="fr-FR" dirty="0" err="1" smtClean="0"/>
              <a:t>small</a:t>
            </a:r>
            <a:r>
              <a:rPr lang="fr-FR" dirty="0" smtClean="0"/>
              <a:t>;</a:t>
            </a:r>
          </a:p>
          <a:p>
            <a:pPr lvl="2"/>
            <a:r>
              <a:rPr lang="fr-FR" dirty="0" smtClean="0"/>
              <a:t>font-size : large;</a:t>
            </a:r>
          </a:p>
          <a:p>
            <a:pPr lvl="2"/>
            <a:r>
              <a:rPr lang="fr-FR" dirty="0" smtClean="0"/>
              <a:t>font-size : </a:t>
            </a:r>
            <a:r>
              <a:rPr lang="fr-FR" dirty="0" err="1" smtClean="0"/>
              <a:t>larger</a:t>
            </a:r>
            <a:r>
              <a:rPr lang="fr-FR" dirty="0" smtClean="0"/>
              <a:t>;</a:t>
            </a:r>
          </a:p>
          <a:p>
            <a:pPr lvl="2"/>
            <a:r>
              <a:rPr lang="fr-FR" dirty="0" smtClean="0"/>
              <a:t>font-size : x-large;</a:t>
            </a:r>
          </a:p>
          <a:p>
            <a:pPr lvl="2"/>
            <a:r>
              <a:rPr lang="fr-FR" dirty="0" smtClean="0"/>
              <a:t>font-size : xx-large;</a:t>
            </a:r>
          </a:p>
          <a:p>
            <a:pPr lvl="2"/>
            <a:r>
              <a:rPr lang="fr-FR" dirty="0" smtClean="0"/>
              <a:t>font-size : medium;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Font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5143500" cy="5334000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CSS Font Style</a:t>
            </a:r>
          </a:p>
          <a:p>
            <a:pPr lvl="1" hangingPunct="0"/>
            <a:r>
              <a:rPr lang="en-US" dirty="0" smtClean="0"/>
              <a:t>The font-style property is mostly used to specify italic text.</a:t>
            </a:r>
          </a:p>
          <a:p>
            <a:pPr lvl="0"/>
            <a:r>
              <a:rPr lang="en-US" b="1" dirty="0" smtClean="0"/>
              <a:t>CSS Font Weight</a:t>
            </a:r>
          </a:p>
          <a:p>
            <a:pPr lvl="1" hangingPunct="0"/>
            <a:r>
              <a:rPr lang="en-US" dirty="0" smtClean="0"/>
              <a:t>The font-weight property sets how thick or thin characters in text should be displayed.</a:t>
            </a:r>
          </a:p>
          <a:p>
            <a:pPr lvl="0"/>
            <a:r>
              <a:rPr lang="en-US" b="1" dirty="0" smtClean="0"/>
              <a:t>CSS Font Variant</a:t>
            </a:r>
          </a:p>
          <a:p>
            <a:pPr lvl="1"/>
            <a:r>
              <a:rPr lang="en-US" dirty="0" smtClean="0"/>
              <a:t>The font-variant property specifies whether or not a text should be displayed in a small-caps font.</a:t>
            </a:r>
          </a:p>
          <a:p>
            <a:pPr lvl="2"/>
            <a:r>
              <a:rPr lang="en-US" dirty="0" smtClean="0"/>
              <a:t>font-variant : small-caps;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1057870"/>
            <a:ext cx="3505200" cy="923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h4{ </a:t>
            </a:r>
          </a:p>
          <a:p>
            <a:r>
              <a:rPr lang="en-US" dirty="0" smtClean="0"/>
              <a:t>	font-style: italic ;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2180272"/>
            <a:ext cx="3505200" cy="14773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h4{ </a:t>
            </a:r>
          </a:p>
          <a:p>
            <a:r>
              <a:rPr lang="en-US" dirty="0" smtClean="0"/>
              <a:t>	font-weight : </a:t>
            </a:r>
            <a:r>
              <a:rPr lang="en-US" i="1" dirty="0" smtClean="0"/>
              <a:t>300;</a:t>
            </a:r>
          </a:p>
          <a:p>
            <a:r>
              <a:rPr lang="en-US" i="1" dirty="0" smtClean="0"/>
              <a:t>	</a:t>
            </a:r>
            <a:r>
              <a:rPr lang="en-US" dirty="0" smtClean="0"/>
              <a:t>font-weight : bolder;</a:t>
            </a:r>
          </a:p>
          <a:p>
            <a:r>
              <a:rPr lang="en-US" dirty="0" smtClean="0"/>
              <a:t>	font-weight : lighter;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3863876"/>
            <a:ext cx="3505200" cy="12003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h4{ </a:t>
            </a:r>
          </a:p>
          <a:p>
            <a:r>
              <a:rPr lang="en-US" dirty="0" smtClean="0"/>
              <a:t>	font-variant: small-caps;</a:t>
            </a:r>
          </a:p>
          <a:p>
            <a:r>
              <a:rPr lang="en-US" dirty="0" smtClean="0"/>
              <a:t>	</a:t>
            </a:r>
            <a:endParaRPr lang="fr-FR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Text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CSS Font covers most of the traditional ways to format your text, CSS Text allows you to control the spacing, decoration, and alignment of your text.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Text Decoration			(text-decoration)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Text Indent			(text-indent)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Text Align			(text-align)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Text Transform			(text-transform)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CSS White Space			(white-space)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CSS Word Spacing		(word-spacing)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CSS Letter Spacing		(letter-spacing)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CSS Line Height			(line-height)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Text Property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5143500" cy="5334000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Text Decoration</a:t>
            </a:r>
          </a:p>
          <a:p>
            <a:pPr lvl="1" hangingPunct="0"/>
            <a:r>
              <a:rPr lang="en-US" dirty="0" smtClean="0"/>
              <a:t>The text-decoration property is used to set or remove decorations from text.</a:t>
            </a:r>
          </a:p>
          <a:p>
            <a:pPr lvl="1" hangingPunct="0"/>
            <a:r>
              <a:rPr lang="en-US" dirty="0" smtClean="0"/>
              <a:t>The text-decoration property is mostly used to remove underlines from links for design purposes.</a:t>
            </a:r>
          </a:p>
          <a:p>
            <a:pPr lvl="0"/>
            <a:r>
              <a:rPr lang="en-US" b="1" dirty="0" smtClean="0"/>
              <a:t>Text Indent</a:t>
            </a:r>
          </a:p>
          <a:p>
            <a:pPr lvl="1"/>
            <a:r>
              <a:rPr lang="en-US" dirty="0" smtClean="0"/>
              <a:t>The text-indentation property is used to specify the indentation of the first line of a text.</a:t>
            </a:r>
          </a:p>
          <a:p>
            <a:pPr lvl="0"/>
            <a:r>
              <a:rPr lang="en-US" b="1" dirty="0" smtClean="0"/>
              <a:t>Text Align</a:t>
            </a:r>
          </a:p>
          <a:p>
            <a:pPr lvl="1"/>
            <a:r>
              <a:rPr lang="en-US" dirty="0" smtClean="0"/>
              <a:t>The text-align property is used to set the horizontal alignment of a text.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1293674"/>
            <a:ext cx="3505200" cy="175432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h4{ </a:t>
            </a:r>
          </a:p>
          <a:p>
            <a:r>
              <a:rPr lang="en-US" dirty="0" smtClean="0"/>
              <a:t>        text-decoration : line-through;</a:t>
            </a:r>
          </a:p>
          <a:p>
            <a:r>
              <a:rPr lang="en-US" dirty="0" smtClean="0"/>
              <a:t>        text-decoration : </a:t>
            </a:r>
            <a:r>
              <a:rPr lang="en-US" dirty="0" err="1" smtClean="0"/>
              <a:t>overline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text-decoration : underline;</a:t>
            </a:r>
          </a:p>
          <a:p>
            <a:r>
              <a:rPr lang="en-US" dirty="0" smtClean="0"/>
              <a:t>        text-decoration : none;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3447871"/>
            <a:ext cx="3505200" cy="12003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h4{ </a:t>
            </a:r>
          </a:p>
          <a:p>
            <a:r>
              <a:rPr lang="en-US" dirty="0" smtClean="0"/>
              <a:t>	text-indent : 20px;</a:t>
            </a:r>
          </a:p>
          <a:p>
            <a:r>
              <a:rPr lang="en-US" dirty="0" smtClean="0"/>
              <a:t>	text-indent : 30%;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4648200"/>
            <a:ext cx="3505200" cy="175432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h4{</a:t>
            </a:r>
          </a:p>
          <a:p>
            <a:r>
              <a:rPr lang="en-US" dirty="0" smtClean="0"/>
              <a:t>	text-align : right;</a:t>
            </a:r>
          </a:p>
          <a:p>
            <a:r>
              <a:rPr lang="en-US" dirty="0" smtClean="0"/>
              <a:t>	text-align : justify;</a:t>
            </a:r>
          </a:p>
          <a:p>
            <a:r>
              <a:rPr lang="en-US" dirty="0" smtClean="0"/>
              <a:t>	text-align : left;</a:t>
            </a:r>
          </a:p>
          <a:p>
            <a:r>
              <a:rPr lang="en-US" dirty="0" smtClean="0"/>
              <a:t>	text-align : center;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Outline (Cont.)</a:t>
            </a:r>
            <a:endParaRPr lang="en-IN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2192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Box Model</a:t>
            </a:r>
          </a:p>
          <a:p>
            <a:pPr marL="519113" marR="0" lvl="1" indent="-236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</a:p>
          <a:p>
            <a:pPr marL="519113" marR="0" lvl="1" indent="-236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</a:p>
          <a:p>
            <a:pPr marL="519113" marR="0" lvl="1" indent="-236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 startAt="5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 marL="519113" marR="0" lvl="1" indent="-236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List Type</a:t>
            </a:r>
          </a:p>
          <a:p>
            <a:pPr marL="519113" marR="0" lvl="1" indent="-236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List with Image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9113" marR="0" lvl="1" indent="-236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List Position</a:t>
            </a:r>
          </a:p>
          <a:p>
            <a:pPr marL="339725" indent="-514350">
              <a:spcBef>
                <a:spcPct val="20000"/>
              </a:spcBef>
              <a:buFont typeface="+mj-lt"/>
              <a:buAutoNum type="arabicPeriod" startAt="5"/>
              <a:defRPr/>
            </a:pPr>
            <a:r>
              <a:rPr lang="en-US" sz="28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</a:p>
          <a:p>
            <a:pPr marL="339725" indent="-514350">
              <a:spcBef>
                <a:spcPct val="20000"/>
              </a:spcBef>
              <a:buFont typeface="+mj-lt"/>
              <a:buAutoNum type="arabicPeriod" startAt="5"/>
              <a:defRPr/>
            </a:pPr>
            <a:r>
              <a:rPr lang="en-US" sz="28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CSS Positioning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Text Property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5143500" cy="5334000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 smtClean="0"/>
              <a:t>Text Transform</a:t>
            </a:r>
          </a:p>
          <a:p>
            <a:pPr lvl="1" hangingPunct="0"/>
            <a:r>
              <a:rPr lang="en-US" dirty="0" smtClean="0"/>
              <a:t>The text-transform property is used to specify uppercase and lowercase letters in a text.</a:t>
            </a:r>
          </a:p>
          <a:p>
            <a:pPr lvl="0"/>
            <a:r>
              <a:rPr lang="en-US" b="1" dirty="0" smtClean="0"/>
              <a:t>CSS White Space</a:t>
            </a:r>
          </a:p>
          <a:p>
            <a:pPr lvl="1"/>
            <a:r>
              <a:rPr lang="en-US" dirty="0" smtClean="0"/>
              <a:t>The white-space attribute allows you to prevent text from wrapping until you place a break &lt;</a:t>
            </a:r>
            <a:r>
              <a:rPr lang="en-US" dirty="0" err="1" smtClean="0"/>
              <a:t>br</a:t>
            </a:r>
            <a:r>
              <a:rPr lang="en-US" dirty="0" smtClean="0"/>
              <a:t> /&gt; into your text.</a:t>
            </a:r>
          </a:p>
          <a:p>
            <a:pPr lvl="0"/>
            <a:r>
              <a:rPr lang="en-US" b="1" dirty="0" smtClean="0"/>
              <a:t>CSS Word Spacing</a:t>
            </a:r>
          </a:p>
          <a:p>
            <a:pPr lvl="1"/>
            <a:r>
              <a:rPr lang="en-US" dirty="0" smtClean="0"/>
              <a:t>With the CSS attribute word-spacing you are able to specify the exact value of the spacing between your words. Word-spacing should be defined with exact values.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1113472"/>
            <a:ext cx="3505200" cy="14773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h4{ </a:t>
            </a:r>
          </a:p>
          <a:p>
            <a:r>
              <a:rPr lang="en-US" dirty="0" smtClean="0"/>
              <a:t>        text-transform : capitalize;</a:t>
            </a:r>
          </a:p>
          <a:p>
            <a:r>
              <a:rPr lang="en-US" dirty="0" smtClean="0"/>
              <a:t>        text-transform : uppercase;</a:t>
            </a:r>
          </a:p>
          <a:p>
            <a:r>
              <a:rPr lang="en-US" dirty="0" smtClean="0"/>
              <a:t>        text-transform : lowercase;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2819400"/>
            <a:ext cx="3505200" cy="923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h4{ </a:t>
            </a:r>
          </a:p>
          <a:p>
            <a:r>
              <a:rPr lang="en-US" dirty="0" smtClean="0"/>
              <a:t>	white-space : </a:t>
            </a:r>
            <a:r>
              <a:rPr lang="en-US" dirty="0" err="1" smtClean="0"/>
              <a:t>nowrap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4265474"/>
            <a:ext cx="3505200" cy="923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h4{</a:t>
            </a:r>
          </a:p>
          <a:p>
            <a:r>
              <a:rPr lang="en-US" dirty="0" smtClean="0"/>
              <a:t>	word-spacing : 10px;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Text Property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5143500" cy="5334000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CSS Letter Spacing</a:t>
            </a:r>
          </a:p>
          <a:p>
            <a:pPr lvl="1" hangingPunct="0"/>
            <a:r>
              <a:rPr lang="en-US" dirty="0" smtClean="0"/>
              <a:t>With the CSS attribute letter-spacing you are able to specify the exact value of the spacing between your letters. Letter-spacing should be defined with exact values.</a:t>
            </a:r>
          </a:p>
          <a:p>
            <a:pPr lvl="0"/>
            <a:r>
              <a:rPr lang="en-US" b="1" dirty="0" smtClean="0"/>
              <a:t>CSS Line Height</a:t>
            </a:r>
          </a:p>
          <a:p>
            <a:pPr lvl="1"/>
            <a:r>
              <a:rPr lang="en-US" dirty="0" smtClean="0"/>
              <a:t>The line-height attribute will set the height of the line in the page.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1113472"/>
            <a:ext cx="3505200" cy="923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h4{ </a:t>
            </a:r>
          </a:p>
          <a:p>
            <a:r>
              <a:rPr lang="en-US" dirty="0" smtClean="0"/>
              <a:t>       	letter-spacing : 3px;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3496270"/>
            <a:ext cx="3505200" cy="923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h4{ </a:t>
            </a:r>
          </a:p>
          <a:p>
            <a:r>
              <a:rPr lang="en-US" dirty="0" smtClean="0"/>
              <a:t>	line-height : 10px;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HTML elements can be considered as boxes. In CSS, the term "box model" is used when talking about design and layout.</a:t>
            </a:r>
          </a:p>
          <a:p>
            <a:r>
              <a:rPr lang="en-US" dirty="0" smtClean="0"/>
              <a:t>The CSS box model is essentially a box that wraps around HTML elements, and it consists of: </a:t>
            </a:r>
            <a:r>
              <a:rPr lang="en-US" b="1" dirty="0" smtClean="0"/>
              <a:t>margins</a:t>
            </a:r>
            <a:r>
              <a:rPr lang="en-US" dirty="0" smtClean="0"/>
              <a:t>, </a:t>
            </a:r>
            <a:r>
              <a:rPr lang="en-US" b="1" dirty="0" smtClean="0"/>
              <a:t>borders</a:t>
            </a:r>
            <a:r>
              <a:rPr lang="en-US" dirty="0" smtClean="0"/>
              <a:t>, </a:t>
            </a:r>
            <a:r>
              <a:rPr lang="en-US" b="1" dirty="0" smtClean="0"/>
              <a:t>padding</a:t>
            </a:r>
            <a:r>
              <a:rPr lang="en-US" dirty="0" smtClean="0"/>
              <a:t>, and the actual </a:t>
            </a:r>
            <a:r>
              <a:rPr lang="en-US" b="1" dirty="0" smtClean="0"/>
              <a:t>content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box model allows us to place a border around elements and space elements in relation to other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600200"/>
            <a:ext cx="8001000" cy="472440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Margin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Box Model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image below illustrates the box model: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1981200"/>
            <a:ext cx="7162800" cy="3886200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Border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2362200"/>
            <a:ext cx="6477000" cy="3200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Padding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2743200"/>
            <a:ext cx="5410200" cy="243840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371600"/>
            <a:ext cx="8001000" cy="472440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Box Model (Cont)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1752600"/>
            <a:ext cx="7239000" cy="3962400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2133600"/>
            <a:ext cx="6477000" cy="3200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2514600"/>
            <a:ext cx="5410200" cy="243840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200" y="2133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padding-top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05200" y="4964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padding-bottom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6559034" y="354913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padding-right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51366" y="354913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padding-left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05200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border-top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05200" y="1371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margin-top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6940034" y="351103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border-right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7321034" y="351103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margin-right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05200" y="5345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border-bottom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05200" y="5726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margin-bottom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70367" y="358723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border-left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310633" y="358723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margin-left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51435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The CSS padding properties define the space between the element border and the element content.</a:t>
            </a:r>
          </a:p>
          <a:p>
            <a:r>
              <a:rPr lang="en-US" dirty="0" smtClean="0"/>
              <a:t>The top, right, bottom, and left padding can be changed independently using separate properties. </a:t>
            </a:r>
          </a:p>
          <a:p>
            <a:r>
              <a:rPr lang="en-US" dirty="0" smtClean="0"/>
              <a:t>A shorthand padding property can also be used, to change all padding at once.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1113472"/>
            <a:ext cx="3505200" cy="923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h4{ </a:t>
            </a:r>
          </a:p>
          <a:p>
            <a:r>
              <a:rPr lang="en-US" dirty="0" smtClean="0"/>
              <a:t>        padding : 10px;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2360474"/>
            <a:ext cx="3505200" cy="175432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h4{ </a:t>
            </a:r>
          </a:p>
          <a:p>
            <a:r>
              <a:rPr lang="en-US" dirty="0" smtClean="0"/>
              <a:t>	padding-top : 10px;</a:t>
            </a:r>
          </a:p>
          <a:p>
            <a:r>
              <a:rPr lang="en-US" dirty="0" smtClean="0"/>
              <a:t>	padding-right : 20px;</a:t>
            </a:r>
          </a:p>
          <a:p>
            <a:r>
              <a:rPr lang="en-US" dirty="0" smtClean="0"/>
              <a:t>	padding-bottom : 30 </a:t>
            </a:r>
            <a:r>
              <a:rPr lang="en-US" dirty="0" err="1" smtClean="0"/>
              <a:t>px</a:t>
            </a:r>
            <a:r>
              <a:rPr lang="en-US" dirty="0" smtClean="0"/>
              <a:t>;</a:t>
            </a:r>
          </a:p>
          <a:p>
            <a:r>
              <a:rPr lang="en-US" dirty="0" smtClean="0"/>
              <a:t>	padding-left : 40 </a:t>
            </a:r>
            <a:r>
              <a:rPr lang="en-US" dirty="0" err="1" smtClean="0"/>
              <a:t>px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4265474"/>
            <a:ext cx="3505200" cy="923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h4{</a:t>
            </a:r>
          </a:p>
          <a:p>
            <a:r>
              <a:rPr lang="en-US" dirty="0" smtClean="0"/>
              <a:t>      padding : 10px 20px 30px 40px;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51435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CSS border properties allow you to specify the style and color of an element's border.</a:t>
            </a:r>
          </a:p>
          <a:p>
            <a:r>
              <a:rPr lang="en-US" dirty="0" smtClean="0"/>
              <a:t>Border Style Types </a:t>
            </a:r>
          </a:p>
          <a:p>
            <a:pPr lvl="1"/>
            <a:r>
              <a:rPr lang="en-US" dirty="0" smtClean="0"/>
              <a:t>The border-style property specifies what kind of border to display.</a:t>
            </a:r>
          </a:p>
          <a:p>
            <a:r>
              <a:rPr lang="en-US" dirty="0" smtClean="0"/>
              <a:t>Border Width</a:t>
            </a:r>
          </a:p>
          <a:p>
            <a:pPr lvl="1"/>
            <a:r>
              <a:rPr lang="en-US" dirty="0" smtClean="0"/>
              <a:t>The border-width property is used to set the width of the border.</a:t>
            </a:r>
          </a:p>
          <a:p>
            <a:r>
              <a:rPr lang="en-US" dirty="0" smtClean="0"/>
              <a:t>Border Color</a:t>
            </a:r>
          </a:p>
          <a:p>
            <a:pPr lvl="1"/>
            <a:r>
              <a:rPr lang="en-US" dirty="0" smtClean="0"/>
              <a:t>The border-color property is used to set the color of the border.</a:t>
            </a:r>
          </a:p>
          <a:p>
            <a:pPr lvl="1"/>
            <a:r>
              <a:rPr lang="en-US" dirty="0" smtClean="0"/>
              <a:t>Border colors can be any color defined by RGB, hexadecimal, or key terms. Below is an example of each of these types.</a:t>
            </a:r>
          </a:p>
          <a:p>
            <a:r>
              <a:rPr lang="en-US" dirty="0" smtClean="0"/>
              <a:t>The top, right, bottom, and left border can be changed independently using separate properties.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1066800"/>
            <a:ext cx="3505200" cy="923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h4{ </a:t>
            </a:r>
          </a:p>
          <a:p>
            <a:r>
              <a:rPr lang="en-US" dirty="0" smtClean="0"/>
              <a:t>	border : 1px solid red;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2057400"/>
            <a:ext cx="3505200" cy="14773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h4{ </a:t>
            </a:r>
          </a:p>
          <a:p>
            <a:r>
              <a:rPr lang="en-US" dirty="0" smtClean="0"/>
              <a:t>	border-style : solid;</a:t>
            </a:r>
          </a:p>
          <a:p>
            <a:r>
              <a:rPr lang="en-US" dirty="0" smtClean="0"/>
              <a:t>	border-style : dotted;</a:t>
            </a:r>
          </a:p>
          <a:p>
            <a:r>
              <a:rPr lang="en-US" dirty="0" smtClean="0"/>
              <a:t>	border-style : double;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3581400"/>
            <a:ext cx="3505200" cy="923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h4{</a:t>
            </a:r>
          </a:p>
          <a:p>
            <a:r>
              <a:rPr lang="en-US" dirty="0" smtClean="0"/>
              <a:t>	border-width : 7px;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4572000"/>
            <a:ext cx="3505200" cy="923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h4{</a:t>
            </a:r>
          </a:p>
          <a:p>
            <a:r>
              <a:rPr lang="en-US" dirty="0" smtClean="0"/>
              <a:t>	border-color : red;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5553670"/>
            <a:ext cx="3505200" cy="923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h4{</a:t>
            </a:r>
          </a:p>
          <a:p>
            <a:r>
              <a:rPr lang="en-US" dirty="0" smtClean="0"/>
              <a:t>            border-top : 1px solid red;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51435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The CSS margin properties define the space around elements</a:t>
            </a:r>
          </a:p>
          <a:p>
            <a:endParaRPr lang="en-US" dirty="0" smtClean="0"/>
          </a:p>
          <a:p>
            <a:r>
              <a:rPr lang="en-US" dirty="0" smtClean="0"/>
              <a:t>The top, right, bottom, and left margin can be changed independently using separate properties. </a:t>
            </a:r>
          </a:p>
          <a:p>
            <a:endParaRPr lang="en-US" dirty="0" smtClean="0"/>
          </a:p>
          <a:p>
            <a:r>
              <a:rPr lang="en-US" dirty="0" smtClean="0"/>
              <a:t>A shorthand margin property can also be used, to change all margins at once.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1113472"/>
            <a:ext cx="3505200" cy="923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h4{ </a:t>
            </a:r>
          </a:p>
          <a:p>
            <a:r>
              <a:rPr lang="en-US" dirty="0" smtClean="0"/>
              <a:t>	margin: 10px;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2360474"/>
            <a:ext cx="3505200" cy="175432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h4{ </a:t>
            </a:r>
          </a:p>
          <a:p>
            <a:r>
              <a:rPr lang="en-US" dirty="0" smtClean="0"/>
              <a:t>	margin -top : 10px;</a:t>
            </a:r>
          </a:p>
          <a:p>
            <a:r>
              <a:rPr lang="en-US" dirty="0" smtClean="0"/>
              <a:t>	margin -right : 20px;</a:t>
            </a:r>
          </a:p>
          <a:p>
            <a:r>
              <a:rPr lang="en-US" dirty="0" smtClean="0"/>
              <a:t>	margin -bottom : 30 </a:t>
            </a:r>
            <a:r>
              <a:rPr lang="en-US" dirty="0" err="1" smtClean="0"/>
              <a:t>px</a:t>
            </a:r>
            <a:r>
              <a:rPr lang="en-US" dirty="0" smtClean="0"/>
              <a:t>;</a:t>
            </a:r>
          </a:p>
          <a:p>
            <a:r>
              <a:rPr lang="en-US" dirty="0" smtClean="0"/>
              <a:t>	margin -left : 40 </a:t>
            </a:r>
            <a:r>
              <a:rPr lang="en-US" dirty="0" err="1" smtClean="0"/>
              <a:t>px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4715470"/>
            <a:ext cx="3505200" cy="923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h4{</a:t>
            </a:r>
          </a:p>
          <a:p>
            <a:r>
              <a:rPr lang="en-US" dirty="0" smtClean="0"/>
              <a:t>      margin : 10px 20px 30px 40px;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51435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The CSS list properties allow you to:</a:t>
            </a:r>
          </a:p>
          <a:p>
            <a:pPr lvl="1"/>
            <a:r>
              <a:rPr lang="en-US" dirty="0" smtClean="0"/>
              <a:t>Set different list item markers for ordered &amp; unordered lists</a:t>
            </a:r>
          </a:p>
          <a:p>
            <a:pPr lvl="1"/>
            <a:r>
              <a:rPr lang="en-US" dirty="0" smtClean="0"/>
              <a:t>Set an image as the list item marker</a:t>
            </a:r>
          </a:p>
          <a:p>
            <a:pPr lvl="1"/>
            <a:r>
              <a:rPr lang="en-US" dirty="0" smtClean="0"/>
              <a:t>Set the position of the marker</a:t>
            </a:r>
          </a:p>
          <a:p>
            <a:r>
              <a:rPr lang="en-US" dirty="0" smtClean="0"/>
              <a:t>CSS List Style Type</a:t>
            </a:r>
          </a:p>
          <a:p>
            <a:r>
              <a:rPr lang="en-US" dirty="0" smtClean="0"/>
              <a:t>CSS List with Image</a:t>
            </a:r>
          </a:p>
          <a:p>
            <a:r>
              <a:rPr lang="en-US" dirty="0" smtClean="0"/>
              <a:t>CSS List 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1113472"/>
            <a:ext cx="3505200" cy="175432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ul</a:t>
            </a:r>
            <a:r>
              <a:rPr lang="en-US" dirty="0" smtClean="0"/>
              <a:t>{ </a:t>
            </a:r>
          </a:p>
          <a:p>
            <a:r>
              <a:rPr lang="en-US" dirty="0" smtClean="0"/>
              <a:t>       list-style-type : lower-</a:t>
            </a:r>
            <a:r>
              <a:rPr lang="en-US" dirty="0" err="1" smtClean="0"/>
              <a:t>greek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list-style –type : decimal;</a:t>
            </a:r>
          </a:p>
          <a:p>
            <a:r>
              <a:rPr lang="en-US" dirty="0" smtClean="0"/>
              <a:t>       list-style-type : circle;</a:t>
            </a:r>
          </a:p>
          <a:p>
            <a:r>
              <a:rPr lang="en-US" dirty="0" smtClean="0"/>
              <a:t>       list-style-type : none;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2971800"/>
            <a:ext cx="3505200" cy="923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ol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 list-style-image : </a:t>
            </a:r>
            <a:r>
              <a:rPr lang="en-US" dirty="0" err="1" smtClean="0"/>
              <a:t>url</a:t>
            </a:r>
            <a:r>
              <a:rPr lang="en-US" dirty="0" smtClean="0"/>
              <a:t>(‘</a:t>
            </a:r>
            <a:r>
              <a:rPr lang="en-US" dirty="0" err="1" smtClean="0"/>
              <a:t>imgPath</a:t>
            </a:r>
            <a:r>
              <a:rPr lang="en-US" dirty="0" smtClean="0"/>
              <a:t>’);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4038600"/>
            <a:ext cx="3505200" cy="12003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ol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list-style-position : outside;</a:t>
            </a:r>
          </a:p>
          <a:p>
            <a:r>
              <a:rPr lang="en-US" dirty="0" smtClean="0"/>
              <a:t>      list-style-position : inside;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51435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Anchor/Link States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four</a:t>
            </a:r>
            <a:r>
              <a:rPr lang="en-US" dirty="0" smtClean="0"/>
              <a:t> links states are: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 smtClean="0"/>
              <a:t>a:link - a normal, unvisited link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 smtClean="0"/>
              <a:t>a:visited - a link the user has visited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 smtClean="0"/>
              <a:t>a:hover - a link when the user mouse over it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 smtClean="0"/>
              <a:t>a:active - a link the moment it is clicked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1113472"/>
            <a:ext cx="3505200" cy="12003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a:link{ </a:t>
            </a:r>
          </a:p>
          <a:p>
            <a:r>
              <a:rPr lang="en-US" dirty="0" smtClean="0"/>
              <a:t>	color:#FF0000;    	/*unvisited link*/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2381071"/>
            <a:ext cx="3505200" cy="12003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a:visited{ </a:t>
            </a:r>
          </a:p>
          <a:p>
            <a:r>
              <a:rPr lang="en-US" dirty="0" smtClean="0"/>
              <a:t>	text-decoration : none;   	/*visited link*/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3657600"/>
            <a:ext cx="3505200" cy="12003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a:hover{ </a:t>
            </a:r>
          </a:p>
          <a:p>
            <a:r>
              <a:rPr lang="en-US" dirty="0" smtClean="0"/>
              <a:t>	color:#00FF00;    	/*mouse over link*/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0" y="4971871"/>
            <a:ext cx="3505200" cy="12003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a:active{ </a:t>
            </a:r>
          </a:p>
          <a:p>
            <a:r>
              <a:rPr lang="en-US" dirty="0" smtClean="0"/>
              <a:t>	color:#0000FF;    	/*selected link*/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Outline (Cont.)</a:t>
            </a:r>
            <a:endParaRPr lang="en-IN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2192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CSS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Layers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CSS Floating Property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lang="en-US" sz="32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Introduction to CSS3</a:t>
            </a:r>
            <a:endParaRPr lang="en-US" sz="2800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5143500" cy="5334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Absolute Positioning</a:t>
            </a:r>
          </a:p>
          <a:p>
            <a:pPr lvl="1" hangingPunct="0"/>
            <a:r>
              <a:rPr lang="en-US" dirty="0" smtClean="0"/>
              <a:t>With absolute positioning, you define the exact pixel value where the specified HTML element will appear. </a:t>
            </a:r>
          </a:p>
          <a:p>
            <a:pPr lvl="1" hangingPunct="0"/>
            <a:r>
              <a:rPr lang="en-US" dirty="0" smtClean="0"/>
              <a:t>The point of origin is the top-left of the browser's viewable area, so be sure you are measuring from that point.</a:t>
            </a:r>
          </a:p>
          <a:p>
            <a:pPr hangingPunct="0"/>
            <a:r>
              <a:rPr lang="en-US" sz="2000" dirty="0" smtClean="0"/>
              <a:t>Relative Positioning</a:t>
            </a:r>
          </a:p>
          <a:p>
            <a:pPr lvl="1" hangingPunct="0"/>
            <a:r>
              <a:rPr lang="en-US" dirty="0" smtClean="0"/>
              <a:t>Relative positioning changes the position of the HTML element relative to where it normally appears.</a:t>
            </a:r>
          </a:p>
          <a:p>
            <a:pPr hangingPunct="0"/>
            <a:r>
              <a:rPr lang="en-US" sz="2000" dirty="0" smtClean="0"/>
              <a:t>Fixed Positioning</a:t>
            </a:r>
          </a:p>
          <a:p>
            <a:pPr lvl="1" hangingPunct="0"/>
            <a:r>
              <a:rPr lang="en-US" dirty="0" smtClean="0"/>
              <a:t>The element is positioned relative to the browser window</a:t>
            </a:r>
          </a:p>
          <a:p>
            <a:pPr lvl="1" hangingPunct="0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0" y="1085671"/>
            <a:ext cx="3505200" cy="14773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h1{ </a:t>
            </a:r>
          </a:p>
          <a:p>
            <a:r>
              <a:rPr lang="en-US" dirty="0" smtClean="0"/>
              <a:t>	position : absolute;</a:t>
            </a:r>
          </a:p>
          <a:p>
            <a:r>
              <a:rPr lang="en-US" dirty="0" smtClean="0"/>
              <a:t>	left : 50px;</a:t>
            </a:r>
          </a:p>
          <a:p>
            <a:r>
              <a:rPr lang="en-US" dirty="0" smtClean="0"/>
              <a:t>	top : 100px;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3352800"/>
            <a:ext cx="3505200" cy="14773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h1{ </a:t>
            </a:r>
          </a:p>
          <a:p>
            <a:r>
              <a:rPr lang="en-US" dirty="0" smtClean="0"/>
              <a:t>	position : relative;</a:t>
            </a:r>
          </a:p>
          <a:p>
            <a:r>
              <a:rPr lang="en-US" dirty="0" smtClean="0"/>
              <a:t>	left : 50px;</a:t>
            </a:r>
          </a:p>
          <a:p>
            <a:r>
              <a:rPr lang="en-US" dirty="0" smtClean="0"/>
              <a:t>	top : 100px;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0" y="4971871"/>
            <a:ext cx="3505200" cy="14773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h1{ </a:t>
            </a:r>
          </a:p>
          <a:p>
            <a:r>
              <a:rPr lang="en-US" dirty="0" smtClean="0"/>
              <a:t>	position : fixed;</a:t>
            </a:r>
          </a:p>
          <a:p>
            <a:r>
              <a:rPr lang="en-US" dirty="0" smtClean="0"/>
              <a:t>	top : 50px;</a:t>
            </a:r>
          </a:p>
          <a:p>
            <a:r>
              <a:rPr lang="en-US" dirty="0" smtClean="0"/>
              <a:t>	left : 100px;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5143500" cy="5334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CSS allows you to control which item will appear on top with the use of layers.</a:t>
            </a:r>
          </a:p>
          <a:p>
            <a:r>
              <a:rPr lang="en-US" sz="2000" dirty="0" smtClean="0"/>
              <a:t>In CSS, each element is given a priority. </a:t>
            </a:r>
          </a:p>
          <a:p>
            <a:r>
              <a:rPr lang="en-US" sz="2000" dirty="0" smtClean="0"/>
              <a:t>If there are two overlapping CSS positioned elements, the element with the higher priority will appear on top of the other. </a:t>
            </a:r>
          </a:p>
          <a:p>
            <a:r>
              <a:rPr lang="en-US" sz="2000" dirty="0" smtClean="0"/>
              <a:t>To manually define a priority, set the z-index value. The larger the value, the higher the priority the element will have.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0" y="1085671"/>
            <a:ext cx="3505200" cy="535531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E40524"/>
                </a:solidFill>
              </a:rPr>
              <a:t>CSS</a:t>
            </a:r>
          </a:p>
          <a:p>
            <a:r>
              <a:rPr lang="en-US" dirty="0" smtClean="0"/>
              <a:t>#division1{ </a:t>
            </a:r>
          </a:p>
          <a:p>
            <a:r>
              <a:rPr lang="en-US" dirty="0" smtClean="0"/>
              <a:t>	position : absolute;</a:t>
            </a:r>
          </a:p>
          <a:p>
            <a:r>
              <a:rPr lang="en-US" dirty="0" smtClean="0"/>
              <a:t>	height : 100px;</a:t>
            </a:r>
          </a:p>
          <a:p>
            <a:r>
              <a:rPr lang="en-US" dirty="0" smtClean="0"/>
              <a:t>	width : 100px;</a:t>
            </a:r>
          </a:p>
          <a:p>
            <a:r>
              <a:rPr lang="en-US" dirty="0" smtClean="0"/>
              <a:t>	left : 100px;</a:t>
            </a:r>
          </a:p>
          <a:p>
            <a:r>
              <a:rPr lang="en-US" dirty="0" smtClean="0"/>
              <a:t>	top : 150px; </a:t>
            </a:r>
          </a:p>
          <a:p>
            <a:r>
              <a:rPr lang="en-US" dirty="0" smtClean="0"/>
              <a:t>	background-color : red;</a:t>
            </a:r>
          </a:p>
          <a:p>
            <a:r>
              <a:rPr lang="en-US" dirty="0" smtClean="0"/>
              <a:t>	z-index : 5;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#division2{</a:t>
            </a:r>
          </a:p>
          <a:p>
            <a:r>
              <a:rPr lang="en-US" dirty="0" smtClean="0"/>
              <a:t>	position : absolute;</a:t>
            </a:r>
          </a:p>
          <a:p>
            <a:r>
              <a:rPr lang="en-US" dirty="0" smtClean="0"/>
              <a:t>	height : 200px;</a:t>
            </a:r>
          </a:p>
          <a:p>
            <a:r>
              <a:rPr lang="en-US" dirty="0" smtClean="0"/>
              <a:t>	width : 200px;</a:t>
            </a:r>
          </a:p>
          <a:p>
            <a:r>
              <a:rPr lang="en-US" dirty="0" smtClean="0"/>
              <a:t>	left : 50px;</a:t>
            </a:r>
          </a:p>
          <a:p>
            <a:r>
              <a:rPr lang="en-US" dirty="0" smtClean="0"/>
              <a:t>	top : 100px;</a:t>
            </a:r>
          </a:p>
          <a:p>
            <a:r>
              <a:rPr lang="en-US" dirty="0" smtClean="0"/>
              <a:t>	background-color : blue;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495800"/>
            <a:ext cx="4267200" cy="175432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E40524"/>
                </a:solidFill>
              </a:rPr>
              <a:t>HTML</a:t>
            </a:r>
          </a:p>
          <a:p>
            <a:pPr algn="ctr"/>
            <a:endParaRPr lang="en-US" b="1" dirty="0" smtClean="0">
              <a:solidFill>
                <a:srgbClr val="E40524"/>
              </a:solidFill>
            </a:endParaRPr>
          </a:p>
          <a:p>
            <a:r>
              <a:rPr lang="en-US" dirty="0" smtClean="0"/>
              <a:t>&lt;div id="division1"&gt;</a:t>
            </a:r>
          </a:p>
          <a:p>
            <a:r>
              <a:rPr lang="en-US" dirty="0" smtClean="0"/>
              <a:t>&lt;/div&gt;</a:t>
            </a:r>
          </a:p>
          <a:p>
            <a:r>
              <a:rPr lang="en-US" dirty="0" smtClean="0"/>
              <a:t>&lt;div id="division2"&gt;</a:t>
            </a:r>
          </a:p>
          <a:p>
            <a:r>
              <a:rPr lang="en-US" dirty="0" smtClean="0"/>
              <a:t>&lt;/div&gt;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7088" y="2243138"/>
            <a:ext cx="24098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Float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743200"/>
          </a:xfrm>
        </p:spPr>
        <p:txBody>
          <a:bodyPr/>
          <a:lstStyle/>
          <a:p>
            <a:r>
              <a:rPr lang="en-US" dirty="0" smtClean="0"/>
              <a:t>With CSS float, an element can be pushed to the left or right, allowing other elements to wrap around it.</a:t>
            </a:r>
          </a:p>
          <a:p>
            <a:r>
              <a:rPr lang="en-US" dirty="0" smtClean="0"/>
              <a:t>Wrapping text around an image is easy when using the CSS Float attribute. </a:t>
            </a:r>
          </a:p>
          <a:p>
            <a:r>
              <a:rPr lang="en-US" dirty="0" smtClean="0"/>
              <a:t>You have a choice to either float the picture to the left or to the right.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886200"/>
            <a:ext cx="4267200" cy="2308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E40524"/>
                </a:solidFill>
              </a:rPr>
              <a:t>HTML</a:t>
            </a:r>
          </a:p>
          <a:p>
            <a:pPr algn="ctr"/>
            <a:endParaRPr lang="en-US" b="1" dirty="0" smtClean="0">
              <a:solidFill>
                <a:srgbClr val="E40524"/>
              </a:solidFill>
            </a:endParaRPr>
          </a:p>
          <a:p>
            <a:r>
              <a:rPr lang="en-US" dirty="0" smtClean="0"/>
              <a:t>&lt;div id="division1"&gt;</a:t>
            </a:r>
          </a:p>
          <a:p>
            <a:r>
              <a:rPr lang="en-US" dirty="0" smtClean="0"/>
              <a:t>	ABC Content</a:t>
            </a:r>
          </a:p>
          <a:p>
            <a:r>
              <a:rPr lang="en-US" dirty="0" smtClean="0"/>
              <a:t>&lt;/div&gt;</a:t>
            </a:r>
          </a:p>
          <a:p>
            <a:r>
              <a:rPr lang="en-US" dirty="0" smtClean="0"/>
              <a:t>&lt;div id="division2"&gt;</a:t>
            </a:r>
          </a:p>
          <a:p>
            <a:r>
              <a:rPr lang="en-US" dirty="0" smtClean="0"/>
              <a:t>	XYZ Content</a:t>
            </a:r>
          </a:p>
          <a:p>
            <a:r>
              <a:rPr lang="en-US" dirty="0" smtClean="0"/>
              <a:t>&lt;/div&gt;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3739277"/>
            <a:ext cx="4267200" cy="258532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E40524"/>
                </a:solidFill>
              </a:rPr>
              <a:t>CSS</a:t>
            </a:r>
          </a:p>
          <a:p>
            <a:r>
              <a:rPr lang="en-US" dirty="0" smtClean="0"/>
              <a:t>#division1{</a:t>
            </a:r>
          </a:p>
          <a:p>
            <a:r>
              <a:rPr lang="en-US" dirty="0" smtClean="0"/>
              <a:t>	background-color : red;</a:t>
            </a:r>
          </a:p>
          <a:p>
            <a:r>
              <a:rPr lang="en-US" dirty="0" smtClean="0"/>
              <a:t>	float : left;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#division2{</a:t>
            </a:r>
          </a:p>
          <a:p>
            <a:r>
              <a:rPr lang="en-US" dirty="0" smtClean="0"/>
              <a:t>	 background-color : blue;</a:t>
            </a:r>
          </a:p>
          <a:p>
            <a:r>
              <a:rPr lang="en-US" dirty="0" smtClean="0"/>
              <a:t>	float : right;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043113"/>
            <a:ext cx="5181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CSS3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CSS3 is the latest standard for CSS.</a:t>
            </a:r>
          </a:p>
          <a:p>
            <a:r>
              <a:rPr lang="en-US" dirty="0" smtClean="0"/>
              <a:t>CSS3 is completely backwards-compatible with earlier versions of CSS.</a:t>
            </a:r>
          </a:p>
          <a:p>
            <a:r>
              <a:rPr lang="en-US" dirty="0" smtClean="0"/>
              <a:t>CSS3 has been split into "modules". It contains the "old CSS specification" (which has been split into smaller pieces). In addition, new modules are added.</a:t>
            </a:r>
          </a:p>
          <a:p>
            <a:r>
              <a:rPr lang="en-US" dirty="0" smtClean="0"/>
              <a:t>CSS3 Transitions are a presentational effect which allow property changes in CSS values, such as those that may be defined to occur on :hover or :focus, to occur smoothly over a specified duration – rather than happening instantaneously as is the normal </a:t>
            </a:r>
            <a:r>
              <a:rPr lang="en-US" dirty="0" err="1" smtClean="0"/>
              <a:t>behaviour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Transition effects can be applied to a wide variety of CSS properties, including background-color, width, height, opacity, and many more.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CSS3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 of the most important CSS3 modules are:</a:t>
            </a:r>
          </a:p>
          <a:p>
            <a:pPr lvl="1"/>
            <a:r>
              <a:rPr lang="en-US" dirty="0" smtClean="0"/>
              <a:t>CSS Animations and Transitions</a:t>
            </a:r>
          </a:p>
          <a:p>
            <a:pPr lvl="1"/>
            <a:r>
              <a:rPr lang="en-US" dirty="0" smtClean="0"/>
              <a:t>Calculating Values With calc()</a:t>
            </a:r>
          </a:p>
          <a:p>
            <a:pPr lvl="1"/>
            <a:r>
              <a:rPr lang="en-US" dirty="0" smtClean="0"/>
              <a:t>Advanced Selectors</a:t>
            </a:r>
          </a:p>
          <a:p>
            <a:pPr lvl="1"/>
            <a:r>
              <a:rPr lang="en-US" dirty="0" smtClean="0"/>
              <a:t>Generated Content and Counters</a:t>
            </a:r>
          </a:p>
          <a:p>
            <a:pPr lvl="1"/>
            <a:r>
              <a:rPr lang="en-US" dirty="0" smtClean="0"/>
              <a:t>Gradients</a:t>
            </a:r>
          </a:p>
          <a:p>
            <a:pPr lvl="1"/>
            <a:r>
              <a:rPr lang="en-US" dirty="0" err="1" smtClean="0"/>
              <a:t>Webfonts</a:t>
            </a:r>
            <a:endParaRPr lang="en-US" dirty="0" smtClean="0"/>
          </a:p>
          <a:p>
            <a:pPr lvl="1"/>
            <a:r>
              <a:rPr lang="en-US" dirty="0" smtClean="0"/>
              <a:t>Box Sizing</a:t>
            </a:r>
          </a:p>
          <a:p>
            <a:pPr lvl="1"/>
            <a:r>
              <a:rPr lang="en-US" dirty="0" smtClean="0"/>
              <a:t>Border Images</a:t>
            </a:r>
          </a:p>
          <a:p>
            <a:pPr lvl="1"/>
            <a:r>
              <a:rPr lang="en-US" dirty="0" smtClean="0"/>
              <a:t>Media Queries</a:t>
            </a:r>
          </a:p>
          <a:p>
            <a:pPr lvl="1"/>
            <a:r>
              <a:rPr lang="en-US" dirty="0" smtClean="0"/>
              <a:t>Multiple Backgrounds</a:t>
            </a:r>
          </a:p>
          <a:p>
            <a:pPr lvl="1"/>
            <a:r>
              <a:rPr lang="en-US" dirty="0" smtClean="0"/>
              <a:t>CSS Columns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1800" dirty="0" smtClean="0">
                <a:hlinkClick r:id="rId2"/>
              </a:rPr>
              <a:t>Courtesy : http://tutorialzine.com/2013/10/12-awesome-css3-features-you-can-finally-use/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68677" y="2967335"/>
            <a:ext cx="3206647" cy="92333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Thank You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stands for Cascading Style Sheets</a:t>
            </a:r>
          </a:p>
          <a:p>
            <a:r>
              <a:rPr lang="en-US" dirty="0" smtClean="0"/>
              <a:t>Styles define how to display HTML elements</a:t>
            </a:r>
          </a:p>
          <a:p>
            <a:r>
              <a:rPr lang="en-US" dirty="0" smtClean="0"/>
              <a:t>External Style Sheets can save a lot of work</a:t>
            </a:r>
          </a:p>
          <a:p>
            <a:r>
              <a:rPr lang="en-US" dirty="0" smtClean="0"/>
              <a:t>External Style Sheets are stored in CSS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defines HOW HTML elements are to be displayed.</a:t>
            </a:r>
          </a:p>
          <a:p>
            <a:r>
              <a:rPr lang="en-US" dirty="0" smtClean="0"/>
              <a:t>Styles are normally saved in external .</a:t>
            </a:r>
            <a:r>
              <a:rPr lang="en-US" dirty="0" err="1" smtClean="0"/>
              <a:t>css</a:t>
            </a:r>
            <a:r>
              <a:rPr lang="en-US" dirty="0" smtClean="0"/>
              <a:t> files. </a:t>
            </a:r>
          </a:p>
          <a:p>
            <a:r>
              <a:rPr lang="en-US" dirty="0" smtClean="0"/>
              <a:t>External style sheets enable you to change the appearance and layout of all the pages in a Web site, just by editing one single file.</a:t>
            </a:r>
          </a:p>
          <a:p>
            <a:r>
              <a:rPr lang="en-US" dirty="0" smtClean="0"/>
              <a:t>Advantages :</a:t>
            </a:r>
          </a:p>
          <a:p>
            <a:pPr lvl="1"/>
            <a:r>
              <a:rPr lang="en-US" dirty="0" smtClean="0"/>
              <a:t>Improves Website Presentation</a:t>
            </a:r>
          </a:p>
          <a:p>
            <a:pPr lvl="1"/>
            <a:r>
              <a:rPr lang="en-US" dirty="0" smtClean="0"/>
              <a:t>Makes Updates Easier and Smoother</a:t>
            </a:r>
          </a:p>
          <a:p>
            <a:pPr lvl="1"/>
            <a:r>
              <a:rPr lang="en-US" dirty="0" smtClean="0"/>
              <a:t>Helps Web Pages Load Faster</a:t>
            </a:r>
          </a:p>
          <a:p>
            <a:r>
              <a:rPr lang="en-US" dirty="0" smtClean="0"/>
              <a:t>Disadvantages :</a:t>
            </a:r>
          </a:p>
          <a:p>
            <a:pPr lvl="1"/>
            <a:r>
              <a:rPr lang="en-US" dirty="0" smtClean="0"/>
              <a:t>Browser Dependent</a:t>
            </a:r>
          </a:p>
          <a:p>
            <a:pPr lvl="1"/>
            <a:r>
              <a:rPr lang="en-US" dirty="0" smtClean="0"/>
              <a:t>Difficult to retrofit in old websites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Basic Syntax of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CSS rule has two main parts: a </a:t>
            </a:r>
            <a:r>
              <a:rPr lang="en-US" b="1" dirty="0" smtClean="0"/>
              <a:t>selector</a:t>
            </a:r>
            <a:r>
              <a:rPr lang="en-US" dirty="0" smtClean="0"/>
              <a:t>, and one or more </a:t>
            </a:r>
            <a:r>
              <a:rPr lang="en-US" b="1" dirty="0" smtClean="0"/>
              <a:t>declarations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selector</a:t>
            </a:r>
            <a:r>
              <a:rPr lang="en-US" dirty="0" smtClean="0"/>
              <a:t> is normally the HTML element you want to style.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declaration</a:t>
            </a:r>
            <a:r>
              <a:rPr lang="en-US" dirty="0" smtClean="0"/>
              <a:t> consists of a </a:t>
            </a:r>
            <a:r>
              <a:rPr lang="en-US" b="1" dirty="0" smtClean="0"/>
              <a:t>property</a:t>
            </a:r>
            <a:r>
              <a:rPr lang="en-US" dirty="0" smtClean="0"/>
              <a:t> and a </a:t>
            </a:r>
            <a:r>
              <a:rPr lang="en-US" b="1" dirty="0" smtClean="0"/>
              <a:t>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property</a:t>
            </a:r>
            <a:r>
              <a:rPr lang="en-US" dirty="0" smtClean="0"/>
              <a:t> is the style attribute you want to change. Each property has a </a:t>
            </a:r>
            <a:r>
              <a:rPr lang="en-US" b="1" dirty="0" smtClean="0"/>
              <a:t>value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7918" y="2403396"/>
            <a:ext cx="1219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h1</a:t>
            </a:r>
            <a:endParaRPr lang="en-US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228600" y="1849398"/>
            <a:ext cx="148091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Selector</a:t>
            </a:r>
            <a:endParaRPr lang="en-US" sz="3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28800" y="2403396"/>
            <a:ext cx="7086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{</a:t>
            </a:r>
            <a:r>
              <a:rPr lang="en-US" sz="4400" b="1" dirty="0" err="1" smtClean="0"/>
              <a:t>color:blue</a:t>
            </a:r>
            <a:r>
              <a:rPr lang="en-US" sz="4400" b="1" dirty="0" smtClean="0"/>
              <a:t>; font-size: 12px;}</a:t>
            </a:r>
            <a:endParaRPr lang="en-US" sz="4400" b="1" dirty="0"/>
          </a:p>
        </p:txBody>
      </p:sp>
      <p:sp>
        <p:nvSpPr>
          <p:cNvPr id="7" name="Rectangle 6"/>
          <p:cNvSpPr/>
          <p:nvPr/>
        </p:nvSpPr>
        <p:spPr>
          <a:xfrm>
            <a:off x="2476528" y="1849398"/>
            <a:ext cx="201927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Declaration</a:t>
            </a:r>
            <a:endParaRPr lang="en-US" sz="3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1828800"/>
            <a:ext cx="201927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Declaration</a:t>
            </a:r>
            <a:endParaRPr lang="en-US" sz="3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>
          <a:xfrm rot="16200000">
            <a:off x="2533650" y="3409950"/>
            <a:ext cx="685800" cy="419100"/>
          </a:xfrm>
          <a:prstGeom prst="rightArrow">
            <a:avLst>
              <a:gd name="adj1" fmla="val 50000"/>
              <a:gd name="adj2" fmla="val 7014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09800" y="3942546"/>
            <a:ext cx="132241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</a:rPr>
              <a:t>property</a:t>
            </a:r>
            <a:endParaRPr lang="en-US" sz="25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91502" y="3962400"/>
            <a:ext cx="880498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</a:rPr>
              <a:t>value</a:t>
            </a:r>
            <a:endParaRPr lang="en-US" sz="25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</a:endParaRPr>
          </a:p>
        </p:txBody>
      </p:sp>
      <p:sp>
        <p:nvSpPr>
          <p:cNvPr id="18" name="Right Arrow 17"/>
          <p:cNvSpPr/>
          <p:nvPr/>
        </p:nvSpPr>
        <p:spPr>
          <a:xfrm rot="16200000">
            <a:off x="3790950" y="3409951"/>
            <a:ext cx="685800" cy="419100"/>
          </a:xfrm>
          <a:prstGeom prst="rightArrow">
            <a:avLst>
              <a:gd name="adj1" fmla="val 50000"/>
              <a:gd name="adj2" fmla="val 7014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6200000">
            <a:off x="5962650" y="3409951"/>
            <a:ext cx="685800" cy="419100"/>
          </a:xfrm>
          <a:prstGeom prst="rightArrow">
            <a:avLst>
              <a:gd name="adj1" fmla="val 50000"/>
              <a:gd name="adj2" fmla="val 7014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6200000">
            <a:off x="7219950" y="3409952"/>
            <a:ext cx="685800" cy="419100"/>
          </a:xfrm>
          <a:prstGeom prst="rightArrow">
            <a:avLst>
              <a:gd name="adj1" fmla="val 50000"/>
              <a:gd name="adj2" fmla="val 7014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38800" y="3962400"/>
            <a:ext cx="132241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</a:rPr>
              <a:t>property</a:t>
            </a:r>
            <a:endParaRPr lang="en-US" sz="25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20502" y="3982254"/>
            <a:ext cx="880498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</a:rPr>
              <a:t>value</a:t>
            </a:r>
            <a:endParaRPr lang="en-US" sz="25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  <p:bldP spid="8" grpId="0"/>
      <p:bldP spid="12" grpId="0" animBg="1"/>
      <p:bldP spid="10" grpId="0"/>
      <p:bldP spid="13" grpId="0"/>
      <p:bldP spid="18" grpId="0" animBg="1"/>
      <p:bldP spid="19" grpId="0" animBg="1"/>
      <p:bldP spid="20" grpId="0" animBg="1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“id”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895600"/>
          </a:xfrm>
        </p:spPr>
        <p:txBody>
          <a:bodyPr/>
          <a:lstStyle/>
          <a:p>
            <a:r>
              <a:rPr lang="en-US" dirty="0" smtClean="0"/>
              <a:t>The id selector is used to specify a style for a single, unique element.</a:t>
            </a:r>
          </a:p>
          <a:p>
            <a:r>
              <a:rPr lang="en-US" dirty="0" smtClean="0"/>
              <a:t>The id selector uses the id attribute of the HTML element, and is defined with a "#“ in </a:t>
            </a:r>
            <a:r>
              <a:rPr lang="en-US" dirty="0" err="1" smtClean="0"/>
              <a:t>css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style rule below will be applied to the element with id="para1":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3962400"/>
            <a:ext cx="3810000" cy="2308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HTML</a:t>
            </a:r>
            <a:endParaRPr lang="en-US" dirty="0" smtClean="0"/>
          </a:p>
          <a:p>
            <a:r>
              <a:rPr lang="en-US" dirty="0" smtClean="0"/>
              <a:t>&lt;h1 id=“para1”&gt;</a:t>
            </a:r>
          </a:p>
          <a:p>
            <a:r>
              <a:rPr lang="en-US" dirty="0" smtClean="0"/>
              <a:t>	Hello Friends</a:t>
            </a:r>
          </a:p>
          <a:p>
            <a:r>
              <a:rPr lang="en-US" dirty="0" smtClean="0"/>
              <a:t>&lt;/h1&gt;</a:t>
            </a:r>
          </a:p>
          <a:p>
            <a:endParaRPr lang="en-US" dirty="0" smtClean="0"/>
          </a:p>
          <a:p>
            <a:r>
              <a:rPr lang="en-US" dirty="0" smtClean="0"/>
              <a:t>&lt;h1&gt;</a:t>
            </a:r>
          </a:p>
          <a:p>
            <a:r>
              <a:rPr lang="en-US" dirty="0" smtClean="0"/>
              <a:t>	How are you</a:t>
            </a:r>
          </a:p>
          <a:p>
            <a:r>
              <a:rPr lang="en-US" dirty="0" smtClean="0"/>
              <a:t>&lt;/h1&gt;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3962400"/>
            <a:ext cx="4267200" cy="12003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CSS</a:t>
            </a:r>
            <a:endParaRPr lang="en-US" dirty="0" smtClean="0"/>
          </a:p>
          <a:p>
            <a:r>
              <a:rPr lang="en-US" dirty="0" smtClean="0"/>
              <a:t>#para1{</a:t>
            </a:r>
          </a:p>
          <a:p>
            <a:r>
              <a:rPr lang="en-US" dirty="0" smtClean="0"/>
              <a:t>	color: blue;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5325070"/>
            <a:ext cx="4267200" cy="923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Output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Hello Friends</a:t>
            </a:r>
          </a:p>
          <a:p>
            <a:r>
              <a:rPr lang="en-US" dirty="0" smtClean="0"/>
              <a:t>How are you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“class”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0574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The class selector is used to specify a style for a group of elements. </a:t>
            </a:r>
          </a:p>
          <a:p>
            <a:pPr lvl="0"/>
            <a:r>
              <a:rPr lang="en-US" dirty="0" smtClean="0"/>
              <a:t>The class selector uses the HTML class attribute, and is defined with a ".“ in </a:t>
            </a:r>
            <a:r>
              <a:rPr lang="en-US" dirty="0" err="1" smtClean="0"/>
              <a:t>css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3276600"/>
            <a:ext cx="3810000" cy="286232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HTML</a:t>
            </a:r>
            <a:endParaRPr lang="en-US" dirty="0" smtClean="0"/>
          </a:p>
          <a:p>
            <a:r>
              <a:rPr lang="en-US" dirty="0" smtClean="0"/>
              <a:t>&lt;h1 class=“</a:t>
            </a:r>
            <a:r>
              <a:rPr lang="en-US" dirty="0" err="1" smtClean="0"/>
              <a:t>myClass</a:t>
            </a:r>
            <a:r>
              <a:rPr lang="en-US" dirty="0" smtClean="0"/>
              <a:t>”&gt;</a:t>
            </a:r>
          </a:p>
          <a:p>
            <a:r>
              <a:rPr lang="en-US" dirty="0" smtClean="0"/>
              <a:t>	Hello Friends</a:t>
            </a:r>
          </a:p>
          <a:p>
            <a:r>
              <a:rPr lang="en-US" dirty="0" smtClean="0"/>
              <a:t>&lt;/h1&gt;</a:t>
            </a:r>
          </a:p>
          <a:p>
            <a:r>
              <a:rPr lang="en-US" dirty="0" smtClean="0"/>
              <a:t>&lt;h1&gt;</a:t>
            </a:r>
          </a:p>
          <a:p>
            <a:r>
              <a:rPr lang="en-US" dirty="0" smtClean="0"/>
              <a:t>	How are you</a:t>
            </a:r>
          </a:p>
          <a:p>
            <a:r>
              <a:rPr lang="en-US" dirty="0" smtClean="0"/>
              <a:t>&lt;/h1&gt;</a:t>
            </a:r>
          </a:p>
          <a:p>
            <a:r>
              <a:rPr lang="en-US" dirty="0" smtClean="0"/>
              <a:t>&lt;h1 class=“</a:t>
            </a:r>
            <a:r>
              <a:rPr lang="en-US" dirty="0" err="1" smtClean="0"/>
              <a:t>myClass</a:t>
            </a:r>
            <a:r>
              <a:rPr lang="en-US" dirty="0" smtClean="0"/>
              <a:t>”&gt;</a:t>
            </a:r>
          </a:p>
          <a:p>
            <a:r>
              <a:rPr lang="en-US" dirty="0" smtClean="0"/>
              <a:t>	How are you</a:t>
            </a:r>
          </a:p>
          <a:p>
            <a:r>
              <a:rPr lang="en-US" dirty="0" smtClean="0"/>
              <a:t>&lt;/h1&gt;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3276600"/>
            <a:ext cx="4267200" cy="12003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CSS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myClass</a:t>
            </a:r>
            <a:r>
              <a:rPr lang="en-US" dirty="0" smtClean="0"/>
              <a:t>{</a:t>
            </a:r>
          </a:p>
          <a:p>
            <a:r>
              <a:rPr lang="en-US" dirty="0" smtClean="0"/>
              <a:t>	color: blue;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4867870"/>
            <a:ext cx="4267200" cy="12003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Output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Hello Friends</a:t>
            </a:r>
          </a:p>
          <a:p>
            <a:r>
              <a:rPr lang="en-US" dirty="0" smtClean="0"/>
              <a:t>How are you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How are you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3444</TotalTime>
  <Words>2631</Words>
  <Application>Microsoft Office PowerPoint</Application>
  <PresentationFormat>On-screen Show (4:3)</PresentationFormat>
  <Paragraphs>687</Paragraphs>
  <Slides>45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Unit - 4 CSS</vt:lpstr>
      <vt:lpstr>Outline</vt:lpstr>
      <vt:lpstr>Outline (Cont.)</vt:lpstr>
      <vt:lpstr>Outline (Cont.)</vt:lpstr>
      <vt:lpstr>What is CSS?</vt:lpstr>
      <vt:lpstr>Importance of CSS</vt:lpstr>
      <vt:lpstr>Basic Syntax of CSS</vt:lpstr>
      <vt:lpstr>The “id” selector</vt:lpstr>
      <vt:lpstr>The “class” selector</vt:lpstr>
      <vt:lpstr>Different ways to write CSS</vt:lpstr>
      <vt:lpstr>1) Inline Style</vt:lpstr>
      <vt:lpstr>2) Internal Style Sheet</vt:lpstr>
      <vt:lpstr>3) External Style Sheet</vt:lpstr>
      <vt:lpstr>3) External Style Sheet (Cont.)</vt:lpstr>
      <vt:lpstr>3) External Style Sheet (Cont.)</vt:lpstr>
      <vt:lpstr>Multiple Selection</vt:lpstr>
      <vt:lpstr>Assign Multiple Class</vt:lpstr>
      <vt:lpstr>Multi-level Selection</vt:lpstr>
      <vt:lpstr>CSS Background Property</vt:lpstr>
      <vt:lpstr>CSS Background Color</vt:lpstr>
      <vt:lpstr>CSS Background Image</vt:lpstr>
      <vt:lpstr>CSS Background Image Repeat</vt:lpstr>
      <vt:lpstr>CSS Fixed Background Image</vt:lpstr>
      <vt:lpstr>CSS Background Image Positioning </vt:lpstr>
      <vt:lpstr>CSS Font</vt:lpstr>
      <vt:lpstr>CSS Font (Cont.)</vt:lpstr>
      <vt:lpstr>CSS Font (Cont.)</vt:lpstr>
      <vt:lpstr>CSS Text Property</vt:lpstr>
      <vt:lpstr>CSS Text Property (Cont.)</vt:lpstr>
      <vt:lpstr>CSS Text Property (Cont.)</vt:lpstr>
      <vt:lpstr>CSS Text Property (Cont.)</vt:lpstr>
      <vt:lpstr>The Box Model</vt:lpstr>
      <vt:lpstr>The Box Model (Cont)</vt:lpstr>
      <vt:lpstr>The Box Model (Cont)</vt:lpstr>
      <vt:lpstr>CSS Padding</vt:lpstr>
      <vt:lpstr>CSS Border</vt:lpstr>
      <vt:lpstr>CSS Margin</vt:lpstr>
      <vt:lpstr>CSS List</vt:lpstr>
      <vt:lpstr>Styling Links</vt:lpstr>
      <vt:lpstr>CSS Positioning</vt:lpstr>
      <vt:lpstr>CSS Layers</vt:lpstr>
      <vt:lpstr>CSS Float Property</vt:lpstr>
      <vt:lpstr>Introduction to CSS3</vt:lpstr>
      <vt:lpstr>Introduction to CSS3 (Cont)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803</cp:revision>
  <dcterms:created xsi:type="dcterms:W3CDTF">2013-05-17T03:00:03Z</dcterms:created>
  <dcterms:modified xsi:type="dcterms:W3CDTF">2017-03-10T03:49:43Z</dcterms:modified>
</cp:coreProperties>
</file>