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80" r:id="rId3"/>
    <p:sldId id="282" r:id="rId4"/>
    <p:sldId id="283" r:id="rId5"/>
    <p:sldId id="284" r:id="rId6"/>
    <p:sldId id="337" r:id="rId7"/>
    <p:sldId id="375" r:id="rId8"/>
    <p:sldId id="382" r:id="rId9"/>
    <p:sldId id="338" r:id="rId10"/>
    <p:sldId id="339" r:id="rId11"/>
    <p:sldId id="377" r:id="rId12"/>
    <p:sldId id="376" r:id="rId13"/>
    <p:sldId id="340" r:id="rId14"/>
    <p:sldId id="378" r:id="rId15"/>
    <p:sldId id="379" r:id="rId16"/>
    <p:sldId id="380" r:id="rId17"/>
    <p:sldId id="381" r:id="rId18"/>
    <p:sldId id="341" r:id="rId19"/>
    <p:sldId id="365" r:id="rId20"/>
    <p:sldId id="366" r:id="rId21"/>
    <p:sldId id="367" r:id="rId22"/>
    <p:sldId id="369" r:id="rId23"/>
    <p:sldId id="370" r:id="rId24"/>
    <p:sldId id="371" r:id="rId25"/>
    <p:sldId id="372" r:id="rId26"/>
    <p:sldId id="383" r:id="rId27"/>
    <p:sldId id="384" r:id="rId28"/>
    <p:sldId id="385" r:id="rId29"/>
    <p:sldId id="386" r:id="rId30"/>
    <p:sldId id="373" r:id="rId31"/>
    <p:sldId id="387" r:id="rId32"/>
    <p:sldId id="388" r:id="rId33"/>
    <p:sldId id="389" r:id="rId34"/>
    <p:sldId id="390" r:id="rId35"/>
    <p:sldId id="391" r:id="rId36"/>
    <p:sldId id="392" r:id="rId37"/>
    <p:sldId id="393" r:id="rId38"/>
    <p:sldId id="394" r:id="rId39"/>
    <p:sldId id="395" r:id="rId40"/>
    <p:sldId id="396" r:id="rId41"/>
    <p:sldId id="405" r:id="rId42"/>
    <p:sldId id="406" r:id="rId43"/>
    <p:sldId id="407" r:id="rId44"/>
    <p:sldId id="408" r:id="rId45"/>
    <p:sldId id="409" r:id="rId46"/>
    <p:sldId id="410" r:id="rId47"/>
    <p:sldId id="397" r:id="rId48"/>
    <p:sldId id="398" r:id="rId49"/>
    <p:sldId id="399" r:id="rId50"/>
    <p:sldId id="404" r:id="rId51"/>
    <p:sldId id="400" r:id="rId52"/>
    <p:sldId id="401" r:id="rId53"/>
    <p:sldId id="402" r:id="rId54"/>
    <p:sldId id="40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SOsfCwmz6zjRXRyJ287/HA==" hashData="q42p/V/toGuGIKJXq8n0QbKshBk="/>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2"/>
    <a:srgbClr val="34495E"/>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p:scale>
          <a:sx n="60" d="100"/>
          <a:sy n="60" d="100"/>
        </p:scale>
        <p:origin x="-1099" y="-11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88570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440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Unit-5 Java Script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648200"/>
            <a:ext cx="9144000" cy="1828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4114800" cy="1676400"/>
          </a:xfrm>
        </p:spPr>
        <p:txBody>
          <a:bodyPr>
            <a:noAutofit/>
          </a:bodyPr>
          <a:lstStyle/>
          <a:p>
            <a:pPr algn="l">
              <a:spcBef>
                <a:spcPts val="0"/>
              </a:spcBef>
            </a:pPr>
            <a:r>
              <a:rPr lang="en-US" sz="4000" dirty="0" smtClean="0">
                <a:solidFill>
                  <a:schemeClr val="bg1"/>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Arjun</a:t>
            </a:r>
            <a:r>
              <a:rPr lang="en-US" sz="4000" dirty="0" smtClean="0">
                <a:solidFill>
                  <a:schemeClr val="bg1"/>
                </a:solidFill>
                <a:latin typeface="+mj-lt"/>
                <a:ea typeface="Open Sans Semibold" panose="020B0706030804020204" pitchFamily="34" charset="0"/>
                <a:cs typeface="Open Sans Semibold" panose="020B0706030804020204" pitchFamily="34" charset="0"/>
              </a:rPr>
              <a:t>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bg1"/>
              </a:solidFill>
              <a:latin typeface="+mj-lt"/>
              <a:ea typeface="Open Sans Semibold" panose="020B0706030804020204" pitchFamily="34" charset="0"/>
              <a:cs typeface="Open Sans Semibold" panose="020B0706030804020204" pitchFamily="34" charset="0"/>
            </a:endParaRPr>
          </a:p>
          <a:p>
            <a:pPr algn="l">
              <a:spcBef>
                <a:spcPts val="0"/>
              </a:spcBef>
            </a:pPr>
            <a:r>
              <a:rPr lang="en-US" dirty="0" smtClean="0">
                <a:solidFill>
                  <a:schemeClr val="bg1"/>
                </a:solidFill>
                <a:latin typeface="+mj-lt"/>
                <a:ea typeface="Open Sans" panose="020B0606030504020204" pitchFamily="34" charset="0"/>
                <a:cs typeface="Open Sans" panose="020B0606030504020204" pitchFamily="34" charset="0"/>
              </a:rPr>
              <a:t>9624822202</a:t>
            </a:r>
            <a:endParaRPr lang="en-US" sz="2800" dirty="0" smtClean="0">
              <a:solidFill>
                <a:schemeClr val="bg1"/>
              </a:solidFill>
              <a:latin typeface="+mj-lt"/>
              <a:ea typeface="Open Sans" panose="020B0606030504020204" pitchFamily="34" charset="0"/>
              <a:cs typeface="Open Sans" panose="020B0606030504020204" pitchFamily="34" charset="0"/>
            </a:endParaRPr>
          </a:p>
          <a:p>
            <a:pPr algn="l">
              <a:spcBef>
                <a:spcPts val="0"/>
              </a:spcBef>
            </a:pPr>
            <a:r>
              <a:rPr lang="en-US" sz="2800" dirty="0" smtClean="0">
                <a:solidFill>
                  <a:schemeClr val="bg1"/>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0" y="1295399"/>
            <a:ext cx="4343400" cy="3200401"/>
          </a:xfrm>
        </p:spPr>
        <p:txBody>
          <a:bodyPr anchor="b">
            <a:noAutofit/>
          </a:bodyPr>
          <a:lstStyle/>
          <a:p>
            <a:r>
              <a:rPr lang="en-US" sz="7200" b="1" dirty="0" smtClean="0">
                <a:latin typeface="+mj-lt"/>
                <a:ea typeface="Open Sans Semibold" panose="020B0706030804020204" pitchFamily="34" charset="0"/>
                <a:cs typeface="Open Sans Semibold" panose="020B0706030804020204" pitchFamily="34" charset="0"/>
              </a:rPr>
              <a:t>Unit - 5</a:t>
            </a:r>
            <a:br>
              <a:rPr lang="en-US" sz="7200" b="1" dirty="0" smtClean="0">
                <a:latin typeface="+mj-lt"/>
                <a:ea typeface="Open Sans Semibold" panose="020B0706030804020204" pitchFamily="34" charset="0"/>
                <a:cs typeface="Open Sans Semibold" panose="020B0706030804020204" pitchFamily="34" charset="0"/>
              </a:rPr>
            </a:br>
            <a:r>
              <a:rPr lang="en-US" sz="7200" b="1" dirty="0" smtClean="0">
                <a:latin typeface="+mj-lt"/>
                <a:ea typeface="Open Sans Semibold" panose="020B0706030804020204" pitchFamily="34" charset="0"/>
                <a:cs typeface="Open Sans Semibold" panose="020B0706030804020204" pitchFamily="34" charset="0"/>
              </a:rPr>
              <a:t>Java Script</a:t>
            </a:r>
            <a:endParaRPr lang="en-US" sz="7200" b="1" dirty="0">
              <a:latin typeface="+mj-lt"/>
              <a:ea typeface="Open Sans Semibold" panose="020B0706030804020204" pitchFamily="34" charset="0"/>
              <a:cs typeface="Open Sans Semibold" panose="020B0706030804020204" pitchFamily="34" charset="0"/>
            </a:endParaRPr>
          </a:p>
        </p:txBody>
      </p:sp>
      <p:sp>
        <p:nvSpPr>
          <p:cNvPr id="9" name="Subtitle 2"/>
          <p:cNvSpPr txBox="1">
            <a:spLocks/>
          </p:cNvSpPr>
          <p:nvPr/>
        </p:nvSpPr>
        <p:spPr>
          <a:xfrm>
            <a:off x="4724400" y="4724400"/>
            <a:ext cx="4114800" cy="1676400"/>
          </a:xfrm>
          <a:prstGeom prst="rect">
            <a:avLst/>
          </a:prstGeom>
        </p:spPr>
        <p:txBody>
          <a:bodyPr vert="horz" lIns="91440" tIns="45720" rIns="91440" bIns="45720" rtlCol="0">
            <a:noAutofit/>
          </a:bodyPr>
          <a:lstStyle/>
          <a:p>
            <a:pPr lvl="0"/>
            <a:r>
              <a:rPr lang="en-US" sz="4000" dirty="0" smtClean="0">
                <a:solidFill>
                  <a:schemeClr val="bg1"/>
                </a:solidFill>
              </a:rPr>
              <a:t>Web Technology</a:t>
            </a:r>
            <a:endParaRPr kumimoji="0" lang="en-US" sz="4000" b="0" i="0" u="none" strike="noStrike" kern="1200" cap="none" spc="0" normalizeH="0" baseline="0" noProof="0" dirty="0" smtClean="0">
              <a:ln>
                <a:noFill/>
              </a:ln>
              <a:solidFill>
                <a:schemeClr val="bg1"/>
              </a:solidFill>
              <a:effectLst/>
              <a:uLnTx/>
              <a:uFillTx/>
              <a:latin typeface="+mj-lt"/>
              <a:ea typeface="Open Sans Semibold" panose="020B0706030804020204" pitchFamily="34" charset="0"/>
              <a:cs typeface="Open Sans Semibold" panose="020B0706030804020204" pitchFamily="34" charset="0"/>
            </a:endParaRPr>
          </a:p>
          <a:p>
            <a:pPr lvl="0"/>
            <a:r>
              <a:rPr lang="en-US" sz="3200" dirty="0" smtClean="0">
                <a:solidFill>
                  <a:schemeClr val="bg1"/>
                </a:solidFill>
              </a:rPr>
              <a:t>2160708</a:t>
            </a:r>
          </a:p>
          <a:p>
            <a:pPr lvl="0"/>
            <a:r>
              <a:rPr kumimoji="0" lang="en-US" sz="32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rPr>
              <a:t>Semester 6</a:t>
            </a:r>
            <a:endParaRPr kumimoji="0" lang="en-US" sz="28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endParaRPr>
          </a:p>
        </p:txBody>
      </p:sp>
      <p:pic>
        <p:nvPicPr>
          <p:cNvPr id="55298" name="Picture 2" descr="Image result for javascript transparent"/>
          <p:cNvPicPr>
            <a:picLocks noChangeAspect="1" noChangeArrowheads="1"/>
          </p:cNvPicPr>
          <p:nvPr/>
        </p:nvPicPr>
        <p:blipFill>
          <a:blip r:embed="rId3"/>
          <a:srcRect/>
          <a:stretch>
            <a:fillRect/>
          </a:stretch>
        </p:blipFill>
        <p:spPr bwMode="auto">
          <a:xfrm>
            <a:off x="4572000" y="381000"/>
            <a:ext cx="4114799" cy="4114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763000" cy="809512"/>
          </a:xfrm>
        </p:spPr>
        <p:txBody>
          <a:bodyPr>
            <a:normAutofit/>
          </a:bodyPr>
          <a:lstStyle/>
          <a:p>
            <a:r>
              <a:rPr lang="en-US" dirty="0" smtClean="0"/>
              <a:t>Strings</a:t>
            </a:r>
            <a:endParaRPr lang="en-IN" dirty="0">
              <a:latin typeface="+mj-lt"/>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10</a:t>
            </a:fld>
            <a:endParaRPr lang="en-US"/>
          </a:p>
        </p:txBody>
      </p:sp>
      <p:sp>
        <p:nvSpPr>
          <p:cNvPr id="14" name="Content Placeholder 2"/>
          <p:cNvSpPr>
            <a:spLocks noGrp="1"/>
          </p:cNvSpPr>
          <p:nvPr>
            <p:ph idx="1"/>
          </p:nvPr>
        </p:nvSpPr>
        <p:spPr>
          <a:xfrm>
            <a:off x="190500" y="990600"/>
            <a:ext cx="8763000" cy="5334000"/>
          </a:xfrm>
        </p:spPr>
        <p:txBody>
          <a:bodyPr/>
          <a:lstStyle/>
          <a:p>
            <a:r>
              <a:rPr lang="en-US" dirty="0" smtClean="0"/>
              <a:t>A string can be defined as a sequence of letters, digits, punctuation and so on.</a:t>
            </a:r>
          </a:p>
          <a:p>
            <a:r>
              <a:rPr lang="en-US" dirty="0" smtClean="0"/>
              <a:t>A string in a JavaScript is wrapped with single or double quotes</a:t>
            </a:r>
          </a:p>
          <a:p>
            <a:r>
              <a:rPr lang="en-US" dirty="0" smtClean="0"/>
              <a:t>Strings cab be joined together with the + operator, which is called concatenation.</a:t>
            </a:r>
          </a:p>
          <a:p>
            <a:pPr lvl="1">
              <a:buNone/>
            </a:pPr>
            <a:r>
              <a:rPr lang="en-US" dirty="0" smtClean="0"/>
              <a:t>For Example, </a:t>
            </a:r>
          </a:p>
          <a:p>
            <a:pPr lvl="1">
              <a:buNone/>
            </a:pPr>
            <a:r>
              <a:rPr lang="en-US" dirty="0" smtClean="0"/>
              <a:t>	</a:t>
            </a:r>
            <a:r>
              <a:rPr lang="en-US" dirty="0" err="1" smtClean="0"/>
              <a:t>mystring</a:t>
            </a:r>
            <a:r>
              <a:rPr lang="en-US" dirty="0" smtClean="0"/>
              <a:t> = “my college name is ” + “</a:t>
            </a:r>
            <a:r>
              <a:rPr lang="en-US" dirty="0" err="1" smtClean="0"/>
              <a:t>Darshan</a:t>
            </a:r>
            <a:r>
              <a:rPr lang="en-US" dirty="0" smtClean="0"/>
              <a:t>”;</a:t>
            </a:r>
          </a:p>
          <a:p>
            <a:r>
              <a:rPr lang="en-US" dirty="0" smtClean="0"/>
              <a:t>As string is an object type it also has some useful features.</a:t>
            </a:r>
          </a:p>
          <a:p>
            <a:pPr lvl="1">
              <a:buNone/>
            </a:pPr>
            <a:r>
              <a:rPr lang="en-US" dirty="0" smtClean="0"/>
              <a:t>For Example,</a:t>
            </a:r>
          </a:p>
          <a:p>
            <a:pPr lvl="1">
              <a:buNone/>
            </a:pPr>
            <a:r>
              <a:rPr lang="en-US" dirty="0" smtClean="0"/>
              <a:t>	</a:t>
            </a:r>
            <a:r>
              <a:rPr lang="en-US" dirty="0" err="1" smtClean="0"/>
              <a:t>lenStr</a:t>
            </a:r>
            <a:r>
              <a:rPr lang="en-US" dirty="0" smtClean="0"/>
              <a:t> = </a:t>
            </a:r>
            <a:r>
              <a:rPr lang="en-US" dirty="0" err="1" smtClean="0"/>
              <a:t>mystring.length</a:t>
            </a:r>
            <a:r>
              <a:rPr lang="en-US" dirty="0" smtClean="0"/>
              <a:t>;</a:t>
            </a:r>
          </a:p>
          <a:p>
            <a:pPr lvl="1">
              <a:buNone/>
            </a:pPr>
            <a:r>
              <a:rPr lang="en-US" dirty="0" smtClean="0"/>
              <a:t>Which returns the length of the string in integer</a:t>
            </a:r>
          </a:p>
          <a:p>
            <a:pPr>
              <a:buNone/>
            </a:pPr>
            <a:endParaRPr lang="en-US" dirty="0"/>
          </a:p>
        </p:txBody>
      </p:sp>
    </p:spTree>
    <p:extLst>
      <p:ext uri="{BB962C8B-B14F-4D97-AF65-F5344CB8AC3E}">
        <p14:creationId xmlns:p14="http://schemas.microsoft.com/office/powerpoint/2010/main" val="289986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blinds(horizontal)">
                                      <p:cBhvr>
                                        <p:cTn id="20" dur="500"/>
                                        <p:tgtEl>
                                          <p:spTgt spid="14">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Effect transition="in" filter="blinds(horizontal)">
                                      <p:cBhvr>
                                        <p:cTn id="23" dur="500"/>
                                        <p:tgtEl>
                                          <p:spTgt spid="1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xEl>
                                              <p:pRg st="5" end="5"/>
                                            </p:txEl>
                                          </p:spTgt>
                                        </p:tgtEl>
                                        <p:attrNameLst>
                                          <p:attrName>style.visibility</p:attrName>
                                        </p:attrNameLst>
                                      </p:cBhvr>
                                      <p:to>
                                        <p:strVal val="visible"/>
                                      </p:to>
                                    </p:set>
                                    <p:animEffect transition="in" filter="blinds(horizontal)">
                                      <p:cBhvr>
                                        <p:cTn id="28" dur="500"/>
                                        <p:tgtEl>
                                          <p:spTgt spid="14">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Effect transition="in" filter="blinds(horizontal)">
                                      <p:cBhvr>
                                        <p:cTn id="31" dur="500"/>
                                        <p:tgtEl>
                                          <p:spTgt spid="14">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
                                            <p:txEl>
                                              <p:pRg st="7" end="7"/>
                                            </p:txEl>
                                          </p:spTgt>
                                        </p:tgtEl>
                                        <p:attrNameLst>
                                          <p:attrName>style.visibility</p:attrName>
                                        </p:attrNameLst>
                                      </p:cBhvr>
                                      <p:to>
                                        <p:strVal val="visible"/>
                                      </p:to>
                                    </p:set>
                                    <p:animEffect transition="in" filter="blinds(horizontal)">
                                      <p:cBhvr>
                                        <p:cTn id="34" dur="500"/>
                                        <p:tgtEl>
                                          <p:spTgt spid="14">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
                                            <p:txEl>
                                              <p:pRg st="8" end="8"/>
                                            </p:txEl>
                                          </p:spTgt>
                                        </p:tgtEl>
                                        <p:attrNameLst>
                                          <p:attrName>style.visibility</p:attrName>
                                        </p:attrNameLst>
                                      </p:cBhvr>
                                      <p:to>
                                        <p:strVal val="visible"/>
                                      </p:to>
                                    </p:set>
                                    <p:animEffect transition="in" filter="blinds(horizontal)">
                                      <p:cBhvr>
                                        <p:cTn id="3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09600" y="1676400"/>
          <a:ext cx="7924801" cy="2966720"/>
        </p:xfrm>
        <a:graphic>
          <a:graphicData uri="http://schemas.openxmlformats.org/drawingml/2006/table">
            <a:tbl>
              <a:tblPr firstRow="1" bandRow="1">
                <a:tableStyleId>{5C22544A-7EE6-4342-B048-85BDC9FD1C3A}</a:tableStyleId>
              </a:tblPr>
              <a:tblGrid>
                <a:gridCol w="1981200"/>
                <a:gridCol w="5943601"/>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charAt</a:t>
                      </a:r>
                      <a:endParaRPr lang="en-US" dirty="0"/>
                    </a:p>
                  </a:txBody>
                  <a:tcPr/>
                </a:tc>
                <a:tc>
                  <a:txBody>
                    <a:bodyPr/>
                    <a:lstStyle/>
                    <a:p>
                      <a:r>
                        <a:rPr lang="en-US" dirty="0" smtClean="0"/>
                        <a:t>Returns the character</a:t>
                      </a:r>
                      <a:r>
                        <a:rPr lang="en-US" baseline="0" dirty="0" smtClean="0"/>
                        <a:t> at a specific index</a:t>
                      </a:r>
                      <a:endParaRPr lang="en-US" dirty="0"/>
                    </a:p>
                  </a:txBody>
                  <a:tcPr/>
                </a:tc>
              </a:tr>
              <a:tr h="370840">
                <a:tc>
                  <a:txBody>
                    <a:bodyPr/>
                    <a:lstStyle/>
                    <a:p>
                      <a:r>
                        <a:rPr lang="en-US" dirty="0" err="1" smtClean="0"/>
                        <a:t>indexOf</a:t>
                      </a:r>
                      <a:endParaRPr lang="en-US" dirty="0"/>
                    </a:p>
                  </a:txBody>
                  <a:tcPr/>
                </a:tc>
                <a:tc>
                  <a:txBody>
                    <a:bodyPr/>
                    <a:lstStyle/>
                    <a:p>
                      <a:r>
                        <a:rPr lang="en-US" dirty="0" smtClean="0"/>
                        <a:t>Find the first index of a character</a:t>
                      </a:r>
                      <a:endParaRPr lang="en-US" dirty="0"/>
                    </a:p>
                  </a:txBody>
                  <a:tcPr/>
                </a:tc>
              </a:tr>
              <a:tr h="370840">
                <a:tc>
                  <a:txBody>
                    <a:bodyPr/>
                    <a:lstStyle/>
                    <a:p>
                      <a:r>
                        <a:rPr lang="en-US" dirty="0" err="1" smtClean="0"/>
                        <a:t>lastIndexOf</a:t>
                      </a:r>
                      <a:endParaRPr lang="en-US" dirty="0"/>
                    </a:p>
                  </a:txBody>
                  <a:tcPr/>
                </a:tc>
                <a:tc>
                  <a:txBody>
                    <a:bodyPr/>
                    <a:lstStyle/>
                    <a:p>
                      <a:r>
                        <a:rPr lang="en-US" dirty="0" smtClean="0"/>
                        <a:t>Find the last index of a character</a:t>
                      </a:r>
                      <a:endParaRPr lang="en-US" dirty="0"/>
                    </a:p>
                  </a:txBody>
                  <a:tcPr/>
                </a:tc>
              </a:tr>
              <a:tr h="370840">
                <a:tc>
                  <a:txBody>
                    <a:bodyPr/>
                    <a:lstStyle/>
                    <a:p>
                      <a:r>
                        <a:rPr lang="en-US" dirty="0" smtClean="0"/>
                        <a:t>substring / </a:t>
                      </a:r>
                      <a:r>
                        <a:rPr lang="en-US" dirty="0" err="1" smtClean="0"/>
                        <a:t>substr</a:t>
                      </a:r>
                      <a:endParaRPr lang="en-US" dirty="0"/>
                    </a:p>
                  </a:txBody>
                  <a:tcPr/>
                </a:tc>
                <a:tc>
                  <a:txBody>
                    <a:bodyPr/>
                    <a:lstStyle/>
                    <a:p>
                      <a:r>
                        <a:rPr lang="en-US" dirty="0" smtClean="0"/>
                        <a:t>Return a section of a string.</a:t>
                      </a:r>
                      <a:endParaRPr lang="en-US" dirty="0"/>
                    </a:p>
                  </a:txBody>
                  <a:tcPr/>
                </a:tc>
              </a:tr>
              <a:tr h="370840">
                <a:tc>
                  <a:txBody>
                    <a:bodyPr/>
                    <a:lstStyle/>
                    <a:p>
                      <a:r>
                        <a:rPr lang="en-US" dirty="0" err="1" smtClean="0"/>
                        <a:t>valueOf</a:t>
                      </a:r>
                      <a:endParaRPr lang="en-US" dirty="0"/>
                    </a:p>
                  </a:txBody>
                  <a:tcPr/>
                </a:tc>
                <a:tc>
                  <a:txBody>
                    <a:bodyPr/>
                    <a:lstStyle/>
                    <a:p>
                      <a:r>
                        <a:rPr lang="en-US" dirty="0" smtClean="0"/>
                        <a:t>Return the</a:t>
                      </a:r>
                      <a:r>
                        <a:rPr lang="en-US" baseline="0" dirty="0" smtClean="0"/>
                        <a:t> numeric value of a string.</a:t>
                      </a:r>
                      <a:endParaRPr lang="en-US" dirty="0"/>
                    </a:p>
                  </a:txBody>
                  <a:tcPr/>
                </a:tc>
              </a:tr>
              <a:tr h="370840">
                <a:tc>
                  <a:txBody>
                    <a:bodyPr/>
                    <a:lstStyle/>
                    <a:p>
                      <a:r>
                        <a:rPr lang="en-US" dirty="0" err="1" smtClean="0"/>
                        <a:t>toLowerCase</a:t>
                      </a:r>
                      <a:endParaRPr lang="en-US" dirty="0"/>
                    </a:p>
                  </a:txBody>
                  <a:tcPr/>
                </a:tc>
                <a:tc>
                  <a:txBody>
                    <a:bodyPr/>
                    <a:lstStyle/>
                    <a:p>
                      <a:r>
                        <a:rPr lang="en-US" dirty="0" smtClean="0"/>
                        <a:t>Convert a string to lower case.</a:t>
                      </a:r>
                      <a:endParaRPr lang="en-US" dirty="0"/>
                    </a:p>
                  </a:txBody>
                  <a:tcPr/>
                </a:tc>
              </a:tr>
              <a:tr h="370840">
                <a:tc>
                  <a:txBody>
                    <a:bodyPr/>
                    <a:lstStyle/>
                    <a:p>
                      <a:r>
                        <a:rPr lang="en-US" dirty="0" err="1" smtClean="0"/>
                        <a:t>toUpperCase</a:t>
                      </a:r>
                      <a:endParaRPr lang="en-US" dirty="0"/>
                    </a:p>
                  </a:txBody>
                  <a:tcPr/>
                </a:tc>
                <a:tc>
                  <a:txBody>
                    <a:bodyPr/>
                    <a:lstStyle/>
                    <a:p>
                      <a:r>
                        <a:rPr lang="en-US" dirty="0" smtClean="0"/>
                        <a:t>Convert a string to upper case.</a:t>
                      </a:r>
                      <a:endParaRPr lang="en-US" dirty="0"/>
                    </a:p>
                  </a:txBody>
                  <a:tcPr/>
                </a:tc>
              </a:tr>
            </a:tbl>
          </a:graphicData>
        </a:graphic>
      </p:graphicFrame>
      <p:sp>
        <p:nvSpPr>
          <p:cNvPr id="2" name="Title 1"/>
          <p:cNvSpPr>
            <a:spLocks noGrp="1"/>
          </p:cNvSpPr>
          <p:nvPr>
            <p:ph type="title"/>
          </p:nvPr>
        </p:nvSpPr>
        <p:spPr/>
        <p:txBody>
          <a:bodyPr/>
          <a:lstStyle/>
          <a:p>
            <a:r>
              <a:rPr lang="en-US" dirty="0" smtClean="0"/>
              <a:t>Strings (Cont.)</a:t>
            </a:r>
            <a:endParaRPr lang="en-US" dirty="0"/>
          </a:p>
        </p:txBody>
      </p:sp>
      <p:sp>
        <p:nvSpPr>
          <p:cNvPr id="3" name="Content Placeholder 2"/>
          <p:cNvSpPr>
            <a:spLocks noGrp="1"/>
          </p:cNvSpPr>
          <p:nvPr>
            <p:ph idx="1"/>
          </p:nvPr>
        </p:nvSpPr>
        <p:spPr/>
        <p:txBody>
          <a:bodyPr/>
          <a:lstStyle/>
          <a:p>
            <a:r>
              <a:rPr lang="en-US" dirty="0" smtClean="0"/>
              <a:t>There are also number of methods available for string.</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11</a:t>
            </a:fld>
            <a:endParaRPr lang="en-US"/>
          </a:p>
        </p:txBody>
      </p:sp>
      <p:sp>
        <p:nvSpPr>
          <p:cNvPr id="13" name="Rectangle 12"/>
          <p:cNvSpPr/>
          <p:nvPr/>
        </p:nvSpPr>
        <p:spPr>
          <a:xfrm>
            <a:off x="228600" y="20574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8600" y="2362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8600" y="2743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8600" y="3124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8600" y="3505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4800" y="3886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04800" y="4267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nvGraphicFramePr>
        <p:xfrm>
          <a:off x="1143000" y="3368675"/>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Sequence</a:t>
                      </a:r>
                      <a:endParaRPr lang="en-US" dirty="0"/>
                    </a:p>
                  </a:txBody>
                  <a:tcPr/>
                </a:tc>
                <a:tc>
                  <a:txBody>
                    <a:bodyPr/>
                    <a:lstStyle/>
                    <a:p>
                      <a:r>
                        <a:rPr lang="en-US" dirty="0" smtClean="0"/>
                        <a:t>Character</a:t>
                      </a:r>
                      <a:endParaRPr lang="en-US" dirty="0"/>
                    </a:p>
                  </a:txBody>
                  <a:tcPr/>
                </a:tc>
              </a:tr>
              <a:tr h="370840">
                <a:tc>
                  <a:txBody>
                    <a:bodyPr/>
                    <a:lstStyle/>
                    <a:p>
                      <a:r>
                        <a:rPr lang="en-US" dirty="0" smtClean="0"/>
                        <a:t>\t</a:t>
                      </a:r>
                      <a:endParaRPr lang="en-US" dirty="0"/>
                    </a:p>
                  </a:txBody>
                  <a:tcPr/>
                </a:tc>
                <a:tc>
                  <a:txBody>
                    <a:bodyPr/>
                    <a:lstStyle/>
                    <a:p>
                      <a:r>
                        <a:rPr lang="en-US" dirty="0" smtClean="0"/>
                        <a:t>Tab</a:t>
                      </a:r>
                      <a:endParaRPr lang="en-US" dirty="0"/>
                    </a:p>
                  </a:txBody>
                  <a:tcPr/>
                </a:tc>
              </a:tr>
              <a:tr h="370840">
                <a:tc>
                  <a:txBody>
                    <a:bodyPr/>
                    <a:lstStyle/>
                    <a:p>
                      <a:r>
                        <a:rPr lang="en-US" dirty="0" smtClean="0"/>
                        <a:t>\n</a:t>
                      </a:r>
                      <a:endParaRPr lang="en-US" dirty="0"/>
                    </a:p>
                  </a:txBody>
                  <a:tcPr/>
                </a:tc>
                <a:tc>
                  <a:txBody>
                    <a:bodyPr/>
                    <a:lstStyle/>
                    <a:p>
                      <a:r>
                        <a:rPr lang="en-US" dirty="0" smtClean="0"/>
                        <a:t>Newline</a:t>
                      </a:r>
                      <a:endParaRPr lang="en-US" dirty="0"/>
                    </a:p>
                  </a:txBody>
                  <a:tcPr/>
                </a:tc>
              </a:tr>
              <a:tr h="370840">
                <a:tc>
                  <a:txBody>
                    <a:bodyPr/>
                    <a:lstStyle/>
                    <a:p>
                      <a:r>
                        <a:rPr lang="en-US" dirty="0" smtClean="0"/>
                        <a:t>\r</a:t>
                      </a:r>
                      <a:endParaRPr lang="en-US" dirty="0"/>
                    </a:p>
                  </a:txBody>
                  <a:tcPr/>
                </a:tc>
                <a:tc>
                  <a:txBody>
                    <a:bodyPr/>
                    <a:lstStyle/>
                    <a:p>
                      <a:r>
                        <a:rPr lang="en-US" dirty="0" smtClean="0"/>
                        <a:t>Carriage return</a:t>
                      </a:r>
                      <a:endParaRPr lang="en-US" dirty="0"/>
                    </a:p>
                  </a:txBody>
                  <a:tcPr/>
                </a:tc>
              </a:tr>
              <a:tr h="370840">
                <a:tc>
                  <a:txBody>
                    <a:bodyPr/>
                    <a:lstStyle/>
                    <a:p>
                      <a:r>
                        <a:rPr lang="en-US" dirty="0" smtClean="0"/>
                        <a:t>\”</a:t>
                      </a:r>
                      <a:endParaRPr lang="en-US" dirty="0"/>
                    </a:p>
                  </a:txBody>
                  <a:tcPr/>
                </a:tc>
                <a:tc>
                  <a:txBody>
                    <a:bodyPr/>
                    <a:lstStyle/>
                    <a:p>
                      <a:r>
                        <a:rPr lang="en-US" dirty="0" smtClean="0"/>
                        <a:t>Double Quote</a:t>
                      </a:r>
                      <a:endParaRPr lang="en-US" dirty="0"/>
                    </a:p>
                  </a:txBody>
                  <a:tcPr/>
                </a:tc>
              </a:tr>
              <a:tr h="370840">
                <a:tc>
                  <a:txBody>
                    <a:bodyPr/>
                    <a:lstStyle/>
                    <a:p>
                      <a:r>
                        <a:rPr lang="en-US" dirty="0" smtClean="0"/>
                        <a:t>\’</a:t>
                      </a:r>
                      <a:endParaRPr lang="en-US" dirty="0"/>
                    </a:p>
                  </a:txBody>
                  <a:tcPr/>
                </a:tc>
                <a:tc>
                  <a:txBody>
                    <a:bodyPr/>
                    <a:lstStyle/>
                    <a:p>
                      <a:r>
                        <a:rPr lang="en-US" dirty="0" smtClean="0"/>
                        <a:t>Single Quote</a:t>
                      </a:r>
                      <a:endParaRPr lang="en-US" dirty="0"/>
                    </a:p>
                  </a:txBody>
                  <a:tcPr/>
                </a:tc>
              </a:tr>
              <a:tr h="370840">
                <a:tc>
                  <a:txBody>
                    <a:bodyPr/>
                    <a:lstStyle/>
                    <a:p>
                      <a:r>
                        <a:rPr lang="en-US" dirty="0" smtClean="0"/>
                        <a:t>\\</a:t>
                      </a:r>
                      <a:endParaRPr lang="en-US" dirty="0"/>
                    </a:p>
                  </a:txBody>
                  <a:tcPr/>
                </a:tc>
                <a:tc>
                  <a:txBody>
                    <a:bodyPr/>
                    <a:lstStyle/>
                    <a:p>
                      <a:r>
                        <a:rPr lang="en-US" dirty="0" smtClean="0"/>
                        <a:t>Backslash</a:t>
                      </a:r>
                      <a:endParaRPr lang="en-US" dirty="0"/>
                    </a:p>
                  </a:txBody>
                  <a:tcPr/>
                </a:tc>
              </a:tr>
            </a:tbl>
          </a:graphicData>
        </a:graphic>
      </p:graphicFrame>
      <p:sp>
        <p:nvSpPr>
          <p:cNvPr id="2" name="Title 1"/>
          <p:cNvSpPr>
            <a:spLocks noGrp="1"/>
          </p:cNvSpPr>
          <p:nvPr>
            <p:ph type="title"/>
          </p:nvPr>
        </p:nvSpPr>
        <p:spPr>
          <a:xfrm>
            <a:off x="190500" y="106364"/>
            <a:ext cx="8763000" cy="809512"/>
          </a:xfrm>
        </p:spPr>
        <p:txBody>
          <a:bodyPr>
            <a:normAutofit/>
          </a:bodyPr>
          <a:lstStyle/>
          <a:p>
            <a:r>
              <a:rPr lang="en-US" dirty="0" smtClean="0"/>
              <a:t>Strings (Cont.)</a:t>
            </a:r>
            <a:endParaRPr lang="en-IN" dirty="0">
              <a:latin typeface="+mj-lt"/>
            </a:endParaRPr>
          </a:p>
        </p:txBody>
      </p:sp>
      <p:sp>
        <p:nvSpPr>
          <p:cNvPr id="4" name="Slide Number Placeholder 3"/>
          <p:cNvSpPr>
            <a:spLocks noGrp="1"/>
          </p:cNvSpPr>
          <p:nvPr>
            <p:ph type="sldNum" sz="quarter" idx="12"/>
          </p:nvPr>
        </p:nvSpPr>
        <p:spPr>
          <a:xfrm>
            <a:off x="7010400" y="6096000"/>
            <a:ext cx="2133600" cy="365125"/>
          </a:xfrm>
        </p:spPr>
        <p:txBody>
          <a:bodyPr/>
          <a:lstStyle/>
          <a:p>
            <a:fld id="{5EA8BEFB-AE5B-48F9-BBAD-B489CDE48C80}" type="slidenum">
              <a:rPr lang="en-US" smtClean="0"/>
              <a:pPr/>
              <a:t>12</a:t>
            </a:fld>
            <a:endParaRPr lang="en-US"/>
          </a:p>
        </p:txBody>
      </p:sp>
      <p:sp>
        <p:nvSpPr>
          <p:cNvPr id="14" name="Content Placeholder 2"/>
          <p:cNvSpPr>
            <a:spLocks noGrp="1"/>
          </p:cNvSpPr>
          <p:nvPr>
            <p:ph idx="1"/>
          </p:nvPr>
        </p:nvSpPr>
        <p:spPr>
          <a:xfrm>
            <a:off x="190500" y="990600"/>
            <a:ext cx="8763000" cy="5334000"/>
          </a:xfrm>
        </p:spPr>
        <p:txBody>
          <a:bodyPr/>
          <a:lstStyle/>
          <a:p>
            <a:r>
              <a:rPr lang="en-US" dirty="0" smtClean="0"/>
              <a:t>An escape sequence is a sequence of characters that does not represent itself when used inside a character or string, but is translated into another character or a sequence of characters that may be difficult or impossible to represent directly.</a:t>
            </a:r>
          </a:p>
          <a:p>
            <a:r>
              <a:rPr lang="en-US" dirty="0" smtClean="0"/>
              <a:t>Some Useful Escape sequences :</a:t>
            </a:r>
          </a:p>
          <a:p>
            <a:pPr>
              <a:buNone/>
            </a:pPr>
            <a:endParaRPr lang="en-US" dirty="0"/>
          </a:p>
        </p:txBody>
      </p:sp>
      <p:sp>
        <p:nvSpPr>
          <p:cNvPr id="16" name="Rectangle 15"/>
          <p:cNvSpPr/>
          <p:nvPr/>
        </p:nvSpPr>
        <p:spPr>
          <a:xfrm>
            <a:off x="609600" y="3749675"/>
            <a:ext cx="7086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5800" y="4054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5800" y="4435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62000" y="4816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38200" y="5197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8200" y="5578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986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0" nodeType="clickEffect">
                                  <p:stCondLst>
                                    <p:cond delay="0"/>
                                  </p:stCondLst>
                                  <p:childTnLst>
                                    <p:animEffect transition="out" filter="blinds(horizontal)">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animBg="1"/>
      <p:bldP spid="17" grpId="0" animBg="1"/>
      <p:bldP spid="19"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763000" cy="809512"/>
          </a:xfrm>
        </p:spPr>
        <p:txBody>
          <a:bodyPr>
            <a:normAutofit/>
          </a:bodyPr>
          <a:lstStyle/>
          <a:p>
            <a:r>
              <a:rPr lang="en-US" dirty="0" smtClean="0"/>
              <a:t>Arrays</a:t>
            </a:r>
            <a:endParaRPr lang="en-IN" dirty="0">
              <a:latin typeface="+mj-lt"/>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pPr/>
              <a:t>13</a:t>
            </a:fld>
            <a:endParaRPr lang="en-US"/>
          </a:p>
        </p:txBody>
      </p:sp>
      <p:sp>
        <p:nvSpPr>
          <p:cNvPr id="8" name="Content Placeholder 2"/>
          <p:cNvSpPr>
            <a:spLocks noGrp="1"/>
          </p:cNvSpPr>
          <p:nvPr>
            <p:ph idx="1"/>
          </p:nvPr>
        </p:nvSpPr>
        <p:spPr>
          <a:xfrm>
            <a:off x="190500" y="990600"/>
            <a:ext cx="8763000" cy="5334000"/>
          </a:xfrm>
        </p:spPr>
        <p:txBody>
          <a:bodyPr/>
          <a:lstStyle/>
          <a:p>
            <a:r>
              <a:rPr lang="en-US" dirty="0" smtClean="0"/>
              <a:t>An array is a collection of data, each item in array has an index to access it.</a:t>
            </a:r>
          </a:p>
          <a:p>
            <a:r>
              <a:rPr lang="en-US" dirty="0" smtClean="0"/>
              <a:t>Ways to use array in JavaScript</a:t>
            </a:r>
          </a:p>
          <a:p>
            <a:pPr lvl="1"/>
            <a:r>
              <a:rPr lang="en-US" dirty="0" err="1" smtClean="0"/>
              <a:t>var</a:t>
            </a:r>
            <a:r>
              <a:rPr lang="en-US" dirty="0" smtClean="0"/>
              <a:t> </a:t>
            </a:r>
            <a:r>
              <a:rPr lang="en-US" dirty="0" err="1" smtClean="0"/>
              <a:t>myArray</a:t>
            </a:r>
            <a:r>
              <a:rPr lang="en-US" dirty="0" smtClean="0"/>
              <a:t> = new Array();</a:t>
            </a:r>
          </a:p>
          <a:p>
            <a:pPr lvl="2">
              <a:buNone/>
            </a:pPr>
            <a:r>
              <a:rPr lang="en-US" dirty="0" err="1" smtClean="0"/>
              <a:t>myArray</a:t>
            </a:r>
            <a:r>
              <a:rPr lang="en-US" dirty="0" smtClean="0"/>
              <a:t>[0] = “</a:t>
            </a:r>
            <a:r>
              <a:rPr lang="en-US" dirty="0" err="1" smtClean="0"/>
              <a:t>darshan</a:t>
            </a:r>
            <a:r>
              <a:rPr lang="en-US" dirty="0" smtClean="0"/>
              <a:t>”;</a:t>
            </a:r>
          </a:p>
          <a:p>
            <a:pPr lvl="2">
              <a:buNone/>
            </a:pPr>
            <a:r>
              <a:rPr lang="en-US" dirty="0" err="1" smtClean="0"/>
              <a:t>myArray</a:t>
            </a:r>
            <a:r>
              <a:rPr lang="en-US" dirty="0" smtClean="0"/>
              <a:t>[1] = 222;</a:t>
            </a:r>
          </a:p>
          <a:p>
            <a:pPr lvl="2">
              <a:buNone/>
            </a:pPr>
            <a:r>
              <a:rPr lang="en-US" dirty="0" err="1" smtClean="0"/>
              <a:t>myArray</a:t>
            </a:r>
            <a:r>
              <a:rPr lang="en-US" dirty="0" smtClean="0"/>
              <a:t>[2] = false;</a:t>
            </a:r>
          </a:p>
          <a:p>
            <a:pPr lvl="1"/>
            <a:r>
              <a:rPr lang="en-US" dirty="0" err="1" smtClean="0"/>
              <a:t>var</a:t>
            </a:r>
            <a:r>
              <a:rPr lang="en-US" dirty="0" smtClean="0"/>
              <a:t> </a:t>
            </a:r>
            <a:r>
              <a:rPr lang="en-US" dirty="0" err="1" smtClean="0"/>
              <a:t>myArray</a:t>
            </a:r>
            <a:r>
              <a:rPr lang="en-US" dirty="0" smtClean="0"/>
              <a:t> = new Array(“</a:t>
            </a:r>
            <a:r>
              <a:rPr lang="en-US" dirty="0" err="1" smtClean="0"/>
              <a:t>darshan</a:t>
            </a:r>
            <a:r>
              <a:rPr lang="en-US" dirty="0" smtClean="0"/>
              <a:t>” , 123 , true);</a:t>
            </a:r>
          </a:p>
        </p:txBody>
      </p:sp>
    </p:spTree>
    <p:extLst>
      <p:ext uri="{BB962C8B-B14F-4D97-AF65-F5344CB8AC3E}">
        <p14:creationId xmlns:p14="http://schemas.microsoft.com/office/powerpoint/2010/main" val="359808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linds(horizontal)">
                                      <p:cBhvr>
                                        <p:cTn id="20" dur="500"/>
                                        <p:tgtEl>
                                          <p:spTgt spid="8">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linds(horizontal)">
                                      <p:cBhvr>
                                        <p:cTn id="23" dur="500"/>
                                        <p:tgtEl>
                                          <p:spTgt spid="8">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blinds(horizontal)">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blinds(horizontal)">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Autofit/>
          </a:bodyPr>
          <a:lstStyle/>
          <a:p>
            <a:r>
              <a:rPr lang="en-US" dirty="0" smtClean="0"/>
              <a:t>A JavaScript function is a block of code designed to perform a particular task.</a:t>
            </a:r>
          </a:p>
          <a:p>
            <a:r>
              <a:rPr lang="en-US" dirty="0" smtClean="0"/>
              <a:t>A JavaScript function is executed when "something" invokes it.</a:t>
            </a:r>
          </a:p>
          <a:p>
            <a:r>
              <a:rPr lang="en-US" dirty="0" smtClean="0"/>
              <a:t>A JavaScript function is defined with the function keyword, followed by a name, followed by parentheses ().</a:t>
            </a:r>
          </a:p>
          <a:p>
            <a:r>
              <a:rPr lang="en-US" dirty="0" smtClean="0"/>
              <a:t> The parentheses may include parameter names separated by commas: (parameter1, parameter2, ...)</a:t>
            </a:r>
          </a:p>
          <a:p>
            <a:r>
              <a:rPr lang="en-US" dirty="0" smtClean="0"/>
              <a:t>The code to be executed, by the function, is placed inside curly brackets.</a:t>
            </a:r>
          </a:p>
          <a:p>
            <a:r>
              <a:rPr lang="en-US" dirty="0" smtClean="0"/>
              <a:t>Example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14</a:t>
            </a:fld>
            <a:endParaRPr lang="en-US"/>
          </a:p>
        </p:txBody>
      </p:sp>
      <p:sp>
        <p:nvSpPr>
          <p:cNvPr id="5" name="TextBox 4"/>
          <p:cNvSpPr txBox="1"/>
          <p:nvPr/>
        </p:nvSpPr>
        <p:spPr>
          <a:xfrm>
            <a:off x="2743200" y="4971871"/>
            <a:ext cx="3810000" cy="1200329"/>
          </a:xfrm>
          <a:prstGeom prst="rect">
            <a:avLst/>
          </a:prstGeom>
          <a:noFill/>
          <a:ln>
            <a:solidFill>
              <a:srgbClr val="92D050"/>
            </a:solidFill>
          </a:ln>
        </p:spPr>
        <p:txBody>
          <a:bodyPr wrap="square" rtlCol="0">
            <a:spAutoFit/>
          </a:bodyPr>
          <a:lstStyle/>
          <a:p>
            <a:pPr algn="ctr"/>
            <a:r>
              <a:rPr lang="en-US" b="1" dirty="0" smtClean="0">
                <a:solidFill>
                  <a:srgbClr val="FF0000"/>
                </a:solidFill>
              </a:rPr>
              <a:t>Code</a:t>
            </a:r>
            <a:endParaRPr lang="en-US" dirty="0" smtClean="0"/>
          </a:p>
          <a:p>
            <a:r>
              <a:rPr lang="en-US" dirty="0" smtClean="0"/>
              <a:t>function </a:t>
            </a:r>
            <a:r>
              <a:rPr lang="en-US" dirty="0" err="1" smtClean="0"/>
              <a:t>myFunction</a:t>
            </a:r>
            <a:r>
              <a:rPr lang="en-US" dirty="0" smtClean="0"/>
              <a:t>(p1, p2) {</a:t>
            </a:r>
          </a:p>
          <a:p>
            <a:r>
              <a:rPr lang="en-US" dirty="0" smtClean="0"/>
              <a:t>	return p1 * p2;</a:t>
            </a:r>
          </a:p>
          <a:p>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(Cont.)</a:t>
            </a:r>
            <a:endParaRPr lang="en-US" dirty="0"/>
          </a:p>
        </p:txBody>
      </p:sp>
      <p:sp>
        <p:nvSpPr>
          <p:cNvPr id="3" name="Content Placeholder 2"/>
          <p:cNvSpPr>
            <a:spLocks noGrp="1"/>
          </p:cNvSpPr>
          <p:nvPr>
            <p:ph idx="1"/>
          </p:nvPr>
        </p:nvSpPr>
        <p:spPr/>
        <p:txBody>
          <a:bodyPr/>
          <a:lstStyle/>
          <a:p>
            <a:r>
              <a:rPr lang="en-US" dirty="0" smtClean="0"/>
              <a:t>When JavaScript reaches a return statement, the function will stop executing.</a:t>
            </a:r>
          </a:p>
          <a:p>
            <a:r>
              <a:rPr lang="en-US" dirty="0" smtClean="0"/>
              <a:t>If the function was invoked from a statement, JavaScript will "return" to execute the code after the invoking statement.</a:t>
            </a:r>
          </a:p>
          <a:p>
            <a:r>
              <a:rPr lang="en-US" dirty="0" smtClean="0"/>
              <a:t>The code inside the function will execute when "something" invokes (calls) the function:</a:t>
            </a:r>
          </a:p>
          <a:p>
            <a:pPr lvl="1"/>
            <a:r>
              <a:rPr lang="en-US" dirty="0" smtClean="0"/>
              <a:t>When an event occurs (when a user clicks a button)</a:t>
            </a:r>
          </a:p>
          <a:p>
            <a:pPr lvl="1"/>
            <a:r>
              <a:rPr lang="en-US" dirty="0" smtClean="0"/>
              <a:t>When it is invoked (called) from JavaScript code</a:t>
            </a:r>
          </a:p>
          <a:p>
            <a:pPr lvl="1"/>
            <a:r>
              <a:rPr lang="en-US" dirty="0" smtClean="0"/>
              <a:t>Automatically (self invoked)</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lstStyle/>
          <a:p>
            <a:r>
              <a:rPr lang="en-US" dirty="0" smtClean="0"/>
              <a:t>If statement</a:t>
            </a:r>
          </a:p>
          <a:p>
            <a:pPr lvl="1">
              <a:buNone/>
            </a:pPr>
            <a:endParaRPr lang="en-US" dirty="0" smtClean="0"/>
          </a:p>
          <a:p>
            <a:pPr lvl="1">
              <a:buNone/>
            </a:pPr>
            <a:endParaRPr lang="en-US" dirty="0" smtClean="0"/>
          </a:p>
          <a:p>
            <a:pPr lvl="1">
              <a:buNone/>
            </a:pPr>
            <a:endParaRPr lang="en-US" dirty="0" smtClean="0"/>
          </a:p>
          <a:p>
            <a:r>
              <a:rPr lang="en-US" dirty="0" smtClean="0"/>
              <a:t>Switch</a:t>
            </a:r>
          </a:p>
          <a:p>
            <a:endParaRPr lang="en-US" dirty="0" smtClean="0"/>
          </a:p>
          <a:p>
            <a:endParaRPr lang="en-US" dirty="0" smtClean="0"/>
          </a:p>
          <a:p>
            <a:endParaRPr lang="en-US" dirty="0" smtClean="0"/>
          </a:p>
          <a:p>
            <a:endParaRPr lang="en-US" dirty="0" smtClean="0"/>
          </a:p>
          <a:p>
            <a:r>
              <a:rPr lang="en-US" dirty="0" smtClean="0"/>
              <a:t>Conditional Operator</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16</a:t>
            </a:fld>
            <a:endParaRPr lang="en-US"/>
          </a:p>
        </p:txBody>
      </p:sp>
      <p:sp>
        <p:nvSpPr>
          <p:cNvPr id="5" name="TextBox 4"/>
          <p:cNvSpPr txBox="1"/>
          <p:nvPr/>
        </p:nvSpPr>
        <p:spPr>
          <a:xfrm>
            <a:off x="4267200" y="961072"/>
            <a:ext cx="3810000" cy="1477328"/>
          </a:xfrm>
          <a:prstGeom prst="rect">
            <a:avLst/>
          </a:prstGeom>
          <a:noFill/>
          <a:ln>
            <a:solidFill>
              <a:srgbClr val="92D050"/>
            </a:solidFill>
          </a:ln>
        </p:spPr>
        <p:txBody>
          <a:bodyPr wrap="square" rtlCol="0">
            <a:spAutoFit/>
          </a:bodyPr>
          <a:lstStyle/>
          <a:p>
            <a:pPr algn="ctr"/>
            <a:r>
              <a:rPr lang="en-US" b="1" dirty="0" smtClean="0">
                <a:solidFill>
                  <a:srgbClr val="FF0000"/>
                </a:solidFill>
              </a:rPr>
              <a:t>Code</a:t>
            </a:r>
            <a:endParaRPr lang="en-US" dirty="0" smtClean="0"/>
          </a:p>
          <a:p>
            <a:r>
              <a:rPr lang="en-US" dirty="0" smtClean="0"/>
              <a:t>  if(a&gt;10)</a:t>
            </a:r>
          </a:p>
          <a:p>
            <a:r>
              <a:rPr lang="en-US" dirty="0" smtClean="0"/>
              <a:t>  {</a:t>
            </a:r>
          </a:p>
          <a:p>
            <a:r>
              <a:rPr lang="en-US" dirty="0" smtClean="0"/>
              <a:t>  	alert(“A is greater that 10”);</a:t>
            </a:r>
          </a:p>
          <a:p>
            <a:r>
              <a:rPr lang="en-US" dirty="0" smtClean="0"/>
              <a:t>  }</a:t>
            </a:r>
            <a:endParaRPr lang="en-US" dirty="0"/>
          </a:p>
        </p:txBody>
      </p:sp>
      <p:sp>
        <p:nvSpPr>
          <p:cNvPr id="6" name="TextBox 5"/>
          <p:cNvSpPr txBox="1"/>
          <p:nvPr/>
        </p:nvSpPr>
        <p:spPr>
          <a:xfrm>
            <a:off x="4267200" y="2438400"/>
            <a:ext cx="3810000" cy="2862322"/>
          </a:xfrm>
          <a:prstGeom prst="rect">
            <a:avLst/>
          </a:prstGeom>
          <a:noFill/>
          <a:ln>
            <a:solidFill>
              <a:srgbClr val="92D050"/>
            </a:solidFill>
          </a:ln>
        </p:spPr>
        <p:txBody>
          <a:bodyPr wrap="square" rtlCol="0">
            <a:spAutoFit/>
          </a:bodyPr>
          <a:lstStyle/>
          <a:p>
            <a:pPr algn="ctr"/>
            <a:r>
              <a:rPr lang="en-US" b="1" dirty="0" smtClean="0">
                <a:solidFill>
                  <a:srgbClr val="FF0000"/>
                </a:solidFill>
              </a:rPr>
              <a:t>Code</a:t>
            </a:r>
            <a:endParaRPr lang="en-US" dirty="0" smtClean="0"/>
          </a:p>
          <a:p>
            <a:r>
              <a:rPr lang="en-US" dirty="0" smtClean="0"/>
              <a:t>  switch(expression)</a:t>
            </a:r>
          </a:p>
          <a:p>
            <a:r>
              <a:rPr lang="en-US" dirty="0" smtClean="0"/>
              <a:t>  {</a:t>
            </a:r>
          </a:p>
          <a:p>
            <a:r>
              <a:rPr lang="en-US" dirty="0" smtClean="0"/>
              <a:t>  	case lbl1:</a:t>
            </a:r>
          </a:p>
          <a:p>
            <a:r>
              <a:rPr lang="en-US" dirty="0" smtClean="0"/>
              <a:t>		// code to execute</a:t>
            </a:r>
          </a:p>
          <a:p>
            <a:r>
              <a:rPr lang="en-US" dirty="0" smtClean="0"/>
              <a:t>	break;</a:t>
            </a:r>
          </a:p>
          <a:p>
            <a:r>
              <a:rPr lang="en-US" dirty="0" smtClean="0"/>
              <a:t>	case lbl2:</a:t>
            </a:r>
          </a:p>
          <a:p>
            <a:r>
              <a:rPr lang="en-US" dirty="0" smtClean="0"/>
              <a:t>		// code to </a:t>
            </a:r>
            <a:r>
              <a:rPr lang="en-US" dirty="0" err="1" smtClean="0"/>
              <a:t>execure</a:t>
            </a:r>
            <a:endParaRPr lang="en-US" dirty="0" smtClean="0"/>
          </a:p>
          <a:p>
            <a:r>
              <a:rPr lang="en-US" dirty="0" smtClean="0"/>
              <a:t>	break;</a:t>
            </a:r>
          </a:p>
          <a:p>
            <a:r>
              <a:rPr lang="en-US" dirty="0" smtClean="0"/>
              <a:t>  }</a:t>
            </a:r>
            <a:endParaRPr lang="en-US" dirty="0"/>
          </a:p>
        </p:txBody>
      </p:sp>
      <p:sp>
        <p:nvSpPr>
          <p:cNvPr id="7" name="TextBox 6"/>
          <p:cNvSpPr txBox="1"/>
          <p:nvPr/>
        </p:nvSpPr>
        <p:spPr>
          <a:xfrm>
            <a:off x="4267200" y="5297269"/>
            <a:ext cx="3810000" cy="646331"/>
          </a:xfrm>
          <a:prstGeom prst="rect">
            <a:avLst/>
          </a:prstGeom>
          <a:noFill/>
          <a:ln>
            <a:solidFill>
              <a:srgbClr val="92D050"/>
            </a:solidFill>
          </a:ln>
        </p:spPr>
        <p:txBody>
          <a:bodyPr wrap="square" rtlCol="0">
            <a:spAutoFit/>
          </a:bodyPr>
          <a:lstStyle/>
          <a:p>
            <a:pPr algn="ctr"/>
            <a:r>
              <a:rPr lang="en-US" b="1" dirty="0" smtClean="0">
                <a:solidFill>
                  <a:srgbClr val="FF0000"/>
                </a:solidFill>
              </a:rPr>
              <a:t>Code</a:t>
            </a:r>
            <a:endParaRPr lang="en-US" dirty="0" smtClean="0"/>
          </a:p>
          <a:p>
            <a:r>
              <a:rPr lang="en-US" dirty="0" smtClean="0"/>
              <a:t>  max = a&gt;b ? a : b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a:p>
        </p:txBody>
      </p:sp>
      <p:graphicFrame>
        <p:nvGraphicFramePr>
          <p:cNvPr id="5" name="Table 4"/>
          <p:cNvGraphicFramePr>
            <a:graphicFrameLocks noGrp="1"/>
          </p:cNvGraphicFramePr>
          <p:nvPr/>
        </p:nvGraphicFramePr>
        <p:xfrm>
          <a:off x="457200" y="1219200"/>
          <a:ext cx="8153400" cy="3114040"/>
        </p:xfrm>
        <a:graphic>
          <a:graphicData uri="http://schemas.openxmlformats.org/drawingml/2006/table">
            <a:tbl>
              <a:tblPr firstRow="1" bandRow="1">
                <a:tableStyleId>{5C22544A-7EE6-4342-B048-85BDC9FD1C3A}</a:tableStyleId>
              </a:tblPr>
              <a:tblGrid>
                <a:gridCol w="4076700"/>
                <a:gridCol w="4076700"/>
              </a:tblGrid>
              <a:tr h="370840">
                <a:tc>
                  <a:txBody>
                    <a:bodyPr/>
                    <a:lstStyle/>
                    <a:p>
                      <a:r>
                        <a:rPr lang="en-US" dirty="0" smtClean="0"/>
                        <a:t>Loop construct</a:t>
                      </a:r>
                      <a:endParaRPr lang="en-US" dirty="0"/>
                    </a:p>
                  </a:txBody>
                  <a:tcPr/>
                </a:tc>
                <a:tc>
                  <a:txBody>
                    <a:bodyPr/>
                    <a:lstStyle/>
                    <a:p>
                      <a:r>
                        <a:rPr lang="en-US" dirty="0" smtClean="0"/>
                        <a:t>Description</a:t>
                      </a:r>
                      <a:endParaRPr lang="en-US" dirty="0"/>
                    </a:p>
                  </a:txBody>
                  <a:tcPr/>
                </a:tc>
              </a:tr>
              <a:tr h="370840">
                <a:tc>
                  <a:txBody>
                    <a:bodyPr/>
                    <a:lstStyle/>
                    <a:p>
                      <a:r>
                        <a:rPr lang="en-US" dirty="0" smtClean="0"/>
                        <a:t>for(initialize</a:t>
                      </a:r>
                      <a:r>
                        <a:rPr lang="en-US" baseline="0" dirty="0" smtClean="0"/>
                        <a:t> ; condition ; increment</a:t>
                      </a:r>
                      <a:r>
                        <a:rPr lang="en-US" dirty="0" smtClean="0"/>
                        <a:t>) { … }</a:t>
                      </a:r>
                    </a:p>
                    <a:p>
                      <a:endParaRPr lang="en-US" dirty="0" smtClean="0"/>
                    </a:p>
                    <a:p>
                      <a:r>
                        <a:rPr lang="en-US" dirty="0" smtClean="0"/>
                        <a:t>for(x=0;x&lt;10;x++) { //code }</a:t>
                      </a:r>
                      <a:endParaRPr lang="en-US" dirty="0"/>
                    </a:p>
                  </a:txBody>
                  <a:tcPr/>
                </a:tc>
                <a:tc>
                  <a:txBody>
                    <a:bodyPr/>
                    <a:lstStyle/>
                    <a:p>
                      <a:r>
                        <a:rPr lang="en-US" dirty="0" smtClean="0"/>
                        <a:t>Use when you know how many repetitions you want to do</a:t>
                      </a:r>
                      <a:endParaRPr lang="en-US" dirty="0"/>
                    </a:p>
                  </a:txBody>
                  <a:tcPr/>
                </a:tc>
              </a:tr>
              <a:tr h="370840">
                <a:tc>
                  <a:txBody>
                    <a:bodyPr/>
                    <a:lstStyle/>
                    <a:p>
                      <a:r>
                        <a:rPr lang="en-US" dirty="0" smtClean="0"/>
                        <a:t>while(condition) { … }</a:t>
                      </a:r>
                    </a:p>
                    <a:p>
                      <a:endParaRPr lang="en-US" dirty="0" smtClean="0"/>
                    </a:p>
                    <a:p>
                      <a:r>
                        <a:rPr lang="en-US" dirty="0" smtClean="0"/>
                        <a:t>while (x&lt;10) { //code }</a:t>
                      </a:r>
                      <a:endParaRPr lang="en-US" dirty="0"/>
                    </a:p>
                  </a:txBody>
                  <a:tcPr/>
                </a:tc>
                <a:tc>
                  <a:txBody>
                    <a:bodyPr/>
                    <a:lstStyle/>
                    <a:p>
                      <a:r>
                        <a:rPr lang="en-US" dirty="0" smtClean="0"/>
                        <a:t>Loops through block of code while</a:t>
                      </a:r>
                      <a:r>
                        <a:rPr lang="en-US" baseline="0" dirty="0" smtClean="0"/>
                        <a:t> condition is true</a:t>
                      </a:r>
                      <a:endParaRPr lang="en-US" dirty="0"/>
                    </a:p>
                  </a:txBody>
                  <a:tcPr/>
                </a:tc>
              </a:tr>
              <a:tr h="370840">
                <a:tc>
                  <a:txBody>
                    <a:bodyPr/>
                    <a:lstStyle/>
                    <a:p>
                      <a:r>
                        <a:rPr lang="en-US" dirty="0" smtClean="0"/>
                        <a:t>do{ … } while (condition);</a:t>
                      </a:r>
                    </a:p>
                    <a:p>
                      <a:endParaRPr lang="en-US" dirty="0" smtClean="0"/>
                    </a:p>
                    <a:p>
                      <a:r>
                        <a:rPr lang="en-US" dirty="0" smtClean="0"/>
                        <a:t>do( //code ) while</a:t>
                      </a:r>
                      <a:r>
                        <a:rPr lang="en-US" baseline="0" dirty="0" smtClean="0"/>
                        <a:t> (x&lt;10)</a:t>
                      </a:r>
                      <a:endParaRPr lang="en-US" dirty="0"/>
                    </a:p>
                  </a:txBody>
                  <a:tcPr/>
                </a:tc>
                <a:tc>
                  <a:txBody>
                    <a:bodyPr/>
                    <a:lstStyle/>
                    <a:p>
                      <a:r>
                        <a:rPr lang="en-US" dirty="0" smtClean="0"/>
                        <a:t>Execute block at least</a:t>
                      </a:r>
                      <a:r>
                        <a:rPr lang="en-US" baseline="0" dirty="0" smtClean="0"/>
                        <a:t> o</a:t>
                      </a:r>
                      <a:r>
                        <a:rPr lang="en-US" dirty="0" smtClean="0"/>
                        <a:t>nce then repeat while condition is true</a:t>
                      </a:r>
                      <a:endParaRPr lang="en-US" dirty="0"/>
                    </a:p>
                  </a:txBody>
                  <a:tcPr/>
                </a:tc>
              </a:tr>
            </a:tbl>
          </a:graphicData>
        </a:graphic>
      </p:graphicFrame>
      <p:sp>
        <p:nvSpPr>
          <p:cNvPr id="12" name="Rectangle 11"/>
          <p:cNvSpPr/>
          <p:nvPr/>
        </p:nvSpPr>
        <p:spPr>
          <a:xfrm>
            <a:off x="0" y="1569720"/>
            <a:ext cx="8915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2502725"/>
            <a:ext cx="8915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3429000"/>
            <a:ext cx="8915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763000" cy="809512"/>
          </a:xfrm>
        </p:spPr>
        <p:txBody>
          <a:bodyPr>
            <a:normAutofit/>
          </a:bodyPr>
          <a:lstStyle/>
          <a:p>
            <a:r>
              <a:rPr lang="en-US" dirty="0" smtClean="0"/>
              <a:t>Pop up Boxes</a:t>
            </a:r>
            <a:endParaRPr lang="en-IN" dirty="0">
              <a:latin typeface="+mj-lt"/>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pPr/>
              <a:t>18</a:t>
            </a:fld>
            <a:endParaRPr lang="en-US"/>
          </a:p>
        </p:txBody>
      </p:sp>
      <p:sp>
        <p:nvSpPr>
          <p:cNvPr id="7" name="Content Placeholder 2"/>
          <p:cNvSpPr>
            <a:spLocks noGrp="1"/>
          </p:cNvSpPr>
          <p:nvPr>
            <p:ph idx="1"/>
          </p:nvPr>
        </p:nvSpPr>
        <p:spPr>
          <a:xfrm>
            <a:off x="190500" y="990600"/>
            <a:ext cx="8763000" cy="5334000"/>
          </a:xfrm>
        </p:spPr>
        <p:txBody>
          <a:bodyPr>
            <a:normAutofit/>
          </a:bodyPr>
          <a:lstStyle/>
          <a:p>
            <a:r>
              <a:rPr lang="en-US" dirty="0" smtClean="0"/>
              <a:t>Popup boxes can be used to raise an alert, or to get confirmation on any input or to have a kind of input from the users.</a:t>
            </a:r>
          </a:p>
          <a:p>
            <a:r>
              <a:rPr lang="en-US" dirty="0" smtClean="0"/>
              <a:t>JavaScript supports </a:t>
            </a:r>
            <a:r>
              <a:rPr lang="en-US" b="1" dirty="0" smtClean="0"/>
              <a:t>three</a:t>
            </a:r>
            <a:r>
              <a:rPr lang="en-US" dirty="0" smtClean="0"/>
              <a:t> types of popup boxes. </a:t>
            </a:r>
          </a:p>
          <a:p>
            <a:pPr lvl="1"/>
            <a:r>
              <a:rPr lang="en-US" sz="2400" dirty="0" smtClean="0"/>
              <a:t>Alert box</a:t>
            </a:r>
          </a:p>
          <a:p>
            <a:pPr lvl="1"/>
            <a:r>
              <a:rPr lang="en-US" sz="2400" dirty="0" smtClean="0"/>
              <a:t>Confirm box</a:t>
            </a:r>
            <a:endParaRPr lang="en-US" sz="2200" dirty="0" smtClean="0"/>
          </a:p>
          <a:p>
            <a:pPr lvl="1"/>
            <a:r>
              <a:rPr lang="en-US" sz="2400" dirty="0" smtClean="0"/>
              <a:t>Prompt box</a:t>
            </a:r>
            <a:endParaRPr lang="en-US" dirty="0"/>
          </a:p>
        </p:txBody>
      </p:sp>
    </p:spTree>
    <p:extLst>
      <p:ext uri="{BB962C8B-B14F-4D97-AF65-F5344CB8AC3E}">
        <p14:creationId xmlns:p14="http://schemas.microsoft.com/office/powerpoint/2010/main" val="8887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Box</a:t>
            </a:r>
            <a:endParaRPr lang="en-US" dirty="0"/>
          </a:p>
        </p:txBody>
      </p:sp>
      <p:sp>
        <p:nvSpPr>
          <p:cNvPr id="3" name="Content Placeholder 2"/>
          <p:cNvSpPr>
            <a:spLocks noGrp="1"/>
          </p:cNvSpPr>
          <p:nvPr>
            <p:ph idx="1"/>
          </p:nvPr>
        </p:nvSpPr>
        <p:spPr/>
        <p:txBody>
          <a:bodyPr/>
          <a:lstStyle/>
          <a:p>
            <a:r>
              <a:rPr lang="en-US" dirty="0" smtClean="0"/>
              <a:t>An alert box is used if you want to make sure information comes through to the user.</a:t>
            </a:r>
          </a:p>
          <a:p>
            <a:r>
              <a:rPr lang="en-US" dirty="0" smtClean="0"/>
              <a:t>When an alert box pops up, the user will have to click "OK" to proceed.</a:t>
            </a:r>
          </a:p>
          <a:p>
            <a:r>
              <a:rPr lang="en-US" dirty="0" smtClean="0"/>
              <a:t>It can be used to display the result of validation.</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19</a:t>
            </a:fld>
            <a:endParaRPr lang="en-US"/>
          </a:p>
        </p:txBody>
      </p:sp>
      <p:sp>
        <p:nvSpPr>
          <p:cNvPr id="5" name="TextBox 4"/>
          <p:cNvSpPr txBox="1"/>
          <p:nvPr/>
        </p:nvSpPr>
        <p:spPr>
          <a:xfrm>
            <a:off x="304800" y="3337679"/>
            <a:ext cx="3810000" cy="3139321"/>
          </a:xfrm>
          <a:prstGeom prst="rect">
            <a:avLst/>
          </a:prstGeom>
          <a:noFill/>
          <a:ln>
            <a:solidFill>
              <a:srgbClr val="92D050"/>
            </a:solidFill>
          </a:ln>
        </p:spPr>
        <p:txBody>
          <a:bodyPr wrap="square" rtlCol="0">
            <a:spAutoFit/>
          </a:bodyPr>
          <a:lstStyle/>
          <a:p>
            <a:pPr algn="ctr"/>
            <a:r>
              <a:rPr lang="en-US" b="1" dirty="0" smtClean="0">
                <a:solidFill>
                  <a:srgbClr val="FF0000"/>
                </a:solidFill>
              </a:rPr>
              <a:t>Code</a:t>
            </a:r>
            <a:endParaRPr lang="en-US" dirty="0" smtClean="0"/>
          </a:p>
          <a:p>
            <a:r>
              <a:rPr lang="en-US" dirty="0" smtClean="0"/>
              <a:t>&lt;html&gt;</a:t>
            </a:r>
          </a:p>
          <a:p>
            <a:r>
              <a:rPr lang="en-US" dirty="0" smtClean="0"/>
              <a:t>     &lt;head&gt;</a:t>
            </a:r>
          </a:p>
          <a:p>
            <a:r>
              <a:rPr lang="en-US" dirty="0" smtClean="0"/>
              <a:t>    	&lt;title&gt;Alert Box&lt;/title&gt;</a:t>
            </a:r>
          </a:p>
          <a:p>
            <a:r>
              <a:rPr lang="en-US" dirty="0" smtClean="0"/>
              <a:t>    &lt;/head&gt;</a:t>
            </a:r>
          </a:p>
          <a:p>
            <a:r>
              <a:rPr lang="en-US" dirty="0" smtClean="0"/>
              <a:t>    &lt;body&gt;</a:t>
            </a:r>
          </a:p>
          <a:p>
            <a:r>
              <a:rPr lang="en-US" dirty="0" smtClean="0"/>
              <a:t>    	&lt;script&gt;</a:t>
            </a:r>
          </a:p>
          <a:p>
            <a:r>
              <a:rPr lang="en-US" dirty="0" smtClean="0"/>
              <a:t>                            alert("Hello World");</a:t>
            </a:r>
          </a:p>
          <a:p>
            <a:r>
              <a:rPr lang="en-US" dirty="0" smtClean="0"/>
              <a:t>	&lt;/script&gt;</a:t>
            </a:r>
          </a:p>
          <a:p>
            <a:r>
              <a:rPr lang="en-US" dirty="0" smtClean="0"/>
              <a:t>    &lt;/body&gt;</a:t>
            </a:r>
          </a:p>
          <a:p>
            <a:r>
              <a:rPr lang="en-US" dirty="0" smtClean="0"/>
              <a:t>&lt;/html&gt;</a:t>
            </a:r>
            <a:endParaRPr lang="en-US" dirty="0"/>
          </a:p>
        </p:txBody>
      </p:sp>
      <p:pic>
        <p:nvPicPr>
          <p:cNvPr id="1027" name="Picture 3"/>
          <p:cNvPicPr>
            <a:picLocks noChangeAspect="1" noChangeArrowheads="1"/>
          </p:cNvPicPr>
          <p:nvPr/>
        </p:nvPicPr>
        <p:blipFill>
          <a:blip r:embed="rId2"/>
          <a:srcRect/>
          <a:stretch>
            <a:fillRect/>
          </a:stretch>
        </p:blipFill>
        <p:spPr bwMode="auto">
          <a:xfrm>
            <a:off x="4419600" y="3581400"/>
            <a:ext cx="4362450" cy="15335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blinds(horizontal)">
                                      <p:cBhvr>
                                        <p:cTn id="2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Outline</a:t>
            </a:r>
            <a:endParaRPr lang="en-IN" dirty="0">
              <a:latin typeface="+mj-lt"/>
            </a:endParaRPr>
          </a:p>
        </p:txBody>
      </p:sp>
      <p:sp>
        <p:nvSpPr>
          <p:cNvPr id="5" name="Content Placeholder 2"/>
          <p:cNvSpPr txBox="1">
            <a:spLocks/>
          </p:cNvSpPr>
          <p:nvPr/>
        </p:nvSpPr>
        <p:spPr>
          <a:xfrm>
            <a:off x="381000" y="1143000"/>
            <a:ext cx="8229600" cy="5181600"/>
          </a:xfrm>
          <a:prstGeom prst="rect">
            <a:avLst/>
          </a:prstGeom>
        </p:spPr>
        <p:txBody>
          <a:bodyPr vert="horz" lIns="91440" tIns="45720" rIns="91440" bIns="45720" rtlCol="0">
            <a:noAutofit/>
          </a:bodyPr>
          <a:lstStyle/>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Introduction</a:t>
            </a:r>
          </a:p>
          <a:p>
            <a:pPr marL="1028700" lvl="1" indent="-571500">
              <a:spcBef>
                <a:spcPct val="20000"/>
              </a:spcBef>
              <a:buFont typeface="+mj-lt"/>
              <a:buAutoNum type="romanUcPeriod"/>
              <a:defRPr/>
            </a:pPr>
            <a:r>
              <a:rPr lang="en-US" sz="2400" dirty="0" smtClean="0">
                <a:latin typeface="+mj-lt"/>
                <a:ea typeface="Times New Roman" panose="02020603050405020304" pitchFamily="18" charset="0"/>
                <a:cs typeface="Times New Roman" panose="02020603050405020304" pitchFamily="18" charset="0"/>
              </a:rPr>
              <a:t>Task Performed by Client side Scripts</a:t>
            </a:r>
          </a:p>
          <a:p>
            <a:pPr marL="1028700" lvl="1" indent="-571500">
              <a:spcBef>
                <a:spcPct val="20000"/>
              </a:spcBef>
              <a:buFont typeface="+mj-lt"/>
              <a:buAutoNum type="romanUcPeriod"/>
              <a:defRPr/>
            </a:pPr>
            <a:r>
              <a:rPr lang="en-US" sz="2400" dirty="0" smtClean="0">
                <a:latin typeface="+mj-lt"/>
                <a:ea typeface="Times New Roman" panose="02020603050405020304" pitchFamily="18" charset="0"/>
                <a:cs typeface="Times New Roman" panose="02020603050405020304" pitchFamily="18" charset="0"/>
              </a:rPr>
              <a:t>Pros &amp; Cons of Client side Scripts</a:t>
            </a:r>
          </a:p>
          <a:p>
            <a:pPr marL="1028700" lvl="1" indent="-571500">
              <a:spcBef>
                <a:spcPct val="20000"/>
              </a:spcBef>
              <a:buFont typeface="+mj-lt"/>
              <a:buAutoNum type="romanUcPeriod"/>
              <a:defRPr/>
            </a:pPr>
            <a:r>
              <a:rPr lang="en-US" sz="2400" dirty="0" smtClean="0">
                <a:latin typeface="+mj-lt"/>
                <a:ea typeface="Times New Roman" panose="02020603050405020304" pitchFamily="18" charset="0"/>
                <a:cs typeface="Times New Roman" panose="02020603050405020304" pitchFamily="18" charset="0"/>
              </a:rPr>
              <a:t>Client side Scripts V/S Server side Scripts</a:t>
            </a:r>
          </a:p>
          <a:p>
            <a:pPr marL="571500" indent="-5715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Variables</a:t>
            </a:r>
          </a:p>
          <a:p>
            <a:pPr marL="571500" indent="-5715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Functions</a:t>
            </a:r>
          </a:p>
          <a:p>
            <a:pPr marL="571500" indent="-5715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Conditions &amp; Loops</a:t>
            </a:r>
          </a:p>
          <a:p>
            <a:pPr marL="571500" indent="-5715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Pop up boxes</a:t>
            </a:r>
          </a:p>
          <a:p>
            <a:pPr marL="571500" indent="-5715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External JavaScript</a:t>
            </a:r>
          </a:p>
          <a:p>
            <a:pPr marL="571500" indent="-5715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JavaScript Objects</a:t>
            </a:r>
          </a:p>
          <a:p>
            <a:pPr marL="571500" indent="-5715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DOM</a:t>
            </a:r>
          </a:p>
          <a:p>
            <a:pPr marL="571500" indent="-5715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DHTML</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endParaRPr lang="en-US" sz="2400" dirty="0" smtClean="0">
              <a:latin typeface="+mj-lt"/>
              <a:ea typeface="Times New Roman" panose="02020603050405020304" pitchFamily="18" charset="0"/>
              <a:cs typeface="Times New Roman" panose="02020603050405020304" pitchFamily="18" charset="0"/>
            </a:endParaRP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endParaRPr kumimoji="0" lang="en-US" sz="2400" b="0" i="0" u="none" strike="noStrike" kern="1200" cap="none" spc="0" normalizeH="0" baseline="0" noProof="0" dirty="0">
              <a:ln>
                <a:noFill/>
              </a:ln>
              <a:solidFill>
                <a:srgbClr val="0202BE"/>
              </a:solidFill>
              <a:effectLst/>
              <a:uLnTx/>
              <a:uFillTx/>
              <a:latin typeface="+mj-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a:p>
        </p:txBody>
      </p:sp>
    </p:spTree>
    <p:extLst>
      <p:ext uri="{BB962C8B-B14F-4D97-AF65-F5344CB8AC3E}">
        <p14:creationId xmlns:p14="http://schemas.microsoft.com/office/powerpoint/2010/main" val="3975442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 Box</a:t>
            </a:r>
            <a:endParaRPr lang="en-US" dirty="0"/>
          </a:p>
        </p:txBody>
      </p:sp>
      <p:sp>
        <p:nvSpPr>
          <p:cNvPr id="3" name="Content Placeholder 2"/>
          <p:cNvSpPr>
            <a:spLocks noGrp="1"/>
          </p:cNvSpPr>
          <p:nvPr>
            <p:ph idx="1"/>
          </p:nvPr>
        </p:nvSpPr>
        <p:spPr/>
        <p:txBody>
          <a:bodyPr/>
          <a:lstStyle/>
          <a:p>
            <a:r>
              <a:rPr lang="en-US" dirty="0" smtClean="0"/>
              <a:t>A confirm box is used if you want the user to accept something.</a:t>
            </a:r>
          </a:p>
          <a:p>
            <a:r>
              <a:rPr lang="en-US" dirty="0" smtClean="0"/>
              <a:t>When a confirm box pops up, the user will have to click either "OK" or "Cancel" to proceed, If the user clicks "OK", the box returns true. If the user clicks "Cancel", the box returns false.</a:t>
            </a:r>
          </a:p>
          <a:p>
            <a:r>
              <a:rPr lang="en-US" dirty="0" smtClean="0"/>
              <a:t>Example : Taking Confirmation to delete record.</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20</a:t>
            </a:fld>
            <a:endParaRPr lang="en-US"/>
          </a:p>
        </p:txBody>
      </p:sp>
      <p:sp>
        <p:nvSpPr>
          <p:cNvPr id="5" name="TextBox 4"/>
          <p:cNvSpPr txBox="1"/>
          <p:nvPr/>
        </p:nvSpPr>
        <p:spPr>
          <a:xfrm>
            <a:off x="304800" y="3462278"/>
            <a:ext cx="3810000" cy="2862322"/>
          </a:xfrm>
          <a:prstGeom prst="rect">
            <a:avLst/>
          </a:prstGeom>
          <a:noFill/>
          <a:ln>
            <a:solidFill>
              <a:srgbClr val="92D050"/>
            </a:solidFill>
          </a:ln>
        </p:spPr>
        <p:txBody>
          <a:bodyPr wrap="square" rtlCol="0">
            <a:spAutoFit/>
          </a:bodyPr>
          <a:lstStyle/>
          <a:p>
            <a:pPr algn="ctr"/>
            <a:r>
              <a:rPr lang="en-US" b="1" dirty="0" smtClean="0">
                <a:solidFill>
                  <a:srgbClr val="FF0000"/>
                </a:solidFill>
              </a:rPr>
              <a:t>Code</a:t>
            </a:r>
            <a:endParaRPr lang="en-US" dirty="0" smtClean="0"/>
          </a:p>
          <a:p>
            <a:r>
              <a:rPr lang="en-US" dirty="0" smtClean="0"/>
              <a:t>&lt;script&gt;</a:t>
            </a:r>
          </a:p>
          <a:p>
            <a:r>
              <a:rPr lang="en-US" dirty="0" smtClean="0"/>
              <a:t>   </a:t>
            </a:r>
            <a:r>
              <a:rPr lang="en-US" dirty="0" err="1" smtClean="0"/>
              <a:t>var</a:t>
            </a:r>
            <a:r>
              <a:rPr lang="en-US" dirty="0" smtClean="0"/>
              <a:t> a = </a:t>
            </a:r>
            <a:r>
              <a:rPr lang="en-US" b="1" dirty="0" smtClean="0"/>
              <a:t>confirm</a:t>
            </a:r>
            <a:r>
              <a:rPr lang="en-US" dirty="0" smtClean="0"/>
              <a:t>(“Are you sure??");</a:t>
            </a:r>
          </a:p>
          <a:p>
            <a:r>
              <a:rPr lang="en-US" dirty="0" smtClean="0"/>
              <a:t>   if(a==true) {</a:t>
            </a:r>
          </a:p>
          <a:p>
            <a:r>
              <a:rPr lang="en-US" dirty="0" smtClean="0"/>
              <a:t>    	alert(“User Accepted”);</a:t>
            </a:r>
          </a:p>
          <a:p>
            <a:r>
              <a:rPr lang="en-US" dirty="0" smtClean="0"/>
              <a:t>   }   </a:t>
            </a:r>
          </a:p>
          <a:p>
            <a:r>
              <a:rPr lang="en-US" dirty="0" smtClean="0"/>
              <a:t>   else   {</a:t>
            </a:r>
          </a:p>
          <a:p>
            <a:r>
              <a:rPr lang="en-US" dirty="0" smtClean="0"/>
              <a:t>   	alert(“User </a:t>
            </a:r>
            <a:r>
              <a:rPr lang="en-US" dirty="0" err="1" smtClean="0"/>
              <a:t>Cancled</a:t>
            </a:r>
            <a:r>
              <a:rPr lang="en-US" dirty="0" smtClean="0"/>
              <a:t>”);</a:t>
            </a:r>
          </a:p>
          <a:p>
            <a:r>
              <a:rPr lang="en-US" dirty="0" smtClean="0"/>
              <a:t>   }</a:t>
            </a:r>
          </a:p>
          <a:p>
            <a:r>
              <a:rPr lang="en-US" dirty="0" smtClean="0"/>
              <a:t>&lt;/script&gt;</a:t>
            </a:r>
          </a:p>
        </p:txBody>
      </p:sp>
      <p:pic>
        <p:nvPicPr>
          <p:cNvPr id="2050" name="Picture 2"/>
          <p:cNvPicPr>
            <a:picLocks noChangeAspect="1" noChangeArrowheads="1"/>
          </p:cNvPicPr>
          <p:nvPr/>
        </p:nvPicPr>
        <p:blipFill>
          <a:blip r:embed="rId2"/>
          <a:srcRect/>
          <a:stretch>
            <a:fillRect/>
          </a:stretch>
        </p:blipFill>
        <p:spPr bwMode="auto">
          <a:xfrm>
            <a:off x="4495800" y="3886200"/>
            <a:ext cx="4371975" cy="14668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blinds(horizontal)">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 Box</a:t>
            </a:r>
            <a:endParaRPr lang="en-US" dirty="0"/>
          </a:p>
        </p:txBody>
      </p:sp>
      <p:sp>
        <p:nvSpPr>
          <p:cNvPr id="3" name="Content Placeholder 2"/>
          <p:cNvSpPr>
            <a:spLocks noGrp="1"/>
          </p:cNvSpPr>
          <p:nvPr>
            <p:ph idx="1"/>
          </p:nvPr>
        </p:nvSpPr>
        <p:spPr/>
        <p:txBody>
          <a:bodyPr/>
          <a:lstStyle/>
          <a:p>
            <a:r>
              <a:rPr lang="en-US" dirty="0" smtClean="0"/>
              <a:t>A prompt box is used if you want the user to input a value.</a:t>
            </a:r>
          </a:p>
          <a:p>
            <a:r>
              <a:rPr lang="en-US" dirty="0" smtClean="0"/>
              <a:t>When a prompt box pops up, user have to click either "OK" or "Cancel" to proceed, If the user clicks "OK" the box returns the input value, If the user clicks "Cancel" the box returns null.</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21</a:t>
            </a:fld>
            <a:endParaRPr lang="en-US"/>
          </a:p>
        </p:txBody>
      </p:sp>
      <p:pic>
        <p:nvPicPr>
          <p:cNvPr id="3074" name="Picture 2"/>
          <p:cNvPicPr>
            <a:picLocks noChangeAspect="1" noChangeArrowheads="1"/>
          </p:cNvPicPr>
          <p:nvPr/>
        </p:nvPicPr>
        <p:blipFill>
          <a:blip r:embed="rId2"/>
          <a:srcRect/>
          <a:stretch>
            <a:fillRect/>
          </a:stretch>
        </p:blipFill>
        <p:spPr bwMode="auto">
          <a:xfrm>
            <a:off x="4457700" y="2962275"/>
            <a:ext cx="4305300" cy="1685925"/>
          </a:xfrm>
          <a:prstGeom prst="rect">
            <a:avLst/>
          </a:prstGeom>
          <a:noFill/>
          <a:ln w="9525">
            <a:noFill/>
            <a:miter lim="800000"/>
            <a:headEnd/>
            <a:tailEnd/>
          </a:ln>
          <a:effectLst/>
        </p:spPr>
      </p:pic>
      <p:sp>
        <p:nvSpPr>
          <p:cNvPr id="7" name="TextBox 6"/>
          <p:cNvSpPr txBox="1"/>
          <p:nvPr/>
        </p:nvSpPr>
        <p:spPr>
          <a:xfrm>
            <a:off x="304800" y="2971800"/>
            <a:ext cx="3810000" cy="1477328"/>
          </a:xfrm>
          <a:prstGeom prst="rect">
            <a:avLst/>
          </a:prstGeom>
          <a:noFill/>
          <a:ln>
            <a:solidFill>
              <a:srgbClr val="92D050"/>
            </a:solidFill>
          </a:ln>
        </p:spPr>
        <p:txBody>
          <a:bodyPr wrap="square" rtlCol="0">
            <a:spAutoFit/>
          </a:bodyPr>
          <a:lstStyle/>
          <a:p>
            <a:pPr algn="ctr"/>
            <a:r>
              <a:rPr lang="en-US" b="1" dirty="0" smtClean="0">
                <a:solidFill>
                  <a:srgbClr val="FF0000"/>
                </a:solidFill>
              </a:rPr>
              <a:t>Code</a:t>
            </a:r>
            <a:endParaRPr lang="en-US" dirty="0" smtClean="0"/>
          </a:p>
          <a:p>
            <a:r>
              <a:rPr lang="en-US" dirty="0" smtClean="0"/>
              <a:t>&lt;script&gt;</a:t>
            </a:r>
          </a:p>
          <a:p>
            <a:r>
              <a:rPr lang="en-US" dirty="0" smtClean="0"/>
              <a:t>   </a:t>
            </a:r>
            <a:r>
              <a:rPr lang="en-US" dirty="0" err="1" smtClean="0"/>
              <a:t>var</a:t>
            </a:r>
            <a:r>
              <a:rPr lang="en-US" dirty="0" smtClean="0"/>
              <a:t> a = </a:t>
            </a:r>
            <a:r>
              <a:rPr lang="en-US" b="1" dirty="0" smtClean="0"/>
              <a:t>prompt</a:t>
            </a:r>
            <a:r>
              <a:rPr lang="en-US" dirty="0" smtClean="0"/>
              <a:t>(“Enter Name");</a:t>
            </a:r>
          </a:p>
          <a:p>
            <a:r>
              <a:rPr lang="en-US" dirty="0" smtClean="0"/>
              <a:t>   alert(“User Entered ” + a);</a:t>
            </a:r>
          </a:p>
          <a:p>
            <a:r>
              <a:rPr lang="en-US" dirty="0" smtClean="0"/>
              <a: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blinds(horizontal)">
                                      <p:cBhvr>
                                        <p:cTn id="2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JavaScript</a:t>
            </a:r>
            <a:endParaRPr lang="en-US" dirty="0"/>
          </a:p>
        </p:txBody>
      </p:sp>
      <p:sp>
        <p:nvSpPr>
          <p:cNvPr id="3" name="Content Placeholder 2"/>
          <p:cNvSpPr>
            <a:spLocks noGrp="1"/>
          </p:cNvSpPr>
          <p:nvPr>
            <p:ph idx="1"/>
          </p:nvPr>
        </p:nvSpPr>
        <p:spPr/>
        <p:txBody>
          <a:bodyPr/>
          <a:lstStyle/>
          <a:p>
            <a:r>
              <a:rPr lang="en-US" dirty="0" smtClean="0"/>
              <a:t>We can create external JavaScript file and embed it in many html pages.</a:t>
            </a:r>
          </a:p>
          <a:p>
            <a:r>
              <a:rPr lang="en-US" dirty="0" smtClean="0"/>
              <a:t>It provides code reusability because single JavaScript file can be used in several html pages.</a:t>
            </a:r>
          </a:p>
          <a:p>
            <a:r>
              <a:rPr lang="en-US" dirty="0" smtClean="0"/>
              <a:t>An external JavaScript file must be saved by .</a:t>
            </a:r>
            <a:r>
              <a:rPr lang="en-US" dirty="0" err="1" smtClean="0"/>
              <a:t>js</a:t>
            </a:r>
            <a:r>
              <a:rPr lang="en-US" dirty="0" smtClean="0"/>
              <a:t> extension.</a:t>
            </a:r>
          </a:p>
          <a:p>
            <a:r>
              <a:rPr lang="en-US" dirty="0" smtClean="0"/>
              <a:t>To embed the External JavaScript File to HTML we can use </a:t>
            </a:r>
            <a:r>
              <a:rPr lang="en-US" b="1" i="1" dirty="0" smtClean="0"/>
              <a:t>script</a:t>
            </a:r>
            <a:r>
              <a:rPr lang="en-US" dirty="0" smtClean="0"/>
              <a:t> tag with </a:t>
            </a:r>
            <a:r>
              <a:rPr lang="en-US" b="1" i="1" dirty="0" err="1" smtClean="0"/>
              <a:t>src</a:t>
            </a:r>
            <a:r>
              <a:rPr lang="en-US" dirty="0" smtClean="0"/>
              <a:t> attribute in the head section to specify the path of JavaScript file.</a:t>
            </a:r>
          </a:p>
          <a:p>
            <a:r>
              <a:rPr lang="en-US" dirty="0" smtClean="0"/>
              <a:t>For Example : </a:t>
            </a:r>
          </a:p>
          <a:p>
            <a:pPr lvl="1">
              <a:buNone/>
            </a:pPr>
            <a:r>
              <a:rPr lang="en-US" b="1" dirty="0" smtClean="0"/>
              <a:t>&lt;script</a:t>
            </a:r>
            <a:r>
              <a:rPr lang="en-US" dirty="0" smtClean="0"/>
              <a:t> type="text/</a:t>
            </a:r>
            <a:r>
              <a:rPr lang="en-US" dirty="0" err="1" smtClean="0"/>
              <a:t>javascript</a:t>
            </a:r>
            <a:r>
              <a:rPr lang="en-US" dirty="0" smtClean="0"/>
              <a:t>" </a:t>
            </a:r>
            <a:r>
              <a:rPr lang="en-US" b="1" dirty="0" err="1" smtClean="0"/>
              <a:t>src</a:t>
            </a:r>
            <a:r>
              <a:rPr lang="en-US" dirty="0" smtClean="0"/>
              <a:t>="message.js"</a:t>
            </a:r>
            <a:r>
              <a:rPr lang="en-US" b="1" dirty="0" smtClean="0"/>
              <a:t>&gt;&lt;/script&gt;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JavaScript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23</a:t>
            </a:fld>
            <a:endParaRPr lang="en-US"/>
          </a:p>
        </p:txBody>
      </p:sp>
      <p:sp>
        <p:nvSpPr>
          <p:cNvPr id="5" name="TextBox 4"/>
          <p:cNvSpPr txBox="1"/>
          <p:nvPr/>
        </p:nvSpPr>
        <p:spPr>
          <a:xfrm>
            <a:off x="228600" y="1066800"/>
            <a:ext cx="8458200" cy="2585323"/>
          </a:xfrm>
          <a:prstGeom prst="rect">
            <a:avLst/>
          </a:prstGeom>
          <a:noFill/>
          <a:ln>
            <a:solidFill>
              <a:srgbClr val="92D050"/>
            </a:solidFill>
          </a:ln>
        </p:spPr>
        <p:txBody>
          <a:bodyPr wrap="square" rtlCol="0">
            <a:spAutoFit/>
          </a:bodyPr>
          <a:lstStyle/>
          <a:p>
            <a:pPr algn="ctr"/>
            <a:r>
              <a:rPr lang="en-US" b="1" dirty="0" smtClean="0">
                <a:solidFill>
                  <a:srgbClr val="FF0000"/>
                </a:solidFill>
              </a:rPr>
              <a:t>message.js</a:t>
            </a:r>
            <a:endParaRPr lang="en-US" dirty="0" smtClean="0"/>
          </a:p>
          <a:p>
            <a:r>
              <a:rPr lang="en-US" dirty="0" smtClean="0"/>
              <a:t>function </a:t>
            </a:r>
            <a:r>
              <a:rPr lang="en-US" dirty="0" err="1" smtClean="0"/>
              <a:t>myAlert</a:t>
            </a:r>
            <a:r>
              <a:rPr lang="en-US" dirty="0" smtClean="0"/>
              <a:t>(</a:t>
            </a:r>
            <a:r>
              <a:rPr lang="en-US" dirty="0" err="1" smtClean="0"/>
              <a:t>msg</a:t>
            </a:r>
            <a:r>
              <a:rPr lang="en-US" dirty="0" smtClean="0"/>
              <a:t>) {</a:t>
            </a:r>
          </a:p>
          <a:p>
            <a:r>
              <a:rPr lang="en-US" dirty="0" smtClean="0"/>
              <a:t>	if(confirm("Are you sure you want to display the message????")) {</a:t>
            </a:r>
          </a:p>
          <a:p>
            <a:r>
              <a:rPr lang="en-US" dirty="0" smtClean="0"/>
              <a:t>		alert(</a:t>
            </a:r>
            <a:r>
              <a:rPr lang="en-US" dirty="0" err="1" smtClean="0"/>
              <a:t>msg</a:t>
            </a:r>
            <a:r>
              <a:rPr lang="en-US" dirty="0" smtClean="0"/>
              <a:t>);</a:t>
            </a:r>
          </a:p>
          <a:p>
            <a:r>
              <a:rPr lang="en-US" dirty="0" smtClean="0"/>
              <a:t>	}</a:t>
            </a:r>
          </a:p>
          <a:p>
            <a:r>
              <a:rPr lang="en-US" dirty="0" smtClean="0"/>
              <a:t>	else {</a:t>
            </a:r>
          </a:p>
          <a:p>
            <a:r>
              <a:rPr lang="en-US" dirty="0" smtClean="0"/>
              <a:t>		alert("Message not Displayed as User </a:t>
            </a:r>
            <a:r>
              <a:rPr lang="en-US" dirty="0" err="1" smtClean="0"/>
              <a:t>Cancled</a:t>
            </a:r>
            <a:r>
              <a:rPr lang="en-US" dirty="0" smtClean="0"/>
              <a:t> Operation");</a:t>
            </a:r>
          </a:p>
          <a:p>
            <a:r>
              <a:rPr lang="en-US" dirty="0" smtClean="0"/>
              <a:t>	}</a:t>
            </a:r>
          </a:p>
          <a:p>
            <a:r>
              <a:rPr lang="en-US" dirty="0" smtClean="0"/>
              <a:t>}</a:t>
            </a:r>
            <a:endParaRPr lang="en-US" dirty="0"/>
          </a:p>
        </p:txBody>
      </p:sp>
      <p:sp>
        <p:nvSpPr>
          <p:cNvPr id="6" name="TextBox 5"/>
          <p:cNvSpPr txBox="1"/>
          <p:nvPr/>
        </p:nvSpPr>
        <p:spPr>
          <a:xfrm>
            <a:off x="228600" y="3733800"/>
            <a:ext cx="5257800" cy="2585323"/>
          </a:xfrm>
          <a:prstGeom prst="rect">
            <a:avLst/>
          </a:prstGeom>
          <a:noFill/>
          <a:ln>
            <a:solidFill>
              <a:srgbClr val="92D050"/>
            </a:solidFill>
          </a:ln>
        </p:spPr>
        <p:txBody>
          <a:bodyPr wrap="square" rtlCol="0">
            <a:spAutoFit/>
          </a:bodyPr>
          <a:lstStyle/>
          <a:p>
            <a:pPr algn="ctr"/>
            <a:r>
              <a:rPr lang="en-US" b="1" dirty="0" smtClean="0">
                <a:solidFill>
                  <a:srgbClr val="FF0000"/>
                </a:solidFill>
              </a:rPr>
              <a:t>myHtml.html</a:t>
            </a:r>
            <a:endParaRPr lang="en-US" dirty="0" smtClean="0"/>
          </a:p>
          <a:p>
            <a:r>
              <a:rPr lang="en-US" dirty="0" smtClean="0"/>
              <a:t>&lt;html&gt;</a:t>
            </a:r>
          </a:p>
          <a:p>
            <a:r>
              <a:rPr lang="en-US" dirty="0" smtClean="0"/>
              <a:t>    &lt;head&gt;</a:t>
            </a:r>
          </a:p>
          <a:p>
            <a:r>
              <a:rPr lang="en-US" dirty="0" smtClean="0"/>
              <a:t>        &lt;script </a:t>
            </a:r>
            <a:r>
              <a:rPr lang="en-US" dirty="0" err="1" smtClean="0"/>
              <a:t>src</a:t>
            </a:r>
            <a:r>
              <a:rPr lang="en-US" dirty="0" smtClean="0"/>
              <a:t>=“message.js”&gt;&lt;/script&gt;</a:t>
            </a:r>
          </a:p>
          <a:p>
            <a:r>
              <a:rPr lang="en-US" dirty="0" smtClean="0"/>
              <a:t>    &lt;/head&gt;</a:t>
            </a:r>
          </a:p>
          <a:p>
            <a:r>
              <a:rPr lang="en-US" dirty="0" smtClean="0"/>
              <a:t>    &lt;body&gt;</a:t>
            </a:r>
          </a:p>
          <a:p>
            <a:r>
              <a:rPr lang="en-US" dirty="0" smtClean="0"/>
              <a:t>        &lt;script&gt; </a:t>
            </a:r>
            <a:r>
              <a:rPr lang="en-US" dirty="0" err="1" smtClean="0"/>
              <a:t>myAlert</a:t>
            </a:r>
            <a:r>
              <a:rPr lang="en-US" dirty="0" smtClean="0"/>
              <a:t>(“Hello World”); &lt;/script&gt;</a:t>
            </a:r>
          </a:p>
          <a:p>
            <a:r>
              <a:rPr lang="en-US" dirty="0" smtClean="0"/>
              <a:t>    &lt;/body&gt;</a:t>
            </a:r>
          </a:p>
          <a:p>
            <a:r>
              <a:rPr lang="en-US" dirty="0" smtClean="0"/>
              <a:t>&lt;/html&gt;</a:t>
            </a:r>
            <a:endParaRPr lang="en-US" dirty="0"/>
          </a:p>
        </p:txBody>
      </p:sp>
      <p:pic>
        <p:nvPicPr>
          <p:cNvPr id="1026" name="Picture 2"/>
          <p:cNvPicPr>
            <a:picLocks noChangeAspect="1" noChangeArrowheads="1"/>
          </p:cNvPicPr>
          <p:nvPr/>
        </p:nvPicPr>
        <p:blipFill>
          <a:blip r:embed="rId2"/>
          <a:srcRect/>
          <a:stretch>
            <a:fillRect/>
          </a:stretch>
        </p:blipFill>
        <p:spPr bwMode="auto">
          <a:xfrm>
            <a:off x="4648200" y="4191000"/>
            <a:ext cx="4248150" cy="1285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linds(horizont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Objects</a:t>
            </a:r>
            <a:endParaRPr lang="en-US" dirty="0"/>
          </a:p>
        </p:txBody>
      </p:sp>
      <p:sp>
        <p:nvSpPr>
          <p:cNvPr id="3" name="Content Placeholder 2"/>
          <p:cNvSpPr>
            <a:spLocks noGrp="1"/>
          </p:cNvSpPr>
          <p:nvPr>
            <p:ph idx="1"/>
          </p:nvPr>
        </p:nvSpPr>
        <p:spPr/>
        <p:txBody>
          <a:bodyPr/>
          <a:lstStyle/>
          <a:p>
            <a:r>
              <a:rPr lang="en-US" dirty="0" smtClean="0"/>
              <a:t>An object is just a special kind of data, with properties and methods.</a:t>
            </a:r>
          </a:p>
          <a:p>
            <a:r>
              <a:rPr lang="en-US" dirty="0" smtClean="0"/>
              <a:t>Accessing Object Properties</a:t>
            </a:r>
          </a:p>
          <a:p>
            <a:pPr lvl="1"/>
            <a:r>
              <a:rPr lang="en-US" dirty="0" smtClean="0"/>
              <a:t>Properties are the values associated with an object.</a:t>
            </a:r>
          </a:p>
          <a:p>
            <a:pPr lvl="1"/>
            <a:r>
              <a:rPr lang="en-US" dirty="0" smtClean="0"/>
              <a:t>The syntax for accessing the property of an object is below</a:t>
            </a:r>
          </a:p>
          <a:p>
            <a:pPr lvl="2">
              <a:buNone/>
            </a:pPr>
            <a:r>
              <a:rPr lang="en-US" i="1" dirty="0" smtClean="0"/>
              <a:t>	</a:t>
            </a:r>
            <a:r>
              <a:rPr lang="en-US" i="1" dirty="0" err="1" smtClean="0"/>
              <a:t>objectName.propertyName</a:t>
            </a:r>
            <a:endParaRPr lang="en-US" i="1" dirty="0" smtClean="0"/>
          </a:p>
          <a:p>
            <a:pPr lvl="1"/>
            <a:r>
              <a:rPr lang="en-US" dirty="0" smtClean="0"/>
              <a:t>This example uses the length property of the </a:t>
            </a:r>
            <a:r>
              <a:rPr lang="en-US" dirty="0" err="1" smtClean="0"/>
              <a:t>Javascript’s</a:t>
            </a:r>
            <a:r>
              <a:rPr lang="en-US" dirty="0" smtClean="0"/>
              <a:t> inbuilt object(String) to find the length of a string:</a:t>
            </a:r>
          </a:p>
          <a:p>
            <a:pPr lvl="2">
              <a:buNone/>
            </a:pPr>
            <a:r>
              <a:rPr lang="en-US" i="1" dirty="0" smtClean="0"/>
              <a:t>	</a:t>
            </a:r>
            <a:r>
              <a:rPr lang="en-US" i="1" dirty="0" err="1" smtClean="0"/>
              <a:t>var</a:t>
            </a:r>
            <a:r>
              <a:rPr lang="en-US" i="1" dirty="0" smtClean="0"/>
              <a:t> message="Hello World!";</a:t>
            </a:r>
            <a:br>
              <a:rPr lang="en-US" i="1" dirty="0" smtClean="0"/>
            </a:br>
            <a:r>
              <a:rPr lang="en-US" i="1" dirty="0" err="1" smtClean="0"/>
              <a:t>var</a:t>
            </a:r>
            <a:r>
              <a:rPr lang="en-US" i="1" dirty="0" smtClean="0"/>
              <a:t> x=</a:t>
            </a:r>
            <a:r>
              <a:rPr lang="en-US" i="1" dirty="0" err="1" smtClean="0"/>
              <a:t>message.length</a:t>
            </a:r>
            <a:r>
              <a:rPr lang="en-US" i="1" dirty="0" smtClean="0"/>
              <a:t>;</a:t>
            </a:r>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Objects (Cont.)</a:t>
            </a:r>
            <a:endParaRPr lang="en-US" dirty="0"/>
          </a:p>
        </p:txBody>
      </p:sp>
      <p:sp>
        <p:nvSpPr>
          <p:cNvPr id="3" name="Content Placeholder 2"/>
          <p:cNvSpPr>
            <a:spLocks noGrp="1"/>
          </p:cNvSpPr>
          <p:nvPr>
            <p:ph idx="1"/>
          </p:nvPr>
        </p:nvSpPr>
        <p:spPr/>
        <p:txBody>
          <a:bodyPr/>
          <a:lstStyle/>
          <a:p>
            <a:r>
              <a:rPr lang="en-US" dirty="0" smtClean="0"/>
              <a:t>Accessing Object Methods</a:t>
            </a:r>
          </a:p>
          <a:p>
            <a:pPr lvl="1"/>
            <a:r>
              <a:rPr lang="en-US" dirty="0" smtClean="0"/>
              <a:t>Methods are the actions that can be performed on objects.</a:t>
            </a:r>
          </a:p>
          <a:p>
            <a:pPr lvl="1"/>
            <a:r>
              <a:rPr lang="en-US" dirty="0" smtClean="0"/>
              <a:t>You can call a method with the following syntax.</a:t>
            </a:r>
            <a:r>
              <a:rPr lang="en-US" i="1" dirty="0" smtClean="0"/>
              <a:t>	</a:t>
            </a:r>
            <a:r>
              <a:rPr lang="en-US" i="1" dirty="0" err="1" smtClean="0"/>
              <a:t>objectName.methodName</a:t>
            </a:r>
            <a:r>
              <a:rPr lang="en-US" i="1" dirty="0" smtClean="0"/>
              <a:t>()</a:t>
            </a:r>
          </a:p>
          <a:p>
            <a:pPr lvl="1"/>
            <a:r>
              <a:rPr lang="en-US" dirty="0" smtClean="0"/>
              <a:t>This example uses the </a:t>
            </a:r>
            <a:r>
              <a:rPr lang="en-US" dirty="0" err="1" smtClean="0"/>
              <a:t>toUpperCase</a:t>
            </a:r>
            <a:r>
              <a:rPr lang="en-US" dirty="0" smtClean="0"/>
              <a:t> method of the String object to convert string to upper case:</a:t>
            </a:r>
          </a:p>
          <a:p>
            <a:pPr lvl="2">
              <a:buNone/>
            </a:pPr>
            <a:r>
              <a:rPr lang="en-US" i="1" dirty="0" smtClean="0"/>
              <a:t>	</a:t>
            </a:r>
            <a:r>
              <a:rPr lang="en-US" i="1" dirty="0" err="1" smtClean="0"/>
              <a:t>var</a:t>
            </a:r>
            <a:r>
              <a:rPr lang="en-US" i="1" dirty="0" smtClean="0"/>
              <a:t> message="Hello World!";</a:t>
            </a:r>
            <a:br>
              <a:rPr lang="en-US" i="1" dirty="0" smtClean="0"/>
            </a:br>
            <a:r>
              <a:rPr lang="en-US" i="1" dirty="0" err="1" smtClean="0"/>
              <a:t>var</a:t>
            </a:r>
            <a:r>
              <a:rPr lang="en-US" i="1" dirty="0" smtClean="0"/>
              <a:t> x=</a:t>
            </a:r>
            <a:r>
              <a:rPr lang="en-US" i="1" dirty="0" err="1" smtClean="0"/>
              <a:t>message.toUpperCase</a:t>
            </a:r>
            <a:r>
              <a:rPr lang="en-US" i="1" dirty="0" smtClean="0"/>
              <a:t>();</a:t>
            </a:r>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JavaScript’s inbuilt Objects</a:t>
            </a:r>
            <a:endParaRPr lang="en-US" dirty="0"/>
          </a:p>
        </p:txBody>
      </p:sp>
      <p:sp>
        <p:nvSpPr>
          <p:cNvPr id="3" name="Content Placeholder 2"/>
          <p:cNvSpPr>
            <a:spLocks noGrp="1"/>
          </p:cNvSpPr>
          <p:nvPr>
            <p:ph idx="1"/>
          </p:nvPr>
        </p:nvSpPr>
        <p:spPr/>
        <p:txBody>
          <a:bodyPr/>
          <a:lstStyle/>
          <a:p>
            <a:r>
              <a:rPr lang="en-US" dirty="0" smtClean="0"/>
              <a:t>JavaScript comes with some inbuilt objects which are,</a:t>
            </a:r>
          </a:p>
          <a:p>
            <a:pPr lvl="1"/>
            <a:r>
              <a:rPr lang="en-US" dirty="0" smtClean="0"/>
              <a:t>String</a:t>
            </a:r>
          </a:p>
          <a:p>
            <a:pPr lvl="1"/>
            <a:r>
              <a:rPr lang="en-US" dirty="0" smtClean="0"/>
              <a:t>Date</a:t>
            </a:r>
          </a:p>
          <a:p>
            <a:pPr lvl="1"/>
            <a:r>
              <a:rPr lang="en-US" dirty="0" smtClean="0"/>
              <a:t>Array</a:t>
            </a:r>
          </a:p>
          <a:p>
            <a:pPr lvl="1"/>
            <a:r>
              <a:rPr lang="en-US" dirty="0" smtClean="0"/>
              <a:t>Boolean</a:t>
            </a:r>
          </a:p>
          <a:p>
            <a:pPr lvl="1"/>
            <a:r>
              <a:rPr lang="en-US" dirty="0" smtClean="0"/>
              <a:t>Math</a:t>
            </a:r>
          </a:p>
          <a:p>
            <a:pPr lvl="1"/>
            <a:r>
              <a:rPr lang="en-US" dirty="0" err="1" smtClean="0"/>
              <a:t>RegExp</a:t>
            </a:r>
            <a:endParaRPr lang="en-US" dirty="0" smtClean="0"/>
          </a:p>
          <a:p>
            <a:pPr lvl="1">
              <a:buNone/>
            </a:pPr>
            <a:r>
              <a:rPr lang="en-US" dirty="0" smtClean="0"/>
              <a:t>	etc….</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Object in JavaScript</a:t>
            </a:r>
            <a:endParaRPr lang="en-US" dirty="0"/>
          </a:p>
        </p:txBody>
      </p:sp>
      <p:sp>
        <p:nvSpPr>
          <p:cNvPr id="3" name="Content Placeholder 2"/>
          <p:cNvSpPr>
            <a:spLocks noGrp="1"/>
          </p:cNvSpPr>
          <p:nvPr>
            <p:ph idx="1"/>
          </p:nvPr>
        </p:nvSpPr>
        <p:spPr/>
        <p:txBody>
          <a:bodyPr/>
          <a:lstStyle/>
          <a:p>
            <a:r>
              <a:rPr lang="en-US" dirty="0" smtClean="0"/>
              <a:t>The Math object allows you to perform mathematical tasks.</a:t>
            </a:r>
          </a:p>
          <a:p>
            <a:r>
              <a:rPr lang="en-US" dirty="0" smtClean="0"/>
              <a:t>The Math object includes several mathematical constants and methods.</a:t>
            </a:r>
          </a:p>
          <a:p>
            <a:r>
              <a:rPr lang="en-US" dirty="0" smtClean="0"/>
              <a:t>Example for using properties/methods of Math:</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27</a:t>
            </a:fld>
            <a:endParaRPr lang="en-US"/>
          </a:p>
        </p:txBody>
      </p:sp>
      <p:sp>
        <p:nvSpPr>
          <p:cNvPr id="5" name="TextBox 4"/>
          <p:cNvSpPr txBox="1"/>
          <p:nvPr/>
        </p:nvSpPr>
        <p:spPr>
          <a:xfrm>
            <a:off x="2286000" y="2971800"/>
            <a:ext cx="3810000" cy="1477328"/>
          </a:xfrm>
          <a:prstGeom prst="rect">
            <a:avLst/>
          </a:prstGeom>
          <a:noFill/>
          <a:ln>
            <a:solidFill>
              <a:srgbClr val="92D050"/>
            </a:solidFill>
          </a:ln>
        </p:spPr>
        <p:txBody>
          <a:bodyPr wrap="square" rtlCol="0">
            <a:spAutoFit/>
          </a:bodyPr>
          <a:lstStyle/>
          <a:p>
            <a:pPr algn="ctr"/>
            <a:r>
              <a:rPr lang="en-US" b="1" dirty="0" smtClean="0">
                <a:solidFill>
                  <a:srgbClr val="FF0000"/>
                </a:solidFill>
              </a:rPr>
              <a:t>Code</a:t>
            </a:r>
            <a:endParaRPr lang="en-US" dirty="0" smtClean="0"/>
          </a:p>
          <a:p>
            <a:r>
              <a:rPr lang="en-US" dirty="0" smtClean="0"/>
              <a:t>&lt;script&gt;</a:t>
            </a:r>
          </a:p>
          <a:p>
            <a:r>
              <a:rPr lang="en-US" dirty="0" smtClean="0"/>
              <a:t>	</a:t>
            </a:r>
            <a:r>
              <a:rPr lang="en-US" i="1" dirty="0" smtClean="0"/>
              <a:t> </a:t>
            </a:r>
            <a:r>
              <a:rPr lang="en-US" i="1" dirty="0" err="1" smtClean="0"/>
              <a:t>var</a:t>
            </a:r>
            <a:r>
              <a:rPr lang="en-US" i="1" dirty="0" smtClean="0"/>
              <a:t> x=</a:t>
            </a:r>
            <a:r>
              <a:rPr lang="en-US" i="1" dirty="0" err="1" smtClean="0"/>
              <a:t>Math.PI</a:t>
            </a:r>
            <a:r>
              <a:rPr lang="en-US" i="1" dirty="0" smtClean="0"/>
              <a:t>;</a:t>
            </a:r>
            <a:br>
              <a:rPr lang="en-US" i="1" dirty="0" smtClean="0"/>
            </a:br>
            <a:r>
              <a:rPr lang="en-US" i="1" dirty="0" smtClean="0"/>
              <a:t>	</a:t>
            </a:r>
            <a:r>
              <a:rPr lang="en-US" i="1" dirty="0" err="1" smtClean="0"/>
              <a:t>var</a:t>
            </a:r>
            <a:r>
              <a:rPr lang="en-US" i="1" dirty="0" smtClean="0"/>
              <a:t> y=</a:t>
            </a:r>
            <a:r>
              <a:rPr lang="en-US" i="1" dirty="0" err="1" smtClean="0"/>
              <a:t>Math.sqrt</a:t>
            </a:r>
            <a:r>
              <a:rPr lang="en-US" i="1" dirty="0" smtClean="0"/>
              <a:t>(16);</a:t>
            </a:r>
            <a:endParaRPr lang="en-US" dirty="0" smtClean="0"/>
          </a:p>
          <a:p>
            <a:r>
              <a:rPr lang="en-US" dirty="0" smtClean="0"/>
              <a: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Object (Cont.)</a:t>
            </a:r>
            <a:endParaRPr lang="en-US" dirty="0"/>
          </a:p>
        </p:txBody>
      </p:sp>
      <p:sp>
        <p:nvSpPr>
          <p:cNvPr id="3" name="Content Placeholder 2"/>
          <p:cNvSpPr>
            <a:spLocks noGrp="1"/>
          </p:cNvSpPr>
          <p:nvPr>
            <p:ph idx="1"/>
          </p:nvPr>
        </p:nvSpPr>
        <p:spPr/>
        <p:txBody>
          <a:bodyPr/>
          <a:lstStyle/>
          <a:p>
            <a:r>
              <a:rPr lang="en-US" dirty="0" smtClean="0"/>
              <a:t>Math object has some properties which are,</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28</a:t>
            </a:fld>
            <a:endParaRPr lang="en-US"/>
          </a:p>
        </p:txBody>
      </p:sp>
      <p:graphicFrame>
        <p:nvGraphicFramePr>
          <p:cNvPr id="5" name="Table 4"/>
          <p:cNvGraphicFramePr>
            <a:graphicFrameLocks noGrp="1"/>
          </p:cNvGraphicFramePr>
          <p:nvPr/>
        </p:nvGraphicFramePr>
        <p:xfrm>
          <a:off x="609600" y="1676400"/>
          <a:ext cx="7924801" cy="3337560"/>
        </p:xfrm>
        <a:graphic>
          <a:graphicData uri="http://schemas.openxmlformats.org/drawingml/2006/table">
            <a:tbl>
              <a:tblPr firstRow="1" bandRow="1">
                <a:tableStyleId>{5C22544A-7EE6-4342-B048-85BDC9FD1C3A}</a:tableStyleId>
              </a:tblPr>
              <a:tblGrid>
                <a:gridCol w="1981200"/>
                <a:gridCol w="5943601"/>
              </a:tblGrid>
              <a:tr h="370840">
                <a:tc>
                  <a:txBody>
                    <a:bodyPr/>
                    <a:lstStyle/>
                    <a:p>
                      <a:r>
                        <a:rPr lang="en-US" smtClean="0"/>
                        <a:t>Properties</a:t>
                      </a:r>
                      <a:endParaRPr lang="en-US" dirty="0"/>
                    </a:p>
                  </a:txBody>
                  <a:tcPr/>
                </a:tc>
                <a:tc>
                  <a:txBody>
                    <a:bodyPr/>
                    <a:lstStyle/>
                    <a:p>
                      <a:r>
                        <a:rPr lang="en-US" dirty="0" smtClean="0"/>
                        <a:t>Description</a:t>
                      </a:r>
                      <a:endParaRPr lang="en-US" dirty="0"/>
                    </a:p>
                  </a:txBody>
                  <a:tcPr/>
                </a:tc>
              </a:tr>
              <a:tr h="370840">
                <a:tc>
                  <a:txBody>
                    <a:bodyPr/>
                    <a:lstStyle/>
                    <a:p>
                      <a:r>
                        <a:rPr lang="en-US" dirty="0" smtClean="0"/>
                        <a:t>E</a:t>
                      </a:r>
                      <a:endParaRPr lang="en-US" dirty="0"/>
                    </a:p>
                  </a:txBody>
                  <a:tcPr/>
                </a:tc>
                <a:tc>
                  <a:txBody>
                    <a:bodyPr/>
                    <a:lstStyle/>
                    <a:p>
                      <a:r>
                        <a:rPr lang="en-US" dirty="0" smtClean="0"/>
                        <a:t>Returns Euler's number(approx.2.718)</a:t>
                      </a:r>
                    </a:p>
                  </a:txBody>
                  <a:tcPr/>
                </a:tc>
              </a:tr>
              <a:tr h="370840">
                <a:tc>
                  <a:txBody>
                    <a:bodyPr/>
                    <a:lstStyle/>
                    <a:p>
                      <a:r>
                        <a:rPr lang="en-US" dirty="0" smtClean="0"/>
                        <a:t>LN2</a:t>
                      </a:r>
                      <a:endParaRPr lang="en-US" dirty="0"/>
                    </a:p>
                  </a:txBody>
                  <a:tcPr/>
                </a:tc>
                <a:tc>
                  <a:txBody>
                    <a:bodyPr/>
                    <a:lstStyle/>
                    <a:p>
                      <a:r>
                        <a:rPr lang="en-US" dirty="0" smtClean="0"/>
                        <a:t>Returns the natural logarithm of 2 (approx.0.693)</a:t>
                      </a:r>
                      <a:endParaRPr lang="en-US" dirty="0"/>
                    </a:p>
                  </a:txBody>
                  <a:tcPr/>
                </a:tc>
              </a:tr>
              <a:tr h="370840">
                <a:tc>
                  <a:txBody>
                    <a:bodyPr/>
                    <a:lstStyle/>
                    <a:p>
                      <a:r>
                        <a:rPr lang="en-US" dirty="0" smtClean="0"/>
                        <a:t>LN10</a:t>
                      </a:r>
                      <a:endParaRPr lang="en-US" dirty="0"/>
                    </a:p>
                  </a:txBody>
                  <a:tcPr/>
                </a:tc>
                <a:tc>
                  <a:txBody>
                    <a:bodyPr/>
                    <a:lstStyle/>
                    <a:p>
                      <a:r>
                        <a:rPr lang="en-US" dirty="0" smtClean="0"/>
                        <a:t>Returns the natural logarithm of 10 (approx.2.302)</a:t>
                      </a:r>
                      <a:endParaRPr lang="en-US" dirty="0"/>
                    </a:p>
                  </a:txBody>
                  <a:tcPr/>
                </a:tc>
              </a:tr>
              <a:tr h="370840">
                <a:tc>
                  <a:txBody>
                    <a:bodyPr/>
                    <a:lstStyle/>
                    <a:p>
                      <a:r>
                        <a:rPr lang="en-US" dirty="0" smtClean="0"/>
                        <a:t>LOG2E</a:t>
                      </a:r>
                      <a:endParaRPr lang="en-US" dirty="0"/>
                    </a:p>
                  </a:txBody>
                  <a:tcPr/>
                </a:tc>
                <a:tc>
                  <a:txBody>
                    <a:bodyPr/>
                    <a:lstStyle/>
                    <a:p>
                      <a:r>
                        <a:rPr lang="en-US" dirty="0" smtClean="0"/>
                        <a:t>Returns the base‐2 logarithm of E (approx.1.442)</a:t>
                      </a:r>
                      <a:endParaRPr lang="en-US" dirty="0"/>
                    </a:p>
                  </a:txBody>
                  <a:tcPr/>
                </a:tc>
              </a:tr>
              <a:tr h="370840">
                <a:tc>
                  <a:txBody>
                    <a:bodyPr/>
                    <a:lstStyle/>
                    <a:p>
                      <a:r>
                        <a:rPr lang="en-US" dirty="0" smtClean="0"/>
                        <a:t>LOG10E</a:t>
                      </a:r>
                      <a:endParaRPr lang="en-US" dirty="0"/>
                    </a:p>
                  </a:txBody>
                  <a:tcPr/>
                </a:tc>
                <a:tc>
                  <a:txBody>
                    <a:bodyPr/>
                    <a:lstStyle/>
                    <a:p>
                      <a:r>
                        <a:rPr lang="en-US" dirty="0" smtClean="0"/>
                        <a:t>Returns the base‐10 logarithm of E (approx.0.434)</a:t>
                      </a:r>
                      <a:endParaRPr lang="en-US" dirty="0"/>
                    </a:p>
                  </a:txBody>
                  <a:tcPr/>
                </a:tc>
              </a:tr>
              <a:tr h="370840">
                <a:tc>
                  <a:txBody>
                    <a:bodyPr/>
                    <a:lstStyle/>
                    <a:p>
                      <a:r>
                        <a:rPr lang="en-US" dirty="0" smtClean="0"/>
                        <a:t>PI</a:t>
                      </a:r>
                      <a:endParaRPr lang="en-US" dirty="0"/>
                    </a:p>
                  </a:txBody>
                  <a:tcPr/>
                </a:tc>
                <a:tc>
                  <a:txBody>
                    <a:bodyPr/>
                    <a:lstStyle/>
                    <a:p>
                      <a:r>
                        <a:rPr lang="en-US" dirty="0" smtClean="0"/>
                        <a:t>Returns PI(approx.3.14)</a:t>
                      </a:r>
                      <a:endParaRPr lang="en-US" dirty="0"/>
                    </a:p>
                  </a:txBody>
                  <a:tcPr/>
                </a:tc>
              </a:tr>
              <a:tr h="370840">
                <a:tc>
                  <a:txBody>
                    <a:bodyPr/>
                    <a:lstStyle/>
                    <a:p>
                      <a:r>
                        <a:rPr lang="en-US" dirty="0" smtClean="0"/>
                        <a:t>SQRT1_2</a:t>
                      </a:r>
                      <a:endParaRPr lang="en-US" dirty="0"/>
                    </a:p>
                  </a:txBody>
                  <a:tcPr/>
                </a:tc>
                <a:tc>
                  <a:txBody>
                    <a:bodyPr/>
                    <a:lstStyle/>
                    <a:p>
                      <a:r>
                        <a:rPr lang="en-US" dirty="0" smtClean="0"/>
                        <a:t>Returns square</a:t>
                      </a:r>
                      <a:r>
                        <a:rPr lang="en-US" baseline="0" dirty="0" smtClean="0"/>
                        <a:t> root of ½</a:t>
                      </a:r>
                      <a:endParaRPr lang="en-US" dirty="0"/>
                    </a:p>
                  </a:txBody>
                  <a:tcPr/>
                </a:tc>
              </a:tr>
              <a:tr h="370840">
                <a:tc>
                  <a:txBody>
                    <a:bodyPr/>
                    <a:lstStyle/>
                    <a:p>
                      <a:r>
                        <a:rPr lang="en-US" dirty="0" smtClean="0"/>
                        <a:t>SQRT2</a:t>
                      </a:r>
                      <a:endParaRPr lang="en-US" dirty="0"/>
                    </a:p>
                  </a:txBody>
                  <a:tcPr/>
                </a:tc>
                <a:tc>
                  <a:txBody>
                    <a:bodyPr/>
                    <a:lstStyle/>
                    <a:p>
                      <a:r>
                        <a:rPr lang="en-US" dirty="0" smtClean="0"/>
                        <a:t>Returns square root of 2</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Methods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29</a:t>
            </a:fld>
            <a:endParaRPr lang="en-US"/>
          </a:p>
        </p:txBody>
      </p:sp>
      <p:graphicFrame>
        <p:nvGraphicFramePr>
          <p:cNvPr id="5" name="Table 4"/>
          <p:cNvGraphicFramePr>
            <a:graphicFrameLocks noGrp="1"/>
          </p:cNvGraphicFramePr>
          <p:nvPr/>
        </p:nvGraphicFramePr>
        <p:xfrm>
          <a:off x="152400" y="1066800"/>
          <a:ext cx="4648200" cy="5323840"/>
        </p:xfrm>
        <a:graphic>
          <a:graphicData uri="http://schemas.openxmlformats.org/drawingml/2006/table">
            <a:tbl>
              <a:tblPr firstRow="1" bandRow="1">
                <a:tableStyleId>{5C22544A-7EE6-4342-B048-85BDC9FD1C3A}</a:tableStyleId>
              </a:tblPr>
              <a:tblGrid>
                <a:gridCol w="1219200"/>
                <a:gridCol w="34290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r>
                        <a:rPr lang="en-US" dirty="0" smtClean="0"/>
                        <a:t>abs(x)</a:t>
                      </a:r>
                    </a:p>
                  </a:txBody>
                  <a:tcPr/>
                </a:tc>
                <a:tc>
                  <a:txBody>
                    <a:bodyPr/>
                    <a:lstStyle/>
                    <a:p>
                      <a:r>
                        <a:rPr lang="en-US" dirty="0" smtClean="0"/>
                        <a:t>Returns the absolute value of x</a:t>
                      </a:r>
                    </a:p>
                  </a:txBody>
                  <a:tcPr/>
                </a:tc>
              </a:tr>
              <a:tr h="370840">
                <a:tc>
                  <a:txBody>
                    <a:bodyPr/>
                    <a:lstStyle/>
                    <a:p>
                      <a:r>
                        <a:rPr lang="en-US" dirty="0" smtClean="0"/>
                        <a:t>sin(x)</a:t>
                      </a:r>
                      <a:endParaRPr lang="en-US" dirty="0"/>
                    </a:p>
                  </a:txBody>
                  <a:tcPr/>
                </a:tc>
                <a:tc>
                  <a:txBody>
                    <a:bodyPr/>
                    <a:lstStyle/>
                    <a:p>
                      <a:r>
                        <a:rPr lang="en-US" dirty="0" smtClean="0"/>
                        <a:t>Returns the sine of x (x is in radians)</a:t>
                      </a:r>
                      <a:endParaRPr lang="en-US" dirty="0"/>
                    </a:p>
                  </a:txBody>
                  <a:tcPr/>
                </a:tc>
              </a:tr>
              <a:tr h="370840">
                <a:tc>
                  <a:txBody>
                    <a:bodyPr/>
                    <a:lstStyle/>
                    <a:p>
                      <a:r>
                        <a:rPr lang="en-US" dirty="0" err="1" smtClean="0"/>
                        <a:t>cos</a:t>
                      </a:r>
                      <a:r>
                        <a:rPr lang="en-US" dirty="0" smtClean="0"/>
                        <a:t>(x)</a:t>
                      </a:r>
                      <a:endParaRPr lang="en-US" dirty="0"/>
                    </a:p>
                  </a:txBody>
                  <a:tcPr/>
                </a:tc>
                <a:tc>
                  <a:txBody>
                    <a:bodyPr/>
                    <a:lstStyle/>
                    <a:p>
                      <a:r>
                        <a:rPr lang="en-US" dirty="0" smtClean="0"/>
                        <a:t>Returns the cosine of x (x is in radians)</a:t>
                      </a:r>
                      <a:endParaRPr lang="en-US" dirty="0"/>
                    </a:p>
                  </a:txBody>
                  <a:tcPr/>
                </a:tc>
              </a:tr>
              <a:tr h="370840">
                <a:tc>
                  <a:txBody>
                    <a:bodyPr/>
                    <a:lstStyle/>
                    <a:p>
                      <a:r>
                        <a:rPr lang="en-US" dirty="0" smtClean="0"/>
                        <a:t>tan(x)</a:t>
                      </a:r>
                      <a:endParaRPr lang="en-US" dirty="0"/>
                    </a:p>
                  </a:txBody>
                  <a:tcPr/>
                </a:tc>
                <a:tc>
                  <a:txBody>
                    <a:bodyPr/>
                    <a:lstStyle/>
                    <a:p>
                      <a:r>
                        <a:rPr lang="en-US" dirty="0" smtClean="0"/>
                        <a:t>Returns the tan of x (x is in radians)</a:t>
                      </a:r>
                      <a:endParaRPr lang="en-US" dirty="0"/>
                    </a:p>
                  </a:txBody>
                  <a:tcPr/>
                </a:tc>
              </a:tr>
              <a:tr h="370840">
                <a:tc>
                  <a:txBody>
                    <a:bodyPr/>
                    <a:lstStyle/>
                    <a:p>
                      <a:r>
                        <a:rPr lang="en-US" dirty="0" err="1" smtClean="0"/>
                        <a:t>acos</a:t>
                      </a:r>
                      <a:r>
                        <a:rPr lang="en-US" dirty="0" smtClean="0"/>
                        <a:t>(x)</a:t>
                      </a:r>
                      <a:endParaRPr lang="en-US" dirty="0"/>
                    </a:p>
                  </a:txBody>
                  <a:tcPr/>
                </a:tc>
                <a:tc>
                  <a:txBody>
                    <a:bodyPr/>
                    <a:lstStyle/>
                    <a:p>
                      <a:r>
                        <a:rPr lang="en-US" dirty="0" smtClean="0"/>
                        <a:t>Returns the arccosine of x, in radians</a:t>
                      </a:r>
                      <a:endParaRPr lang="en-US" dirty="0"/>
                    </a:p>
                  </a:txBody>
                  <a:tcPr/>
                </a:tc>
              </a:tr>
              <a:tr h="370840">
                <a:tc>
                  <a:txBody>
                    <a:bodyPr/>
                    <a:lstStyle/>
                    <a:p>
                      <a:r>
                        <a:rPr lang="en-US" dirty="0" err="1" smtClean="0"/>
                        <a:t>asin</a:t>
                      </a:r>
                      <a:r>
                        <a:rPr lang="en-US" dirty="0" smtClean="0"/>
                        <a:t>(x)</a:t>
                      </a:r>
                      <a:endParaRPr lang="en-US" dirty="0"/>
                    </a:p>
                  </a:txBody>
                  <a:tcPr/>
                </a:tc>
                <a:tc>
                  <a:txBody>
                    <a:bodyPr/>
                    <a:lstStyle/>
                    <a:p>
                      <a:r>
                        <a:rPr lang="en-US" dirty="0" smtClean="0"/>
                        <a:t>Returns the arcsine of x, in radians</a:t>
                      </a:r>
                      <a:endParaRPr lang="en-US" dirty="0"/>
                    </a:p>
                  </a:txBody>
                  <a:tcPr/>
                </a:tc>
              </a:tr>
              <a:tr h="370840">
                <a:tc>
                  <a:txBody>
                    <a:bodyPr/>
                    <a:lstStyle/>
                    <a:p>
                      <a:r>
                        <a:rPr lang="en-US" dirty="0" err="1" smtClean="0"/>
                        <a:t>atan</a:t>
                      </a:r>
                      <a:r>
                        <a:rPr lang="en-US" dirty="0" smtClean="0"/>
                        <a:t>(x)</a:t>
                      </a:r>
                      <a:endParaRPr lang="en-US" dirty="0"/>
                    </a:p>
                  </a:txBody>
                  <a:tcPr/>
                </a:tc>
                <a:tc>
                  <a:txBody>
                    <a:bodyPr/>
                    <a:lstStyle/>
                    <a:p>
                      <a:r>
                        <a:rPr lang="en-US" dirty="0" smtClean="0"/>
                        <a:t>Returns the arctangent of x as a numeric value</a:t>
                      </a:r>
                      <a:endParaRPr lang="en-US" dirty="0"/>
                    </a:p>
                  </a:txBody>
                  <a:tcPr/>
                </a:tc>
              </a:tr>
              <a:tr h="370840">
                <a:tc>
                  <a:txBody>
                    <a:bodyPr/>
                    <a:lstStyle/>
                    <a:p>
                      <a:r>
                        <a:rPr lang="en-US" dirty="0" smtClean="0"/>
                        <a:t>atan2(x)</a:t>
                      </a:r>
                      <a:endParaRPr lang="en-US" dirty="0"/>
                    </a:p>
                  </a:txBody>
                  <a:tcPr/>
                </a:tc>
                <a:tc>
                  <a:txBody>
                    <a:bodyPr/>
                    <a:lstStyle/>
                    <a:p>
                      <a:r>
                        <a:rPr lang="en-US" dirty="0" smtClean="0"/>
                        <a:t>Returns arctangent</a:t>
                      </a:r>
                      <a:r>
                        <a:rPr lang="en-US" baseline="0" dirty="0" smtClean="0"/>
                        <a:t> of x </a:t>
                      </a:r>
                      <a:endParaRPr lang="en-US" dirty="0"/>
                    </a:p>
                  </a:txBody>
                  <a:tcPr/>
                </a:tc>
              </a:tr>
              <a:tr h="370840">
                <a:tc>
                  <a:txBody>
                    <a:bodyPr/>
                    <a:lstStyle/>
                    <a:p>
                      <a:r>
                        <a:rPr lang="en-US" dirty="0" smtClean="0"/>
                        <a:t>random(x)</a:t>
                      </a:r>
                      <a:endParaRPr lang="en-US" dirty="0"/>
                    </a:p>
                  </a:txBody>
                  <a:tcPr/>
                </a:tc>
                <a:tc>
                  <a:txBody>
                    <a:bodyPr/>
                    <a:lstStyle/>
                    <a:p>
                      <a:r>
                        <a:rPr lang="en-US" dirty="0" smtClean="0"/>
                        <a:t>Returns random floating number between 0 to 1</a:t>
                      </a:r>
                      <a:endParaRPr lang="en-US" dirty="0"/>
                    </a:p>
                  </a:txBody>
                  <a:tcPr/>
                </a:tc>
              </a:tr>
            </a:tbl>
          </a:graphicData>
        </a:graphic>
      </p:graphicFrame>
      <p:graphicFrame>
        <p:nvGraphicFramePr>
          <p:cNvPr id="12" name="Table 11"/>
          <p:cNvGraphicFramePr>
            <a:graphicFrameLocks noGrp="1"/>
          </p:cNvGraphicFramePr>
          <p:nvPr/>
        </p:nvGraphicFramePr>
        <p:xfrm>
          <a:off x="4953000" y="1087120"/>
          <a:ext cx="3962400" cy="5227320"/>
        </p:xfrm>
        <a:graphic>
          <a:graphicData uri="http://schemas.openxmlformats.org/drawingml/2006/table">
            <a:tbl>
              <a:tblPr firstRow="1" bandRow="1">
                <a:tableStyleId>{5C22544A-7EE6-4342-B048-85BDC9FD1C3A}</a:tableStyleId>
              </a:tblPr>
              <a:tblGrid>
                <a:gridCol w="990599"/>
                <a:gridCol w="2971801"/>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r>
                        <a:rPr lang="en-US" dirty="0" smtClean="0"/>
                        <a:t>exp(x)</a:t>
                      </a:r>
                      <a:endParaRPr lang="en-US" dirty="0"/>
                    </a:p>
                  </a:txBody>
                  <a:tcPr/>
                </a:tc>
                <a:tc>
                  <a:txBody>
                    <a:bodyPr/>
                    <a:lstStyle/>
                    <a:p>
                      <a:r>
                        <a:rPr lang="en-US" dirty="0" smtClean="0"/>
                        <a:t>Returns the value of Ex</a:t>
                      </a:r>
                      <a:endParaRPr lang="en-US" dirty="0"/>
                    </a:p>
                  </a:txBody>
                  <a:tcPr/>
                </a:tc>
              </a:tr>
              <a:tr h="370840">
                <a:tc>
                  <a:txBody>
                    <a:bodyPr/>
                    <a:lstStyle/>
                    <a:p>
                      <a:r>
                        <a:rPr lang="en-US" dirty="0" smtClean="0"/>
                        <a:t>ceil(x)</a:t>
                      </a:r>
                      <a:endParaRPr lang="en-US" dirty="0"/>
                    </a:p>
                  </a:txBody>
                  <a:tcPr/>
                </a:tc>
                <a:tc>
                  <a:txBody>
                    <a:bodyPr/>
                    <a:lstStyle/>
                    <a:p>
                      <a:r>
                        <a:rPr lang="en-US" dirty="0" smtClean="0"/>
                        <a:t>Returns x, rounded upwards to the nearest integer</a:t>
                      </a:r>
                      <a:endParaRPr lang="en-US" dirty="0"/>
                    </a:p>
                  </a:txBody>
                  <a:tcPr/>
                </a:tc>
              </a:tr>
              <a:tr h="370840">
                <a:tc>
                  <a:txBody>
                    <a:bodyPr/>
                    <a:lstStyle/>
                    <a:p>
                      <a:r>
                        <a:rPr lang="en-US" dirty="0" smtClean="0"/>
                        <a:t>floor(x)</a:t>
                      </a:r>
                      <a:endParaRPr lang="en-US" dirty="0"/>
                    </a:p>
                  </a:txBody>
                  <a:tcPr/>
                </a:tc>
                <a:tc>
                  <a:txBody>
                    <a:bodyPr/>
                    <a:lstStyle/>
                    <a:p>
                      <a:r>
                        <a:rPr lang="en-US" dirty="0" smtClean="0"/>
                        <a:t>Returns x, rounded downwards to the nearest integer</a:t>
                      </a:r>
                      <a:endParaRPr lang="en-US" dirty="0"/>
                    </a:p>
                  </a:txBody>
                  <a:tcPr/>
                </a:tc>
              </a:tr>
              <a:tr h="370840">
                <a:tc>
                  <a:txBody>
                    <a:bodyPr/>
                    <a:lstStyle/>
                    <a:p>
                      <a:r>
                        <a:rPr lang="en-US" dirty="0" smtClean="0"/>
                        <a:t>log(x)</a:t>
                      </a:r>
                      <a:endParaRPr lang="en-US" dirty="0"/>
                    </a:p>
                  </a:txBody>
                  <a:tcPr/>
                </a:tc>
                <a:tc>
                  <a:txBody>
                    <a:bodyPr/>
                    <a:lstStyle/>
                    <a:p>
                      <a:r>
                        <a:rPr lang="en-US" dirty="0" smtClean="0"/>
                        <a:t>Returns the natural logarithm(base E) of x</a:t>
                      </a:r>
                      <a:endParaRPr lang="en-US" dirty="0"/>
                    </a:p>
                  </a:txBody>
                  <a:tcPr/>
                </a:tc>
              </a:tr>
              <a:tr h="370840">
                <a:tc>
                  <a:txBody>
                    <a:bodyPr/>
                    <a:lstStyle/>
                    <a:p>
                      <a:r>
                        <a:rPr lang="en-US" dirty="0" smtClean="0"/>
                        <a:t>round(x)</a:t>
                      </a:r>
                      <a:endParaRPr lang="en-US" dirty="0"/>
                    </a:p>
                  </a:txBody>
                  <a:tcPr/>
                </a:tc>
                <a:tc>
                  <a:txBody>
                    <a:bodyPr/>
                    <a:lstStyle/>
                    <a:p>
                      <a:r>
                        <a:rPr lang="en-US" dirty="0" smtClean="0"/>
                        <a:t>Rounds x to the nearest integer</a:t>
                      </a:r>
                      <a:endParaRPr lang="en-US" dirty="0"/>
                    </a:p>
                  </a:txBody>
                  <a:tcPr/>
                </a:tc>
              </a:tr>
              <a:tr h="370840">
                <a:tc>
                  <a:txBody>
                    <a:bodyPr/>
                    <a:lstStyle/>
                    <a:p>
                      <a:r>
                        <a:rPr lang="en-US" dirty="0" err="1" smtClean="0"/>
                        <a:t>pow</a:t>
                      </a:r>
                      <a:r>
                        <a:rPr lang="en-US" dirty="0" smtClean="0"/>
                        <a:t>(</a:t>
                      </a:r>
                      <a:r>
                        <a:rPr lang="en-US" dirty="0" err="1" smtClean="0"/>
                        <a:t>x,y</a:t>
                      </a:r>
                      <a:r>
                        <a:rPr lang="en-US" dirty="0" smtClean="0"/>
                        <a:t>)</a:t>
                      </a:r>
                      <a:endParaRPr lang="en-US" dirty="0"/>
                    </a:p>
                  </a:txBody>
                  <a:tcPr/>
                </a:tc>
                <a:tc>
                  <a:txBody>
                    <a:bodyPr/>
                    <a:lstStyle/>
                    <a:p>
                      <a:r>
                        <a:rPr lang="en-US" dirty="0" smtClean="0"/>
                        <a:t>Returns the value of x to the power of y</a:t>
                      </a:r>
                      <a:endParaRPr lang="en-US" dirty="0"/>
                    </a:p>
                  </a:txBody>
                  <a:tcPr/>
                </a:tc>
              </a:tr>
              <a:tr h="370840">
                <a:tc>
                  <a:txBody>
                    <a:bodyPr/>
                    <a:lstStyle/>
                    <a:p>
                      <a:r>
                        <a:rPr lang="en-US" dirty="0" smtClean="0"/>
                        <a:t>max(</a:t>
                      </a:r>
                      <a:r>
                        <a:rPr lang="en-US" dirty="0" err="1" smtClean="0"/>
                        <a:t>x,y,z</a:t>
                      </a:r>
                      <a:r>
                        <a:rPr lang="en-US" dirty="0" smtClean="0"/>
                        <a:t>,...,n)</a:t>
                      </a:r>
                      <a:endParaRPr lang="en-US" dirty="0"/>
                    </a:p>
                  </a:txBody>
                  <a:tcPr/>
                </a:tc>
                <a:tc>
                  <a:txBody>
                    <a:bodyPr/>
                    <a:lstStyle/>
                    <a:p>
                      <a:r>
                        <a:rPr lang="en-US" dirty="0" smtClean="0"/>
                        <a:t>Returns the number with the highest value</a:t>
                      </a:r>
                      <a:endParaRPr lang="en-US" dirty="0"/>
                    </a:p>
                  </a:txBody>
                  <a:tcPr/>
                </a:tc>
              </a:tr>
              <a:tr h="370840">
                <a:tc>
                  <a:txBody>
                    <a:bodyPr/>
                    <a:lstStyle/>
                    <a:p>
                      <a:r>
                        <a:rPr lang="en-US" dirty="0" err="1" smtClean="0"/>
                        <a:t>sqrt</a:t>
                      </a:r>
                      <a:r>
                        <a:rPr lang="en-US" dirty="0" smtClean="0"/>
                        <a:t>(x)</a:t>
                      </a:r>
                      <a:endParaRPr lang="en-US" dirty="0"/>
                    </a:p>
                  </a:txBody>
                  <a:tcPr/>
                </a:tc>
                <a:tc>
                  <a:txBody>
                    <a:bodyPr/>
                    <a:lstStyle/>
                    <a:p>
                      <a:r>
                        <a:rPr lang="en-US" dirty="0" smtClean="0"/>
                        <a:t>Returns the square root of x</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Introduction</a:t>
            </a:r>
            <a:endParaRPr lang="en-IN" dirty="0">
              <a:latin typeface="+mj-lt"/>
            </a:endParaRPr>
          </a:p>
        </p:txBody>
      </p:sp>
      <p:sp>
        <p:nvSpPr>
          <p:cNvPr id="20" name="Content Placeholder 2"/>
          <p:cNvSpPr>
            <a:spLocks noGrp="1"/>
          </p:cNvSpPr>
          <p:nvPr>
            <p:ph idx="1"/>
          </p:nvPr>
        </p:nvSpPr>
        <p:spPr>
          <a:xfrm>
            <a:off x="190500" y="990600"/>
            <a:ext cx="8763000" cy="5334000"/>
          </a:xfrm>
        </p:spPr>
        <p:txBody>
          <a:bodyPr/>
          <a:lstStyle/>
          <a:p>
            <a:r>
              <a:rPr lang="en-US" dirty="0" smtClean="0"/>
              <a:t>For a Web page, HTML supplies document content and structure while CSS provides presentation styling</a:t>
            </a:r>
          </a:p>
          <a:p>
            <a:r>
              <a:rPr lang="en-US" dirty="0" smtClean="0"/>
              <a:t>In addition, client-side scripts can </a:t>
            </a:r>
            <a:r>
              <a:rPr lang="en-US" b="1" dirty="0" smtClean="0"/>
              <a:t>control browser actions </a:t>
            </a:r>
            <a:r>
              <a:rPr lang="en-US" dirty="0" smtClean="0"/>
              <a:t>associated with a Web page. </a:t>
            </a:r>
          </a:p>
          <a:p>
            <a:r>
              <a:rPr lang="en-US" dirty="0" smtClean="0"/>
              <a:t>Client-side scripts are almost written in the </a:t>
            </a:r>
            <a:r>
              <a:rPr lang="en-US" b="1" dirty="0" err="1" smtClean="0"/>
              <a:t>Javascript</a:t>
            </a:r>
            <a:r>
              <a:rPr lang="en-US" dirty="0" smtClean="0"/>
              <a:t> language to control browser’s actions.</a:t>
            </a:r>
          </a:p>
          <a:p>
            <a:r>
              <a:rPr lang="en-US" dirty="0" smtClean="0"/>
              <a:t>Client-side scripting can make Web pages more </a:t>
            </a:r>
            <a:r>
              <a:rPr lang="en-US" b="1" dirty="0" smtClean="0"/>
              <a:t>dynamic</a:t>
            </a:r>
            <a:r>
              <a:rPr lang="en-US" dirty="0" smtClean="0"/>
              <a:t> and more </a:t>
            </a:r>
            <a:r>
              <a:rPr lang="en-US" b="1" dirty="0" smtClean="0"/>
              <a:t>responsive</a:t>
            </a:r>
            <a:endParaRPr lang="en-US" b="1" dirty="0"/>
          </a:p>
        </p:txBody>
      </p:sp>
      <p:sp>
        <p:nvSpPr>
          <p:cNvPr id="4" name="Slide Number Placeholder 3"/>
          <p:cNvSpPr>
            <a:spLocks noGrp="1"/>
          </p:cNvSpPr>
          <p:nvPr>
            <p:ph type="sldNum" sz="quarter" idx="12"/>
          </p:nvPr>
        </p:nvSpPr>
        <p:spPr>
          <a:xfrm>
            <a:off x="7010400" y="6096000"/>
            <a:ext cx="2133600" cy="365125"/>
          </a:xfrm>
        </p:spPr>
        <p:txBody>
          <a:bodyPr/>
          <a:lstStyle/>
          <a:p>
            <a:fld id="{5EA8BEFB-AE5B-48F9-BBAD-B489CDE48C80}" type="slidenum">
              <a:rPr lang="en-US" smtClean="0"/>
              <a:pPr/>
              <a:t>3</a:t>
            </a:fld>
            <a:endParaRPr lang="en-US" dirty="0"/>
          </a:p>
        </p:txBody>
      </p:sp>
    </p:spTree>
    <p:extLst>
      <p:ext uri="{BB962C8B-B14F-4D97-AF65-F5344CB8AC3E}">
        <p14:creationId xmlns:p14="http://schemas.microsoft.com/office/powerpoint/2010/main" val="8195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linds(horizontal)">
                                      <p:cBhvr>
                                        <p:cTn id="22"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 Defined Objects</a:t>
            </a:r>
            <a:endParaRPr lang="en-US" dirty="0"/>
          </a:p>
        </p:txBody>
      </p:sp>
      <p:sp>
        <p:nvSpPr>
          <p:cNvPr id="3" name="Content Placeholder 2"/>
          <p:cNvSpPr>
            <a:spLocks noGrp="1"/>
          </p:cNvSpPr>
          <p:nvPr>
            <p:ph idx="1"/>
          </p:nvPr>
        </p:nvSpPr>
        <p:spPr/>
        <p:txBody>
          <a:bodyPr/>
          <a:lstStyle/>
          <a:p>
            <a:r>
              <a:rPr lang="en-US" dirty="0" smtClean="0"/>
              <a:t>JavaScript allows you to create your own objects.</a:t>
            </a:r>
          </a:p>
          <a:p>
            <a:r>
              <a:rPr lang="en-US" dirty="0" smtClean="0"/>
              <a:t>The first step is to use the new operator.</a:t>
            </a:r>
          </a:p>
          <a:p>
            <a:pPr lvl="1">
              <a:buNone/>
            </a:pPr>
            <a:r>
              <a:rPr lang="en-US" i="1" dirty="0" err="1" smtClean="0"/>
              <a:t>var</a:t>
            </a:r>
            <a:r>
              <a:rPr lang="en-US" i="1" dirty="0" smtClean="0"/>
              <a:t> </a:t>
            </a:r>
            <a:r>
              <a:rPr lang="en-US" i="1" dirty="0" err="1" smtClean="0"/>
              <a:t>myObj</a:t>
            </a:r>
            <a:r>
              <a:rPr lang="en-US" i="1" dirty="0" smtClean="0"/>
              <a:t>= new Object();</a:t>
            </a:r>
            <a:endParaRPr lang="en-US" dirty="0" smtClean="0"/>
          </a:p>
          <a:p>
            <a:r>
              <a:rPr lang="en-US" dirty="0" smtClean="0"/>
              <a:t>This creates an empty object.</a:t>
            </a:r>
          </a:p>
          <a:p>
            <a:r>
              <a:rPr lang="en-US" dirty="0" smtClean="0"/>
              <a:t>This can then be used to start a new object that you can then give new properties and methods.</a:t>
            </a:r>
          </a:p>
          <a:p>
            <a:r>
              <a:rPr lang="en-US" dirty="0" smtClean="0"/>
              <a:t>In object- oriented programming such a new object is usually given a constructor to initialize values when it is first created.</a:t>
            </a:r>
          </a:p>
        </p:txBody>
      </p:sp>
      <p:sp>
        <p:nvSpPr>
          <p:cNvPr id="4" name="Slide Number Placeholder 3"/>
          <p:cNvSpPr>
            <a:spLocks noGrp="1"/>
          </p:cNvSpPr>
          <p:nvPr>
            <p:ph type="sldNum" sz="quarter" idx="12"/>
          </p:nvPr>
        </p:nvSpPr>
        <p:spPr/>
        <p:txBody>
          <a:bodyPr/>
          <a:lstStyle/>
          <a:p>
            <a:fld id="{5EA8BEFB-AE5B-48F9-BBAD-B489CDE48C80}"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 Defined Objects (Cont.)</a:t>
            </a:r>
            <a:endParaRPr lang="en-US" dirty="0"/>
          </a:p>
        </p:txBody>
      </p:sp>
      <p:sp>
        <p:nvSpPr>
          <p:cNvPr id="3" name="Content Placeholder 2"/>
          <p:cNvSpPr>
            <a:spLocks noGrp="1"/>
          </p:cNvSpPr>
          <p:nvPr>
            <p:ph idx="1"/>
          </p:nvPr>
        </p:nvSpPr>
        <p:spPr/>
        <p:txBody>
          <a:bodyPr/>
          <a:lstStyle/>
          <a:p>
            <a:r>
              <a:rPr lang="en-US" dirty="0" smtClean="0"/>
              <a:t>However, it is also possible to assign values when it is made with literal values.</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31</a:t>
            </a:fld>
            <a:endParaRPr lang="en-US"/>
          </a:p>
        </p:txBody>
      </p:sp>
      <p:sp>
        <p:nvSpPr>
          <p:cNvPr id="5" name="TextBox 4"/>
          <p:cNvSpPr txBox="1"/>
          <p:nvPr/>
        </p:nvSpPr>
        <p:spPr>
          <a:xfrm>
            <a:off x="304800" y="2062877"/>
            <a:ext cx="8458200" cy="2862322"/>
          </a:xfrm>
          <a:prstGeom prst="rect">
            <a:avLst/>
          </a:prstGeom>
          <a:noFill/>
          <a:ln>
            <a:solidFill>
              <a:srgbClr val="92D050"/>
            </a:solidFill>
          </a:ln>
        </p:spPr>
        <p:txBody>
          <a:bodyPr wrap="square" rtlCol="0">
            <a:spAutoFit/>
          </a:bodyPr>
          <a:lstStyle/>
          <a:p>
            <a:pPr algn="ctr"/>
            <a:r>
              <a:rPr lang="en-US" b="1" dirty="0" smtClean="0">
                <a:solidFill>
                  <a:srgbClr val="FF0000"/>
                </a:solidFill>
              </a:rPr>
              <a:t>example</a:t>
            </a:r>
            <a:endParaRPr lang="en-US" dirty="0" smtClean="0"/>
          </a:p>
          <a:p>
            <a:r>
              <a:rPr lang="en-US" dirty="0" smtClean="0"/>
              <a:t> &lt;script&gt;</a:t>
            </a:r>
          </a:p>
          <a:p>
            <a:pPr lvl="1"/>
            <a:r>
              <a:rPr lang="en-US" dirty="0" smtClean="0"/>
              <a:t>	person={</a:t>
            </a:r>
          </a:p>
          <a:p>
            <a:r>
              <a:rPr lang="en-US" dirty="0" smtClean="0"/>
              <a:t>		</a:t>
            </a:r>
            <a:r>
              <a:rPr lang="en-US" dirty="0" err="1" smtClean="0"/>
              <a:t>firstname</a:t>
            </a:r>
            <a:r>
              <a:rPr lang="en-US" dirty="0" smtClean="0"/>
              <a:t>: "</a:t>
            </a:r>
            <a:r>
              <a:rPr lang="en-US" dirty="0" err="1" smtClean="0"/>
              <a:t>Darshan</a:t>
            </a:r>
            <a:r>
              <a:rPr lang="en-US" dirty="0" smtClean="0"/>
              <a:t>",</a:t>
            </a:r>
          </a:p>
          <a:p>
            <a:pPr lvl="2"/>
            <a:r>
              <a:rPr lang="en-US" dirty="0" smtClean="0"/>
              <a:t>	</a:t>
            </a:r>
            <a:r>
              <a:rPr lang="en-US" dirty="0" err="1" smtClean="0"/>
              <a:t>lastname</a:t>
            </a:r>
            <a:r>
              <a:rPr lang="en-US" dirty="0" smtClean="0"/>
              <a:t>: "College",</a:t>
            </a:r>
          </a:p>
          <a:p>
            <a:r>
              <a:rPr lang="en-US" dirty="0" smtClean="0"/>
              <a:t>		age: 50,</a:t>
            </a:r>
          </a:p>
          <a:p>
            <a:r>
              <a:rPr lang="en-US" dirty="0" smtClean="0"/>
              <a:t>		</a:t>
            </a:r>
            <a:r>
              <a:rPr lang="en-US" dirty="0" err="1" smtClean="0"/>
              <a:t>eyecolor</a:t>
            </a:r>
            <a:r>
              <a:rPr lang="en-US" dirty="0" smtClean="0"/>
              <a:t>: "blue"</a:t>
            </a:r>
          </a:p>
          <a:p>
            <a:r>
              <a:rPr lang="en-US" dirty="0" smtClean="0"/>
              <a:t>	}</a:t>
            </a:r>
          </a:p>
          <a:p>
            <a:r>
              <a:rPr lang="en-US" dirty="0" smtClean="0"/>
              <a:t>    	alert(</a:t>
            </a:r>
            <a:r>
              <a:rPr lang="en-US" dirty="0" err="1" smtClean="0"/>
              <a:t>person.firstname</a:t>
            </a:r>
            <a:r>
              <a:rPr lang="en-US" dirty="0" smtClean="0"/>
              <a:t> + " is " + </a:t>
            </a:r>
            <a:r>
              <a:rPr lang="en-US" dirty="0" err="1" smtClean="0"/>
              <a:t>person.age</a:t>
            </a:r>
            <a:r>
              <a:rPr lang="en-US" dirty="0" smtClean="0"/>
              <a:t> + " years old.");</a:t>
            </a:r>
          </a:p>
          <a:p>
            <a:r>
              <a:rPr lang="en-US" dirty="0" smtClean="0"/>
              <a:t>  &lt;/script&gt;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 Defined Objects (Cont.)</a:t>
            </a:r>
            <a:endParaRPr lang="en-US" dirty="0"/>
          </a:p>
        </p:txBody>
      </p:sp>
      <p:sp>
        <p:nvSpPr>
          <p:cNvPr id="3" name="Content Placeholder 2"/>
          <p:cNvSpPr>
            <a:spLocks noGrp="1"/>
          </p:cNvSpPr>
          <p:nvPr>
            <p:ph idx="1"/>
          </p:nvPr>
        </p:nvSpPr>
        <p:spPr/>
        <p:txBody>
          <a:bodyPr/>
          <a:lstStyle/>
          <a:p>
            <a:r>
              <a:rPr lang="en-US" dirty="0" smtClean="0"/>
              <a:t>A constructor is pre defined method that will initialize your object.</a:t>
            </a:r>
          </a:p>
          <a:p>
            <a:r>
              <a:rPr lang="en-US" dirty="0" smtClean="0"/>
              <a:t>To do this in JavaScript a function is used that is invoked through the </a:t>
            </a:r>
            <a:r>
              <a:rPr lang="en-US" i="1" dirty="0" smtClean="0"/>
              <a:t>new</a:t>
            </a:r>
            <a:r>
              <a:rPr lang="en-US" dirty="0" smtClean="0"/>
              <a:t> operator.</a:t>
            </a:r>
          </a:p>
          <a:p>
            <a:r>
              <a:rPr lang="en-US" dirty="0" smtClean="0"/>
              <a:t>Any properties inside the newly created object are assigned using </a:t>
            </a:r>
            <a:r>
              <a:rPr lang="en-US" i="1" dirty="0" smtClean="0"/>
              <a:t>this</a:t>
            </a:r>
            <a:r>
              <a:rPr lang="en-US" dirty="0" smtClean="0"/>
              <a:t> keyword, referring to the current object being created.</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32</a:t>
            </a:fld>
            <a:endParaRPr lang="en-US"/>
          </a:p>
        </p:txBody>
      </p:sp>
      <p:sp>
        <p:nvSpPr>
          <p:cNvPr id="5" name="TextBox 4"/>
          <p:cNvSpPr txBox="1"/>
          <p:nvPr/>
        </p:nvSpPr>
        <p:spPr>
          <a:xfrm>
            <a:off x="304800" y="3276600"/>
            <a:ext cx="8458200" cy="3139321"/>
          </a:xfrm>
          <a:prstGeom prst="rect">
            <a:avLst/>
          </a:prstGeom>
          <a:noFill/>
          <a:ln>
            <a:solidFill>
              <a:srgbClr val="92D050"/>
            </a:solidFill>
          </a:ln>
        </p:spPr>
        <p:txBody>
          <a:bodyPr wrap="square" rtlCol="0">
            <a:spAutoFit/>
          </a:bodyPr>
          <a:lstStyle/>
          <a:p>
            <a:pPr algn="ctr"/>
            <a:r>
              <a:rPr lang="en-US" b="1" dirty="0" smtClean="0">
                <a:solidFill>
                  <a:srgbClr val="FF0000"/>
                </a:solidFill>
              </a:rPr>
              <a:t>example</a:t>
            </a:r>
            <a:endParaRPr lang="en-US" dirty="0" smtClean="0"/>
          </a:p>
          <a:p>
            <a:r>
              <a:rPr lang="en-US" dirty="0" smtClean="0"/>
              <a:t> &lt;script&gt;</a:t>
            </a:r>
          </a:p>
          <a:p>
            <a:r>
              <a:rPr lang="en-US" dirty="0" smtClean="0"/>
              <a:t>	function person(</a:t>
            </a:r>
            <a:r>
              <a:rPr lang="en-US" dirty="0" err="1" smtClean="0"/>
              <a:t>firstname</a:t>
            </a:r>
            <a:r>
              <a:rPr lang="en-US" dirty="0" smtClean="0"/>
              <a:t>, </a:t>
            </a:r>
            <a:r>
              <a:rPr lang="en-US" dirty="0" err="1" smtClean="0"/>
              <a:t>lastname</a:t>
            </a:r>
            <a:r>
              <a:rPr lang="en-US" dirty="0" smtClean="0"/>
              <a:t>, age){</a:t>
            </a:r>
          </a:p>
          <a:p>
            <a:r>
              <a:rPr lang="en-US" dirty="0" smtClean="0"/>
              <a:t>		</a:t>
            </a:r>
            <a:r>
              <a:rPr lang="en-US" dirty="0" err="1" smtClean="0"/>
              <a:t>this.firstname</a:t>
            </a:r>
            <a:r>
              <a:rPr lang="en-US" dirty="0" smtClean="0"/>
              <a:t> = </a:t>
            </a:r>
            <a:r>
              <a:rPr lang="en-US" dirty="0" err="1" smtClean="0"/>
              <a:t>firstname</a:t>
            </a:r>
            <a:r>
              <a:rPr lang="en-US" dirty="0" smtClean="0"/>
              <a:t>;</a:t>
            </a:r>
          </a:p>
          <a:p>
            <a:r>
              <a:rPr lang="en-US" dirty="0" smtClean="0"/>
              <a:t>		</a:t>
            </a:r>
            <a:r>
              <a:rPr lang="en-US" dirty="0" err="1" smtClean="0"/>
              <a:t>this.lastname</a:t>
            </a:r>
            <a:r>
              <a:rPr lang="en-US" dirty="0" smtClean="0"/>
              <a:t> = </a:t>
            </a:r>
            <a:r>
              <a:rPr lang="en-US" dirty="0" err="1" smtClean="0"/>
              <a:t>lastname</a:t>
            </a:r>
            <a:r>
              <a:rPr lang="en-US" dirty="0" smtClean="0"/>
              <a:t>;</a:t>
            </a:r>
          </a:p>
          <a:p>
            <a:r>
              <a:rPr lang="en-US" dirty="0" smtClean="0"/>
              <a:t>		this. </a:t>
            </a:r>
            <a:r>
              <a:rPr lang="en-US" dirty="0" err="1" smtClean="0"/>
              <a:t>changeFirstName</a:t>
            </a:r>
            <a:r>
              <a:rPr lang="en-US" dirty="0" smtClean="0"/>
              <a:t> = function (name){ </a:t>
            </a:r>
            <a:r>
              <a:rPr lang="en-US" dirty="0" err="1" smtClean="0"/>
              <a:t>this.firstname</a:t>
            </a:r>
            <a:r>
              <a:rPr lang="en-US" dirty="0" smtClean="0"/>
              <a:t> = name };</a:t>
            </a:r>
          </a:p>
          <a:p>
            <a:r>
              <a:rPr lang="en-US" dirty="0" smtClean="0"/>
              <a:t>	}</a:t>
            </a:r>
          </a:p>
          <a:p>
            <a:r>
              <a:rPr lang="en-US" dirty="0" smtClean="0"/>
              <a:t>	</a:t>
            </a:r>
            <a:r>
              <a:rPr lang="en-US" dirty="0" err="1" smtClean="0"/>
              <a:t>var</a:t>
            </a:r>
            <a:r>
              <a:rPr lang="en-US" dirty="0" smtClean="0"/>
              <a:t> person1=new person("Narendra","Modi",50);</a:t>
            </a:r>
          </a:p>
          <a:p>
            <a:r>
              <a:rPr lang="en-US" dirty="0" smtClean="0"/>
              <a:t>	person1.changeFirstName(“NAMO”);</a:t>
            </a:r>
          </a:p>
          <a:p>
            <a:r>
              <a:rPr lang="en-US" dirty="0" smtClean="0"/>
              <a:t>	alert(person1.firstname + “ ”+ person1.lastname);</a:t>
            </a:r>
          </a:p>
          <a:p>
            <a:r>
              <a:rPr lang="en-US" dirty="0" smtClean="0"/>
              <a:t>&lt;/script&gt;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idx="1"/>
          </p:nvPr>
        </p:nvSpPr>
        <p:spPr>
          <a:xfrm>
            <a:off x="190500" y="990600"/>
            <a:ext cx="8763000" cy="5486400"/>
          </a:xfrm>
        </p:spPr>
        <p:txBody>
          <a:bodyPr/>
          <a:lstStyle/>
          <a:p>
            <a:r>
              <a:rPr lang="en-US" dirty="0" smtClean="0"/>
              <a:t>The Document Object Model is a platform- and language-neutral interface that will allow programs and scripts to dynamically access and update the content, structure and style of documents.</a:t>
            </a:r>
          </a:p>
          <a:p>
            <a:r>
              <a:rPr lang="en-US" dirty="0" smtClean="0"/>
              <a:t>The </a:t>
            </a:r>
            <a:r>
              <a:rPr lang="en-US" b="1" dirty="0" smtClean="0"/>
              <a:t>window </a:t>
            </a:r>
            <a:r>
              <a:rPr lang="en-US" dirty="0" smtClean="0"/>
              <a:t>object is the primary point from which most other objects come.</a:t>
            </a:r>
          </a:p>
          <a:p>
            <a:r>
              <a:rPr lang="en-US" dirty="0" smtClean="0"/>
              <a:t>From the current window object </a:t>
            </a:r>
            <a:r>
              <a:rPr lang="en-US" b="1" dirty="0" smtClean="0"/>
              <a:t>access</a:t>
            </a:r>
            <a:r>
              <a:rPr lang="en-US" dirty="0" smtClean="0"/>
              <a:t> and </a:t>
            </a:r>
            <a:r>
              <a:rPr lang="en-US" b="1" dirty="0" smtClean="0"/>
              <a:t>control</a:t>
            </a:r>
            <a:r>
              <a:rPr lang="en-US" dirty="0" smtClean="0"/>
              <a:t> can be given to most aspects of the </a:t>
            </a:r>
            <a:r>
              <a:rPr lang="en-US" b="1" dirty="0" smtClean="0"/>
              <a:t>browser features </a:t>
            </a:r>
            <a:r>
              <a:rPr lang="en-US" dirty="0" smtClean="0"/>
              <a:t>and the </a:t>
            </a:r>
            <a:r>
              <a:rPr lang="en-US" b="1" dirty="0" smtClean="0"/>
              <a:t>HTML document</a:t>
            </a:r>
            <a:r>
              <a:rPr lang="en-US" dirty="0" smtClean="0"/>
              <a:t>.</a:t>
            </a:r>
          </a:p>
          <a:p>
            <a:r>
              <a:rPr lang="en-US" dirty="0" smtClean="0"/>
              <a:t>When we write :</a:t>
            </a:r>
          </a:p>
          <a:p>
            <a:pPr lvl="1">
              <a:buNone/>
            </a:pPr>
            <a:r>
              <a:rPr lang="en-US" dirty="0" smtClean="0"/>
              <a:t>	</a:t>
            </a:r>
            <a:r>
              <a:rPr lang="en-US" dirty="0" err="1" smtClean="0"/>
              <a:t>document.write</a:t>
            </a:r>
            <a:r>
              <a:rPr lang="en-US" dirty="0" smtClean="0"/>
              <a:t>(“Hello World”);</a:t>
            </a:r>
          </a:p>
          <a:p>
            <a:r>
              <a:rPr lang="en-US" dirty="0" smtClean="0"/>
              <a:t>We are actually writing :</a:t>
            </a:r>
          </a:p>
          <a:p>
            <a:pPr lvl="1">
              <a:buNone/>
            </a:pPr>
            <a:r>
              <a:rPr lang="en-US" dirty="0" smtClean="0"/>
              <a:t>	</a:t>
            </a:r>
            <a:r>
              <a:rPr lang="en-US" dirty="0" err="1" smtClean="0"/>
              <a:t>window.document.write</a:t>
            </a:r>
            <a:r>
              <a:rPr lang="en-US" dirty="0" smtClean="0"/>
              <a:t>(“Hello World”);</a:t>
            </a:r>
          </a:p>
          <a:p>
            <a:pPr lvl="1">
              <a:buNone/>
            </a:pPr>
            <a:r>
              <a:rPr lang="en-US" dirty="0" smtClean="0"/>
              <a:t>The </a:t>
            </a:r>
            <a:r>
              <a:rPr lang="en-US" b="1" dirty="0" smtClean="0"/>
              <a:t>window </a:t>
            </a:r>
            <a:r>
              <a:rPr lang="en-US" dirty="0" smtClean="0"/>
              <a:t>is just there by default</a:t>
            </a:r>
            <a:endParaRPr lang="en-US" b="1"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(Cont)</a:t>
            </a:r>
            <a:endParaRPr lang="en-US" dirty="0"/>
          </a:p>
        </p:txBody>
      </p:sp>
      <p:sp>
        <p:nvSpPr>
          <p:cNvPr id="3" name="Content Placeholder 2"/>
          <p:cNvSpPr>
            <a:spLocks noGrp="1"/>
          </p:cNvSpPr>
          <p:nvPr>
            <p:ph idx="1"/>
          </p:nvPr>
        </p:nvSpPr>
        <p:spPr/>
        <p:txBody>
          <a:bodyPr/>
          <a:lstStyle/>
          <a:p>
            <a:r>
              <a:rPr lang="en-US" dirty="0" smtClean="0"/>
              <a:t>This </a:t>
            </a:r>
            <a:r>
              <a:rPr lang="en-US" b="1" dirty="0" smtClean="0"/>
              <a:t>window</a:t>
            </a:r>
            <a:r>
              <a:rPr lang="en-US" dirty="0" smtClean="0"/>
              <a:t> object represents the window or frame that displays the document and is the global objet in client side programming for JavaScript.</a:t>
            </a:r>
          </a:p>
          <a:p>
            <a:r>
              <a:rPr lang="en-US" dirty="0" smtClean="0"/>
              <a:t>All the client side objects are connected to the window object.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34</a:t>
            </a:fld>
            <a:endParaRPr lang="en-US"/>
          </a:p>
        </p:txBody>
      </p:sp>
      <p:sp>
        <p:nvSpPr>
          <p:cNvPr id="12" name="Rectangle 11"/>
          <p:cNvSpPr/>
          <p:nvPr/>
        </p:nvSpPr>
        <p:spPr>
          <a:xfrm>
            <a:off x="3200400" y="30480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window</a:t>
            </a:r>
            <a:endParaRPr lang="en-US" dirty="0">
              <a:solidFill>
                <a:schemeClr val="tx1"/>
              </a:solidFill>
            </a:endParaRPr>
          </a:p>
        </p:txBody>
      </p:sp>
      <p:grpSp>
        <p:nvGrpSpPr>
          <p:cNvPr id="32" name="Group 31"/>
          <p:cNvGrpSpPr/>
          <p:nvPr/>
        </p:nvGrpSpPr>
        <p:grpSpPr>
          <a:xfrm>
            <a:off x="381000" y="3962402"/>
            <a:ext cx="1219200" cy="1904998"/>
            <a:chOff x="381000" y="3962402"/>
            <a:chExt cx="1219200" cy="1904998"/>
          </a:xfrm>
        </p:grpSpPr>
        <p:sp>
          <p:nvSpPr>
            <p:cNvPr id="5" name="Rectangle 4"/>
            <p:cNvSpPr/>
            <p:nvPr/>
          </p:nvSpPr>
          <p:spPr>
            <a:xfrm>
              <a:off x="381000" y="4648200"/>
              <a:ext cx="1219200" cy="1219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self,</a:t>
              </a:r>
            </a:p>
            <a:p>
              <a:pPr algn="ctr"/>
              <a:r>
                <a:rPr lang="en-US" dirty="0" smtClean="0">
                  <a:solidFill>
                    <a:schemeClr val="tx1"/>
                  </a:solidFill>
                </a:rPr>
                <a:t>parent,</a:t>
              </a:r>
            </a:p>
            <a:p>
              <a:pPr algn="ctr"/>
              <a:r>
                <a:rPr lang="en-US" dirty="0" smtClean="0">
                  <a:solidFill>
                    <a:schemeClr val="tx1"/>
                  </a:solidFill>
                </a:rPr>
                <a:t>window,</a:t>
              </a:r>
            </a:p>
            <a:p>
              <a:pPr algn="ctr"/>
              <a:r>
                <a:rPr lang="en-US" dirty="0" smtClean="0">
                  <a:solidFill>
                    <a:schemeClr val="tx1"/>
                  </a:solidFill>
                </a:rPr>
                <a:t>top</a:t>
              </a:r>
              <a:endParaRPr lang="en-US" dirty="0">
                <a:solidFill>
                  <a:schemeClr val="tx1"/>
                </a:solidFill>
              </a:endParaRPr>
            </a:p>
          </p:txBody>
        </p:sp>
        <p:cxnSp>
          <p:nvCxnSpPr>
            <p:cNvPr id="20" name="Straight Arrow Connector 19"/>
            <p:cNvCxnSpPr/>
            <p:nvPr/>
          </p:nvCxnSpPr>
          <p:spPr>
            <a:xfrm rot="16200000" flipH="1">
              <a:off x="646907" y="4304507"/>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676400" y="3962402"/>
            <a:ext cx="1143000" cy="1142998"/>
            <a:chOff x="1676400" y="3962402"/>
            <a:chExt cx="1143000" cy="1142998"/>
          </a:xfrm>
        </p:grpSpPr>
        <p:sp>
          <p:nvSpPr>
            <p:cNvPr id="6" name="Rectangle 5"/>
            <p:cNvSpPr/>
            <p:nvPr/>
          </p:nvSpPr>
          <p:spPr>
            <a:xfrm>
              <a:off x="1676400" y="46482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frames[]</a:t>
              </a:r>
              <a:endParaRPr lang="en-US" dirty="0">
                <a:solidFill>
                  <a:schemeClr val="tx1"/>
                </a:solidFill>
              </a:endParaRPr>
            </a:p>
          </p:txBody>
        </p:sp>
        <p:cxnSp>
          <p:nvCxnSpPr>
            <p:cNvPr id="23" name="Straight Arrow Connector 22"/>
            <p:cNvCxnSpPr/>
            <p:nvPr/>
          </p:nvCxnSpPr>
          <p:spPr>
            <a:xfrm rot="16200000" flipH="1">
              <a:off x="1867695" y="4304507"/>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895600" y="3962401"/>
            <a:ext cx="1143000" cy="1142999"/>
            <a:chOff x="2895600" y="3962401"/>
            <a:chExt cx="1143000" cy="1142999"/>
          </a:xfrm>
        </p:grpSpPr>
        <p:sp>
          <p:nvSpPr>
            <p:cNvPr id="7" name="Rectangle 6"/>
            <p:cNvSpPr/>
            <p:nvPr/>
          </p:nvSpPr>
          <p:spPr>
            <a:xfrm>
              <a:off x="2895600" y="46482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navigator</a:t>
              </a:r>
              <a:endParaRPr lang="en-US" dirty="0">
                <a:solidFill>
                  <a:schemeClr val="tx1"/>
                </a:solidFill>
              </a:endParaRPr>
            </a:p>
          </p:txBody>
        </p:sp>
        <p:cxnSp>
          <p:nvCxnSpPr>
            <p:cNvPr id="24" name="Straight Arrow Connector 23"/>
            <p:cNvCxnSpPr/>
            <p:nvPr/>
          </p:nvCxnSpPr>
          <p:spPr>
            <a:xfrm rot="16200000" flipH="1">
              <a:off x="3086895" y="4304506"/>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4114800" y="3962402"/>
            <a:ext cx="1143000" cy="1142998"/>
            <a:chOff x="4114800" y="3962402"/>
            <a:chExt cx="1143000" cy="1142998"/>
          </a:xfrm>
        </p:grpSpPr>
        <p:sp>
          <p:nvSpPr>
            <p:cNvPr id="8" name="Rectangle 7"/>
            <p:cNvSpPr/>
            <p:nvPr/>
          </p:nvSpPr>
          <p:spPr>
            <a:xfrm>
              <a:off x="4114800" y="46482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location</a:t>
              </a:r>
              <a:endParaRPr lang="en-US" dirty="0">
                <a:solidFill>
                  <a:schemeClr val="tx1"/>
                </a:solidFill>
              </a:endParaRPr>
            </a:p>
          </p:txBody>
        </p:sp>
        <p:cxnSp>
          <p:nvCxnSpPr>
            <p:cNvPr id="25" name="Straight Arrow Connector 24"/>
            <p:cNvCxnSpPr/>
            <p:nvPr/>
          </p:nvCxnSpPr>
          <p:spPr>
            <a:xfrm rot="16200000" flipH="1">
              <a:off x="4302919" y="4304507"/>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334000" y="3962402"/>
            <a:ext cx="1066800" cy="1142998"/>
            <a:chOff x="5334000" y="3962402"/>
            <a:chExt cx="1066800" cy="1142998"/>
          </a:xfrm>
        </p:grpSpPr>
        <p:sp>
          <p:nvSpPr>
            <p:cNvPr id="9" name="Rectangle 8"/>
            <p:cNvSpPr/>
            <p:nvPr/>
          </p:nvSpPr>
          <p:spPr>
            <a:xfrm>
              <a:off x="5334000" y="4648200"/>
              <a:ext cx="10668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history</a:t>
              </a:r>
              <a:endParaRPr lang="en-US" dirty="0">
                <a:solidFill>
                  <a:schemeClr val="tx1"/>
                </a:solidFill>
              </a:endParaRPr>
            </a:p>
          </p:txBody>
        </p:sp>
        <p:cxnSp>
          <p:nvCxnSpPr>
            <p:cNvPr id="26" name="Straight Arrow Connector 25"/>
            <p:cNvCxnSpPr/>
            <p:nvPr/>
          </p:nvCxnSpPr>
          <p:spPr>
            <a:xfrm rot="16200000" flipH="1">
              <a:off x="5523707" y="4304507"/>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6477000" y="3962401"/>
            <a:ext cx="1143000" cy="1142999"/>
            <a:chOff x="6477000" y="3962401"/>
            <a:chExt cx="1143000" cy="1142999"/>
          </a:xfrm>
        </p:grpSpPr>
        <p:sp>
          <p:nvSpPr>
            <p:cNvPr id="10" name="Rectangle 9"/>
            <p:cNvSpPr/>
            <p:nvPr/>
          </p:nvSpPr>
          <p:spPr>
            <a:xfrm>
              <a:off x="6477000" y="46482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document</a:t>
              </a:r>
              <a:endParaRPr lang="en-US" dirty="0">
                <a:solidFill>
                  <a:schemeClr val="tx1"/>
                </a:solidFill>
              </a:endParaRPr>
            </a:p>
          </p:txBody>
        </p:sp>
        <p:cxnSp>
          <p:nvCxnSpPr>
            <p:cNvPr id="27" name="Straight Arrow Connector 26"/>
            <p:cNvCxnSpPr/>
            <p:nvPr/>
          </p:nvCxnSpPr>
          <p:spPr>
            <a:xfrm rot="16200000" flipH="1">
              <a:off x="6742907" y="4304506"/>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696200" y="3962401"/>
            <a:ext cx="914400" cy="1142999"/>
            <a:chOff x="7696200" y="3962401"/>
            <a:chExt cx="914400" cy="1142999"/>
          </a:xfrm>
        </p:grpSpPr>
        <p:sp>
          <p:nvSpPr>
            <p:cNvPr id="11" name="Rectangle 10"/>
            <p:cNvSpPr/>
            <p:nvPr/>
          </p:nvSpPr>
          <p:spPr>
            <a:xfrm>
              <a:off x="7696200" y="4648200"/>
              <a:ext cx="9144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screen</a:t>
              </a:r>
            </a:p>
          </p:txBody>
        </p:sp>
        <p:cxnSp>
          <p:nvCxnSpPr>
            <p:cNvPr id="28" name="Straight Arrow Connector 27"/>
            <p:cNvCxnSpPr/>
            <p:nvPr/>
          </p:nvCxnSpPr>
          <p:spPr>
            <a:xfrm rot="16200000" flipH="1">
              <a:off x="7809707" y="4304506"/>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990600" y="3505200"/>
            <a:ext cx="7162800" cy="458788"/>
            <a:chOff x="990600" y="3505200"/>
            <a:chExt cx="7162800" cy="458788"/>
          </a:xfrm>
        </p:grpSpPr>
        <p:cxnSp>
          <p:nvCxnSpPr>
            <p:cNvPr id="18" name="Straight Connector 17"/>
            <p:cNvCxnSpPr/>
            <p:nvPr/>
          </p:nvCxnSpPr>
          <p:spPr>
            <a:xfrm rot="5400000" flipH="1">
              <a:off x="3543300" y="37330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90600" y="3962400"/>
              <a:ext cx="71628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linds(horizont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linds(horizontal)">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blinds(horizontal)">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blinds(horizontal)">
                                      <p:cBhvr>
                                        <p:cTn id="5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Properties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35</a:t>
            </a:fld>
            <a:endParaRPr lang="en-US"/>
          </a:p>
        </p:txBody>
      </p:sp>
      <p:graphicFrame>
        <p:nvGraphicFramePr>
          <p:cNvPr id="5" name="Table 4"/>
          <p:cNvGraphicFramePr>
            <a:graphicFrameLocks noGrp="1"/>
          </p:cNvGraphicFramePr>
          <p:nvPr/>
        </p:nvGraphicFramePr>
        <p:xfrm>
          <a:off x="457200" y="1066800"/>
          <a:ext cx="8077200" cy="5154168"/>
        </p:xfrm>
        <a:graphic>
          <a:graphicData uri="http://schemas.openxmlformats.org/drawingml/2006/table">
            <a:tbl>
              <a:tblPr firstRow="1" bandRow="1">
                <a:tableStyleId>{B301B821-A1FF-4177-AEE7-76D212191A09}</a:tableStyleId>
              </a:tblPr>
              <a:tblGrid>
                <a:gridCol w="1205696"/>
                <a:gridCol w="6871504"/>
              </a:tblGrid>
              <a:tr h="438150">
                <a:tc>
                  <a:txBody>
                    <a:bodyPr/>
                    <a:lstStyle/>
                    <a:p>
                      <a:pPr marL="0" marR="0">
                        <a:lnSpc>
                          <a:spcPct val="115000"/>
                        </a:lnSpc>
                        <a:spcBef>
                          <a:spcPts val="0"/>
                        </a:spcBef>
                        <a:spcAft>
                          <a:spcPts val="0"/>
                        </a:spcAft>
                      </a:pPr>
                      <a:r>
                        <a:rPr lang="en-US" sz="2000" dirty="0"/>
                        <a:t>Property</a:t>
                      </a:r>
                      <a:endParaRPr lang="en-US" sz="2000" b="1" dirty="0">
                        <a:latin typeface="Calibri"/>
                        <a:ea typeface="Calibri"/>
                        <a:cs typeface="Shrut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Description</a:t>
                      </a:r>
                      <a:endParaRPr lang="en-US" sz="2000" b="1" dirty="0">
                        <a:latin typeface="Calibri"/>
                        <a:ea typeface="Calibri"/>
                        <a:cs typeface="Shrut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850">
                <a:tc>
                  <a:txBody>
                    <a:bodyPr/>
                    <a:lstStyle/>
                    <a:p>
                      <a:pPr marL="0" marR="0">
                        <a:lnSpc>
                          <a:spcPct val="115000"/>
                        </a:lnSpc>
                        <a:spcBef>
                          <a:spcPts val="0"/>
                        </a:spcBef>
                        <a:spcAft>
                          <a:spcPts val="0"/>
                        </a:spcAft>
                      </a:pPr>
                      <a:r>
                        <a:rPr lang="en-US" sz="2000" dirty="0"/>
                        <a:t>anchors</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Returns a collection of all the anchors in the document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704">
                <a:tc>
                  <a:txBody>
                    <a:bodyPr/>
                    <a:lstStyle/>
                    <a:p>
                      <a:pPr marL="0" marR="0">
                        <a:lnSpc>
                          <a:spcPct val="115000"/>
                        </a:lnSpc>
                        <a:spcBef>
                          <a:spcPts val="0"/>
                        </a:spcBef>
                        <a:spcAft>
                          <a:spcPts val="0"/>
                        </a:spcAft>
                      </a:pPr>
                      <a:r>
                        <a:rPr lang="en-US" sz="2000" dirty="0"/>
                        <a:t>applets</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Returns a collection of all the applets in the document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8">
                <a:tc>
                  <a:txBody>
                    <a:bodyPr/>
                    <a:lstStyle/>
                    <a:p>
                      <a:pPr marL="0" marR="0">
                        <a:lnSpc>
                          <a:spcPct val="115000"/>
                        </a:lnSpc>
                        <a:spcBef>
                          <a:spcPts val="0"/>
                        </a:spcBef>
                        <a:spcAft>
                          <a:spcPts val="0"/>
                        </a:spcAft>
                      </a:pPr>
                      <a:r>
                        <a:rPr lang="en-US" sz="2000"/>
                        <a:t>body</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Returns the body element of the document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marL="0" marR="0">
                        <a:lnSpc>
                          <a:spcPct val="115000"/>
                        </a:lnSpc>
                        <a:spcBef>
                          <a:spcPts val="0"/>
                        </a:spcBef>
                        <a:spcAft>
                          <a:spcPts val="0"/>
                        </a:spcAft>
                      </a:pPr>
                      <a:r>
                        <a:rPr lang="en-US" sz="2000"/>
                        <a:t>cookie</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t>Returns all name/value pairs of cookies in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654">
                <a:tc>
                  <a:txBody>
                    <a:bodyPr/>
                    <a:lstStyle/>
                    <a:p>
                      <a:pPr marL="0" marR="0">
                        <a:lnSpc>
                          <a:spcPct val="115000"/>
                        </a:lnSpc>
                        <a:spcBef>
                          <a:spcPts val="0"/>
                        </a:spcBef>
                        <a:spcAft>
                          <a:spcPts val="0"/>
                        </a:spcAft>
                      </a:pPr>
                      <a:r>
                        <a:rPr lang="en-US" sz="2000" dirty="0"/>
                        <a:t>domain</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Returns the domain name of the server that loaded the document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188">
                <a:tc>
                  <a:txBody>
                    <a:bodyPr/>
                    <a:lstStyle/>
                    <a:p>
                      <a:pPr marL="0" marR="0">
                        <a:lnSpc>
                          <a:spcPct val="115000"/>
                        </a:lnSpc>
                        <a:spcBef>
                          <a:spcPts val="0"/>
                        </a:spcBef>
                        <a:spcAft>
                          <a:spcPts val="0"/>
                        </a:spcAft>
                      </a:pPr>
                      <a:r>
                        <a:rPr lang="en-US" sz="2000" dirty="0"/>
                        <a:t>forms</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Returns a collection of all the forms in the document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marL="0" marR="0">
                        <a:lnSpc>
                          <a:spcPct val="115000"/>
                        </a:lnSpc>
                        <a:spcBef>
                          <a:spcPts val="0"/>
                        </a:spcBef>
                        <a:spcAft>
                          <a:spcPts val="0"/>
                        </a:spcAft>
                      </a:pPr>
                      <a:r>
                        <a:rPr lang="en-US" sz="2000"/>
                        <a:t>images</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Returns a collection of all the images in the document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marL="0" marR="0">
                        <a:lnSpc>
                          <a:spcPct val="115000"/>
                        </a:lnSpc>
                        <a:spcBef>
                          <a:spcPts val="0"/>
                        </a:spcBef>
                        <a:spcAft>
                          <a:spcPts val="0"/>
                        </a:spcAft>
                      </a:pPr>
                      <a:r>
                        <a:rPr lang="en-US" sz="2000"/>
                        <a:t>links</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kern="1200" dirty="0">
                          <a:solidFill>
                            <a:schemeClr val="dk1"/>
                          </a:solidFill>
                          <a:latin typeface="+mn-lt"/>
                          <a:ea typeface="+mn-ea"/>
                          <a:cs typeface="+mn-cs"/>
                        </a:rPr>
                        <a:t>Returns a collection of all the links in the </a:t>
                      </a:r>
                      <a:r>
                        <a:rPr lang="en-US" sz="2000" kern="1200" dirty="0" smtClean="0">
                          <a:solidFill>
                            <a:schemeClr val="dk1"/>
                          </a:solidFill>
                          <a:latin typeface="+mn-lt"/>
                          <a:ea typeface="+mn-ea"/>
                          <a:cs typeface="+mn-cs"/>
                        </a:rPr>
                        <a:t>document (CSSs)</a:t>
                      </a:r>
                      <a:endParaRPr lang="en-US" sz="2000" kern="1200" dirty="0">
                        <a:solidFill>
                          <a:schemeClr val="dk1"/>
                        </a:solidFill>
                        <a:latin typeface="+mn-lt"/>
                        <a:ea typeface="+mn-ea"/>
                        <a:cs typeface="+mn-cs"/>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150">
                <a:tc>
                  <a:txBody>
                    <a:bodyPr/>
                    <a:lstStyle/>
                    <a:p>
                      <a:pPr marL="0" marR="0">
                        <a:lnSpc>
                          <a:spcPct val="115000"/>
                        </a:lnSpc>
                        <a:spcBef>
                          <a:spcPts val="0"/>
                        </a:spcBef>
                        <a:spcAft>
                          <a:spcPts val="0"/>
                        </a:spcAft>
                      </a:pPr>
                      <a:r>
                        <a:rPr lang="en-US" sz="2000"/>
                        <a:t>referrer</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Returns the URL of the document that loaded the current document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134">
                <a:tc>
                  <a:txBody>
                    <a:bodyPr/>
                    <a:lstStyle/>
                    <a:p>
                      <a:pPr marL="0" marR="0">
                        <a:lnSpc>
                          <a:spcPct val="115000"/>
                        </a:lnSpc>
                        <a:spcBef>
                          <a:spcPts val="0"/>
                        </a:spcBef>
                        <a:spcAft>
                          <a:spcPts val="0"/>
                        </a:spcAft>
                      </a:pPr>
                      <a:r>
                        <a:rPr lang="en-US" sz="2000"/>
                        <a:t>title</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t>Sets or returns the title of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150">
                <a:tc>
                  <a:txBody>
                    <a:bodyPr/>
                    <a:lstStyle/>
                    <a:p>
                      <a:pPr marL="0" marR="0">
                        <a:lnSpc>
                          <a:spcPct val="115000"/>
                        </a:lnSpc>
                        <a:spcBef>
                          <a:spcPts val="0"/>
                        </a:spcBef>
                        <a:spcAft>
                          <a:spcPts val="0"/>
                        </a:spcAft>
                      </a:pPr>
                      <a:r>
                        <a:rPr lang="en-US" sz="2000" dirty="0"/>
                        <a:t>URL</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Returns the full URL of the document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304800" y="1534633"/>
            <a:ext cx="8534400"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8288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22098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2400" y="25908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4800" y="2971800"/>
            <a:ext cx="8534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0" y="35814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4800" y="39624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2400" y="43434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8600" y="5410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2400" y="5791200"/>
            <a:ext cx="8534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2400" y="4724400"/>
            <a:ext cx="8534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0" nodeType="clickEffect">
                                  <p:stCondLst>
                                    <p:cond delay="0"/>
                                  </p:stCondLst>
                                  <p:childTnLst>
                                    <p:animEffect transition="out" filter="blinds(horizontal)">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0" nodeType="clickEffect">
                                  <p:stCondLst>
                                    <p:cond delay="0"/>
                                  </p:stCondLst>
                                  <p:childTnLst>
                                    <p:animEffect transition="out" filter="blinds(horizontal)">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0" nodeType="clickEffect">
                                  <p:stCondLst>
                                    <p:cond delay="0"/>
                                  </p:stCondLst>
                                  <p:childTnLst>
                                    <p:animEffect transition="out" filter="blinds(horizontal)">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Methods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36</a:t>
            </a:fld>
            <a:endParaRPr lang="en-US"/>
          </a:p>
        </p:txBody>
      </p:sp>
      <p:graphicFrame>
        <p:nvGraphicFramePr>
          <p:cNvPr id="7" name="Table 6"/>
          <p:cNvGraphicFramePr>
            <a:graphicFrameLocks noGrp="1"/>
          </p:cNvGraphicFramePr>
          <p:nvPr/>
        </p:nvGraphicFramePr>
        <p:xfrm>
          <a:off x="457200" y="1066800"/>
          <a:ext cx="8077200" cy="5100828"/>
        </p:xfrm>
        <a:graphic>
          <a:graphicData uri="http://schemas.openxmlformats.org/drawingml/2006/table">
            <a:tbl>
              <a:tblPr firstRow="1" bandRow="1">
                <a:tableStyleId>{B301B821-A1FF-4177-AEE7-76D212191A09}</a:tableStyleId>
              </a:tblPr>
              <a:tblGrid>
                <a:gridCol w="2819400"/>
                <a:gridCol w="5257800"/>
              </a:tblGrid>
              <a:tr h="438150">
                <a:tc>
                  <a:txBody>
                    <a:bodyPr/>
                    <a:lstStyle/>
                    <a:p>
                      <a:pPr marL="0" marR="0">
                        <a:lnSpc>
                          <a:spcPct val="115000"/>
                        </a:lnSpc>
                        <a:spcBef>
                          <a:spcPts val="0"/>
                        </a:spcBef>
                        <a:spcAft>
                          <a:spcPts val="0"/>
                        </a:spcAft>
                      </a:pPr>
                      <a:r>
                        <a:rPr lang="en-US" sz="2000" dirty="0" smtClean="0"/>
                        <a:t>Method</a:t>
                      </a:r>
                      <a:endParaRPr lang="en-US" sz="2000" b="1" dirty="0">
                        <a:latin typeface="Calibri"/>
                        <a:ea typeface="Calibri"/>
                        <a:cs typeface="Shrut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t>Description</a:t>
                      </a:r>
                      <a:endParaRPr lang="en-US" sz="2000" b="1" dirty="0">
                        <a:latin typeface="Calibri"/>
                        <a:ea typeface="Calibri"/>
                        <a:cs typeface="Shrut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850">
                <a:tc>
                  <a:txBody>
                    <a:bodyPr/>
                    <a:lstStyle/>
                    <a:p>
                      <a:pPr marL="0" marR="0">
                        <a:lnSpc>
                          <a:spcPct val="115000"/>
                        </a:lnSpc>
                        <a:spcBef>
                          <a:spcPts val="0"/>
                        </a:spcBef>
                        <a:spcAft>
                          <a:spcPts val="0"/>
                        </a:spcAft>
                      </a:pPr>
                      <a:r>
                        <a:rPr lang="en-US" sz="2000" dirty="0" smtClean="0"/>
                        <a:t>write()</a:t>
                      </a:r>
                      <a:endParaRPr lang="en-US" sz="2000" dirty="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t>Writes HTML expressions or JavaScript code to a document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8704">
                <a:tc>
                  <a:txBody>
                    <a:bodyPr/>
                    <a:lstStyle/>
                    <a:p>
                      <a:pPr marL="0" marR="0">
                        <a:lnSpc>
                          <a:spcPct val="115000"/>
                        </a:lnSpc>
                        <a:spcBef>
                          <a:spcPts val="0"/>
                        </a:spcBef>
                        <a:spcAft>
                          <a:spcPts val="0"/>
                        </a:spcAft>
                      </a:pPr>
                      <a:r>
                        <a:rPr lang="en-US" sz="2000" dirty="0" err="1" smtClean="0"/>
                        <a:t>writeln</a:t>
                      </a:r>
                      <a:r>
                        <a:rPr lang="en-US" sz="2000" dirty="0" smtClean="0"/>
                        <a:t>()</a:t>
                      </a:r>
                      <a:endParaRPr lang="en-US" sz="2000" dirty="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t>Same as write(), but adds a newline character after each statement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8">
                <a:tc>
                  <a:txBody>
                    <a:bodyPr/>
                    <a:lstStyle/>
                    <a:p>
                      <a:pPr marL="0" marR="0">
                        <a:lnSpc>
                          <a:spcPct val="115000"/>
                        </a:lnSpc>
                        <a:spcBef>
                          <a:spcPts val="0"/>
                        </a:spcBef>
                        <a:spcAft>
                          <a:spcPts val="0"/>
                        </a:spcAft>
                      </a:pPr>
                      <a:r>
                        <a:rPr lang="en-US" sz="2000" dirty="0" smtClean="0"/>
                        <a:t>open()</a:t>
                      </a:r>
                      <a:endParaRPr lang="en-US" sz="2000" dirty="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t>Opens an output stream to collect the output from </a:t>
                      </a:r>
                      <a:r>
                        <a:rPr lang="en-US" sz="2000" dirty="0" err="1" smtClean="0"/>
                        <a:t>document.write</a:t>
                      </a:r>
                      <a:r>
                        <a:rPr lang="en-US" sz="2000" dirty="0" smtClean="0"/>
                        <a:t>() or </a:t>
                      </a:r>
                      <a:r>
                        <a:rPr lang="en-US" sz="2000" dirty="0" err="1" smtClean="0"/>
                        <a:t>document.writeln</a:t>
                      </a:r>
                      <a:r>
                        <a:rPr lang="en-US" sz="2000" dirty="0" smtClean="0"/>
                        <a: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marL="0" marR="0">
                        <a:lnSpc>
                          <a:spcPct val="115000"/>
                        </a:lnSpc>
                        <a:spcBef>
                          <a:spcPts val="0"/>
                        </a:spcBef>
                        <a:spcAft>
                          <a:spcPts val="0"/>
                        </a:spcAft>
                      </a:pPr>
                      <a:r>
                        <a:rPr lang="en-US" sz="2000" dirty="0" smtClean="0"/>
                        <a:t>close()</a:t>
                      </a:r>
                      <a:endParaRPr lang="en-US" sz="2000" dirty="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t>Closes the output stream previously opened with </a:t>
                      </a:r>
                      <a:r>
                        <a:rPr lang="en-US" sz="2000" dirty="0" err="1" smtClean="0"/>
                        <a:t>document.open</a:t>
                      </a:r>
                      <a:r>
                        <a:rPr lang="en-US" sz="2000" dirty="0" smtClean="0"/>
                        <a: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290">
                <a:tc>
                  <a:txBody>
                    <a:bodyPr/>
                    <a:lstStyle/>
                    <a:p>
                      <a:pPr marL="0" marR="0">
                        <a:lnSpc>
                          <a:spcPct val="115000"/>
                        </a:lnSpc>
                        <a:spcBef>
                          <a:spcPts val="0"/>
                        </a:spcBef>
                        <a:spcAft>
                          <a:spcPts val="0"/>
                        </a:spcAft>
                      </a:pPr>
                      <a:r>
                        <a:rPr lang="en-US" sz="2000" dirty="0" err="1" smtClean="0"/>
                        <a:t>getElementById</a:t>
                      </a:r>
                      <a:r>
                        <a:rPr lang="en-US" sz="2000" dirty="0" smtClean="0"/>
                        <a:t>()</a:t>
                      </a:r>
                      <a:endParaRPr lang="en-US" sz="2000" dirty="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t>Accesses element with a specified id</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188">
                <a:tc>
                  <a:txBody>
                    <a:bodyPr/>
                    <a:lstStyle/>
                    <a:p>
                      <a:pPr marL="0" marR="0">
                        <a:lnSpc>
                          <a:spcPct val="115000"/>
                        </a:lnSpc>
                        <a:spcBef>
                          <a:spcPts val="0"/>
                        </a:spcBef>
                        <a:spcAft>
                          <a:spcPts val="0"/>
                        </a:spcAft>
                      </a:pPr>
                      <a:r>
                        <a:rPr lang="en-US" sz="2000" dirty="0" err="1" smtClean="0"/>
                        <a:t>getElementsByName</a:t>
                      </a:r>
                      <a:r>
                        <a:rPr lang="en-US" sz="2000" dirty="0" smtClean="0"/>
                        <a:t>()</a:t>
                      </a:r>
                      <a:endParaRPr lang="en-US" sz="2000" dirty="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t>Accesses all elements with a specified name</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marL="0" marR="0">
                        <a:lnSpc>
                          <a:spcPct val="115000"/>
                        </a:lnSpc>
                        <a:spcBef>
                          <a:spcPts val="0"/>
                        </a:spcBef>
                        <a:spcAft>
                          <a:spcPts val="0"/>
                        </a:spcAft>
                      </a:pPr>
                      <a:r>
                        <a:rPr lang="en-US" sz="2000" dirty="0" err="1" smtClean="0"/>
                        <a:t>getElementsByTagName</a:t>
                      </a:r>
                      <a:r>
                        <a:rPr lang="en-US" sz="2000" dirty="0" smtClean="0"/>
                        <a:t>()</a:t>
                      </a:r>
                      <a:endParaRPr lang="en-US" sz="2000" dirty="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t>Accesses all elements with a specified tag name</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marL="0" marR="0">
                        <a:lnSpc>
                          <a:spcPct val="115000"/>
                        </a:lnSpc>
                        <a:spcBef>
                          <a:spcPts val="0"/>
                        </a:spcBef>
                        <a:spcAft>
                          <a:spcPts val="0"/>
                        </a:spcAft>
                      </a:pPr>
                      <a:r>
                        <a:rPr lang="en-US" sz="2000" dirty="0" err="1" smtClean="0">
                          <a:latin typeface="Calibri"/>
                          <a:ea typeface="Calibri"/>
                          <a:cs typeface="Shruti"/>
                        </a:rPr>
                        <a:t>setTimeout</a:t>
                      </a:r>
                      <a:r>
                        <a:rPr lang="en-US" sz="2000" dirty="0" smtClean="0">
                          <a:latin typeface="Calibri"/>
                          <a:ea typeface="Calibri"/>
                          <a:cs typeface="Shruti"/>
                        </a:rPr>
                        <a:t>(),</a:t>
                      </a:r>
                    </a:p>
                    <a:p>
                      <a:pPr marL="0" marR="0">
                        <a:lnSpc>
                          <a:spcPct val="115000"/>
                        </a:lnSpc>
                        <a:spcBef>
                          <a:spcPts val="0"/>
                        </a:spcBef>
                        <a:spcAft>
                          <a:spcPts val="0"/>
                        </a:spcAft>
                      </a:pPr>
                      <a:r>
                        <a:rPr lang="en-US" sz="2000" dirty="0" err="1" smtClean="0">
                          <a:latin typeface="Calibri"/>
                          <a:ea typeface="Calibri"/>
                          <a:cs typeface="Shruti"/>
                        </a:rPr>
                        <a:t>clearTimeout</a:t>
                      </a:r>
                      <a:r>
                        <a:rPr lang="en-US" sz="2000" dirty="0" smtClean="0">
                          <a:latin typeface="Calibri"/>
                          <a:ea typeface="Calibri"/>
                          <a:cs typeface="Shruti"/>
                        </a:rPr>
                        <a:t>()</a:t>
                      </a:r>
                      <a:endParaRPr lang="en-US" sz="2000" dirty="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latin typeface="Calibri"/>
                          <a:ea typeface="Calibri"/>
                          <a:cs typeface="Shruti"/>
                        </a:rPr>
                        <a:t>Set a time period for calling</a:t>
                      </a:r>
                      <a:r>
                        <a:rPr lang="en-US" sz="2000" baseline="0" dirty="0" smtClean="0">
                          <a:latin typeface="Calibri"/>
                          <a:ea typeface="Calibri"/>
                          <a:cs typeface="Shruti"/>
                        </a:rPr>
                        <a:t> a function once; or cancel it.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0" y="15240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 y="22098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 y="28956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3581400"/>
            <a:ext cx="8839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4343400"/>
            <a:ext cx="883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4724400"/>
            <a:ext cx="883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5105400"/>
            <a:ext cx="883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200" y="54864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getElementById</a:t>
            </a:r>
            <a:r>
              <a:rPr lang="en-US" dirty="0" smtClean="0"/>
              <a:t>()</a:t>
            </a:r>
            <a:endParaRPr lang="en-US" dirty="0"/>
          </a:p>
        </p:txBody>
      </p:sp>
      <p:sp>
        <p:nvSpPr>
          <p:cNvPr id="3" name="Content Placeholder 2"/>
          <p:cNvSpPr>
            <a:spLocks noGrp="1"/>
          </p:cNvSpPr>
          <p:nvPr>
            <p:ph idx="1"/>
          </p:nvPr>
        </p:nvSpPr>
        <p:spPr/>
        <p:txBody>
          <a:bodyPr/>
          <a:lstStyle/>
          <a:p>
            <a:r>
              <a:rPr lang="en-US" dirty="0" smtClean="0"/>
              <a:t>When we suppose to get the reference of the element from HTML in JavaScript using id specified in the HTML we can use this method.</a:t>
            </a:r>
          </a:p>
          <a:p>
            <a:r>
              <a:rPr lang="en-US" dirty="0" smtClean="0"/>
              <a:t>Example : </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37</a:t>
            </a:fld>
            <a:endParaRPr lang="en-US"/>
          </a:p>
        </p:txBody>
      </p:sp>
      <p:sp>
        <p:nvSpPr>
          <p:cNvPr id="5" name="TextBox 4"/>
          <p:cNvSpPr txBox="1"/>
          <p:nvPr/>
        </p:nvSpPr>
        <p:spPr>
          <a:xfrm>
            <a:off x="4419600" y="2362200"/>
            <a:ext cx="3810000" cy="1754326"/>
          </a:xfrm>
          <a:prstGeom prst="rect">
            <a:avLst/>
          </a:prstGeom>
          <a:noFill/>
          <a:ln>
            <a:solidFill>
              <a:srgbClr val="92D050"/>
            </a:solidFill>
          </a:ln>
        </p:spPr>
        <p:txBody>
          <a:bodyPr wrap="square" rtlCol="0">
            <a:spAutoFit/>
          </a:bodyPr>
          <a:lstStyle/>
          <a:p>
            <a:pPr algn="ctr"/>
            <a:r>
              <a:rPr lang="en-US" b="1" dirty="0" smtClean="0">
                <a:solidFill>
                  <a:srgbClr val="FF0000"/>
                </a:solidFill>
              </a:rPr>
              <a:t>HTML</a:t>
            </a:r>
            <a:endParaRPr lang="en-US" dirty="0" smtClean="0"/>
          </a:p>
          <a:p>
            <a:r>
              <a:rPr lang="en-US" dirty="0" smtClean="0"/>
              <a:t>&lt;html&gt;</a:t>
            </a:r>
          </a:p>
          <a:p>
            <a:r>
              <a:rPr lang="en-US" dirty="0" smtClean="0"/>
              <a:t>    &lt;body&gt;</a:t>
            </a:r>
          </a:p>
          <a:p>
            <a:r>
              <a:rPr lang="en-US" dirty="0" smtClean="0"/>
              <a:t>        &lt;input type=“text” id=“</a:t>
            </a:r>
            <a:r>
              <a:rPr lang="en-US" dirty="0" err="1" smtClean="0"/>
              <a:t>myText</a:t>
            </a:r>
            <a:r>
              <a:rPr lang="en-US" dirty="0" smtClean="0"/>
              <a:t>”&gt;</a:t>
            </a:r>
          </a:p>
          <a:p>
            <a:r>
              <a:rPr lang="en-US" dirty="0" smtClean="0"/>
              <a:t>    &lt;/body&gt;</a:t>
            </a:r>
          </a:p>
          <a:p>
            <a:r>
              <a:rPr lang="en-US" dirty="0" smtClean="0"/>
              <a:t>&lt;/html&gt;</a:t>
            </a:r>
            <a:endParaRPr lang="en-US" dirty="0"/>
          </a:p>
        </p:txBody>
      </p:sp>
      <p:sp>
        <p:nvSpPr>
          <p:cNvPr id="6" name="TextBox 5"/>
          <p:cNvSpPr txBox="1"/>
          <p:nvPr/>
        </p:nvSpPr>
        <p:spPr>
          <a:xfrm>
            <a:off x="609600" y="4267200"/>
            <a:ext cx="7620000" cy="2031325"/>
          </a:xfrm>
          <a:prstGeom prst="rect">
            <a:avLst/>
          </a:prstGeom>
          <a:noFill/>
          <a:ln>
            <a:solidFill>
              <a:srgbClr val="92D050"/>
            </a:solidFill>
          </a:ln>
        </p:spPr>
        <p:txBody>
          <a:bodyPr wrap="square" rtlCol="0">
            <a:spAutoFit/>
          </a:bodyPr>
          <a:lstStyle/>
          <a:p>
            <a:pPr algn="ctr"/>
            <a:r>
              <a:rPr lang="en-US" b="1" dirty="0" smtClean="0">
                <a:solidFill>
                  <a:srgbClr val="FF0000"/>
                </a:solidFill>
              </a:rPr>
              <a:t>JavaScript</a:t>
            </a:r>
            <a:endParaRPr lang="en-US" dirty="0" smtClean="0"/>
          </a:p>
          <a:p>
            <a:r>
              <a:rPr lang="en-US" dirty="0" smtClean="0"/>
              <a:t>&lt;script&gt;</a:t>
            </a:r>
          </a:p>
          <a:p>
            <a:r>
              <a:rPr lang="en-US" dirty="0" smtClean="0"/>
              <a:t>    function </a:t>
            </a:r>
            <a:r>
              <a:rPr lang="en-US" dirty="0" err="1" smtClean="0"/>
              <a:t>myFunction</a:t>
            </a:r>
            <a:r>
              <a:rPr lang="en-US" dirty="0" smtClean="0"/>
              <a:t>()</a:t>
            </a:r>
          </a:p>
          <a:p>
            <a:r>
              <a:rPr lang="en-US" dirty="0" smtClean="0"/>
              <a:t>    {</a:t>
            </a:r>
          </a:p>
          <a:p>
            <a:r>
              <a:rPr lang="en-US" dirty="0" smtClean="0"/>
              <a:t>       alert(</a:t>
            </a:r>
            <a:r>
              <a:rPr lang="en-US" dirty="0" err="1" smtClean="0"/>
              <a:t>document.getElementById</a:t>
            </a:r>
            <a:r>
              <a:rPr lang="en-US" dirty="0" smtClean="0"/>
              <a:t>(“</a:t>
            </a:r>
            <a:r>
              <a:rPr lang="en-US" dirty="0" err="1" smtClean="0"/>
              <a:t>myText</a:t>
            </a:r>
            <a:r>
              <a:rPr lang="en-US" dirty="0" smtClean="0"/>
              <a:t>”).value);</a:t>
            </a:r>
          </a:p>
          <a:p>
            <a:r>
              <a:rPr lang="en-US" dirty="0" smtClean="0"/>
              <a:t>    }</a:t>
            </a:r>
          </a:p>
          <a:p>
            <a:r>
              <a:rPr lang="en-US" dirty="0" smtClean="0"/>
              <a:t>&lt;/script&gt;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getElementsByName</a:t>
            </a:r>
            <a:r>
              <a:rPr lang="en-US" dirty="0" smtClean="0"/>
              <a:t>()</a:t>
            </a:r>
            <a:endParaRPr lang="en-US" dirty="0"/>
          </a:p>
        </p:txBody>
      </p:sp>
      <p:sp>
        <p:nvSpPr>
          <p:cNvPr id="3" name="Content Placeholder 2"/>
          <p:cNvSpPr>
            <a:spLocks noGrp="1"/>
          </p:cNvSpPr>
          <p:nvPr>
            <p:ph idx="1"/>
          </p:nvPr>
        </p:nvSpPr>
        <p:spPr/>
        <p:txBody>
          <a:bodyPr/>
          <a:lstStyle/>
          <a:p>
            <a:r>
              <a:rPr lang="en-US" dirty="0" smtClean="0"/>
              <a:t>When we suppose to get the reference of the elements from HTML in JavaScript using name specified in the HTML we can use this method.</a:t>
            </a:r>
          </a:p>
          <a:p>
            <a:r>
              <a:rPr lang="en-US" dirty="0" smtClean="0"/>
              <a:t>It will return the array of elements with the provided name.</a:t>
            </a:r>
          </a:p>
          <a:p>
            <a:r>
              <a:rPr lang="en-US" dirty="0" smtClean="0"/>
              <a:t>Example : </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38</a:t>
            </a:fld>
            <a:endParaRPr lang="en-US"/>
          </a:p>
        </p:txBody>
      </p:sp>
      <p:sp>
        <p:nvSpPr>
          <p:cNvPr id="5" name="TextBox 4"/>
          <p:cNvSpPr txBox="1"/>
          <p:nvPr/>
        </p:nvSpPr>
        <p:spPr>
          <a:xfrm>
            <a:off x="381000" y="3733800"/>
            <a:ext cx="3276600" cy="2031325"/>
          </a:xfrm>
          <a:prstGeom prst="rect">
            <a:avLst/>
          </a:prstGeom>
          <a:noFill/>
          <a:ln>
            <a:solidFill>
              <a:srgbClr val="92D050"/>
            </a:solidFill>
          </a:ln>
        </p:spPr>
        <p:txBody>
          <a:bodyPr wrap="square" rtlCol="0">
            <a:spAutoFit/>
          </a:bodyPr>
          <a:lstStyle/>
          <a:p>
            <a:pPr algn="ctr"/>
            <a:r>
              <a:rPr lang="en-US" b="1" dirty="0" smtClean="0">
                <a:solidFill>
                  <a:srgbClr val="FF0000"/>
                </a:solidFill>
              </a:rPr>
              <a:t>HTML</a:t>
            </a:r>
            <a:endParaRPr lang="en-US" dirty="0" smtClean="0"/>
          </a:p>
          <a:p>
            <a:r>
              <a:rPr lang="en-US" dirty="0" smtClean="0"/>
              <a:t>&lt;html&gt;</a:t>
            </a:r>
          </a:p>
          <a:p>
            <a:r>
              <a:rPr lang="en-US" dirty="0" smtClean="0"/>
              <a:t>    &lt;body&gt;</a:t>
            </a:r>
          </a:p>
          <a:p>
            <a:r>
              <a:rPr lang="en-US" dirty="0" smtClean="0"/>
              <a:t>        &lt;input type=“text”          	name=“</a:t>
            </a:r>
            <a:r>
              <a:rPr lang="en-US" dirty="0" err="1" smtClean="0"/>
              <a:t>myText</a:t>
            </a:r>
            <a:r>
              <a:rPr lang="en-US" dirty="0" smtClean="0"/>
              <a:t>”&gt;</a:t>
            </a:r>
          </a:p>
          <a:p>
            <a:r>
              <a:rPr lang="en-US" dirty="0" smtClean="0"/>
              <a:t>    &lt;/body&gt;</a:t>
            </a:r>
          </a:p>
          <a:p>
            <a:r>
              <a:rPr lang="en-US" dirty="0" smtClean="0"/>
              <a:t>&lt;/html&gt;</a:t>
            </a:r>
            <a:endParaRPr lang="en-US" dirty="0"/>
          </a:p>
        </p:txBody>
      </p:sp>
      <p:sp>
        <p:nvSpPr>
          <p:cNvPr id="6" name="TextBox 5"/>
          <p:cNvSpPr txBox="1"/>
          <p:nvPr/>
        </p:nvSpPr>
        <p:spPr>
          <a:xfrm>
            <a:off x="3810000" y="3657600"/>
            <a:ext cx="4876800" cy="2308324"/>
          </a:xfrm>
          <a:prstGeom prst="rect">
            <a:avLst/>
          </a:prstGeom>
          <a:noFill/>
          <a:ln>
            <a:solidFill>
              <a:srgbClr val="92D050"/>
            </a:solidFill>
          </a:ln>
        </p:spPr>
        <p:txBody>
          <a:bodyPr wrap="square" rtlCol="0">
            <a:spAutoFit/>
          </a:bodyPr>
          <a:lstStyle/>
          <a:p>
            <a:pPr algn="ctr"/>
            <a:r>
              <a:rPr lang="en-US" b="1" dirty="0" smtClean="0">
                <a:solidFill>
                  <a:srgbClr val="FF0000"/>
                </a:solidFill>
              </a:rPr>
              <a:t>JavaScript</a:t>
            </a:r>
            <a:endParaRPr lang="en-US" dirty="0" smtClean="0"/>
          </a:p>
          <a:p>
            <a:r>
              <a:rPr lang="en-US" dirty="0" smtClean="0"/>
              <a:t>&lt;script&gt;</a:t>
            </a:r>
          </a:p>
          <a:p>
            <a:r>
              <a:rPr lang="en-US" dirty="0" smtClean="0"/>
              <a:t>function </a:t>
            </a:r>
            <a:r>
              <a:rPr lang="en-US" dirty="0" err="1" smtClean="0"/>
              <a:t>myFunction</a:t>
            </a:r>
            <a:r>
              <a:rPr lang="en-US" dirty="0" smtClean="0"/>
              <a:t>()</a:t>
            </a:r>
          </a:p>
          <a:p>
            <a:r>
              <a:rPr lang="en-US" dirty="0" smtClean="0"/>
              <a:t>{</a:t>
            </a:r>
          </a:p>
          <a:p>
            <a:r>
              <a:rPr lang="en-US" dirty="0" smtClean="0"/>
              <a:t>  a=</a:t>
            </a:r>
            <a:r>
              <a:rPr lang="en-US" dirty="0" err="1" smtClean="0"/>
              <a:t>document.getElementsByName</a:t>
            </a:r>
            <a:r>
              <a:rPr lang="en-US" dirty="0" smtClean="0"/>
              <a:t>(“</a:t>
            </a:r>
            <a:r>
              <a:rPr lang="en-US" dirty="0" err="1" smtClean="0"/>
              <a:t>myText</a:t>
            </a:r>
            <a:r>
              <a:rPr lang="en-US" dirty="0" smtClean="0"/>
              <a:t>”)[0];</a:t>
            </a:r>
          </a:p>
          <a:p>
            <a:r>
              <a:rPr lang="en-US" dirty="0" smtClean="0"/>
              <a:t>   alert(</a:t>
            </a:r>
            <a:r>
              <a:rPr lang="en-US" dirty="0" err="1" smtClean="0"/>
              <a:t>a.value</a:t>
            </a:r>
            <a:r>
              <a:rPr lang="en-US" dirty="0" smtClean="0"/>
              <a:t>);</a:t>
            </a:r>
          </a:p>
          <a:p>
            <a:r>
              <a:rPr lang="en-US" dirty="0" smtClean="0"/>
              <a:t>}</a:t>
            </a:r>
          </a:p>
          <a:p>
            <a:r>
              <a:rPr lang="en-US" dirty="0" smtClean="0"/>
              <a:t>&lt;/script&gt;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getElementsByTagName</a:t>
            </a:r>
            <a:r>
              <a:rPr lang="en-US" dirty="0" smtClean="0"/>
              <a:t>()</a:t>
            </a:r>
            <a:endParaRPr lang="en-US" dirty="0"/>
          </a:p>
        </p:txBody>
      </p:sp>
      <p:sp>
        <p:nvSpPr>
          <p:cNvPr id="3" name="Content Placeholder 2"/>
          <p:cNvSpPr>
            <a:spLocks noGrp="1"/>
          </p:cNvSpPr>
          <p:nvPr>
            <p:ph idx="1"/>
          </p:nvPr>
        </p:nvSpPr>
        <p:spPr/>
        <p:txBody>
          <a:bodyPr/>
          <a:lstStyle/>
          <a:p>
            <a:r>
              <a:rPr lang="en-US" dirty="0" smtClean="0"/>
              <a:t>When we suppose to get the reference of the elements from HTML in JavaScript using name of the tag specified in the HTML we can use this method.</a:t>
            </a:r>
          </a:p>
          <a:p>
            <a:r>
              <a:rPr lang="en-US" dirty="0" smtClean="0"/>
              <a:t>It will return the array of elements with the provided tag name.</a:t>
            </a:r>
          </a:p>
          <a:p>
            <a:r>
              <a:rPr lang="en-US" dirty="0" smtClean="0"/>
              <a:t>Example : </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39</a:t>
            </a:fld>
            <a:endParaRPr lang="en-US"/>
          </a:p>
        </p:txBody>
      </p:sp>
      <p:sp>
        <p:nvSpPr>
          <p:cNvPr id="5" name="TextBox 4"/>
          <p:cNvSpPr txBox="1"/>
          <p:nvPr/>
        </p:nvSpPr>
        <p:spPr>
          <a:xfrm>
            <a:off x="0" y="3810000"/>
            <a:ext cx="4114800" cy="2031325"/>
          </a:xfrm>
          <a:prstGeom prst="rect">
            <a:avLst/>
          </a:prstGeom>
          <a:noFill/>
          <a:ln>
            <a:solidFill>
              <a:srgbClr val="92D050"/>
            </a:solidFill>
          </a:ln>
        </p:spPr>
        <p:txBody>
          <a:bodyPr wrap="square" rtlCol="0">
            <a:spAutoFit/>
          </a:bodyPr>
          <a:lstStyle/>
          <a:p>
            <a:pPr algn="ctr"/>
            <a:r>
              <a:rPr lang="en-US" b="1" dirty="0" smtClean="0">
                <a:solidFill>
                  <a:srgbClr val="FF0000"/>
                </a:solidFill>
              </a:rPr>
              <a:t>HTML</a:t>
            </a:r>
            <a:endParaRPr lang="en-US" dirty="0" smtClean="0"/>
          </a:p>
          <a:p>
            <a:r>
              <a:rPr lang="en-US" dirty="0" smtClean="0"/>
              <a:t>&lt;html&gt;</a:t>
            </a:r>
          </a:p>
          <a:p>
            <a:r>
              <a:rPr lang="en-US" dirty="0" smtClean="0"/>
              <a:t>    &lt;body&gt;</a:t>
            </a:r>
          </a:p>
          <a:p>
            <a:r>
              <a:rPr lang="en-US" dirty="0" smtClean="0"/>
              <a:t>        &lt;input type=“text” name=“</a:t>
            </a:r>
            <a:r>
              <a:rPr lang="en-US" dirty="0" err="1" smtClean="0"/>
              <a:t>uname</a:t>
            </a:r>
            <a:r>
              <a:rPr lang="en-US" dirty="0" smtClean="0"/>
              <a:t>”&gt;</a:t>
            </a:r>
          </a:p>
          <a:p>
            <a:r>
              <a:rPr lang="en-US" dirty="0" smtClean="0"/>
              <a:t>        &lt;input type=“text” name=“</a:t>
            </a:r>
            <a:r>
              <a:rPr lang="en-US" dirty="0" err="1" smtClean="0"/>
              <a:t>pword</a:t>
            </a:r>
            <a:r>
              <a:rPr lang="en-US" dirty="0" smtClean="0"/>
              <a:t>”&gt;</a:t>
            </a:r>
          </a:p>
          <a:p>
            <a:r>
              <a:rPr lang="en-US" dirty="0" smtClean="0"/>
              <a:t>    &lt;/body&gt;</a:t>
            </a:r>
          </a:p>
          <a:p>
            <a:r>
              <a:rPr lang="en-US" dirty="0" smtClean="0"/>
              <a:t>&lt;/html&gt;</a:t>
            </a:r>
            <a:endParaRPr lang="en-US" dirty="0"/>
          </a:p>
        </p:txBody>
      </p:sp>
      <p:sp>
        <p:nvSpPr>
          <p:cNvPr id="6" name="TextBox 5"/>
          <p:cNvSpPr txBox="1"/>
          <p:nvPr/>
        </p:nvSpPr>
        <p:spPr>
          <a:xfrm>
            <a:off x="4114800" y="3810000"/>
            <a:ext cx="4724400" cy="2308324"/>
          </a:xfrm>
          <a:prstGeom prst="rect">
            <a:avLst/>
          </a:prstGeom>
          <a:noFill/>
          <a:ln>
            <a:solidFill>
              <a:srgbClr val="92D050"/>
            </a:solidFill>
          </a:ln>
        </p:spPr>
        <p:txBody>
          <a:bodyPr wrap="square" rtlCol="0">
            <a:spAutoFit/>
          </a:bodyPr>
          <a:lstStyle/>
          <a:p>
            <a:pPr algn="ctr"/>
            <a:r>
              <a:rPr lang="en-US" b="1" dirty="0" smtClean="0">
                <a:solidFill>
                  <a:srgbClr val="FF0000"/>
                </a:solidFill>
              </a:rPr>
              <a:t>JavaScript</a:t>
            </a:r>
            <a:endParaRPr lang="en-US" dirty="0" smtClean="0"/>
          </a:p>
          <a:p>
            <a:r>
              <a:rPr lang="en-US" dirty="0" smtClean="0"/>
              <a:t>&lt;script&gt;</a:t>
            </a:r>
          </a:p>
          <a:p>
            <a:r>
              <a:rPr lang="en-US" dirty="0" smtClean="0"/>
              <a:t>function </a:t>
            </a:r>
            <a:r>
              <a:rPr lang="en-US" dirty="0" err="1" smtClean="0"/>
              <a:t>myFunction</a:t>
            </a:r>
            <a:r>
              <a:rPr lang="en-US" dirty="0" smtClean="0"/>
              <a:t>() {</a:t>
            </a:r>
          </a:p>
          <a:p>
            <a:r>
              <a:rPr lang="en-US" dirty="0" smtClean="0"/>
              <a:t>  a=</a:t>
            </a:r>
            <a:r>
              <a:rPr lang="en-US" dirty="0" err="1" smtClean="0"/>
              <a:t>document.getElementsByTagName</a:t>
            </a:r>
            <a:r>
              <a:rPr lang="en-US" dirty="0" smtClean="0"/>
              <a:t>(“input”);</a:t>
            </a:r>
          </a:p>
          <a:p>
            <a:r>
              <a:rPr lang="en-US" dirty="0" smtClean="0"/>
              <a:t>  alert(a[0].value);</a:t>
            </a:r>
          </a:p>
          <a:p>
            <a:r>
              <a:rPr lang="en-US" dirty="0" smtClean="0"/>
              <a:t>  alert(a[1].value);</a:t>
            </a:r>
          </a:p>
          <a:p>
            <a:r>
              <a:rPr lang="en-US" dirty="0" smtClean="0"/>
              <a:t>}</a:t>
            </a:r>
          </a:p>
          <a:p>
            <a:r>
              <a:rPr lang="en-US" dirty="0" smtClean="0"/>
              <a:t>&lt;/script&gt;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Tasks performed by client-side scripts</a:t>
            </a:r>
            <a:endParaRPr lang="en-IN" dirty="0">
              <a:latin typeface="+mj-lt"/>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dirty="0"/>
          </a:p>
        </p:txBody>
      </p:sp>
      <p:sp>
        <p:nvSpPr>
          <p:cNvPr id="7" name="Content Placeholder 2"/>
          <p:cNvSpPr>
            <a:spLocks noGrp="1"/>
          </p:cNvSpPr>
          <p:nvPr>
            <p:ph idx="1"/>
          </p:nvPr>
        </p:nvSpPr>
        <p:spPr>
          <a:xfrm>
            <a:off x="190500" y="990600"/>
            <a:ext cx="8763000" cy="5334000"/>
          </a:xfrm>
        </p:spPr>
        <p:txBody>
          <a:bodyPr/>
          <a:lstStyle/>
          <a:p>
            <a:r>
              <a:rPr lang="en-US" dirty="0" smtClean="0"/>
              <a:t>Checking </a:t>
            </a:r>
            <a:r>
              <a:rPr lang="en-US" b="1" dirty="0" smtClean="0"/>
              <a:t>correctness</a:t>
            </a:r>
            <a:r>
              <a:rPr lang="en-US" dirty="0" smtClean="0"/>
              <a:t> of user input</a:t>
            </a:r>
          </a:p>
          <a:p>
            <a:r>
              <a:rPr lang="en-US" b="1" dirty="0" smtClean="0"/>
              <a:t>Monitoring</a:t>
            </a:r>
            <a:r>
              <a:rPr lang="en-US" dirty="0" smtClean="0"/>
              <a:t> user events and specifying reactions</a:t>
            </a:r>
          </a:p>
          <a:p>
            <a:r>
              <a:rPr lang="en-US" b="1" dirty="0" smtClean="0"/>
              <a:t>Replacing</a:t>
            </a:r>
            <a:r>
              <a:rPr lang="en-US" dirty="0" smtClean="0"/>
              <a:t> and </a:t>
            </a:r>
            <a:r>
              <a:rPr lang="en-US" b="1" dirty="0" smtClean="0"/>
              <a:t>updating</a:t>
            </a:r>
            <a:r>
              <a:rPr lang="en-US" dirty="0" smtClean="0"/>
              <a:t> parts of a page</a:t>
            </a:r>
          </a:p>
          <a:p>
            <a:r>
              <a:rPr lang="en-US" dirty="0" smtClean="0"/>
              <a:t>Changing the </a:t>
            </a:r>
            <a:r>
              <a:rPr lang="en-US" b="1" dirty="0" smtClean="0"/>
              <a:t>style</a:t>
            </a:r>
            <a:r>
              <a:rPr lang="en-US" dirty="0" smtClean="0"/>
              <a:t> and </a:t>
            </a:r>
            <a:r>
              <a:rPr lang="en-US" b="1" dirty="0" smtClean="0"/>
              <a:t>position</a:t>
            </a:r>
            <a:r>
              <a:rPr lang="en-US" dirty="0" smtClean="0"/>
              <a:t> of displayed elements </a:t>
            </a:r>
            <a:r>
              <a:rPr lang="en-US" b="1" dirty="0" smtClean="0"/>
              <a:t>dynamically</a:t>
            </a:r>
          </a:p>
          <a:p>
            <a:r>
              <a:rPr lang="en-US" b="1" dirty="0" smtClean="0"/>
              <a:t>Modifying</a:t>
            </a:r>
            <a:r>
              <a:rPr lang="en-US" dirty="0" smtClean="0"/>
              <a:t> a page in </a:t>
            </a:r>
            <a:r>
              <a:rPr lang="en-US" b="1" dirty="0" smtClean="0"/>
              <a:t>response</a:t>
            </a:r>
            <a:r>
              <a:rPr lang="en-US" dirty="0" smtClean="0"/>
              <a:t> to </a:t>
            </a:r>
            <a:r>
              <a:rPr lang="en-US" b="1" dirty="0" smtClean="0"/>
              <a:t>events</a:t>
            </a:r>
            <a:endParaRPr lang="en-US" dirty="0" smtClean="0"/>
          </a:p>
          <a:p>
            <a:r>
              <a:rPr lang="en-US" dirty="0" smtClean="0"/>
              <a:t>Getting browser </a:t>
            </a:r>
            <a:r>
              <a:rPr lang="en-US" b="1" dirty="0" smtClean="0"/>
              <a:t>information</a:t>
            </a:r>
          </a:p>
          <a:p>
            <a:r>
              <a:rPr lang="en-US" dirty="0" smtClean="0"/>
              <a:t>Making the Web page </a:t>
            </a:r>
            <a:r>
              <a:rPr lang="en-US" b="1" dirty="0" smtClean="0"/>
              <a:t>different</a:t>
            </a:r>
            <a:r>
              <a:rPr lang="en-US" dirty="0" smtClean="0"/>
              <a:t> depending on the browser and browser features</a:t>
            </a:r>
          </a:p>
          <a:p>
            <a:r>
              <a:rPr lang="en-US" b="1" dirty="0" smtClean="0"/>
              <a:t>Generating HTML </a:t>
            </a:r>
            <a:r>
              <a:rPr lang="en-US" dirty="0" smtClean="0"/>
              <a:t>code for parts of the page</a:t>
            </a:r>
          </a:p>
        </p:txBody>
      </p:sp>
    </p:spTree>
    <p:extLst>
      <p:ext uri="{BB962C8B-B14F-4D97-AF65-F5344CB8AC3E}">
        <p14:creationId xmlns:p14="http://schemas.microsoft.com/office/powerpoint/2010/main" val="248970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using DOM</a:t>
            </a:r>
            <a:endParaRPr lang="en-US" dirty="0"/>
          </a:p>
        </p:txBody>
      </p:sp>
      <p:sp>
        <p:nvSpPr>
          <p:cNvPr id="3" name="Content Placeholder 2"/>
          <p:cNvSpPr>
            <a:spLocks noGrp="1"/>
          </p:cNvSpPr>
          <p:nvPr>
            <p:ph idx="1"/>
          </p:nvPr>
        </p:nvSpPr>
        <p:spPr/>
        <p:txBody>
          <a:bodyPr/>
          <a:lstStyle/>
          <a:p>
            <a:r>
              <a:rPr lang="en-US" dirty="0" smtClean="0"/>
              <a:t>We can access the elements of form in DOM quite easily using the name/id of the form.</a:t>
            </a:r>
          </a:p>
          <a:p>
            <a:r>
              <a:rPr lang="en-US" dirty="0" smtClean="0"/>
              <a:t>Example :</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40</a:t>
            </a:fld>
            <a:endParaRPr lang="en-US"/>
          </a:p>
        </p:txBody>
      </p:sp>
      <p:sp>
        <p:nvSpPr>
          <p:cNvPr id="5" name="TextBox 4"/>
          <p:cNvSpPr txBox="1"/>
          <p:nvPr/>
        </p:nvSpPr>
        <p:spPr>
          <a:xfrm>
            <a:off x="228600" y="2514600"/>
            <a:ext cx="4114800" cy="2862322"/>
          </a:xfrm>
          <a:prstGeom prst="rect">
            <a:avLst/>
          </a:prstGeom>
          <a:noFill/>
          <a:ln>
            <a:solidFill>
              <a:srgbClr val="92D050"/>
            </a:solidFill>
          </a:ln>
        </p:spPr>
        <p:txBody>
          <a:bodyPr wrap="square" rtlCol="0">
            <a:spAutoFit/>
          </a:bodyPr>
          <a:lstStyle/>
          <a:p>
            <a:pPr algn="ctr"/>
            <a:r>
              <a:rPr lang="en-US" b="1" dirty="0" smtClean="0">
                <a:solidFill>
                  <a:srgbClr val="FF0000"/>
                </a:solidFill>
              </a:rPr>
              <a:t>HTML</a:t>
            </a:r>
            <a:endParaRPr lang="en-US" dirty="0" smtClean="0"/>
          </a:p>
          <a:p>
            <a:r>
              <a:rPr lang="en-US" dirty="0" smtClean="0"/>
              <a:t>&lt;html&gt;</a:t>
            </a:r>
          </a:p>
          <a:p>
            <a:r>
              <a:rPr lang="en-US" dirty="0" smtClean="0"/>
              <a:t>    &lt;body&gt;</a:t>
            </a:r>
          </a:p>
          <a:p>
            <a:r>
              <a:rPr lang="en-US" dirty="0" smtClean="0"/>
              <a:t>      &lt;form name=“</a:t>
            </a:r>
            <a:r>
              <a:rPr lang="en-US" dirty="0" err="1" smtClean="0"/>
              <a:t>myForm</a:t>
            </a:r>
            <a:r>
              <a:rPr lang="en-US" dirty="0" smtClean="0"/>
              <a:t>”&gt;</a:t>
            </a:r>
          </a:p>
          <a:p>
            <a:r>
              <a:rPr lang="en-US" dirty="0" smtClean="0"/>
              <a:t>        &lt;input type=“text” name=“</a:t>
            </a:r>
            <a:r>
              <a:rPr lang="en-US" dirty="0" err="1" smtClean="0"/>
              <a:t>uname</a:t>
            </a:r>
            <a:r>
              <a:rPr lang="en-US" dirty="0" smtClean="0"/>
              <a:t>”&gt;</a:t>
            </a:r>
          </a:p>
          <a:p>
            <a:r>
              <a:rPr lang="en-US" dirty="0" smtClean="0"/>
              <a:t>        &lt;input type=“text” name=“</a:t>
            </a:r>
            <a:r>
              <a:rPr lang="en-US" dirty="0" err="1" smtClean="0"/>
              <a:t>pword</a:t>
            </a:r>
            <a:r>
              <a:rPr lang="en-US" dirty="0" smtClean="0"/>
              <a:t>”&gt;</a:t>
            </a:r>
          </a:p>
          <a:p>
            <a:r>
              <a:rPr lang="en-US" dirty="0" smtClean="0"/>
              <a:t>        &lt;input type=“button” </a:t>
            </a:r>
            <a:r>
              <a:rPr lang="en-US" dirty="0" err="1" smtClean="0"/>
              <a:t>onClick</a:t>
            </a:r>
            <a:r>
              <a:rPr lang="en-US" dirty="0" smtClean="0"/>
              <a:t>=“f()”&gt;</a:t>
            </a:r>
          </a:p>
          <a:p>
            <a:r>
              <a:rPr lang="en-US" dirty="0" smtClean="0"/>
              <a:t>     &lt;/form&gt;</a:t>
            </a:r>
          </a:p>
          <a:p>
            <a:r>
              <a:rPr lang="en-US" dirty="0" smtClean="0"/>
              <a:t>    &lt;/body&gt;</a:t>
            </a:r>
          </a:p>
          <a:p>
            <a:r>
              <a:rPr lang="en-US" dirty="0" smtClean="0"/>
              <a:t>&lt;/html&gt;</a:t>
            </a:r>
            <a:endParaRPr lang="en-US" dirty="0"/>
          </a:p>
        </p:txBody>
      </p:sp>
      <p:sp>
        <p:nvSpPr>
          <p:cNvPr id="6" name="TextBox 5"/>
          <p:cNvSpPr txBox="1"/>
          <p:nvPr/>
        </p:nvSpPr>
        <p:spPr>
          <a:xfrm>
            <a:off x="4572000" y="2057400"/>
            <a:ext cx="4114800" cy="4247317"/>
          </a:xfrm>
          <a:prstGeom prst="rect">
            <a:avLst/>
          </a:prstGeom>
          <a:noFill/>
          <a:ln>
            <a:solidFill>
              <a:srgbClr val="92D050"/>
            </a:solidFill>
          </a:ln>
        </p:spPr>
        <p:txBody>
          <a:bodyPr wrap="square" rtlCol="0">
            <a:spAutoFit/>
          </a:bodyPr>
          <a:lstStyle/>
          <a:p>
            <a:pPr algn="ctr"/>
            <a:r>
              <a:rPr lang="en-US" b="1" dirty="0" smtClean="0">
                <a:solidFill>
                  <a:srgbClr val="FF0000"/>
                </a:solidFill>
              </a:rPr>
              <a:t>JS</a:t>
            </a:r>
            <a:endParaRPr lang="en-US" dirty="0" smtClean="0"/>
          </a:p>
          <a:p>
            <a:r>
              <a:rPr lang="en-US" dirty="0" smtClean="0"/>
              <a:t>function f()</a:t>
            </a:r>
          </a:p>
          <a:p>
            <a:r>
              <a:rPr lang="en-US" dirty="0" smtClean="0"/>
              <a:t>{</a:t>
            </a:r>
          </a:p>
          <a:p>
            <a:r>
              <a:rPr lang="en-US" dirty="0" smtClean="0"/>
              <a:t>   </a:t>
            </a:r>
            <a:r>
              <a:rPr lang="en-US" dirty="0" err="1" smtClean="0"/>
              <a:t>var</a:t>
            </a:r>
            <a:r>
              <a:rPr lang="en-US" dirty="0" smtClean="0"/>
              <a:t> a = </a:t>
            </a:r>
            <a:r>
              <a:rPr lang="en-US" dirty="0" err="1" smtClean="0"/>
              <a:t>document.forms</a:t>
            </a:r>
            <a:r>
              <a:rPr lang="en-US" dirty="0" smtClean="0"/>
              <a:t>[“</a:t>
            </a:r>
            <a:r>
              <a:rPr lang="en-US" dirty="0" err="1" smtClean="0"/>
              <a:t>myForm</a:t>
            </a:r>
            <a:r>
              <a:rPr lang="en-US" dirty="0" smtClean="0"/>
              <a:t>”];</a:t>
            </a:r>
          </a:p>
          <a:p>
            <a:r>
              <a:rPr lang="en-US" dirty="0" smtClean="0"/>
              <a:t>   </a:t>
            </a:r>
            <a:r>
              <a:rPr lang="en-US" dirty="0" err="1" smtClean="0"/>
              <a:t>var</a:t>
            </a:r>
            <a:r>
              <a:rPr lang="en-US" dirty="0" smtClean="0"/>
              <a:t> u = </a:t>
            </a:r>
            <a:r>
              <a:rPr lang="en-US" dirty="0" err="1" smtClean="0"/>
              <a:t>a.uname.value</a:t>
            </a:r>
            <a:r>
              <a:rPr lang="en-US" dirty="0" smtClean="0"/>
              <a:t>;</a:t>
            </a:r>
          </a:p>
          <a:p>
            <a:r>
              <a:rPr lang="en-US" dirty="0" smtClean="0"/>
              <a:t>   </a:t>
            </a:r>
            <a:r>
              <a:rPr lang="en-US" dirty="0" err="1" smtClean="0"/>
              <a:t>var</a:t>
            </a:r>
            <a:r>
              <a:rPr lang="en-US" dirty="0" smtClean="0"/>
              <a:t> p = </a:t>
            </a:r>
            <a:r>
              <a:rPr lang="en-US" dirty="0" err="1" smtClean="0"/>
              <a:t>a.pword.value</a:t>
            </a:r>
            <a:r>
              <a:rPr lang="en-US" dirty="0" smtClean="0"/>
              <a:t>;</a:t>
            </a:r>
          </a:p>
          <a:p>
            <a:r>
              <a:rPr lang="en-US" dirty="0" smtClean="0"/>
              <a:t>   if(u==“admin” &amp;&amp; </a:t>
            </a:r>
            <a:r>
              <a:rPr lang="en-US" smtClean="0"/>
              <a:t>p==“123”)</a:t>
            </a:r>
            <a:endParaRPr lang="en-US" dirty="0" smtClean="0"/>
          </a:p>
          <a:p>
            <a:r>
              <a:rPr lang="en-US" dirty="0" smtClean="0"/>
              <a:t>   {</a:t>
            </a:r>
          </a:p>
          <a:p>
            <a:r>
              <a:rPr lang="en-US" dirty="0" smtClean="0"/>
              <a:t>      alert(“valid”);</a:t>
            </a:r>
          </a:p>
          <a:p>
            <a:r>
              <a:rPr lang="en-US" dirty="0" smtClean="0"/>
              <a:t>   }</a:t>
            </a:r>
          </a:p>
          <a:p>
            <a:r>
              <a:rPr lang="en-US" dirty="0" smtClean="0"/>
              <a:t>   else</a:t>
            </a:r>
          </a:p>
          <a:p>
            <a:r>
              <a:rPr lang="en-US" dirty="0" smtClean="0"/>
              <a:t>   {</a:t>
            </a:r>
          </a:p>
          <a:p>
            <a:r>
              <a:rPr lang="en-US" dirty="0" smtClean="0"/>
              <a:t>       alert(“Invalid”);</a:t>
            </a:r>
          </a:p>
          <a:p>
            <a:r>
              <a:rPr lang="en-US" dirty="0" smtClean="0"/>
              <a:t>   }</a:t>
            </a:r>
          </a:p>
          <a:p>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r>
              <a:rPr lang="en-US" dirty="0" smtClean="0"/>
              <a:t>Validation is the process of </a:t>
            </a:r>
            <a:r>
              <a:rPr lang="en-US" b="1" dirty="0" smtClean="0"/>
              <a:t>checking</a:t>
            </a:r>
            <a:r>
              <a:rPr lang="en-US" dirty="0" smtClean="0"/>
              <a:t> data against a </a:t>
            </a:r>
            <a:r>
              <a:rPr lang="en-US" b="1" dirty="0" smtClean="0"/>
              <a:t>standard</a:t>
            </a:r>
            <a:r>
              <a:rPr lang="en-US" dirty="0" smtClean="0"/>
              <a:t> or </a:t>
            </a:r>
            <a:r>
              <a:rPr lang="en-US" b="1" dirty="0" smtClean="0"/>
              <a:t>requirement</a:t>
            </a:r>
            <a:r>
              <a:rPr lang="en-US" dirty="0" smtClean="0"/>
              <a:t>.</a:t>
            </a:r>
          </a:p>
          <a:p>
            <a:r>
              <a:rPr lang="en-US" dirty="0" smtClean="0"/>
              <a:t>Form validation normally used to occur at the server, after client entered necessary data and then pressed the Submit button.</a:t>
            </a:r>
          </a:p>
          <a:p>
            <a:r>
              <a:rPr lang="en-US" dirty="0" smtClean="0"/>
              <a:t>If the data entered by a client was incorrect or was simply missing, the server would have to send all the data back to the client and request that the form be resubmitted with correct information.</a:t>
            </a:r>
          </a:p>
          <a:p>
            <a:r>
              <a:rPr lang="en-US" dirty="0" smtClean="0"/>
              <a:t>This was really a lengthy process which used to put a lot of burden on the server.</a:t>
            </a:r>
          </a:p>
          <a:p>
            <a:r>
              <a:rPr lang="en-US" dirty="0" smtClean="0"/>
              <a:t>JavaScript provides a way to validate form's data on the client's computer before sending it to the web server.</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(Cont.)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Form validation generally performs two functions.</a:t>
            </a:r>
          </a:p>
          <a:p>
            <a:pPr marL="914400" lvl="1" indent="-457200">
              <a:buFont typeface="+mj-lt"/>
              <a:buAutoNum type="arabicPeriod"/>
            </a:pPr>
            <a:r>
              <a:rPr lang="en-US" sz="2400" b="1" dirty="0" smtClean="0"/>
              <a:t>Basic Validation</a:t>
            </a:r>
          </a:p>
          <a:p>
            <a:pPr lvl="2"/>
            <a:r>
              <a:rPr lang="en-US" sz="2400" dirty="0" smtClean="0"/>
              <a:t>Emptiness</a:t>
            </a:r>
          </a:p>
          <a:p>
            <a:pPr lvl="2"/>
            <a:r>
              <a:rPr lang="en-US" sz="2400" dirty="0" smtClean="0"/>
              <a:t>Confirm Password</a:t>
            </a:r>
          </a:p>
          <a:p>
            <a:pPr lvl="2"/>
            <a:r>
              <a:rPr lang="en-US" sz="2400" dirty="0" smtClean="0"/>
              <a:t>Length Validation etc……</a:t>
            </a:r>
          </a:p>
          <a:p>
            <a:pPr marL="914400" lvl="1" indent="-457200">
              <a:buFont typeface="+mj-lt"/>
              <a:buAutoNum type="arabicPeriod"/>
            </a:pPr>
            <a:r>
              <a:rPr lang="en-US" sz="2400" b="1" dirty="0" smtClean="0"/>
              <a:t>Data Format Validation</a:t>
            </a:r>
          </a:p>
          <a:p>
            <a:pPr marL="1314450" lvl="2" indent="-457200">
              <a:buNone/>
            </a:pPr>
            <a:r>
              <a:rPr lang="en-US" sz="2400" dirty="0" smtClean="0"/>
              <a:t>  	Secondly, the data that is entered must be checked for correct </a:t>
            </a:r>
            <a:r>
              <a:rPr lang="en-US" sz="2400" b="1" dirty="0" smtClean="0"/>
              <a:t>form</a:t>
            </a:r>
            <a:r>
              <a:rPr lang="en-US" sz="2400" dirty="0" smtClean="0"/>
              <a:t> and </a:t>
            </a:r>
            <a:r>
              <a:rPr lang="en-US" sz="2400" b="1" dirty="0" smtClean="0"/>
              <a:t>value</a:t>
            </a:r>
            <a:r>
              <a:rPr lang="en-US" sz="2400" dirty="0" smtClean="0"/>
              <a:t>.</a:t>
            </a:r>
          </a:p>
          <a:p>
            <a:pPr marL="1314450" lvl="2" indent="-457200"/>
            <a:r>
              <a:rPr lang="en-US" sz="2400" dirty="0" smtClean="0"/>
              <a:t>Email Validation</a:t>
            </a:r>
          </a:p>
          <a:p>
            <a:pPr marL="1314450" lvl="2" indent="-457200"/>
            <a:r>
              <a:rPr lang="en-US" sz="2400" dirty="0" smtClean="0"/>
              <a:t>Mobile Number Validation</a:t>
            </a:r>
          </a:p>
          <a:p>
            <a:pPr marL="1314450" lvl="2" indent="-457200"/>
            <a:r>
              <a:rPr lang="en-US" sz="2400" dirty="0" smtClean="0"/>
              <a:t>Enrollment Number Validation etc….</a:t>
            </a:r>
            <a:endParaRPr lang="en-US" sz="2400"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Validation using </a:t>
            </a:r>
            <a:r>
              <a:rPr lang="en-US" dirty="0" err="1" smtClean="0"/>
              <a:t>RegExp</a:t>
            </a:r>
            <a:endParaRPr lang="en-US" dirty="0"/>
          </a:p>
        </p:txBody>
      </p:sp>
      <p:sp>
        <p:nvSpPr>
          <p:cNvPr id="3" name="Content Placeholder 2"/>
          <p:cNvSpPr>
            <a:spLocks noGrp="1"/>
          </p:cNvSpPr>
          <p:nvPr>
            <p:ph idx="1"/>
          </p:nvPr>
        </p:nvSpPr>
        <p:spPr/>
        <p:txBody>
          <a:bodyPr/>
          <a:lstStyle/>
          <a:p>
            <a:r>
              <a:rPr lang="en-US" dirty="0" smtClean="0"/>
              <a:t>A regular expression is an object that describes a pattern of characters.</a:t>
            </a:r>
          </a:p>
          <a:p>
            <a:r>
              <a:rPr lang="en-US" dirty="0" smtClean="0"/>
              <a:t>Regular expressions are used to perform pattern-matching and "search-and-replace" functions on text.</a:t>
            </a:r>
          </a:p>
          <a:p>
            <a:r>
              <a:rPr lang="en-US" dirty="0" smtClean="0"/>
              <a:t>example:</a:t>
            </a:r>
          </a:p>
          <a:p>
            <a:pPr lvl="1">
              <a:buNone/>
            </a:pPr>
            <a:r>
              <a:rPr lang="sv-SE" dirty="0" smtClean="0"/>
              <a:t>var pattern = "^ [\\w]$";   // will allow only words in the string</a:t>
            </a:r>
          </a:p>
          <a:p>
            <a:pPr lvl="1">
              <a:buNone/>
            </a:pPr>
            <a:r>
              <a:rPr lang="sv-SE" dirty="0" smtClean="0"/>
              <a:t>var regex = new RegExp(pattern);</a:t>
            </a:r>
          </a:p>
          <a:p>
            <a:pPr lvl="1">
              <a:buNone/>
            </a:pPr>
            <a:r>
              <a:rPr lang="sv-SE" dirty="0" smtClean="0"/>
              <a:t>If(regex.test(testString)){</a:t>
            </a:r>
          </a:p>
          <a:p>
            <a:pPr lvl="1">
              <a:buNone/>
            </a:pPr>
            <a:r>
              <a:rPr lang="sv-SE" dirty="0" smtClean="0"/>
              <a:t>	//Valid</a:t>
            </a:r>
          </a:p>
          <a:p>
            <a:pPr lvl="1">
              <a:buNone/>
            </a:pPr>
            <a:r>
              <a:rPr lang="sv-SE" dirty="0" smtClean="0"/>
              <a:t>} else {</a:t>
            </a:r>
          </a:p>
          <a:p>
            <a:pPr lvl="1">
              <a:buNone/>
            </a:pPr>
            <a:r>
              <a:rPr lang="sv-SE" dirty="0" smtClean="0"/>
              <a:t>	//Invalid</a:t>
            </a:r>
          </a:p>
          <a:p>
            <a:pPr lvl="1">
              <a:buNone/>
            </a:pPr>
            <a:r>
              <a:rPr lang="sv-SE" dirty="0" smtClean="0"/>
              <a: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RegExp</a:t>
            </a:r>
            <a:r>
              <a:rPr lang="en-US" dirty="0" smtClean="0"/>
              <a:t> (Cont.) (</a:t>
            </a:r>
            <a:r>
              <a:rPr lang="en-US" dirty="0" err="1" smtClean="0"/>
              <a:t>Metacharacters</a:t>
            </a:r>
            <a:r>
              <a:rPr lang="en-US" dirty="0" smtClean="0"/>
              <a:t>)</a:t>
            </a:r>
            <a:endParaRPr lang="en-US" dirty="0"/>
          </a:p>
        </p:txBody>
      </p:sp>
      <p:sp>
        <p:nvSpPr>
          <p:cNvPr id="3" name="Content Placeholder 2"/>
          <p:cNvSpPr>
            <a:spLocks noGrp="1"/>
          </p:cNvSpPr>
          <p:nvPr>
            <p:ph idx="1"/>
          </p:nvPr>
        </p:nvSpPr>
        <p:spPr/>
        <p:txBody>
          <a:bodyPr/>
          <a:lstStyle/>
          <a:p>
            <a:r>
              <a:rPr lang="en-US" dirty="0" smtClean="0"/>
              <a:t>To find </a:t>
            </a:r>
            <a:r>
              <a:rPr lang="en-US" b="1" dirty="0" smtClean="0"/>
              <a:t>word </a:t>
            </a:r>
            <a:r>
              <a:rPr lang="en-US" dirty="0" smtClean="0"/>
              <a:t>characters in the string we can use </a:t>
            </a:r>
            <a:r>
              <a:rPr lang="en-US" b="1" dirty="0" smtClean="0"/>
              <a:t>\w</a:t>
            </a:r>
          </a:p>
          <a:p>
            <a:pPr lvl="1"/>
            <a:r>
              <a:rPr lang="en-US" dirty="0" smtClean="0"/>
              <a:t>We can also use [a-z], [A-Z] or [a-</a:t>
            </a:r>
            <a:r>
              <a:rPr lang="en-US" dirty="0" err="1" smtClean="0"/>
              <a:t>zA</a:t>
            </a:r>
            <a:r>
              <a:rPr lang="en-US" dirty="0" smtClean="0"/>
              <a:t>-Z] for the same</a:t>
            </a:r>
          </a:p>
          <a:p>
            <a:r>
              <a:rPr lang="en-US" dirty="0" smtClean="0"/>
              <a:t>To find </a:t>
            </a:r>
            <a:r>
              <a:rPr lang="en-US" b="1" dirty="0" smtClean="0"/>
              <a:t>non-word</a:t>
            </a:r>
            <a:r>
              <a:rPr lang="en-US" dirty="0" smtClean="0"/>
              <a:t> characters in the string we can use </a:t>
            </a:r>
            <a:r>
              <a:rPr lang="en-US" b="1" dirty="0" smtClean="0"/>
              <a:t>\W</a:t>
            </a:r>
            <a:endParaRPr lang="en-US" dirty="0" smtClean="0"/>
          </a:p>
          <a:p>
            <a:r>
              <a:rPr lang="en-US" dirty="0" smtClean="0"/>
              <a:t>to find </a:t>
            </a:r>
            <a:r>
              <a:rPr lang="en-US" b="1" dirty="0" smtClean="0"/>
              <a:t>digit</a:t>
            </a:r>
            <a:r>
              <a:rPr lang="en-US" dirty="0" smtClean="0"/>
              <a:t> characters in the string we can use </a:t>
            </a:r>
            <a:r>
              <a:rPr lang="en-US" b="1" dirty="0" smtClean="0"/>
              <a:t>\d</a:t>
            </a:r>
          </a:p>
          <a:p>
            <a:pPr lvl="1"/>
            <a:r>
              <a:rPr lang="en-US" dirty="0" smtClean="0"/>
              <a:t>We can also use [0-9] for the same</a:t>
            </a:r>
          </a:p>
          <a:p>
            <a:r>
              <a:rPr lang="en-US" dirty="0" smtClean="0"/>
              <a:t>To find </a:t>
            </a:r>
            <a:r>
              <a:rPr lang="en-US" b="1" dirty="0" smtClean="0"/>
              <a:t>non-digit</a:t>
            </a:r>
            <a:r>
              <a:rPr lang="en-US" dirty="0" smtClean="0"/>
              <a:t> characters in the string we can use </a:t>
            </a:r>
            <a:r>
              <a:rPr lang="en-US" b="1" dirty="0" smtClean="0"/>
              <a:t>\D</a:t>
            </a:r>
            <a:endParaRPr lang="en-US" dirty="0" smtClean="0"/>
          </a:p>
          <a:p>
            <a:r>
              <a:rPr lang="en-US" dirty="0" smtClean="0"/>
              <a:t>We can use </a:t>
            </a:r>
            <a:r>
              <a:rPr lang="en-US" b="1" dirty="0" smtClean="0"/>
              <a:t>\n </a:t>
            </a:r>
            <a:r>
              <a:rPr lang="en-US" dirty="0" smtClean="0"/>
              <a:t>for </a:t>
            </a:r>
            <a:r>
              <a:rPr lang="en-US" b="1" dirty="0" smtClean="0"/>
              <a:t>new line </a:t>
            </a:r>
            <a:r>
              <a:rPr lang="en-US" dirty="0" smtClean="0"/>
              <a:t>and </a:t>
            </a:r>
            <a:r>
              <a:rPr lang="en-US" b="1" dirty="0" smtClean="0"/>
              <a:t>\t </a:t>
            </a:r>
            <a:r>
              <a:rPr lang="en-US" dirty="0" smtClean="0"/>
              <a:t>for tab</a:t>
            </a:r>
          </a:p>
        </p:txBody>
      </p:sp>
      <p:sp>
        <p:nvSpPr>
          <p:cNvPr id="4" name="Slide Number Placeholder 3"/>
          <p:cNvSpPr>
            <a:spLocks noGrp="1"/>
          </p:cNvSpPr>
          <p:nvPr>
            <p:ph type="sldNum" sz="quarter" idx="12"/>
          </p:nvPr>
        </p:nvSpPr>
        <p:spPr/>
        <p:txBody>
          <a:bodyPr/>
          <a:lstStyle/>
          <a:p>
            <a:fld id="{5EA8BEFB-AE5B-48F9-BBAD-B489CDE48C80}"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RegExp</a:t>
            </a:r>
            <a:r>
              <a:rPr lang="en-US" dirty="0" smtClean="0"/>
              <a:t> (Cont.) (Quantifiers)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45</a:t>
            </a:fld>
            <a:endParaRPr lang="en-US"/>
          </a:p>
        </p:txBody>
      </p:sp>
      <p:graphicFrame>
        <p:nvGraphicFramePr>
          <p:cNvPr id="5" name="Table 4"/>
          <p:cNvGraphicFramePr>
            <a:graphicFrameLocks noGrp="1"/>
          </p:cNvGraphicFramePr>
          <p:nvPr/>
        </p:nvGraphicFramePr>
        <p:xfrm>
          <a:off x="457200" y="1295400"/>
          <a:ext cx="7772400" cy="3616960"/>
        </p:xfrm>
        <a:graphic>
          <a:graphicData uri="http://schemas.openxmlformats.org/drawingml/2006/table">
            <a:tbl>
              <a:tblPr firstRow="1" bandRow="1">
                <a:tableStyleId>{5C22544A-7EE6-4342-B048-85BDC9FD1C3A}</a:tableStyleId>
              </a:tblPr>
              <a:tblGrid>
                <a:gridCol w="1651635"/>
                <a:gridCol w="6120765"/>
              </a:tblGrid>
              <a:tr h="370840">
                <a:tc>
                  <a:txBody>
                    <a:bodyPr/>
                    <a:lstStyle/>
                    <a:p>
                      <a:r>
                        <a:rPr lang="en-US" dirty="0" smtClean="0"/>
                        <a:t>Quantifier</a:t>
                      </a:r>
                      <a:endParaRPr lang="en-US" dirty="0"/>
                    </a:p>
                  </a:txBody>
                  <a:tcPr/>
                </a:tc>
                <a:tc>
                  <a:txBody>
                    <a:bodyPr/>
                    <a:lstStyle/>
                    <a:p>
                      <a:r>
                        <a:rPr lang="en-US" dirty="0" smtClean="0"/>
                        <a:t>Description</a:t>
                      </a:r>
                      <a:endParaRPr lang="en-US" dirty="0"/>
                    </a:p>
                  </a:txBody>
                  <a:tcPr/>
                </a:tc>
              </a:tr>
              <a:tr h="370840">
                <a:tc>
                  <a:txBody>
                    <a:bodyPr/>
                    <a:lstStyle/>
                    <a:p>
                      <a:r>
                        <a:rPr lang="en-US" dirty="0" smtClean="0"/>
                        <a:t>n+</a:t>
                      </a:r>
                      <a:endParaRPr lang="en-US" dirty="0"/>
                    </a:p>
                  </a:txBody>
                  <a:tcPr/>
                </a:tc>
                <a:tc>
                  <a:txBody>
                    <a:bodyPr/>
                    <a:lstStyle/>
                    <a:p>
                      <a:r>
                        <a:rPr lang="en-US" sz="1800" b="0" i="0" kern="1200" dirty="0" smtClean="0">
                          <a:solidFill>
                            <a:schemeClr val="dk1"/>
                          </a:solidFill>
                          <a:latin typeface="+mn-lt"/>
                          <a:ea typeface="+mn-ea"/>
                          <a:cs typeface="+mn-cs"/>
                        </a:rPr>
                        <a:t>Matches any string that contains at least one </a:t>
                      </a:r>
                      <a:r>
                        <a:rPr lang="en-US" sz="1800" b="0" i="1" kern="1200" dirty="0" smtClean="0">
                          <a:solidFill>
                            <a:schemeClr val="dk1"/>
                          </a:solidFill>
                          <a:latin typeface="+mn-lt"/>
                          <a:ea typeface="+mn-ea"/>
                          <a:cs typeface="+mn-cs"/>
                        </a:rPr>
                        <a:t>n</a:t>
                      </a:r>
                      <a:endParaRPr lang="en-US" dirty="0"/>
                    </a:p>
                  </a:txBody>
                  <a:tcPr/>
                </a:tc>
              </a:tr>
              <a:tr h="370840">
                <a:tc>
                  <a:txBody>
                    <a:bodyPr/>
                    <a:lstStyle/>
                    <a:p>
                      <a:r>
                        <a:rPr lang="en-US" dirty="0" smtClean="0"/>
                        <a:t>n*</a:t>
                      </a:r>
                      <a:endParaRPr lang="en-US" dirty="0"/>
                    </a:p>
                  </a:txBody>
                  <a:tcPr/>
                </a:tc>
                <a:tc>
                  <a:txBody>
                    <a:bodyPr/>
                    <a:lstStyle/>
                    <a:p>
                      <a:r>
                        <a:rPr lang="en-US" sz="1800" b="0" i="0" kern="1200" dirty="0" smtClean="0">
                          <a:solidFill>
                            <a:schemeClr val="dk1"/>
                          </a:solidFill>
                          <a:latin typeface="+mn-lt"/>
                          <a:ea typeface="+mn-ea"/>
                          <a:cs typeface="+mn-cs"/>
                        </a:rPr>
                        <a:t>Matches any string that contains zero or more occurrences of </a:t>
                      </a:r>
                      <a:r>
                        <a:rPr lang="en-US" sz="1800" b="0" i="1" kern="1200" dirty="0" smtClean="0">
                          <a:solidFill>
                            <a:schemeClr val="dk1"/>
                          </a:solidFill>
                          <a:latin typeface="+mn-lt"/>
                          <a:ea typeface="+mn-ea"/>
                          <a:cs typeface="+mn-cs"/>
                        </a:rPr>
                        <a:t>n</a:t>
                      </a:r>
                      <a:endParaRPr lang="en-US" dirty="0"/>
                    </a:p>
                  </a:txBody>
                  <a:tcPr/>
                </a:tc>
              </a:tr>
              <a:tr h="370840">
                <a:tc>
                  <a:txBody>
                    <a:bodyPr/>
                    <a:lstStyle/>
                    <a:p>
                      <a:r>
                        <a:rPr lang="en-US" dirty="0" smtClean="0"/>
                        <a:t>n?</a:t>
                      </a:r>
                      <a:endParaRPr lang="en-US" dirty="0"/>
                    </a:p>
                  </a:txBody>
                  <a:tcPr/>
                </a:tc>
                <a:tc>
                  <a:txBody>
                    <a:bodyPr/>
                    <a:lstStyle/>
                    <a:p>
                      <a:pPr algn="l" fontAlgn="t"/>
                      <a:r>
                        <a:rPr lang="en-US" dirty="0"/>
                        <a:t>Matches any string that contains zero or one occurrences of </a:t>
                      </a:r>
                      <a:r>
                        <a:rPr lang="en-US" i="1" dirty="0"/>
                        <a:t>n</a:t>
                      </a:r>
                      <a:endParaRPr lang="en-US" dirty="0"/>
                    </a:p>
                  </a:txBody>
                  <a:tcPr marL="76200" marR="76200" marT="76200" marB="76200"/>
                </a:tc>
              </a:tr>
              <a:tr h="370840">
                <a:tc>
                  <a:txBody>
                    <a:bodyPr/>
                    <a:lstStyle/>
                    <a:p>
                      <a:r>
                        <a:rPr lang="en-US" dirty="0" smtClean="0"/>
                        <a:t>n$</a:t>
                      </a:r>
                      <a:endParaRPr lang="en-US" dirty="0"/>
                    </a:p>
                  </a:txBody>
                  <a:tcPr/>
                </a:tc>
                <a:tc>
                  <a:txBody>
                    <a:bodyPr/>
                    <a:lstStyle/>
                    <a:p>
                      <a:pPr algn="l" fontAlgn="t"/>
                      <a:r>
                        <a:rPr lang="en-US" dirty="0"/>
                        <a:t>Matches any string with </a:t>
                      </a:r>
                      <a:r>
                        <a:rPr lang="en-US" i="1" dirty="0"/>
                        <a:t>n</a:t>
                      </a:r>
                      <a:r>
                        <a:rPr lang="en-US" dirty="0"/>
                        <a:t> at the end of it</a:t>
                      </a:r>
                    </a:p>
                  </a:txBody>
                  <a:tcPr marL="76200" marR="76200" marT="76200" marB="76200"/>
                </a:tc>
              </a:tr>
              <a:tr h="370840">
                <a:tc>
                  <a:txBody>
                    <a:bodyPr/>
                    <a:lstStyle/>
                    <a:p>
                      <a:r>
                        <a:rPr lang="en-US" dirty="0" smtClean="0"/>
                        <a:t>^n</a:t>
                      </a:r>
                      <a:endParaRPr lang="en-US" dirty="0"/>
                    </a:p>
                  </a:txBody>
                  <a:tcPr/>
                </a:tc>
                <a:tc>
                  <a:txBody>
                    <a:bodyPr/>
                    <a:lstStyle/>
                    <a:p>
                      <a:pPr algn="l" fontAlgn="t"/>
                      <a:r>
                        <a:rPr lang="en-US" dirty="0"/>
                        <a:t>Matches any string with </a:t>
                      </a:r>
                      <a:r>
                        <a:rPr lang="en-US" i="1" dirty="0"/>
                        <a:t>n</a:t>
                      </a:r>
                      <a:r>
                        <a:rPr lang="en-US" dirty="0"/>
                        <a:t> at the beginning of it</a:t>
                      </a:r>
                    </a:p>
                  </a:txBody>
                  <a:tcPr marL="76200" marR="76200" marT="76200" marB="76200"/>
                </a:tc>
              </a:tr>
              <a:tr h="370840">
                <a:tc>
                  <a:txBody>
                    <a:bodyPr/>
                    <a:lstStyle/>
                    <a:p>
                      <a:r>
                        <a:rPr lang="en-US" dirty="0" smtClean="0"/>
                        <a:t>n{X}</a:t>
                      </a:r>
                      <a:endParaRPr lang="en-US" dirty="0"/>
                    </a:p>
                  </a:txBody>
                  <a:tcPr/>
                </a:tc>
                <a:tc>
                  <a:txBody>
                    <a:bodyPr/>
                    <a:lstStyle/>
                    <a:p>
                      <a:pPr algn="l" fontAlgn="t"/>
                      <a:r>
                        <a:rPr lang="en-US" dirty="0"/>
                        <a:t>Matches any string that contains a sequence of </a:t>
                      </a:r>
                      <a:r>
                        <a:rPr lang="en-US" i="1" dirty="0"/>
                        <a:t>X</a:t>
                      </a:r>
                      <a:r>
                        <a:rPr lang="en-US" dirty="0"/>
                        <a:t> </a:t>
                      </a:r>
                      <a:r>
                        <a:rPr lang="en-US" i="1" dirty="0" err="1"/>
                        <a:t>n</a:t>
                      </a:r>
                      <a:r>
                        <a:rPr lang="en-US" dirty="0" err="1"/>
                        <a:t>'s</a:t>
                      </a:r>
                      <a:endParaRPr lang="en-US" dirty="0"/>
                    </a:p>
                  </a:txBody>
                  <a:tcPr marL="76200" marR="76200" marT="76200" marB="76200"/>
                </a:tc>
              </a:tr>
              <a:tr h="370840">
                <a:tc>
                  <a:txBody>
                    <a:bodyPr/>
                    <a:lstStyle/>
                    <a:p>
                      <a:r>
                        <a:rPr lang="en-US" dirty="0" smtClean="0"/>
                        <a:t>n{X,Y}</a:t>
                      </a:r>
                      <a:endParaRPr lang="en-US" dirty="0"/>
                    </a:p>
                  </a:txBody>
                  <a:tcPr/>
                </a:tc>
                <a:tc>
                  <a:txBody>
                    <a:bodyPr/>
                    <a:lstStyle/>
                    <a:p>
                      <a:pPr algn="l" fontAlgn="t"/>
                      <a:r>
                        <a:rPr lang="en-US" dirty="0"/>
                        <a:t>Matches any string that contains a sequence of X to Y </a:t>
                      </a:r>
                      <a:r>
                        <a:rPr lang="en-US" i="1" dirty="0" err="1"/>
                        <a:t>n</a:t>
                      </a:r>
                      <a:r>
                        <a:rPr lang="en-US" dirty="0" err="1"/>
                        <a:t>'s</a:t>
                      </a:r>
                      <a:endParaRPr lang="en-US" dirty="0"/>
                    </a:p>
                  </a:txBody>
                  <a:tcPr marL="76200" marR="76200" marT="76200" marB="76200"/>
                </a:tc>
              </a:tr>
              <a:tr h="370840">
                <a:tc>
                  <a:txBody>
                    <a:bodyPr/>
                    <a:lstStyle/>
                    <a:p>
                      <a:r>
                        <a:rPr lang="en-US" dirty="0" smtClean="0"/>
                        <a:t>n{X,}</a:t>
                      </a:r>
                      <a:endParaRPr lang="en-US" dirty="0"/>
                    </a:p>
                  </a:txBody>
                  <a:tcPr/>
                </a:tc>
                <a:tc>
                  <a:txBody>
                    <a:bodyPr/>
                    <a:lstStyle/>
                    <a:p>
                      <a:r>
                        <a:rPr lang="en-US" sz="1800" b="0" i="0" kern="1200" dirty="0" smtClean="0">
                          <a:solidFill>
                            <a:schemeClr val="dk1"/>
                          </a:solidFill>
                          <a:latin typeface="+mn-lt"/>
                          <a:ea typeface="+mn-ea"/>
                          <a:cs typeface="+mn-cs"/>
                        </a:rPr>
                        <a:t>Matches any string that contains a sequence of at least X </a:t>
                      </a:r>
                      <a:r>
                        <a:rPr lang="en-US" sz="1800" b="0" i="1" kern="1200" dirty="0" err="1" smtClean="0">
                          <a:solidFill>
                            <a:schemeClr val="dk1"/>
                          </a:solidFill>
                          <a:latin typeface="+mn-lt"/>
                          <a:ea typeface="+mn-ea"/>
                          <a:cs typeface="+mn-cs"/>
                        </a:rPr>
                        <a:t>n</a:t>
                      </a:r>
                      <a:r>
                        <a:rPr lang="en-US" sz="1800" b="0" i="0" kern="1200" dirty="0" err="1" smtClean="0">
                          <a:solidFill>
                            <a:schemeClr val="dk1"/>
                          </a:solidFill>
                          <a:latin typeface="+mn-lt"/>
                          <a:ea typeface="+mn-ea"/>
                          <a:cs typeface="+mn-cs"/>
                        </a:rPr>
                        <a: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Validation Using </a:t>
            </a:r>
            <a:r>
              <a:rPr lang="en-US" dirty="0" err="1" smtClean="0"/>
              <a:t>RegExp</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46</a:t>
            </a:fld>
            <a:endParaRPr lang="en-US"/>
          </a:p>
        </p:txBody>
      </p:sp>
      <p:sp>
        <p:nvSpPr>
          <p:cNvPr id="5" name="TextBox 4"/>
          <p:cNvSpPr txBox="1"/>
          <p:nvPr/>
        </p:nvSpPr>
        <p:spPr>
          <a:xfrm>
            <a:off x="381000" y="1295400"/>
            <a:ext cx="8458200" cy="4801314"/>
          </a:xfrm>
          <a:prstGeom prst="rect">
            <a:avLst/>
          </a:prstGeom>
          <a:noFill/>
          <a:ln>
            <a:solidFill>
              <a:srgbClr val="92D050"/>
            </a:solidFill>
          </a:ln>
        </p:spPr>
        <p:txBody>
          <a:bodyPr wrap="square" rtlCol="0">
            <a:spAutoFit/>
          </a:bodyPr>
          <a:lstStyle/>
          <a:p>
            <a:pPr algn="ctr"/>
            <a:r>
              <a:rPr lang="en-US" b="1" dirty="0" smtClean="0">
                <a:solidFill>
                  <a:srgbClr val="FF0000"/>
                </a:solidFill>
              </a:rPr>
              <a:t>JavaScript</a:t>
            </a:r>
            <a:endParaRPr lang="en-US" dirty="0" smtClean="0"/>
          </a:p>
          <a:p>
            <a:r>
              <a:rPr lang="en-US" dirty="0" smtClean="0"/>
              <a:t>&lt;script&gt;</a:t>
            </a:r>
          </a:p>
          <a:p>
            <a:r>
              <a:rPr lang="en-US" dirty="0" smtClean="0"/>
              <a:t>	function </a:t>
            </a:r>
            <a:r>
              <a:rPr lang="en-US" dirty="0" err="1" smtClean="0"/>
              <a:t>checkMail</a:t>
            </a:r>
            <a:r>
              <a:rPr lang="en-US" dirty="0" smtClean="0"/>
              <a:t>()</a:t>
            </a:r>
          </a:p>
          <a:p>
            <a:r>
              <a:rPr lang="en-US" dirty="0" smtClean="0"/>
              <a:t>	{</a:t>
            </a:r>
          </a:p>
          <a:p>
            <a:r>
              <a:rPr lang="en-US" dirty="0" smtClean="0"/>
              <a:t>		</a:t>
            </a:r>
            <a:r>
              <a:rPr lang="en-US" dirty="0" err="1" smtClean="0"/>
              <a:t>var</a:t>
            </a:r>
            <a:r>
              <a:rPr lang="en-US" dirty="0" smtClean="0"/>
              <a:t> a = </a:t>
            </a:r>
            <a:r>
              <a:rPr lang="en-US" dirty="0" err="1" smtClean="0"/>
              <a:t>document.getElementById</a:t>
            </a:r>
            <a:r>
              <a:rPr lang="en-US" dirty="0" smtClean="0"/>
              <a:t>("</a:t>
            </a:r>
            <a:r>
              <a:rPr lang="en-US" dirty="0" err="1" smtClean="0"/>
              <a:t>myText</a:t>
            </a:r>
            <a:r>
              <a:rPr lang="en-US" dirty="0" smtClean="0"/>
              <a:t>").value;</a:t>
            </a:r>
          </a:p>
          <a:p>
            <a:r>
              <a:rPr lang="en-US" dirty="0" smtClean="0"/>
              <a:t>		</a:t>
            </a:r>
            <a:r>
              <a:rPr lang="en-US" dirty="0" err="1" smtClean="0"/>
              <a:t>var</a:t>
            </a:r>
            <a:r>
              <a:rPr lang="en-US" dirty="0" smtClean="0"/>
              <a:t> pattern ="^[\\w-_\.]*[\\w-_\.]\@[\\w]\.+[\\w]+[\\w]$”;</a:t>
            </a:r>
          </a:p>
          <a:p>
            <a:r>
              <a:rPr lang="en-US" dirty="0" smtClean="0"/>
              <a:t>		</a:t>
            </a:r>
            <a:r>
              <a:rPr lang="en-US" dirty="0" err="1" smtClean="0"/>
              <a:t>var</a:t>
            </a:r>
            <a:r>
              <a:rPr lang="en-US" dirty="0" smtClean="0"/>
              <a:t> </a:t>
            </a:r>
            <a:r>
              <a:rPr lang="en-US" dirty="0" err="1" smtClean="0"/>
              <a:t>regex</a:t>
            </a:r>
            <a:r>
              <a:rPr lang="en-US" dirty="0" smtClean="0"/>
              <a:t> = new </a:t>
            </a:r>
            <a:r>
              <a:rPr lang="en-US" dirty="0" err="1" smtClean="0"/>
              <a:t>RegExp</a:t>
            </a:r>
            <a:r>
              <a:rPr lang="en-US" dirty="0" smtClean="0"/>
              <a:t>(pattern);</a:t>
            </a:r>
          </a:p>
          <a:p>
            <a:r>
              <a:rPr lang="en-US" dirty="0" smtClean="0"/>
              <a:t>		if(</a:t>
            </a:r>
            <a:r>
              <a:rPr lang="en-US" dirty="0" err="1" smtClean="0"/>
              <a:t>regex.test</a:t>
            </a:r>
            <a:r>
              <a:rPr lang="en-US" dirty="0" smtClean="0"/>
              <a:t>(a))</a:t>
            </a:r>
          </a:p>
          <a:p>
            <a:r>
              <a:rPr lang="en-US" dirty="0" smtClean="0"/>
              <a:t>		{</a:t>
            </a:r>
          </a:p>
          <a:p>
            <a:r>
              <a:rPr lang="en-US" dirty="0" smtClean="0"/>
              <a:t>			alert("Valid");</a:t>
            </a:r>
          </a:p>
          <a:p>
            <a:r>
              <a:rPr lang="en-US" dirty="0" smtClean="0"/>
              <a:t>		}</a:t>
            </a:r>
          </a:p>
          <a:p>
            <a:r>
              <a:rPr lang="en-US" dirty="0" smtClean="0"/>
              <a:t>		else</a:t>
            </a:r>
          </a:p>
          <a:p>
            <a:r>
              <a:rPr lang="en-US" dirty="0" smtClean="0"/>
              <a:t>		{</a:t>
            </a:r>
          </a:p>
          <a:p>
            <a:r>
              <a:rPr lang="en-US" dirty="0" smtClean="0"/>
              <a:t>			alert("Invalid");</a:t>
            </a:r>
          </a:p>
          <a:p>
            <a:r>
              <a:rPr lang="en-US" dirty="0" smtClean="0"/>
              <a:t>		}</a:t>
            </a:r>
          </a:p>
          <a:p>
            <a:r>
              <a:rPr lang="en-US" dirty="0" smtClean="0"/>
              <a:t>	}</a:t>
            </a:r>
          </a:p>
          <a:p>
            <a:r>
              <a:rPr lang="en-US" dirty="0" smtClean="0"/>
              <a:t>&lt;/script&gt;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DHTML – Combining HTML,CSS &amp; JS</a:t>
            </a:r>
            <a:endParaRPr lang="en-US" dirty="0"/>
          </a:p>
        </p:txBody>
      </p:sp>
      <p:sp>
        <p:nvSpPr>
          <p:cNvPr id="3" name="Content Placeholder 2"/>
          <p:cNvSpPr>
            <a:spLocks noGrp="1"/>
          </p:cNvSpPr>
          <p:nvPr>
            <p:ph idx="1"/>
          </p:nvPr>
        </p:nvSpPr>
        <p:spPr/>
        <p:txBody>
          <a:bodyPr/>
          <a:lstStyle/>
          <a:p>
            <a:r>
              <a:rPr lang="en-US" dirty="0" smtClean="0"/>
              <a:t>DHTML, or Dynamic HTML, is really just a combination of HTML, JavaScript and CSS.</a:t>
            </a:r>
          </a:p>
          <a:p>
            <a:r>
              <a:rPr lang="en-US" dirty="0" smtClean="0"/>
              <a:t>The main problem with DHTML, which was introduced in the 4.0 series of browsers, is </a:t>
            </a:r>
            <a:r>
              <a:rPr lang="en-US" b="1" dirty="0" smtClean="0"/>
              <a:t>compatibility</a:t>
            </a:r>
            <a:r>
              <a:rPr lang="en-US" dirty="0" smtClean="0"/>
              <a:t>.</a:t>
            </a:r>
          </a:p>
          <a:p>
            <a:r>
              <a:rPr lang="en-US" dirty="0" smtClean="0"/>
              <a:t>The main focus generally when speaking of DHTML is animation and other such dynamic effects.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DHTML (Cont)</a:t>
            </a:r>
            <a:endParaRPr lang="en-US" dirty="0"/>
          </a:p>
        </p:txBody>
      </p:sp>
      <p:sp>
        <p:nvSpPr>
          <p:cNvPr id="3" name="Content Placeholder 2"/>
          <p:cNvSpPr>
            <a:spLocks noGrp="1"/>
          </p:cNvSpPr>
          <p:nvPr>
            <p:ph idx="1"/>
          </p:nvPr>
        </p:nvSpPr>
        <p:spPr/>
        <p:txBody>
          <a:bodyPr/>
          <a:lstStyle/>
          <a:p>
            <a:r>
              <a:rPr lang="en-US" dirty="0" smtClean="0"/>
              <a:t>We can obtain reference of any HTML or CSS element in </a:t>
            </a:r>
            <a:r>
              <a:rPr lang="en-US" dirty="0" err="1" smtClean="0"/>
              <a:t>JavaSCript</a:t>
            </a:r>
            <a:r>
              <a:rPr lang="en-US" dirty="0" smtClean="0"/>
              <a:t> using below 3 methods.</a:t>
            </a:r>
          </a:p>
          <a:p>
            <a:pPr marL="914400" lvl="1" indent="-457200">
              <a:buFont typeface="+mj-lt"/>
              <a:buAutoNum type="arabicPeriod"/>
            </a:pPr>
            <a:r>
              <a:rPr lang="en-US" dirty="0" err="1" smtClean="0"/>
              <a:t>document.getElementById</a:t>
            </a:r>
            <a:r>
              <a:rPr lang="en-US" dirty="0" smtClean="0"/>
              <a:t>(“</a:t>
            </a:r>
            <a:r>
              <a:rPr lang="en-US" dirty="0" err="1" smtClean="0"/>
              <a:t>IdOfElement</a:t>
            </a:r>
            <a:r>
              <a:rPr lang="en-US" dirty="0" smtClean="0"/>
              <a:t>”)</a:t>
            </a:r>
          </a:p>
          <a:p>
            <a:pPr marL="914400" lvl="1" indent="-457200">
              <a:buFont typeface="+mj-lt"/>
              <a:buAutoNum type="arabicPeriod"/>
            </a:pPr>
            <a:r>
              <a:rPr lang="en-US" dirty="0" err="1" smtClean="0"/>
              <a:t>document.getElementsByName</a:t>
            </a:r>
            <a:r>
              <a:rPr lang="en-US" dirty="0" smtClean="0"/>
              <a:t>(“</a:t>
            </a:r>
            <a:r>
              <a:rPr lang="en-US" dirty="0" err="1" smtClean="0"/>
              <a:t>NameOfElement</a:t>
            </a:r>
            <a:r>
              <a:rPr lang="en-US" dirty="0" smtClean="0"/>
              <a:t>”)</a:t>
            </a:r>
          </a:p>
          <a:p>
            <a:pPr marL="914400" lvl="1" indent="-457200">
              <a:buFont typeface="+mj-lt"/>
              <a:buAutoNum type="arabicPeriod"/>
            </a:pPr>
            <a:r>
              <a:rPr lang="en-US" dirty="0" err="1" smtClean="0"/>
              <a:t>document.getElementsByTagName</a:t>
            </a:r>
            <a:r>
              <a:rPr lang="en-US" dirty="0" smtClean="0"/>
              <a:t>(“</a:t>
            </a:r>
            <a:r>
              <a:rPr lang="en-US" dirty="0" err="1" smtClean="0"/>
              <a:t>TagName</a:t>
            </a:r>
            <a:r>
              <a:rPr lang="en-US" dirty="0" smtClean="0"/>
              <a:t>”)</a:t>
            </a:r>
          </a:p>
          <a:p>
            <a:pPr marL="514350" indent="-457200"/>
            <a:r>
              <a:rPr lang="en-US" dirty="0" smtClean="0"/>
              <a:t>After obtaining the reference of the element you can change the attributes of the same using </a:t>
            </a:r>
            <a:r>
              <a:rPr lang="en-US" dirty="0" err="1" smtClean="0">
                <a:solidFill>
                  <a:schemeClr val="accent6">
                    <a:lumMod val="75000"/>
                  </a:schemeClr>
                </a:solidFill>
              </a:rPr>
              <a:t>reference.attribute</a:t>
            </a:r>
            <a:r>
              <a:rPr lang="en-US" dirty="0" smtClean="0"/>
              <a:t> syntax</a:t>
            </a:r>
          </a:p>
          <a:p>
            <a:pPr marL="514350" indent="-457200"/>
            <a:r>
              <a:rPr lang="en-US" dirty="0" smtClean="0"/>
              <a:t>For Example :</a:t>
            </a:r>
          </a:p>
          <a:p>
            <a:pPr marL="514350" indent="-457200"/>
            <a:endParaRPr lang="en-US" dirty="0" smtClean="0"/>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48</a:t>
            </a:fld>
            <a:endParaRPr lang="en-US"/>
          </a:p>
        </p:txBody>
      </p:sp>
      <p:sp>
        <p:nvSpPr>
          <p:cNvPr id="5" name="TextBox 4"/>
          <p:cNvSpPr txBox="1"/>
          <p:nvPr/>
        </p:nvSpPr>
        <p:spPr>
          <a:xfrm>
            <a:off x="533400" y="4648200"/>
            <a:ext cx="3429000" cy="923330"/>
          </a:xfrm>
          <a:prstGeom prst="rect">
            <a:avLst/>
          </a:prstGeom>
          <a:noFill/>
          <a:ln>
            <a:solidFill>
              <a:srgbClr val="92D050"/>
            </a:solidFill>
          </a:ln>
        </p:spPr>
        <p:txBody>
          <a:bodyPr wrap="square" rtlCol="0">
            <a:spAutoFit/>
          </a:bodyPr>
          <a:lstStyle/>
          <a:p>
            <a:pPr algn="ctr"/>
            <a:r>
              <a:rPr lang="en-US" b="1" dirty="0" smtClean="0">
                <a:solidFill>
                  <a:srgbClr val="FF0000"/>
                </a:solidFill>
              </a:rPr>
              <a:t>HTML Code</a:t>
            </a:r>
          </a:p>
          <a:p>
            <a:pPr algn="ctr"/>
            <a:endParaRPr lang="en-US" b="1" dirty="0" smtClean="0">
              <a:solidFill>
                <a:srgbClr val="FF0000"/>
              </a:solidFill>
            </a:endParaRPr>
          </a:p>
          <a:p>
            <a:r>
              <a:rPr lang="en-US" dirty="0" smtClean="0"/>
              <a:t>&lt;</a:t>
            </a:r>
            <a:r>
              <a:rPr lang="en-US" dirty="0" err="1" smtClean="0"/>
              <a:t>img</a:t>
            </a:r>
            <a:r>
              <a:rPr lang="en-US" dirty="0" smtClean="0"/>
              <a:t> </a:t>
            </a:r>
            <a:r>
              <a:rPr lang="en-US" dirty="0" err="1" smtClean="0"/>
              <a:t>src</a:t>
            </a:r>
            <a:r>
              <a:rPr lang="en-US" dirty="0" smtClean="0"/>
              <a:t>=“abc.jpg” id=“</a:t>
            </a:r>
            <a:r>
              <a:rPr lang="en-US" dirty="0" err="1" smtClean="0"/>
              <a:t>myImg</a:t>
            </a:r>
            <a:r>
              <a:rPr lang="en-US" dirty="0" smtClean="0"/>
              <a:t>”&gt;</a:t>
            </a:r>
          </a:p>
        </p:txBody>
      </p:sp>
      <p:sp>
        <p:nvSpPr>
          <p:cNvPr id="6" name="TextBox 5"/>
          <p:cNvSpPr txBox="1"/>
          <p:nvPr/>
        </p:nvSpPr>
        <p:spPr>
          <a:xfrm>
            <a:off x="4191000" y="4648200"/>
            <a:ext cx="4572000" cy="1754326"/>
          </a:xfrm>
          <a:prstGeom prst="rect">
            <a:avLst/>
          </a:prstGeom>
          <a:noFill/>
          <a:ln>
            <a:solidFill>
              <a:srgbClr val="92D050"/>
            </a:solidFill>
          </a:ln>
        </p:spPr>
        <p:txBody>
          <a:bodyPr wrap="square" rtlCol="0">
            <a:spAutoFit/>
          </a:bodyPr>
          <a:lstStyle/>
          <a:p>
            <a:pPr algn="ctr"/>
            <a:r>
              <a:rPr lang="en-US" b="1" dirty="0" smtClean="0">
                <a:solidFill>
                  <a:srgbClr val="FF0000"/>
                </a:solidFill>
              </a:rPr>
              <a:t>JS Code</a:t>
            </a:r>
          </a:p>
          <a:p>
            <a:pPr algn="ctr"/>
            <a:endParaRPr lang="en-US" b="1" dirty="0" smtClean="0">
              <a:solidFill>
                <a:srgbClr val="FF0000"/>
              </a:solidFill>
            </a:endParaRPr>
          </a:p>
          <a:p>
            <a:r>
              <a:rPr lang="en-US" dirty="0" smtClean="0"/>
              <a:t>&lt;script&gt;</a:t>
            </a:r>
          </a:p>
          <a:p>
            <a:r>
              <a:rPr lang="en-US" dirty="0" smtClean="0"/>
              <a:t>   </a:t>
            </a:r>
            <a:r>
              <a:rPr lang="en-US" dirty="0" err="1" smtClean="0"/>
              <a:t>var</a:t>
            </a:r>
            <a:r>
              <a:rPr lang="en-US" dirty="0" smtClean="0"/>
              <a:t> a = </a:t>
            </a:r>
            <a:r>
              <a:rPr lang="en-US" dirty="0" err="1" smtClean="0"/>
              <a:t>document.getElementById</a:t>
            </a:r>
            <a:r>
              <a:rPr lang="en-US" dirty="0" smtClean="0"/>
              <a:t>(‘</a:t>
            </a:r>
            <a:r>
              <a:rPr lang="en-US" dirty="0" err="1" smtClean="0"/>
              <a:t>myImg</a:t>
            </a:r>
            <a:r>
              <a:rPr lang="en-US" dirty="0" smtClean="0"/>
              <a:t>’);</a:t>
            </a:r>
          </a:p>
          <a:p>
            <a:r>
              <a:rPr lang="en-US" dirty="0" smtClean="0"/>
              <a:t>   a.src  = “xyz.jpg”;</a:t>
            </a:r>
          </a:p>
          <a:p>
            <a:r>
              <a:rPr lang="en-US" dirty="0" smtClean="0"/>
              <a: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DHTML (Cont)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49</a:t>
            </a:fld>
            <a:endParaRPr lang="en-US"/>
          </a:p>
        </p:txBody>
      </p:sp>
      <p:sp>
        <p:nvSpPr>
          <p:cNvPr id="6" name="TextBox 5"/>
          <p:cNvSpPr txBox="1"/>
          <p:nvPr/>
        </p:nvSpPr>
        <p:spPr>
          <a:xfrm>
            <a:off x="381000" y="1295400"/>
            <a:ext cx="8458200" cy="3970318"/>
          </a:xfrm>
          <a:prstGeom prst="rect">
            <a:avLst/>
          </a:prstGeom>
          <a:noFill/>
          <a:ln>
            <a:solidFill>
              <a:srgbClr val="92D050"/>
            </a:solidFill>
          </a:ln>
        </p:spPr>
        <p:txBody>
          <a:bodyPr wrap="square" rtlCol="0">
            <a:spAutoFit/>
          </a:bodyPr>
          <a:lstStyle/>
          <a:p>
            <a:pPr algn="ctr"/>
            <a:r>
              <a:rPr lang="en-US" b="1" dirty="0" smtClean="0">
                <a:solidFill>
                  <a:srgbClr val="FF0000"/>
                </a:solidFill>
              </a:rPr>
              <a:t>JavaScript</a:t>
            </a:r>
            <a:endParaRPr lang="en-US" dirty="0" smtClean="0"/>
          </a:p>
          <a:p>
            <a:r>
              <a:rPr lang="en-US" dirty="0" smtClean="0"/>
              <a:t>&lt;html&gt;</a:t>
            </a:r>
          </a:p>
          <a:p>
            <a:r>
              <a:rPr lang="en-US" dirty="0" smtClean="0"/>
              <a:t>     &lt;body&gt;</a:t>
            </a:r>
          </a:p>
          <a:p>
            <a:r>
              <a:rPr lang="en-US" dirty="0" smtClean="0"/>
              <a:t>          &lt;div id=“</a:t>
            </a:r>
            <a:r>
              <a:rPr lang="en-US" dirty="0" err="1" smtClean="0"/>
              <a:t>myDiv</a:t>
            </a:r>
            <a:r>
              <a:rPr lang="en-US" dirty="0" smtClean="0"/>
              <a:t>”&gt;</a:t>
            </a:r>
          </a:p>
          <a:p>
            <a:r>
              <a:rPr lang="en-US" dirty="0" smtClean="0"/>
              <a:t>	Red Alert !!!!!!</a:t>
            </a:r>
          </a:p>
          <a:p>
            <a:r>
              <a:rPr lang="en-US" dirty="0" smtClean="0"/>
              <a:t>          &lt;/div&gt;</a:t>
            </a:r>
          </a:p>
          <a:p>
            <a:r>
              <a:rPr lang="en-US" dirty="0" smtClean="0"/>
              <a:t>          &lt;script&gt;</a:t>
            </a:r>
          </a:p>
          <a:p>
            <a:r>
              <a:rPr lang="en-US" dirty="0" smtClean="0"/>
              <a:t>             </a:t>
            </a:r>
            <a:r>
              <a:rPr lang="en-US" dirty="0" err="1" smtClean="0"/>
              <a:t>var</a:t>
            </a:r>
            <a:r>
              <a:rPr lang="en-US" dirty="0" smtClean="0"/>
              <a:t> </a:t>
            </a:r>
            <a:r>
              <a:rPr lang="en-US" dirty="0" err="1" smtClean="0"/>
              <a:t>objDiv</a:t>
            </a:r>
            <a:r>
              <a:rPr lang="en-US" dirty="0" smtClean="0"/>
              <a:t> = </a:t>
            </a:r>
            <a:r>
              <a:rPr lang="en-US" dirty="0" err="1" smtClean="0"/>
              <a:t>document.getElementById</a:t>
            </a:r>
            <a:r>
              <a:rPr lang="en-US" dirty="0" smtClean="0"/>
              <a:t>(“</a:t>
            </a:r>
            <a:r>
              <a:rPr lang="en-US" dirty="0" err="1" smtClean="0"/>
              <a:t>myDiv</a:t>
            </a:r>
            <a:r>
              <a:rPr lang="en-US" dirty="0" smtClean="0"/>
              <a:t>”);</a:t>
            </a:r>
          </a:p>
          <a:p>
            <a:r>
              <a:rPr lang="en-US" dirty="0" smtClean="0"/>
              <a:t>             </a:t>
            </a:r>
            <a:r>
              <a:rPr lang="en-US" dirty="0" err="1" smtClean="0"/>
              <a:t>var</a:t>
            </a:r>
            <a:r>
              <a:rPr lang="en-US" dirty="0" smtClean="0"/>
              <a:t> colors = [‘</a:t>
            </a:r>
            <a:r>
              <a:rPr lang="en-US" dirty="0" err="1" smtClean="0"/>
              <a:t>white’,’yellow’,’orange’,’red</a:t>
            </a:r>
            <a:r>
              <a:rPr lang="en-US" dirty="0" smtClean="0"/>
              <a:t>’];</a:t>
            </a:r>
          </a:p>
          <a:p>
            <a:r>
              <a:rPr lang="en-US" dirty="0" smtClean="0"/>
              <a:t>             </a:t>
            </a:r>
            <a:r>
              <a:rPr lang="en-US" dirty="0" err="1" smtClean="0"/>
              <a:t>var</a:t>
            </a:r>
            <a:r>
              <a:rPr lang="en-US" dirty="0" smtClean="0"/>
              <a:t> </a:t>
            </a:r>
            <a:r>
              <a:rPr lang="en-US" dirty="0" err="1" smtClean="0"/>
              <a:t>nextColor</a:t>
            </a:r>
            <a:r>
              <a:rPr lang="en-US" dirty="0" smtClean="0"/>
              <a:t> = 0;</a:t>
            </a:r>
          </a:p>
          <a:p>
            <a:r>
              <a:rPr lang="en-US" dirty="0" smtClean="0"/>
              <a:t>      </a:t>
            </a:r>
            <a:r>
              <a:rPr lang="en-US" dirty="0" err="1" smtClean="0"/>
              <a:t>setInterval</a:t>
            </a:r>
            <a:r>
              <a:rPr lang="en-US" dirty="0" smtClean="0"/>
              <a:t>(“</a:t>
            </a:r>
            <a:r>
              <a:rPr lang="en-US" dirty="0" err="1" smtClean="0"/>
              <a:t>objDiv.style.backgroundColor</a:t>
            </a:r>
            <a:r>
              <a:rPr lang="en-US" dirty="0" smtClean="0"/>
              <a:t> = colors[</a:t>
            </a:r>
            <a:r>
              <a:rPr lang="en-US" dirty="0" err="1" smtClean="0"/>
              <a:t>nextColor</a:t>
            </a:r>
            <a:r>
              <a:rPr lang="en-US" dirty="0" smtClean="0"/>
              <a:t>++%</a:t>
            </a:r>
            <a:r>
              <a:rPr lang="en-US" dirty="0" err="1" smtClean="0"/>
              <a:t>colors.length</a:t>
            </a:r>
            <a:r>
              <a:rPr lang="en-US" dirty="0" smtClean="0"/>
              <a:t>];”,500);</a:t>
            </a:r>
          </a:p>
          <a:p>
            <a:r>
              <a:rPr lang="en-US" dirty="0" smtClean="0"/>
              <a:t>          &lt;/script&gt;</a:t>
            </a:r>
          </a:p>
          <a:p>
            <a:r>
              <a:rPr lang="en-US" dirty="0" smtClean="0"/>
              <a:t>     &lt;/body&gt;</a:t>
            </a:r>
          </a:p>
          <a:p>
            <a:r>
              <a:rPr lang="en-US" dirty="0" smtClean="0"/>
              <a:t>&lt;/html&gt;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Pros &amp; Cons of Client Side Scripting</a:t>
            </a:r>
            <a:endParaRPr lang="en-IN" dirty="0">
              <a:latin typeface="+mj-lt"/>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5</a:t>
            </a:fld>
            <a:endParaRPr lang="en-US"/>
          </a:p>
        </p:txBody>
      </p:sp>
      <p:sp>
        <p:nvSpPr>
          <p:cNvPr id="8" name="Content Placeholder 2"/>
          <p:cNvSpPr>
            <a:spLocks noGrp="1"/>
          </p:cNvSpPr>
          <p:nvPr>
            <p:ph idx="1"/>
          </p:nvPr>
        </p:nvSpPr>
        <p:spPr>
          <a:xfrm>
            <a:off x="190500" y="990600"/>
            <a:ext cx="8763000" cy="5334000"/>
          </a:xfrm>
        </p:spPr>
        <p:txBody>
          <a:bodyPr>
            <a:normAutofit fontScale="92500" lnSpcReduction="10000"/>
          </a:bodyPr>
          <a:lstStyle/>
          <a:p>
            <a:r>
              <a:rPr lang="en-US" sz="2600" dirty="0" smtClean="0"/>
              <a:t>Pros</a:t>
            </a:r>
            <a:r>
              <a:rPr lang="en-US" dirty="0" smtClean="0"/>
              <a:t>	</a:t>
            </a:r>
          </a:p>
          <a:p>
            <a:pPr lvl="1"/>
            <a:r>
              <a:rPr lang="en-US" sz="2400" dirty="0" smtClean="0"/>
              <a:t>Allow for more interactivity by immediately responding to users’ actions.</a:t>
            </a:r>
          </a:p>
          <a:p>
            <a:pPr lvl="1"/>
            <a:r>
              <a:rPr lang="en-US" sz="2400" dirty="0" smtClean="0"/>
              <a:t>Execute quickly because they do not require a trip to the server.</a:t>
            </a:r>
          </a:p>
          <a:p>
            <a:pPr lvl="1"/>
            <a:r>
              <a:rPr lang="en-US" sz="2400" dirty="0" smtClean="0"/>
              <a:t>The web browser uses its own resources, and eases the burden on the server.</a:t>
            </a:r>
          </a:p>
          <a:p>
            <a:pPr lvl="1"/>
            <a:r>
              <a:rPr lang="en-US" sz="2400" dirty="0" smtClean="0"/>
              <a:t> It saves network bandwidth.</a:t>
            </a:r>
          </a:p>
          <a:p>
            <a:r>
              <a:rPr lang="en-US" sz="2600" dirty="0" smtClean="0"/>
              <a:t>Cons</a:t>
            </a:r>
            <a:endParaRPr lang="en-US" dirty="0" smtClean="0"/>
          </a:p>
          <a:p>
            <a:pPr lvl="1"/>
            <a:r>
              <a:rPr lang="en-US" sz="2400" dirty="0" smtClean="0"/>
              <a:t>Code is loaded in the browser so it will be visible to the client.</a:t>
            </a:r>
          </a:p>
          <a:p>
            <a:pPr lvl="1"/>
            <a:r>
              <a:rPr lang="en-US" sz="2400" dirty="0" smtClean="0"/>
              <a:t>Code is modifiable.</a:t>
            </a:r>
          </a:p>
          <a:p>
            <a:pPr lvl="1"/>
            <a:r>
              <a:rPr lang="en-US" sz="2400" dirty="0" smtClean="0"/>
              <a:t>Local files and databases cannot be accessed.</a:t>
            </a:r>
          </a:p>
          <a:p>
            <a:pPr lvl="1"/>
            <a:r>
              <a:rPr lang="en-US" sz="2400" dirty="0" smtClean="0"/>
              <a:t>User is able to disable client side scripting</a:t>
            </a:r>
            <a:endParaRPr lang="en-US" sz="2400" dirty="0"/>
          </a:p>
        </p:txBody>
      </p:sp>
    </p:spTree>
    <p:extLst>
      <p:ext uri="{BB962C8B-B14F-4D97-AF65-F5344CB8AC3E}">
        <p14:creationId xmlns:p14="http://schemas.microsoft.com/office/powerpoint/2010/main" val="320598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linds(horizont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blinds(horizontal)">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blinds(horizontal)">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blinds(horizontal)">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 Properties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50</a:t>
            </a:fld>
            <a:endParaRPr lang="en-US"/>
          </a:p>
        </p:txBody>
      </p:sp>
      <p:graphicFrame>
        <p:nvGraphicFramePr>
          <p:cNvPr id="5" name="Table 4"/>
          <p:cNvGraphicFramePr>
            <a:graphicFrameLocks noGrp="1"/>
          </p:cNvGraphicFramePr>
          <p:nvPr/>
        </p:nvGraphicFramePr>
        <p:xfrm>
          <a:off x="457200" y="1143000"/>
          <a:ext cx="8077200" cy="2966720"/>
        </p:xfrm>
        <a:graphic>
          <a:graphicData uri="http://schemas.openxmlformats.org/drawingml/2006/table">
            <a:tbl>
              <a:tblPr firstRow="1" bandRow="1">
                <a:tableStyleId>{5C22544A-7EE6-4342-B048-85BDC9FD1C3A}</a:tableStyleId>
              </a:tblPr>
              <a:tblGrid>
                <a:gridCol w="2019300"/>
                <a:gridCol w="6057900"/>
              </a:tblGrid>
              <a:tr h="370840">
                <a:tc>
                  <a:txBody>
                    <a:bodyPr/>
                    <a:lstStyle/>
                    <a:p>
                      <a:r>
                        <a:rPr lang="en-US" dirty="0" smtClean="0"/>
                        <a:t>Event</a:t>
                      </a:r>
                      <a:endParaRPr lang="en-US" dirty="0"/>
                    </a:p>
                  </a:txBody>
                  <a:tcPr/>
                </a:tc>
                <a:tc>
                  <a:txBody>
                    <a:bodyPr/>
                    <a:lstStyle/>
                    <a:p>
                      <a:r>
                        <a:rPr lang="en-US" dirty="0" smtClean="0"/>
                        <a:t>Description</a:t>
                      </a:r>
                      <a:endParaRPr lang="en-US" dirty="0"/>
                    </a:p>
                  </a:txBody>
                  <a:tcPr/>
                </a:tc>
              </a:tr>
              <a:tr h="370840">
                <a:tc>
                  <a:txBody>
                    <a:bodyPr/>
                    <a:lstStyle/>
                    <a:p>
                      <a:pPr marL="0" algn="l" defTabSz="914400" rtl="0" eaLnBrk="1" latinLnBrk="0" hangingPunct="1"/>
                      <a:r>
                        <a:rPr lang="en-US" sz="1800" dirty="0" err="1" smtClean="0">
                          <a:solidFill>
                            <a:srgbClr val="000000"/>
                          </a:solidFill>
                          <a:latin typeface="+mn-lt"/>
                          <a:ea typeface="Times New Roman"/>
                          <a:cs typeface="Times New Roman"/>
                        </a:rPr>
                        <a:t>className</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Sets or returns the class attribute of an element</a:t>
                      </a:r>
                      <a:endParaRPr lang="en-US" sz="1800" dirty="0" smtClean="0">
                        <a:latin typeface="+mn-lt"/>
                        <a:ea typeface="Calibri"/>
                        <a:cs typeface="Shruti"/>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id</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Sets or returns the id of an element</a:t>
                      </a:r>
                      <a:endParaRPr lang="en-US" sz="1800" kern="1200" dirty="0" smtClean="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err="1" smtClean="0">
                          <a:solidFill>
                            <a:srgbClr val="000000"/>
                          </a:solidFill>
                          <a:latin typeface="+mn-lt"/>
                          <a:ea typeface="Times New Roman"/>
                          <a:cs typeface="Times New Roman"/>
                        </a:rPr>
                        <a:t>innerHTML</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Sets or returns the HTML contents (+text) of an element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style</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Sets or returns the style attribute of an element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err="1" smtClean="0">
                          <a:solidFill>
                            <a:srgbClr val="000000"/>
                          </a:solidFill>
                          <a:latin typeface="+mn-lt"/>
                          <a:ea typeface="Times New Roman"/>
                          <a:cs typeface="Times New Roman"/>
                        </a:rPr>
                        <a:t>tabIndex</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Sets or returns the tab order of an element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title</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Sets or returns the title attribute of an element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value</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Sets or returns the value attribute of an element</a:t>
                      </a:r>
                      <a:endParaRPr lang="en-US" sz="1800" kern="1200" dirty="0">
                        <a:solidFill>
                          <a:schemeClr val="dk1"/>
                        </a:solidFill>
                        <a:latin typeface="+mn-lt"/>
                        <a:ea typeface="+mn-ea"/>
                        <a:cs typeface="+mn-cs"/>
                      </a:endParaRPr>
                    </a:p>
                  </a:txBody>
                  <a:tcPr/>
                </a:tc>
              </a:tr>
            </a:tbl>
          </a:graphicData>
        </a:graphic>
      </p:graphicFrame>
      <p:sp>
        <p:nvSpPr>
          <p:cNvPr id="6" name="Rectangle 5"/>
          <p:cNvSpPr/>
          <p:nvPr/>
        </p:nvSpPr>
        <p:spPr>
          <a:xfrm>
            <a:off x="304800" y="14859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 y="1889234"/>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22860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26670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 y="3048000"/>
            <a:ext cx="8458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33528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0" y="37338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Events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51</a:t>
            </a:fld>
            <a:endParaRPr lang="en-US"/>
          </a:p>
        </p:txBody>
      </p:sp>
      <p:graphicFrame>
        <p:nvGraphicFramePr>
          <p:cNvPr id="6" name="Table 5"/>
          <p:cNvGraphicFramePr>
            <a:graphicFrameLocks noGrp="1"/>
          </p:cNvGraphicFramePr>
          <p:nvPr/>
        </p:nvGraphicFramePr>
        <p:xfrm>
          <a:off x="457200" y="1143000"/>
          <a:ext cx="7924801" cy="4851400"/>
        </p:xfrm>
        <a:graphic>
          <a:graphicData uri="http://schemas.openxmlformats.org/drawingml/2006/table">
            <a:tbl>
              <a:tblPr firstRow="1" bandRow="1">
                <a:tableStyleId>{5C22544A-7EE6-4342-B048-85BDC9FD1C3A}</a:tableStyleId>
              </a:tblPr>
              <a:tblGrid>
                <a:gridCol w="1584960"/>
                <a:gridCol w="1584960"/>
                <a:gridCol w="4754881"/>
              </a:tblGrid>
              <a:tr h="370840">
                <a:tc>
                  <a:txBody>
                    <a:bodyPr/>
                    <a:lstStyle/>
                    <a:p>
                      <a:r>
                        <a:rPr lang="en-US" dirty="0" smtClean="0"/>
                        <a:t>Event</a:t>
                      </a:r>
                      <a:endParaRPr lang="en-US" dirty="0"/>
                    </a:p>
                  </a:txBody>
                  <a:tcPr/>
                </a:tc>
                <a:tc>
                  <a:txBody>
                    <a:bodyPr/>
                    <a:lstStyle/>
                    <a:p>
                      <a:r>
                        <a:rPr lang="en-US" dirty="0" smtClean="0"/>
                        <a:t>Attribute</a:t>
                      </a:r>
                      <a:endParaRPr lang="en-US" dirty="0"/>
                    </a:p>
                  </a:txBody>
                  <a:tcPr/>
                </a:tc>
                <a:tc>
                  <a:txBody>
                    <a:bodyPr/>
                    <a:lstStyle/>
                    <a:p>
                      <a:r>
                        <a:rPr lang="en-US" dirty="0" smtClean="0"/>
                        <a:t>Description</a:t>
                      </a:r>
                      <a:endParaRPr lang="en-US"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click</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err="1" smtClean="0">
                          <a:solidFill>
                            <a:schemeClr val="dk1"/>
                          </a:solidFill>
                          <a:latin typeface="+mn-lt"/>
                          <a:ea typeface="+mn-ea"/>
                          <a:cs typeface="+mn-cs"/>
                        </a:rPr>
                        <a:t>onclick</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The event occurs when the user clicks on an element</a:t>
                      </a: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dblclick</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err="1" smtClean="0">
                          <a:solidFill>
                            <a:schemeClr val="dk1"/>
                          </a:solidFill>
                          <a:latin typeface="+mn-lt"/>
                          <a:ea typeface="+mn-ea"/>
                          <a:cs typeface="+mn-cs"/>
                        </a:rPr>
                        <a:t>ondblclick</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The event occurs when the user double-clicks on an element</a:t>
                      </a: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mousedown</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err="1" smtClean="0">
                          <a:solidFill>
                            <a:schemeClr val="dk1"/>
                          </a:solidFill>
                          <a:latin typeface="+mn-lt"/>
                          <a:ea typeface="+mn-ea"/>
                          <a:cs typeface="+mn-cs"/>
                        </a:rPr>
                        <a:t>onmousedown</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The event occurs when a user presses a mouse button over an element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mousemove</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err="1" smtClean="0">
                          <a:solidFill>
                            <a:schemeClr val="dk1"/>
                          </a:solidFill>
                          <a:latin typeface="+mn-lt"/>
                          <a:ea typeface="+mn-ea"/>
                          <a:cs typeface="+mn-cs"/>
                        </a:rPr>
                        <a:t>onmousemove</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The event occurs when a user moves the mouse pointer over an element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mouseover</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err="1" smtClean="0">
                          <a:solidFill>
                            <a:schemeClr val="dk1"/>
                          </a:solidFill>
                          <a:latin typeface="+mn-lt"/>
                          <a:ea typeface="+mn-ea"/>
                          <a:cs typeface="+mn-cs"/>
                        </a:rPr>
                        <a:t>onmouseover</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The event occurs when a user mouse over an element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mouseout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err="1" smtClean="0">
                          <a:solidFill>
                            <a:schemeClr val="dk1"/>
                          </a:solidFill>
                          <a:latin typeface="+mn-lt"/>
                          <a:ea typeface="+mn-ea"/>
                          <a:cs typeface="+mn-cs"/>
                        </a:rPr>
                        <a:t>onmouseout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The event occurs when a user moves the mouse pointer out of an element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kern="1200" dirty="0" err="1" smtClean="0">
                          <a:solidFill>
                            <a:schemeClr val="dk1"/>
                          </a:solidFill>
                          <a:latin typeface="+mn-lt"/>
                          <a:ea typeface="+mn-ea"/>
                          <a:cs typeface="+mn-cs"/>
                        </a:rPr>
                        <a:t>mouseup</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err="1" smtClean="0">
                          <a:solidFill>
                            <a:schemeClr val="dk1"/>
                          </a:solidFill>
                          <a:latin typeface="+mn-lt"/>
                          <a:ea typeface="+mn-ea"/>
                          <a:cs typeface="+mn-cs"/>
                        </a:rPr>
                        <a:t>onmouseup</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smtClean="0">
                          <a:solidFill>
                            <a:schemeClr val="dk1"/>
                          </a:solidFill>
                          <a:latin typeface="+mn-lt"/>
                          <a:ea typeface="+mn-ea"/>
                          <a:cs typeface="+mn-cs"/>
                        </a:rPr>
                        <a:t>The event occurs when a user releases a mouse button over an element</a:t>
                      </a:r>
                      <a:endParaRPr lang="en-US" sz="1800" kern="1200" dirty="0">
                        <a:solidFill>
                          <a:schemeClr val="dk1"/>
                        </a:solidFill>
                        <a:latin typeface="+mn-lt"/>
                        <a:ea typeface="+mn-ea"/>
                        <a:cs typeface="+mn-cs"/>
                      </a:endParaRPr>
                    </a:p>
                  </a:txBody>
                  <a:tcPr/>
                </a:tc>
              </a:tr>
            </a:tbl>
          </a:graphicData>
        </a:graphic>
      </p:graphicFrame>
      <p:sp>
        <p:nvSpPr>
          <p:cNvPr id="5" name="Rectangle 4"/>
          <p:cNvSpPr/>
          <p:nvPr/>
        </p:nvSpPr>
        <p:spPr>
          <a:xfrm>
            <a:off x="228600" y="15240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 y="21336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2743200"/>
            <a:ext cx="830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3429000"/>
            <a:ext cx="830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 y="41148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47244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 y="5334000"/>
            <a:ext cx="830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Events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52</a:t>
            </a:fld>
            <a:endParaRPr lang="en-US"/>
          </a:p>
        </p:txBody>
      </p:sp>
      <p:graphicFrame>
        <p:nvGraphicFramePr>
          <p:cNvPr id="5" name="Table 4"/>
          <p:cNvGraphicFramePr>
            <a:graphicFrameLocks noGrp="1"/>
          </p:cNvGraphicFramePr>
          <p:nvPr/>
        </p:nvGraphicFramePr>
        <p:xfrm>
          <a:off x="457200" y="1143000"/>
          <a:ext cx="7924801" cy="2291080"/>
        </p:xfrm>
        <a:graphic>
          <a:graphicData uri="http://schemas.openxmlformats.org/drawingml/2006/table">
            <a:tbl>
              <a:tblPr firstRow="1" bandRow="1">
                <a:tableStyleId>{5C22544A-7EE6-4342-B048-85BDC9FD1C3A}</a:tableStyleId>
              </a:tblPr>
              <a:tblGrid>
                <a:gridCol w="1584960"/>
                <a:gridCol w="1584960"/>
                <a:gridCol w="4754881"/>
              </a:tblGrid>
              <a:tr h="370840">
                <a:tc>
                  <a:txBody>
                    <a:bodyPr/>
                    <a:lstStyle/>
                    <a:p>
                      <a:r>
                        <a:rPr lang="en-US" dirty="0" smtClean="0"/>
                        <a:t>Event</a:t>
                      </a:r>
                      <a:endParaRPr lang="en-US" dirty="0"/>
                    </a:p>
                  </a:txBody>
                  <a:tcPr/>
                </a:tc>
                <a:tc>
                  <a:txBody>
                    <a:bodyPr/>
                    <a:lstStyle/>
                    <a:p>
                      <a:r>
                        <a:rPr lang="en-US" dirty="0" smtClean="0"/>
                        <a:t>Attribute</a:t>
                      </a:r>
                      <a:endParaRPr lang="en-US" dirty="0"/>
                    </a:p>
                  </a:txBody>
                  <a:tcPr/>
                </a:tc>
                <a:tc>
                  <a:txBody>
                    <a:bodyPr/>
                    <a:lstStyle/>
                    <a:p>
                      <a:r>
                        <a:rPr lang="en-US" dirty="0" smtClean="0"/>
                        <a:t>Description</a:t>
                      </a:r>
                      <a:endParaRPr lang="en-US" dirty="0"/>
                    </a:p>
                  </a:txBody>
                  <a:tcPr/>
                </a:tc>
              </a:tr>
              <a:tr h="370840">
                <a:tc>
                  <a:txBody>
                    <a:bodyPr/>
                    <a:lstStyle/>
                    <a:p>
                      <a:pPr marL="0" algn="l" defTabSz="914400" rtl="0" eaLnBrk="1" latinLnBrk="0" hangingPunct="1"/>
                      <a:r>
                        <a:rPr lang="en-US" sz="1800" dirty="0" err="1" smtClean="0">
                          <a:solidFill>
                            <a:srgbClr val="000000"/>
                          </a:solidFill>
                          <a:latin typeface="+mn-lt"/>
                          <a:ea typeface="Times New Roman"/>
                          <a:cs typeface="Times New Roman"/>
                        </a:rPr>
                        <a:t>keydown</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onkeydown</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The event occurs when the user is pressing a key or holding down a key</a:t>
                      </a:r>
                      <a:endParaRPr lang="en-US" sz="1800" kern="1200" dirty="0" smtClean="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err="1" smtClean="0">
                          <a:solidFill>
                            <a:srgbClr val="000000"/>
                          </a:solidFill>
                          <a:latin typeface="+mn-lt"/>
                          <a:ea typeface="Times New Roman"/>
                          <a:cs typeface="Times New Roman"/>
                        </a:rPr>
                        <a:t>keypress</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onkeypress</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The event occurs when the user is pressing a key or holding down a key</a:t>
                      </a:r>
                      <a:endParaRPr lang="en-US" sz="1800" kern="1200" dirty="0" smtClean="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err="1" smtClean="0">
                          <a:solidFill>
                            <a:srgbClr val="000000"/>
                          </a:solidFill>
                          <a:latin typeface="+mn-lt"/>
                          <a:ea typeface="Times New Roman"/>
                          <a:cs typeface="Times New Roman"/>
                        </a:rPr>
                        <a:t>keyup</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onkeyup</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The event occurs when a keyboard key is released</a:t>
                      </a:r>
                      <a:endParaRPr lang="en-US" sz="1800" kern="1200" dirty="0">
                        <a:solidFill>
                          <a:schemeClr val="dk1"/>
                        </a:solidFill>
                        <a:latin typeface="+mn-lt"/>
                        <a:ea typeface="+mn-ea"/>
                        <a:cs typeface="+mn-cs"/>
                      </a:endParaRPr>
                    </a:p>
                  </a:txBody>
                  <a:tcPr/>
                </a:tc>
              </a:tr>
            </a:tbl>
          </a:graphicData>
        </a:graphic>
      </p:graphicFrame>
      <p:sp>
        <p:nvSpPr>
          <p:cNvPr id="6" name="Rectangle 5"/>
          <p:cNvSpPr/>
          <p:nvPr/>
        </p:nvSpPr>
        <p:spPr>
          <a:xfrm>
            <a:off x="0" y="15240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 y="21336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2743200"/>
            <a:ext cx="8839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Frame/Object Events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53</a:t>
            </a:fld>
            <a:endParaRPr lang="en-US"/>
          </a:p>
        </p:txBody>
      </p:sp>
      <p:graphicFrame>
        <p:nvGraphicFramePr>
          <p:cNvPr id="5" name="Table 4"/>
          <p:cNvGraphicFramePr>
            <a:graphicFrameLocks noGrp="1"/>
          </p:cNvGraphicFramePr>
          <p:nvPr/>
        </p:nvGraphicFramePr>
        <p:xfrm>
          <a:off x="457200" y="1143000"/>
          <a:ext cx="7924801" cy="4485640"/>
        </p:xfrm>
        <a:graphic>
          <a:graphicData uri="http://schemas.openxmlformats.org/drawingml/2006/table">
            <a:tbl>
              <a:tblPr firstRow="1" bandRow="1">
                <a:tableStyleId>{5C22544A-7EE6-4342-B048-85BDC9FD1C3A}</a:tableStyleId>
              </a:tblPr>
              <a:tblGrid>
                <a:gridCol w="1584960"/>
                <a:gridCol w="1584960"/>
                <a:gridCol w="4754881"/>
              </a:tblGrid>
              <a:tr h="370840">
                <a:tc>
                  <a:txBody>
                    <a:bodyPr/>
                    <a:lstStyle/>
                    <a:p>
                      <a:r>
                        <a:rPr lang="en-US" dirty="0" smtClean="0"/>
                        <a:t>Event</a:t>
                      </a:r>
                      <a:endParaRPr lang="en-US" dirty="0"/>
                    </a:p>
                  </a:txBody>
                  <a:tcPr/>
                </a:tc>
                <a:tc>
                  <a:txBody>
                    <a:bodyPr/>
                    <a:lstStyle/>
                    <a:p>
                      <a:r>
                        <a:rPr lang="en-US" dirty="0" smtClean="0"/>
                        <a:t>Attribute</a:t>
                      </a:r>
                      <a:endParaRPr lang="en-US" dirty="0"/>
                    </a:p>
                  </a:txBody>
                  <a:tcPr/>
                </a:tc>
                <a:tc>
                  <a:txBody>
                    <a:bodyPr/>
                    <a:lstStyle/>
                    <a:p>
                      <a:r>
                        <a:rPr lang="en-US" dirty="0" smtClean="0"/>
                        <a:t>Description</a:t>
                      </a:r>
                      <a:endParaRPr lang="en-US" dirty="0"/>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abort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onabort</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The event occurs when an image is stopped from loading before completely loaded (for &lt;object&gt;)</a:t>
                      </a:r>
                      <a:endParaRPr lang="en-US" sz="1800" kern="1200" dirty="0" smtClean="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error</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onerror</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The event occurs when an image does not load properly (for &lt;object&gt;, &lt;body&gt; and &lt;frameset&gt;)</a:t>
                      </a:r>
                      <a:endParaRPr lang="en-US" sz="1800" kern="1200" dirty="0" smtClean="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load</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onload</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The event occurs when a document, frameset, or &lt;object&gt; has been loaded</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resize</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onresize</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The event occurs when a document view is resized</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scroll</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onscroll</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The event occurs when a document view is scrolled</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smtClean="0">
                          <a:solidFill>
                            <a:srgbClr val="000000"/>
                          </a:solidFill>
                          <a:latin typeface="+mn-lt"/>
                          <a:ea typeface="Times New Roman"/>
                          <a:cs typeface="Times New Roman"/>
                        </a:rPr>
                        <a:t>unload</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onunload</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The event occurs when a document is removed from a window or frame (for &lt;body&gt; and &lt;frameset&gt;)</a:t>
                      </a:r>
                      <a:endParaRPr lang="en-US" sz="1800" kern="1200" dirty="0">
                        <a:solidFill>
                          <a:schemeClr val="dk1"/>
                        </a:solidFill>
                        <a:latin typeface="+mn-lt"/>
                        <a:ea typeface="+mn-ea"/>
                        <a:cs typeface="+mn-cs"/>
                      </a:endParaRPr>
                    </a:p>
                  </a:txBody>
                  <a:tcPr/>
                </a:tc>
              </a:tr>
            </a:tbl>
          </a:graphicData>
        </a:graphic>
      </p:graphicFrame>
      <p:sp>
        <p:nvSpPr>
          <p:cNvPr id="6" name="Rectangle 5"/>
          <p:cNvSpPr/>
          <p:nvPr/>
        </p:nvSpPr>
        <p:spPr>
          <a:xfrm>
            <a:off x="0" y="15240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21336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27432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3413234"/>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2400" y="40386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 y="4724400"/>
            <a:ext cx="88392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Events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54</a:t>
            </a:fld>
            <a:endParaRPr lang="en-US"/>
          </a:p>
        </p:txBody>
      </p:sp>
      <p:graphicFrame>
        <p:nvGraphicFramePr>
          <p:cNvPr id="5" name="Table 4"/>
          <p:cNvGraphicFramePr>
            <a:graphicFrameLocks noGrp="1"/>
          </p:cNvGraphicFramePr>
          <p:nvPr/>
        </p:nvGraphicFramePr>
        <p:xfrm>
          <a:off x="457200" y="1143000"/>
          <a:ext cx="7924801" cy="4221480"/>
        </p:xfrm>
        <a:graphic>
          <a:graphicData uri="http://schemas.openxmlformats.org/drawingml/2006/table">
            <a:tbl>
              <a:tblPr firstRow="1" bandRow="1">
                <a:tableStyleId>{5C22544A-7EE6-4342-B048-85BDC9FD1C3A}</a:tableStyleId>
              </a:tblPr>
              <a:tblGrid>
                <a:gridCol w="1584960"/>
                <a:gridCol w="1584960"/>
                <a:gridCol w="4754881"/>
              </a:tblGrid>
              <a:tr h="370840">
                <a:tc>
                  <a:txBody>
                    <a:bodyPr/>
                    <a:lstStyle/>
                    <a:p>
                      <a:r>
                        <a:rPr lang="en-US" dirty="0" smtClean="0"/>
                        <a:t>Event</a:t>
                      </a:r>
                      <a:endParaRPr lang="en-US" dirty="0"/>
                    </a:p>
                  </a:txBody>
                  <a:tcPr/>
                </a:tc>
                <a:tc>
                  <a:txBody>
                    <a:bodyPr/>
                    <a:lstStyle/>
                    <a:p>
                      <a:r>
                        <a:rPr lang="en-US" dirty="0" smtClean="0"/>
                        <a:t>Attribute</a:t>
                      </a:r>
                      <a:endParaRPr lang="en-US" dirty="0"/>
                    </a:p>
                  </a:txBody>
                  <a:tcPr/>
                </a:tc>
                <a:tc>
                  <a:txBody>
                    <a:bodyPr/>
                    <a:lstStyle/>
                    <a:p>
                      <a:r>
                        <a:rPr lang="en-US" dirty="0" smtClean="0"/>
                        <a:t>Description</a:t>
                      </a:r>
                      <a:endParaRPr lang="en-US" dirty="0"/>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blur</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onblur</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The event occurs when a form element loses focus</a:t>
                      </a:r>
                      <a:endParaRPr lang="en-US" sz="1800" dirty="0" smtClean="0">
                        <a:latin typeface="+mn-lt"/>
                        <a:ea typeface="Calibri"/>
                        <a:cs typeface="Shruti"/>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change</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onchange</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mn-lt"/>
                          <a:ea typeface="Times New Roman"/>
                          <a:cs typeface="Times New Roman"/>
                        </a:rPr>
                        <a:t>The event occurs when the content of a form element, the selection, or the checked state have changed (for &lt;input&gt;, &lt;select&gt;, and &lt;</a:t>
                      </a:r>
                      <a:r>
                        <a:rPr lang="en-US" sz="1800" dirty="0" err="1" smtClean="0">
                          <a:solidFill>
                            <a:srgbClr val="000000"/>
                          </a:solidFill>
                          <a:latin typeface="+mn-lt"/>
                          <a:ea typeface="Times New Roman"/>
                          <a:cs typeface="Times New Roman"/>
                        </a:rPr>
                        <a:t>textarea</a:t>
                      </a:r>
                      <a:r>
                        <a:rPr lang="en-US" sz="1800" dirty="0" smtClean="0">
                          <a:solidFill>
                            <a:srgbClr val="000000"/>
                          </a:solidFill>
                          <a:latin typeface="+mn-lt"/>
                          <a:ea typeface="Times New Roman"/>
                          <a:cs typeface="Times New Roman"/>
                        </a:rPr>
                        <a:t>&gt;)</a:t>
                      </a:r>
                      <a:endParaRPr lang="en-US" sz="1800" kern="1200" dirty="0" smtClean="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focus</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onfocus</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The event occurs when an element gets focus (for &lt;label&gt;, &lt;input&gt;, &lt;select&gt;, </a:t>
                      </a:r>
                      <a:r>
                        <a:rPr lang="en-US" sz="1800" dirty="0" err="1" smtClean="0">
                          <a:solidFill>
                            <a:srgbClr val="000000"/>
                          </a:solidFill>
                          <a:latin typeface="+mn-lt"/>
                          <a:ea typeface="Times New Roman"/>
                          <a:cs typeface="Times New Roman"/>
                        </a:rPr>
                        <a:t>textarea</a:t>
                      </a:r>
                      <a:r>
                        <a:rPr lang="en-US" sz="1800" dirty="0" smtClean="0">
                          <a:solidFill>
                            <a:srgbClr val="000000"/>
                          </a:solidFill>
                          <a:latin typeface="+mn-lt"/>
                          <a:ea typeface="Times New Roman"/>
                          <a:cs typeface="Times New Roman"/>
                        </a:rPr>
                        <a:t>&gt;, and &lt;button&gt;)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reset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onreset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The event occurs when a form is reset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select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onselect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The event occurs when a user selects some  text (for &lt;input&gt; and &lt;</a:t>
                      </a:r>
                      <a:r>
                        <a:rPr lang="en-US" sz="1800" dirty="0" err="1" smtClean="0">
                          <a:solidFill>
                            <a:srgbClr val="000000"/>
                          </a:solidFill>
                          <a:latin typeface="+mn-lt"/>
                          <a:ea typeface="Times New Roman"/>
                          <a:cs typeface="Times New Roman"/>
                        </a:rPr>
                        <a:t>textarea</a:t>
                      </a:r>
                      <a:r>
                        <a:rPr lang="en-US" sz="1800" dirty="0" smtClean="0">
                          <a:solidFill>
                            <a:srgbClr val="000000"/>
                          </a:solidFill>
                          <a:latin typeface="+mn-lt"/>
                          <a:ea typeface="Times New Roman"/>
                          <a:cs typeface="Times New Roman"/>
                        </a:rPr>
                        <a:t>&gt;)</a:t>
                      </a:r>
                      <a:endParaRPr lang="en-US" sz="1800" kern="1200" dirty="0">
                        <a:solidFill>
                          <a:schemeClr val="dk1"/>
                        </a:solidFill>
                        <a:latin typeface="+mn-lt"/>
                        <a:ea typeface="+mn-ea"/>
                        <a:cs typeface="+mn-cs"/>
                      </a:endParaRPr>
                    </a:p>
                  </a:txBody>
                  <a:tcPr/>
                </a:tc>
              </a:tr>
              <a:tr h="370840">
                <a:tc>
                  <a:txBody>
                    <a:bodyPr/>
                    <a:lstStyle/>
                    <a:p>
                      <a:pPr marL="0" algn="l" defTabSz="914400" rtl="0" eaLnBrk="1" latinLnBrk="0" hangingPunct="1"/>
                      <a:r>
                        <a:rPr lang="en-US" sz="1800" dirty="0" smtClean="0">
                          <a:solidFill>
                            <a:srgbClr val="000000"/>
                          </a:solidFill>
                          <a:latin typeface="+mn-lt"/>
                          <a:ea typeface="Times New Roman"/>
                          <a:cs typeface="Times New Roman"/>
                        </a:rPr>
                        <a:t>submit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err="1" smtClean="0">
                          <a:solidFill>
                            <a:srgbClr val="000000"/>
                          </a:solidFill>
                          <a:latin typeface="+mn-lt"/>
                          <a:ea typeface="Times New Roman"/>
                          <a:cs typeface="Times New Roman"/>
                        </a:rPr>
                        <a:t>onsubmit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dirty="0" smtClean="0">
                          <a:solidFill>
                            <a:srgbClr val="000000"/>
                          </a:solidFill>
                          <a:latin typeface="+mn-lt"/>
                          <a:ea typeface="Times New Roman"/>
                          <a:cs typeface="Times New Roman"/>
                        </a:rPr>
                        <a:t>The event occurs when a form is submitted</a:t>
                      </a:r>
                      <a:endParaRPr lang="en-US" sz="1800" kern="1200" dirty="0">
                        <a:solidFill>
                          <a:schemeClr val="dk1"/>
                        </a:solidFill>
                        <a:latin typeface="+mn-lt"/>
                        <a:ea typeface="+mn-ea"/>
                        <a:cs typeface="+mn-cs"/>
                      </a:endParaRPr>
                    </a:p>
                  </a:txBody>
                  <a:tcPr/>
                </a:tc>
              </a:tr>
            </a:tbl>
          </a:graphicData>
        </a:graphic>
      </p:graphicFrame>
      <p:sp>
        <p:nvSpPr>
          <p:cNvPr id="6" name="Rectangle 5"/>
          <p:cNvSpPr/>
          <p:nvPr/>
        </p:nvSpPr>
        <p:spPr>
          <a:xfrm>
            <a:off x="152400" y="15240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 y="2209800"/>
            <a:ext cx="8839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3048000"/>
            <a:ext cx="8839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3962400"/>
            <a:ext cx="883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2400" y="43434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4953000"/>
            <a:ext cx="8839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nvGraphicFramePr>
        <p:xfrm>
          <a:off x="228600" y="1219200"/>
          <a:ext cx="8763000" cy="3388360"/>
        </p:xfrm>
        <a:graphic>
          <a:graphicData uri="http://schemas.openxmlformats.org/drawingml/2006/table">
            <a:tbl>
              <a:tblPr firstRow="1" bandRow="1">
                <a:tableStyleId>{5C22544A-7EE6-4342-B048-85BDC9FD1C3A}</a:tableStyleId>
              </a:tblPr>
              <a:tblGrid>
                <a:gridCol w="4381500"/>
                <a:gridCol w="4381500"/>
              </a:tblGrid>
              <a:tr h="370840">
                <a:tc>
                  <a:txBody>
                    <a:bodyPr/>
                    <a:lstStyle/>
                    <a:p>
                      <a:pPr algn="ctr"/>
                      <a:r>
                        <a:rPr lang="en-US" dirty="0" smtClean="0"/>
                        <a:t>Server</a:t>
                      </a:r>
                      <a:r>
                        <a:rPr lang="en-US" baseline="0" dirty="0" smtClean="0"/>
                        <a:t> Side Scripting</a:t>
                      </a:r>
                      <a:endParaRPr lang="en-US" dirty="0"/>
                    </a:p>
                  </a:txBody>
                  <a:tcPr/>
                </a:tc>
                <a:tc>
                  <a:txBody>
                    <a:bodyPr/>
                    <a:lstStyle/>
                    <a:p>
                      <a:pPr algn="ctr"/>
                      <a:r>
                        <a:rPr lang="en-US" dirty="0" smtClean="0"/>
                        <a:t>Client Side Scripting</a:t>
                      </a:r>
                      <a:endParaRPr lang="en-US" dirty="0"/>
                    </a:p>
                  </a:txBody>
                  <a:tcPr/>
                </a:tc>
              </a:tr>
              <a:tr h="370840">
                <a:tc>
                  <a:txBody>
                    <a:bodyPr/>
                    <a:lstStyle/>
                    <a:p>
                      <a:pPr algn="just"/>
                      <a:r>
                        <a:rPr lang="en-US" sz="1800" b="0" i="0" kern="1200" dirty="0" smtClean="0">
                          <a:solidFill>
                            <a:schemeClr val="dk1"/>
                          </a:solidFill>
                          <a:latin typeface="+mn-lt"/>
                          <a:ea typeface="+mn-ea"/>
                          <a:cs typeface="+mn-cs"/>
                        </a:rPr>
                        <a:t>Server side scripting is used to create dynamic pages based on a number of conditions when the users browser makes a request to the server.</a:t>
                      </a:r>
                      <a:endParaRPr lang="en-US" dirty="0"/>
                    </a:p>
                  </a:txBody>
                  <a:tcPr/>
                </a:tc>
                <a:tc>
                  <a:txBody>
                    <a:bodyPr/>
                    <a:lstStyle/>
                    <a:p>
                      <a:pPr algn="just"/>
                      <a:r>
                        <a:rPr lang="en-US" sz="1800" b="0" i="0" kern="1200" dirty="0" smtClean="0">
                          <a:solidFill>
                            <a:schemeClr val="dk1"/>
                          </a:solidFill>
                          <a:latin typeface="+mn-lt"/>
                          <a:ea typeface="+mn-ea"/>
                          <a:cs typeface="+mn-cs"/>
                        </a:rPr>
                        <a:t>Client side scripting is used when the users browser already has all the code and the page is altered on the basis of the users input.</a:t>
                      </a:r>
                      <a:endParaRPr lang="en-US" dirty="0"/>
                    </a:p>
                  </a:txBody>
                  <a:tcPr/>
                </a:tc>
              </a:tr>
              <a:tr h="370840">
                <a:tc>
                  <a:txBody>
                    <a:bodyPr/>
                    <a:lstStyle/>
                    <a:p>
                      <a:pPr algn="just"/>
                      <a:r>
                        <a:rPr lang="en-US" sz="1800" b="0" i="0" kern="1200" dirty="0" smtClean="0">
                          <a:solidFill>
                            <a:schemeClr val="dk1"/>
                          </a:solidFill>
                          <a:latin typeface="+mn-lt"/>
                          <a:ea typeface="+mn-ea"/>
                          <a:cs typeface="+mn-cs"/>
                        </a:rPr>
                        <a:t>The Web Server executes the server side scripting that produces the page to be sent to the browser.</a:t>
                      </a:r>
                      <a:endParaRPr lang="en-US" dirty="0"/>
                    </a:p>
                  </a:txBody>
                  <a:tcPr/>
                </a:tc>
                <a:tc>
                  <a:txBody>
                    <a:bodyPr/>
                    <a:lstStyle/>
                    <a:p>
                      <a:pPr algn="just"/>
                      <a:r>
                        <a:rPr lang="en-US" sz="1800" b="0" i="0" kern="1200" dirty="0" smtClean="0">
                          <a:solidFill>
                            <a:schemeClr val="dk1"/>
                          </a:solidFill>
                          <a:latin typeface="+mn-lt"/>
                          <a:ea typeface="+mn-ea"/>
                          <a:cs typeface="+mn-cs"/>
                        </a:rPr>
                        <a:t>The Web Browser executes the client side scripting that resides at the user’s computer.</a:t>
                      </a:r>
                      <a:endParaRPr lang="en-US" dirty="0"/>
                    </a:p>
                  </a:txBody>
                  <a:tcPr/>
                </a:tc>
              </a:tr>
              <a:tr h="370840">
                <a:tc>
                  <a:txBody>
                    <a:bodyPr/>
                    <a:lstStyle/>
                    <a:p>
                      <a:pPr algn="just"/>
                      <a:r>
                        <a:rPr lang="en-US" sz="1800" b="0" i="0" kern="1200" dirty="0" smtClean="0">
                          <a:solidFill>
                            <a:schemeClr val="dk1"/>
                          </a:solidFill>
                          <a:latin typeface="+mn-lt"/>
                          <a:ea typeface="+mn-ea"/>
                          <a:cs typeface="+mn-cs"/>
                        </a:rPr>
                        <a:t>Server side scripting is used to connect to the databases and files that reside on the web server.</a:t>
                      </a:r>
                      <a:endParaRPr lang="en-US" dirty="0"/>
                    </a:p>
                  </a:txBody>
                  <a:tcPr/>
                </a:tc>
                <a:tc>
                  <a:txBody>
                    <a:bodyPr/>
                    <a:lstStyle/>
                    <a:p>
                      <a:pPr algn="just"/>
                      <a:r>
                        <a:rPr lang="en-US" sz="1800" b="0" i="0" kern="1200" dirty="0" smtClean="0">
                          <a:solidFill>
                            <a:schemeClr val="dk1"/>
                          </a:solidFill>
                          <a:latin typeface="+mn-lt"/>
                          <a:ea typeface="+mn-ea"/>
                          <a:cs typeface="+mn-cs"/>
                        </a:rPr>
                        <a:t>Client side scripting cannot be used to connect to the databases and</a:t>
                      </a:r>
                      <a:r>
                        <a:rPr lang="en-US" sz="1800" b="0" i="0" kern="1200" baseline="0" dirty="0" smtClean="0">
                          <a:solidFill>
                            <a:schemeClr val="dk1"/>
                          </a:solidFill>
                          <a:latin typeface="+mn-lt"/>
                          <a:ea typeface="+mn-ea"/>
                          <a:cs typeface="+mn-cs"/>
                        </a:rPr>
                        <a:t> files</a:t>
                      </a:r>
                      <a:r>
                        <a:rPr lang="en-US" sz="1800" b="0" i="0" kern="1200" dirty="0" smtClean="0">
                          <a:solidFill>
                            <a:schemeClr val="dk1"/>
                          </a:solidFill>
                          <a:latin typeface="+mn-lt"/>
                          <a:ea typeface="+mn-ea"/>
                          <a:cs typeface="+mn-cs"/>
                        </a:rPr>
                        <a:t> on the web server.</a:t>
                      </a:r>
                      <a:endParaRPr lang="en-US" dirty="0"/>
                    </a:p>
                  </a:txBody>
                  <a:tcPr/>
                </a:tc>
              </a:tr>
            </a:tbl>
          </a:graphicData>
        </a:graphic>
      </p:graphicFrame>
      <p:sp>
        <p:nvSpPr>
          <p:cNvPr id="14" name="Rectangle 13"/>
          <p:cNvSpPr/>
          <p:nvPr/>
        </p:nvSpPr>
        <p:spPr>
          <a:xfrm>
            <a:off x="0" y="36576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81088"/>
            <a:ext cx="8763000" cy="809512"/>
          </a:xfrm>
        </p:spPr>
        <p:txBody>
          <a:bodyPr>
            <a:normAutofit/>
          </a:bodyPr>
          <a:lstStyle/>
          <a:p>
            <a:r>
              <a:rPr lang="en-US" dirty="0" smtClean="0"/>
              <a:t>Client V/S Server Side Scripting</a:t>
            </a:r>
            <a:endParaRPr lang="en-IN" dirty="0">
              <a:latin typeface="+mj-lt"/>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pPr/>
              <a:t>6</a:t>
            </a:fld>
            <a:endParaRPr lang="en-US"/>
          </a:p>
        </p:txBody>
      </p:sp>
      <p:sp>
        <p:nvSpPr>
          <p:cNvPr id="8" name="Rectangle 7"/>
          <p:cNvSpPr/>
          <p:nvPr/>
        </p:nvSpPr>
        <p:spPr>
          <a:xfrm>
            <a:off x="0" y="1600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7432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0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nvGraphicFramePr>
        <p:xfrm>
          <a:off x="228600" y="1219200"/>
          <a:ext cx="8763000" cy="2565400"/>
        </p:xfrm>
        <a:graphic>
          <a:graphicData uri="http://schemas.openxmlformats.org/drawingml/2006/table">
            <a:tbl>
              <a:tblPr firstRow="1" bandRow="1">
                <a:tableStyleId>{5C22544A-7EE6-4342-B048-85BDC9FD1C3A}</a:tableStyleId>
              </a:tblPr>
              <a:tblGrid>
                <a:gridCol w="4381500"/>
                <a:gridCol w="4381500"/>
              </a:tblGrid>
              <a:tr h="370840">
                <a:tc>
                  <a:txBody>
                    <a:bodyPr/>
                    <a:lstStyle/>
                    <a:p>
                      <a:pPr algn="ctr"/>
                      <a:r>
                        <a:rPr lang="en-US" dirty="0" smtClean="0"/>
                        <a:t>Server</a:t>
                      </a:r>
                      <a:r>
                        <a:rPr lang="en-US" baseline="0" dirty="0" smtClean="0"/>
                        <a:t> Side Scripting</a:t>
                      </a:r>
                      <a:endParaRPr lang="en-US" dirty="0"/>
                    </a:p>
                  </a:txBody>
                  <a:tcPr/>
                </a:tc>
                <a:tc>
                  <a:txBody>
                    <a:bodyPr/>
                    <a:lstStyle/>
                    <a:p>
                      <a:pPr algn="ctr"/>
                      <a:r>
                        <a:rPr lang="en-US" dirty="0" smtClean="0"/>
                        <a:t>Client Side Scripting</a:t>
                      </a:r>
                      <a:endParaRPr lang="en-US" dirty="0"/>
                    </a:p>
                  </a:txBody>
                  <a:tcPr/>
                </a:tc>
              </a:tr>
              <a:tr h="370840">
                <a:tc>
                  <a:txBody>
                    <a:bodyPr/>
                    <a:lstStyle/>
                    <a:p>
                      <a:pPr algn="just"/>
                      <a:r>
                        <a:rPr lang="en-US" sz="1800" b="0" i="0" kern="1200" dirty="0" smtClean="0">
                          <a:solidFill>
                            <a:schemeClr val="dk1"/>
                          </a:solidFill>
                          <a:latin typeface="+mn-lt"/>
                          <a:ea typeface="+mn-ea"/>
                          <a:cs typeface="+mn-cs"/>
                        </a:rPr>
                        <a:t>Server</a:t>
                      </a:r>
                      <a:r>
                        <a:rPr lang="en-US" sz="1800" b="0" i="0" kern="1200" baseline="0" dirty="0" smtClean="0">
                          <a:solidFill>
                            <a:schemeClr val="dk1"/>
                          </a:solidFill>
                          <a:latin typeface="+mn-lt"/>
                          <a:ea typeface="+mn-ea"/>
                          <a:cs typeface="+mn-cs"/>
                        </a:rPr>
                        <a:t> resources can be accessed by the server side scripting.</a:t>
                      </a:r>
                      <a:endParaRPr lang="en-US" dirty="0"/>
                    </a:p>
                  </a:txBody>
                  <a:tcPr/>
                </a:tc>
                <a:tc>
                  <a:txBody>
                    <a:bodyPr/>
                    <a:lstStyle/>
                    <a:p>
                      <a:pPr algn="just"/>
                      <a:r>
                        <a:rPr lang="en-US" sz="1800" b="0" i="0" kern="1200" dirty="0" smtClean="0">
                          <a:solidFill>
                            <a:schemeClr val="dk1"/>
                          </a:solidFill>
                          <a:latin typeface="+mn-lt"/>
                          <a:ea typeface="+mn-ea"/>
                          <a:cs typeface="+mn-cs"/>
                        </a:rPr>
                        <a:t>Browser</a:t>
                      </a:r>
                      <a:r>
                        <a:rPr lang="en-US" sz="1800" b="0" i="0" kern="1200" baseline="0" dirty="0" smtClean="0">
                          <a:solidFill>
                            <a:schemeClr val="dk1"/>
                          </a:solidFill>
                          <a:latin typeface="+mn-lt"/>
                          <a:ea typeface="+mn-ea"/>
                          <a:cs typeface="+mn-cs"/>
                        </a:rPr>
                        <a:t> resources can be accessed by the client side scripting.</a:t>
                      </a:r>
                      <a:endParaRPr lang="en-US" dirty="0"/>
                    </a:p>
                  </a:txBody>
                  <a:tcPr/>
                </a:tc>
              </a:tr>
              <a:tr h="370840">
                <a:tc>
                  <a:txBody>
                    <a:bodyPr/>
                    <a:lstStyle/>
                    <a:p>
                      <a:pPr algn="just"/>
                      <a:r>
                        <a:rPr lang="en-US" sz="1800" b="0" i="0" kern="1200" dirty="0" smtClean="0">
                          <a:solidFill>
                            <a:schemeClr val="dk1"/>
                          </a:solidFill>
                          <a:latin typeface="+mn-lt"/>
                          <a:ea typeface="+mn-ea"/>
                          <a:cs typeface="+mn-cs"/>
                        </a:rPr>
                        <a:t>Server side scripting can’t be blocked by the user.</a:t>
                      </a:r>
                      <a:endParaRPr lang="en-US" dirty="0"/>
                    </a:p>
                  </a:txBody>
                  <a:tcPr/>
                </a:tc>
                <a:tc>
                  <a:txBody>
                    <a:bodyPr/>
                    <a:lstStyle/>
                    <a:p>
                      <a:pPr algn="just"/>
                      <a:r>
                        <a:rPr lang="en-US" sz="1800" b="0" i="0" kern="1200" dirty="0" smtClean="0">
                          <a:solidFill>
                            <a:schemeClr val="dk1"/>
                          </a:solidFill>
                          <a:latin typeface="+mn-lt"/>
                          <a:ea typeface="+mn-ea"/>
                          <a:cs typeface="+mn-cs"/>
                        </a:rPr>
                        <a:t>Client side scripting is possible to be blocked by the user.</a:t>
                      </a:r>
                      <a:endParaRPr lang="en-US" dirty="0"/>
                    </a:p>
                  </a:txBody>
                  <a:tcPr/>
                </a:tc>
              </a:tr>
              <a:tr h="370840">
                <a:tc>
                  <a:txBody>
                    <a:bodyPr/>
                    <a:lstStyle/>
                    <a:p>
                      <a:pPr algn="just"/>
                      <a:r>
                        <a:rPr lang="en-US" sz="1800" b="0" i="0" kern="1200" dirty="0" smtClean="0">
                          <a:solidFill>
                            <a:schemeClr val="dk1"/>
                          </a:solidFill>
                          <a:latin typeface="+mn-lt"/>
                          <a:ea typeface="+mn-ea"/>
                          <a:cs typeface="+mn-cs"/>
                        </a:rPr>
                        <a:t>Examples of Server side scripting languages : PHP, JSP,  ASP, </a:t>
                      </a:r>
                      <a:r>
                        <a:rPr lang="en-US" sz="1800" b="0" i="0" kern="1200" dirty="0" err="1" smtClean="0">
                          <a:solidFill>
                            <a:schemeClr val="dk1"/>
                          </a:solidFill>
                          <a:latin typeface="+mn-lt"/>
                          <a:ea typeface="+mn-ea"/>
                          <a:cs typeface="+mn-cs"/>
                        </a:rPr>
                        <a:t>ASP.Net</a:t>
                      </a:r>
                      <a:r>
                        <a:rPr lang="en-US" sz="1800" b="0" i="0" kern="1200" dirty="0" smtClean="0">
                          <a:solidFill>
                            <a:schemeClr val="dk1"/>
                          </a:solidFill>
                          <a:latin typeface="+mn-lt"/>
                          <a:ea typeface="+mn-ea"/>
                          <a:cs typeface="+mn-cs"/>
                        </a:rPr>
                        <a:t>, Ruby, Perl and many more.</a:t>
                      </a:r>
                      <a:endParaRPr lang="en-US" dirty="0"/>
                    </a:p>
                  </a:txBody>
                  <a:tcPr/>
                </a:tc>
                <a:tc>
                  <a:txBody>
                    <a:bodyPr/>
                    <a:lstStyle/>
                    <a:p>
                      <a:pPr algn="just"/>
                      <a:r>
                        <a:rPr lang="en-US" sz="1800" b="0" i="0" kern="1200" dirty="0" smtClean="0">
                          <a:solidFill>
                            <a:schemeClr val="dk1"/>
                          </a:solidFill>
                          <a:latin typeface="+mn-lt"/>
                          <a:ea typeface="+mn-ea"/>
                          <a:cs typeface="+mn-cs"/>
                        </a:rPr>
                        <a:t>Examples of Client side scripting languages : </a:t>
                      </a:r>
                      <a:r>
                        <a:rPr lang="en-US" sz="1800" b="0" i="0" kern="1200" dirty="0" err="1" smtClean="0">
                          <a:solidFill>
                            <a:schemeClr val="dk1"/>
                          </a:solidFill>
                          <a:latin typeface="+mn-lt"/>
                          <a:ea typeface="+mn-ea"/>
                          <a:cs typeface="+mn-cs"/>
                        </a:rPr>
                        <a:t>Javascript</a:t>
                      </a:r>
                      <a:r>
                        <a:rPr lang="en-US" sz="1800" b="0" i="0" kern="1200" dirty="0" smtClean="0">
                          <a:solidFill>
                            <a:schemeClr val="dk1"/>
                          </a:solidFill>
                          <a:latin typeface="+mn-lt"/>
                          <a:ea typeface="+mn-ea"/>
                          <a:cs typeface="+mn-cs"/>
                        </a:rPr>
                        <a:t>, VB script, etc.</a:t>
                      </a:r>
                      <a:endParaRPr lang="en-US" dirty="0"/>
                    </a:p>
                  </a:txBody>
                  <a:tcPr/>
                </a:tc>
              </a:tr>
            </a:tbl>
          </a:graphicData>
        </a:graphic>
      </p:graphicFrame>
      <p:sp>
        <p:nvSpPr>
          <p:cNvPr id="2" name="Title 1"/>
          <p:cNvSpPr>
            <a:spLocks noGrp="1"/>
          </p:cNvSpPr>
          <p:nvPr>
            <p:ph type="title"/>
          </p:nvPr>
        </p:nvSpPr>
        <p:spPr>
          <a:xfrm>
            <a:off x="152400" y="181088"/>
            <a:ext cx="8763000" cy="809512"/>
          </a:xfrm>
        </p:spPr>
        <p:txBody>
          <a:bodyPr>
            <a:normAutofit/>
          </a:bodyPr>
          <a:lstStyle/>
          <a:p>
            <a:r>
              <a:rPr lang="en-US" dirty="0" smtClean="0"/>
              <a:t>Client V/S Server Side Scripting (Cont)</a:t>
            </a:r>
            <a:endParaRPr lang="en-IN" dirty="0">
              <a:latin typeface="+mj-lt"/>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pPr/>
              <a:t>7</a:t>
            </a:fld>
            <a:endParaRPr lang="en-US"/>
          </a:p>
        </p:txBody>
      </p:sp>
      <p:sp>
        <p:nvSpPr>
          <p:cNvPr id="11" name="Rectangle 10"/>
          <p:cNvSpPr/>
          <p:nvPr/>
        </p:nvSpPr>
        <p:spPr>
          <a:xfrm>
            <a:off x="0" y="16002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22098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3" name="Rectangle 12"/>
          <p:cNvSpPr/>
          <p:nvPr/>
        </p:nvSpPr>
        <p:spPr>
          <a:xfrm>
            <a:off x="0" y="28194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0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&lt;script&gt; tag</a:t>
            </a:r>
            <a:endParaRPr lang="en-US" dirty="0"/>
          </a:p>
        </p:txBody>
      </p:sp>
      <p:sp>
        <p:nvSpPr>
          <p:cNvPr id="3" name="Content Placeholder 2"/>
          <p:cNvSpPr>
            <a:spLocks noGrp="1"/>
          </p:cNvSpPr>
          <p:nvPr>
            <p:ph idx="1"/>
          </p:nvPr>
        </p:nvSpPr>
        <p:spPr/>
        <p:txBody>
          <a:bodyPr/>
          <a:lstStyle/>
          <a:p>
            <a:r>
              <a:rPr lang="en-US" dirty="0" smtClean="0"/>
              <a:t>The &lt;script&gt; tag is used to define a client-side script (JavaScript).</a:t>
            </a:r>
          </a:p>
          <a:p>
            <a:r>
              <a:rPr lang="en-US" dirty="0" smtClean="0"/>
              <a:t>The &lt;script&gt; element either contains scripting statements, or it points to an external script file through the </a:t>
            </a:r>
            <a:r>
              <a:rPr lang="en-US" dirty="0" err="1" smtClean="0"/>
              <a:t>src</a:t>
            </a:r>
            <a:r>
              <a:rPr lang="en-US" dirty="0" smtClean="0"/>
              <a:t> attribute.</a:t>
            </a:r>
          </a:p>
          <a:p>
            <a:r>
              <a:rPr lang="en-US" dirty="0" smtClean="0"/>
              <a:t>Example : </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8</a:t>
            </a:fld>
            <a:endParaRPr lang="en-US"/>
          </a:p>
        </p:txBody>
      </p:sp>
      <p:sp>
        <p:nvSpPr>
          <p:cNvPr id="5" name="TextBox 4"/>
          <p:cNvSpPr txBox="1"/>
          <p:nvPr/>
        </p:nvSpPr>
        <p:spPr>
          <a:xfrm>
            <a:off x="2286000" y="3185279"/>
            <a:ext cx="3810000" cy="3139321"/>
          </a:xfrm>
          <a:prstGeom prst="rect">
            <a:avLst/>
          </a:prstGeom>
          <a:noFill/>
          <a:ln>
            <a:solidFill>
              <a:srgbClr val="92D050"/>
            </a:solidFill>
          </a:ln>
        </p:spPr>
        <p:txBody>
          <a:bodyPr wrap="square" rtlCol="0">
            <a:spAutoFit/>
          </a:bodyPr>
          <a:lstStyle/>
          <a:p>
            <a:pPr algn="ctr"/>
            <a:r>
              <a:rPr lang="en-US" b="1" dirty="0" smtClean="0">
                <a:solidFill>
                  <a:srgbClr val="FF0000"/>
                </a:solidFill>
              </a:rPr>
              <a:t>Code</a:t>
            </a:r>
            <a:endParaRPr lang="en-US" dirty="0" smtClean="0"/>
          </a:p>
          <a:p>
            <a:r>
              <a:rPr lang="en-US" dirty="0" smtClean="0"/>
              <a:t>  &lt;html&gt;</a:t>
            </a:r>
          </a:p>
          <a:p>
            <a:r>
              <a:rPr lang="en-US" dirty="0" smtClean="0"/>
              <a:t>    &lt;head&gt;</a:t>
            </a:r>
          </a:p>
          <a:p>
            <a:r>
              <a:rPr lang="en-US" dirty="0" smtClean="0"/>
              <a:t>      &lt;title&gt;HTML script Tag&lt;/title&gt;</a:t>
            </a:r>
          </a:p>
          <a:p>
            <a:r>
              <a:rPr lang="en-US" dirty="0" smtClean="0"/>
              <a:t>    &lt;/head&gt;</a:t>
            </a:r>
          </a:p>
          <a:p>
            <a:r>
              <a:rPr lang="en-US" dirty="0" smtClean="0"/>
              <a:t>    &lt;body&gt;</a:t>
            </a:r>
          </a:p>
          <a:p>
            <a:r>
              <a:rPr lang="en-US" dirty="0" smtClean="0"/>
              <a:t>      &lt;script type="text/</a:t>
            </a:r>
            <a:r>
              <a:rPr lang="en-US" dirty="0" err="1" smtClean="0"/>
              <a:t>javascript</a:t>
            </a:r>
            <a:r>
              <a:rPr lang="en-US" dirty="0" smtClean="0"/>
              <a:t>"&gt;</a:t>
            </a:r>
          </a:p>
          <a:p>
            <a:r>
              <a:rPr lang="en-US" dirty="0" smtClean="0"/>
              <a:t>        // Java Script Code Here</a:t>
            </a:r>
          </a:p>
          <a:p>
            <a:r>
              <a:rPr lang="en-US" dirty="0" smtClean="0"/>
              <a:t>      &lt;/script&gt;</a:t>
            </a:r>
          </a:p>
          <a:p>
            <a:r>
              <a:rPr lang="en-US" dirty="0" smtClean="0"/>
              <a:t>    &lt;/body&gt;</a:t>
            </a:r>
          </a:p>
          <a:p>
            <a:r>
              <a:rPr lang="en-US" dirty="0" smtClean="0"/>
              <a:t>  &lt;/html&gt;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4"/>
            <a:ext cx="8763000" cy="809512"/>
          </a:xfrm>
        </p:spPr>
        <p:txBody>
          <a:bodyPr>
            <a:normAutofit/>
          </a:bodyPr>
          <a:lstStyle/>
          <a:p>
            <a:r>
              <a:rPr lang="en-US" dirty="0" smtClean="0"/>
              <a:t>Variables</a:t>
            </a:r>
            <a:endParaRPr lang="en-IN" dirty="0">
              <a:latin typeface="+mj-lt"/>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pPr/>
              <a:t>9</a:t>
            </a:fld>
            <a:endParaRPr lang="en-US"/>
          </a:p>
        </p:txBody>
      </p:sp>
      <p:sp>
        <p:nvSpPr>
          <p:cNvPr id="9" name="Content Placeholder 2"/>
          <p:cNvSpPr>
            <a:spLocks noGrp="1"/>
          </p:cNvSpPr>
          <p:nvPr>
            <p:ph idx="1"/>
          </p:nvPr>
        </p:nvSpPr>
        <p:spPr>
          <a:xfrm>
            <a:off x="190500" y="990600"/>
            <a:ext cx="8763000" cy="5334000"/>
          </a:xfrm>
        </p:spPr>
        <p:txBody>
          <a:bodyPr/>
          <a:lstStyle/>
          <a:p>
            <a:r>
              <a:rPr lang="en-US" dirty="0" smtClean="0"/>
              <a:t>A variable can contain several types of value:</a:t>
            </a:r>
          </a:p>
          <a:p>
            <a:pPr lvl="1"/>
            <a:r>
              <a:rPr lang="en-US" dirty="0" smtClean="0"/>
              <a:t>Number : a numeric value e.g. 156, 100, 1.2</a:t>
            </a:r>
          </a:p>
          <a:p>
            <a:pPr lvl="1"/>
            <a:r>
              <a:rPr lang="en-US" dirty="0" smtClean="0"/>
              <a:t>String : character wrapped in quotes e.g. “</a:t>
            </a:r>
            <a:r>
              <a:rPr lang="en-US" dirty="0" err="1" smtClean="0"/>
              <a:t>rajkot</a:t>
            </a:r>
            <a:r>
              <a:rPr lang="en-US" dirty="0" smtClean="0"/>
              <a:t>”</a:t>
            </a:r>
          </a:p>
          <a:p>
            <a:pPr lvl="1"/>
            <a:r>
              <a:rPr lang="en-US" dirty="0" smtClean="0"/>
              <a:t>Boolean : a value of true or false</a:t>
            </a:r>
          </a:p>
          <a:p>
            <a:pPr lvl="1"/>
            <a:r>
              <a:rPr lang="en-US" dirty="0" smtClean="0"/>
              <a:t>Null : an empty variable</a:t>
            </a:r>
          </a:p>
          <a:p>
            <a:pPr lvl="1"/>
            <a:r>
              <a:rPr lang="en-US" dirty="0" smtClean="0"/>
              <a:t>Function : a </a:t>
            </a:r>
            <a:r>
              <a:rPr lang="en-US" smtClean="0"/>
              <a:t>function name</a:t>
            </a:r>
            <a:endParaRPr lang="en-US" dirty="0" smtClean="0"/>
          </a:p>
          <a:p>
            <a:pPr lvl="1"/>
            <a:r>
              <a:rPr lang="en-US" dirty="0" smtClean="0"/>
              <a:t>Object : an object</a:t>
            </a:r>
          </a:p>
          <a:p>
            <a:r>
              <a:rPr lang="en-US" dirty="0" smtClean="0"/>
              <a:t>Attributes of </a:t>
            </a:r>
            <a:r>
              <a:rPr lang="en-US" dirty="0" err="1" smtClean="0"/>
              <a:t>Javascript</a:t>
            </a:r>
            <a:r>
              <a:rPr lang="en-US" dirty="0" smtClean="0"/>
              <a:t> variables :</a:t>
            </a:r>
          </a:p>
          <a:p>
            <a:pPr lvl="1"/>
            <a:r>
              <a:rPr lang="en-US" dirty="0" smtClean="0"/>
              <a:t>It is a case sensitive. </a:t>
            </a:r>
            <a:r>
              <a:rPr lang="en-US" i="1" dirty="0" smtClean="0"/>
              <a:t>(</a:t>
            </a:r>
            <a:r>
              <a:rPr lang="en-US" i="1" dirty="0" err="1" smtClean="0"/>
              <a:t>mynum</a:t>
            </a:r>
            <a:r>
              <a:rPr lang="en-US" i="1" dirty="0" smtClean="0"/>
              <a:t> and </a:t>
            </a:r>
            <a:r>
              <a:rPr lang="en-US" i="1" dirty="0" err="1" smtClean="0"/>
              <a:t>MyNum</a:t>
            </a:r>
            <a:r>
              <a:rPr lang="en-US" i="1" dirty="0" smtClean="0"/>
              <a:t> are different variables)</a:t>
            </a:r>
          </a:p>
          <a:p>
            <a:pPr lvl="1"/>
            <a:r>
              <a:rPr lang="en-US" dirty="0" smtClean="0"/>
              <a:t>It cannot contain punctuation, space or start with a digit</a:t>
            </a:r>
          </a:p>
          <a:p>
            <a:pPr lvl="1"/>
            <a:r>
              <a:rPr lang="en-US" dirty="0" smtClean="0"/>
              <a:t>It can not be a JavaScript reserved word</a:t>
            </a:r>
          </a:p>
          <a:p>
            <a:endParaRPr lang="en-US" dirty="0"/>
          </a:p>
        </p:txBody>
      </p:sp>
    </p:spTree>
    <p:extLst>
      <p:ext uri="{BB962C8B-B14F-4D97-AF65-F5344CB8AC3E}">
        <p14:creationId xmlns:p14="http://schemas.microsoft.com/office/powerpoint/2010/main" val="118889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blinds(horizontal)">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blinds(horizontal)">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blinds(horizontal)">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blinds(horizontal)">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blinds(horizontal)">
                                      <p:cBhvr>
                                        <p:cTn id="5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4921</TotalTime>
  <Words>3912</Words>
  <Application>Microsoft Office PowerPoint</Application>
  <PresentationFormat>On-screen Show (4:3)</PresentationFormat>
  <Paragraphs>812</Paragraphs>
  <Slides>54</Slides>
  <Notes>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Unit - 5 Java Script</vt:lpstr>
      <vt:lpstr>Outline</vt:lpstr>
      <vt:lpstr>Introduction</vt:lpstr>
      <vt:lpstr>Tasks performed by client-side scripts</vt:lpstr>
      <vt:lpstr>Pros &amp; Cons of Client Side Scripting</vt:lpstr>
      <vt:lpstr>Client V/S Server Side Scripting</vt:lpstr>
      <vt:lpstr>Client V/S Server Side Scripting (Cont)</vt:lpstr>
      <vt:lpstr>&lt;script&gt; tag</vt:lpstr>
      <vt:lpstr>Variables</vt:lpstr>
      <vt:lpstr>Strings</vt:lpstr>
      <vt:lpstr>Strings (Cont.)</vt:lpstr>
      <vt:lpstr>Strings (Cont.)</vt:lpstr>
      <vt:lpstr>Arrays</vt:lpstr>
      <vt:lpstr>Functions</vt:lpstr>
      <vt:lpstr>Functions (Cont.)</vt:lpstr>
      <vt:lpstr>Conditions</vt:lpstr>
      <vt:lpstr>Loops</vt:lpstr>
      <vt:lpstr>Pop up Boxes</vt:lpstr>
      <vt:lpstr>Alert Box</vt:lpstr>
      <vt:lpstr>Confirm Box</vt:lpstr>
      <vt:lpstr>Prompt Box</vt:lpstr>
      <vt:lpstr>External JavaScript</vt:lpstr>
      <vt:lpstr>External JavaScript (Example)</vt:lpstr>
      <vt:lpstr>JavaScript Objects</vt:lpstr>
      <vt:lpstr>JavaScript Objects (Cont.)</vt:lpstr>
      <vt:lpstr>JavaScript’s inbuilt Objects</vt:lpstr>
      <vt:lpstr>Math Object in JavaScript</vt:lpstr>
      <vt:lpstr>Math Object (Cont.)</vt:lpstr>
      <vt:lpstr>Math Methods (Cont.)</vt:lpstr>
      <vt:lpstr>User - Defined Objects</vt:lpstr>
      <vt:lpstr>User - Defined Objects (Cont.)</vt:lpstr>
      <vt:lpstr>User - Defined Objects (Cont.)</vt:lpstr>
      <vt:lpstr>Document Object Model (DOM)</vt:lpstr>
      <vt:lpstr>DOM (Cont)</vt:lpstr>
      <vt:lpstr>Document Object Properties</vt:lpstr>
      <vt:lpstr>Document Object Methods</vt:lpstr>
      <vt:lpstr>getElementById()</vt:lpstr>
      <vt:lpstr>getElementsByName()</vt:lpstr>
      <vt:lpstr>getElementsByTagName()</vt:lpstr>
      <vt:lpstr>Forms using DOM</vt:lpstr>
      <vt:lpstr>Validation</vt:lpstr>
      <vt:lpstr>Validation (Cont.)</vt:lpstr>
      <vt:lpstr>Validation using RegExp</vt:lpstr>
      <vt:lpstr>RegExp (Cont.) (Metacharacters)</vt:lpstr>
      <vt:lpstr>RegExp (Cont.) (Quantifiers)</vt:lpstr>
      <vt:lpstr>Email Validation Using RegExp</vt:lpstr>
      <vt:lpstr>DHTML – Combining HTML,CSS &amp; JS</vt:lpstr>
      <vt:lpstr>DHTML (Cont)</vt:lpstr>
      <vt:lpstr>DHTML (Cont) (Example)</vt:lpstr>
      <vt:lpstr>HTML Element Properties</vt:lpstr>
      <vt:lpstr>Mouse Events</vt:lpstr>
      <vt:lpstr>Keyboard Events</vt:lpstr>
      <vt:lpstr>Frame/Object Events</vt:lpstr>
      <vt:lpstr>Form Events</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936</cp:revision>
  <dcterms:created xsi:type="dcterms:W3CDTF">2013-05-17T03:00:03Z</dcterms:created>
  <dcterms:modified xsi:type="dcterms:W3CDTF">2017-03-17T15:16:46Z</dcterms:modified>
</cp:coreProperties>
</file>