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sldIdLst>
    <p:sldId id="256" r:id="rId2"/>
    <p:sldId id="280" r:id="rId3"/>
    <p:sldId id="282" r:id="rId4"/>
    <p:sldId id="283" r:id="rId5"/>
    <p:sldId id="284" r:id="rId6"/>
    <p:sldId id="285" r:id="rId7"/>
    <p:sldId id="286" r:id="rId8"/>
    <p:sldId id="287" r:id="rId9"/>
    <p:sldId id="307" r:id="rId10"/>
    <p:sldId id="309" r:id="rId11"/>
    <p:sldId id="310" r:id="rId12"/>
    <p:sldId id="288" r:id="rId13"/>
    <p:sldId id="289" r:id="rId14"/>
    <p:sldId id="290" r:id="rId15"/>
    <p:sldId id="291" r:id="rId16"/>
    <p:sldId id="312" r:id="rId17"/>
    <p:sldId id="311" r:id="rId18"/>
    <p:sldId id="292" r:id="rId19"/>
    <p:sldId id="293" r:id="rId20"/>
    <p:sldId id="294" r:id="rId21"/>
    <p:sldId id="295" r:id="rId22"/>
    <p:sldId id="296" r:id="rId23"/>
    <p:sldId id="313" r:id="rId24"/>
    <p:sldId id="297" r:id="rId25"/>
    <p:sldId id="298" r:id="rId26"/>
    <p:sldId id="299" r:id="rId27"/>
    <p:sldId id="300" r:id="rId28"/>
    <p:sldId id="314" r:id="rId29"/>
    <p:sldId id="315" r:id="rId30"/>
    <p:sldId id="301" r:id="rId31"/>
    <p:sldId id="302" r:id="rId32"/>
    <p:sldId id="303" r:id="rId33"/>
    <p:sldId id="304" r:id="rId34"/>
    <p:sldId id="305" r:id="rId35"/>
    <p:sldId id="30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v/HDtJ5JyACZmBLpH9MkeQ==" hashData="wCRhx64gzJmXQNDmgQMxxdQtSBc="/>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0524"/>
    <a:srgbClr val="FF6702"/>
    <a:srgbClr val="34495E"/>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912" autoAdjust="0"/>
    <p:restoredTop sz="94660"/>
  </p:normalViewPr>
  <p:slideViewPr>
    <p:cSldViewPr>
      <p:cViewPr>
        <p:scale>
          <a:sx n="60" d="100"/>
          <a:sy n="60" d="100"/>
        </p:scale>
        <p:origin x="-1099" y="-115"/>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2" d="100"/>
          <a:sy n="52" d="100"/>
        </p:scale>
        <p:origin x="-288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3/17/2017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589876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a:t>
            </a:fld>
            <a:endParaRPr lang="en-US"/>
          </a:p>
        </p:txBody>
      </p:sp>
    </p:spTree>
    <p:extLst>
      <p:ext uri="{BB962C8B-B14F-4D97-AF65-F5344CB8AC3E}">
        <p14:creationId xmlns:p14="http://schemas.microsoft.com/office/powerpoint/2010/main" val="3903649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a:t>
            </a:fld>
            <a:endParaRPr lang="en-US"/>
          </a:p>
        </p:txBody>
      </p:sp>
    </p:spTree>
    <p:extLst>
      <p:ext uri="{BB962C8B-B14F-4D97-AF65-F5344CB8AC3E}">
        <p14:creationId xmlns:p14="http://schemas.microsoft.com/office/powerpoint/2010/main" val="2277504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normAutofit/>
          </a:bodyPr>
          <a:lstStyle>
            <a:lvl1pPr algn="l">
              <a:defRPr sz="4400">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Unit-6 XML	      	                                  Darshan </a:t>
            </a:r>
            <a:r>
              <a:rPr lang="da-DK" sz="1800" noProof="1">
                <a:solidFill>
                  <a:srgbClr val="FFFFFF"/>
                </a:solidFill>
                <a:latin typeface="+mj-lt"/>
                <a:ea typeface="Open Sans" panose="020B0606030504020204" pitchFamily="34" charset="0"/>
                <a:cs typeface="Open Sans" panose="020B0606030504020204" pitchFamily="34" charset="0"/>
              </a:rPr>
              <a:t>Institute of Engineering &amp; </a:t>
            </a:r>
            <a:r>
              <a:rPr lang="da-DK" sz="1800" noProof="1" smtClean="0">
                <a:solidFill>
                  <a:srgbClr val="FFFFFF"/>
                </a:solidFill>
                <a:latin typeface="+mj-lt"/>
                <a:ea typeface="Open Sans" panose="020B0606030504020204" pitchFamily="34" charset="0"/>
                <a:cs typeface="Open Sans" panose="020B0606030504020204" pitchFamily="34" charset="0"/>
              </a:rPr>
              <a:t>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5"/>
          <p:cNvSpPr>
            <a:spLocks noGrp="1"/>
          </p:cNvSpPr>
          <p:nvPr>
            <p:ph type="sldNum" sz="quarter" idx="12"/>
          </p:nvPr>
        </p:nvSpPr>
        <p:spPr>
          <a:xfrm>
            <a:off x="7010400" y="6096000"/>
            <a:ext cx="2133600" cy="365125"/>
          </a:xfrm>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648200"/>
            <a:ext cx="9144000" cy="1828800"/>
          </a:xfrm>
          <a:prstGeom prst="rect">
            <a:avLst/>
          </a:prstGeom>
          <a:solidFill>
            <a:srgbClr val="FF67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p:cNvSpPr>
            <a:spLocks noGrp="1"/>
          </p:cNvSpPr>
          <p:nvPr>
            <p:ph type="subTitle" idx="1"/>
          </p:nvPr>
        </p:nvSpPr>
        <p:spPr>
          <a:xfrm>
            <a:off x="381000" y="4724400"/>
            <a:ext cx="4114800" cy="1676400"/>
          </a:xfrm>
        </p:spPr>
        <p:txBody>
          <a:bodyPr>
            <a:noAutofit/>
          </a:bodyPr>
          <a:lstStyle/>
          <a:p>
            <a:pPr algn="l">
              <a:spcBef>
                <a:spcPts val="0"/>
              </a:spcBef>
            </a:pPr>
            <a:r>
              <a:rPr lang="en-US" sz="4000" dirty="0" smtClean="0">
                <a:solidFill>
                  <a:schemeClr val="bg1"/>
                </a:solidFill>
                <a:latin typeface="+mj-lt"/>
                <a:ea typeface="Open Sans Semibold" panose="020B0706030804020204" pitchFamily="34" charset="0"/>
                <a:cs typeface="Open Sans Semibold" panose="020B0706030804020204" pitchFamily="34" charset="0"/>
              </a:rPr>
              <a:t>Prof. </a:t>
            </a:r>
            <a:r>
              <a:rPr lang="en-US" sz="4000" dirty="0" err="1" smtClean="0">
                <a:solidFill>
                  <a:schemeClr val="bg1"/>
                </a:solidFill>
                <a:latin typeface="+mj-lt"/>
                <a:ea typeface="Open Sans Semibold" panose="020B0706030804020204" pitchFamily="34" charset="0"/>
                <a:cs typeface="Open Sans Semibold" panose="020B0706030804020204" pitchFamily="34" charset="0"/>
              </a:rPr>
              <a:t>Arjun</a:t>
            </a:r>
            <a:r>
              <a:rPr lang="en-US" sz="4000" dirty="0" smtClean="0">
                <a:solidFill>
                  <a:schemeClr val="bg1"/>
                </a:solidFill>
                <a:latin typeface="+mj-lt"/>
                <a:ea typeface="Open Sans Semibold" panose="020B0706030804020204" pitchFamily="34" charset="0"/>
                <a:cs typeface="Open Sans Semibold" panose="020B0706030804020204" pitchFamily="34" charset="0"/>
              </a:rPr>
              <a:t> </a:t>
            </a:r>
            <a:r>
              <a:rPr lang="en-US" sz="4000" dirty="0" err="1" smtClean="0">
                <a:solidFill>
                  <a:schemeClr val="bg1"/>
                </a:solidFill>
                <a:latin typeface="+mj-lt"/>
                <a:ea typeface="Open Sans Semibold" panose="020B0706030804020204" pitchFamily="34" charset="0"/>
                <a:cs typeface="Open Sans Semibold" panose="020B0706030804020204" pitchFamily="34" charset="0"/>
              </a:rPr>
              <a:t>Bala</a:t>
            </a:r>
            <a:endParaRPr lang="en-US" sz="4000" dirty="0" smtClean="0">
              <a:solidFill>
                <a:schemeClr val="bg1"/>
              </a:solidFill>
              <a:latin typeface="+mj-lt"/>
              <a:ea typeface="Open Sans Semibold" panose="020B0706030804020204" pitchFamily="34" charset="0"/>
              <a:cs typeface="Open Sans Semibold" panose="020B0706030804020204" pitchFamily="34" charset="0"/>
            </a:endParaRPr>
          </a:p>
          <a:p>
            <a:pPr algn="l">
              <a:spcBef>
                <a:spcPts val="0"/>
              </a:spcBef>
            </a:pPr>
            <a:r>
              <a:rPr lang="en-US" dirty="0" smtClean="0">
                <a:solidFill>
                  <a:schemeClr val="bg1"/>
                </a:solidFill>
                <a:latin typeface="+mj-lt"/>
                <a:ea typeface="Open Sans" panose="020B0606030504020204" pitchFamily="34" charset="0"/>
                <a:cs typeface="Open Sans" panose="020B0606030504020204" pitchFamily="34" charset="0"/>
              </a:rPr>
              <a:t>9624822202</a:t>
            </a:r>
            <a:endParaRPr lang="en-US" sz="2800" dirty="0" smtClean="0">
              <a:solidFill>
                <a:schemeClr val="bg1"/>
              </a:solidFill>
              <a:latin typeface="+mj-lt"/>
              <a:ea typeface="Open Sans" panose="020B0606030504020204" pitchFamily="34" charset="0"/>
              <a:cs typeface="Open Sans" panose="020B0606030504020204" pitchFamily="34" charset="0"/>
            </a:endParaRPr>
          </a:p>
          <a:p>
            <a:pPr algn="l">
              <a:spcBef>
                <a:spcPts val="0"/>
              </a:spcBef>
            </a:pPr>
            <a:r>
              <a:rPr lang="en-US" sz="2800" dirty="0" smtClean="0">
                <a:solidFill>
                  <a:schemeClr val="bg1"/>
                </a:solidFill>
                <a:latin typeface="+mj-lt"/>
                <a:ea typeface="Open Sans" panose="020B0606030504020204" pitchFamily="34" charset="0"/>
                <a:cs typeface="Open Sans" panose="020B0606030504020204" pitchFamily="34" charset="0"/>
              </a:rPr>
              <a:t>arjun.bala@darshan.ac.in</a:t>
            </a: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smtClean="0">
                <a:solidFill>
                  <a:srgbClr val="FFFFFF"/>
                </a:solidFill>
                <a:latin typeface="+mj-lt"/>
                <a:ea typeface="Open Sans" panose="020B0606030504020204" pitchFamily="34" charset="0"/>
                <a:cs typeface="Open Sans" panose="020B0606030504020204" pitchFamily="34" charset="0"/>
              </a:rPr>
              <a:t>Computer Engineering	                                  Darshan </a:t>
            </a:r>
            <a:r>
              <a:rPr lang="da-DK" noProof="1">
                <a:solidFill>
                  <a:srgbClr val="FFFFFF"/>
                </a:solidFill>
                <a:latin typeface="+mj-lt"/>
                <a:ea typeface="Open Sans" panose="020B0606030504020204" pitchFamily="34" charset="0"/>
                <a:cs typeface="Open Sans" panose="020B0606030504020204" pitchFamily="34" charset="0"/>
              </a:rPr>
              <a:t>Institute of Engineering &amp; </a:t>
            </a:r>
            <a:r>
              <a:rPr lang="da-DK" noProof="1" smtClean="0">
                <a:solidFill>
                  <a:srgbClr val="FFFFFF"/>
                </a:solidFill>
                <a:latin typeface="+mj-lt"/>
                <a:ea typeface="Open Sans" panose="020B0606030504020204" pitchFamily="34" charset="0"/>
                <a:cs typeface="Open Sans" panose="020B0606030504020204" pitchFamily="34" charset="0"/>
              </a:rPr>
              <a:t>Technology</a:t>
            </a:r>
            <a:endParaRPr lang="da-DK" noProof="1">
              <a:solidFill>
                <a:srgbClr val="FFFFFF"/>
              </a:solidFill>
              <a:latin typeface="+mj-lt"/>
              <a:ea typeface="Open Sans" panose="020B0606030504020204" pitchFamily="34" charset="0"/>
              <a:cs typeface="Open Sans" panose="020B0606030504020204" pitchFamily="34" charset="0"/>
            </a:endParaRPr>
          </a:p>
        </p:txBody>
      </p:sp>
      <p:sp>
        <p:nvSpPr>
          <p:cNvPr id="2" name="Title 1"/>
          <p:cNvSpPr>
            <a:spLocks noGrp="1"/>
          </p:cNvSpPr>
          <p:nvPr>
            <p:ph type="ctrTitle"/>
          </p:nvPr>
        </p:nvSpPr>
        <p:spPr>
          <a:xfrm>
            <a:off x="0" y="1523999"/>
            <a:ext cx="4648200" cy="3200401"/>
          </a:xfrm>
        </p:spPr>
        <p:txBody>
          <a:bodyPr anchor="b">
            <a:noAutofit/>
          </a:bodyPr>
          <a:lstStyle/>
          <a:p>
            <a:r>
              <a:rPr lang="en-US" sz="7200" b="1" dirty="0" smtClean="0">
                <a:latin typeface="+mj-lt"/>
                <a:ea typeface="Open Sans Semibold" panose="020B0706030804020204" pitchFamily="34" charset="0"/>
                <a:cs typeface="Open Sans Semibold" panose="020B0706030804020204" pitchFamily="34" charset="0"/>
              </a:rPr>
              <a:t>Unit - 6</a:t>
            </a:r>
            <a:br>
              <a:rPr lang="en-US" sz="7200" b="1" dirty="0" smtClean="0">
                <a:latin typeface="+mj-lt"/>
                <a:ea typeface="Open Sans Semibold" panose="020B0706030804020204" pitchFamily="34" charset="0"/>
                <a:cs typeface="Open Sans Semibold" panose="020B0706030804020204" pitchFamily="34" charset="0"/>
              </a:rPr>
            </a:br>
            <a:r>
              <a:rPr lang="en-US" sz="7200" b="1" dirty="0" smtClean="0">
                <a:latin typeface="+mj-lt"/>
                <a:ea typeface="Open Sans Semibold" panose="020B0706030804020204" pitchFamily="34" charset="0"/>
                <a:cs typeface="Open Sans Semibold" panose="020B0706030804020204" pitchFamily="34" charset="0"/>
              </a:rPr>
              <a:t>XML</a:t>
            </a:r>
            <a:endParaRPr lang="en-US" sz="7200" b="1" dirty="0">
              <a:latin typeface="+mj-lt"/>
              <a:ea typeface="Open Sans Semibold" panose="020B0706030804020204" pitchFamily="34" charset="0"/>
              <a:cs typeface="Open Sans Semibold" panose="020B0706030804020204" pitchFamily="34" charset="0"/>
            </a:endParaRPr>
          </a:p>
        </p:txBody>
      </p:sp>
      <p:sp>
        <p:nvSpPr>
          <p:cNvPr id="9" name="Subtitle 2"/>
          <p:cNvSpPr txBox="1">
            <a:spLocks/>
          </p:cNvSpPr>
          <p:nvPr/>
        </p:nvSpPr>
        <p:spPr>
          <a:xfrm>
            <a:off x="4724400" y="4724400"/>
            <a:ext cx="4114800" cy="1676400"/>
          </a:xfrm>
          <a:prstGeom prst="rect">
            <a:avLst/>
          </a:prstGeom>
        </p:spPr>
        <p:txBody>
          <a:bodyPr vert="horz" lIns="91440" tIns="45720" rIns="91440" bIns="45720" rtlCol="0">
            <a:noAutofit/>
          </a:bodyPr>
          <a:lstStyle/>
          <a:p>
            <a:pPr lvl="0"/>
            <a:r>
              <a:rPr lang="en-US" sz="4000" dirty="0" smtClean="0">
                <a:solidFill>
                  <a:schemeClr val="bg1"/>
                </a:solidFill>
              </a:rPr>
              <a:t>Web Technology</a:t>
            </a:r>
            <a:endParaRPr kumimoji="0" lang="en-US" sz="4000" b="0" i="0" u="none" strike="noStrike" kern="1200" cap="none" spc="0" normalizeH="0" baseline="0" noProof="0" dirty="0" smtClean="0">
              <a:ln>
                <a:noFill/>
              </a:ln>
              <a:solidFill>
                <a:schemeClr val="bg1"/>
              </a:solidFill>
              <a:effectLst/>
              <a:uLnTx/>
              <a:uFillTx/>
              <a:latin typeface="+mj-lt"/>
              <a:ea typeface="Open Sans Semibold" panose="020B0706030804020204" pitchFamily="34" charset="0"/>
              <a:cs typeface="Open Sans Semibold" panose="020B0706030804020204" pitchFamily="34" charset="0"/>
            </a:endParaRPr>
          </a:p>
          <a:p>
            <a:pPr lvl="0"/>
            <a:r>
              <a:rPr lang="en-US" sz="3200" dirty="0" smtClean="0">
                <a:solidFill>
                  <a:schemeClr val="bg1"/>
                </a:solidFill>
              </a:rPr>
              <a:t>2160708</a:t>
            </a:r>
          </a:p>
          <a:p>
            <a:pPr lvl="0"/>
            <a:r>
              <a:rPr kumimoji="0" lang="en-US" sz="3200" b="0" i="0" u="none" strike="noStrike" kern="1200" cap="none" spc="0" normalizeH="0" baseline="0" noProof="0" dirty="0" smtClean="0">
                <a:ln>
                  <a:noFill/>
                </a:ln>
                <a:solidFill>
                  <a:schemeClr val="bg1"/>
                </a:solidFill>
                <a:effectLst/>
                <a:uLnTx/>
                <a:uFillTx/>
                <a:latin typeface="+mj-lt"/>
                <a:ea typeface="Open Sans" panose="020B0606030504020204" pitchFamily="34" charset="0"/>
                <a:cs typeface="Open Sans" panose="020B0606030504020204" pitchFamily="34" charset="0"/>
              </a:rPr>
              <a:t>Semester 6</a:t>
            </a:r>
            <a:endParaRPr kumimoji="0" lang="en-US" sz="2800" b="0" i="0" u="none" strike="noStrike" kern="1200" cap="none" spc="0" normalizeH="0" baseline="0" noProof="0" dirty="0" smtClean="0">
              <a:ln>
                <a:noFill/>
              </a:ln>
              <a:solidFill>
                <a:schemeClr val="bg1"/>
              </a:solidFill>
              <a:effectLst/>
              <a:uLnTx/>
              <a:uFillTx/>
              <a:latin typeface="+mj-lt"/>
              <a:ea typeface="Open Sans" panose="020B0606030504020204" pitchFamily="34" charset="0"/>
              <a:cs typeface="Open Sans" panose="020B0606030504020204" pitchFamily="34" charset="0"/>
            </a:endParaRPr>
          </a:p>
        </p:txBody>
      </p:sp>
      <p:pic>
        <p:nvPicPr>
          <p:cNvPr id="30724" name="Picture 4" descr="Image result for xml"/>
          <p:cNvPicPr>
            <a:picLocks noChangeAspect="1" noChangeArrowheads="1"/>
          </p:cNvPicPr>
          <p:nvPr/>
        </p:nvPicPr>
        <p:blipFill>
          <a:blip r:embed="rId3"/>
          <a:srcRect/>
          <a:stretch>
            <a:fillRect/>
          </a:stretch>
        </p:blipFill>
        <p:spPr bwMode="auto">
          <a:xfrm>
            <a:off x="4343400" y="685800"/>
            <a:ext cx="4067175" cy="267652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Namespace (Example) (Cont.)</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10</a:t>
            </a:fld>
            <a:endParaRPr lang="en-US"/>
          </a:p>
        </p:txBody>
      </p:sp>
      <p:sp>
        <p:nvSpPr>
          <p:cNvPr id="5" name="Content Placeholder 2"/>
          <p:cNvSpPr txBox="1">
            <a:spLocks/>
          </p:cNvSpPr>
          <p:nvPr/>
        </p:nvSpPr>
        <p:spPr>
          <a:xfrm>
            <a:off x="4610100" y="990600"/>
            <a:ext cx="4381500" cy="5334000"/>
          </a:xfrm>
          <a:prstGeom prst="rect">
            <a:avLst/>
          </a:prstGeom>
        </p:spPr>
        <p:txBody>
          <a:bodyPr vert="horz" lIns="91440" tIns="45720" rIns="91440" bIns="45720" rtlCol="0">
            <a:normAutofit/>
          </a:bodyPr>
          <a:lstStyle/>
          <a:p>
            <a:pPr marL="342900" lvl="0" indent="-342900">
              <a:lnSpc>
                <a:spcPct val="114000"/>
              </a:lnSpc>
              <a:spcBef>
                <a:spcPct val="20000"/>
              </a:spcBef>
              <a:buFont typeface="Wingdings" panose="05000000000000000000" pitchFamily="2" charset="2"/>
              <a:buChar char="§"/>
            </a:pPr>
            <a:r>
              <a:rPr lang="en-US" sz="2400" dirty="0" smtClean="0">
                <a:ea typeface="Times New Roman" panose="02020603050405020304" pitchFamily="18" charset="0"/>
                <a:cs typeface="Times New Roman" panose="02020603050405020304" pitchFamily="18" charset="0"/>
              </a:rPr>
              <a:t>To solve the conflict problem we can use namespace of furniture table.</a:t>
            </a:r>
          </a:p>
          <a:p>
            <a:pPr marL="342900" lvl="0" indent="-342900">
              <a:lnSpc>
                <a:spcPct val="114000"/>
              </a:lnSpc>
              <a:spcBef>
                <a:spcPct val="20000"/>
              </a:spcBef>
              <a:buFont typeface="Wingdings" panose="05000000000000000000" pitchFamily="2" charset="2"/>
              <a:buChar char="§"/>
            </a:pPr>
            <a:r>
              <a:rPr lang="en-US" sz="2400" dirty="0" smtClean="0">
                <a:ea typeface="Times New Roman" panose="02020603050405020304" pitchFamily="18" charset="0"/>
                <a:cs typeface="Times New Roman" panose="02020603050405020304" pitchFamily="18" charset="0"/>
              </a:rPr>
              <a:t>Example :</a:t>
            </a:r>
            <a:endParaRPr lang="en-US" sz="2400" dirty="0" smtClean="0">
              <a:latin typeface="+mj-lt"/>
              <a:ea typeface="Times New Roman" panose="02020603050405020304" pitchFamily="18" charset="0"/>
              <a:cs typeface="Times New Roman" panose="02020603050405020304" pitchFamily="18" charset="0"/>
            </a:endParaRPr>
          </a:p>
          <a:p>
            <a:pPr marL="342900" lvl="0" indent="-342900">
              <a:lnSpc>
                <a:spcPct val="114000"/>
              </a:lnSpc>
              <a:spcBef>
                <a:spcPct val="20000"/>
              </a:spcBef>
            </a:pPr>
            <a:endParaRPr kumimoji="0" lang="en-US" sz="2400" b="0" i="0" u="none" strike="noStrike" kern="1200" cap="none" spc="0" normalizeH="0" baseline="0" noProof="0" dirty="0" smtClean="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a:buNone/>
            </a:pPr>
            <a:r>
              <a:rPr lang="en-US" sz="2400" dirty="0" smtClean="0"/>
              <a:t>&lt;f:table </a:t>
            </a:r>
            <a:r>
              <a:rPr lang="en-US" sz="2400" dirty="0" err="1" smtClean="0"/>
              <a:t>xmlns:f</a:t>
            </a:r>
            <a:r>
              <a:rPr lang="en-US" sz="2400" dirty="0" smtClean="0"/>
              <a:t>=“http://darshan.ac.in/furntiture”&gt;</a:t>
            </a:r>
          </a:p>
          <a:p>
            <a:pPr>
              <a:buNone/>
            </a:pPr>
            <a:r>
              <a:rPr lang="en-US" sz="2400" dirty="0" smtClean="0"/>
              <a:t>  &lt;f:name&gt;</a:t>
            </a:r>
            <a:r>
              <a:rPr lang="en-US" sz="2400" dirty="0" err="1" smtClean="0"/>
              <a:t>Saag</a:t>
            </a:r>
            <a:r>
              <a:rPr lang="en-US" sz="2400" dirty="0" smtClean="0"/>
              <a:t> table&lt;/f:name&gt;</a:t>
            </a:r>
          </a:p>
          <a:p>
            <a:pPr>
              <a:buNone/>
            </a:pPr>
            <a:r>
              <a:rPr lang="en-US" sz="2400" dirty="0" smtClean="0"/>
              <a:t>  &lt;f:width&gt;3&lt;/f:width&gt;</a:t>
            </a:r>
          </a:p>
          <a:p>
            <a:pPr>
              <a:buNone/>
            </a:pPr>
            <a:r>
              <a:rPr lang="en-US" sz="2400" dirty="0" smtClean="0"/>
              <a:t>  &lt;f:length&gt;6&lt;/f:length&gt;</a:t>
            </a:r>
          </a:p>
          <a:p>
            <a:pPr>
              <a:buNone/>
            </a:pPr>
            <a:r>
              <a:rPr lang="en-US" sz="2400" dirty="0" smtClean="0"/>
              <a:t>&lt;/f:table&gt;</a:t>
            </a:r>
          </a:p>
          <a:p>
            <a:pPr marL="342900" lvl="0" indent="-342900">
              <a:lnSpc>
                <a:spcPct val="114000"/>
              </a:lnSpc>
              <a:spcBef>
                <a:spcPct val="20000"/>
              </a:spcBef>
            </a:pPr>
            <a:endParaRPr kumimoji="0" lang="en-US" sz="24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p:txBody>
      </p:sp>
      <p:sp>
        <p:nvSpPr>
          <p:cNvPr id="7" name="Content Placeholder 2"/>
          <p:cNvSpPr txBox="1">
            <a:spLocks/>
          </p:cNvSpPr>
          <p:nvPr/>
        </p:nvSpPr>
        <p:spPr>
          <a:xfrm>
            <a:off x="76200" y="990600"/>
            <a:ext cx="4381500" cy="5334000"/>
          </a:xfrm>
          <a:prstGeom prst="rect">
            <a:avLst/>
          </a:prstGeom>
        </p:spPr>
        <p:txBody>
          <a:bodyPr vert="horz" lIns="91440" tIns="45720" rIns="91440" bIns="45720" rtlCol="0">
            <a:normAutofit/>
          </a:bodyPr>
          <a:lstStyle/>
          <a:p>
            <a:pPr marL="342900" lvl="0" indent="-342900">
              <a:lnSpc>
                <a:spcPct val="114000"/>
              </a:lnSpc>
              <a:spcBef>
                <a:spcPct val="20000"/>
              </a:spcBef>
              <a:buFont typeface="Wingdings" panose="05000000000000000000" pitchFamily="2" charset="2"/>
              <a:buChar char="§"/>
            </a:pPr>
            <a:r>
              <a:rPr lang="en-US" sz="2400" dirty="0" smtClean="0">
                <a:latin typeface="+mj-lt"/>
                <a:ea typeface="Times New Roman" panose="02020603050405020304" pitchFamily="18" charset="0"/>
                <a:cs typeface="Times New Roman" panose="02020603050405020304" pitchFamily="18" charset="0"/>
              </a:rPr>
              <a:t>To solve the conflict problem we can use namespace of html table.</a:t>
            </a:r>
          </a:p>
          <a:p>
            <a:pPr marL="342900" lvl="0" indent="-342900">
              <a:lnSpc>
                <a:spcPct val="114000"/>
              </a:lnSpc>
              <a:spcBef>
                <a:spcPct val="20000"/>
              </a:spcBef>
              <a:buFont typeface="Wingdings" panose="05000000000000000000" pitchFamily="2" charset="2"/>
              <a:buChar char="§"/>
            </a:pPr>
            <a:r>
              <a:rPr kumimoji="0" lang="en-US" sz="2400" b="0" i="0" u="none" strike="noStrike" kern="1200" cap="none" spc="0" normalizeH="0" baseline="0" noProof="0" dirty="0" smtClean="0">
                <a:ln>
                  <a:noFill/>
                </a:ln>
                <a:solidFill>
                  <a:schemeClr val="tx1"/>
                </a:solidFill>
                <a:effectLst/>
                <a:uLnTx/>
                <a:uFillTx/>
                <a:latin typeface="+mj-lt"/>
                <a:ea typeface="Times New Roman" panose="02020603050405020304" pitchFamily="18" charset="0"/>
                <a:cs typeface="Times New Roman" panose="02020603050405020304" pitchFamily="18" charset="0"/>
              </a:rPr>
              <a:t>Example</a:t>
            </a:r>
            <a:r>
              <a:rPr kumimoji="0" lang="en-US" sz="2400" b="0" i="0" u="none" strike="noStrike" kern="1200" cap="none" spc="0" normalizeH="0" noProof="0" dirty="0" smtClean="0">
                <a:ln>
                  <a:noFill/>
                </a:ln>
                <a:solidFill>
                  <a:schemeClr val="tx1"/>
                </a:solidFill>
                <a:effectLst/>
                <a:uLnTx/>
                <a:uFillTx/>
                <a:latin typeface="+mj-lt"/>
                <a:ea typeface="Times New Roman" panose="02020603050405020304" pitchFamily="18" charset="0"/>
                <a:cs typeface="Times New Roman" panose="02020603050405020304" pitchFamily="18" charset="0"/>
              </a:rPr>
              <a:t> :</a:t>
            </a:r>
            <a:endParaRPr kumimoji="0" lang="en-US" sz="2400" b="0" i="0" u="none" strike="noStrike" kern="1200" cap="none" spc="0" normalizeH="0" baseline="0" noProof="0" dirty="0" smtClean="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342900" lvl="0" indent="-342900">
              <a:lnSpc>
                <a:spcPct val="114000"/>
              </a:lnSpc>
              <a:spcBef>
                <a:spcPct val="20000"/>
              </a:spcBef>
            </a:pPr>
            <a:endParaRPr kumimoji="0" lang="en-US" sz="2400" b="0" i="0" u="none" strike="noStrike" kern="1200" cap="none" spc="0" normalizeH="0" baseline="0" noProof="0" dirty="0" smtClean="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a:buNone/>
            </a:pPr>
            <a:r>
              <a:rPr lang="en-US" sz="2400" dirty="0" smtClean="0"/>
              <a:t>&lt;h:table </a:t>
            </a:r>
            <a:r>
              <a:rPr lang="en-US" sz="2400" b="1" dirty="0" err="1" smtClean="0"/>
              <a:t>xmlns:h</a:t>
            </a:r>
            <a:r>
              <a:rPr lang="en-US" sz="2400" dirty="0" smtClean="0"/>
              <a:t>=“http://www.w3.org/TR/html4/”&gt;</a:t>
            </a:r>
          </a:p>
          <a:p>
            <a:pPr>
              <a:buNone/>
            </a:pPr>
            <a:r>
              <a:rPr lang="en-US" sz="2400" dirty="0" smtClean="0"/>
              <a:t>  &lt;h:tr&gt;</a:t>
            </a:r>
          </a:p>
          <a:p>
            <a:pPr>
              <a:buNone/>
            </a:pPr>
            <a:r>
              <a:rPr lang="en-US" sz="2400" dirty="0" smtClean="0"/>
              <a:t>    &lt;h:td&gt;Apples&lt;/h:td&gt;</a:t>
            </a:r>
          </a:p>
          <a:p>
            <a:pPr>
              <a:buNone/>
            </a:pPr>
            <a:r>
              <a:rPr lang="en-US" sz="2400" dirty="0" smtClean="0"/>
              <a:t>    &lt;h:td&gt;Bananas&lt;/h:td&gt;</a:t>
            </a:r>
          </a:p>
          <a:p>
            <a:pPr>
              <a:buNone/>
            </a:pPr>
            <a:r>
              <a:rPr lang="en-US" sz="2400" dirty="0" smtClean="0"/>
              <a:t>  &lt;/h:tr&gt;</a:t>
            </a:r>
          </a:p>
          <a:p>
            <a:pPr>
              <a:buNone/>
            </a:pPr>
            <a:r>
              <a:rPr lang="en-US" sz="2400" dirty="0" smtClean="0"/>
              <a:t>&lt;/h:table&gt;</a:t>
            </a:r>
          </a:p>
          <a:p>
            <a:pPr marL="342900" lvl="0" indent="-342900">
              <a:lnSpc>
                <a:spcPct val="114000"/>
              </a:lnSpc>
              <a:spcBef>
                <a:spcPct val="20000"/>
              </a:spcBef>
            </a:pPr>
            <a:endParaRPr kumimoji="0" lang="en-US" sz="24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Key Component (Cont.)</a:t>
            </a:r>
            <a:endParaRPr lang="en-US" dirty="0"/>
          </a:p>
        </p:txBody>
      </p:sp>
      <p:sp>
        <p:nvSpPr>
          <p:cNvPr id="3" name="Content Placeholder 2"/>
          <p:cNvSpPr>
            <a:spLocks noGrp="1"/>
          </p:cNvSpPr>
          <p:nvPr>
            <p:ph idx="1"/>
          </p:nvPr>
        </p:nvSpPr>
        <p:spPr/>
        <p:txBody>
          <a:bodyPr/>
          <a:lstStyle/>
          <a:p>
            <a:pPr>
              <a:buNone/>
            </a:pPr>
            <a:r>
              <a:rPr lang="en-US" dirty="0" smtClean="0"/>
              <a:t>	There are a few other important aspects to keep in mind when working with XML.</a:t>
            </a:r>
          </a:p>
          <a:p>
            <a:r>
              <a:rPr lang="en-US" dirty="0" smtClean="0"/>
              <a:t>White space is preserved in XML where as in HTML it is truncated down to just a single space.</a:t>
            </a:r>
          </a:p>
          <a:p>
            <a:r>
              <a:rPr lang="en-US" dirty="0" smtClean="0"/>
              <a:t>One thing does remain in common with HTML though is comments, </a:t>
            </a:r>
          </a:p>
          <a:p>
            <a:pPr lvl="1"/>
            <a:r>
              <a:rPr lang="en-US" dirty="0" smtClean="0"/>
              <a:t>Comments can be added using the triangle brackets like this:</a:t>
            </a:r>
          </a:p>
          <a:p>
            <a:pPr lvl="1">
              <a:buNone/>
            </a:pPr>
            <a:r>
              <a:rPr lang="en-US" dirty="0" smtClean="0"/>
              <a:t>			&lt;!--  here are some remarks </a:t>
            </a:r>
            <a:r>
              <a:rPr lang="en-US" dirty="0" smtClean="0">
                <a:sym typeface="Wingdings" pitchFamily="2" charset="2"/>
              </a:rPr>
              <a:t> --&gt;</a:t>
            </a:r>
            <a:endParaRPr lang="en-US" dirty="0" smtClean="0"/>
          </a:p>
        </p:txBody>
      </p:sp>
      <p:sp>
        <p:nvSpPr>
          <p:cNvPr id="4" name="Slide Number Placeholder 3"/>
          <p:cNvSpPr>
            <a:spLocks noGrp="1"/>
          </p:cNvSpPr>
          <p:nvPr>
            <p:ph type="sldNum" sz="quarter" idx="12"/>
          </p:nvPr>
        </p:nvSpPr>
        <p:spPr/>
        <p:txBody>
          <a:bodyPr/>
          <a:lstStyle/>
          <a:p>
            <a:fld id="{5EA8BEFB-AE5B-48F9-BBAD-B489CDE48C80}"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Type Definition (DTD)</a:t>
            </a:r>
            <a:endParaRPr lang="en-US" dirty="0"/>
          </a:p>
        </p:txBody>
      </p:sp>
      <p:sp>
        <p:nvSpPr>
          <p:cNvPr id="3" name="Content Placeholder 2"/>
          <p:cNvSpPr>
            <a:spLocks noGrp="1"/>
          </p:cNvSpPr>
          <p:nvPr>
            <p:ph idx="1"/>
          </p:nvPr>
        </p:nvSpPr>
        <p:spPr/>
        <p:txBody>
          <a:bodyPr/>
          <a:lstStyle/>
          <a:p>
            <a:r>
              <a:rPr lang="en-US" dirty="0" smtClean="0"/>
              <a:t>XML is particularly concerned with being well formed or correct in syntax.</a:t>
            </a:r>
          </a:p>
          <a:p>
            <a:r>
              <a:rPr lang="en-US" dirty="0" smtClean="0"/>
              <a:t>There are two ways of checking whether the document follows expected order and structure </a:t>
            </a:r>
          </a:p>
          <a:p>
            <a:pPr lvl="1"/>
            <a:r>
              <a:rPr lang="en-US" dirty="0" smtClean="0"/>
              <a:t>Document Type Definitions (DTDs)</a:t>
            </a:r>
          </a:p>
          <a:p>
            <a:pPr lvl="1"/>
            <a:r>
              <a:rPr lang="en-US" dirty="0" smtClean="0"/>
              <a:t>Schemas</a:t>
            </a:r>
          </a:p>
          <a:p>
            <a:r>
              <a:rPr lang="en-US" dirty="0" smtClean="0"/>
              <a:t>A Document Type Definition (DTD) defines the legal building blocks of an XML document.</a:t>
            </a:r>
          </a:p>
          <a:p>
            <a:r>
              <a:rPr lang="en-US" dirty="0" smtClean="0"/>
              <a:t>A DTD can be declared inline inside an XML document, or as an external reference</a:t>
            </a:r>
          </a:p>
          <a:p>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 DTD?</a:t>
            </a:r>
            <a:endParaRPr lang="en-US" dirty="0"/>
          </a:p>
        </p:txBody>
      </p:sp>
      <p:sp>
        <p:nvSpPr>
          <p:cNvPr id="3" name="Content Placeholder 2"/>
          <p:cNvSpPr>
            <a:spLocks noGrp="1"/>
          </p:cNvSpPr>
          <p:nvPr>
            <p:ph idx="1"/>
          </p:nvPr>
        </p:nvSpPr>
        <p:spPr/>
        <p:txBody>
          <a:bodyPr/>
          <a:lstStyle/>
          <a:p>
            <a:r>
              <a:rPr lang="en-US" dirty="0" smtClean="0"/>
              <a:t>With a DTD, each of your XML files can carry a description of its own format</a:t>
            </a:r>
          </a:p>
          <a:p>
            <a:r>
              <a:rPr lang="en-US" dirty="0" smtClean="0"/>
              <a:t>With a DTD, independent groups of people can agree to use a standard DTD for interchanging data</a:t>
            </a:r>
          </a:p>
          <a:p>
            <a:r>
              <a:rPr lang="en-US" dirty="0" smtClean="0"/>
              <a:t>Your application can use a standard DTD to verify that the data you receive from the outside world is valid</a:t>
            </a:r>
          </a:p>
          <a:p>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DTD (Example)</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14</a:t>
            </a:fld>
            <a:endParaRPr lang="en-US"/>
          </a:p>
        </p:txBody>
      </p:sp>
      <p:sp>
        <p:nvSpPr>
          <p:cNvPr id="5" name="Content Placeholder 2"/>
          <p:cNvSpPr>
            <a:spLocks noGrp="1"/>
          </p:cNvSpPr>
          <p:nvPr>
            <p:ph idx="1"/>
          </p:nvPr>
        </p:nvSpPr>
        <p:spPr>
          <a:xfrm>
            <a:off x="457200" y="1295400"/>
            <a:ext cx="8229600" cy="4525963"/>
          </a:xfrm>
        </p:spPr>
        <p:txBody>
          <a:bodyPr/>
          <a:lstStyle/>
          <a:p>
            <a:pPr>
              <a:buNone/>
            </a:pPr>
            <a:r>
              <a:rPr lang="en-US" i="1" dirty="0" smtClean="0"/>
              <a:t>&lt;?xml version="1.0"?&gt;</a:t>
            </a:r>
          </a:p>
          <a:p>
            <a:pPr>
              <a:buNone/>
            </a:pPr>
            <a:r>
              <a:rPr lang="en-US" i="1" dirty="0" smtClean="0"/>
              <a:t>&lt;!DOCTYPE note [</a:t>
            </a:r>
          </a:p>
          <a:p>
            <a:pPr>
              <a:buNone/>
            </a:pPr>
            <a:r>
              <a:rPr lang="en-US" i="1" dirty="0" smtClean="0"/>
              <a:t>	&lt;!ELEMENT note (</a:t>
            </a:r>
            <a:r>
              <a:rPr lang="en-US" i="1" dirty="0" err="1" smtClean="0">
                <a:solidFill>
                  <a:schemeClr val="tx2">
                    <a:lumMod val="75000"/>
                  </a:schemeClr>
                </a:solidFill>
              </a:rPr>
              <a:t>to</a:t>
            </a:r>
            <a:r>
              <a:rPr lang="en-US" i="1" dirty="0" err="1" smtClean="0"/>
              <a:t>,</a:t>
            </a:r>
            <a:r>
              <a:rPr lang="en-US" i="1" dirty="0" err="1" smtClean="0">
                <a:solidFill>
                  <a:srgbClr val="C00000"/>
                </a:solidFill>
              </a:rPr>
              <a:t>from</a:t>
            </a:r>
            <a:r>
              <a:rPr lang="en-US" i="1" dirty="0" err="1" smtClean="0"/>
              <a:t>,</a:t>
            </a:r>
            <a:r>
              <a:rPr lang="en-US" i="1" dirty="0" err="1" smtClean="0">
                <a:solidFill>
                  <a:srgbClr val="0070C0"/>
                </a:solidFill>
              </a:rPr>
              <a:t>title</a:t>
            </a:r>
            <a:r>
              <a:rPr lang="en-US" i="1" dirty="0" err="1" smtClean="0"/>
              <a:t>,</a:t>
            </a:r>
            <a:r>
              <a:rPr lang="en-US" i="1" dirty="0" err="1" smtClean="0">
                <a:solidFill>
                  <a:srgbClr val="92D050"/>
                </a:solidFill>
              </a:rPr>
              <a:t>message</a:t>
            </a:r>
            <a:r>
              <a:rPr lang="en-US" i="1" dirty="0" smtClean="0"/>
              <a:t>)&gt;</a:t>
            </a:r>
          </a:p>
          <a:p>
            <a:pPr>
              <a:buNone/>
            </a:pPr>
            <a:r>
              <a:rPr lang="en-US" i="1" dirty="0" smtClean="0"/>
              <a:t>	&lt;!ELEMENT </a:t>
            </a:r>
            <a:r>
              <a:rPr lang="en-US" i="1" dirty="0" smtClean="0">
                <a:solidFill>
                  <a:schemeClr val="tx2">
                    <a:lumMod val="75000"/>
                  </a:schemeClr>
                </a:solidFill>
              </a:rPr>
              <a:t>to</a:t>
            </a:r>
            <a:r>
              <a:rPr lang="en-US" i="1" dirty="0" smtClean="0"/>
              <a:t> (#PCDATA)&gt;</a:t>
            </a:r>
          </a:p>
          <a:p>
            <a:pPr>
              <a:buNone/>
            </a:pPr>
            <a:r>
              <a:rPr lang="en-US" i="1" dirty="0" smtClean="0"/>
              <a:t>	&lt;!ELEMENT </a:t>
            </a:r>
            <a:r>
              <a:rPr lang="en-US" i="1" dirty="0" smtClean="0">
                <a:solidFill>
                  <a:srgbClr val="C00000"/>
                </a:solidFill>
              </a:rPr>
              <a:t>from</a:t>
            </a:r>
            <a:r>
              <a:rPr lang="en-US" i="1" dirty="0" smtClean="0"/>
              <a:t> (#PCDATA)&gt;</a:t>
            </a:r>
          </a:p>
          <a:p>
            <a:pPr>
              <a:buNone/>
            </a:pPr>
            <a:r>
              <a:rPr lang="en-US" i="1" dirty="0" smtClean="0"/>
              <a:t>	&lt;!ELEMENT </a:t>
            </a:r>
            <a:r>
              <a:rPr lang="en-US" i="1" dirty="0" smtClean="0">
                <a:solidFill>
                  <a:srgbClr val="0070C0"/>
                </a:solidFill>
              </a:rPr>
              <a:t>title</a:t>
            </a:r>
            <a:r>
              <a:rPr lang="en-US" i="1" dirty="0" smtClean="0"/>
              <a:t> (#PCDATA)&gt;</a:t>
            </a:r>
          </a:p>
          <a:p>
            <a:pPr>
              <a:buNone/>
            </a:pPr>
            <a:r>
              <a:rPr lang="en-US" i="1" dirty="0" smtClean="0"/>
              <a:t>	&lt;!ELEMENT </a:t>
            </a:r>
            <a:r>
              <a:rPr lang="en-US" i="1" dirty="0" smtClean="0">
                <a:solidFill>
                  <a:srgbClr val="92D050"/>
                </a:solidFill>
              </a:rPr>
              <a:t>message</a:t>
            </a:r>
            <a:r>
              <a:rPr lang="en-US" i="1" dirty="0" smtClean="0"/>
              <a:t> (#PCDATA)&gt;</a:t>
            </a:r>
          </a:p>
          <a:p>
            <a:pPr>
              <a:buNone/>
            </a:pPr>
            <a:r>
              <a:rPr lang="en-US" i="1" dirty="0" smtClean="0"/>
              <a:t>]&gt;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animEffect transition="in" filter="blinds(horizontal)">
                                      <p:cBhvr>
                                        <p:cTn id="17" dur="500"/>
                                        <p:tgtEl>
                                          <p:spTgt spid="5">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blinds(horizontal)">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blinds(horizontal)">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blinds(horizontal)">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blinds(horizontal)">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blinds(horizontal)">
                                      <p:cBhvr>
                                        <p:cTn id="4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DTD (Cont.)</a:t>
            </a:r>
            <a:endParaRPr lang="en-US" dirty="0"/>
          </a:p>
        </p:txBody>
      </p:sp>
      <p:sp>
        <p:nvSpPr>
          <p:cNvPr id="3" name="Content Placeholder 2"/>
          <p:cNvSpPr>
            <a:spLocks noGrp="1"/>
          </p:cNvSpPr>
          <p:nvPr>
            <p:ph idx="1"/>
          </p:nvPr>
        </p:nvSpPr>
        <p:spPr/>
        <p:txBody>
          <a:bodyPr/>
          <a:lstStyle/>
          <a:p>
            <a:r>
              <a:rPr lang="en-US" dirty="0" smtClean="0"/>
              <a:t>DTD can be internal or external</a:t>
            </a:r>
          </a:p>
          <a:p>
            <a:r>
              <a:rPr lang="en-US" dirty="0" smtClean="0"/>
              <a:t>If it is internal than simply put previous code to the top of the XML file</a:t>
            </a:r>
          </a:p>
          <a:p>
            <a:r>
              <a:rPr lang="en-US" dirty="0" smtClean="0"/>
              <a:t>If it is external than save it as </a:t>
            </a:r>
            <a:r>
              <a:rPr lang="en-US" b="1" dirty="0" smtClean="0"/>
              <a:t>.</a:t>
            </a:r>
            <a:r>
              <a:rPr lang="en-US" b="1" dirty="0" err="1" smtClean="0"/>
              <a:t>dtd</a:t>
            </a:r>
            <a:r>
              <a:rPr lang="en-US" b="1" dirty="0" smtClean="0"/>
              <a:t> </a:t>
            </a:r>
            <a:r>
              <a:rPr lang="en-US" dirty="0" smtClean="0"/>
              <a:t>file extension and refer it from XML,</a:t>
            </a:r>
          </a:p>
          <a:p>
            <a:pPr lvl="1">
              <a:buNone/>
            </a:pPr>
            <a:r>
              <a:rPr lang="en-US" dirty="0" smtClean="0"/>
              <a:t>		&lt;!DOCTYPE note SYSTEM “note.dtd”&gt;</a:t>
            </a:r>
          </a:p>
          <a:p>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DTD Elements</a:t>
            </a:r>
            <a:endParaRPr lang="en-US" dirty="0"/>
          </a:p>
        </p:txBody>
      </p:sp>
      <p:sp>
        <p:nvSpPr>
          <p:cNvPr id="3" name="Content Placeholder 2"/>
          <p:cNvSpPr>
            <a:spLocks noGrp="1"/>
          </p:cNvSpPr>
          <p:nvPr>
            <p:ph idx="1"/>
          </p:nvPr>
        </p:nvSpPr>
        <p:spPr/>
        <p:txBody>
          <a:bodyPr>
            <a:normAutofit lnSpcReduction="10000"/>
          </a:bodyPr>
          <a:lstStyle/>
          <a:p>
            <a:r>
              <a:rPr lang="en-US" dirty="0" smtClean="0"/>
              <a:t>We can specify the number of occurrences of the elements using +, *, ? And | operators</a:t>
            </a:r>
          </a:p>
          <a:p>
            <a:r>
              <a:rPr lang="en-US" dirty="0" smtClean="0"/>
              <a:t>Example :</a:t>
            </a:r>
          </a:p>
          <a:p>
            <a:pPr lvl="1"/>
            <a:r>
              <a:rPr lang="en-US" dirty="0" smtClean="0"/>
              <a:t>&lt;!ELEMENT note(</a:t>
            </a:r>
            <a:r>
              <a:rPr lang="en-US" dirty="0" err="1" smtClean="0"/>
              <a:t>to+,from,title?,message</a:t>
            </a:r>
            <a:r>
              <a:rPr lang="en-US" dirty="0" smtClean="0"/>
              <a:t>*) /&gt;</a:t>
            </a:r>
          </a:p>
          <a:p>
            <a:r>
              <a:rPr lang="en-US" dirty="0" smtClean="0"/>
              <a:t>Above example suggest that </a:t>
            </a:r>
            <a:r>
              <a:rPr lang="en-US" b="1" dirty="0" smtClean="0"/>
              <a:t>root</a:t>
            </a:r>
            <a:r>
              <a:rPr lang="en-US" dirty="0" smtClean="0"/>
              <a:t> element of the xml must be </a:t>
            </a:r>
            <a:r>
              <a:rPr lang="en-US" b="1" dirty="0" smtClean="0"/>
              <a:t>note</a:t>
            </a:r>
            <a:r>
              <a:rPr lang="en-US" dirty="0" smtClean="0"/>
              <a:t> and should have one or more (+) </a:t>
            </a:r>
            <a:r>
              <a:rPr lang="en-US" b="1" dirty="0" smtClean="0"/>
              <a:t>recipients</a:t>
            </a:r>
            <a:r>
              <a:rPr lang="en-US" dirty="0" smtClean="0"/>
              <a:t>, </a:t>
            </a:r>
            <a:r>
              <a:rPr lang="en-US" b="1" dirty="0" smtClean="0"/>
              <a:t>sender</a:t>
            </a:r>
            <a:r>
              <a:rPr lang="en-US" dirty="0" smtClean="0"/>
              <a:t> should be only one, </a:t>
            </a:r>
            <a:r>
              <a:rPr lang="en-US" b="1" dirty="0" smtClean="0"/>
              <a:t>title</a:t>
            </a:r>
            <a:r>
              <a:rPr lang="en-US" dirty="0" smtClean="0"/>
              <a:t> must be one or zero and </a:t>
            </a:r>
            <a:r>
              <a:rPr lang="en-US" b="1" dirty="0" smtClean="0"/>
              <a:t>messages</a:t>
            </a:r>
            <a:r>
              <a:rPr lang="en-US" dirty="0" smtClean="0"/>
              <a:t> can be zero or more</a:t>
            </a:r>
          </a:p>
          <a:p>
            <a:r>
              <a:rPr lang="en-US" dirty="0" smtClean="0"/>
              <a:t>We can also specify to have either one of the elements using | operator</a:t>
            </a:r>
          </a:p>
          <a:p>
            <a:pPr lvl="1"/>
            <a:r>
              <a:rPr lang="en-US" dirty="0" smtClean="0"/>
              <a:t>&lt;!ELEMENT note(</a:t>
            </a:r>
            <a:r>
              <a:rPr lang="en-US" dirty="0" err="1" smtClean="0"/>
              <a:t>to,from,title,message|information</a:t>
            </a:r>
            <a:r>
              <a:rPr lang="en-US" dirty="0" smtClean="0"/>
              <a:t>) &gt;</a:t>
            </a:r>
          </a:p>
          <a:p>
            <a:r>
              <a:rPr lang="en-US" dirty="0" smtClean="0"/>
              <a:t>In above declaration we have specified that either message should be there or the information element should be there in the note</a:t>
            </a:r>
          </a:p>
        </p:txBody>
      </p:sp>
      <p:sp>
        <p:nvSpPr>
          <p:cNvPr id="4" name="Slide Number Placeholder 3"/>
          <p:cNvSpPr>
            <a:spLocks noGrp="1"/>
          </p:cNvSpPr>
          <p:nvPr>
            <p:ph type="sldNum" sz="quarter" idx="12"/>
          </p:nvPr>
        </p:nvSpPr>
        <p:spPr/>
        <p:txBody>
          <a:bodyPr/>
          <a:lstStyle/>
          <a:p>
            <a:fld id="{5EA8BEFB-AE5B-48F9-BBAD-B489CDE48C80}"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DTD Attribute</a:t>
            </a:r>
            <a:endParaRPr lang="en-US" dirty="0"/>
          </a:p>
        </p:txBody>
      </p:sp>
      <p:sp>
        <p:nvSpPr>
          <p:cNvPr id="3" name="Content Placeholder 2"/>
          <p:cNvSpPr>
            <a:spLocks noGrp="1"/>
          </p:cNvSpPr>
          <p:nvPr>
            <p:ph idx="1"/>
          </p:nvPr>
        </p:nvSpPr>
        <p:spPr/>
        <p:txBody>
          <a:bodyPr/>
          <a:lstStyle/>
          <a:p>
            <a:pPr>
              <a:buNone/>
            </a:pPr>
            <a:r>
              <a:rPr lang="en-US" smtClean="0"/>
              <a:t>	We </a:t>
            </a:r>
            <a:r>
              <a:rPr lang="en-US" dirty="0" smtClean="0"/>
              <a:t>can specify the attributes also using DTD using </a:t>
            </a:r>
            <a:r>
              <a:rPr lang="en-US" b="1" dirty="0" smtClean="0"/>
              <a:t>ATTLIST</a:t>
            </a:r>
            <a:r>
              <a:rPr lang="en-US" dirty="0" smtClean="0"/>
              <a:t> declaration.</a:t>
            </a:r>
          </a:p>
          <a:p>
            <a:r>
              <a:rPr lang="en-US" dirty="0" smtClean="0"/>
              <a:t>Syntax:</a:t>
            </a:r>
          </a:p>
          <a:p>
            <a:pPr lvl="1">
              <a:buNone/>
            </a:pPr>
            <a:r>
              <a:rPr lang="en-US" dirty="0" smtClean="0"/>
              <a:t>&lt;!ATTLIST </a:t>
            </a:r>
            <a:r>
              <a:rPr lang="en-US" dirty="0" smtClean="0">
                <a:solidFill>
                  <a:srgbClr val="92D050"/>
                </a:solidFill>
              </a:rPr>
              <a:t>element-name</a:t>
            </a:r>
            <a:r>
              <a:rPr lang="en-US" dirty="0" smtClean="0"/>
              <a:t> </a:t>
            </a:r>
            <a:r>
              <a:rPr lang="en-US" dirty="0" smtClean="0">
                <a:solidFill>
                  <a:srgbClr val="FFC000"/>
                </a:solidFill>
              </a:rPr>
              <a:t>attribute-name</a:t>
            </a:r>
            <a:r>
              <a:rPr lang="en-US" dirty="0" smtClean="0"/>
              <a:t> </a:t>
            </a:r>
            <a:r>
              <a:rPr lang="en-US" dirty="0" smtClean="0">
                <a:solidFill>
                  <a:schemeClr val="accent1">
                    <a:lumMod val="75000"/>
                  </a:schemeClr>
                </a:solidFill>
              </a:rPr>
              <a:t>attribute-type</a:t>
            </a:r>
            <a:r>
              <a:rPr lang="en-US" dirty="0" smtClean="0"/>
              <a:t> </a:t>
            </a:r>
            <a:r>
              <a:rPr lang="en-US" dirty="0" smtClean="0">
                <a:solidFill>
                  <a:srgbClr val="C00000"/>
                </a:solidFill>
              </a:rPr>
              <a:t>default-value</a:t>
            </a:r>
            <a:r>
              <a:rPr lang="en-US" dirty="0" smtClean="0"/>
              <a:t> &gt;</a:t>
            </a:r>
          </a:p>
          <a:p>
            <a:r>
              <a:rPr lang="en-US" dirty="0" smtClean="0"/>
              <a:t>Example :</a:t>
            </a:r>
          </a:p>
          <a:p>
            <a:pPr lvl="1">
              <a:buNone/>
            </a:pPr>
            <a:r>
              <a:rPr lang="en-US" dirty="0" smtClean="0"/>
              <a:t>&lt;!ATTLIST </a:t>
            </a:r>
            <a:r>
              <a:rPr lang="en-US" dirty="0" smtClean="0">
                <a:solidFill>
                  <a:srgbClr val="92D050"/>
                </a:solidFill>
              </a:rPr>
              <a:t>employed</a:t>
            </a:r>
            <a:r>
              <a:rPr lang="en-US" dirty="0" smtClean="0"/>
              <a:t> </a:t>
            </a:r>
            <a:r>
              <a:rPr lang="en-US" dirty="0" smtClean="0">
                <a:solidFill>
                  <a:srgbClr val="FFC000"/>
                </a:solidFill>
              </a:rPr>
              <a:t>started</a:t>
            </a:r>
            <a:r>
              <a:rPr lang="en-US" dirty="0" smtClean="0"/>
              <a:t> </a:t>
            </a:r>
            <a:r>
              <a:rPr lang="en-US" dirty="0" smtClean="0">
                <a:solidFill>
                  <a:schemeClr val="accent1">
                    <a:lumMod val="75000"/>
                  </a:schemeClr>
                </a:solidFill>
              </a:rPr>
              <a:t>CDATA</a:t>
            </a:r>
            <a:r>
              <a:rPr lang="en-US" dirty="0" smtClean="0"/>
              <a:t> </a:t>
            </a:r>
            <a:r>
              <a:rPr lang="en-US" dirty="0" smtClean="0">
                <a:solidFill>
                  <a:srgbClr val="C00000"/>
                </a:solidFill>
              </a:rPr>
              <a:t>“01/01/01”</a:t>
            </a:r>
            <a:r>
              <a:rPr lang="en-US" dirty="0" smtClean="0"/>
              <a:t>&gt;</a:t>
            </a:r>
          </a:p>
          <a:p>
            <a:r>
              <a:rPr lang="en-US" dirty="0" smtClean="0"/>
              <a:t>We can also specify required or fixed for the attribute</a:t>
            </a:r>
          </a:p>
          <a:p>
            <a:r>
              <a:rPr lang="en-US" dirty="0" smtClean="0"/>
              <a:t>Example :</a:t>
            </a:r>
          </a:p>
          <a:p>
            <a:pPr lvl="1">
              <a:buNone/>
            </a:pPr>
            <a:r>
              <a:rPr lang="en-US" dirty="0" smtClean="0"/>
              <a:t>&lt;!ATTLIST </a:t>
            </a:r>
            <a:r>
              <a:rPr lang="en-US" dirty="0" smtClean="0">
                <a:solidFill>
                  <a:srgbClr val="92D050"/>
                </a:solidFill>
              </a:rPr>
              <a:t>employed</a:t>
            </a:r>
            <a:r>
              <a:rPr lang="en-US" dirty="0" smtClean="0"/>
              <a:t> started CDATA  #</a:t>
            </a:r>
            <a:r>
              <a:rPr lang="en-US" dirty="0" smtClean="0">
                <a:solidFill>
                  <a:srgbClr val="C00000"/>
                </a:solidFill>
              </a:rPr>
              <a:t>REQUIRED</a:t>
            </a:r>
            <a:r>
              <a:rPr lang="en-US" dirty="0" smtClean="0"/>
              <a:t>&gt;</a:t>
            </a:r>
          </a:p>
          <a:p>
            <a:pPr lvl="1">
              <a:buNone/>
            </a:pPr>
            <a:r>
              <a:rPr lang="en-US" dirty="0" smtClean="0"/>
              <a:t>&lt;!ATTLIST </a:t>
            </a:r>
            <a:r>
              <a:rPr lang="en-US" dirty="0" smtClean="0">
                <a:solidFill>
                  <a:srgbClr val="92D050"/>
                </a:solidFill>
              </a:rPr>
              <a:t>employed</a:t>
            </a:r>
            <a:r>
              <a:rPr lang="en-US" dirty="0" smtClean="0"/>
              <a:t> started CDATA  #</a:t>
            </a:r>
            <a:r>
              <a:rPr lang="en-US" dirty="0" smtClean="0">
                <a:solidFill>
                  <a:srgbClr val="C00000"/>
                </a:solidFill>
              </a:rPr>
              <a:t>FIXED</a:t>
            </a:r>
            <a:r>
              <a:rPr lang="en-US" dirty="0" smtClean="0"/>
              <a:t> </a:t>
            </a:r>
            <a:r>
              <a:rPr lang="en-US" dirty="0" smtClean="0">
                <a:solidFill>
                  <a:srgbClr val="FFC000"/>
                </a:solidFill>
              </a:rPr>
              <a:t>“01/01/01”</a:t>
            </a:r>
            <a:r>
              <a:rPr lang="en-US" dirty="0" smtClean="0"/>
              <a:t>&gt;</a:t>
            </a:r>
          </a:p>
        </p:txBody>
      </p:sp>
      <p:sp>
        <p:nvSpPr>
          <p:cNvPr id="4" name="Slide Number Placeholder 3"/>
          <p:cNvSpPr>
            <a:spLocks noGrp="1"/>
          </p:cNvSpPr>
          <p:nvPr>
            <p:ph type="sldNum" sz="quarter" idx="12"/>
          </p:nvPr>
        </p:nvSpPr>
        <p:spPr/>
        <p:txBody>
          <a:bodyPr/>
          <a:lstStyle/>
          <a:p>
            <a:fld id="{5EA8BEFB-AE5B-48F9-BBAD-B489CDE48C80}"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Schema</a:t>
            </a:r>
            <a:endParaRPr lang="en-US" dirty="0"/>
          </a:p>
        </p:txBody>
      </p:sp>
      <p:sp>
        <p:nvSpPr>
          <p:cNvPr id="3" name="Content Placeholder 2"/>
          <p:cNvSpPr>
            <a:spLocks noGrp="1"/>
          </p:cNvSpPr>
          <p:nvPr>
            <p:ph idx="1"/>
          </p:nvPr>
        </p:nvSpPr>
        <p:spPr/>
        <p:txBody>
          <a:bodyPr/>
          <a:lstStyle/>
          <a:p>
            <a:r>
              <a:rPr lang="en-US" dirty="0" smtClean="0"/>
              <a:t>XML Schema is an XML-based alternative to DTD</a:t>
            </a:r>
          </a:p>
          <a:p>
            <a:r>
              <a:rPr lang="en-US" dirty="0" smtClean="0"/>
              <a:t>An XML schema describes the structure of an XML document.</a:t>
            </a:r>
          </a:p>
          <a:p>
            <a:r>
              <a:rPr lang="en-US" dirty="0" smtClean="0"/>
              <a:t>The XML Schema language is also referred to as XML Schema Definition (XSD)</a:t>
            </a:r>
          </a:p>
          <a:p>
            <a:r>
              <a:rPr lang="en-US" dirty="0" smtClean="0"/>
              <a:t>An XML Schema</a:t>
            </a:r>
          </a:p>
          <a:p>
            <a:pPr lvl="1"/>
            <a:r>
              <a:rPr lang="en-US" dirty="0" smtClean="0"/>
              <a:t>defines elements that can appear in a document</a:t>
            </a:r>
          </a:p>
          <a:p>
            <a:pPr lvl="1"/>
            <a:r>
              <a:rPr lang="en-US" dirty="0" smtClean="0"/>
              <a:t>defines attributes that can appear in a document</a:t>
            </a:r>
          </a:p>
          <a:p>
            <a:pPr lvl="1"/>
            <a:r>
              <a:rPr lang="en-US" dirty="0" smtClean="0"/>
              <a:t>defines which elements are child elements</a:t>
            </a:r>
          </a:p>
          <a:p>
            <a:pPr lvl="1"/>
            <a:r>
              <a:rPr lang="en-US" dirty="0" smtClean="0"/>
              <a:t>defines the order of child elements defines data types for elements and attributes</a:t>
            </a:r>
          </a:p>
          <a:p>
            <a:pPr lvl="1"/>
            <a:r>
              <a:rPr lang="en-US" dirty="0" smtClean="0"/>
              <a:t>defines default and fixed values for elements and attributes</a:t>
            </a:r>
          </a:p>
        </p:txBody>
      </p:sp>
      <p:sp>
        <p:nvSpPr>
          <p:cNvPr id="4" name="Slide Number Placeholder 3"/>
          <p:cNvSpPr>
            <a:spLocks noGrp="1"/>
          </p:cNvSpPr>
          <p:nvPr>
            <p:ph type="sldNum" sz="quarter" idx="12"/>
          </p:nvPr>
        </p:nvSpPr>
        <p:spPr/>
        <p:txBody>
          <a:bodyPr/>
          <a:lstStyle/>
          <a:p>
            <a:fld id="{5EA8BEFB-AE5B-48F9-BBAD-B489CDE48C80}" type="slidenum">
              <a:rPr lang="en-US" smtClean="0"/>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Schema (cont.)</a:t>
            </a:r>
            <a:endParaRPr lang="en-US" dirty="0"/>
          </a:p>
        </p:txBody>
      </p:sp>
      <p:sp>
        <p:nvSpPr>
          <p:cNvPr id="3" name="Content Placeholder 2"/>
          <p:cNvSpPr>
            <a:spLocks noGrp="1"/>
          </p:cNvSpPr>
          <p:nvPr>
            <p:ph idx="1"/>
          </p:nvPr>
        </p:nvSpPr>
        <p:spPr/>
        <p:txBody>
          <a:bodyPr/>
          <a:lstStyle/>
          <a:p>
            <a:r>
              <a:rPr lang="en-US" dirty="0" smtClean="0"/>
              <a:t>XML Schemas are the Successors of DTDs</a:t>
            </a:r>
          </a:p>
          <a:p>
            <a:pPr lvl="1"/>
            <a:r>
              <a:rPr lang="en-US" dirty="0" smtClean="0"/>
              <a:t>XML Schemas are extensible to future additions</a:t>
            </a:r>
          </a:p>
          <a:p>
            <a:pPr lvl="1"/>
            <a:r>
              <a:rPr lang="en-US" dirty="0" smtClean="0"/>
              <a:t> XML Schemas are richer and more powerful than DTDs</a:t>
            </a:r>
          </a:p>
          <a:p>
            <a:pPr lvl="1"/>
            <a:r>
              <a:rPr lang="en-US" dirty="0" smtClean="0"/>
              <a:t>XML Schemas are written in XML</a:t>
            </a:r>
          </a:p>
          <a:p>
            <a:pPr lvl="1"/>
            <a:r>
              <a:rPr lang="en-US" dirty="0" smtClean="0"/>
              <a:t> XML Schemas support data types</a:t>
            </a:r>
          </a:p>
          <a:p>
            <a:pPr lvl="1"/>
            <a:r>
              <a:rPr lang="en-US" dirty="0" smtClean="0"/>
              <a:t>XML Schemas support namespaces</a:t>
            </a:r>
          </a:p>
          <a:p>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mj-lt"/>
              </a:rPr>
              <a:t>Outline</a:t>
            </a:r>
            <a:endParaRPr lang="en-IN" dirty="0">
              <a:latin typeface="+mj-lt"/>
            </a:endParaRPr>
          </a:p>
        </p:txBody>
      </p:sp>
      <p:sp>
        <p:nvSpPr>
          <p:cNvPr id="5" name="Content Placeholder 2"/>
          <p:cNvSpPr txBox="1">
            <a:spLocks/>
          </p:cNvSpPr>
          <p:nvPr/>
        </p:nvSpPr>
        <p:spPr>
          <a:xfrm>
            <a:off x="381000" y="1143000"/>
            <a:ext cx="8229600" cy="5181600"/>
          </a:xfrm>
          <a:prstGeom prst="rect">
            <a:avLst/>
          </a:prstGeom>
        </p:spPr>
        <p:txBody>
          <a:bodyPr vert="horz" lIns="91440" tIns="45720" rIns="91440" bIns="45720" rtlCol="0">
            <a:noAutofit/>
          </a:bodyPr>
          <a:lstStyle/>
          <a:p>
            <a:pPr marL="446088" marR="0" lvl="0" indent="-446088" algn="l" defTabSz="914400" rtl="0" eaLnBrk="1" fontAlgn="auto" latinLnBrk="0" hangingPunct="1">
              <a:lnSpc>
                <a:spcPct val="100000"/>
              </a:lnSpc>
              <a:spcBef>
                <a:spcPct val="20000"/>
              </a:spcBef>
              <a:spcAft>
                <a:spcPts val="0"/>
              </a:spcAft>
              <a:buClrTx/>
              <a:buSzTx/>
              <a:buFontTx/>
              <a:buAutoNum type="arabicPeriod"/>
              <a:tabLst/>
              <a:defRPr/>
            </a:pPr>
            <a:r>
              <a:rPr lang="en-US" sz="2400" dirty="0" smtClean="0">
                <a:latin typeface="+mj-lt"/>
                <a:ea typeface="Times New Roman" panose="02020603050405020304" pitchFamily="18" charset="0"/>
                <a:cs typeface="Times New Roman" panose="02020603050405020304" pitchFamily="18" charset="0"/>
              </a:rPr>
              <a:t>Introduction</a:t>
            </a:r>
          </a:p>
          <a:p>
            <a:pPr marL="903288" lvl="1" indent="-446088">
              <a:spcBef>
                <a:spcPct val="20000"/>
              </a:spcBef>
              <a:buFont typeface="Arial" pitchFamily="34" charset="0"/>
              <a:buChar char="•"/>
              <a:defRPr/>
            </a:pPr>
            <a:r>
              <a:rPr lang="en-US" sz="2400" dirty="0" smtClean="0">
                <a:latin typeface="+mj-lt"/>
                <a:ea typeface="Times New Roman" panose="02020603050405020304" pitchFamily="18" charset="0"/>
                <a:cs typeface="Times New Roman" panose="02020603050405020304" pitchFamily="18" charset="0"/>
              </a:rPr>
              <a:t>Introduction to XML</a:t>
            </a:r>
          </a:p>
          <a:p>
            <a:pPr marL="903288" lvl="1" indent="-446088">
              <a:spcBef>
                <a:spcPct val="20000"/>
              </a:spcBef>
              <a:buFont typeface="Arial" pitchFamily="34" charset="0"/>
              <a:buChar char="•"/>
              <a:defRPr/>
            </a:pPr>
            <a:r>
              <a:rPr lang="en-US" sz="2400" dirty="0" smtClean="0">
                <a:latin typeface="+mj-lt"/>
                <a:ea typeface="Times New Roman" panose="02020603050405020304" pitchFamily="18" charset="0"/>
                <a:cs typeface="Times New Roman" panose="02020603050405020304" pitchFamily="18" charset="0"/>
              </a:rPr>
              <a:t>Features of XML</a:t>
            </a:r>
          </a:p>
          <a:p>
            <a:pPr marL="903288" lvl="1" indent="-446088">
              <a:spcBef>
                <a:spcPct val="20000"/>
              </a:spcBef>
              <a:buFont typeface="Arial" pitchFamily="34" charset="0"/>
              <a:buChar char="•"/>
              <a:defRPr/>
            </a:pPr>
            <a:r>
              <a:rPr lang="en-US" sz="2400" dirty="0" smtClean="0">
                <a:latin typeface="+mj-lt"/>
                <a:ea typeface="Times New Roman" panose="02020603050405020304" pitchFamily="18" charset="0"/>
                <a:cs typeface="Times New Roman" panose="02020603050405020304" pitchFamily="18" charset="0"/>
              </a:rPr>
              <a:t>XML Key Component</a:t>
            </a:r>
          </a:p>
          <a:p>
            <a:pPr marL="446088" marR="0" lvl="0" indent="-446088" algn="l" defTabSz="914400" rtl="0" eaLnBrk="1" fontAlgn="auto" latinLnBrk="0" hangingPunct="1">
              <a:lnSpc>
                <a:spcPct val="100000"/>
              </a:lnSpc>
              <a:spcBef>
                <a:spcPct val="20000"/>
              </a:spcBef>
              <a:spcAft>
                <a:spcPts val="0"/>
              </a:spcAft>
              <a:buClrTx/>
              <a:buSzTx/>
              <a:buFontTx/>
              <a:buAutoNum type="arabicPeriod"/>
              <a:tabLst/>
              <a:defRPr/>
            </a:pPr>
            <a:r>
              <a:rPr lang="en-US" sz="2400" dirty="0" smtClean="0">
                <a:latin typeface="+mj-lt"/>
                <a:ea typeface="Times New Roman" panose="02020603050405020304" pitchFamily="18" charset="0"/>
                <a:cs typeface="Times New Roman" panose="02020603050405020304" pitchFamily="18" charset="0"/>
              </a:rPr>
              <a:t>Document Type Definition (DTD)</a:t>
            </a:r>
          </a:p>
          <a:p>
            <a:pPr marL="457200" indent="-457200">
              <a:spcBef>
                <a:spcPct val="20000"/>
              </a:spcBef>
              <a:buFont typeface="+mj-lt"/>
              <a:buAutoNum type="arabicPeriod"/>
              <a:defRPr/>
            </a:pPr>
            <a:r>
              <a:rPr lang="en-US" sz="2400" dirty="0" smtClean="0">
                <a:latin typeface="+mj-lt"/>
                <a:ea typeface="Times New Roman" panose="02020603050405020304" pitchFamily="18" charset="0"/>
                <a:cs typeface="Times New Roman" panose="02020603050405020304" pitchFamily="18" charset="0"/>
              </a:rPr>
              <a:t>XML Schemas</a:t>
            </a:r>
          </a:p>
          <a:p>
            <a:pPr marL="457200" indent="-457200">
              <a:spcBef>
                <a:spcPct val="20000"/>
              </a:spcBef>
              <a:buFont typeface="+mj-lt"/>
              <a:buAutoNum type="arabicPeriod"/>
              <a:defRPr/>
            </a:pPr>
            <a:r>
              <a:rPr lang="en-US" sz="2400" dirty="0" smtClean="0">
                <a:latin typeface="+mj-lt"/>
                <a:ea typeface="Times New Roman" panose="02020603050405020304" pitchFamily="18" charset="0"/>
                <a:cs typeface="Times New Roman" panose="02020603050405020304" pitchFamily="18" charset="0"/>
              </a:rPr>
              <a:t>XSL</a:t>
            </a:r>
          </a:p>
          <a:p>
            <a:pPr marL="457200" indent="-457200">
              <a:spcBef>
                <a:spcPct val="20000"/>
              </a:spcBef>
              <a:buFont typeface="+mj-lt"/>
              <a:buAutoNum type="arabicPeriod"/>
              <a:defRPr/>
            </a:pPr>
            <a:r>
              <a:rPr lang="en-US" sz="2400" dirty="0" smtClean="0">
                <a:latin typeface="+mj-lt"/>
                <a:ea typeface="Times New Roman" panose="02020603050405020304" pitchFamily="18" charset="0"/>
                <a:cs typeface="Times New Roman" panose="02020603050405020304" pitchFamily="18" charset="0"/>
              </a:rPr>
              <a:t>XSLT</a:t>
            </a:r>
          </a:p>
          <a:p>
            <a:pPr marL="457200" indent="-457200">
              <a:spcBef>
                <a:spcPct val="20000"/>
              </a:spcBef>
              <a:buFont typeface="+mj-lt"/>
              <a:buAutoNum type="arabicPeriod"/>
              <a:defRPr/>
            </a:pPr>
            <a:endParaRPr kumimoji="0" lang="en-US" sz="2400" b="0" i="0" u="none" strike="noStrike" kern="1200" cap="none" spc="0" normalizeH="0" baseline="0" noProof="0" dirty="0">
              <a:ln>
                <a:noFill/>
              </a:ln>
              <a:solidFill>
                <a:srgbClr val="0202BE"/>
              </a:solidFill>
              <a:effectLst/>
              <a:uLnTx/>
              <a:uFillTx/>
              <a:latin typeface="+mj-lt"/>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EA8BEFB-AE5B-48F9-BBAD-B489CDE48C80}" type="slidenum">
              <a:rPr lang="en-US" smtClean="0"/>
              <a:pPr/>
              <a:t>2</a:t>
            </a:fld>
            <a:endParaRPr lang="en-US"/>
          </a:p>
        </p:txBody>
      </p:sp>
    </p:spTree>
    <p:extLst>
      <p:ext uri="{BB962C8B-B14F-4D97-AF65-F5344CB8AC3E}">
        <p14:creationId xmlns:p14="http://schemas.microsoft.com/office/powerpoint/2010/main" val="39754427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Schema (Example)</a:t>
            </a:r>
            <a:endParaRPr lang="en-US" dirty="0"/>
          </a:p>
        </p:txBody>
      </p:sp>
      <p:sp>
        <p:nvSpPr>
          <p:cNvPr id="3" name="Content Placeholder 2"/>
          <p:cNvSpPr>
            <a:spLocks noGrp="1"/>
          </p:cNvSpPr>
          <p:nvPr>
            <p:ph idx="1"/>
          </p:nvPr>
        </p:nvSpPr>
        <p:spPr>
          <a:xfrm>
            <a:off x="190500" y="1066800"/>
            <a:ext cx="8763000" cy="5334000"/>
          </a:xfrm>
        </p:spPr>
        <p:txBody>
          <a:bodyPr>
            <a:normAutofit fontScale="85000" lnSpcReduction="10000"/>
          </a:bodyPr>
          <a:lstStyle/>
          <a:p>
            <a:pPr algn="ctr">
              <a:buNone/>
            </a:pPr>
            <a:r>
              <a:rPr lang="en-US" b="1" i="1" dirty="0" smtClean="0"/>
              <a:t>note.xsd</a:t>
            </a:r>
          </a:p>
          <a:p>
            <a:pPr>
              <a:buNone/>
            </a:pPr>
            <a:r>
              <a:rPr lang="en-US" i="1" dirty="0" smtClean="0"/>
              <a:t>&lt;?xml version="1.0"?&gt;</a:t>
            </a:r>
          </a:p>
          <a:p>
            <a:pPr>
              <a:buNone/>
            </a:pPr>
            <a:r>
              <a:rPr lang="en-US" i="1" dirty="0" smtClean="0"/>
              <a:t>&lt;</a:t>
            </a:r>
            <a:r>
              <a:rPr lang="en-US" i="1" dirty="0" err="1" smtClean="0"/>
              <a:t>xs:schema</a:t>
            </a:r>
            <a:r>
              <a:rPr lang="en-US" i="1" dirty="0" smtClean="0"/>
              <a:t> </a:t>
            </a:r>
            <a:r>
              <a:rPr lang="en-US" i="1" dirty="0" err="1" smtClean="0"/>
              <a:t>xmlns:xs</a:t>
            </a:r>
            <a:r>
              <a:rPr lang="en-US" i="1" dirty="0" smtClean="0"/>
              <a:t>=</a:t>
            </a:r>
            <a:r>
              <a:rPr lang="en-US" i="1" u="sng" dirty="0" smtClean="0"/>
              <a:t>http://www.w3.org/2001/XMLSchema</a:t>
            </a:r>
            <a:r>
              <a:rPr lang="en-US" i="1" dirty="0" smtClean="0"/>
              <a:t> &gt;</a:t>
            </a:r>
          </a:p>
          <a:p>
            <a:pPr lvl="1">
              <a:buNone/>
            </a:pPr>
            <a:r>
              <a:rPr lang="en-US" sz="2400" i="1" dirty="0" smtClean="0"/>
              <a:t>&lt;</a:t>
            </a:r>
            <a:r>
              <a:rPr lang="en-US" sz="2400" i="1" dirty="0" err="1" smtClean="0"/>
              <a:t>xs:element</a:t>
            </a:r>
            <a:r>
              <a:rPr lang="en-US" sz="2400" i="1" dirty="0" smtClean="0"/>
              <a:t> name="note“&gt;</a:t>
            </a:r>
          </a:p>
          <a:p>
            <a:pPr lvl="1">
              <a:buNone/>
            </a:pPr>
            <a:r>
              <a:rPr lang="en-US" sz="2400" i="1" dirty="0" smtClean="0"/>
              <a:t>	&lt;</a:t>
            </a:r>
            <a:r>
              <a:rPr lang="en-US" sz="2400" i="1" dirty="0" err="1" smtClean="0"/>
              <a:t>xs:complexType</a:t>
            </a:r>
            <a:r>
              <a:rPr lang="en-US" sz="2400" i="1" dirty="0" smtClean="0"/>
              <a:t>&gt;</a:t>
            </a:r>
          </a:p>
          <a:p>
            <a:pPr lvl="1">
              <a:buNone/>
            </a:pPr>
            <a:r>
              <a:rPr lang="en-US" sz="2400" i="1" dirty="0" smtClean="0"/>
              <a:t>		&lt;</a:t>
            </a:r>
            <a:r>
              <a:rPr lang="en-US" sz="2400" i="1" dirty="0" err="1" smtClean="0"/>
              <a:t>xs:sequence</a:t>
            </a:r>
            <a:r>
              <a:rPr lang="en-US" sz="2400" i="1" dirty="0" smtClean="0"/>
              <a:t>&gt;</a:t>
            </a:r>
          </a:p>
          <a:p>
            <a:pPr lvl="1">
              <a:buNone/>
            </a:pPr>
            <a:r>
              <a:rPr lang="en-US" sz="2400" i="1" dirty="0" smtClean="0"/>
              <a:t>		      &lt;</a:t>
            </a:r>
            <a:r>
              <a:rPr lang="en-US" sz="2400" i="1" dirty="0" err="1" smtClean="0"/>
              <a:t>xs:element</a:t>
            </a:r>
            <a:r>
              <a:rPr lang="en-US" sz="2400" i="1" dirty="0" smtClean="0"/>
              <a:t> name="to" type="</a:t>
            </a:r>
            <a:r>
              <a:rPr lang="en-US" sz="2400" i="1" dirty="0" err="1" smtClean="0"/>
              <a:t>xs:string</a:t>
            </a:r>
            <a:r>
              <a:rPr lang="en-US" sz="2400" i="1" dirty="0" smtClean="0"/>
              <a:t>"/&gt;</a:t>
            </a:r>
          </a:p>
          <a:p>
            <a:pPr lvl="1">
              <a:buNone/>
            </a:pPr>
            <a:r>
              <a:rPr lang="en-US" sz="2400" i="1" dirty="0" smtClean="0"/>
              <a:t>		      &lt;</a:t>
            </a:r>
            <a:r>
              <a:rPr lang="en-US" sz="2400" i="1" dirty="0" err="1" smtClean="0"/>
              <a:t>xs:element</a:t>
            </a:r>
            <a:r>
              <a:rPr lang="en-US" sz="2400" i="1" dirty="0" smtClean="0"/>
              <a:t> name="from" type="</a:t>
            </a:r>
            <a:r>
              <a:rPr lang="en-US" sz="2400" i="1" dirty="0" err="1" smtClean="0"/>
              <a:t>xs:string</a:t>
            </a:r>
            <a:r>
              <a:rPr lang="en-US" sz="2400" i="1" dirty="0" smtClean="0"/>
              <a:t>"/&gt;</a:t>
            </a:r>
          </a:p>
          <a:p>
            <a:pPr lvl="1">
              <a:buNone/>
            </a:pPr>
            <a:r>
              <a:rPr lang="en-US" sz="2400" i="1" dirty="0" smtClean="0"/>
              <a:t>		      &lt;</a:t>
            </a:r>
            <a:r>
              <a:rPr lang="en-US" sz="2400" i="1" dirty="0" err="1" smtClean="0"/>
              <a:t>xs:element</a:t>
            </a:r>
            <a:r>
              <a:rPr lang="en-US" sz="2400" i="1" dirty="0" smtClean="0"/>
              <a:t> name="heading" type="</a:t>
            </a:r>
            <a:r>
              <a:rPr lang="en-US" sz="2400" i="1" dirty="0" err="1" smtClean="0"/>
              <a:t>xs:string</a:t>
            </a:r>
            <a:r>
              <a:rPr lang="en-US" sz="2400" i="1" dirty="0" smtClean="0"/>
              <a:t>"/&gt;</a:t>
            </a:r>
          </a:p>
          <a:p>
            <a:pPr lvl="1">
              <a:buNone/>
            </a:pPr>
            <a:r>
              <a:rPr lang="en-US" sz="2400" i="1" dirty="0" smtClean="0"/>
              <a:t>		       &lt;</a:t>
            </a:r>
            <a:r>
              <a:rPr lang="en-US" sz="2400" i="1" dirty="0" err="1" smtClean="0"/>
              <a:t>xs:element</a:t>
            </a:r>
            <a:r>
              <a:rPr lang="en-US" sz="2400" i="1" dirty="0" smtClean="0"/>
              <a:t> name="body" type="</a:t>
            </a:r>
            <a:r>
              <a:rPr lang="en-US" sz="2400" i="1" dirty="0" err="1" smtClean="0"/>
              <a:t>xs:string</a:t>
            </a:r>
            <a:r>
              <a:rPr lang="en-US" sz="2400" i="1" dirty="0" smtClean="0"/>
              <a:t>"/&gt;</a:t>
            </a:r>
          </a:p>
          <a:p>
            <a:pPr lvl="1">
              <a:buNone/>
            </a:pPr>
            <a:r>
              <a:rPr lang="en-US" sz="2400" i="1" dirty="0" smtClean="0"/>
              <a:t>		&lt;/</a:t>
            </a:r>
            <a:r>
              <a:rPr lang="en-US" sz="2400" i="1" dirty="0" err="1" smtClean="0"/>
              <a:t>xs:sequence</a:t>
            </a:r>
            <a:r>
              <a:rPr lang="en-US" sz="2400" i="1" dirty="0" smtClean="0"/>
              <a:t>&gt;</a:t>
            </a:r>
          </a:p>
          <a:p>
            <a:pPr lvl="1">
              <a:buNone/>
            </a:pPr>
            <a:r>
              <a:rPr lang="en-US" sz="2400" i="1" dirty="0" smtClean="0"/>
              <a:t>	 &lt;/</a:t>
            </a:r>
            <a:r>
              <a:rPr lang="en-US" sz="2400" i="1" dirty="0" err="1" smtClean="0"/>
              <a:t>xs:complexType</a:t>
            </a:r>
            <a:r>
              <a:rPr lang="en-US" sz="2400" i="1" dirty="0" smtClean="0"/>
              <a:t>&gt;</a:t>
            </a:r>
          </a:p>
          <a:p>
            <a:pPr lvl="1">
              <a:buNone/>
            </a:pPr>
            <a:r>
              <a:rPr lang="en-US" sz="2400" i="1" dirty="0" smtClean="0"/>
              <a:t>&lt;</a:t>
            </a:r>
            <a:r>
              <a:rPr lang="en-US" i="1" dirty="0" smtClean="0"/>
              <a:t>/</a:t>
            </a:r>
            <a:r>
              <a:rPr lang="en-US" i="1" dirty="0" err="1" smtClean="0"/>
              <a:t>xs:element</a:t>
            </a:r>
            <a:r>
              <a:rPr lang="en-US" i="1" dirty="0" smtClean="0"/>
              <a:t>&gt;</a:t>
            </a:r>
          </a:p>
          <a:p>
            <a:pPr>
              <a:buNone/>
            </a:pPr>
            <a:r>
              <a:rPr lang="en-US" i="1" dirty="0" smtClean="0"/>
              <a:t>&lt;/</a:t>
            </a:r>
            <a:r>
              <a:rPr lang="en-US" i="1" dirty="0" err="1" smtClean="0"/>
              <a:t>xs:schema</a:t>
            </a:r>
            <a:r>
              <a:rPr lang="en-US" i="1" dirty="0" smtClean="0"/>
              <a:t>&gt;</a:t>
            </a:r>
            <a:endParaRPr lang="en-US" dirty="0" smtClean="0"/>
          </a:p>
        </p:txBody>
      </p:sp>
      <p:sp>
        <p:nvSpPr>
          <p:cNvPr id="4" name="Slide Number Placeholder 3"/>
          <p:cNvSpPr>
            <a:spLocks noGrp="1"/>
          </p:cNvSpPr>
          <p:nvPr>
            <p:ph type="sldNum" sz="quarter" idx="12"/>
          </p:nvPr>
        </p:nvSpPr>
        <p:spPr/>
        <p:txBody>
          <a:bodyPr/>
          <a:lstStyle/>
          <a:p>
            <a:fld id="{5EA8BEFB-AE5B-48F9-BBAD-B489CDE48C80}" type="slidenum">
              <a:rPr lang="en-US" smtClean="0"/>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linds(horizontal)">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blinds(horizontal)">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blinds(horizontal)">
                                      <p:cBhvr>
                                        <p:cTn id="7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Schema (Example) (cont)</a:t>
            </a:r>
            <a:endParaRPr lang="en-US" dirty="0"/>
          </a:p>
        </p:txBody>
      </p:sp>
      <p:sp>
        <p:nvSpPr>
          <p:cNvPr id="3" name="Content Placeholder 2"/>
          <p:cNvSpPr>
            <a:spLocks noGrp="1"/>
          </p:cNvSpPr>
          <p:nvPr>
            <p:ph idx="1"/>
          </p:nvPr>
        </p:nvSpPr>
        <p:spPr/>
        <p:txBody>
          <a:bodyPr/>
          <a:lstStyle/>
          <a:p>
            <a:pPr>
              <a:buNone/>
            </a:pPr>
            <a:r>
              <a:rPr lang="en-US" dirty="0" smtClean="0"/>
              <a:t>&lt;?xml version="1.0"?&gt;</a:t>
            </a:r>
          </a:p>
          <a:p>
            <a:pPr>
              <a:buNone/>
            </a:pPr>
            <a:r>
              <a:rPr lang="en-US" dirty="0" smtClean="0"/>
              <a:t>&lt;note</a:t>
            </a:r>
          </a:p>
          <a:p>
            <a:pPr>
              <a:buNone/>
            </a:pPr>
            <a:r>
              <a:rPr lang="en-US" dirty="0" err="1" smtClean="0"/>
              <a:t>xmlns:xsi</a:t>
            </a:r>
            <a:r>
              <a:rPr lang="en-US" dirty="0" smtClean="0"/>
              <a:t>=http://www.w3.org/2001/XMLSchema-instance </a:t>
            </a:r>
          </a:p>
          <a:p>
            <a:pPr>
              <a:buNone/>
            </a:pPr>
            <a:r>
              <a:rPr lang="en-US" dirty="0" err="1" smtClean="0"/>
              <a:t>xsi:schemaLocation</a:t>
            </a:r>
            <a:r>
              <a:rPr lang="en-US" dirty="0" smtClean="0"/>
              <a:t>=“note.xsd“&gt;</a:t>
            </a:r>
          </a:p>
          <a:p>
            <a:pPr>
              <a:buNone/>
            </a:pPr>
            <a:r>
              <a:rPr lang="en-US" dirty="0" smtClean="0"/>
              <a:t>	&lt;to&gt;</a:t>
            </a:r>
            <a:r>
              <a:rPr lang="en-US" dirty="0" err="1" smtClean="0"/>
              <a:t>Darshan</a:t>
            </a:r>
            <a:r>
              <a:rPr lang="en-US" dirty="0" smtClean="0"/>
              <a:t>&lt;/to&gt;</a:t>
            </a:r>
          </a:p>
          <a:p>
            <a:pPr>
              <a:buNone/>
            </a:pPr>
            <a:r>
              <a:rPr lang="en-US" dirty="0" smtClean="0"/>
              <a:t>	&lt;from&gt;Student&lt;/from&gt;</a:t>
            </a:r>
          </a:p>
          <a:p>
            <a:pPr>
              <a:buNone/>
            </a:pPr>
            <a:r>
              <a:rPr lang="en-US" dirty="0" smtClean="0"/>
              <a:t>	&lt;heading&gt;Reminder&lt;/heading&gt;</a:t>
            </a:r>
          </a:p>
          <a:p>
            <a:pPr>
              <a:buNone/>
            </a:pPr>
            <a:r>
              <a:rPr lang="en-US" dirty="0" smtClean="0"/>
              <a:t>	&lt;body&gt;Don't forget to attend lecture </a:t>
            </a:r>
            <a:r>
              <a:rPr lang="en-US" dirty="0" err="1" smtClean="0"/>
              <a:t>thisweekend</a:t>
            </a:r>
            <a:r>
              <a:rPr lang="en-US" dirty="0" smtClean="0"/>
              <a:t>!&lt;/body&gt;</a:t>
            </a:r>
          </a:p>
          <a:p>
            <a:pPr>
              <a:buNone/>
            </a:pPr>
            <a:r>
              <a:rPr lang="en-US" dirty="0" smtClean="0"/>
              <a:t>&lt;/note&gt;</a:t>
            </a:r>
          </a:p>
        </p:txBody>
      </p:sp>
      <p:sp>
        <p:nvSpPr>
          <p:cNvPr id="4" name="Slide Number Placeholder 3"/>
          <p:cNvSpPr>
            <a:spLocks noGrp="1"/>
          </p:cNvSpPr>
          <p:nvPr>
            <p:ph type="sldNum" sz="quarter" idx="12"/>
          </p:nvPr>
        </p:nvSpPr>
        <p:spPr/>
        <p:txBody>
          <a:bodyPr/>
          <a:lstStyle/>
          <a:p>
            <a:fld id="{5EA8BEFB-AE5B-48F9-BBAD-B489CDE48C80}"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 in XSD</a:t>
            </a:r>
            <a:endParaRPr lang="en-US" dirty="0"/>
          </a:p>
        </p:txBody>
      </p:sp>
      <p:sp>
        <p:nvSpPr>
          <p:cNvPr id="3" name="Content Placeholder 2"/>
          <p:cNvSpPr>
            <a:spLocks noGrp="1"/>
          </p:cNvSpPr>
          <p:nvPr>
            <p:ph idx="1"/>
          </p:nvPr>
        </p:nvSpPr>
        <p:spPr/>
        <p:txBody>
          <a:bodyPr/>
          <a:lstStyle/>
          <a:p>
            <a:r>
              <a:rPr lang="en-US" dirty="0" err="1" smtClean="0"/>
              <a:t>xs:string</a:t>
            </a:r>
            <a:endParaRPr lang="en-US" dirty="0" smtClean="0"/>
          </a:p>
          <a:p>
            <a:r>
              <a:rPr lang="en-US" dirty="0" err="1" smtClean="0"/>
              <a:t>xs:decimal</a:t>
            </a:r>
            <a:endParaRPr lang="en-US" dirty="0" smtClean="0"/>
          </a:p>
          <a:p>
            <a:r>
              <a:rPr lang="en-US" dirty="0" err="1" smtClean="0"/>
              <a:t>xs:integer</a:t>
            </a:r>
            <a:endParaRPr lang="en-US" dirty="0" smtClean="0"/>
          </a:p>
          <a:p>
            <a:r>
              <a:rPr lang="en-US" dirty="0" err="1" smtClean="0"/>
              <a:t>xs:boolean</a:t>
            </a:r>
            <a:endParaRPr lang="en-US" dirty="0" smtClean="0"/>
          </a:p>
          <a:p>
            <a:r>
              <a:rPr lang="en-US" dirty="0" err="1" smtClean="0"/>
              <a:t>xs:date</a:t>
            </a:r>
            <a:endParaRPr lang="en-US" dirty="0" smtClean="0"/>
          </a:p>
          <a:p>
            <a:r>
              <a:rPr lang="en-US" dirty="0" err="1" smtClean="0"/>
              <a:t>xs:time</a:t>
            </a: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Types in XSD</a:t>
            </a:r>
            <a:endParaRPr lang="en-US" dirty="0"/>
          </a:p>
        </p:txBody>
      </p:sp>
      <p:sp>
        <p:nvSpPr>
          <p:cNvPr id="3" name="Content Placeholder 2"/>
          <p:cNvSpPr>
            <a:spLocks noGrp="1"/>
          </p:cNvSpPr>
          <p:nvPr>
            <p:ph idx="1"/>
          </p:nvPr>
        </p:nvSpPr>
        <p:spPr/>
        <p:txBody>
          <a:bodyPr>
            <a:normAutofit/>
          </a:bodyPr>
          <a:lstStyle/>
          <a:p>
            <a:r>
              <a:rPr lang="en-US" dirty="0" smtClean="0"/>
              <a:t>Complex elements can be built that contain other elements and attributes.</a:t>
            </a:r>
          </a:p>
          <a:p>
            <a:r>
              <a:rPr lang="en-US" dirty="0" smtClean="0"/>
              <a:t>For example,</a:t>
            </a:r>
          </a:p>
          <a:p>
            <a:pPr lvl="1">
              <a:buNone/>
            </a:pPr>
            <a:r>
              <a:rPr lang="en-US" dirty="0" smtClean="0"/>
              <a:t>&lt;</a:t>
            </a:r>
            <a:r>
              <a:rPr lang="en-US" dirty="0" err="1" smtClean="0"/>
              <a:t>xs:complexType</a:t>
            </a:r>
            <a:r>
              <a:rPr lang="en-US" dirty="0" smtClean="0"/>
              <a:t> name=“</a:t>
            </a:r>
            <a:r>
              <a:rPr lang="en-US" b="1" dirty="0" err="1" smtClean="0"/>
              <a:t>productinfo</a:t>
            </a:r>
            <a:r>
              <a:rPr lang="en-US" dirty="0" smtClean="0"/>
              <a:t>”&gt;</a:t>
            </a:r>
          </a:p>
          <a:p>
            <a:pPr lvl="1">
              <a:buNone/>
            </a:pPr>
            <a:r>
              <a:rPr lang="en-US" dirty="0" smtClean="0"/>
              <a:t>	&lt;</a:t>
            </a:r>
            <a:r>
              <a:rPr lang="en-US" dirty="0" err="1" smtClean="0"/>
              <a:t>xs:sequence</a:t>
            </a:r>
            <a:r>
              <a:rPr lang="en-US" dirty="0" smtClean="0"/>
              <a:t>&gt;</a:t>
            </a:r>
          </a:p>
          <a:p>
            <a:pPr lvl="1">
              <a:buNone/>
            </a:pPr>
            <a:r>
              <a:rPr lang="en-US" dirty="0" smtClean="0"/>
              <a:t>		&lt;</a:t>
            </a:r>
            <a:r>
              <a:rPr lang="en-US" dirty="0" err="1" smtClean="0"/>
              <a:t>xs:element</a:t>
            </a:r>
            <a:r>
              <a:rPr lang="en-US" dirty="0" smtClean="0"/>
              <a:t> name=“item” type=“</a:t>
            </a:r>
            <a:r>
              <a:rPr lang="en-US" dirty="0" err="1" smtClean="0"/>
              <a:t>xs:string</a:t>
            </a:r>
            <a:r>
              <a:rPr lang="en-US" dirty="0" smtClean="0"/>
              <a:t>” /&gt;</a:t>
            </a:r>
          </a:p>
          <a:p>
            <a:pPr lvl="1">
              <a:buNone/>
            </a:pPr>
            <a:r>
              <a:rPr lang="en-US" dirty="0" smtClean="0"/>
              <a:t>		&lt;</a:t>
            </a:r>
            <a:r>
              <a:rPr lang="en-US" dirty="0" err="1" smtClean="0"/>
              <a:t>xs:element</a:t>
            </a:r>
            <a:r>
              <a:rPr lang="en-US" dirty="0" smtClean="0"/>
              <a:t> name=“</a:t>
            </a:r>
            <a:r>
              <a:rPr lang="en-US" dirty="0" err="1" smtClean="0"/>
              <a:t>itemcode</a:t>
            </a:r>
            <a:r>
              <a:rPr lang="en-US" dirty="0" smtClean="0"/>
              <a:t>” type=“</a:t>
            </a:r>
            <a:r>
              <a:rPr lang="en-US" dirty="0" err="1" smtClean="0"/>
              <a:t>xs:string</a:t>
            </a:r>
            <a:r>
              <a:rPr lang="en-US" dirty="0" smtClean="0"/>
              <a:t>” /&gt;</a:t>
            </a:r>
          </a:p>
          <a:p>
            <a:pPr lvl="1">
              <a:buNone/>
            </a:pPr>
            <a:r>
              <a:rPr lang="en-US" dirty="0" smtClean="0"/>
              <a:t>	&lt;/</a:t>
            </a:r>
            <a:r>
              <a:rPr lang="en-US" dirty="0" err="1" smtClean="0"/>
              <a:t>xs:sequence</a:t>
            </a:r>
            <a:r>
              <a:rPr lang="en-US" dirty="0" smtClean="0"/>
              <a:t>&gt;</a:t>
            </a:r>
          </a:p>
          <a:p>
            <a:pPr lvl="1">
              <a:buNone/>
            </a:pPr>
            <a:r>
              <a:rPr lang="en-US" dirty="0" smtClean="0"/>
              <a:t>&lt;/</a:t>
            </a:r>
            <a:r>
              <a:rPr lang="en-US" dirty="0" err="1" smtClean="0"/>
              <a:t>xs:complexType</a:t>
            </a:r>
            <a:r>
              <a:rPr lang="en-US" dirty="0" smtClean="0"/>
              <a:t>&gt;</a:t>
            </a:r>
          </a:p>
          <a:p>
            <a:pPr lvl="1">
              <a:buNone/>
            </a:pPr>
            <a:r>
              <a:rPr lang="en-US" dirty="0" smtClean="0"/>
              <a:t>&lt;</a:t>
            </a:r>
            <a:r>
              <a:rPr lang="en-US" dirty="0" err="1" smtClean="0"/>
              <a:t>xs:element</a:t>
            </a:r>
            <a:r>
              <a:rPr lang="en-US" dirty="0" smtClean="0"/>
              <a:t> name=“food” type=“</a:t>
            </a:r>
            <a:r>
              <a:rPr lang="en-US" b="1" dirty="0" err="1" smtClean="0"/>
              <a:t>productinfo</a:t>
            </a:r>
            <a:r>
              <a:rPr lang="en-US" dirty="0" smtClean="0"/>
              <a:t>”/&gt;</a:t>
            </a:r>
          </a:p>
          <a:p>
            <a:pPr lvl="1">
              <a:buNone/>
            </a:pPr>
            <a:r>
              <a:rPr lang="en-US" dirty="0" smtClean="0"/>
              <a:t>&lt;</a:t>
            </a:r>
            <a:r>
              <a:rPr lang="en-US" dirty="0" err="1" smtClean="0"/>
              <a:t>xs:element</a:t>
            </a:r>
            <a:r>
              <a:rPr lang="en-US" dirty="0" smtClean="0"/>
              <a:t> name=“magazine” type=“</a:t>
            </a:r>
            <a:r>
              <a:rPr lang="en-US" b="1" dirty="0" err="1" smtClean="0"/>
              <a:t>productinfo</a:t>
            </a:r>
            <a:r>
              <a:rPr lang="en-US" dirty="0" smtClean="0"/>
              <a:t>”/&gt;</a:t>
            </a:r>
          </a:p>
          <a:p>
            <a:pPr lvl="1">
              <a:buNone/>
            </a:pPr>
            <a:r>
              <a:rPr lang="en-US" dirty="0" smtClean="0"/>
              <a:t>&lt;</a:t>
            </a:r>
            <a:r>
              <a:rPr lang="en-US" dirty="0" err="1" smtClean="0"/>
              <a:t>xs:element</a:t>
            </a:r>
            <a:r>
              <a:rPr lang="en-US" dirty="0" smtClean="0"/>
              <a:t> name=“clothes” type=“</a:t>
            </a:r>
            <a:r>
              <a:rPr lang="en-US" b="1" dirty="0" err="1" smtClean="0"/>
              <a:t>productinfo</a:t>
            </a:r>
            <a:r>
              <a:rPr lang="en-US" dirty="0" smtClean="0"/>
              <a:t>”/&gt;</a:t>
            </a:r>
          </a:p>
        </p:txBody>
      </p:sp>
      <p:sp>
        <p:nvSpPr>
          <p:cNvPr id="4" name="Slide Number Placeholder 3"/>
          <p:cNvSpPr>
            <a:spLocks noGrp="1"/>
          </p:cNvSpPr>
          <p:nvPr>
            <p:ph type="sldNum" sz="quarter" idx="12"/>
          </p:nvPr>
        </p:nvSpPr>
        <p:spPr/>
        <p:txBody>
          <a:bodyPr/>
          <a:lstStyle/>
          <a:p>
            <a:fld id="{5EA8BEFB-AE5B-48F9-BBAD-B489CDE48C80}" type="slidenum">
              <a:rPr lang="en-US" smtClean="0"/>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Default ,Fixed and Required Values</a:t>
            </a:r>
            <a:endParaRPr lang="en-US" dirty="0"/>
          </a:p>
        </p:txBody>
      </p:sp>
      <p:sp>
        <p:nvSpPr>
          <p:cNvPr id="3" name="Content Placeholder 2"/>
          <p:cNvSpPr>
            <a:spLocks noGrp="1"/>
          </p:cNvSpPr>
          <p:nvPr>
            <p:ph idx="1"/>
          </p:nvPr>
        </p:nvSpPr>
        <p:spPr/>
        <p:txBody>
          <a:bodyPr>
            <a:normAutofit/>
          </a:bodyPr>
          <a:lstStyle/>
          <a:p>
            <a:r>
              <a:rPr lang="en-US" dirty="0" smtClean="0"/>
              <a:t>To </a:t>
            </a:r>
            <a:r>
              <a:rPr lang="en-US" dirty="0" err="1" smtClean="0"/>
              <a:t>definie</a:t>
            </a:r>
            <a:r>
              <a:rPr lang="en-US" dirty="0" smtClean="0"/>
              <a:t> attribute a similar style is adopted, for example for the XML element :   </a:t>
            </a:r>
          </a:p>
          <a:p>
            <a:pPr lvl="1">
              <a:buNone/>
            </a:pPr>
            <a:r>
              <a:rPr lang="en-US" dirty="0" smtClean="0"/>
              <a:t>&lt;</a:t>
            </a:r>
            <a:r>
              <a:rPr lang="en-US" b="1" dirty="0" err="1" smtClean="0">
                <a:solidFill>
                  <a:srgbClr val="FFC000"/>
                </a:solidFill>
              </a:rPr>
              <a:t>firstname</a:t>
            </a:r>
            <a:r>
              <a:rPr lang="en-US" dirty="0" smtClean="0"/>
              <a:t> </a:t>
            </a:r>
            <a:r>
              <a:rPr lang="en-US" dirty="0" err="1" smtClean="0">
                <a:solidFill>
                  <a:srgbClr val="C00000"/>
                </a:solidFill>
              </a:rPr>
              <a:t>lang</a:t>
            </a:r>
            <a:r>
              <a:rPr lang="en-US" dirty="0" smtClean="0"/>
              <a:t>=“English”&gt;</a:t>
            </a:r>
            <a:r>
              <a:rPr lang="en-US" dirty="0" err="1" smtClean="0"/>
              <a:t>Narendra</a:t>
            </a:r>
            <a:r>
              <a:rPr lang="en-US" dirty="0" smtClean="0"/>
              <a:t>&lt;/</a:t>
            </a:r>
            <a:r>
              <a:rPr lang="en-US" dirty="0" err="1" smtClean="0"/>
              <a:t>firstname</a:t>
            </a:r>
            <a:r>
              <a:rPr lang="en-US" dirty="0" smtClean="0"/>
              <a:t>&gt;</a:t>
            </a:r>
          </a:p>
          <a:p>
            <a:r>
              <a:rPr lang="en-US" dirty="0" smtClean="0"/>
              <a:t>XSD would be</a:t>
            </a:r>
          </a:p>
          <a:p>
            <a:pPr lvl="1">
              <a:buNone/>
            </a:pPr>
            <a:r>
              <a:rPr lang="en-US" dirty="0" smtClean="0"/>
              <a:t>&lt;</a:t>
            </a:r>
            <a:r>
              <a:rPr lang="en-US" dirty="0" err="1" smtClean="0"/>
              <a:t>xs:attribute</a:t>
            </a:r>
            <a:r>
              <a:rPr lang="en-US" dirty="0" smtClean="0"/>
              <a:t> </a:t>
            </a:r>
            <a:r>
              <a:rPr lang="en-US" b="1" dirty="0" err="1" smtClean="0">
                <a:solidFill>
                  <a:srgbClr val="FFC000"/>
                </a:solidFill>
              </a:rPr>
              <a:t>firstname</a:t>
            </a:r>
            <a:r>
              <a:rPr lang="en-US" dirty="0" smtClean="0"/>
              <a:t>="</a:t>
            </a:r>
            <a:r>
              <a:rPr lang="en-US" dirty="0" err="1" smtClean="0">
                <a:solidFill>
                  <a:srgbClr val="C00000"/>
                </a:solidFill>
              </a:rPr>
              <a:t>lang</a:t>
            </a:r>
            <a:r>
              <a:rPr lang="en-US" dirty="0" smtClean="0"/>
              <a:t>" type="</a:t>
            </a:r>
            <a:r>
              <a:rPr lang="en-US" dirty="0" err="1" smtClean="0"/>
              <a:t>xs:string</a:t>
            </a:r>
            <a:r>
              <a:rPr lang="en-US" dirty="0" smtClean="0"/>
              <a:t>"/&gt;</a:t>
            </a:r>
          </a:p>
          <a:p>
            <a:r>
              <a:rPr lang="en-US" dirty="0" smtClean="0"/>
              <a:t>Default value attribute in XSD</a:t>
            </a:r>
          </a:p>
          <a:p>
            <a:pPr lvl="1">
              <a:buNone/>
            </a:pPr>
            <a:r>
              <a:rPr lang="en-US" dirty="0" smtClean="0"/>
              <a:t>&lt;</a:t>
            </a:r>
            <a:r>
              <a:rPr lang="en-US" dirty="0" err="1" smtClean="0"/>
              <a:t>xs:attribute</a:t>
            </a:r>
            <a:r>
              <a:rPr lang="en-US" dirty="0" smtClean="0"/>
              <a:t> </a:t>
            </a:r>
            <a:r>
              <a:rPr lang="en-US" dirty="0" err="1" smtClean="0"/>
              <a:t>firstname</a:t>
            </a:r>
            <a:r>
              <a:rPr lang="en-US" dirty="0" smtClean="0"/>
              <a:t>="</a:t>
            </a:r>
            <a:r>
              <a:rPr lang="en-US" dirty="0" err="1" smtClean="0"/>
              <a:t>lang</a:t>
            </a:r>
            <a:r>
              <a:rPr lang="en-US" dirty="0" smtClean="0"/>
              <a:t>" type="</a:t>
            </a:r>
            <a:r>
              <a:rPr lang="en-US" dirty="0" err="1" smtClean="0"/>
              <a:t>xs:string</a:t>
            </a:r>
            <a:r>
              <a:rPr lang="en-US" dirty="0" smtClean="0"/>
              <a:t>" </a:t>
            </a:r>
            <a:r>
              <a:rPr lang="en-US" b="1" dirty="0" smtClean="0"/>
              <a:t>default="EN"</a:t>
            </a:r>
            <a:r>
              <a:rPr lang="en-US" dirty="0" smtClean="0"/>
              <a:t>/&gt;</a:t>
            </a:r>
          </a:p>
          <a:p>
            <a:r>
              <a:rPr lang="en-US" dirty="0" smtClean="0"/>
              <a:t>Fixed value attributes in XSD</a:t>
            </a:r>
          </a:p>
          <a:p>
            <a:pPr lvl="1">
              <a:buNone/>
            </a:pPr>
            <a:r>
              <a:rPr lang="en-US" dirty="0" smtClean="0"/>
              <a:t>&lt;</a:t>
            </a:r>
            <a:r>
              <a:rPr lang="en-US" dirty="0" err="1" smtClean="0"/>
              <a:t>xs:attribute</a:t>
            </a:r>
            <a:r>
              <a:rPr lang="en-US" dirty="0" smtClean="0"/>
              <a:t> </a:t>
            </a:r>
            <a:r>
              <a:rPr lang="en-US" dirty="0" err="1" smtClean="0"/>
              <a:t>firstname</a:t>
            </a:r>
            <a:r>
              <a:rPr lang="en-US" dirty="0" smtClean="0"/>
              <a:t> ="</a:t>
            </a:r>
            <a:r>
              <a:rPr lang="en-US" dirty="0" err="1" smtClean="0"/>
              <a:t>lang</a:t>
            </a:r>
            <a:r>
              <a:rPr lang="en-US" dirty="0" smtClean="0"/>
              <a:t>" type="</a:t>
            </a:r>
            <a:r>
              <a:rPr lang="en-US" dirty="0" err="1" smtClean="0"/>
              <a:t>xs:string</a:t>
            </a:r>
            <a:r>
              <a:rPr lang="en-US" dirty="0" smtClean="0"/>
              <a:t>" </a:t>
            </a:r>
            <a:r>
              <a:rPr lang="en-US" b="1" dirty="0" smtClean="0"/>
              <a:t>fixed="EN"</a:t>
            </a:r>
            <a:r>
              <a:rPr lang="en-US" dirty="0" smtClean="0"/>
              <a:t>/&gt;</a:t>
            </a:r>
          </a:p>
          <a:p>
            <a:r>
              <a:rPr lang="en-US" dirty="0" smtClean="0"/>
              <a:t>Required value attributes in XSD</a:t>
            </a:r>
          </a:p>
          <a:p>
            <a:pPr lvl="1">
              <a:buNone/>
            </a:pPr>
            <a:r>
              <a:rPr lang="en-US" dirty="0" smtClean="0"/>
              <a:t>&lt;</a:t>
            </a:r>
            <a:r>
              <a:rPr lang="en-US" dirty="0" err="1" smtClean="0"/>
              <a:t>xs:attribute</a:t>
            </a:r>
            <a:r>
              <a:rPr lang="en-US" dirty="0" smtClean="0"/>
              <a:t> </a:t>
            </a:r>
            <a:r>
              <a:rPr lang="en-US" dirty="0" err="1" smtClean="0"/>
              <a:t>firstname</a:t>
            </a:r>
            <a:r>
              <a:rPr lang="en-US" dirty="0" smtClean="0"/>
              <a:t> ="</a:t>
            </a:r>
            <a:r>
              <a:rPr lang="en-US" dirty="0" err="1" smtClean="0"/>
              <a:t>lang</a:t>
            </a:r>
            <a:r>
              <a:rPr lang="en-US" dirty="0" smtClean="0"/>
              <a:t>" type="</a:t>
            </a:r>
            <a:r>
              <a:rPr lang="en-US" dirty="0" err="1" smtClean="0"/>
              <a:t>xs:string</a:t>
            </a:r>
            <a:r>
              <a:rPr lang="en-US" dirty="0" smtClean="0"/>
              <a:t>" </a:t>
            </a:r>
            <a:r>
              <a:rPr lang="en-US" b="1" dirty="0" smtClean="0"/>
              <a:t>use="required"</a:t>
            </a:r>
            <a:r>
              <a:rPr lang="en-US" dirty="0" smtClean="0"/>
              <a:t>/&gt;</a:t>
            </a:r>
          </a:p>
          <a:p>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blinds(horizontal)">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blinds(horizontal)">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blinds(horizontal)">
                                      <p:cBhvr>
                                        <p:cTn id="4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XSL</a:t>
            </a:r>
            <a:endParaRPr lang="en-US" dirty="0"/>
          </a:p>
        </p:txBody>
      </p:sp>
      <p:sp>
        <p:nvSpPr>
          <p:cNvPr id="3" name="Content Placeholder 2"/>
          <p:cNvSpPr>
            <a:spLocks noGrp="1"/>
          </p:cNvSpPr>
          <p:nvPr>
            <p:ph idx="1"/>
          </p:nvPr>
        </p:nvSpPr>
        <p:spPr/>
        <p:txBody>
          <a:bodyPr/>
          <a:lstStyle/>
          <a:p>
            <a:r>
              <a:rPr lang="en-US" dirty="0" smtClean="0"/>
              <a:t>XSL stands for </a:t>
            </a:r>
            <a:r>
              <a:rPr lang="en-US" dirty="0" err="1" smtClean="0"/>
              <a:t>e</a:t>
            </a:r>
            <a:r>
              <a:rPr lang="en-US" b="1" dirty="0" err="1" smtClean="0"/>
              <a:t>X</a:t>
            </a:r>
            <a:r>
              <a:rPr lang="en-US" dirty="0" err="1" smtClean="0"/>
              <a:t>tensible</a:t>
            </a:r>
            <a:r>
              <a:rPr lang="en-US" dirty="0" smtClean="0"/>
              <a:t> </a:t>
            </a:r>
            <a:r>
              <a:rPr lang="en-US" b="1" dirty="0" err="1" smtClean="0"/>
              <a:t>S</a:t>
            </a:r>
            <a:r>
              <a:rPr lang="en-US" dirty="0" err="1" smtClean="0"/>
              <a:t>tylesheet</a:t>
            </a:r>
            <a:r>
              <a:rPr lang="en-US" dirty="0" smtClean="0"/>
              <a:t> </a:t>
            </a:r>
            <a:r>
              <a:rPr lang="en-US" b="1" dirty="0" smtClean="0"/>
              <a:t>L</a:t>
            </a:r>
            <a:r>
              <a:rPr lang="en-US" dirty="0" smtClean="0"/>
              <a:t>anguage.</a:t>
            </a:r>
          </a:p>
          <a:p>
            <a:pPr lvl="1"/>
            <a:r>
              <a:rPr lang="en-US" dirty="0" smtClean="0"/>
              <a:t>CSS = Style Sheets for HTML</a:t>
            </a:r>
          </a:p>
          <a:p>
            <a:pPr lvl="1"/>
            <a:r>
              <a:rPr lang="en-US" dirty="0" smtClean="0"/>
              <a:t>XSL = Style Sheets for XML</a:t>
            </a:r>
          </a:p>
          <a:p>
            <a:r>
              <a:rPr lang="en-US" dirty="0" smtClean="0"/>
              <a:t>XSL describes how the XML document should be displayed!</a:t>
            </a:r>
          </a:p>
          <a:p>
            <a:r>
              <a:rPr lang="en-US" dirty="0" smtClean="0"/>
              <a:t>XSL - More Than a Style Sheet Language</a:t>
            </a:r>
          </a:p>
          <a:p>
            <a:r>
              <a:rPr lang="en-US" dirty="0" smtClean="0"/>
              <a:t>XSL consists of three parts:</a:t>
            </a:r>
          </a:p>
          <a:p>
            <a:pPr lvl="1"/>
            <a:r>
              <a:rPr lang="en-US" dirty="0" smtClean="0"/>
              <a:t>XSLT - a language for transforming XML documents</a:t>
            </a:r>
          </a:p>
          <a:p>
            <a:pPr lvl="1"/>
            <a:r>
              <a:rPr lang="en-US" dirty="0" err="1" smtClean="0"/>
              <a:t>XPath</a:t>
            </a:r>
            <a:r>
              <a:rPr lang="en-US" dirty="0" smtClean="0"/>
              <a:t> - a language for navigating in XML documents</a:t>
            </a:r>
          </a:p>
          <a:p>
            <a:pPr lvl="1"/>
            <a:r>
              <a:rPr lang="en-US" dirty="0" smtClean="0"/>
              <a:t>XSL-FO - a language for formatting XML documents</a:t>
            </a:r>
          </a:p>
          <a:p>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XSLT?</a:t>
            </a:r>
            <a:endParaRPr lang="en-US" dirty="0"/>
          </a:p>
        </p:txBody>
      </p:sp>
      <p:sp>
        <p:nvSpPr>
          <p:cNvPr id="3" name="Content Placeholder 2"/>
          <p:cNvSpPr>
            <a:spLocks noGrp="1"/>
          </p:cNvSpPr>
          <p:nvPr>
            <p:ph idx="1"/>
          </p:nvPr>
        </p:nvSpPr>
        <p:spPr/>
        <p:txBody>
          <a:bodyPr/>
          <a:lstStyle/>
          <a:p>
            <a:r>
              <a:rPr lang="en-US" dirty="0" smtClean="0"/>
              <a:t>XSLT stands for XSL Transformations</a:t>
            </a:r>
          </a:p>
          <a:p>
            <a:r>
              <a:rPr lang="en-US" dirty="0" smtClean="0"/>
              <a:t>XSLT is the most important part of XSL</a:t>
            </a:r>
          </a:p>
          <a:p>
            <a:r>
              <a:rPr lang="en-US" dirty="0" smtClean="0"/>
              <a:t>XSLT transforms an XML document into another XML document (ex. (X)HTML)</a:t>
            </a:r>
          </a:p>
          <a:p>
            <a:r>
              <a:rPr lang="en-US" dirty="0" smtClean="0"/>
              <a:t>XSLT uses </a:t>
            </a:r>
            <a:r>
              <a:rPr lang="en-US" dirty="0" err="1" smtClean="0"/>
              <a:t>XPath</a:t>
            </a:r>
            <a:r>
              <a:rPr lang="en-US" dirty="0" smtClean="0"/>
              <a:t> to navigate in XML documents</a:t>
            </a:r>
          </a:p>
          <a:p>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XSL Transformation</a:t>
            </a:r>
            <a:endParaRPr lang="en-US" dirty="0"/>
          </a:p>
        </p:txBody>
      </p:sp>
      <p:sp>
        <p:nvSpPr>
          <p:cNvPr id="3" name="Content Placeholder 2"/>
          <p:cNvSpPr>
            <a:spLocks noGrp="1"/>
          </p:cNvSpPr>
          <p:nvPr>
            <p:ph idx="1"/>
          </p:nvPr>
        </p:nvSpPr>
        <p:spPr/>
        <p:txBody>
          <a:bodyPr/>
          <a:lstStyle/>
          <a:p>
            <a:pPr indent="3175">
              <a:buNone/>
            </a:pPr>
            <a:r>
              <a:rPr lang="en-US" dirty="0" smtClean="0"/>
              <a:t>The style sheet provides the template that transforms the document from one structure to another</a:t>
            </a:r>
          </a:p>
          <a:p>
            <a:r>
              <a:rPr lang="en-US" dirty="0" smtClean="0"/>
              <a:t>&lt;</a:t>
            </a:r>
            <a:r>
              <a:rPr lang="en-US" b="1" dirty="0" err="1" smtClean="0"/>
              <a:t>xsl:template</a:t>
            </a:r>
            <a:r>
              <a:rPr lang="en-US" dirty="0" smtClean="0"/>
              <a:t>&gt; starts the definition of the actual template, as the root of the source XML document</a:t>
            </a:r>
          </a:p>
          <a:p>
            <a:r>
              <a:rPr lang="en-US" dirty="0" smtClean="0"/>
              <a:t>The </a:t>
            </a:r>
            <a:r>
              <a:rPr lang="en-US" b="1" dirty="0" smtClean="0"/>
              <a:t>match</a:t>
            </a:r>
            <a:r>
              <a:rPr lang="en-US" dirty="0" smtClean="0"/>
              <a:t> = “/” attribute makes sure this begins applying the template to the root of the source XML document</a:t>
            </a:r>
          </a:p>
          <a:p>
            <a:r>
              <a:rPr lang="en-US" dirty="0" smtClean="0"/>
              <a:t>The style sheet is linked into the XML by adding the connecting statement to the XML document:</a:t>
            </a:r>
          </a:p>
          <a:p>
            <a:pPr>
              <a:buNone/>
            </a:pPr>
            <a:r>
              <a:rPr lang="en-US" dirty="0" smtClean="0"/>
              <a:t>	&lt;?xml‐</a:t>
            </a:r>
            <a:r>
              <a:rPr lang="en-US" dirty="0" err="1" smtClean="0"/>
              <a:t>stylesheet</a:t>
            </a:r>
            <a:r>
              <a:rPr lang="en-US" dirty="0" smtClean="0"/>
              <a:t> type=”text/</a:t>
            </a:r>
            <a:r>
              <a:rPr lang="en-US" dirty="0" err="1" smtClean="0"/>
              <a:t>xsl</a:t>
            </a:r>
            <a:r>
              <a:rPr lang="en-US" dirty="0" smtClean="0"/>
              <a:t>” </a:t>
            </a:r>
            <a:r>
              <a:rPr lang="en-US" dirty="0" err="1" smtClean="0"/>
              <a:t>href</a:t>
            </a:r>
            <a:r>
              <a:rPr lang="en-US" dirty="0" smtClean="0"/>
              <a:t>=”abc.xsl” ?&gt;</a:t>
            </a:r>
          </a:p>
        </p:txBody>
      </p:sp>
      <p:sp>
        <p:nvSpPr>
          <p:cNvPr id="4" name="Slide Number Placeholder 3"/>
          <p:cNvSpPr>
            <a:spLocks noGrp="1"/>
          </p:cNvSpPr>
          <p:nvPr>
            <p:ph type="sldNum" sz="quarter" idx="12"/>
          </p:nvPr>
        </p:nvSpPr>
        <p:spPr/>
        <p:txBody>
          <a:bodyPr/>
          <a:lstStyle/>
          <a:p>
            <a:fld id="{5EA8BEFB-AE5B-48F9-BBAD-B489CDE48C80}" type="slidenum">
              <a:rPr lang="en-US" smtClean="0"/>
              <a:pPr/>
              <a:t>27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XSLT Example</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28</a:t>
            </a:fld>
            <a:endParaRPr lang="en-US"/>
          </a:p>
        </p:txBody>
      </p:sp>
      <p:sp>
        <p:nvSpPr>
          <p:cNvPr id="7" name="TextBox 6"/>
          <p:cNvSpPr txBox="1"/>
          <p:nvPr/>
        </p:nvSpPr>
        <p:spPr>
          <a:xfrm>
            <a:off x="304800" y="914400"/>
            <a:ext cx="8534400" cy="5632311"/>
          </a:xfrm>
          <a:prstGeom prst="rect">
            <a:avLst/>
          </a:prstGeom>
          <a:noFill/>
          <a:ln>
            <a:solidFill>
              <a:srgbClr val="92D050"/>
            </a:solidFill>
          </a:ln>
        </p:spPr>
        <p:txBody>
          <a:bodyPr wrap="square" rtlCol="0">
            <a:spAutoFit/>
          </a:bodyPr>
          <a:lstStyle/>
          <a:p>
            <a:pPr algn="ctr"/>
            <a:r>
              <a:rPr lang="en-US" b="1" dirty="0" smtClean="0">
                <a:solidFill>
                  <a:srgbClr val="FF0000"/>
                </a:solidFill>
              </a:rPr>
              <a:t>book.xml</a:t>
            </a:r>
          </a:p>
          <a:p>
            <a:r>
              <a:rPr lang="en-US" dirty="0" smtClean="0"/>
              <a:t>&lt;?xml version="1.0" encoding="UTF-8"?&gt;</a:t>
            </a:r>
          </a:p>
          <a:p>
            <a:r>
              <a:rPr lang="en-US" dirty="0" smtClean="0"/>
              <a:t>&lt;?xml-</a:t>
            </a:r>
            <a:r>
              <a:rPr lang="en-US" dirty="0" err="1" smtClean="0"/>
              <a:t>stylesheet</a:t>
            </a:r>
            <a:r>
              <a:rPr lang="en-US" dirty="0" smtClean="0"/>
              <a:t> type = "text/</a:t>
            </a:r>
            <a:r>
              <a:rPr lang="en-US" dirty="0" err="1" smtClean="0"/>
              <a:t>xsl</a:t>
            </a:r>
            <a:r>
              <a:rPr lang="en-US" dirty="0" smtClean="0"/>
              <a:t>" </a:t>
            </a:r>
            <a:r>
              <a:rPr lang="en-US" dirty="0" err="1" smtClean="0"/>
              <a:t>href</a:t>
            </a:r>
            <a:r>
              <a:rPr lang="en-US" dirty="0" smtClean="0"/>
              <a:t> = “book.</a:t>
            </a:r>
            <a:r>
              <a:rPr lang="en-US" b="1" dirty="0" smtClean="0"/>
              <a:t>xsl</a:t>
            </a:r>
            <a:r>
              <a:rPr lang="en-US" dirty="0" smtClean="0"/>
              <a:t>"?&gt; </a:t>
            </a:r>
          </a:p>
          <a:p>
            <a:r>
              <a:rPr lang="en-US" dirty="0" smtClean="0"/>
              <a:t>&lt;library&gt;</a:t>
            </a:r>
          </a:p>
          <a:p>
            <a:r>
              <a:rPr lang="en-US" dirty="0" smtClean="0"/>
              <a:t>  	&lt;book&gt;</a:t>
            </a:r>
          </a:p>
          <a:p>
            <a:pPr lvl="2"/>
            <a:r>
              <a:rPr lang="en-US" dirty="0" smtClean="0"/>
              <a:t>    	&lt;title&gt;Developing Web Application&lt;/title&gt;</a:t>
            </a:r>
          </a:p>
          <a:p>
            <a:pPr lvl="2"/>
            <a:r>
              <a:rPr lang="en-US" dirty="0" smtClean="0"/>
              <a:t>    	&lt;author&gt;Ralph Moseley&lt;/artist&gt;</a:t>
            </a:r>
          </a:p>
          <a:p>
            <a:pPr lvl="2"/>
            <a:r>
              <a:rPr lang="en-US" dirty="0" smtClean="0"/>
              <a:t>	&lt;price&gt;109&lt;/price&gt;</a:t>
            </a:r>
          </a:p>
          <a:p>
            <a:pPr lvl="2"/>
            <a:r>
              <a:rPr lang="en-US" dirty="0" smtClean="0"/>
              <a:t>&lt;/book&gt;</a:t>
            </a:r>
          </a:p>
          <a:p>
            <a:r>
              <a:rPr lang="en-US" dirty="0" smtClean="0"/>
              <a:t>	&lt;book&gt;</a:t>
            </a:r>
          </a:p>
          <a:p>
            <a:pPr lvl="2"/>
            <a:r>
              <a:rPr lang="en-US" dirty="0" smtClean="0"/>
              <a:t>    	&lt;title&gt;Software engineering&lt;/title&gt;</a:t>
            </a:r>
          </a:p>
          <a:p>
            <a:pPr lvl="2"/>
            <a:r>
              <a:rPr lang="en-US" dirty="0" smtClean="0"/>
              <a:t>    	&lt;author&gt;Roger Pressmen&lt;/artist&gt;</a:t>
            </a:r>
          </a:p>
          <a:p>
            <a:pPr lvl="2"/>
            <a:r>
              <a:rPr lang="en-US" dirty="0" smtClean="0"/>
              <a:t>	&lt;price&gt;120&lt;/price&gt;</a:t>
            </a:r>
          </a:p>
          <a:p>
            <a:pPr lvl="2"/>
            <a:r>
              <a:rPr lang="en-US" dirty="0" smtClean="0"/>
              <a:t>&lt;/book&gt;</a:t>
            </a:r>
          </a:p>
          <a:p>
            <a:r>
              <a:rPr lang="en-US" dirty="0" smtClean="0"/>
              <a:t>	&lt;book&gt;</a:t>
            </a:r>
          </a:p>
          <a:p>
            <a:pPr lvl="2"/>
            <a:r>
              <a:rPr lang="en-US" dirty="0" smtClean="0"/>
              <a:t>    	&lt;title&gt;Java head first&lt;/title&gt;</a:t>
            </a:r>
          </a:p>
          <a:p>
            <a:pPr lvl="2"/>
            <a:r>
              <a:rPr lang="en-US" dirty="0" smtClean="0"/>
              <a:t>    	&lt;author&gt;Bob Dylan&lt;/artist&gt;</a:t>
            </a:r>
          </a:p>
          <a:p>
            <a:pPr lvl="2"/>
            <a:r>
              <a:rPr lang="en-US" dirty="0" smtClean="0"/>
              <a:t>	&lt;price&gt;400&lt;/price&gt;</a:t>
            </a:r>
          </a:p>
          <a:p>
            <a:pPr lvl="2"/>
            <a:r>
              <a:rPr lang="en-US" dirty="0" smtClean="0"/>
              <a:t>&lt;/book&gt;</a:t>
            </a:r>
          </a:p>
          <a:p>
            <a:pPr marL="0" lvl="2"/>
            <a:r>
              <a:rPr lang="en-US" dirty="0" smtClean="0"/>
              <a:t>&lt;/library&gt;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XSLT Example (Cont)</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29</a:t>
            </a:fld>
            <a:endParaRPr lang="en-US"/>
          </a:p>
        </p:txBody>
      </p:sp>
      <p:sp>
        <p:nvSpPr>
          <p:cNvPr id="7" name="TextBox 6"/>
          <p:cNvSpPr txBox="1"/>
          <p:nvPr/>
        </p:nvSpPr>
        <p:spPr>
          <a:xfrm>
            <a:off x="304800" y="914400"/>
            <a:ext cx="8534400" cy="5355312"/>
          </a:xfrm>
          <a:prstGeom prst="rect">
            <a:avLst/>
          </a:prstGeom>
          <a:noFill/>
          <a:ln>
            <a:solidFill>
              <a:srgbClr val="92D050"/>
            </a:solidFill>
          </a:ln>
        </p:spPr>
        <p:txBody>
          <a:bodyPr wrap="square" rtlCol="0">
            <a:spAutoFit/>
          </a:bodyPr>
          <a:lstStyle/>
          <a:p>
            <a:pPr algn="ctr"/>
            <a:r>
              <a:rPr lang="en-US" b="1" dirty="0" smtClean="0">
                <a:solidFill>
                  <a:srgbClr val="FF0000"/>
                </a:solidFill>
              </a:rPr>
              <a:t>book.xsl</a:t>
            </a:r>
          </a:p>
          <a:p>
            <a:r>
              <a:rPr lang="en-US" dirty="0" smtClean="0"/>
              <a:t>&lt;?xml version="1.0" encoding="UTF-8"?&gt;</a:t>
            </a:r>
          </a:p>
          <a:p>
            <a:r>
              <a:rPr lang="en-US" dirty="0" smtClean="0"/>
              <a:t>&lt;</a:t>
            </a:r>
            <a:r>
              <a:rPr lang="en-US" dirty="0" err="1" smtClean="0"/>
              <a:t>xsl:stylesheet</a:t>
            </a:r>
            <a:r>
              <a:rPr lang="en-US" dirty="0" smtClean="0"/>
              <a:t> version="1.0" </a:t>
            </a:r>
            <a:r>
              <a:rPr lang="en-US" dirty="0" err="1" smtClean="0"/>
              <a:t>xmlns:xsl</a:t>
            </a:r>
            <a:r>
              <a:rPr lang="en-US" dirty="0" smtClean="0"/>
              <a:t>="http://www.w3.org/1999/XSL/Transform"&gt;</a:t>
            </a:r>
          </a:p>
          <a:p>
            <a:r>
              <a:rPr lang="en-US" dirty="0" smtClean="0"/>
              <a:t>&lt;</a:t>
            </a:r>
            <a:r>
              <a:rPr lang="en-US" dirty="0" err="1" smtClean="0"/>
              <a:t>xsl:template</a:t>
            </a:r>
            <a:r>
              <a:rPr lang="en-US" dirty="0" smtClean="0"/>
              <a:t> match="/"&gt;</a:t>
            </a:r>
          </a:p>
          <a:p>
            <a:r>
              <a:rPr lang="en-US" dirty="0" smtClean="0"/>
              <a:t>&lt;html&gt;</a:t>
            </a:r>
          </a:p>
          <a:p>
            <a:pPr lvl="1"/>
            <a:r>
              <a:rPr lang="en-US" dirty="0" smtClean="0"/>
              <a:t>&lt;body&gt;</a:t>
            </a:r>
          </a:p>
          <a:p>
            <a:pPr lvl="1"/>
            <a:r>
              <a:rPr lang="en-US" dirty="0" smtClean="0"/>
              <a:t>  	&lt;h2&gt;Library Book Collection&lt;/h2&gt;</a:t>
            </a:r>
          </a:p>
          <a:p>
            <a:pPr lvl="1"/>
            <a:r>
              <a:rPr lang="en-US" dirty="0" smtClean="0"/>
              <a:t>	&lt;table border="1"&gt;</a:t>
            </a:r>
          </a:p>
          <a:p>
            <a:pPr lvl="2"/>
            <a:r>
              <a:rPr lang="en-US" dirty="0" smtClean="0"/>
              <a:t>&lt;</a:t>
            </a:r>
            <a:r>
              <a:rPr lang="en-US" dirty="0" err="1" smtClean="0"/>
              <a:t>xsl:for</a:t>
            </a:r>
            <a:r>
              <a:rPr lang="en-US" dirty="0" smtClean="0"/>
              <a:t>-each select=“library/book"&gt;</a:t>
            </a:r>
          </a:p>
          <a:p>
            <a:pPr lvl="3"/>
            <a:r>
              <a:rPr lang="en-US" dirty="0" smtClean="0"/>
              <a:t>    &lt;</a:t>
            </a:r>
            <a:r>
              <a:rPr lang="en-US" dirty="0" err="1" smtClean="0"/>
              <a:t>tr</a:t>
            </a:r>
            <a:r>
              <a:rPr lang="en-US" dirty="0" smtClean="0"/>
              <a:t>&gt;</a:t>
            </a:r>
          </a:p>
          <a:p>
            <a:pPr lvl="4"/>
            <a:r>
              <a:rPr lang="en-US" dirty="0" smtClean="0"/>
              <a:t>      &lt;td&gt;&lt;</a:t>
            </a:r>
            <a:r>
              <a:rPr lang="en-US" dirty="0" err="1" smtClean="0"/>
              <a:t>xsl:value</a:t>
            </a:r>
            <a:r>
              <a:rPr lang="en-US" dirty="0" smtClean="0"/>
              <a:t>-of select="title"/&gt;&lt;/td&gt;</a:t>
            </a:r>
          </a:p>
          <a:p>
            <a:pPr lvl="4"/>
            <a:r>
              <a:rPr lang="en-US" dirty="0" smtClean="0"/>
              <a:t>      &lt;td&gt;&lt;</a:t>
            </a:r>
            <a:r>
              <a:rPr lang="en-US" dirty="0" err="1" smtClean="0"/>
              <a:t>xsl:value</a:t>
            </a:r>
            <a:r>
              <a:rPr lang="en-US" dirty="0" smtClean="0"/>
              <a:t>-of select=“author"/&gt;&lt;/td&gt;</a:t>
            </a:r>
          </a:p>
          <a:p>
            <a:pPr lvl="3"/>
            <a:r>
              <a:rPr lang="en-US" dirty="0" smtClean="0"/>
              <a:t>     &lt;/</a:t>
            </a:r>
            <a:r>
              <a:rPr lang="en-US" dirty="0" err="1" smtClean="0"/>
              <a:t>tr</a:t>
            </a:r>
            <a:r>
              <a:rPr lang="en-US" dirty="0" smtClean="0"/>
              <a:t>&gt;</a:t>
            </a:r>
          </a:p>
          <a:p>
            <a:pPr lvl="2"/>
            <a:r>
              <a:rPr lang="en-US" dirty="0" smtClean="0"/>
              <a:t>&lt;/</a:t>
            </a:r>
            <a:r>
              <a:rPr lang="en-US" dirty="0" err="1" smtClean="0"/>
              <a:t>xsl:for</a:t>
            </a:r>
            <a:r>
              <a:rPr lang="en-US" dirty="0" smtClean="0"/>
              <a:t>-each&gt;</a:t>
            </a:r>
          </a:p>
          <a:p>
            <a:pPr lvl="2"/>
            <a:r>
              <a:rPr lang="en-US" dirty="0" smtClean="0"/>
              <a:t>&lt;/table&gt;</a:t>
            </a:r>
          </a:p>
          <a:p>
            <a:pPr lvl="1"/>
            <a:r>
              <a:rPr lang="en-US" dirty="0" smtClean="0"/>
              <a:t>&lt;/body&gt;</a:t>
            </a:r>
          </a:p>
          <a:p>
            <a:r>
              <a:rPr lang="en-US" dirty="0" smtClean="0"/>
              <a:t>&lt;/html&gt;</a:t>
            </a:r>
          </a:p>
          <a:p>
            <a:r>
              <a:rPr lang="en-US" dirty="0" smtClean="0"/>
              <a:t>&lt;/</a:t>
            </a:r>
            <a:r>
              <a:rPr lang="en-US" dirty="0" err="1" smtClean="0"/>
              <a:t>xsl:template</a:t>
            </a:r>
            <a:r>
              <a:rPr lang="en-US" dirty="0" smtClean="0"/>
              <a:t>&gt;</a:t>
            </a:r>
          </a:p>
          <a:p>
            <a:r>
              <a:rPr lang="en-US" dirty="0" smtClean="0"/>
              <a:t>&lt;/</a:t>
            </a:r>
            <a:r>
              <a:rPr lang="en-US" dirty="0" err="1" smtClean="0"/>
              <a:t>xsl:stylesheet</a:t>
            </a:r>
            <a:r>
              <a:rPr lang="en-US" smtClean="0"/>
              <a:t>&gt;</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mj-lt"/>
              </a:rPr>
              <a:t>Introduction to XML	</a:t>
            </a:r>
            <a:endParaRPr lang="en-IN" dirty="0">
              <a:latin typeface="+mj-lt"/>
            </a:endParaRPr>
          </a:p>
        </p:txBody>
      </p:sp>
      <p:sp>
        <p:nvSpPr>
          <p:cNvPr id="20" name="Content Placeholder 2"/>
          <p:cNvSpPr>
            <a:spLocks noGrp="1"/>
          </p:cNvSpPr>
          <p:nvPr>
            <p:ph idx="1"/>
          </p:nvPr>
        </p:nvSpPr>
        <p:spPr>
          <a:xfrm>
            <a:off x="190500" y="914400"/>
            <a:ext cx="8763000" cy="5562600"/>
          </a:xfrm>
        </p:spPr>
        <p:txBody>
          <a:bodyPr>
            <a:normAutofit fontScale="85000" lnSpcReduction="20000"/>
          </a:bodyPr>
          <a:lstStyle/>
          <a:p>
            <a:r>
              <a:rPr lang="en-US" sz="2800" dirty="0" smtClean="0"/>
              <a:t>XML stands for </a:t>
            </a:r>
            <a:r>
              <a:rPr lang="en-US" sz="2800" dirty="0" err="1" smtClean="0"/>
              <a:t>e</a:t>
            </a:r>
            <a:r>
              <a:rPr lang="en-US" sz="2800" b="1" dirty="0" err="1" smtClean="0"/>
              <a:t>X</a:t>
            </a:r>
            <a:r>
              <a:rPr lang="en-US" sz="2800" dirty="0" err="1" smtClean="0"/>
              <a:t>tensible</a:t>
            </a:r>
            <a:r>
              <a:rPr lang="en-US" sz="2800" dirty="0" smtClean="0"/>
              <a:t> </a:t>
            </a:r>
            <a:r>
              <a:rPr lang="en-US" sz="2800" b="1" dirty="0" smtClean="0"/>
              <a:t>M</a:t>
            </a:r>
            <a:r>
              <a:rPr lang="en-US" sz="2800" dirty="0" smtClean="0"/>
              <a:t>arkup </a:t>
            </a:r>
            <a:r>
              <a:rPr lang="en-US" sz="2800" b="1" dirty="0" smtClean="0"/>
              <a:t>L</a:t>
            </a:r>
            <a:r>
              <a:rPr lang="en-US" sz="2800" dirty="0" smtClean="0"/>
              <a:t>anguage</a:t>
            </a:r>
          </a:p>
          <a:p>
            <a:r>
              <a:rPr lang="en-US" sz="2800" dirty="0" smtClean="0"/>
              <a:t>XML is a language to describe other languages.</a:t>
            </a:r>
          </a:p>
          <a:p>
            <a:r>
              <a:rPr lang="en-US" sz="2800" dirty="0" smtClean="0"/>
              <a:t>Its main purpose is to allow the sharing of data across different type of systems and it is particularly useful in this sense for applications that do this over the internet.</a:t>
            </a:r>
          </a:p>
          <a:p>
            <a:r>
              <a:rPr lang="en-US" sz="2800" dirty="0" smtClean="0"/>
              <a:t>Example : </a:t>
            </a:r>
          </a:p>
          <a:p>
            <a:pPr>
              <a:buNone/>
            </a:pPr>
            <a:r>
              <a:rPr lang="en-US" dirty="0" smtClean="0"/>
              <a:t>		&lt;?xml version=“1.0”&gt;</a:t>
            </a:r>
          </a:p>
          <a:p>
            <a:pPr lvl="2">
              <a:buNone/>
            </a:pPr>
            <a:r>
              <a:rPr lang="en-US" sz="2400" dirty="0" smtClean="0"/>
              <a:t>&lt;person&gt;</a:t>
            </a:r>
          </a:p>
          <a:p>
            <a:pPr lvl="2">
              <a:buNone/>
            </a:pPr>
            <a:r>
              <a:rPr lang="en-US" sz="2400" dirty="0" smtClean="0"/>
              <a:t>		&lt;first&gt;</a:t>
            </a:r>
            <a:r>
              <a:rPr lang="en-US" sz="2400" dirty="0" err="1" smtClean="0"/>
              <a:t>Narendra</a:t>
            </a:r>
            <a:r>
              <a:rPr lang="en-US" sz="2400" dirty="0" smtClean="0"/>
              <a:t>&lt;/first&gt;</a:t>
            </a:r>
          </a:p>
          <a:p>
            <a:pPr lvl="2">
              <a:buNone/>
            </a:pPr>
            <a:r>
              <a:rPr lang="en-US" sz="2400" dirty="0" smtClean="0"/>
              <a:t>		&lt;last&gt;</a:t>
            </a:r>
            <a:r>
              <a:rPr lang="en-US" sz="2400" dirty="0" err="1" smtClean="0"/>
              <a:t>Modi</a:t>
            </a:r>
            <a:r>
              <a:rPr lang="en-US" sz="2400" dirty="0" smtClean="0"/>
              <a:t>&lt;/last&gt;</a:t>
            </a:r>
          </a:p>
          <a:p>
            <a:pPr lvl="2">
              <a:buNone/>
            </a:pPr>
            <a:r>
              <a:rPr lang="en-US" sz="2400" dirty="0" smtClean="0"/>
              <a:t>		&lt;</a:t>
            </a:r>
            <a:r>
              <a:rPr lang="en-US" sz="2400" dirty="0" err="1" smtClean="0"/>
              <a:t>birthdate</a:t>
            </a:r>
            <a:r>
              <a:rPr lang="en-US" sz="2400" dirty="0" smtClean="0"/>
              <a:t>&gt;01/01/45&lt;/</a:t>
            </a:r>
            <a:r>
              <a:rPr lang="en-US" sz="2400" dirty="0" err="1" smtClean="0"/>
              <a:t>birthdate</a:t>
            </a:r>
            <a:r>
              <a:rPr lang="en-US" sz="2400" dirty="0" smtClean="0"/>
              <a:t>&gt;</a:t>
            </a:r>
          </a:p>
          <a:p>
            <a:pPr lvl="2">
              <a:buNone/>
            </a:pPr>
            <a:r>
              <a:rPr lang="en-US" sz="2400" dirty="0" smtClean="0"/>
              <a:t>		&lt;employed started=“01/02/03”&gt; </a:t>
            </a:r>
          </a:p>
          <a:p>
            <a:pPr lvl="2">
              <a:buNone/>
            </a:pPr>
            <a:r>
              <a:rPr lang="en-US" sz="2400" dirty="0" smtClean="0"/>
              <a:t>			Prof. @ </a:t>
            </a:r>
            <a:r>
              <a:rPr lang="en-US" sz="2400" dirty="0" err="1" smtClean="0"/>
              <a:t>Darshan</a:t>
            </a:r>
            <a:r>
              <a:rPr lang="en-US" sz="2400" dirty="0" smtClean="0"/>
              <a:t> college</a:t>
            </a:r>
          </a:p>
          <a:p>
            <a:pPr lvl="2">
              <a:buNone/>
            </a:pPr>
            <a:r>
              <a:rPr lang="en-US" sz="2400" dirty="0" smtClean="0"/>
              <a:t>		&lt;/employed&gt;</a:t>
            </a:r>
          </a:p>
          <a:p>
            <a:pPr lvl="2">
              <a:buNone/>
            </a:pPr>
            <a:r>
              <a:rPr lang="en-US" sz="2400" dirty="0" smtClean="0"/>
              <a:t>&lt;/person&gt;</a:t>
            </a:r>
          </a:p>
          <a:p>
            <a:pPr>
              <a:buNone/>
            </a:pPr>
            <a:endParaRPr lang="en-US" dirty="0" smtClean="0"/>
          </a:p>
        </p:txBody>
      </p:sp>
      <p:sp>
        <p:nvSpPr>
          <p:cNvPr id="4" name="Slide Number Placeholder 3"/>
          <p:cNvSpPr>
            <a:spLocks noGrp="1"/>
          </p:cNvSpPr>
          <p:nvPr>
            <p:ph type="sldNum" sz="quarter" idx="12"/>
          </p:nvPr>
        </p:nvSpPr>
        <p:spPr>
          <a:xfrm>
            <a:off x="7010400" y="6096000"/>
            <a:ext cx="2133600" cy="365125"/>
          </a:xfrm>
        </p:spPr>
        <p:txBody>
          <a:bodyPr/>
          <a:lstStyle/>
          <a:p>
            <a:fld id="{5EA8BEFB-AE5B-48F9-BBAD-B489CDE48C80}" type="slidenum">
              <a:rPr lang="en-US" smtClean="0"/>
              <a:pPr/>
              <a:t>3</a:t>
            </a:fld>
            <a:endParaRPr lang="en-US" dirty="0"/>
          </a:p>
        </p:txBody>
      </p:sp>
      <p:sp>
        <p:nvSpPr>
          <p:cNvPr id="5" name="Line Callout 1 4"/>
          <p:cNvSpPr/>
          <p:nvPr/>
        </p:nvSpPr>
        <p:spPr>
          <a:xfrm>
            <a:off x="3810000" y="2819400"/>
            <a:ext cx="4572000" cy="762000"/>
          </a:xfrm>
          <a:prstGeom prst="borderCallout1">
            <a:avLst>
              <a:gd name="adj1" fmla="val 50329"/>
              <a:gd name="adj2" fmla="val -57"/>
              <a:gd name="adj3" fmla="val 112500"/>
              <a:gd name="adj4" fmla="val -38333"/>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Here person is  root element</a:t>
            </a:r>
            <a:endParaRPr lang="en-US" dirty="0"/>
          </a:p>
        </p:txBody>
      </p:sp>
      <p:sp>
        <p:nvSpPr>
          <p:cNvPr id="6" name="Line Callout 1 5"/>
          <p:cNvSpPr/>
          <p:nvPr/>
        </p:nvSpPr>
        <p:spPr>
          <a:xfrm>
            <a:off x="5105400" y="3733800"/>
            <a:ext cx="3505200" cy="1219200"/>
          </a:xfrm>
          <a:prstGeom prst="borderCallout1">
            <a:avLst>
              <a:gd name="adj1" fmla="val 50329"/>
              <a:gd name="adj2" fmla="val -57"/>
              <a:gd name="adj3" fmla="val 112500"/>
              <a:gd name="adj4" fmla="val -38333"/>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Here started is an attribute of element employed</a:t>
            </a:r>
            <a:endParaRPr lang="en-US" dirty="0"/>
          </a:p>
        </p:txBody>
      </p:sp>
    </p:spTree>
    <p:extLst>
      <p:ext uri="{BB962C8B-B14F-4D97-AF65-F5344CB8AC3E}">
        <p14:creationId xmlns:p14="http://schemas.microsoft.com/office/powerpoint/2010/main" val="81958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linds(horizontal)">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blinds(horizontal)">
                                      <p:cBhvr>
                                        <p:cTn id="12" dur="500"/>
                                        <p:tgtEl>
                                          <p:spTgt spid="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Effect transition="in" filter="blinds(horizontal)">
                                      <p:cBhvr>
                                        <p:cTn id="17" dur="500"/>
                                        <p:tgtEl>
                                          <p:spTgt spid="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
                                            <p:txEl>
                                              <p:pRg st="3" end="3"/>
                                            </p:txEl>
                                          </p:spTgt>
                                        </p:tgtEl>
                                        <p:attrNameLst>
                                          <p:attrName>style.visibility</p:attrName>
                                        </p:attrNameLst>
                                      </p:cBhvr>
                                      <p:to>
                                        <p:strVal val="visible"/>
                                      </p:to>
                                    </p:set>
                                    <p:animEffect transition="in" filter="blinds(horizontal)">
                                      <p:cBhvr>
                                        <p:cTn id="22" dur="500"/>
                                        <p:tgtEl>
                                          <p:spTgt spid="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
                                            <p:txEl>
                                              <p:pRg st="4" end="4"/>
                                            </p:txEl>
                                          </p:spTgt>
                                        </p:tgtEl>
                                        <p:attrNameLst>
                                          <p:attrName>style.visibility</p:attrName>
                                        </p:attrNameLst>
                                      </p:cBhvr>
                                      <p:to>
                                        <p:strVal val="visible"/>
                                      </p:to>
                                    </p:set>
                                    <p:animEffect transition="in" filter="blinds(horizontal)">
                                      <p:cBhvr>
                                        <p:cTn id="27" dur="500"/>
                                        <p:tgtEl>
                                          <p:spTgt spid="20">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0">
                                            <p:txEl>
                                              <p:pRg st="5" end="5"/>
                                            </p:txEl>
                                          </p:spTgt>
                                        </p:tgtEl>
                                        <p:attrNameLst>
                                          <p:attrName>style.visibility</p:attrName>
                                        </p:attrNameLst>
                                      </p:cBhvr>
                                      <p:to>
                                        <p:strVal val="visible"/>
                                      </p:to>
                                    </p:set>
                                    <p:animEffect transition="in" filter="blinds(horizontal)">
                                      <p:cBhvr>
                                        <p:cTn id="30" dur="500"/>
                                        <p:tgtEl>
                                          <p:spTgt spid="20">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0">
                                            <p:txEl>
                                              <p:pRg st="6" end="6"/>
                                            </p:txEl>
                                          </p:spTgt>
                                        </p:tgtEl>
                                        <p:attrNameLst>
                                          <p:attrName>style.visibility</p:attrName>
                                        </p:attrNameLst>
                                      </p:cBhvr>
                                      <p:to>
                                        <p:strVal val="visible"/>
                                      </p:to>
                                    </p:set>
                                    <p:animEffect transition="in" filter="blinds(horizontal)">
                                      <p:cBhvr>
                                        <p:cTn id="33" dur="500"/>
                                        <p:tgtEl>
                                          <p:spTgt spid="20">
                                            <p:txEl>
                                              <p:pRg st="6" end="6"/>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0">
                                            <p:txEl>
                                              <p:pRg st="7" end="7"/>
                                            </p:txEl>
                                          </p:spTgt>
                                        </p:tgtEl>
                                        <p:attrNameLst>
                                          <p:attrName>style.visibility</p:attrName>
                                        </p:attrNameLst>
                                      </p:cBhvr>
                                      <p:to>
                                        <p:strVal val="visible"/>
                                      </p:to>
                                    </p:set>
                                    <p:animEffect transition="in" filter="blinds(horizontal)">
                                      <p:cBhvr>
                                        <p:cTn id="36" dur="500"/>
                                        <p:tgtEl>
                                          <p:spTgt spid="20">
                                            <p:txEl>
                                              <p:pRg st="7" end="7"/>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0">
                                            <p:txEl>
                                              <p:pRg st="8" end="8"/>
                                            </p:txEl>
                                          </p:spTgt>
                                        </p:tgtEl>
                                        <p:attrNameLst>
                                          <p:attrName>style.visibility</p:attrName>
                                        </p:attrNameLst>
                                      </p:cBhvr>
                                      <p:to>
                                        <p:strVal val="visible"/>
                                      </p:to>
                                    </p:set>
                                    <p:animEffect transition="in" filter="blinds(horizontal)">
                                      <p:cBhvr>
                                        <p:cTn id="39" dur="500"/>
                                        <p:tgtEl>
                                          <p:spTgt spid="20">
                                            <p:txEl>
                                              <p:pRg st="8" end="8"/>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0">
                                            <p:txEl>
                                              <p:pRg st="9" end="9"/>
                                            </p:txEl>
                                          </p:spTgt>
                                        </p:tgtEl>
                                        <p:attrNameLst>
                                          <p:attrName>style.visibility</p:attrName>
                                        </p:attrNameLst>
                                      </p:cBhvr>
                                      <p:to>
                                        <p:strVal val="visible"/>
                                      </p:to>
                                    </p:set>
                                    <p:animEffect transition="in" filter="blinds(horizontal)">
                                      <p:cBhvr>
                                        <p:cTn id="42" dur="500"/>
                                        <p:tgtEl>
                                          <p:spTgt spid="20">
                                            <p:txEl>
                                              <p:pRg st="9" end="9"/>
                                            </p:txEl>
                                          </p:spTgt>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0">
                                            <p:txEl>
                                              <p:pRg st="10" end="10"/>
                                            </p:txEl>
                                          </p:spTgt>
                                        </p:tgtEl>
                                        <p:attrNameLst>
                                          <p:attrName>style.visibility</p:attrName>
                                        </p:attrNameLst>
                                      </p:cBhvr>
                                      <p:to>
                                        <p:strVal val="visible"/>
                                      </p:to>
                                    </p:set>
                                    <p:animEffect transition="in" filter="blinds(horizontal)">
                                      <p:cBhvr>
                                        <p:cTn id="45" dur="500"/>
                                        <p:tgtEl>
                                          <p:spTgt spid="20">
                                            <p:txEl>
                                              <p:pRg st="10" end="10"/>
                                            </p:txEl>
                                          </p:spTgt>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20">
                                            <p:txEl>
                                              <p:pRg st="11" end="11"/>
                                            </p:txEl>
                                          </p:spTgt>
                                        </p:tgtEl>
                                        <p:attrNameLst>
                                          <p:attrName>style.visibility</p:attrName>
                                        </p:attrNameLst>
                                      </p:cBhvr>
                                      <p:to>
                                        <p:strVal val="visible"/>
                                      </p:to>
                                    </p:set>
                                    <p:animEffect transition="in" filter="blinds(horizontal)">
                                      <p:cBhvr>
                                        <p:cTn id="48" dur="500"/>
                                        <p:tgtEl>
                                          <p:spTgt spid="20">
                                            <p:txEl>
                                              <p:pRg st="11" end="11"/>
                                            </p:txEl>
                                          </p:spTgt>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20">
                                            <p:txEl>
                                              <p:pRg st="12" end="12"/>
                                            </p:txEl>
                                          </p:spTgt>
                                        </p:tgtEl>
                                        <p:attrNameLst>
                                          <p:attrName>style.visibility</p:attrName>
                                        </p:attrNameLst>
                                      </p:cBhvr>
                                      <p:to>
                                        <p:strVal val="visible"/>
                                      </p:to>
                                    </p:set>
                                    <p:animEffect transition="in" filter="blinds(horizontal)">
                                      <p:cBhvr>
                                        <p:cTn id="51" dur="500"/>
                                        <p:tgtEl>
                                          <p:spTgt spid="20">
                                            <p:txEl>
                                              <p:pRg st="12" end="1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blinds(horizontal)">
                                      <p:cBhvr>
                                        <p:cTn id="56" dur="500"/>
                                        <p:tgtEl>
                                          <p:spTgt spid="5"/>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blinds(horizontal)">
                                      <p:cBhvr>
                                        <p:cTn id="6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uiExpand="1" build="p"/>
      <p:bldP spid="5" grpId="0" animBg="1"/>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XSL Elements</a:t>
            </a:r>
            <a:endParaRPr lang="en-US" dirty="0"/>
          </a:p>
        </p:txBody>
      </p:sp>
      <p:sp>
        <p:nvSpPr>
          <p:cNvPr id="3" name="Content Placeholder 2"/>
          <p:cNvSpPr>
            <a:spLocks noGrp="1"/>
          </p:cNvSpPr>
          <p:nvPr>
            <p:ph idx="1"/>
          </p:nvPr>
        </p:nvSpPr>
        <p:spPr/>
        <p:txBody>
          <a:bodyPr/>
          <a:lstStyle/>
          <a:p>
            <a:r>
              <a:rPr lang="en-US" dirty="0" err="1" smtClean="0"/>
              <a:t>stylesheet</a:t>
            </a:r>
            <a:endParaRPr lang="en-US" dirty="0" smtClean="0"/>
          </a:p>
          <a:p>
            <a:r>
              <a:rPr lang="en-US" dirty="0" smtClean="0"/>
              <a:t>template</a:t>
            </a:r>
          </a:p>
          <a:p>
            <a:r>
              <a:rPr lang="en-US" dirty="0" smtClean="0"/>
              <a:t>value‐of</a:t>
            </a:r>
          </a:p>
          <a:p>
            <a:r>
              <a:rPr lang="en-US" dirty="0" smtClean="0"/>
              <a:t>for‐each</a:t>
            </a:r>
          </a:p>
          <a:p>
            <a:r>
              <a:rPr lang="en-US" dirty="0" smtClean="0"/>
              <a:t>sort</a:t>
            </a:r>
          </a:p>
          <a:p>
            <a:r>
              <a:rPr lang="en-US" dirty="0" smtClean="0"/>
              <a:t>If</a:t>
            </a:r>
          </a:p>
          <a:p>
            <a:r>
              <a:rPr lang="en-US" dirty="0" smtClean="0"/>
              <a:t>choose</a:t>
            </a:r>
          </a:p>
          <a:p>
            <a:r>
              <a:rPr lang="en-US" dirty="0" smtClean="0"/>
              <a:t>when</a:t>
            </a:r>
          </a:p>
          <a:p>
            <a:r>
              <a:rPr lang="en-US" dirty="0" smtClean="0"/>
              <a:t>otherwise</a:t>
            </a:r>
          </a:p>
          <a:p>
            <a:r>
              <a:rPr lang="en-US" dirty="0" smtClean="0"/>
              <a:t>apply-templates</a:t>
            </a:r>
          </a:p>
          <a:p>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XSL Elements (cont.)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&lt;</a:t>
            </a:r>
            <a:r>
              <a:rPr lang="en-US" dirty="0" err="1" smtClean="0"/>
              <a:t>xsl:stylesheet</a:t>
            </a:r>
            <a:r>
              <a:rPr lang="en-US" dirty="0" smtClean="0"/>
              <a:t>&gt;</a:t>
            </a:r>
          </a:p>
          <a:p>
            <a:pPr lvl="1"/>
            <a:r>
              <a:rPr lang="en-US" dirty="0" smtClean="0"/>
              <a:t>&lt;</a:t>
            </a:r>
            <a:r>
              <a:rPr lang="en-US" dirty="0" err="1" smtClean="0"/>
              <a:t>xsl:stylesheet</a:t>
            </a:r>
            <a:r>
              <a:rPr lang="en-US" dirty="0" smtClean="0"/>
              <a:t> version="1.0” </a:t>
            </a:r>
            <a:r>
              <a:rPr lang="en-US" dirty="0" err="1" smtClean="0"/>
              <a:t>xmlns:xsl</a:t>
            </a:r>
            <a:r>
              <a:rPr lang="en-US" dirty="0" smtClean="0"/>
              <a:t>="http://www.w3.org/1999/XSL/Transform"&gt;</a:t>
            </a:r>
          </a:p>
          <a:p>
            <a:pPr lvl="1"/>
            <a:r>
              <a:rPr lang="en-US" b="1" dirty="0" smtClean="0"/>
              <a:t>&lt;</a:t>
            </a:r>
            <a:r>
              <a:rPr lang="en-US" b="1" dirty="0" err="1" smtClean="0"/>
              <a:t>xsl:stylesheet</a:t>
            </a:r>
            <a:r>
              <a:rPr lang="en-US" b="1" dirty="0" smtClean="0"/>
              <a:t>&gt;</a:t>
            </a:r>
            <a:r>
              <a:rPr lang="en-US" dirty="0" smtClean="0"/>
              <a:t>,</a:t>
            </a:r>
            <a:r>
              <a:rPr lang="en-US" b="1" dirty="0" smtClean="0"/>
              <a:t> </a:t>
            </a:r>
            <a:r>
              <a:rPr lang="en-US" dirty="0" smtClean="0"/>
              <a:t>defines that this document is an XSLT style sheet document (along with the version number and XSLT namespace attributes).</a:t>
            </a:r>
          </a:p>
          <a:p>
            <a:r>
              <a:rPr lang="en-US" dirty="0" smtClean="0"/>
              <a:t>&lt;</a:t>
            </a:r>
            <a:r>
              <a:rPr lang="en-US" dirty="0" err="1" smtClean="0"/>
              <a:t>xsl:template</a:t>
            </a:r>
            <a:r>
              <a:rPr lang="en-US" dirty="0" smtClean="0"/>
              <a:t> match="/"&gt;</a:t>
            </a:r>
          </a:p>
          <a:p>
            <a:pPr lvl="1"/>
            <a:r>
              <a:rPr lang="en-US" dirty="0" smtClean="0"/>
              <a:t>The &lt;</a:t>
            </a:r>
            <a:r>
              <a:rPr lang="en-US" dirty="0" err="1" smtClean="0"/>
              <a:t>xsl:template</a:t>
            </a:r>
            <a:r>
              <a:rPr lang="en-US" dirty="0" smtClean="0"/>
              <a:t>&gt; element is used to build templates.</a:t>
            </a:r>
          </a:p>
          <a:p>
            <a:pPr lvl="1"/>
            <a:r>
              <a:rPr lang="en-US" dirty="0" smtClean="0"/>
              <a:t>Attribute match is used to set the starting point  for the </a:t>
            </a:r>
            <a:r>
              <a:rPr lang="en-US" dirty="0" err="1" smtClean="0"/>
              <a:t>XPath</a:t>
            </a:r>
            <a:endParaRPr lang="en-US" dirty="0" smtClean="0"/>
          </a:p>
          <a:p>
            <a:pPr lvl="1"/>
            <a:r>
              <a:rPr lang="en-US" dirty="0" smtClean="0"/>
              <a:t>Match=“/” specifies that </a:t>
            </a:r>
            <a:r>
              <a:rPr lang="en-US" dirty="0" err="1" smtClean="0"/>
              <a:t>XPath</a:t>
            </a:r>
            <a:r>
              <a:rPr lang="en-US" dirty="0" smtClean="0"/>
              <a:t> is calculated from the root of the document</a:t>
            </a:r>
          </a:p>
          <a:p>
            <a:r>
              <a:rPr lang="en-US" dirty="0" smtClean="0"/>
              <a:t>&lt;</a:t>
            </a:r>
            <a:r>
              <a:rPr lang="en-US" dirty="0" err="1" smtClean="0"/>
              <a:t>xsl:value</a:t>
            </a:r>
            <a:r>
              <a:rPr lang="en-US" dirty="0" smtClean="0"/>
              <a:t>-of&gt;</a:t>
            </a:r>
          </a:p>
          <a:p>
            <a:pPr lvl="1"/>
            <a:r>
              <a:rPr lang="en-US" dirty="0" smtClean="0"/>
              <a:t>The &lt;</a:t>
            </a:r>
            <a:r>
              <a:rPr lang="en-US" dirty="0" err="1" smtClean="0"/>
              <a:t>xsl:value</a:t>
            </a:r>
            <a:r>
              <a:rPr lang="en-US" dirty="0" smtClean="0"/>
              <a:t>-of&gt; element can be used to extract the value of an XML element</a:t>
            </a:r>
          </a:p>
          <a:p>
            <a:pPr lvl="1"/>
            <a:r>
              <a:rPr lang="en-US" dirty="0" smtClean="0"/>
              <a:t>&lt;</a:t>
            </a:r>
            <a:r>
              <a:rPr lang="en-US" dirty="0" err="1" smtClean="0"/>
              <a:t>xsl:value</a:t>
            </a:r>
            <a:r>
              <a:rPr lang="en-US" dirty="0" smtClean="0"/>
              <a:t>-of select=“</a:t>
            </a:r>
            <a:r>
              <a:rPr lang="en-US" dirty="0" err="1" smtClean="0"/>
              <a:t>XPath</a:t>
            </a:r>
            <a:r>
              <a:rPr lang="en-US" dirty="0" smtClean="0"/>
              <a:t>"/&gt;</a:t>
            </a:r>
          </a:p>
          <a:p>
            <a:pPr lvl="1"/>
            <a:r>
              <a:rPr lang="en-US" dirty="0" smtClean="0"/>
              <a:t>It will provide output to the stream of transformation</a:t>
            </a:r>
          </a:p>
          <a:p>
            <a:pPr lvl="1"/>
            <a:r>
              <a:rPr lang="en-US" dirty="0" err="1" smtClean="0"/>
              <a:t>XPath</a:t>
            </a:r>
            <a:r>
              <a:rPr lang="en-US" dirty="0" smtClean="0"/>
              <a:t> index will start from </a:t>
            </a:r>
            <a:r>
              <a:rPr lang="en-US" b="1" dirty="0" smtClean="0"/>
              <a:t>1 (not 0)</a:t>
            </a:r>
          </a:p>
          <a:p>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31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linds(horizontal)">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XSL Elements (cont.)</a:t>
            </a:r>
            <a:endParaRPr lang="en-US" dirty="0"/>
          </a:p>
        </p:txBody>
      </p:sp>
      <p:sp>
        <p:nvSpPr>
          <p:cNvPr id="3" name="Content Placeholder 2"/>
          <p:cNvSpPr>
            <a:spLocks noGrp="1"/>
          </p:cNvSpPr>
          <p:nvPr>
            <p:ph idx="1"/>
          </p:nvPr>
        </p:nvSpPr>
        <p:spPr/>
        <p:txBody>
          <a:bodyPr/>
          <a:lstStyle/>
          <a:p>
            <a:r>
              <a:rPr lang="en-US" dirty="0" smtClean="0"/>
              <a:t>&lt;</a:t>
            </a:r>
            <a:r>
              <a:rPr lang="en-US" dirty="0" err="1" smtClean="0"/>
              <a:t>xsl:for</a:t>
            </a:r>
            <a:r>
              <a:rPr lang="en-US" dirty="0" smtClean="0"/>
              <a:t>-each&gt;</a:t>
            </a:r>
          </a:p>
          <a:p>
            <a:pPr lvl="1"/>
            <a:r>
              <a:rPr lang="en-US" dirty="0" smtClean="0"/>
              <a:t>The XSL &lt;</a:t>
            </a:r>
            <a:r>
              <a:rPr lang="en-US" dirty="0" err="1" smtClean="0"/>
              <a:t>xsl:for</a:t>
            </a:r>
            <a:r>
              <a:rPr lang="en-US" dirty="0" smtClean="0"/>
              <a:t>-each&gt; element can be used to select every XML element of a specified node-set</a:t>
            </a:r>
          </a:p>
          <a:p>
            <a:pPr lvl="1">
              <a:buNone/>
            </a:pPr>
            <a:r>
              <a:rPr lang="en-US" dirty="0" smtClean="0"/>
              <a:t>			&lt;</a:t>
            </a:r>
            <a:r>
              <a:rPr lang="en-US" dirty="0" err="1" smtClean="0"/>
              <a:t>xsl:for</a:t>
            </a:r>
            <a:r>
              <a:rPr lang="en-US" dirty="0" smtClean="0"/>
              <a:t>-each select=“</a:t>
            </a:r>
            <a:r>
              <a:rPr lang="en-US" dirty="0" err="1" smtClean="0"/>
              <a:t>XPath</a:t>
            </a:r>
            <a:r>
              <a:rPr lang="en-US" dirty="0" smtClean="0"/>
              <a:t>"&gt;</a:t>
            </a:r>
          </a:p>
          <a:p>
            <a:pPr lvl="1">
              <a:buNone/>
            </a:pPr>
            <a:r>
              <a:rPr lang="en-US" dirty="0" smtClean="0"/>
              <a:t>			&lt;/</a:t>
            </a:r>
            <a:r>
              <a:rPr lang="en-US" dirty="0" err="1" smtClean="0"/>
              <a:t>xsl:for</a:t>
            </a:r>
            <a:r>
              <a:rPr lang="en-US" dirty="0" smtClean="0"/>
              <a:t>-each&gt;</a:t>
            </a:r>
          </a:p>
          <a:p>
            <a:pPr marL="971550" lvl="1" indent="-514350"/>
            <a:r>
              <a:rPr lang="en-US" dirty="0" smtClean="0"/>
              <a:t>We can also filter the output from the XML file by</a:t>
            </a:r>
          </a:p>
          <a:p>
            <a:pPr marL="1371600" lvl="2" indent="-514350">
              <a:buNone/>
            </a:pPr>
            <a:r>
              <a:rPr lang="en-US" b="1" dirty="0" smtClean="0"/>
              <a:t>&lt;</a:t>
            </a:r>
            <a:r>
              <a:rPr lang="en-US" b="1" dirty="0" err="1" smtClean="0"/>
              <a:t>xsl:for</a:t>
            </a:r>
            <a:r>
              <a:rPr lang="en-US" b="1" dirty="0" smtClean="0"/>
              <a:t>-each select=“</a:t>
            </a:r>
            <a:r>
              <a:rPr lang="en-US" b="1" dirty="0" err="1" smtClean="0"/>
              <a:t>rajkotcolleges</a:t>
            </a:r>
            <a:r>
              <a:rPr lang="en-US" b="1" dirty="0" smtClean="0"/>
              <a:t>/chat[to=‘VVP']"&gt;</a:t>
            </a:r>
          </a:p>
          <a:p>
            <a:pPr marL="971550" lvl="1" indent="-514350"/>
            <a:r>
              <a:rPr lang="en-US" dirty="0" smtClean="0"/>
              <a:t>Legal filter operators are:</a:t>
            </a:r>
          </a:p>
          <a:p>
            <a:pPr marL="1371600" lvl="2" indent="-514350"/>
            <a:r>
              <a:rPr lang="en-US" dirty="0" smtClean="0"/>
              <a:t>=  (equal)</a:t>
            </a:r>
          </a:p>
          <a:p>
            <a:pPr marL="1371600" lvl="2" indent="-514350"/>
            <a:r>
              <a:rPr lang="en-US" dirty="0" smtClean="0"/>
              <a:t>! = (not equal)</a:t>
            </a:r>
          </a:p>
          <a:p>
            <a:pPr marL="1371600" lvl="2" indent="-514350"/>
            <a:r>
              <a:rPr lang="en-US" dirty="0" smtClean="0"/>
              <a:t>&amp;</a:t>
            </a:r>
            <a:r>
              <a:rPr lang="en-US" dirty="0" err="1" smtClean="0"/>
              <a:t>lt</a:t>
            </a:r>
            <a:r>
              <a:rPr lang="en-US" dirty="0" smtClean="0"/>
              <a:t>; less than</a:t>
            </a:r>
          </a:p>
          <a:p>
            <a:pPr marL="1371600" lvl="2" indent="-514350"/>
            <a:r>
              <a:rPr lang="en-US" dirty="0" smtClean="0"/>
              <a:t>&amp;</a:t>
            </a:r>
            <a:r>
              <a:rPr lang="en-US" dirty="0" err="1" smtClean="0"/>
              <a:t>gt</a:t>
            </a:r>
            <a:r>
              <a:rPr lang="en-US" dirty="0" smtClean="0"/>
              <a:t>; greater than</a:t>
            </a:r>
          </a:p>
          <a:p>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32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linds(horizontal)">
                                      <p:cBhvr>
                                        <p:cTn id="31" dur="500"/>
                                        <p:tgtEl>
                                          <p:spTgt spid="3">
                                            <p:txEl>
                                              <p:pRg st="8" end="8"/>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linds(horizontal)">
                                      <p:cBhvr>
                                        <p:cTn id="34" dur="500"/>
                                        <p:tgtEl>
                                          <p:spTgt spid="3">
                                            <p:txEl>
                                              <p:pRg st="9" end="9"/>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linds(horizontal)">
                                      <p:cBhvr>
                                        <p:cTn id="3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XSL Elements (cont.)</a:t>
            </a:r>
            <a:endParaRPr lang="en-US" dirty="0"/>
          </a:p>
        </p:txBody>
      </p:sp>
      <p:sp>
        <p:nvSpPr>
          <p:cNvPr id="3" name="Content Placeholder 2"/>
          <p:cNvSpPr>
            <a:spLocks noGrp="1"/>
          </p:cNvSpPr>
          <p:nvPr>
            <p:ph idx="1"/>
          </p:nvPr>
        </p:nvSpPr>
        <p:spPr/>
        <p:txBody>
          <a:bodyPr/>
          <a:lstStyle/>
          <a:p>
            <a:r>
              <a:rPr lang="en-US" dirty="0" smtClean="0"/>
              <a:t>&lt;</a:t>
            </a:r>
            <a:r>
              <a:rPr lang="en-US" dirty="0" err="1" smtClean="0"/>
              <a:t>xsl:sort</a:t>
            </a:r>
            <a:r>
              <a:rPr lang="en-US" dirty="0" smtClean="0"/>
              <a:t>&gt;</a:t>
            </a:r>
          </a:p>
          <a:p>
            <a:pPr lvl="1"/>
            <a:r>
              <a:rPr lang="en-US" dirty="0" smtClean="0"/>
              <a:t>The &lt;</a:t>
            </a:r>
            <a:r>
              <a:rPr lang="en-US" dirty="0" err="1" smtClean="0"/>
              <a:t>xsl:sort</a:t>
            </a:r>
            <a:r>
              <a:rPr lang="en-US" dirty="0" smtClean="0"/>
              <a:t>&gt; element is used to sort the output.</a:t>
            </a:r>
          </a:p>
          <a:p>
            <a:pPr lvl="1"/>
            <a:r>
              <a:rPr lang="en-US" dirty="0" smtClean="0"/>
              <a:t>&lt;</a:t>
            </a:r>
            <a:r>
              <a:rPr lang="en-US" dirty="0" err="1" smtClean="0"/>
              <a:t>xsl:sort</a:t>
            </a:r>
            <a:r>
              <a:rPr lang="en-US" dirty="0" smtClean="0"/>
              <a:t>&gt; is always within &lt;</a:t>
            </a:r>
            <a:r>
              <a:rPr lang="en-US" dirty="0" err="1" smtClean="0"/>
              <a:t>xsl:for</a:t>
            </a:r>
            <a:r>
              <a:rPr lang="en-US" dirty="0" smtClean="0"/>
              <a:t>-each&gt;</a:t>
            </a:r>
          </a:p>
          <a:p>
            <a:pPr lvl="1">
              <a:buNone/>
            </a:pPr>
            <a:r>
              <a:rPr lang="en-US" dirty="0" smtClean="0"/>
              <a:t>&lt;</a:t>
            </a:r>
            <a:r>
              <a:rPr lang="en-US" dirty="0" err="1" smtClean="0"/>
              <a:t>xsl:for</a:t>
            </a:r>
            <a:r>
              <a:rPr lang="en-US" dirty="0" smtClean="0"/>
              <a:t>-each select=“</a:t>
            </a:r>
            <a:r>
              <a:rPr lang="en-US" dirty="0" err="1" smtClean="0"/>
              <a:t>rajkotcolleges</a:t>
            </a:r>
            <a:r>
              <a:rPr lang="en-US" dirty="0" smtClean="0"/>
              <a:t>/chat"&gt;</a:t>
            </a:r>
            <a:br>
              <a:rPr lang="en-US" dirty="0" smtClean="0"/>
            </a:br>
            <a:r>
              <a:rPr lang="en-US" dirty="0" smtClean="0"/>
              <a:t>      &lt;</a:t>
            </a:r>
            <a:r>
              <a:rPr lang="en-US" b="1" dirty="0" err="1" smtClean="0"/>
              <a:t>xsl:sort</a:t>
            </a:r>
            <a:r>
              <a:rPr lang="en-US" b="1" dirty="0" smtClean="0"/>
              <a:t> </a:t>
            </a:r>
            <a:r>
              <a:rPr lang="en-US" dirty="0" smtClean="0"/>
              <a:t>select=“message“ order=“</a:t>
            </a:r>
            <a:r>
              <a:rPr lang="en-US" dirty="0" err="1" smtClean="0"/>
              <a:t>ascending|descending</a:t>
            </a:r>
            <a:r>
              <a:rPr lang="en-US" dirty="0" smtClean="0"/>
              <a:t>”/&gt;</a:t>
            </a:r>
            <a:br>
              <a:rPr lang="en-US" dirty="0" smtClean="0"/>
            </a:br>
            <a:r>
              <a:rPr lang="en-US" dirty="0" smtClean="0"/>
              <a:t>      &lt;</a:t>
            </a:r>
            <a:r>
              <a:rPr lang="en-US" dirty="0" err="1" smtClean="0"/>
              <a:t>tr</a:t>
            </a:r>
            <a:r>
              <a:rPr lang="en-US" dirty="0" smtClean="0"/>
              <a:t>&gt;</a:t>
            </a:r>
            <a:br>
              <a:rPr lang="en-US" dirty="0" smtClean="0"/>
            </a:br>
            <a:r>
              <a:rPr lang="en-US" dirty="0" smtClean="0"/>
              <a:t>        &lt;td&gt;&lt;</a:t>
            </a:r>
            <a:r>
              <a:rPr lang="en-US" dirty="0" err="1" smtClean="0"/>
              <a:t>xsl:value</a:t>
            </a:r>
            <a:r>
              <a:rPr lang="en-US" dirty="0" smtClean="0"/>
              <a:t>-of select="title"/&gt;&lt;/td&gt;</a:t>
            </a:r>
            <a:br>
              <a:rPr lang="en-US" dirty="0" smtClean="0"/>
            </a:br>
            <a:r>
              <a:rPr lang="en-US" dirty="0" smtClean="0"/>
              <a:t>        &lt;td&gt;&lt;</a:t>
            </a:r>
            <a:r>
              <a:rPr lang="en-US" dirty="0" err="1" smtClean="0"/>
              <a:t>xsl:value</a:t>
            </a:r>
            <a:r>
              <a:rPr lang="en-US" dirty="0" smtClean="0"/>
              <a:t>-of select="artist"/&gt;&lt;/td&gt;</a:t>
            </a:r>
            <a:br>
              <a:rPr lang="en-US" dirty="0" smtClean="0"/>
            </a:br>
            <a:r>
              <a:rPr lang="en-US" dirty="0" smtClean="0"/>
              <a:t>      &lt;/</a:t>
            </a:r>
            <a:r>
              <a:rPr lang="en-US" dirty="0" err="1" smtClean="0"/>
              <a:t>tr</a:t>
            </a:r>
            <a:r>
              <a:rPr lang="en-US" dirty="0" smtClean="0"/>
              <a:t>&gt;</a:t>
            </a:r>
          </a:p>
          <a:p>
            <a:pPr lvl="1">
              <a:buNone/>
            </a:pPr>
            <a:r>
              <a:rPr lang="en-US" dirty="0" smtClean="0"/>
              <a:t>&lt;/</a:t>
            </a:r>
            <a:r>
              <a:rPr lang="en-US" dirty="0" err="1" smtClean="0"/>
              <a:t>xsl:for</a:t>
            </a:r>
            <a:r>
              <a:rPr lang="en-US" dirty="0" smtClean="0"/>
              <a:t>-each&gt;</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XSL Elements (cont.)</a:t>
            </a:r>
            <a:endParaRPr lang="en-US" dirty="0"/>
          </a:p>
        </p:txBody>
      </p:sp>
      <p:sp>
        <p:nvSpPr>
          <p:cNvPr id="3" name="Content Placeholder 2"/>
          <p:cNvSpPr>
            <a:spLocks noGrp="1"/>
          </p:cNvSpPr>
          <p:nvPr>
            <p:ph idx="1"/>
          </p:nvPr>
        </p:nvSpPr>
        <p:spPr/>
        <p:txBody>
          <a:bodyPr/>
          <a:lstStyle/>
          <a:p>
            <a:r>
              <a:rPr lang="en-US" dirty="0" smtClean="0"/>
              <a:t>&lt;</a:t>
            </a:r>
            <a:r>
              <a:rPr lang="en-US" dirty="0" err="1" smtClean="0"/>
              <a:t>xsl:if</a:t>
            </a:r>
            <a:r>
              <a:rPr lang="en-US" dirty="0" smtClean="0"/>
              <a:t>&gt;</a:t>
            </a:r>
          </a:p>
          <a:p>
            <a:pPr lvl="1"/>
            <a:r>
              <a:rPr lang="en-US" dirty="0" smtClean="0"/>
              <a:t>To put a conditional if test against the content of the XML file, add an &lt;</a:t>
            </a:r>
            <a:r>
              <a:rPr lang="en-US" dirty="0" err="1" smtClean="0"/>
              <a:t>xsl:if</a:t>
            </a:r>
            <a:r>
              <a:rPr lang="en-US" dirty="0" smtClean="0"/>
              <a:t>&gt; element to the XSL document.</a:t>
            </a:r>
          </a:p>
          <a:p>
            <a:pPr lvl="3">
              <a:buNone/>
            </a:pPr>
            <a:r>
              <a:rPr lang="en-US" sz="2400" dirty="0" smtClean="0"/>
              <a:t>&lt;</a:t>
            </a:r>
            <a:r>
              <a:rPr lang="en-US" sz="2400" dirty="0" err="1" smtClean="0"/>
              <a:t>xsl:if</a:t>
            </a:r>
            <a:r>
              <a:rPr lang="en-US" sz="2400" dirty="0" smtClean="0"/>
              <a:t> test="</a:t>
            </a:r>
            <a:r>
              <a:rPr lang="en-US" sz="2400" i="1" dirty="0" smtClean="0"/>
              <a:t>expression</a:t>
            </a:r>
            <a:r>
              <a:rPr lang="en-US" sz="2400" dirty="0" smtClean="0"/>
              <a:t>"&gt;</a:t>
            </a:r>
            <a:br>
              <a:rPr lang="en-US" sz="2400" dirty="0" smtClean="0"/>
            </a:br>
            <a:r>
              <a:rPr lang="en-US" sz="2400" dirty="0" smtClean="0"/>
              <a:t>  ...some output if the expression is true...</a:t>
            </a:r>
          </a:p>
          <a:p>
            <a:pPr lvl="3">
              <a:buNone/>
            </a:pPr>
            <a:r>
              <a:rPr lang="en-US" sz="2400" dirty="0" smtClean="0"/>
              <a:t>&lt;/</a:t>
            </a:r>
            <a:r>
              <a:rPr lang="en-US" sz="2400" dirty="0" err="1" smtClean="0"/>
              <a:t>xsl:if</a:t>
            </a:r>
            <a:r>
              <a:rPr lang="en-US" sz="2400" dirty="0" smtClean="0"/>
              <a:t>&gt;</a:t>
            </a:r>
          </a:p>
          <a:p>
            <a:pPr lvl="1"/>
            <a:r>
              <a:rPr lang="en-US" dirty="0" smtClean="0"/>
              <a:t>&lt;</a:t>
            </a:r>
            <a:r>
              <a:rPr lang="en-US" dirty="0" err="1" smtClean="0"/>
              <a:t>xsl:if</a:t>
            </a:r>
            <a:r>
              <a:rPr lang="en-US" dirty="0" smtClean="0"/>
              <a:t> test="price &amp;</a:t>
            </a:r>
            <a:r>
              <a:rPr lang="en-US" dirty="0" err="1" smtClean="0"/>
              <a:t>gt</a:t>
            </a:r>
            <a:r>
              <a:rPr lang="en-US" dirty="0" smtClean="0"/>
              <a:t>; 10"&gt;</a:t>
            </a:r>
            <a:br>
              <a:rPr lang="en-US" dirty="0" smtClean="0"/>
            </a:br>
            <a:r>
              <a:rPr lang="en-US" dirty="0" smtClean="0"/>
              <a:t>        &lt;</a:t>
            </a:r>
            <a:r>
              <a:rPr lang="en-US" dirty="0" err="1" smtClean="0"/>
              <a:t>tr</a:t>
            </a:r>
            <a:r>
              <a:rPr lang="en-US" dirty="0" smtClean="0"/>
              <a:t>&gt;</a:t>
            </a:r>
            <a:br>
              <a:rPr lang="en-US" dirty="0" smtClean="0"/>
            </a:br>
            <a:r>
              <a:rPr lang="en-US" dirty="0" smtClean="0"/>
              <a:t>          &lt;td&gt;&lt;</a:t>
            </a:r>
            <a:r>
              <a:rPr lang="en-US" dirty="0" err="1" smtClean="0"/>
              <a:t>xsl:value</a:t>
            </a:r>
            <a:r>
              <a:rPr lang="en-US" dirty="0" smtClean="0"/>
              <a:t>-of select="title"/&gt;&lt;/td&gt;</a:t>
            </a:r>
            <a:br>
              <a:rPr lang="en-US" dirty="0" smtClean="0"/>
            </a:br>
            <a:r>
              <a:rPr lang="en-US" dirty="0" smtClean="0"/>
              <a:t>          &lt;td&gt;&lt;</a:t>
            </a:r>
            <a:r>
              <a:rPr lang="en-US" dirty="0" err="1" smtClean="0"/>
              <a:t>xsl:value</a:t>
            </a:r>
            <a:r>
              <a:rPr lang="en-US" dirty="0" smtClean="0"/>
              <a:t>-of select="price"/&gt;&lt;/td&gt;</a:t>
            </a:r>
            <a:br>
              <a:rPr lang="en-US" dirty="0" smtClean="0"/>
            </a:br>
            <a:r>
              <a:rPr lang="en-US" dirty="0" smtClean="0"/>
              <a:t>        &lt;/</a:t>
            </a:r>
            <a:r>
              <a:rPr lang="en-US" dirty="0" err="1" smtClean="0"/>
              <a:t>tr</a:t>
            </a:r>
            <a:r>
              <a:rPr lang="en-US" dirty="0" smtClean="0"/>
              <a:t>&gt;</a:t>
            </a:r>
            <a:br>
              <a:rPr lang="en-US" dirty="0" smtClean="0"/>
            </a:br>
            <a:r>
              <a:rPr lang="en-US" dirty="0" smtClean="0"/>
              <a:t> &lt;/</a:t>
            </a:r>
            <a:r>
              <a:rPr lang="en-US" dirty="0" err="1" smtClean="0"/>
              <a:t>xsl:if</a:t>
            </a:r>
            <a:r>
              <a:rPr lang="en-US" dirty="0" smtClean="0"/>
              <a:t>&gt;</a:t>
            </a:r>
          </a:p>
          <a:p>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XSL Elements (cont.)</a:t>
            </a:r>
            <a:endParaRPr lang="en-US" dirty="0"/>
          </a:p>
        </p:txBody>
      </p:sp>
      <p:sp>
        <p:nvSpPr>
          <p:cNvPr id="3" name="Content Placeholder 2"/>
          <p:cNvSpPr>
            <a:spLocks noGrp="1"/>
          </p:cNvSpPr>
          <p:nvPr>
            <p:ph idx="1"/>
          </p:nvPr>
        </p:nvSpPr>
        <p:spPr/>
        <p:txBody>
          <a:bodyPr/>
          <a:lstStyle/>
          <a:p>
            <a:r>
              <a:rPr lang="en-US" dirty="0" smtClean="0"/>
              <a:t>&lt;</a:t>
            </a:r>
            <a:r>
              <a:rPr lang="en-US" dirty="0" err="1" smtClean="0"/>
              <a:t>xsl:choose</a:t>
            </a:r>
            <a:r>
              <a:rPr lang="en-US" dirty="0" smtClean="0"/>
              <a:t>&gt;</a:t>
            </a:r>
          </a:p>
          <a:p>
            <a:pPr lvl="1"/>
            <a:r>
              <a:rPr lang="en-US" dirty="0" smtClean="0"/>
              <a:t>The &lt;</a:t>
            </a:r>
            <a:r>
              <a:rPr lang="en-US" dirty="0" err="1" smtClean="0"/>
              <a:t>xsl:choose</a:t>
            </a:r>
            <a:r>
              <a:rPr lang="en-US" dirty="0" smtClean="0"/>
              <a:t>&gt; element is used in conjunction with &lt;</a:t>
            </a:r>
            <a:r>
              <a:rPr lang="en-US" dirty="0" err="1" smtClean="0"/>
              <a:t>xsl:when</a:t>
            </a:r>
            <a:r>
              <a:rPr lang="en-US" dirty="0" smtClean="0"/>
              <a:t>&gt; and &lt;</a:t>
            </a:r>
            <a:r>
              <a:rPr lang="en-US" dirty="0" err="1" smtClean="0"/>
              <a:t>xsl:otherwise</a:t>
            </a:r>
            <a:r>
              <a:rPr lang="en-US" dirty="0" smtClean="0"/>
              <a:t>&gt; to express multiple conditional tests</a:t>
            </a:r>
          </a:p>
          <a:p>
            <a:pPr lvl="2">
              <a:buNone/>
            </a:pPr>
            <a:r>
              <a:rPr lang="en-US" dirty="0" smtClean="0"/>
              <a:t>&lt;</a:t>
            </a:r>
            <a:r>
              <a:rPr lang="en-US" dirty="0" err="1" smtClean="0"/>
              <a:t>xsl:choose</a:t>
            </a:r>
            <a:r>
              <a:rPr lang="en-US" dirty="0" smtClean="0"/>
              <a:t>&gt;</a:t>
            </a:r>
            <a:br>
              <a:rPr lang="en-US" dirty="0" smtClean="0"/>
            </a:br>
            <a:r>
              <a:rPr lang="en-US" dirty="0" smtClean="0"/>
              <a:t>  &lt;</a:t>
            </a:r>
            <a:r>
              <a:rPr lang="en-US" dirty="0" err="1" smtClean="0"/>
              <a:t>xsl:when</a:t>
            </a:r>
            <a:r>
              <a:rPr lang="en-US" dirty="0" smtClean="0"/>
              <a:t> test="</a:t>
            </a:r>
            <a:r>
              <a:rPr lang="en-US" i="1" dirty="0" smtClean="0"/>
              <a:t>expression</a:t>
            </a:r>
            <a:r>
              <a:rPr lang="en-US" dirty="0" smtClean="0"/>
              <a:t>"&gt;</a:t>
            </a:r>
            <a:br>
              <a:rPr lang="en-US" dirty="0" smtClean="0"/>
            </a:br>
            <a:r>
              <a:rPr lang="en-US" dirty="0" smtClean="0"/>
              <a:t>    ... some output ...</a:t>
            </a:r>
            <a:br>
              <a:rPr lang="en-US" dirty="0" smtClean="0"/>
            </a:br>
            <a:r>
              <a:rPr lang="en-US" dirty="0" smtClean="0"/>
              <a:t>  &lt;/</a:t>
            </a:r>
            <a:r>
              <a:rPr lang="en-US" dirty="0" err="1" smtClean="0"/>
              <a:t>xsl:when</a:t>
            </a:r>
            <a:r>
              <a:rPr lang="en-US" dirty="0" smtClean="0"/>
              <a:t>&gt;</a:t>
            </a:r>
            <a:br>
              <a:rPr lang="en-US" dirty="0" smtClean="0"/>
            </a:br>
            <a:r>
              <a:rPr lang="en-US" dirty="0" smtClean="0"/>
              <a:t>  &lt;</a:t>
            </a:r>
            <a:r>
              <a:rPr lang="en-US" dirty="0" err="1" smtClean="0"/>
              <a:t>xsl:otherwise</a:t>
            </a:r>
            <a:r>
              <a:rPr lang="en-US" dirty="0" smtClean="0"/>
              <a:t>&gt;</a:t>
            </a:r>
            <a:br>
              <a:rPr lang="en-US" dirty="0" smtClean="0"/>
            </a:br>
            <a:r>
              <a:rPr lang="en-US" dirty="0" smtClean="0"/>
              <a:t>    ... some output ....</a:t>
            </a:r>
            <a:br>
              <a:rPr lang="en-US" dirty="0" smtClean="0"/>
            </a:br>
            <a:r>
              <a:rPr lang="en-US" dirty="0" smtClean="0"/>
              <a:t>  &lt;/</a:t>
            </a:r>
            <a:r>
              <a:rPr lang="en-US" dirty="0" err="1" smtClean="0"/>
              <a:t>xsl:otherwise</a:t>
            </a:r>
            <a:r>
              <a:rPr lang="en-US" dirty="0" smtClean="0"/>
              <a:t>&gt;</a:t>
            </a:r>
          </a:p>
          <a:p>
            <a:pPr lvl="2">
              <a:buNone/>
            </a:pPr>
            <a:r>
              <a:rPr lang="en-US" dirty="0" smtClean="0"/>
              <a:t>&lt;/</a:t>
            </a:r>
            <a:r>
              <a:rPr lang="en-US" dirty="0" err="1" smtClean="0"/>
              <a:t>xsl:choose</a:t>
            </a:r>
            <a:r>
              <a:rPr lang="en-US" dirty="0" smtClean="0"/>
              <a:t>&gt;</a:t>
            </a:r>
          </a:p>
          <a:p>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35</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XML</a:t>
            </a:r>
            <a:endParaRPr lang="en-US" dirty="0"/>
          </a:p>
        </p:txBody>
      </p:sp>
      <p:sp>
        <p:nvSpPr>
          <p:cNvPr id="3" name="Content Placeholder 2"/>
          <p:cNvSpPr>
            <a:spLocks noGrp="1"/>
          </p:cNvSpPr>
          <p:nvPr>
            <p:ph idx="1"/>
          </p:nvPr>
        </p:nvSpPr>
        <p:spPr/>
        <p:txBody>
          <a:bodyPr/>
          <a:lstStyle/>
          <a:p>
            <a:r>
              <a:rPr lang="en-US" dirty="0" smtClean="0"/>
              <a:t>It is in a format that both human and machines can read.</a:t>
            </a:r>
          </a:p>
          <a:p>
            <a:r>
              <a:rPr lang="en-US" dirty="0" smtClean="0"/>
              <a:t>It supports Unicode.</a:t>
            </a:r>
          </a:p>
          <a:p>
            <a:r>
              <a:rPr lang="en-US" dirty="0" smtClean="0"/>
              <a:t>It supports data structures.</a:t>
            </a:r>
          </a:p>
          <a:p>
            <a:r>
              <a:rPr lang="en-US" dirty="0" smtClean="0"/>
              <a:t>It is self-documenting.</a:t>
            </a:r>
          </a:p>
          <a:p>
            <a:r>
              <a:rPr lang="en-US" dirty="0" smtClean="0"/>
              <a:t>It has a strict format that makes it easy for parsing to take place.</a:t>
            </a:r>
          </a:p>
          <a:p>
            <a:r>
              <a:rPr lang="en-US" dirty="0" smtClean="0"/>
              <a:t>It can be understood and exchanged between dissimilar systems.</a:t>
            </a:r>
          </a:p>
          <a:p>
            <a:r>
              <a:rPr lang="en-US" dirty="0" smtClean="0"/>
              <a:t>It can be useful for swapping data between different applications.</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Key Component</a:t>
            </a:r>
            <a:endParaRPr lang="en-US" dirty="0"/>
          </a:p>
        </p:txBody>
      </p:sp>
      <p:sp>
        <p:nvSpPr>
          <p:cNvPr id="3" name="Content Placeholder 2"/>
          <p:cNvSpPr>
            <a:spLocks noGrp="1"/>
          </p:cNvSpPr>
          <p:nvPr>
            <p:ph idx="1"/>
          </p:nvPr>
        </p:nvSpPr>
        <p:spPr/>
        <p:txBody>
          <a:bodyPr/>
          <a:lstStyle/>
          <a:p>
            <a:r>
              <a:rPr lang="en-US" dirty="0" smtClean="0"/>
              <a:t>One of the key aspects of XML is how strict the syntax is.</a:t>
            </a:r>
          </a:p>
          <a:p>
            <a:r>
              <a:rPr lang="en-US" dirty="0" smtClean="0"/>
              <a:t>There are mainly 3 components of the XML</a:t>
            </a:r>
          </a:p>
          <a:p>
            <a:pPr marL="914400" lvl="1" indent="-457200">
              <a:buFont typeface="+mj-lt"/>
              <a:buAutoNum type="arabicPeriod"/>
            </a:pPr>
            <a:r>
              <a:rPr lang="en-US" dirty="0" smtClean="0"/>
              <a:t>Elements</a:t>
            </a:r>
          </a:p>
          <a:p>
            <a:pPr marL="914400" lvl="1" indent="-457200">
              <a:buFont typeface="+mj-lt"/>
              <a:buAutoNum type="arabicPeriod"/>
            </a:pPr>
            <a:r>
              <a:rPr lang="en-US" dirty="0" smtClean="0"/>
              <a:t>Attribute</a:t>
            </a:r>
          </a:p>
          <a:p>
            <a:pPr marL="914400" lvl="1" indent="-457200">
              <a:buFont typeface="+mj-lt"/>
              <a:buAutoNum type="arabicPeriod"/>
            </a:pPr>
            <a:r>
              <a:rPr lang="en-US" dirty="0" smtClean="0"/>
              <a:t>Namespace</a:t>
            </a:r>
          </a:p>
        </p:txBody>
      </p:sp>
      <p:sp>
        <p:nvSpPr>
          <p:cNvPr id="4" name="Slide Number Placeholder 3"/>
          <p:cNvSpPr>
            <a:spLocks noGrp="1"/>
          </p:cNvSpPr>
          <p:nvPr>
            <p:ph type="sldNum" sz="quarter" idx="12"/>
          </p:nvPr>
        </p:nvSpPr>
        <p:spPr/>
        <p:txBody>
          <a:bodyPr/>
          <a:lstStyle/>
          <a:p>
            <a:fld id="{5EA8BEFB-AE5B-48F9-BBAD-B489CDE48C80}"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Elements</a:t>
            </a:r>
            <a:endParaRPr lang="en-US" dirty="0"/>
          </a:p>
        </p:txBody>
      </p:sp>
      <p:sp>
        <p:nvSpPr>
          <p:cNvPr id="3" name="Content Placeholder 2"/>
          <p:cNvSpPr>
            <a:spLocks noGrp="1"/>
          </p:cNvSpPr>
          <p:nvPr>
            <p:ph idx="1"/>
          </p:nvPr>
        </p:nvSpPr>
        <p:spPr/>
        <p:txBody>
          <a:bodyPr>
            <a:normAutofit lnSpcReduction="10000"/>
          </a:bodyPr>
          <a:lstStyle/>
          <a:p>
            <a:r>
              <a:rPr lang="en-US" dirty="0" smtClean="0"/>
              <a:t>The strict syntax of XML contains a few rules about elements that must be adhered to:</a:t>
            </a:r>
          </a:p>
          <a:p>
            <a:pPr lvl="1"/>
            <a:r>
              <a:rPr lang="en-US" dirty="0" smtClean="0"/>
              <a:t>Elements must have a closing tag.</a:t>
            </a:r>
          </a:p>
          <a:p>
            <a:pPr lvl="1"/>
            <a:r>
              <a:rPr lang="en-US" dirty="0" smtClean="0"/>
              <a:t>Tags are case sensitive</a:t>
            </a:r>
          </a:p>
          <a:p>
            <a:pPr lvl="1"/>
            <a:r>
              <a:rPr lang="en-US" dirty="0" smtClean="0"/>
              <a:t>Elements must be nested correctly</a:t>
            </a:r>
          </a:p>
          <a:p>
            <a:pPr lvl="1"/>
            <a:r>
              <a:rPr lang="en-US" dirty="0" smtClean="0"/>
              <a:t>XML documents must have a root element.</a:t>
            </a:r>
          </a:p>
          <a:p>
            <a:r>
              <a:rPr lang="en-US" dirty="0" smtClean="0"/>
              <a:t>Example : </a:t>
            </a:r>
          </a:p>
          <a:p>
            <a:pPr lvl="1">
              <a:buNone/>
            </a:pPr>
            <a:r>
              <a:rPr lang="en-US" dirty="0" smtClean="0"/>
              <a:t>&lt;</a:t>
            </a:r>
            <a:r>
              <a:rPr lang="en-US" b="1" dirty="0" err="1" smtClean="0"/>
              <a:t>birthdate</a:t>
            </a:r>
            <a:r>
              <a:rPr lang="en-US" dirty="0" smtClean="0"/>
              <a:t>&gt;26</a:t>
            </a:r>
            <a:r>
              <a:rPr lang="en-US" baseline="30000" dirty="0" smtClean="0"/>
              <a:t>th</a:t>
            </a:r>
            <a:r>
              <a:rPr lang="en-US" dirty="0" smtClean="0"/>
              <a:t> October 1988&lt;/</a:t>
            </a:r>
            <a:r>
              <a:rPr lang="en-US" b="1" dirty="0" err="1" smtClean="0"/>
              <a:t>birthdate</a:t>
            </a:r>
            <a:r>
              <a:rPr lang="en-US" dirty="0" smtClean="0"/>
              <a:t>&gt; 	</a:t>
            </a:r>
            <a:r>
              <a:rPr lang="en-US" sz="2800" dirty="0" smtClean="0">
                <a:solidFill>
                  <a:srgbClr val="92D050"/>
                </a:solidFill>
                <a:latin typeface="Wingdings" pitchFamily="2" charset="2"/>
              </a:rPr>
              <a:t>ü</a:t>
            </a:r>
            <a:endParaRPr lang="en-US" dirty="0" smtClean="0">
              <a:solidFill>
                <a:srgbClr val="92D050"/>
              </a:solidFill>
            </a:endParaRPr>
          </a:p>
          <a:p>
            <a:pPr lvl="1">
              <a:buNone/>
            </a:pPr>
            <a:r>
              <a:rPr lang="en-US" dirty="0" smtClean="0"/>
              <a:t>&lt;</a:t>
            </a:r>
            <a:r>
              <a:rPr lang="en-US" dirty="0" err="1" smtClean="0"/>
              <a:t>Birthdate</a:t>
            </a:r>
            <a:r>
              <a:rPr lang="en-US" dirty="0" smtClean="0"/>
              <a:t>&gt;26</a:t>
            </a:r>
            <a:r>
              <a:rPr lang="en-US" baseline="30000" dirty="0" smtClean="0"/>
              <a:t>th</a:t>
            </a:r>
            <a:r>
              <a:rPr lang="en-US" dirty="0" smtClean="0"/>
              <a:t> October 1988&lt;/</a:t>
            </a:r>
            <a:r>
              <a:rPr lang="en-US" dirty="0" err="1" smtClean="0"/>
              <a:t>birthdate</a:t>
            </a:r>
            <a:r>
              <a:rPr lang="en-US" dirty="0" smtClean="0"/>
              <a:t>&gt;	</a:t>
            </a:r>
            <a:r>
              <a:rPr lang="en-US" sz="2800" dirty="0" smtClean="0">
                <a:solidFill>
                  <a:srgbClr val="E40524"/>
                </a:solidFill>
                <a:latin typeface="Wingdings" pitchFamily="2" charset="2"/>
              </a:rPr>
              <a:t>û </a:t>
            </a:r>
            <a:r>
              <a:rPr lang="en-US" sz="1600" dirty="0" smtClean="0">
                <a:latin typeface="+mn-lt"/>
              </a:rPr>
              <a:t>(elements are case sensitive)</a:t>
            </a:r>
            <a:endParaRPr lang="en-US" dirty="0" smtClean="0"/>
          </a:p>
          <a:p>
            <a:pPr lvl="1">
              <a:buNone/>
            </a:pPr>
            <a:r>
              <a:rPr lang="en-US" dirty="0" smtClean="0"/>
              <a:t>&lt;b&gt;&lt;</a:t>
            </a:r>
            <a:r>
              <a:rPr lang="en-US" dirty="0" err="1" smtClean="0"/>
              <a:t>i</a:t>
            </a:r>
            <a:r>
              <a:rPr lang="en-US" dirty="0" smtClean="0"/>
              <a:t>&gt;Hello&lt;b&gt;&lt;/</a:t>
            </a:r>
            <a:r>
              <a:rPr lang="en-US" dirty="0" err="1" smtClean="0"/>
              <a:t>i</a:t>
            </a:r>
            <a:r>
              <a:rPr lang="en-US" dirty="0" smtClean="0"/>
              <a:t>&gt;				</a:t>
            </a:r>
            <a:r>
              <a:rPr lang="en-US" sz="2800" dirty="0" smtClean="0">
                <a:solidFill>
                  <a:srgbClr val="E40524"/>
                </a:solidFill>
                <a:latin typeface="Wingdings" pitchFamily="2" charset="2"/>
              </a:rPr>
              <a:t>û</a:t>
            </a:r>
            <a:r>
              <a:rPr lang="en-US" dirty="0" smtClean="0"/>
              <a:t>     </a:t>
            </a:r>
            <a:r>
              <a:rPr lang="en-US" sz="1600" dirty="0" smtClean="0">
                <a:latin typeface="+mn-lt"/>
              </a:rPr>
              <a:t>(elements not nested properly)</a:t>
            </a:r>
            <a:endParaRPr lang="en-US" dirty="0" smtClean="0">
              <a:solidFill>
                <a:srgbClr val="E40524"/>
              </a:solidFill>
              <a:latin typeface="+mn-lt"/>
            </a:endParaRPr>
          </a:p>
          <a:p>
            <a:pPr lvl="1">
              <a:buNone/>
            </a:pPr>
            <a:r>
              <a:rPr lang="en-US" dirty="0" smtClean="0"/>
              <a:t>&lt;b&gt;&lt;</a:t>
            </a:r>
            <a:r>
              <a:rPr lang="en-US" dirty="0" err="1" smtClean="0"/>
              <a:t>i</a:t>
            </a:r>
            <a:r>
              <a:rPr lang="en-US" dirty="0" smtClean="0"/>
              <a:t>&gt;Hello&lt;/</a:t>
            </a:r>
            <a:r>
              <a:rPr lang="en-US" dirty="0" err="1" smtClean="0"/>
              <a:t>i</a:t>
            </a:r>
            <a:r>
              <a:rPr lang="en-US" dirty="0" smtClean="0"/>
              <a:t>&gt;&lt;/b&gt;				</a:t>
            </a:r>
            <a:r>
              <a:rPr lang="en-US" sz="2800" dirty="0" smtClean="0">
                <a:solidFill>
                  <a:srgbClr val="92D050"/>
                </a:solidFill>
                <a:latin typeface="Wingdings" pitchFamily="2" charset="2"/>
              </a:rPr>
              <a:t>ü</a:t>
            </a:r>
            <a:endParaRPr lang="en-US" dirty="0" smtClean="0">
              <a:solidFill>
                <a:srgbClr val="92D050"/>
              </a:solidFill>
            </a:endParaRPr>
          </a:p>
        </p:txBody>
      </p:sp>
      <p:sp>
        <p:nvSpPr>
          <p:cNvPr id="4" name="Slide Number Placeholder 3"/>
          <p:cNvSpPr>
            <a:spLocks noGrp="1"/>
          </p:cNvSpPr>
          <p:nvPr>
            <p:ph type="sldNum" sz="quarter" idx="12"/>
          </p:nvPr>
        </p:nvSpPr>
        <p:spPr/>
        <p:txBody>
          <a:bodyPr/>
          <a:lstStyle/>
          <a:p>
            <a:fld id="{5EA8BEFB-AE5B-48F9-BBAD-B489CDE48C80}"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Attributes</a:t>
            </a:r>
            <a:endParaRPr lang="en-US" dirty="0"/>
          </a:p>
        </p:txBody>
      </p:sp>
      <p:sp>
        <p:nvSpPr>
          <p:cNvPr id="3" name="Content Placeholder 2"/>
          <p:cNvSpPr>
            <a:spLocks noGrp="1"/>
          </p:cNvSpPr>
          <p:nvPr>
            <p:ph idx="1"/>
          </p:nvPr>
        </p:nvSpPr>
        <p:spPr/>
        <p:txBody>
          <a:bodyPr/>
          <a:lstStyle/>
          <a:p>
            <a:r>
              <a:rPr lang="en-US" dirty="0" smtClean="0"/>
              <a:t>Attributes can be added to elements in XML but must always be quoted.</a:t>
            </a:r>
          </a:p>
          <a:p>
            <a:r>
              <a:rPr lang="en-US" dirty="0" smtClean="0"/>
              <a:t>For Example, here employed is a element and started is the attribute of the element employed.</a:t>
            </a:r>
          </a:p>
          <a:p>
            <a:pPr lvl="1">
              <a:buNone/>
            </a:pPr>
            <a:r>
              <a:rPr lang="en-US" dirty="0" smtClean="0"/>
              <a:t>&lt;employed started=</a:t>
            </a:r>
            <a:r>
              <a:rPr lang="en-US" b="1" dirty="0" smtClean="0"/>
              <a:t>“</a:t>
            </a:r>
            <a:r>
              <a:rPr lang="en-US" dirty="0" smtClean="0"/>
              <a:t>10/11/12</a:t>
            </a:r>
            <a:r>
              <a:rPr lang="en-US" b="1" dirty="0" smtClean="0"/>
              <a:t>”</a:t>
            </a:r>
            <a:r>
              <a:rPr lang="en-US" dirty="0" smtClean="0"/>
              <a:t>&gt;</a:t>
            </a:r>
            <a:r>
              <a:rPr lang="en-US" dirty="0" err="1" smtClean="0"/>
              <a:t>Darshan</a:t>
            </a:r>
            <a:r>
              <a:rPr lang="en-US" dirty="0" smtClean="0"/>
              <a:t>, Rajkot &lt;/employed&gt;</a:t>
            </a:r>
            <a:r>
              <a:rPr lang="en-US" dirty="0" smtClean="0">
                <a:solidFill>
                  <a:srgbClr val="92D050"/>
                </a:solidFill>
                <a:latin typeface="Wingdings" pitchFamily="2" charset="2"/>
              </a:rPr>
              <a:t> 	</a:t>
            </a:r>
            <a:r>
              <a:rPr lang="en-US" sz="2800" dirty="0" smtClean="0">
                <a:solidFill>
                  <a:srgbClr val="92D050"/>
                </a:solidFill>
                <a:latin typeface="Wingdings" pitchFamily="2" charset="2"/>
              </a:rPr>
              <a:t>ü</a:t>
            </a:r>
            <a:endParaRPr lang="en-US" dirty="0" smtClean="0"/>
          </a:p>
          <a:p>
            <a:pPr lvl="1">
              <a:buNone/>
            </a:pPr>
            <a:r>
              <a:rPr lang="en-US" dirty="0" smtClean="0"/>
              <a:t>&lt;employed started=10/11/12&gt;</a:t>
            </a:r>
            <a:r>
              <a:rPr lang="en-US" dirty="0" err="1" smtClean="0"/>
              <a:t>Darshan</a:t>
            </a:r>
            <a:r>
              <a:rPr lang="en-US" dirty="0" smtClean="0"/>
              <a:t>, Rajkot &lt;/employed&gt;	</a:t>
            </a:r>
            <a:r>
              <a:rPr lang="en-US" sz="2800" dirty="0" smtClean="0">
                <a:solidFill>
                  <a:srgbClr val="E40524"/>
                </a:solidFill>
                <a:latin typeface="Wingdings" pitchFamily="2" charset="2"/>
              </a:rPr>
              <a:t>û</a:t>
            </a:r>
            <a:endParaRPr lang="en-US" dirty="0" smtClean="0"/>
          </a:p>
        </p:txBody>
      </p:sp>
      <p:sp>
        <p:nvSpPr>
          <p:cNvPr id="4" name="Slide Number Placeholder 3"/>
          <p:cNvSpPr>
            <a:spLocks noGrp="1"/>
          </p:cNvSpPr>
          <p:nvPr>
            <p:ph type="sldNum" sz="quarter" idx="12"/>
          </p:nvPr>
        </p:nvSpPr>
        <p:spPr/>
        <p:txBody>
          <a:bodyPr/>
          <a:lstStyle/>
          <a:p>
            <a:fld id="{5EA8BEFB-AE5B-48F9-BBAD-B489CDE48C80}" type="slidenum">
              <a:rPr lang="en-US" smtClean="0"/>
              <a:pPr/>
              <a:t>7</a:t>
            </a:fld>
            <a:endParaRPr lang="en-US"/>
          </a:p>
        </p:txBody>
      </p:sp>
      <p:sp>
        <p:nvSpPr>
          <p:cNvPr id="5" name="Line Callout 1 4"/>
          <p:cNvSpPr/>
          <p:nvPr/>
        </p:nvSpPr>
        <p:spPr>
          <a:xfrm>
            <a:off x="3581400" y="4343400"/>
            <a:ext cx="3962400" cy="1066800"/>
          </a:xfrm>
          <a:prstGeom prst="borderCallout1">
            <a:avLst>
              <a:gd name="adj1" fmla="val 48307"/>
              <a:gd name="adj2" fmla="val -1171"/>
              <a:gd name="adj3" fmla="val -44150"/>
              <a:gd name="adj4" fmla="val -1326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must be quoted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Namespace</a:t>
            </a:r>
            <a:endParaRPr lang="en-US" dirty="0"/>
          </a:p>
        </p:txBody>
      </p:sp>
      <p:sp>
        <p:nvSpPr>
          <p:cNvPr id="3" name="Content Placeholder 2"/>
          <p:cNvSpPr>
            <a:spLocks noGrp="1"/>
          </p:cNvSpPr>
          <p:nvPr>
            <p:ph idx="1"/>
          </p:nvPr>
        </p:nvSpPr>
        <p:spPr/>
        <p:txBody>
          <a:bodyPr/>
          <a:lstStyle/>
          <a:p>
            <a:r>
              <a:rPr lang="en-US" dirty="0" smtClean="0"/>
              <a:t>Sometimes in XML there is a danger of conflicting names between documents, for example, it would be quite easy for two different documents to contain the same named element.</a:t>
            </a:r>
          </a:p>
          <a:p>
            <a:r>
              <a:rPr lang="en-US" dirty="0" smtClean="0"/>
              <a:t>Example : </a:t>
            </a:r>
          </a:p>
          <a:p>
            <a:pPr lvl="1"/>
            <a:r>
              <a:rPr lang="en-US" dirty="0" smtClean="0"/>
              <a:t>You create one document with name element for the professor, it may also possible someone else create a document with name element for the animal name, so to avoid the conflict we can use namespaces.</a:t>
            </a:r>
          </a:p>
          <a:p>
            <a:r>
              <a:rPr lang="en-US" dirty="0" smtClean="0"/>
              <a:t>Namespace usually take the form of a URL, beginning with a domain name, an optional namespace label in the form of a directory name and finally a version number, which is also optional.</a:t>
            </a:r>
          </a:p>
          <a:p>
            <a:pPr lvl="1">
              <a:buNone/>
            </a:pPr>
            <a:r>
              <a:rPr lang="en-US" dirty="0" smtClean="0"/>
              <a:t>	</a:t>
            </a:r>
            <a:r>
              <a:rPr lang="en-US" b="1" dirty="0" err="1" smtClean="0"/>
              <a:t>xmlns</a:t>
            </a:r>
            <a:r>
              <a:rPr lang="en-US" dirty="0" smtClean="0"/>
              <a:t> = “http://www.mydomain.com/ns/animals/1.1”</a:t>
            </a:r>
          </a:p>
        </p:txBody>
      </p:sp>
      <p:sp>
        <p:nvSpPr>
          <p:cNvPr id="4" name="Slide Number Placeholder 3"/>
          <p:cNvSpPr>
            <a:spLocks noGrp="1"/>
          </p:cNvSpPr>
          <p:nvPr>
            <p:ph type="sldNum" sz="quarter" idx="12"/>
          </p:nvPr>
        </p:nvSpPr>
        <p:spPr/>
        <p:txBody>
          <a:bodyPr/>
          <a:lstStyle/>
          <a:p>
            <a:fld id="{5EA8BEFB-AE5B-48F9-BBAD-B489CDE48C80}" type="slidenum">
              <a:rPr lang="en-US" smtClean="0"/>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Namespace (Example)</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9</a:t>
            </a:fld>
            <a:endParaRPr lang="en-US"/>
          </a:p>
        </p:txBody>
      </p:sp>
      <p:sp>
        <p:nvSpPr>
          <p:cNvPr id="5" name="Content Placeholder 2"/>
          <p:cNvSpPr txBox="1">
            <a:spLocks/>
          </p:cNvSpPr>
          <p:nvPr/>
        </p:nvSpPr>
        <p:spPr>
          <a:xfrm>
            <a:off x="4610100" y="990600"/>
            <a:ext cx="4381500" cy="5334000"/>
          </a:xfrm>
          <a:prstGeom prst="rect">
            <a:avLst/>
          </a:prstGeom>
        </p:spPr>
        <p:txBody>
          <a:bodyPr vert="horz" lIns="91440" tIns="45720" rIns="91440" bIns="45720" rtlCol="0">
            <a:normAutofit/>
          </a:bodyPr>
          <a:lstStyle/>
          <a:p>
            <a:pPr marL="342900" lvl="0" indent="-342900">
              <a:lnSpc>
                <a:spcPct val="114000"/>
              </a:lnSpc>
              <a:spcBef>
                <a:spcPct val="20000"/>
              </a:spcBef>
              <a:buFont typeface="Wingdings" panose="05000000000000000000" pitchFamily="2" charset="2"/>
              <a:buChar char="§"/>
            </a:pPr>
            <a:r>
              <a:rPr lang="en-US" sz="2400" dirty="0" smtClean="0">
                <a:latin typeface="+mj-lt"/>
                <a:ea typeface="Times New Roman" panose="02020603050405020304" pitchFamily="18" charset="0"/>
                <a:cs typeface="Times New Roman" panose="02020603050405020304" pitchFamily="18" charset="0"/>
              </a:rPr>
              <a:t>This XML carries information about a table (a piece of furniture):</a:t>
            </a:r>
          </a:p>
          <a:p>
            <a:pPr marL="342900" lvl="0" indent="-342900">
              <a:lnSpc>
                <a:spcPct val="114000"/>
              </a:lnSpc>
              <a:spcBef>
                <a:spcPct val="20000"/>
              </a:spcBef>
            </a:pPr>
            <a:endParaRPr kumimoji="0" lang="en-US" sz="2400" b="0" i="0" u="none" strike="noStrike" kern="1200" cap="none" spc="0" normalizeH="0" baseline="0" noProof="0" dirty="0" smtClean="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lvl="1"/>
            <a:r>
              <a:rPr lang="en-US" sz="2400" dirty="0" smtClean="0"/>
              <a:t>&lt;table&gt;</a:t>
            </a:r>
          </a:p>
          <a:p>
            <a:pPr lvl="1"/>
            <a:r>
              <a:rPr lang="en-US" sz="2400" dirty="0" smtClean="0"/>
              <a:t>  &lt;name&gt;</a:t>
            </a:r>
            <a:r>
              <a:rPr lang="en-US" sz="2400" dirty="0" err="1" smtClean="0"/>
              <a:t>Saag</a:t>
            </a:r>
            <a:r>
              <a:rPr lang="en-US" sz="2400" dirty="0" smtClean="0"/>
              <a:t> table&lt;/name&gt;</a:t>
            </a:r>
          </a:p>
          <a:p>
            <a:pPr lvl="1"/>
            <a:r>
              <a:rPr lang="en-US" sz="2400" dirty="0" smtClean="0"/>
              <a:t>  &lt;width&gt;3&lt;/width&gt;</a:t>
            </a:r>
          </a:p>
          <a:p>
            <a:pPr lvl="1"/>
            <a:r>
              <a:rPr lang="en-US" sz="2400" dirty="0" smtClean="0"/>
              <a:t>  &lt;length&gt;6&lt;/length&gt;</a:t>
            </a:r>
          </a:p>
          <a:p>
            <a:pPr lvl="1"/>
            <a:r>
              <a:rPr lang="en-US" sz="2400" dirty="0" smtClean="0"/>
              <a:t>&lt;/table&gt;</a:t>
            </a:r>
          </a:p>
          <a:p>
            <a:pPr marL="342900" lvl="0" indent="-342900">
              <a:lnSpc>
                <a:spcPct val="114000"/>
              </a:lnSpc>
              <a:spcBef>
                <a:spcPct val="20000"/>
              </a:spcBef>
            </a:pPr>
            <a:endParaRPr kumimoji="0" lang="en-US" sz="24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p:txBody>
      </p:sp>
      <p:sp>
        <p:nvSpPr>
          <p:cNvPr id="7" name="Content Placeholder 2"/>
          <p:cNvSpPr txBox="1">
            <a:spLocks/>
          </p:cNvSpPr>
          <p:nvPr/>
        </p:nvSpPr>
        <p:spPr>
          <a:xfrm>
            <a:off x="76200" y="990600"/>
            <a:ext cx="4381500" cy="5334000"/>
          </a:xfrm>
          <a:prstGeom prst="rect">
            <a:avLst/>
          </a:prstGeom>
        </p:spPr>
        <p:txBody>
          <a:bodyPr vert="horz" lIns="91440" tIns="45720" rIns="91440" bIns="45720" rtlCol="0">
            <a:normAutofit/>
          </a:bodyPr>
          <a:lstStyle/>
          <a:p>
            <a:pPr marL="342900" lvl="0" indent="-342900">
              <a:lnSpc>
                <a:spcPct val="114000"/>
              </a:lnSpc>
              <a:spcBef>
                <a:spcPct val="20000"/>
              </a:spcBef>
              <a:buFont typeface="Wingdings" panose="05000000000000000000" pitchFamily="2" charset="2"/>
              <a:buChar char="§"/>
            </a:pPr>
            <a:r>
              <a:rPr lang="en-US" sz="2400" dirty="0" smtClean="0">
                <a:latin typeface="+mj-lt"/>
                <a:ea typeface="Times New Roman" panose="02020603050405020304" pitchFamily="18" charset="0"/>
                <a:cs typeface="Times New Roman" panose="02020603050405020304" pitchFamily="18" charset="0"/>
              </a:rPr>
              <a:t>This XML carries HTML table information:</a:t>
            </a:r>
          </a:p>
          <a:p>
            <a:pPr marL="342900" lvl="0" indent="-342900">
              <a:lnSpc>
                <a:spcPct val="114000"/>
              </a:lnSpc>
              <a:spcBef>
                <a:spcPct val="20000"/>
              </a:spcBef>
            </a:pPr>
            <a:endParaRPr kumimoji="0" lang="en-US" sz="2400" b="0" i="0" u="none" strike="noStrike" kern="1200" cap="none" spc="0" normalizeH="0" baseline="0" noProof="0" dirty="0" smtClean="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342900" lvl="0" indent="-342900">
              <a:lnSpc>
                <a:spcPct val="114000"/>
              </a:lnSpc>
              <a:spcBef>
                <a:spcPct val="20000"/>
              </a:spcBef>
            </a:pPr>
            <a:endParaRPr kumimoji="0" lang="en-US" sz="2400" b="0" i="0" u="none" strike="noStrike" kern="1200" cap="none" spc="0" normalizeH="0" baseline="0" noProof="0" dirty="0" smtClean="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lvl="1"/>
            <a:r>
              <a:rPr lang="en-US" sz="2400" dirty="0" smtClean="0"/>
              <a:t>&lt;table&gt;</a:t>
            </a:r>
          </a:p>
          <a:p>
            <a:pPr lvl="1"/>
            <a:r>
              <a:rPr lang="en-US" sz="2400" dirty="0" smtClean="0"/>
              <a:t>  &lt;</a:t>
            </a:r>
            <a:r>
              <a:rPr lang="en-US" sz="2400" dirty="0" err="1" smtClean="0"/>
              <a:t>tr</a:t>
            </a:r>
            <a:r>
              <a:rPr lang="en-US" sz="2400" dirty="0" smtClean="0"/>
              <a:t>&gt;</a:t>
            </a:r>
          </a:p>
          <a:p>
            <a:pPr lvl="1"/>
            <a:r>
              <a:rPr lang="en-US" sz="2400" dirty="0" smtClean="0"/>
              <a:t>    &lt;td&gt;Apples&lt;/td&gt;</a:t>
            </a:r>
          </a:p>
          <a:p>
            <a:pPr lvl="1"/>
            <a:r>
              <a:rPr lang="en-US" sz="2400" dirty="0" smtClean="0"/>
              <a:t>    &lt;td&gt;Bananas&lt;/td&gt;</a:t>
            </a:r>
          </a:p>
          <a:p>
            <a:pPr lvl="1"/>
            <a:r>
              <a:rPr lang="en-US" sz="2400" dirty="0" smtClean="0"/>
              <a:t>  &lt;/</a:t>
            </a:r>
            <a:r>
              <a:rPr lang="en-US" sz="2400" dirty="0" err="1" smtClean="0"/>
              <a:t>tr</a:t>
            </a:r>
            <a:r>
              <a:rPr lang="en-US" sz="2400" dirty="0" smtClean="0"/>
              <a:t>&gt;</a:t>
            </a:r>
          </a:p>
          <a:p>
            <a:pPr lvl="1"/>
            <a:r>
              <a:rPr lang="en-US" sz="2400" dirty="0" smtClean="0"/>
              <a:t>&lt;/table&gt;</a:t>
            </a:r>
          </a:p>
          <a:p>
            <a:pPr marL="342900" lvl="0" indent="-342900">
              <a:lnSpc>
                <a:spcPct val="114000"/>
              </a:lnSpc>
              <a:spcBef>
                <a:spcPct val="20000"/>
              </a:spcBef>
            </a:pPr>
            <a:endParaRPr kumimoji="0" lang="en-US" sz="24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5264</TotalTime>
  <Words>1668</Words>
  <Application>Microsoft Office PowerPoint</Application>
  <PresentationFormat>On-screen Show (4:3)</PresentationFormat>
  <Paragraphs>378</Paragraphs>
  <Slides>35</Slides>
  <Notes>3</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Unit - 6 XML</vt:lpstr>
      <vt:lpstr>Outline</vt:lpstr>
      <vt:lpstr>Introduction to XML </vt:lpstr>
      <vt:lpstr>Features of XML</vt:lpstr>
      <vt:lpstr>XML Key Component</vt:lpstr>
      <vt:lpstr>1) Elements</vt:lpstr>
      <vt:lpstr>2) Attributes</vt:lpstr>
      <vt:lpstr>3) Namespace</vt:lpstr>
      <vt:lpstr>3) Namespace (Example)</vt:lpstr>
      <vt:lpstr>3) Namespace (Example) (Cont.)</vt:lpstr>
      <vt:lpstr>XML Key Component (Cont.)</vt:lpstr>
      <vt:lpstr>Document Type Definition (DTD)</vt:lpstr>
      <vt:lpstr>Why Use a DTD?</vt:lpstr>
      <vt:lpstr>DTD (Example)</vt:lpstr>
      <vt:lpstr>DTD (Cont.)</vt:lpstr>
      <vt:lpstr>DTD Elements</vt:lpstr>
      <vt:lpstr>DTD Attribute</vt:lpstr>
      <vt:lpstr>XML Schema</vt:lpstr>
      <vt:lpstr>XML Schema (cont.)</vt:lpstr>
      <vt:lpstr>XML Schema (Example)</vt:lpstr>
      <vt:lpstr>XML Schema (Example) (cont)</vt:lpstr>
      <vt:lpstr>Data Types in XSD</vt:lpstr>
      <vt:lpstr>Complex Types in XSD</vt:lpstr>
      <vt:lpstr>Default ,Fixed and Required Values</vt:lpstr>
      <vt:lpstr>What is XSL</vt:lpstr>
      <vt:lpstr>What is XSLT?</vt:lpstr>
      <vt:lpstr>XSL Transformation</vt:lpstr>
      <vt:lpstr>XSLT Example</vt:lpstr>
      <vt:lpstr>XSLT Example (Cont)</vt:lpstr>
      <vt:lpstr>XSL Elements</vt:lpstr>
      <vt:lpstr>XSL Elements (cont.)</vt:lpstr>
      <vt:lpstr>XSL Elements (cont.)</vt:lpstr>
      <vt:lpstr>XSL Elements (cont.)</vt:lpstr>
      <vt:lpstr>XSL Elements (cont.)</vt:lpstr>
      <vt:lpstr>XSL Elements (cont.)</vt:lpstr>
    </vt:vector>
  </TitlesOfParts>
  <Company>Darshan Institute of Engg. &amp;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RUPESH-PC</cp:lastModifiedBy>
  <cp:revision>993</cp:revision>
  <dcterms:created xsi:type="dcterms:W3CDTF">2013-05-17T03:00:03Z</dcterms:created>
  <dcterms:modified xsi:type="dcterms:W3CDTF">2017-03-17T15:17:14Z</dcterms:modified>
</cp:coreProperties>
</file>