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80" r:id="rId3"/>
    <p:sldId id="282" r:id="rId4"/>
    <p:sldId id="283" r:id="rId5"/>
    <p:sldId id="414" r:id="rId6"/>
    <p:sldId id="415" r:id="rId7"/>
    <p:sldId id="418" r:id="rId8"/>
    <p:sldId id="424" r:id="rId9"/>
    <p:sldId id="416" r:id="rId10"/>
    <p:sldId id="419" r:id="rId11"/>
    <p:sldId id="420" r:id="rId12"/>
    <p:sldId id="421" r:id="rId13"/>
    <p:sldId id="423" r:id="rId14"/>
    <p:sldId id="422" r:id="rId15"/>
    <p:sldId id="425" r:id="rId16"/>
    <p:sldId id="426"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39"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66t5aZs9JSdMSJDxAsnHMg==" hashData="6lb1cIWiPV3paNadO0hmJzoKVJM="/>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2"/>
    <a:srgbClr val="34495E"/>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p:scale>
          <a:sx n="70" d="100"/>
          <a:sy n="70" d="100"/>
        </p:scale>
        <p:origin x="-811" y="3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88570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440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Unit-7 PHP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7010400" y="6096000"/>
            <a:ext cx="2133600" cy="365125"/>
          </a:xfrm>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Word_97_-_2003_Document2.doc"/></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Microsoft_Word_97_-_2003_Document3.doc"/></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Microsoft_Word_97_-_2003_Document4.doc"/></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Microsoft_Word_97_-_2003_Document5.doc"/></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Microsoft_Word_97_-_2003_Document6.doc"/></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Microsoft_Word_97_-_2003_Document7.doc"/></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Microsoft_Word_97_-_2003_Document1.doc"/></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648200"/>
            <a:ext cx="9144000" cy="1828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4114800" cy="1676400"/>
          </a:xfrm>
        </p:spPr>
        <p:txBody>
          <a:bodyPr>
            <a:noAutofit/>
          </a:bodyPr>
          <a:lstStyle/>
          <a:p>
            <a:pPr algn="l">
              <a:spcBef>
                <a:spcPts val="0"/>
              </a:spcBef>
            </a:pPr>
            <a:r>
              <a:rPr lang="en-US" sz="4000" dirty="0" smtClean="0">
                <a:solidFill>
                  <a:schemeClr val="bg1"/>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Arjun</a:t>
            </a:r>
            <a:r>
              <a:rPr lang="en-US" sz="4000" dirty="0" smtClean="0">
                <a:solidFill>
                  <a:schemeClr val="bg1"/>
                </a:solidFill>
                <a:latin typeface="+mj-lt"/>
                <a:ea typeface="Open Sans Semibold" panose="020B0706030804020204" pitchFamily="34" charset="0"/>
                <a:cs typeface="Open Sans Semibold" panose="020B0706030804020204" pitchFamily="34" charset="0"/>
              </a:rPr>
              <a:t>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Bala</a:t>
            </a:r>
            <a:endParaRPr lang="en-US" sz="4000" dirty="0" smtClean="0">
              <a:solidFill>
                <a:schemeClr val="bg1"/>
              </a:solidFill>
              <a:latin typeface="+mj-lt"/>
              <a:ea typeface="Open Sans Semibold" panose="020B0706030804020204" pitchFamily="34" charset="0"/>
              <a:cs typeface="Open Sans Semibold" panose="020B0706030804020204" pitchFamily="34" charset="0"/>
            </a:endParaRPr>
          </a:p>
          <a:p>
            <a:pPr algn="l">
              <a:spcBef>
                <a:spcPts val="0"/>
              </a:spcBef>
            </a:pPr>
            <a:r>
              <a:rPr lang="en-US" dirty="0" smtClean="0">
                <a:solidFill>
                  <a:schemeClr val="bg1"/>
                </a:solidFill>
                <a:latin typeface="+mj-lt"/>
                <a:ea typeface="Open Sans" panose="020B0606030504020204" pitchFamily="34" charset="0"/>
                <a:cs typeface="Open Sans" panose="020B0606030504020204" pitchFamily="34" charset="0"/>
              </a:rPr>
              <a:t>9624822202</a:t>
            </a:r>
            <a:endParaRPr lang="en-US" sz="2800" dirty="0" smtClean="0">
              <a:solidFill>
                <a:schemeClr val="bg1"/>
              </a:solidFill>
              <a:latin typeface="+mj-lt"/>
              <a:ea typeface="Open Sans" panose="020B0606030504020204" pitchFamily="34" charset="0"/>
              <a:cs typeface="Open Sans" panose="020B0606030504020204" pitchFamily="34" charset="0"/>
            </a:endParaRPr>
          </a:p>
          <a:p>
            <a:pPr algn="l">
              <a:spcBef>
                <a:spcPts val="0"/>
              </a:spcBef>
            </a:pPr>
            <a:r>
              <a:rPr lang="en-US" sz="2800" dirty="0" smtClean="0">
                <a:solidFill>
                  <a:schemeClr val="bg1"/>
                </a:solidFill>
                <a:latin typeface="+mj-lt"/>
                <a:ea typeface="Open Sans" panose="020B0606030504020204" pitchFamily="34" charset="0"/>
                <a:cs typeface="Open Sans" panose="020B0606030504020204" pitchFamily="34" charset="0"/>
              </a:rPr>
              <a:t>arjun.bala@darshan.ac.in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0" y="1295399"/>
            <a:ext cx="5105400" cy="3200401"/>
          </a:xfrm>
        </p:spPr>
        <p:txBody>
          <a:bodyPr anchor="b">
            <a:noAutofit/>
          </a:bodyPr>
          <a:lstStyle/>
          <a:p>
            <a:r>
              <a:rPr lang="en-US" sz="7200" b="1" dirty="0" smtClean="0">
                <a:latin typeface="+mj-lt"/>
                <a:ea typeface="Open Sans Semibold" panose="020B0706030804020204" pitchFamily="34" charset="0"/>
                <a:cs typeface="Open Sans Semibold" panose="020B0706030804020204" pitchFamily="34" charset="0"/>
              </a:rPr>
              <a:t>Unit - 7</a:t>
            </a:r>
            <a:br>
              <a:rPr lang="en-US" sz="7200" b="1" dirty="0" smtClean="0">
                <a:latin typeface="+mj-lt"/>
                <a:ea typeface="Open Sans Semibold" panose="020B0706030804020204" pitchFamily="34" charset="0"/>
                <a:cs typeface="Open Sans Semibold" panose="020B0706030804020204" pitchFamily="34" charset="0"/>
              </a:rPr>
            </a:br>
            <a:r>
              <a:rPr lang="en-US" sz="7200" b="1" dirty="0" smtClean="0">
                <a:latin typeface="+mj-lt"/>
                <a:ea typeface="Open Sans Semibold" panose="020B0706030804020204" pitchFamily="34" charset="0"/>
                <a:cs typeface="Open Sans Semibold" panose="020B0706030804020204" pitchFamily="34" charset="0"/>
              </a:rPr>
              <a:t>PHP</a:t>
            </a:r>
            <a:endParaRPr lang="en-US" sz="7200" b="1" dirty="0">
              <a:latin typeface="+mj-lt"/>
              <a:ea typeface="Open Sans Semibold" panose="020B0706030804020204" pitchFamily="34" charset="0"/>
              <a:cs typeface="Open Sans Semibold" panose="020B0706030804020204" pitchFamily="34" charset="0"/>
            </a:endParaRPr>
          </a:p>
        </p:txBody>
      </p:sp>
      <p:sp>
        <p:nvSpPr>
          <p:cNvPr id="9" name="Subtitle 2"/>
          <p:cNvSpPr txBox="1">
            <a:spLocks/>
          </p:cNvSpPr>
          <p:nvPr/>
        </p:nvSpPr>
        <p:spPr>
          <a:xfrm>
            <a:off x="4724400" y="4724400"/>
            <a:ext cx="4114800" cy="1676400"/>
          </a:xfrm>
          <a:prstGeom prst="rect">
            <a:avLst/>
          </a:prstGeom>
        </p:spPr>
        <p:txBody>
          <a:bodyPr vert="horz" lIns="91440" tIns="45720" rIns="91440" bIns="45720" rtlCol="0">
            <a:noAutofit/>
          </a:bodyPr>
          <a:lstStyle/>
          <a:p>
            <a:pPr lvl="0"/>
            <a:r>
              <a:rPr lang="en-US" sz="4000" dirty="0" smtClean="0">
                <a:solidFill>
                  <a:schemeClr val="bg1"/>
                </a:solidFill>
              </a:rPr>
              <a:t>Web Technology</a:t>
            </a:r>
            <a:endParaRPr kumimoji="0" lang="en-US" sz="4000" b="0" i="0" u="none" strike="noStrike" kern="1200" cap="none" spc="0" normalizeH="0" baseline="0" noProof="0" dirty="0" smtClean="0">
              <a:ln>
                <a:noFill/>
              </a:ln>
              <a:solidFill>
                <a:schemeClr val="bg1"/>
              </a:solidFill>
              <a:effectLst/>
              <a:uLnTx/>
              <a:uFillTx/>
              <a:latin typeface="+mj-lt"/>
              <a:ea typeface="Open Sans Semibold" panose="020B0706030804020204" pitchFamily="34" charset="0"/>
              <a:cs typeface="Open Sans Semibold" panose="020B0706030804020204" pitchFamily="34" charset="0"/>
            </a:endParaRPr>
          </a:p>
          <a:p>
            <a:pPr lvl="0"/>
            <a:r>
              <a:rPr lang="en-US" sz="3200" dirty="0" smtClean="0">
                <a:solidFill>
                  <a:schemeClr val="bg1"/>
                </a:solidFill>
              </a:rPr>
              <a:t>2160708</a:t>
            </a:r>
          </a:p>
          <a:p>
            <a:pPr lvl="0"/>
            <a:r>
              <a:rPr kumimoji="0" lang="en-US" sz="32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rPr>
              <a:t>Semester 6</a:t>
            </a:r>
            <a:endParaRPr kumimoji="0" lang="en-US" sz="28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endParaRPr>
          </a:p>
        </p:txBody>
      </p:sp>
      <p:pic>
        <p:nvPicPr>
          <p:cNvPr id="9228" name="Picture 12" descr="Image result for php"/>
          <p:cNvPicPr>
            <a:picLocks noChangeAspect="1" noChangeArrowheads="1"/>
          </p:cNvPicPr>
          <p:nvPr/>
        </p:nvPicPr>
        <p:blipFill>
          <a:blip r:embed="rId3"/>
          <a:srcRect/>
          <a:stretch>
            <a:fillRect/>
          </a:stretch>
        </p:blipFill>
        <p:spPr bwMode="auto">
          <a:xfrm>
            <a:off x="4162425" y="457200"/>
            <a:ext cx="4448175" cy="288607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(Variables)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10</a:t>
            </a:fld>
            <a:endParaRPr lang="en-US"/>
          </a:p>
        </p:txBody>
      </p:sp>
      <p:graphicFrame>
        <p:nvGraphicFramePr>
          <p:cNvPr id="6" name="Object 1024"/>
          <p:cNvGraphicFramePr>
            <a:graphicFrameLocks/>
          </p:cNvGraphicFramePr>
          <p:nvPr/>
        </p:nvGraphicFramePr>
        <p:xfrm>
          <a:off x="1023938" y="1525588"/>
          <a:ext cx="6905625" cy="5103812"/>
        </p:xfrm>
        <a:graphic>
          <a:graphicData uri="http://schemas.openxmlformats.org/presentationml/2006/ole">
            <mc:AlternateContent xmlns:mc="http://schemas.openxmlformats.org/markup-compatibility/2006">
              <mc:Choice xmlns:v="urn:schemas-microsoft-com:vml" Requires="v">
                <p:oleObj spid="_x0000_s23556" name="Document" r:id="rId4" imgW="7112636" imgH="5248372" progId="Word.Document.8">
                  <p:embed/>
                </p:oleObj>
              </mc:Choice>
              <mc:Fallback>
                <p:oleObj name="Document" r:id="rId4" imgW="7112636" imgH="5248372" progId="Word.Document.8">
                  <p:embed/>
                  <p:pic>
                    <p:nvPicPr>
                      <p:cNvPr id="0" name="Object 102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938" y="1525588"/>
                        <a:ext cx="6905625" cy="51038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19"/>
          <p:cNvGrpSpPr>
            <a:grpSpLocks/>
          </p:cNvGrpSpPr>
          <p:nvPr/>
        </p:nvGrpSpPr>
        <p:grpSpPr bwMode="auto">
          <a:xfrm>
            <a:off x="3382963" y="3419475"/>
            <a:ext cx="4346575" cy="865188"/>
            <a:chOff x="2604" y="1499"/>
            <a:chExt cx="2738" cy="545"/>
          </a:xfrm>
        </p:grpSpPr>
        <p:sp>
          <p:nvSpPr>
            <p:cNvPr id="8" name="Text Box 4"/>
            <p:cNvSpPr txBox="1">
              <a:spLocks noChangeArrowheads="1"/>
            </p:cNvSpPr>
            <p:nvPr/>
          </p:nvSpPr>
          <p:spPr bwMode="auto">
            <a:xfrm>
              <a:off x="3164" y="1499"/>
              <a:ext cx="2178" cy="352"/>
            </a:xfrm>
            <a:prstGeom prst="rect">
              <a:avLst/>
            </a:prstGeom>
            <a:solidFill>
              <a:srgbClr val="99CCFF"/>
            </a:solidFill>
            <a:ln w="9525">
              <a:solidFill>
                <a:schemeClr val="tx1"/>
              </a:solidFill>
              <a:miter lim="800000"/>
              <a:headEnd/>
              <a:tailEnd/>
            </a:ln>
          </p:spPr>
          <p:txBody>
            <a:bodyPr>
              <a:spAutoFit/>
            </a:bodyPr>
            <a:lstStyle/>
            <a:p>
              <a:r>
                <a:rPr lang="en-US" dirty="0">
                  <a:latin typeface="Times New Roman" pitchFamily="18" charset="0"/>
                </a:rPr>
                <a:t>Assign a string to variable </a:t>
              </a:r>
              <a:r>
                <a:rPr lang="en-US" sz="1400" dirty="0">
                  <a:latin typeface="Lucida Console" pitchFamily="49" charset="0"/>
                </a:rPr>
                <a:t>$</a:t>
              </a:r>
              <a:r>
                <a:rPr lang="en-US" sz="1400" dirty="0" err="1">
                  <a:latin typeface="Lucida Console" pitchFamily="49" charset="0"/>
                </a:rPr>
                <a:t>testString</a:t>
              </a:r>
              <a:endParaRPr lang="en-US" sz="1400" dirty="0">
                <a:latin typeface="Lucida Console" pitchFamily="49" charset="0"/>
              </a:endParaRPr>
            </a:p>
          </p:txBody>
        </p:sp>
        <p:sp>
          <p:nvSpPr>
            <p:cNvPr id="9" name="Line 5"/>
            <p:cNvSpPr>
              <a:spLocks noChangeShapeType="1"/>
            </p:cNvSpPr>
            <p:nvPr/>
          </p:nvSpPr>
          <p:spPr bwMode="auto">
            <a:xfrm flipH="1">
              <a:off x="2604" y="1681"/>
              <a:ext cx="552" cy="363"/>
            </a:xfrm>
            <a:prstGeom prst="line">
              <a:avLst/>
            </a:prstGeom>
            <a:noFill/>
            <a:ln w="9525">
              <a:solidFill>
                <a:schemeClr val="tx1"/>
              </a:solidFill>
              <a:round/>
              <a:headEnd/>
              <a:tailEnd type="triangle" w="med" len="med"/>
            </a:ln>
          </p:spPr>
          <p:txBody>
            <a:bodyPr>
              <a:spAutoFit/>
            </a:bodyPr>
            <a:lstStyle/>
            <a:p>
              <a:endParaRPr lang="en-US"/>
            </a:p>
          </p:txBody>
        </p:sp>
      </p:grpSp>
      <p:grpSp>
        <p:nvGrpSpPr>
          <p:cNvPr id="10" name="Group 21"/>
          <p:cNvGrpSpPr>
            <a:grpSpLocks/>
          </p:cNvGrpSpPr>
          <p:nvPr/>
        </p:nvGrpSpPr>
        <p:grpSpPr bwMode="auto">
          <a:xfrm>
            <a:off x="3732213" y="4333875"/>
            <a:ext cx="5211762" cy="558800"/>
            <a:chOff x="2075" y="1988"/>
            <a:chExt cx="3283" cy="352"/>
          </a:xfrm>
        </p:grpSpPr>
        <p:sp>
          <p:nvSpPr>
            <p:cNvPr id="11" name="Text Box 9"/>
            <p:cNvSpPr txBox="1">
              <a:spLocks noChangeArrowheads="1"/>
            </p:cNvSpPr>
            <p:nvPr/>
          </p:nvSpPr>
          <p:spPr bwMode="auto">
            <a:xfrm>
              <a:off x="3204" y="1988"/>
              <a:ext cx="2154" cy="352"/>
            </a:xfrm>
            <a:prstGeom prst="rect">
              <a:avLst/>
            </a:prstGeom>
            <a:solidFill>
              <a:srgbClr val="99CCFF"/>
            </a:solidFill>
            <a:ln w="9525">
              <a:solidFill>
                <a:schemeClr val="tx1"/>
              </a:solidFill>
              <a:miter lim="800000"/>
              <a:headEnd/>
              <a:tailEnd/>
            </a:ln>
          </p:spPr>
          <p:txBody>
            <a:bodyPr>
              <a:spAutoFit/>
            </a:bodyPr>
            <a:lstStyle/>
            <a:p>
              <a:r>
                <a:rPr lang="en-US">
                  <a:latin typeface="Times New Roman" pitchFamily="18" charset="0"/>
                </a:rPr>
                <a:t>Assign a double to variable </a:t>
              </a:r>
              <a:r>
                <a:rPr lang="en-US" sz="1400">
                  <a:latin typeface="Lucida Console" pitchFamily="49" charset="0"/>
                </a:rPr>
                <a:t>$testDouble</a:t>
              </a:r>
            </a:p>
          </p:txBody>
        </p:sp>
        <p:sp>
          <p:nvSpPr>
            <p:cNvPr id="12" name="Line 10"/>
            <p:cNvSpPr>
              <a:spLocks noChangeShapeType="1"/>
            </p:cNvSpPr>
            <p:nvPr/>
          </p:nvSpPr>
          <p:spPr bwMode="auto">
            <a:xfrm flipH="1">
              <a:off x="2075" y="2170"/>
              <a:ext cx="1128" cy="0"/>
            </a:xfrm>
            <a:prstGeom prst="line">
              <a:avLst/>
            </a:prstGeom>
            <a:noFill/>
            <a:ln w="9525">
              <a:solidFill>
                <a:schemeClr val="tx1"/>
              </a:solidFill>
              <a:round/>
              <a:headEnd/>
              <a:tailEnd type="triangle" w="med" len="med"/>
            </a:ln>
          </p:spPr>
          <p:txBody>
            <a:bodyPr>
              <a:spAutoFit/>
            </a:bodyPr>
            <a:lstStyle/>
            <a:p>
              <a:endParaRPr lang="en-US"/>
            </a:p>
          </p:txBody>
        </p:sp>
      </p:grpSp>
      <p:grpSp>
        <p:nvGrpSpPr>
          <p:cNvPr id="13" name="Group 20"/>
          <p:cNvGrpSpPr>
            <a:grpSpLocks/>
          </p:cNvGrpSpPr>
          <p:nvPr/>
        </p:nvGrpSpPr>
        <p:grpSpPr bwMode="auto">
          <a:xfrm>
            <a:off x="3683000" y="4546600"/>
            <a:ext cx="5308600" cy="558800"/>
            <a:chOff x="1989" y="2343"/>
            <a:chExt cx="3440" cy="352"/>
          </a:xfrm>
        </p:grpSpPr>
        <p:sp>
          <p:nvSpPr>
            <p:cNvPr id="14" name="Text Box 12"/>
            <p:cNvSpPr txBox="1">
              <a:spLocks noChangeArrowheads="1"/>
            </p:cNvSpPr>
            <p:nvPr/>
          </p:nvSpPr>
          <p:spPr bwMode="auto">
            <a:xfrm>
              <a:off x="3117" y="2343"/>
              <a:ext cx="2312" cy="352"/>
            </a:xfrm>
            <a:prstGeom prst="rect">
              <a:avLst/>
            </a:prstGeom>
            <a:solidFill>
              <a:srgbClr val="99CCFF"/>
            </a:solidFill>
            <a:ln w="9525">
              <a:solidFill>
                <a:schemeClr val="tx1"/>
              </a:solidFill>
              <a:miter lim="800000"/>
              <a:headEnd/>
              <a:tailEnd/>
            </a:ln>
          </p:spPr>
          <p:txBody>
            <a:bodyPr>
              <a:spAutoFit/>
            </a:bodyPr>
            <a:lstStyle/>
            <a:p>
              <a:r>
                <a:rPr lang="en-US">
                  <a:latin typeface="Times New Roman" pitchFamily="18" charset="0"/>
                </a:rPr>
                <a:t>Assign an integer to variable </a:t>
              </a:r>
              <a:r>
                <a:rPr lang="en-US" sz="1400">
                  <a:latin typeface="Lucida Console" pitchFamily="49" charset="0"/>
                </a:rPr>
                <a:t>$testInteger</a:t>
              </a:r>
            </a:p>
          </p:txBody>
        </p:sp>
        <p:sp>
          <p:nvSpPr>
            <p:cNvPr id="15" name="Line 13"/>
            <p:cNvSpPr>
              <a:spLocks noChangeShapeType="1"/>
            </p:cNvSpPr>
            <p:nvPr/>
          </p:nvSpPr>
          <p:spPr bwMode="auto">
            <a:xfrm flipH="1">
              <a:off x="1989" y="2525"/>
              <a:ext cx="1129" cy="23"/>
            </a:xfrm>
            <a:prstGeom prst="line">
              <a:avLst/>
            </a:prstGeom>
            <a:noFill/>
            <a:ln w="9525">
              <a:solidFill>
                <a:schemeClr val="tx1"/>
              </a:solidFill>
              <a:round/>
              <a:headEnd/>
              <a:tailEnd type="triangle" w="med" len="med"/>
            </a:ln>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(Variables)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11</a:t>
            </a:fld>
            <a:endParaRPr lang="en-US"/>
          </a:p>
        </p:txBody>
      </p:sp>
      <p:graphicFrame>
        <p:nvGraphicFramePr>
          <p:cNvPr id="5" name="Object 1024"/>
          <p:cNvGraphicFramePr>
            <a:graphicFrameLocks/>
          </p:cNvGraphicFramePr>
          <p:nvPr/>
        </p:nvGraphicFramePr>
        <p:xfrm>
          <a:off x="819150" y="1143000"/>
          <a:ext cx="6850063" cy="5253038"/>
        </p:xfrm>
        <a:graphic>
          <a:graphicData uri="http://schemas.openxmlformats.org/presentationml/2006/ole">
            <mc:AlternateContent xmlns:mc="http://schemas.openxmlformats.org/markup-compatibility/2006">
              <mc:Choice xmlns:v="urn:schemas-microsoft-com:vml" Requires="v">
                <p:oleObj spid="_x0000_s24579" name="Document" r:id="rId4" imgW="7133817" imgH="5476924" progId="Word.Document.8">
                  <p:embed/>
                </p:oleObj>
              </mc:Choice>
              <mc:Fallback>
                <p:oleObj name="Document" r:id="rId4" imgW="7133817" imgH="5476924" progId="Word.Document.8">
                  <p:embed/>
                  <p:pic>
                    <p:nvPicPr>
                      <p:cNvPr id="0" name="Object 102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50" y="1143000"/>
                        <a:ext cx="6850063" cy="52530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4"/>
          <p:cNvGrpSpPr>
            <a:grpSpLocks/>
          </p:cNvGrpSpPr>
          <p:nvPr/>
        </p:nvGrpSpPr>
        <p:grpSpPr bwMode="auto">
          <a:xfrm>
            <a:off x="3795713" y="1916109"/>
            <a:ext cx="5119687" cy="546099"/>
            <a:chOff x="1815" y="3085"/>
            <a:chExt cx="3225" cy="344"/>
          </a:xfrm>
        </p:grpSpPr>
        <p:sp>
          <p:nvSpPr>
            <p:cNvPr id="7" name="Text Box 15"/>
            <p:cNvSpPr txBox="1">
              <a:spLocks noChangeArrowheads="1"/>
            </p:cNvSpPr>
            <p:nvPr/>
          </p:nvSpPr>
          <p:spPr bwMode="auto">
            <a:xfrm>
              <a:off x="3346" y="3196"/>
              <a:ext cx="1694" cy="233"/>
            </a:xfrm>
            <a:prstGeom prst="rect">
              <a:avLst/>
            </a:prstGeom>
            <a:solidFill>
              <a:srgbClr val="99CCFF"/>
            </a:solidFill>
            <a:ln w="9525">
              <a:solidFill>
                <a:schemeClr val="tx1"/>
              </a:solidFill>
              <a:miter lim="800000"/>
              <a:headEnd/>
              <a:tailEnd/>
            </a:ln>
          </p:spPr>
          <p:txBody>
            <a:bodyPr wrap="square">
              <a:spAutoFit/>
            </a:bodyPr>
            <a:lstStyle/>
            <a:p>
              <a:r>
                <a:rPr lang="en-US">
                  <a:latin typeface="Times New Roman" pitchFamily="18" charset="0"/>
                </a:rPr>
                <a:t>Print each variable’s value</a:t>
              </a:r>
            </a:p>
          </p:txBody>
        </p:sp>
        <p:sp>
          <p:nvSpPr>
            <p:cNvPr id="8" name="Line 16"/>
            <p:cNvSpPr>
              <a:spLocks noChangeShapeType="1"/>
            </p:cNvSpPr>
            <p:nvPr/>
          </p:nvSpPr>
          <p:spPr bwMode="auto">
            <a:xfrm flipH="1" flipV="1">
              <a:off x="1815" y="3085"/>
              <a:ext cx="1523" cy="221"/>
            </a:xfrm>
            <a:prstGeom prst="line">
              <a:avLst/>
            </a:prstGeom>
            <a:noFill/>
            <a:ln w="9525">
              <a:solidFill>
                <a:schemeClr val="tx1"/>
              </a:solidFill>
              <a:round/>
              <a:headEnd/>
              <a:tailEnd type="triangle" w="med" len="med"/>
            </a:ln>
          </p:spPr>
          <p:txBody>
            <a:bodyPr>
              <a:spAutoFit/>
            </a:bodyPr>
            <a:lstStyle/>
            <a:p>
              <a:endParaRPr lang="en-US"/>
            </a:p>
          </p:txBody>
        </p:sp>
      </p:grpSp>
      <p:grpSp>
        <p:nvGrpSpPr>
          <p:cNvPr id="9" name="Group 18"/>
          <p:cNvGrpSpPr>
            <a:grpSpLocks/>
          </p:cNvGrpSpPr>
          <p:nvPr/>
        </p:nvGrpSpPr>
        <p:grpSpPr bwMode="auto">
          <a:xfrm>
            <a:off x="2366963" y="4056063"/>
            <a:ext cx="4270375" cy="2195512"/>
            <a:chOff x="2833" y="268"/>
            <a:chExt cx="2690" cy="1383"/>
          </a:xfrm>
        </p:grpSpPr>
        <p:sp>
          <p:nvSpPr>
            <p:cNvPr id="10" name="Text Box 19"/>
            <p:cNvSpPr txBox="1">
              <a:spLocks noChangeArrowheads="1"/>
            </p:cNvSpPr>
            <p:nvPr/>
          </p:nvSpPr>
          <p:spPr bwMode="auto">
            <a:xfrm>
              <a:off x="3787" y="971"/>
              <a:ext cx="1736" cy="680"/>
            </a:xfrm>
            <a:prstGeom prst="rect">
              <a:avLst/>
            </a:prstGeom>
            <a:solidFill>
              <a:srgbClr val="99CCFF"/>
            </a:solidFill>
            <a:ln w="9525">
              <a:solidFill>
                <a:schemeClr val="tx1"/>
              </a:solidFill>
              <a:miter lim="800000"/>
              <a:headEnd/>
              <a:tailEnd/>
            </a:ln>
          </p:spPr>
          <p:txBody>
            <a:bodyPr>
              <a:spAutoFit/>
            </a:bodyPr>
            <a:lstStyle/>
            <a:p>
              <a:r>
                <a:rPr lang="en-US" dirty="0">
                  <a:latin typeface="Times New Roman" pitchFamily="18" charset="0"/>
                </a:rPr>
                <a:t>Call function </a:t>
              </a:r>
              <a:r>
                <a:rPr lang="en-US" sz="1400" dirty="0" err="1">
                  <a:latin typeface="Lucida Console" pitchFamily="49" charset="0"/>
                </a:rPr>
                <a:t>settype</a:t>
              </a:r>
              <a:r>
                <a:rPr lang="en-US" dirty="0">
                  <a:latin typeface="Times New Roman" pitchFamily="18" charset="0"/>
                </a:rPr>
                <a:t> to convert the data type of variable </a:t>
              </a:r>
              <a:r>
                <a:rPr lang="en-US" sz="1400" dirty="0">
                  <a:latin typeface="Lucida Console" pitchFamily="49" charset="0"/>
                </a:rPr>
                <a:t>$</a:t>
              </a:r>
              <a:r>
                <a:rPr lang="en-US" sz="1400" dirty="0" err="1">
                  <a:latin typeface="Lucida Console" pitchFamily="49" charset="0"/>
                </a:rPr>
                <a:t>testString</a:t>
              </a:r>
              <a:r>
                <a:rPr lang="en-US" dirty="0">
                  <a:latin typeface="Times New Roman" pitchFamily="18" charset="0"/>
                </a:rPr>
                <a:t> to a double.</a:t>
              </a:r>
            </a:p>
          </p:txBody>
        </p:sp>
        <p:sp>
          <p:nvSpPr>
            <p:cNvPr id="11" name="Line 20"/>
            <p:cNvSpPr>
              <a:spLocks noChangeShapeType="1"/>
            </p:cNvSpPr>
            <p:nvPr/>
          </p:nvSpPr>
          <p:spPr bwMode="auto">
            <a:xfrm flipH="1" flipV="1">
              <a:off x="2833" y="268"/>
              <a:ext cx="915" cy="1034"/>
            </a:xfrm>
            <a:prstGeom prst="line">
              <a:avLst/>
            </a:prstGeom>
            <a:noFill/>
            <a:ln w="9525">
              <a:solidFill>
                <a:schemeClr val="tx1"/>
              </a:solidFill>
              <a:round/>
              <a:headEnd/>
              <a:tailEnd type="triangle" w="med" len="med"/>
            </a:ln>
          </p:spPr>
          <p:txBody>
            <a:bodyPr>
              <a:spAutoFit/>
            </a:bodyPr>
            <a:lstStyle/>
            <a:p>
              <a:endParaRPr lang="en-US"/>
            </a:p>
          </p:txBody>
        </p:sp>
      </p:grpSp>
      <p:grpSp>
        <p:nvGrpSpPr>
          <p:cNvPr id="12" name="Group 21"/>
          <p:cNvGrpSpPr>
            <a:grpSpLocks/>
          </p:cNvGrpSpPr>
          <p:nvPr/>
        </p:nvGrpSpPr>
        <p:grpSpPr bwMode="auto">
          <a:xfrm>
            <a:off x="2143125" y="4748213"/>
            <a:ext cx="3970338" cy="1830387"/>
            <a:chOff x="2896" y="592"/>
            <a:chExt cx="2501" cy="1153"/>
          </a:xfrm>
        </p:grpSpPr>
        <p:sp>
          <p:nvSpPr>
            <p:cNvPr id="13" name="Text Box 22"/>
            <p:cNvSpPr txBox="1">
              <a:spLocks noChangeArrowheads="1"/>
            </p:cNvSpPr>
            <p:nvPr/>
          </p:nvSpPr>
          <p:spPr bwMode="auto">
            <a:xfrm>
              <a:off x="3677" y="1065"/>
              <a:ext cx="1720" cy="680"/>
            </a:xfrm>
            <a:prstGeom prst="rect">
              <a:avLst/>
            </a:prstGeom>
            <a:solidFill>
              <a:srgbClr val="99CCFF"/>
            </a:solidFill>
            <a:ln w="9525">
              <a:solidFill>
                <a:schemeClr val="tx1"/>
              </a:solidFill>
              <a:miter lim="800000"/>
              <a:headEnd/>
              <a:tailEnd/>
            </a:ln>
          </p:spPr>
          <p:txBody>
            <a:bodyPr>
              <a:spAutoFit/>
            </a:bodyPr>
            <a:lstStyle/>
            <a:p>
              <a:r>
                <a:rPr lang="en-US">
                  <a:latin typeface="Times New Roman" pitchFamily="18" charset="0"/>
                </a:rPr>
                <a:t>Call function </a:t>
              </a:r>
              <a:r>
                <a:rPr lang="en-US" sz="1400">
                  <a:latin typeface="Lucida Console" pitchFamily="49" charset="0"/>
                </a:rPr>
                <a:t>settype</a:t>
              </a:r>
              <a:r>
                <a:rPr lang="en-US">
                  <a:latin typeface="Times New Roman" pitchFamily="18" charset="0"/>
                </a:rPr>
                <a:t> to convert the data type of variable </a:t>
              </a:r>
              <a:r>
                <a:rPr lang="en-US" sz="1400">
                  <a:latin typeface="Lucida Console" pitchFamily="49" charset="0"/>
                </a:rPr>
                <a:t>$testString</a:t>
              </a:r>
              <a:r>
                <a:rPr lang="en-US">
                  <a:latin typeface="Times New Roman" pitchFamily="18" charset="0"/>
                </a:rPr>
                <a:t> to an integer.</a:t>
              </a:r>
            </a:p>
          </p:txBody>
        </p:sp>
        <p:sp>
          <p:nvSpPr>
            <p:cNvPr id="14" name="Line 23"/>
            <p:cNvSpPr>
              <a:spLocks noChangeShapeType="1"/>
            </p:cNvSpPr>
            <p:nvPr/>
          </p:nvSpPr>
          <p:spPr bwMode="auto">
            <a:xfrm flipH="1" flipV="1">
              <a:off x="2896" y="592"/>
              <a:ext cx="757" cy="805"/>
            </a:xfrm>
            <a:prstGeom prst="line">
              <a:avLst/>
            </a:prstGeom>
            <a:noFill/>
            <a:ln w="9525">
              <a:solidFill>
                <a:schemeClr val="tx1"/>
              </a:solidFill>
              <a:round/>
              <a:headEnd/>
              <a:tailEnd type="triangle" w="med" len="med"/>
            </a:ln>
          </p:spPr>
          <p:txBody>
            <a:bodyPr>
              <a:spAutoFit/>
            </a:bodyPr>
            <a:lstStyle/>
            <a:p>
              <a:endParaRPr lang="en-US"/>
            </a:p>
          </p:txBody>
        </p:sp>
      </p:grpSp>
      <p:grpSp>
        <p:nvGrpSpPr>
          <p:cNvPr id="15" name="Group 24"/>
          <p:cNvGrpSpPr>
            <a:grpSpLocks/>
          </p:cNvGrpSpPr>
          <p:nvPr/>
        </p:nvGrpSpPr>
        <p:grpSpPr bwMode="auto">
          <a:xfrm>
            <a:off x="2255838" y="5273675"/>
            <a:ext cx="4044950" cy="1489075"/>
            <a:chOff x="2833" y="828"/>
            <a:chExt cx="2548" cy="938"/>
          </a:xfrm>
        </p:grpSpPr>
        <p:sp>
          <p:nvSpPr>
            <p:cNvPr id="16" name="Text Box 25"/>
            <p:cNvSpPr txBox="1">
              <a:spLocks noChangeArrowheads="1"/>
            </p:cNvSpPr>
            <p:nvPr/>
          </p:nvSpPr>
          <p:spPr bwMode="auto">
            <a:xfrm>
              <a:off x="3598" y="1394"/>
              <a:ext cx="1783" cy="372"/>
            </a:xfrm>
            <a:prstGeom prst="rect">
              <a:avLst/>
            </a:prstGeom>
            <a:solidFill>
              <a:srgbClr val="99CCFF"/>
            </a:solidFill>
            <a:ln w="9525">
              <a:solidFill>
                <a:schemeClr val="tx1"/>
              </a:solidFill>
              <a:miter lim="800000"/>
              <a:headEnd/>
              <a:tailEnd/>
            </a:ln>
          </p:spPr>
          <p:txBody>
            <a:bodyPr>
              <a:spAutoFit/>
            </a:bodyPr>
            <a:lstStyle/>
            <a:p>
              <a:r>
                <a:rPr lang="en-US" dirty="0">
                  <a:latin typeface="Times New Roman" pitchFamily="18" charset="0"/>
                </a:rPr>
                <a:t>Convert variable </a:t>
              </a:r>
              <a:r>
                <a:rPr lang="en-US" sz="1400" dirty="0">
                  <a:latin typeface="Lucida Console" pitchFamily="49" charset="0"/>
                </a:rPr>
                <a:t>$</a:t>
              </a:r>
              <a:r>
                <a:rPr lang="en-US" sz="1400" dirty="0" err="1">
                  <a:latin typeface="Lucida Console" pitchFamily="49" charset="0"/>
                </a:rPr>
                <a:t>testString</a:t>
              </a:r>
              <a:r>
                <a:rPr lang="en-US" dirty="0">
                  <a:latin typeface="Times New Roman" pitchFamily="18" charset="0"/>
                </a:rPr>
                <a:t> back to a string</a:t>
              </a:r>
            </a:p>
          </p:txBody>
        </p:sp>
        <p:sp>
          <p:nvSpPr>
            <p:cNvPr id="17" name="Line 26"/>
            <p:cNvSpPr>
              <a:spLocks noChangeShapeType="1"/>
            </p:cNvSpPr>
            <p:nvPr/>
          </p:nvSpPr>
          <p:spPr bwMode="auto">
            <a:xfrm flipH="1" flipV="1">
              <a:off x="2833" y="828"/>
              <a:ext cx="739" cy="758"/>
            </a:xfrm>
            <a:prstGeom prst="line">
              <a:avLst/>
            </a:prstGeom>
            <a:noFill/>
            <a:ln w="9525">
              <a:solidFill>
                <a:schemeClr val="tx1"/>
              </a:solidFill>
              <a:round/>
              <a:headEnd/>
              <a:tailEnd type="triangle" w="med" len="med"/>
            </a:ln>
          </p:spPr>
          <p:txBody>
            <a:bodyPr wrap="square">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(Variables)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12</a:t>
            </a:fld>
            <a:endParaRPr lang="en-US"/>
          </a:p>
        </p:txBody>
      </p:sp>
      <p:graphicFrame>
        <p:nvGraphicFramePr>
          <p:cNvPr id="5" name="Object 1024"/>
          <p:cNvGraphicFramePr>
            <a:graphicFrameLocks/>
          </p:cNvGraphicFramePr>
          <p:nvPr/>
        </p:nvGraphicFramePr>
        <p:xfrm>
          <a:off x="1219200" y="1243012"/>
          <a:ext cx="6826250" cy="2490788"/>
        </p:xfrm>
        <a:graphic>
          <a:graphicData uri="http://schemas.openxmlformats.org/presentationml/2006/ole">
            <mc:AlternateContent xmlns:mc="http://schemas.openxmlformats.org/markup-compatibility/2006">
              <mc:Choice xmlns:v="urn:schemas-microsoft-com:vml" Requires="v">
                <p:oleObj spid="_x0000_s25603" name="Document" r:id="rId4" imgW="7146298" imgH="2597465" progId="Word.Document.8">
                  <p:embed/>
                </p:oleObj>
              </mc:Choice>
              <mc:Fallback>
                <p:oleObj name="Document" r:id="rId4" imgW="7146298" imgH="2597465" progId="Word.Document.8">
                  <p:embed/>
                  <p:pic>
                    <p:nvPicPr>
                      <p:cNvPr id="0" name="Object 102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243012"/>
                        <a:ext cx="6826250" cy="24907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041"/>
          <p:cNvGrpSpPr>
            <a:grpSpLocks/>
          </p:cNvGrpSpPr>
          <p:nvPr/>
        </p:nvGrpSpPr>
        <p:grpSpPr bwMode="auto">
          <a:xfrm>
            <a:off x="4151313" y="2370137"/>
            <a:ext cx="4897437" cy="1104900"/>
            <a:chOff x="1815" y="2217"/>
            <a:chExt cx="3085" cy="696"/>
          </a:xfrm>
        </p:grpSpPr>
        <p:sp>
          <p:nvSpPr>
            <p:cNvPr id="7" name="Text Box 1042"/>
            <p:cNvSpPr txBox="1">
              <a:spLocks noChangeArrowheads="1"/>
            </p:cNvSpPr>
            <p:nvPr/>
          </p:nvSpPr>
          <p:spPr bwMode="auto">
            <a:xfrm>
              <a:off x="2848" y="2541"/>
              <a:ext cx="2052" cy="372"/>
            </a:xfrm>
            <a:prstGeom prst="rect">
              <a:avLst/>
            </a:prstGeom>
            <a:solidFill>
              <a:srgbClr val="99CCFF"/>
            </a:solidFill>
            <a:ln w="9525">
              <a:solidFill>
                <a:schemeClr val="tx1"/>
              </a:solidFill>
              <a:miter lim="800000"/>
              <a:headEnd/>
              <a:tailEnd/>
            </a:ln>
          </p:spPr>
          <p:txBody>
            <a:bodyPr>
              <a:spAutoFit/>
            </a:bodyPr>
            <a:lstStyle/>
            <a:p>
              <a:r>
                <a:rPr lang="en-US" dirty="0">
                  <a:latin typeface="Times New Roman" pitchFamily="18" charset="0"/>
                </a:rPr>
                <a:t>Use type casting to cast variable </a:t>
              </a:r>
              <a:r>
                <a:rPr lang="en-US" sz="1400" dirty="0">
                  <a:latin typeface="Lucida Console" pitchFamily="49" charset="0"/>
                </a:rPr>
                <a:t>$data</a:t>
              </a:r>
              <a:r>
                <a:rPr lang="en-US" dirty="0">
                  <a:latin typeface="Times New Roman" pitchFamily="18" charset="0"/>
                </a:rPr>
                <a:t> to different types</a:t>
              </a:r>
            </a:p>
          </p:txBody>
        </p:sp>
        <p:sp>
          <p:nvSpPr>
            <p:cNvPr id="8" name="Line 1043"/>
            <p:cNvSpPr>
              <a:spLocks noChangeShapeType="1"/>
            </p:cNvSpPr>
            <p:nvPr/>
          </p:nvSpPr>
          <p:spPr bwMode="auto">
            <a:xfrm flipH="1" flipV="1">
              <a:off x="1815" y="2217"/>
              <a:ext cx="1033" cy="523"/>
            </a:xfrm>
            <a:prstGeom prst="line">
              <a:avLst/>
            </a:prstGeom>
            <a:noFill/>
            <a:ln w="9525">
              <a:solidFill>
                <a:schemeClr val="tx1"/>
              </a:solidFill>
              <a:round/>
              <a:headEnd/>
              <a:tailEnd type="triangle" w="med" len="med"/>
            </a:ln>
          </p:spPr>
          <p:txBody>
            <a:bodyPr wrap="square">
              <a:spAutoFit/>
            </a:bodyPr>
            <a:lstStyle/>
            <a:p>
              <a:endParaRPr lang="en-US"/>
            </a:p>
          </p:txBody>
        </p:sp>
      </p:grpSp>
      <p:pic>
        <p:nvPicPr>
          <p:cNvPr id="25603" name="Picture 3"/>
          <p:cNvPicPr>
            <a:picLocks noChangeAspect="1" noChangeArrowheads="1"/>
          </p:cNvPicPr>
          <p:nvPr/>
        </p:nvPicPr>
        <p:blipFill>
          <a:blip r:embed="rId6"/>
          <a:srcRect/>
          <a:stretch>
            <a:fillRect/>
          </a:stretch>
        </p:blipFill>
        <p:spPr bwMode="auto">
          <a:xfrm>
            <a:off x="2800350" y="1728788"/>
            <a:ext cx="3543300" cy="34004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5603"/>
                                        </p:tgtEl>
                                        <p:attrNameLst>
                                          <p:attrName>style.visibility</p:attrName>
                                        </p:attrNameLst>
                                      </p:cBhvr>
                                      <p:to>
                                        <p:strVal val="visible"/>
                                      </p:to>
                                    </p:set>
                                    <p:animEffect transition="in" filter="blinds(horizontal)">
                                      <p:cBhvr>
                                        <p:cTn id="16"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Arrays</a:t>
            </a:r>
            <a:endParaRPr lang="en-US" dirty="0"/>
          </a:p>
        </p:txBody>
      </p:sp>
      <p:sp>
        <p:nvSpPr>
          <p:cNvPr id="3" name="Content Placeholder 2"/>
          <p:cNvSpPr>
            <a:spLocks noGrp="1"/>
          </p:cNvSpPr>
          <p:nvPr>
            <p:ph idx="1"/>
          </p:nvPr>
        </p:nvSpPr>
        <p:spPr/>
        <p:txBody>
          <a:bodyPr>
            <a:normAutofit lnSpcReduction="10000"/>
          </a:bodyPr>
          <a:lstStyle/>
          <a:p>
            <a:r>
              <a:rPr lang="en-US" dirty="0" smtClean="0"/>
              <a:t>Array is a group of variable that can store multiple values under a single name.</a:t>
            </a:r>
          </a:p>
          <a:p>
            <a:r>
              <a:rPr lang="en-US" dirty="0" smtClean="0"/>
              <a:t>In PHP, there are three types of array.</a:t>
            </a:r>
          </a:p>
          <a:p>
            <a:pPr lvl="1"/>
            <a:r>
              <a:rPr lang="en-US" dirty="0" smtClean="0"/>
              <a:t>Numeric Array</a:t>
            </a:r>
          </a:p>
          <a:p>
            <a:pPr lvl="2">
              <a:buNone/>
            </a:pPr>
            <a:r>
              <a:rPr lang="en-US" dirty="0" smtClean="0"/>
              <a:t>	These arrays can store numbers, strings and any object but their index will be represented by numbers. By default array index starts from zero.</a:t>
            </a:r>
          </a:p>
          <a:p>
            <a:pPr lvl="1"/>
            <a:r>
              <a:rPr lang="en-US" dirty="0" smtClean="0"/>
              <a:t>Associative Array</a:t>
            </a:r>
          </a:p>
          <a:p>
            <a:pPr lvl="2">
              <a:buNone/>
            </a:pPr>
            <a:r>
              <a:rPr lang="en-US" dirty="0" smtClean="0"/>
              <a:t>	 The associative arrays are very similar to numeric arrays in term of functionality but they are different in terms of their index. Associative array will have their index as string so that you can establish a strong association between key and values.</a:t>
            </a:r>
          </a:p>
          <a:p>
            <a:pPr lvl="1"/>
            <a:r>
              <a:rPr lang="en-US" dirty="0" smtClean="0"/>
              <a:t>Multidimensional Array	</a:t>
            </a:r>
          </a:p>
          <a:p>
            <a:pPr lvl="2">
              <a:buNone/>
            </a:pPr>
            <a:r>
              <a:rPr lang="en-US" dirty="0" smtClean="0"/>
              <a:t>	 A multi-dimensional array each element in the main array can also be an array. And each element in the sub-array can be an array, and so on. Values in the multi-dimensional array are accessed using multiple index.</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Arrays (Example)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14</a:t>
            </a:fld>
            <a:endParaRPr lang="en-US"/>
          </a:p>
        </p:txBody>
      </p:sp>
      <p:graphicFrame>
        <p:nvGraphicFramePr>
          <p:cNvPr id="5" name="Object 1024"/>
          <p:cNvGraphicFramePr>
            <a:graphicFrameLocks/>
          </p:cNvGraphicFramePr>
          <p:nvPr/>
        </p:nvGraphicFramePr>
        <p:xfrm>
          <a:off x="1023938" y="1192213"/>
          <a:ext cx="6905625" cy="6046787"/>
        </p:xfrm>
        <a:graphic>
          <a:graphicData uri="http://schemas.openxmlformats.org/presentationml/2006/ole">
            <mc:AlternateContent xmlns:mc="http://schemas.openxmlformats.org/markup-compatibility/2006">
              <mc:Choice xmlns:v="urn:schemas-microsoft-com:vml" Requires="v">
                <p:oleObj spid="_x0000_s26627" name="Document" r:id="rId4" imgW="7115662" imgH="6211856" progId="Word.Document.8">
                  <p:embed/>
                </p:oleObj>
              </mc:Choice>
              <mc:Fallback>
                <p:oleObj name="Document" r:id="rId4" imgW="7115662" imgH="6211856" progId="Word.Document.8">
                  <p:embed/>
                  <p:pic>
                    <p:nvPicPr>
                      <p:cNvPr id="0" name="Object 102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938" y="1192213"/>
                        <a:ext cx="6905625" cy="60467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9"/>
          <p:cNvGrpSpPr>
            <a:grpSpLocks/>
          </p:cNvGrpSpPr>
          <p:nvPr/>
        </p:nvGrpSpPr>
        <p:grpSpPr bwMode="auto">
          <a:xfrm>
            <a:off x="3141663" y="2500313"/>
            <a:ext cx="4597400" cy="1277937"/>
            <a:chOff x="2146" y="1341"/>
            <a:chExt cx="2896" cy="805"/>
          </a:xfrm>
        </p:grpSpPr>
        <p:sp>
          <p:nvSpPr>
            <p:cNvPr id="7" name="Text Box 4"/>
            <p:cNvSpPr txBox="1">
              <a:spLocks noChangeArrowheads="1"/>
            </p:cNvSpPr>
            <p:nvPr/>
          </p:nvSpPr>
          <p:spPr bwMode="auto">
            <a:xfrm>
              <a:off x="2541" y="1341"/>
              <a:ext cx="2501" cy="372"/>
            </a:xfrm>
            <a:prstGeom prst="rect">
              <a:avLst/>
            </a:prstGeom>
            <a:solidFill>
              <a:srgbClr val="99CCFF"/>
            </a:solidFill>
            <a:ln w="9525">
              <a:solidFill>
                <a:schemeClr val="tx1"/>
              </a:solidFill>
              <a:miter lim="800000"/>
              <a:headEnd/>
              <a:tailEnd/>
            </a:ln>
          </p:spPr>
          <p:txBody>
            <a:bodyPr>
              <a:spAutoFit/>
            </a:bodyPr>
            <a:lstStyle/>
            <a:p>
              <a:r>
                <a:rPr lang="en-US" dirty="0">
                  <a:latin typeface="Times New Roman" pitchFamily="18" charset="0"/>
                </a:rPr>
                <a:t>Create the array </a:t>
              </a:r>
              <a:r>
                <a:rPr lang="en-US" sz="1400" dirty="0">
                  <a:latin typeface="Lucida Console" pitchFamily="49" charset="0"/>
                </a:rPr>
                <a:t>$first</a:t>
              </a:r>
              <a:r>
                <a:rPr lang="en-US" dirty="0">
                  <a:latin typeface="Times New Roman" pitchFamily="18" charset="0"/>
                </a:rPr>
                <a:t> by assigning a value to an array element.</a:t>
              </a:r>
            </a:p>
          </p:txBody>
        </p:sp>
        <p:sp>
          <p:nvSpPr>
            <p:cNvPr id="8" name="Line 5"/>
            <p:cNvSpPr>
              <a:spLocks noChangeShapeType="1"/>
            </p:cNvSpPr>
            <p:nvPr/>
          </p:nvSpPr>
          <p:spPr bwMode="auto">
            <a:xfrm flipH="1">
              <a:off x="2146" y="1523"/>
              <a:ext cx="386" cy="623"/>
            </a:xfrm>
            <a:prstGeom prst="line">
              <a:avLst/>
            </a:prstGeom>
            <a:noFill/>
            <a:ln w="9525">
              <a:solidFill>
                <a:schemeClr val="tx1"/>
              </a:solidFill>
              <a:round/>
              <a:headEnd/>
              <a:tailEnd type="triangle" w="med" len="med"/>
            </a:ln>
          </p:spPr>
          <p:txBody>
            <a:bodyPr>
              <a:spAutoFit/>
            </a:bodyPr>
            <a:lstStyle/>
            <a:p>
              <a:endParaRPr lang="en-US"/>
            </a:p>
          </p:txBody>
        </p:sp>
      </p:grpSp>
      <p:grpSp>
        <p:nvGrpSpPr>
          <p:cNvPr id="9" name="Group 20"/>
          <p:cNvGrpSpPr>
            <a:grpSpLocks/>
          </p:cNvGrpSpPr>
          <p:nvPr/>
        </p:nvGrpSpPr>
        <p:grpSpPr bwMode="auto">
          <a:xfrm>
            <a:off x="2743200" y="3944937"/>
            <a:ext cx="4495800" cy="923924"/>
            <a:chOff x="1082" y="2683"/>
            <a:chExt cx="2832" cy="582"/>
          </a:xfrm>
        </p:grpSpPr>
        <p:sp>
          <p:nvSpPr>
            <p:cNvPr id="10" name="Text Box 7"/>
            <p:cNvSpPr txBox="1">
              <a:spLocks noChangeArrowheads="1"/>
            </p:cNvSpPr>
            <p:nvPr/>
          </p:nvSpPr>
          <p:spPr bwMode="auto">
            <a:xfrm>
              <a:off x="1318" y="2683"/>
              <a:ext cx="2596" cy="582"/>
            </a:xfrm>
            <a:prstGeom prst="rect">
              <a:avLst/>
            </a:prstGeom>
            <a:solidFill>
              <a:srgbClr val="99CCFF"/>
            </a:solidFill>
            <a:ln w="9525">
              <a:solidFill>
                <a:schemeClr val="tx1"/>
              </a:solidFill>
              <a:miter lim="800000"/>
              <a:headEnd/>
              <a:tailEnd/>
            </a:ln>
          </p:spPr>
          <p:txBody>
            <a:bodyPr wrap="square">
              <a:spAutoFit/>
            </a:bodyPr>
            <a:lstStyle/>
            <a:p>
              <a:r>
                <a:rPr lang="en-US" dirty="0">
                  <a:latin typeface="Times New Roman" pitchFamily="18" charset="0"/>
                </a:rPr>
                <a:t>Assign a value to the array, omitting the index. Appends a new element to the end of the array.</a:t>
              </a:r>
            </a:p>
          </p:txBody>
        </p:sp>
        <p:sp>
          <p:nvSpPr>
            <p:cNvPr id="11" name="Line 8"/>
            <p:cNvSpPr>
              <a:spLocks noChangeShapeType="1"/>
            </p:cNvSpPr>
            <p:nvPr/>
          </p:nvSpPr>
          <p:spPr bwMode="auto">
            <a:xfrm flipH="1">
              <a:off x="1082" y="2857"/>
              <a:ext cx="236" cy="221"/>
            </a:xfrm>
            <a:prstGeom prst="line">
              <a:avLst/>
            </a:prstGeom>
            <a:noFill/>
            <a:ln w="9525">
              <a:solidFill>
                <a:schemeClr val="tx1"/>
              </a:solidFill>
              <a:round/>
              <a:headEnd/>
              <a:tailEnd type="triangle" w="med" len="med"/>
            </a:ln>
          </p:spPr>
          <p:txBody>
            <a:bodyPr>
              <a:spAutoFit/>
            </a:bodyPr>
            <a:lstStyle/>
            <a:p>
              <a:endParaRPr lang="en-US"/>
            </a:p>
          </p:txBody>
        </p:sp>
      </p:grpSp>
      <p:grpSp>
        <p:nvGrpSpPr>
          <p:cNvPr id="12" name="Group 12"/>
          <p:cNvGrpSpPr>
            <a:grpSpLocks/>
          </p:cNvGrpSpPr>
          <p:nvPr/>
        </p:nvGrpSpPr>
        <p:grpSpPr bwMode="auto">
          <a:xfrm>
            <a:off x="2290763" y="4179888"/>
            <a:ext cx="6777037" cy="1001712"/>
            <a:chOff x="1128" y="2194"/>
            <a:chExt cx="4269" cy="631"/>
          </a:xfrm>
        </p:grpSpPr>
        <p:sp>
          <p:nvSpPr>
            <p:cNvPr id="13" name="Text Box 10"/>
            <p:cNvSpPr txBox="1">
              <a:spLocks noChangeArrowheads="1"/>
            </p:cNvSpPr>
            <p:nvPr/>
          </p:nvSpPr>
          <p:spPr bwMode="auto">
            <a:xfrm>
              <a:off x="2201" y="2194"/>
              <a:ext cx="3196" cy="526"/>
            </a:xfrm>
            <a:prstGeom prst="rect">
              <a:avLst/>
            </a:prstGeom>
            <a:solidFill>
              <a:srgbClr val="99CCFF"/>
            </a:solidFill>
            <a:ln w="9525">
              <a:solidFill>
                <a:schemeClr val="tx1"/>
              </a:solidFill>
              <a:miter lim="800000"/>
              <a:headEnd/>
              <a:tailEnd/>
            </a:ln>
          </p:spPr>
          <p:txBody>
            <a:bodyPr>
              <a:spAutoFit/>
            </a:bodyPr>
            <a:lstStyle/>
            <a:p>
              <a:r>
                <a:rPr lang="en-US">
                  <a:latin typeface="Times New Roman" pitchFamily="18" charset="0"/>
                </a:rPr>
                <a:t>Use a </a:t>
              </a:r>
              <a:r>
                <a:rPr lang="en-US" sz="1400">
                  <a:latin typeface="Lucida Console" pitchFamily="49" charset="0"/>
                </a:rPr>
                <a:t>for</a:t>
              </a:r>
              <a:r>
                <a:rPr lang="en-US">
                  <a:latin typeface="Times New Roman" pitchFamily="18" charset="0"/>
                </a:rPr>
                <a:t> loop to print out each element’s index and value. Function </a:t>
              </a:r>
              <a:r>
                <a:rPr lang="en-US" sz="1400">
                  <a:latin typeface="Lucida Console" pitchFamily="49" charset="0"/>
                </a:rPr>
                <a:t>count</a:t>
              </a:r>
              <a:r>
                <a:rPr lang="en-US">
                  <a:latin typeface="Times New Roman" pitchFamily="18" charset="0"/>
                </a:rPr>
                <a:t> returns the total number of elements in the array.</a:t>
              </a:r>
            </a:p>
          </p:txBody>
        </p:sp>
        <p:sp>
          <p:nvSpPr>
            <p:cNvPr id="14" name="Line 11"/>
            <p:cNvSpPr>
              <a:spLocks noChangeShapeType="1"/>
            </p:cNvSpPr>
            <p:nvPr/>
          </p:nvSpPr>
          <p:spPr bwMode="auto">
            <a:xfrm flipH="1">
              <a:off x="1128" y="2454"/>
              <a:ext cx="1058" cy="371"/>
            </a:xfrm>
            <a:prstGeom prst="line">
              <a:avLst/>
            </a:prstGeom>
            <a:noFill/>
            <a:ln w="9525">
              <a:solidFill>
                <a:schemeClr val="tx1"/>
              </a:solidFill>
              <a:round/>
              <a:headEnd/>
              <a:tailEnd type="triangle" w="med" len="med"/>
            </a:ln>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Arrays (Example)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15</a:t>
            </a:fld>
            <a:endParaRPr lang="en-US"/>
          </a:p>
        </p:txBody>
      </p:sp>
      <p:graphicFrame>
        <p:nvGraphicFramePr>
          <p:cNvPr id="5" name="Object 1024"/>
          <p:cNvGraphicFramePr>
            <a:graphicFrameLocks/>
          </p:cNvGraphicFramePr>
          <p:nvPr/>
        </p:nvGraphicFramePr>
        <p:xfrm>
          <a:off x="968375" y="1289050"/>
          <a:ext cx="6892925" cy="5568950"/>
        </p:xfrm>
        <a:graphic>
          <a:graphicData uri="http://schemas.openxmlformats.org/presentationml/2006/ole">
            <mc:AlternateContent xmlns:mc="http://schemas.openxmlformats.org/markup-compatibility/2006">
              <mc:Choice xmlns:v="urn:schemas-microsoft-com:vml" Requires="v">
                <p:oleObj spid="_x0000_s32771" name="Document" r:id="rId4" imgW="7090318" imgH="5723979" progId="Word.Document.8">
                  <p:embed/>
                </p:oleObj>
              </mc:Choice>
              <mc:Fallback>
                <p:oleObj name="Document" r:id="rId4" imgW="7090318" imgH="5723979" progId="Word.Document.8">
                  <p:embed/>
                  <p:pic>
                    <p:nvPicPr>
                      <p:cNvPr id="0" name="Object 102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375" y="1289050"/>
                        <a:ext cx="6892925" cy="55689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31"/>
          <p:cNvGrpSpPr>
            <a:grpSpLocks/>
          </p:cNvGrpSpPr>
          <p:nvPr/>
        </p:nvGrpSpPr>
        <p:grpSpPr bwMode="auto">
          <a:xfrm>
            <a:off x="3074988" y="1346200"/>
            <a:ext cx="6069012" cy="923925"/>
            <a:chOff x="1325" y="189"/>
            <a:chExt cx="3823" cy="582"/>
          </a:xfrm>
        </p:grpSpPr>
        <p:sp>
          <p:nvSpPr>
            <p:cNvPr id="7" name="Text Box 11"/>
            <p:cNvSpPr txBox="1">
              <a:spLocks noChangeArrowheads="1"/>
            </p:cNvSpPr>
            <p:nvPr/>
          </p:nvSpPr>
          <p:spPr bwMode="auto">
            <a:xfrm>
              <a:off x="2316" y="189"/>
              <a:ext cx="2832" cy="582"/>
            </a:xfrm>
            <a:prstGeom prst="rect">
              <a:avLst/>
            </a:prstGeom>
            <a:solidFill>
              <a:srgbClr val="99CCFF"/>
            </a:solidFill>
            <a:ln w="9525">
              <a:solidFill>
                <a:schemeClr val="tx1"/>
              </a:solidFill>
              <a:miter lim="800000"/>
              <a:headEnd/>
              <a:tailEnd/>
            </a:ln>
          </p:spPr>
          <p:txBody>
            <a:bodyPr wrap="square">
              <a:spAutoFit/>
            </a:bodyPr>
            <a:lstStyle/>
            <a:p>
              <a:r>
                <a:rPr lang="en-US" dirty="0">
                  <a:latin typeface="Times New Roman" pitchFamily="18" charset="0"/>
                </a:rPr>
                <a:t>Call function </a:t>
              </a:r>
              <a:r>
                <a:rPr lang="en-US" sz="1400" dirty="0">
                  <a:latin typeface="Lucida Console" pitchFamily="49" charset="0"/>
                </a:rPr>
                <a:t>array</a:t>
              </a:r>
              <a:r>
                <a:rPr lang="en-US" dirty="0">
                  <a:latin typeface="Times New Roman" pitchFamily="18" charset="0"/>
                </a:rPr>
                <a:t> to create an array that contains the arguments passed to it. Store the array in variable </a:t>
              </a:r>
              <a:r>
                <a:rPr lang="en-US" sz="1400" dirty="0">
                  <a:latin typeface="Lucida Console" pitchFamily="49" charset="0"/>
                </a:rPr>
                <a:t>$second</a:t>
              </a:r>
              <a:r>
                <a:rPr lang="en-US" dirty="0">
                  <a:latin typeface="Times New Roman" pitchFamily="18" charset="0"/>
                </a:rPr>
                <a:t>.</a:t>
              </a:r>
            </a:p>
          </p:txBody>
        </p:sp>
        <p:sp>
          <p:nvSpPr>
            <p:cNvPr id="8" name="Line 12"/>
            <p:cNvSpPr>
              <a:spLocks noChangeShapeType="1"/>
            </p:cNvSpPr>
            <p:nvPr/>
          </p:nvSpPr>
          <p:spPr bwMode="auto">
            <a:xfrm flipH="1">
              <a:off x="1325" y="445"/>
              <a:ext cx="991" cy="288"/>
            </a:xfrm>
            <a:prstGeom prst="line">
              <a:avLst/>
            </a:prstGeom>
            <a:noFill/>
            <a:ln w="9525">
              <a:solidFill>
                <a:schemeClr val="tx1"/>
              </a:solidFill>
              <a:round/>
              <a:headEnd/>
              <a:tailEnd type="triangle" w="med" len="med"/>
            </a:ln>
          </p:spPr>
          <p:txBody>
            <a:bodyPr wrap="square">
              <a:spAutoFit/>
            </a:bodyPr>
            <a:lstStyle/>
            <a:p>
              <a:endParaRPr lang="en-US"/>
            </a:p>
          </p:txBody>
        </p:sp>
      </p:grpSp>
      <p:grpSp>
        <p:nvGrpSpPr>
          <p:cNvPr id="9" name="Group 17"/>
          <p:cNvGrpSpPr>
            <a:grpSpLocks/>
          </p:cNvGrpSpPr>
          <p:nvPr/>
        </p:nvGrpSpPr>
        <p:grpSpPr bwMode="auto">
          <a:xfrm>
            <a:off x="3476625" y="4021138"/>
            <a:ext cx="3770313" cy="590550"/>
            <a:chOff x="2280" y="679"/>
            <a:chExt cx="2375" cy="372"/>
          </a:xfrm>
        </p:grpSpPr>
        <p:sp>
          <p:nvSpPr>
            <p:cNvPr id="10" name="Text Box 18"/>
            <p:cNvSpPr txBox="1">
              <a:spLocks noChangeArrowheads="1"/>
            </p:cNvSpPr>
            <p:nvPr/>
          </p:nvSpPr>
          <p:spPr bwMode="auto">
            <a:xfrm>
              <a:off x="2485" y="679"/>
              <a:ext cx="2170" cy="372"/>
            </a:xfrm>
            <a:prstGeom prst="rect">
              <a:avLst/>
            </a:prstGeom>
            <a:solidFill>
              <a:srgbClr val="99CCFF"/>
            </a:solidFill>
            <a:ln w="9525">
              <a:solidFill>
                <a:schemeClr val="tx1"/>
              </a:solidFill>
              <a:miter lim="800000"/>
              <a:headEnd/>
              <a:tailEnd/>
            </a:ln>
          </p:spPr>
          <p:txBody>
            <a:bodyPr>
              <a:spAutoFit/>
            </a:bodyPr>
            <a:lstStyle/>
            <a:p>
              <a:r>
                <a:rPr lang="en-US">
                  <a:latin typeface="Times New Roman" pitchFamily="18" charset="0"/>
                </a:rPr>
                <a:t>Assign values to non-numerical indices in array </a:t>
              </a:r>
              <a:r>
                <a:rPr lang="en-US" sz="1400">
                  <a:latin typeface="Lucida Console" pitchFamily="49" charset="0"/>
                </a:rPr>
                <a:t>$third</a:t>
              </a:r>
              <a:r>
                <a:rPr lang="en-US">
                  <a:latin typeface="Times New Roman" pitchFamily="18" charset="0"/>
                </a:rPr>
                <a:t>.</a:t>
              </a:r>
            </a:p>
          </p:txBody>
        </p:sp>
        <p:sp>
          <p:nvSpPr>
            <p:cNvPr id="11" name="Line 19"/>
            <p:cNvSpPr>
              <a:spLocks noChangeShapeType="1"/>
            </p:cNvSpPr>
            <p:nvPr/>
          </p:nvSpPr>
          <p:spPr bwMode="auto">
            <a:xfrm flipH="1" flipV="1">
              <a:off x="2280" y="781"/>
              <a:ext cx="190" cy="79"/>
            </a:xfrm>
            <a:prstGeom prst="line">
              <a:avLst/>
            </a:prstGeom>
            <a:noFill/>
            <a:ln w="9525">
              <a:solidFill>
                <a:schemeClr val="tx1"/>
              </a:solidFill>
              <a:round/>
              <a:headEnd/>
              <a:tailEnd type="triangle" w="med" len="med"/>
            </a:ln>
          </p:spPr>
          <p:txBody>
            <a:bodyPr>
              <a:spAutoFit/>
            </a:bodyPr>
            <a:lstStyle/>
            <a:p>
              <a:endParaRPr lang="en-US"/>
            </a:p>
          </p:txBody>
        </p:sp>
      </p:grpSp>
      <p:grpSp>
        <p:nvGrpSpPr>
          <p:cNvPr id="12" name="Group 32"/>
          <p:cNvGrpSpPr>
            <a:grpSpLocks/>
          </p:cNvGrpSpPr>
          <p:nvPr/>
        </p:nvGrpSpPr>
        <p:grpSpPr bwMode="auto">
          <a:xfrm>
            <a:off x="2776538" y="4572000"/>
            <a:ext cx="5437187" cy="965200"/>
            <a:chOff x="1137" y="2247"/>
            <a:chExt cx="3425" cy="608"/>
          </a:xfrm>
        </p:grpSpPr>
        <p:sp>
          <p:nvSpPr>
            <p:cNvPr id="13" name="Text Box 21"/>
            <p:cNvSpPr txBox="1">
              <a:spLocks noChangeArrowheads="1"/>
            </p:cNvSpPr>
            <p:nvPr/>
          </p:nvSpPr>
          <p:spPr bwMode="auto">
            <a:xfrm>
              <a:off x="1966" y="2247"/>
              <a:ext cx="2596" cy="372"/>
            </a:xfrm>
            <a:prstGeom prst="rect">
              <a:avLst/>
            </a:prstGeom>
            <a:solidFill>
              <a:srgbClr val="99CCFF"/>
            </a:solidFill>
            <a:ln w="9525">
              <a:solidFill>
                <a:schemeClr val="tx1"/>
              </a:solidFill>
              <a:miter lim="800000"/>
              <a:headEnd/>
              <a:tailEnd/>
            </a:ln>
          </p:spPr>
          <p:txBody>
            <a:bodyPr>
              <a:spAutoFit/>
            </a:bodyPr>
            <a:lstStyle/>
            <a:p>
              <a:r>
                <a:rPr lang="en-US">
                  <a:latin typeface="Times New Roman" pitchFamily="18" charset="0"/>
                </a:rPr>
                <a:t>Function </a:t>
              </a:r>
              <a:r>
                <a:rPr lang="en-US" sz="1400">
                  <a:latin typeface="Lucida Console" pitchFamily="49" charset="0"/>
                </a:rPr>
                <a:t>reset</a:t>
              </a:r>
              <a:r>
                <a:rPr lang="en-US">
                  <a:latin typeface="Times New Roman" pitchFamily="18" charset="0"/>
                </a:rPr>
                <a:t> sets the internal pointer to the first element of the array.</a:t>
              </a:r>
            </a:p>
          </p:txBody>
        </p:sp>
        <p:sp>
          <p:nvSpPr>
            <p:cNvPr id="14" name="Line 22"/>
            <p:cNvSpPr>
              <a:spLocks noChangeShapeType="1"/>
            </p:cNvSpPr>
            <p:nvPr/>
          </p:nvSpPr>
          <p:spPr bwMode="auto">
            <a:xfrm flipH="1">
              <a:off x="1137" y="2429"/>
              <a:ext cx="820" cy="426"/>
            </a:xfrm>
            <a:prstGeom prst="line">
              <a:avLst/>
            </a:prstGeom>
            <a:noFill/>
            <a:ln w="9525">
              <a:solidFill>
                <a:schemeClr val="tx1"/>
              </a:solidFill>
              <a:round/>
              <a:headEnd/>
              <a:tailEnd type="triangle" w="med" len="med"/>
            </a:ln>
          </p:spPr>
          <p:txBody>
            <a:bodyPr>
              <a:spAutoFit/>
            </a:bodyPr>
            <a:lstStyle/>
            <a:p>
              <a:endParaRPr lang="en-US"/>
            </a:p>
          </p:txBody>
        </p:sp>
      </p:grpSp>
      <p:grpSp>
        <p:nvGrpSpPr>
          <p:cNvPr id="15" name="Group 29"/>
          <p:cNvGrpSpPr>
            <a:grpSpLocks/>
          </p:cNvGrpSpPr>
          <p:nvPr/>
        </p:nvGrpSpPr>
        <p:grpSpPr bwMode="auto">
          <a:xfrm>
            <a:off x="3514725" y="5651499"/>
            <a:ext cx="4510088" cy="730250"/>
            <a:chOff x="2596" y="1058"/>
            <a:chExt cx="2841" cy="460"/>
          </a:xfrm>
        </p:grpSpPr>
        <p:sp>
          <p:nvSpPr>
            <p:cNvPr id="16" name="Text Box 24"/>
            <p:cNvSpPr txBox="1">
              <a:spLocks noChangeArrowheads="1"/>
            </p:cNvSpPr>
            <p:nvPr/>
          </p:nvSpPr>
          <p:spPr bwMode="auto">
            <a:xfrm>
              <a:off x="2596" y="1146"/>
              <a:ext cx="2841" cy="372"/>
            </a:xfrm>
            <a:prstGeom prst="rect">
              <a:avLst/>
            </a:prstGeom>
            <a:solidFill>
              <a:srgbClr val="99CCFF"/>
            </a:solidFill>
            <a:ln w="9525">
              <a:solidFill>
                <a:schemeClr val="tx1"/>
              </a:solidFill>
              <a:miter lim="800000"/>
              <a:headEnd/>
              <a:tailEnd/>
            </a:ln>
          </p:spPr>
          <p:txBody>
            <a:bodyPr>
              <a:spAutoFit/>
            </a:bodyPr>
            <a:lstStyle/>
            <a:p>
              <a:r>
                <a:rPr lang="en-US" dirty="0">
                  <a:latin typeface="Times New Roman" pitchFamily="18" charset="0"/>
                </a:rPr>
                <a:t>Function key returns the index of the element which the internal pointer references.</a:t>
              </a:r>
            </a:p>
          </p:txBody>
        </p:sp>
        <p:sp>
          <p:nvSpPr>
            <p:cNvPr id="17" name="Line 25"/>
            <p:cNvSpPr>
              <a:spLocks noChangeShapeType="1"/>
            </p:cNvSpPr>
            <p:nvPr/>
          </p:nvSpPr>
          <p:spPr bwMode="auto">
            <a:xfrm flipH="1" flipV="1">
              <a:off x="3503" y="1058"/>
              <a:ext cx="95" cy="88"/>
            </a:xfrm>
            <a:prstGeom prst="line">
              <a:avLst/>
            </a:prstGeom>
            <a:noFill/>
            <a:ln w="9525">
              <a:solidFill>
                <a:schemeClr val="tx1"/>
              </a:solidFill>
              <a:round/>
              <a:headEnd/>
              <a:tailEnd type="triangle" w="med" len="med"/>
            </a:ln>
          </p:spPr>
          <p:txBody>
            <a:bodyPr wrap="square">
              <a:spAutoFit/>
            </a:bodyPr>
            <a:lstStyle/>
            <a:p>
              <a:endParaRPr lang="en-US"/>
            </a:p>
          </p:txBody>
        </p:sp>
      </p:grpSp>
      <p:grpSp>
        <p:nvGrpSpPr>
          <p:cNvPr id="18" name="Group 30"/>
          <p:cNvGrpSpPr>
            <a:grpSpLocks/>
          </p:cNvGrpSpPr>
          <p:nvPr/>
        </p:nvGrpSpPr>
        <p:grpSpPr bwMode="auto">
          <a:xfrm>
            <a:off x="2536825" y="5886450"/>
            <a:ext cx="5889626" cy="723900"/>
            <a:chOff x="1318" y="2674"/>
            <a:chExt cx="3710" cy="456"/>
          </a:xfrm>
        </p:grpSpPr>
        <p:sp>
          <p:nvSpPr>
            <p:cNvPr id="19" name="Text Box 27"/>
            <p:cNvSpPr txBox="1">
              <a:spLocks noChangeArrowheads="1"/>
            </p:cNvSpPr>
            <p:nvPr/>
          </p:nvSpPr>
          <p:spPr bwMode="auto">
            <a:xfrm>
              <a:off x="1880" y="2758"/>
              <a:ext cx="3148" cy="372"/>
            </a:xfrm>
            <a:prstGeom prst="rect">
              <a:avLst/>
            </a:prstGeom>
            <a:solidFill>
              <a:srgbClr val="99CCFF"/>
            </a:solidFill>
            <a:ln w="9525">
              <a:solidFill>
                <a:schemeClr val="tx1"/>
              </a:solidFill>
              <a:miter lim="800000"/>
              <a:headEnd/>
              <a:tailEnd/>
            </a:ln>
          </p:spPr>
          <p:txBody>
            <a:bodyPr>
              <a:spAutoFit/>
            </a:bodyPr>
            <a:lstStyle/>
            <a:p>
              <a:r>
                <a:rPr lang="en-US" dirty="0">
                  <a:latin typeface="Times New Roman" pitchFamily="18" charset="0"/>
                </a:rPr>
                <a:t>Function </a:t>
              </a:r>
              <a:r>
                <a:rPr lang="en-US" sz="1400" dirty="0">
                  <a:latin typeface="Lucida Console" pitchFamily="49" charset="0"/>
                </a:rPr>
                <a:t>next</a:t>
              </a:r>
              <a:r>
                <a:rPr lang="en-US" dirty="0">
                  <a:latin typeface="Times New Roman" pitchFamily="18" charset="0"/>
                </a:rPr>
                <a:t> moves the internal pointer to the next element.</a:t>
              </a:r>
            </a:p>
          </p:txBody>
        </p:sp>
        <p:sp>
          <p:nvSpPr>
            <p:cNvPr id="20" name="Line 28"/>
            <p:cNvSpPr>
              <a:spLocks noChangeShapeType="1"/>
            </p:cNvSpPr>
            <p:nvPr/>
          </p:nvSpPr>
          <p:spPr bwMode="auto">
            <a:xfrm flipH="1" flipV="1">
              <a:off x="1318" y="2674"/>
              <a:ext cx="562" cy="276"/>
            </a:xfrm>
            <a:prstGeom prst="line">
              <a:avLst/>
            </a:prstGeom>
            <a:noFill/>
            <a:ln w="9525">
              <a:solidFill>
                <a:schemeClr val="tx1"/>
              </a:solidFill>
              <a:round/>
              <a:headEnd/>
              <a:tailEnd type="triangle" w="med" len="med"/>
            </a:ln>
          </p:spPr>
          <p:txBody>
            <a:bodyPr wrap="square">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Arrays (Example)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16</a:t>
            </a:fld>
            <a:endParaRPr lang="en-US"/>
          </a:p>
        </p:txBody>
      </p:sp>
      <p:graphicFrame>
        <p:nvGraphicFramePr>
          <p:cNvPr id="5" name="Object 1024"/>
          <p:cNvGraphicFramePr>
            <a:graphicFrameLocks/>
          </p:cNvGraphicFramePr>
          <p:nvPr/>
        </p:nvGraphicFramePr>
        <p:xfrm>
          <a:off x="1063625" y="1263650"/>
          <a:ext cx="6919913" cy="4984750"/>
        </p:xfrm>
        <a:graphic>
          <a:graphicData uri="http://schemas.openxmlformats.org/presentationml/2006/ole">
            <mc:AlternateContent xmlns:mc="http://schemas.openxmlformats.org/markup-compatibility/2006">
              <mc:Choice xmlns:v="urn:schemas-microsoft-com:vml" Requires="v">
                <p:oleObj spid="_x0000_s33795" name="Document" r:id="rId4" imgW="7118280" imgH="5050080" progId="Word.Document.8">
                  <p:embed/>
                </p:oleObj>
              </mc:Choice>
              <mc:Fallback>
                <p:oleObj name="Document" r:id="rId4" imgW="7118280" imgH="5050080" progId="Word.Document.8">
                  <p:embed/>
                  <p:pic>
                    <p:nvPicPr>
                      <p:cNvPr id="0" name="Object 102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625" y="1263650"/>
                        <a:ext cx="6919913" cy="49847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3"/>
          <p:cNvGrpSpPr>
            <a:grpSpLocks/>
          </p:cNvGrpSpPr>
          <p:nvPr/>
        </p:nvGrpSpPr>
        <p:grpSpPr bwMode="auto">
          <a:xfrm>
            <a:off x="3368675" y="2855913"/>
            <a:ext cx="5622925" cy="1204912"/>
            <a:chOff x="1823" y="3196"/>
            <a:chExt cx="3542" cy="759"/>
          </a:xfrm>
        </p:grpSpPr>
        <p:sp>
          <p:nvSpPr>
            <p:cNvPr id="7" name="Text Box 21"/>
            <p:cNvSpPr txBox="1">
              <a:spLocks noChangeArrowheads="1"/>
            </p:cNvSpPr>
            <p:nvPr/>
          </p:nvSpPr>
          <p:spPr bwMode="auto">
            <a:xfrm>
              <a:off x="2359" y="3275"/>
              <a:ext cx="3006" cy="680"/>
            </a:xfrm>
            <a:prstGeom prst="rect">
              <a:avLst/>
            </a:prstGeom>
            <a:solidFill>
              <a:srgbClr val="99CCFF"/>
            </a:solidFill>
            <a:ln w="9525">
              <a:solidFill>
                <a:schemeClr val="tx1"/>
              </a:solidFill>
              <a:miter lim="800000"/>
              <a:headEnd/>
              <a:tailEnd/>
            </a:ln>
          </p:spPr>
          <p:txBody>
            <a:bodyPr>
              <a:spAutoFit/>
            </a:bodyPr>
            <a:lstStyle/>
            <a:p>
              <a:r>
                <a:rPr lang="en-US">
                  <a:latin typeface="Times New Roman" pitchFamily="18" charset="0"/>
                </a:rPr>
                <a:t>Operator </a:t>
              </a:r>
              <a:r>
                <a:rPr lang="en-US" b="1">
                  <a:latin typeface="Courier New" pitchFamily="49" charset="0"/>
                </a:rPr>
                <a:t>=&gt;</a:t>
              </a:r>
              <a:r>
                <a:rPr lang="en-US">
                  <a:latin typeface="Times New Roman" pitchFamily="18" charset="0"/>
                </a:rPr>
                <a:t> is used in function </a:t>
              </a:r>
              <a:r>
                <a:rPr lang="en-US" sz="1400">
                  <a:latin typeface="Lucida Console" pitchFamily="49" charset="0"/>
                </a:rPr>
                <a:t>array</a:t>
              </a:r>
              <a:r>
                <a:rPr lang="en-US">
                  <a:latin typeface="Times New Roman" pitchFamily="18" charset="0"/>
                </a:rPr>
                <a:t> to assign each element a string index. The value to the left of the operator is the array index, and the value to the right is the element’s value.</a:t>
              </a:r>
            </a:p>
          </p:txBody>
        </p:sp>
        <p:sp>
          <p:nvSpPr>
            <p:cNvPr id="8" name="Line 22"/>
            <p:cNvSpPr>
              <a:spLocks noChangeShapeType="1"/>
            </p:cNvSpPr>
            <p:nvPr/>
          </p:nvSpPr>
          <p:spPr bwMode="auto">
            <a:xfrm flipH="1" flipV="1">
              <a:off x="1823" y="3196"/>
              <a:ext cx="529" cy="434"/>
            </a:xfrm>
            <a:prstGeom prst="line">
              <a:avLst/>
            </a:prstGeom>
            <a:noFill/>
            <a:ln w="9525">
              <a:solidFill>
                <a:schemeClr val="tx1"/>
              </a:solidFill>
              <a:round/>
              <a:headEnd/>
              <a:tailEnd type="triangle" w="med" len="med"/>
            </a:ln>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Array Functions</a:t>
            </a:r>
            <a:endParaRPr lang="en-US" dirty="0"/>
          </a:p>
        </p:txBody>
      </p:sp>
      <p:sp>
        <p:nvSpPr>
          <p:cNvPr id="3" name="Content Placeholder 2"/>
          <p:cNvSpPr>
            <a:spLocks noGrp="1"/>
          </p:cNvSpPr>
          <p:nvPr>
            <p:ph idx="1"/>
          </p:nvPr>
        </p:nvSpPr>
        <p:spPr/>
        <p:txBody>
          <a:bodyPr/>
          <a:lstStyle/>
          <a:p>
            <a:r>
              <a:rPr lang="en-US" dirty="0" smtClean="0"/>
              <a:t>count($array) / </a:t>
            </a:r>
            <a:r>
              <a:rPr lang="en-US" dirty="0" err="1" smtClean="0"/>
              <a:t>sizeof</a:t>
            </a:r>
            <a:r>
              <a:rPr lang="en-US" dirty="0" smtClean="0"/>
              <a:t>($array)</a:t>
            </a:r>
          </a:p>
          <a:p>
            <a:pPr lvl="1">
              <a:buNone/>
            </a:pPr>
            <a:r>
              <a:rPr lang="en-US" dirty="0" smtClean="0"/>
              <a:t>Count all elements in an array, or something in an object</a:t>
            </a:r>
          </a:p>
          <a:p>
            <a:r>
              <a:rPr lang="en-US" dirty="0" err="1" smtClean="0"/>
              <a:t>array_shift</a:t>
            </a:r>
            <a:r>
              <a:rPr lang="en-US" dirty="0" smtClean="0"/>
              <a:t>($array)</a:t>
            </a:r>
          </a:p>
          <a:p>
            <a:pPr lvl="1">
              <a:buNone/>
            </a:pPr>
            <a:r>
              <a:rPr lang="en-US" dirty="0" smtClean="0"/>
              <a:t>Remove an item from the start of an array and shift all the numeric indexes</a:t>
            </a:r>
          </a:p>
          <a:p>
            <a:r>
              <a:rPr lang="en-US" dirty="0" err="1" smtClean="0"/>
              <a:t>array_pop</a:t>
            </a:r>
            <a:r>
              <a:rPr lang="en-US" dirty="0" smtClean="0"/>
              <a:t>($array)</a:t>
            </a:r>
          </a:p>
          <a:p>
            <a:pPr lvl="1">
              <a:buNone/>
            </a:pPr>
            <a:r>
              <a:rPr lang="en-US" dirty="0" smtClean="0"/>
              <a:t>Remove an item from the end of an array and return the value of that element</a:t>
            </a:r>
          </a:p>
          <a:p>
            <a:r>
              <a:rPr lang="en-US" dirty="0" err="1" smtClean="0"/>
              <a:t>array_unshift</a:t>
            </a:r>
            <a:r>
              <a:rPr lang="en-US" dirty="0" smtClean="0"/>
              <a:t>($</a:t>
            </a:r>
            <a:r>
              <a:rPr lang="en-US" dirty="0" err="1" smtClean="0"/>
              <a:t>array,”New</a:t>
            </a:r>
            <a:r>
              <a:rPr lang="en-US" dirty="0" smtClean="0"/>
              <a:t> Item”)</a:t>
            </a:r>
          </a:p>
          <a:p>
            <a:pPr lvl="1">
              <a:buNone/>
            </a:pPr>
            <a:r>
              <a:rPr lang="en-US" dirty="0" smtClean="0"/>
              <a:t>Adds item at the beginning of an array</a:t>
            </a:r>
          </a:p>
          <a:p>
            <a:r>
              <a:rPr lang="en-US" dirty="0" err="1" smtClean="0"/>
              <a:t>array_push</a:t>
            </a:r>
            <a:r>
              <a:rPr lang="en-US" dirty="0" smtClean="0"/>
              <a:t>($array)</a:t>
            </a:r>
          </a:p>
          <a:p>
            <a:pPr lvl="1">
              <a:buNone/>
            </a:pPr>
            <a:r>
              <a:rPr lang="en-US" dirty="0" smtClean="0"/>
              <a:t>Adds item at the end of an array</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Array Functions (Cont.)</a:t>
            </a:r>
            <a:endParaRPr lang="en-US" dirty="0"/>
          </a:p>
        </p:txBody>
      </p:sp>
      <p:sp>
        <p:nvSpPr>
          <p:cNvPr id="3" name="Content Placeholder 2"/>
          <p:cNvSpPr>
            <a:spLocks noGrp="1"/>
          </p:cNvSpPr>
          <p:nvPr>
            <p:ph idx="1"/>
          </p:nvPr>
        </p:nvSpPr>
        <p:spPr/>
        <p:txBody>
          <a:bodyPr/>
          <a:lstStyle/>
          <a:p>
            <a:r>
              <a:rPr lang="en-US" dirty="0" smtClean="0"/>
              <a:t>sort($array [, $</a:t>
            </a:r>
            <a:r>
              <a:rPr lang="en-US" dirty="0" err="1" smtClean="0"/>
              <a:t>sort_flags</a:t>
            </a:r>
            <a:r>
              <a:rPr lang="en-US" dirty="0" smtClean="0"/>
              <a:t>])</a:t>
            </a:r>
          </a:p>
          <a:p>
            <a:pPr lvl="1"/>
            <a:r>
              <a:rPr lang="en-US" dirty="0" smtClean="0"/>
              <a:t>Array can be sorted using this command, which will order them from the lowest to highest</a:t>
            </a:r>
          </a:p>
          <a:p>
            <a:pPr lvl="1"/>
            <a:r>
              <a:rPr lang="en-US" dirty="0" smtClean="0"/>
              <a:t>If there is a set of string stored in the array they will be sorted alphabetically.</a:t>
            </a:r>
          </a:p>
          <a:p>
            <a:pPr lvl="1"/>
            <a:r>
              <a:rPr lang="en-US" dirty="0" smtClean="0"/>
              <a:t>The type of sort applied can be chosen with the second optional parameter $</a:t>
            </a:r>
            <a:r>
              <a:rPr lang="en-US" dirty="0" err="1" smtClean="0"/>
              <a:t>sort_flags</a:t>
            </a:r>
            <a:r>
              <a:rPr lang="en-US" dirty="0" smtClean="0"/>
              <a:t> which can be</a:t>
            </a:r>
          </a:p>
          <a:p>
            <a:pPr lvl="2"/>
            <a:r>
              <a:rPr lang="en-US" dirty="0" smtClean="0"/>
              <a:t>SORT_REGULAR 		compare items normally (don’t change type)</a:t>
            </a:r>
          </a:p>
          <a:p>
            <a:pPr lvl="2"/>
            <a:r>
              <a:rPr lang="en-US" dirty="0" smtClean="0"/>
              <a:t>SORT_NUMERIC		compare items numerically</a:t>
            </a:r>
          </a:p>
          <a:p>
            <a:pPr lvl="2"/>
            <a:r>
              <a:rPr lang="en-US" dirty="0" smtClean="0"/>
              <a:t>SORT_STRING		compare items as string</a:t>
            </a:r>
          </a:p>
          <a:p>
            <a:pPr lvl="2"/>
            <a:r>
              <a:rPr lang="en-US" dirty="0" smtClean="0"/>
              <a:t>SORT_LOCALE_STRING	compare items as string, based on the current locale</a:t>
            </a:r>
          </a:p>
          <a:p>
            <a:r>
              <a:rPr lang="en-US" dirty="0" err="1" smtClean="0"/>
              <a:t>rsort</a:t>
            </a:r>
            <a:r>
              <a:rPr lang="en-US" dirty="0" smtClean="0"/>
              <a:t>($array [, $</a:t>
            </a:r>
            <a:r>
              <a:rPr lang="en-US" dirty="0" err="1" smtClean="0"/>
              <a:t>sort_flags</a:t>
            </a:r>
            <a:r>
              <a:rPr lang="en-US" dirty="0" smtClean="0"/>
              <a:t>])</a:t>
            </a:r>
          </a:p>
          <a:p>
            <a:pPr lvl="1"/>
            <a:r>
              <a:rPr lang="en-US" dirty="0" smtClean="0"/>
              <a:t>It will sort array in reverse order (i.e. from highest to lowest)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Array Functions (Cont.)</a:t>
            </a:r>
            <a:endParaRPr lang="en-US" dirty="0"/>
          </a:p>
        </p:txBody>
      </p:sp>
      <p:sp>
        <p:nvSpPr>
          <p:cNvPr id="3" name="Content Placeholder 2"/>
          <p:cNvSpPr>
            <a:spLocks noGrp="1"/>
          </p:cNvSpPr>
          <p:nvPr>
            <p:ph idx="1"/>
          </p:nvPr>
        </p:nvSpPr>
        <p:spPr/>
        <p:txBody>
          <a:bodyPr/>
          <a:lstStyle/>
          <a:p>
            <a:r>
              <a:rPr lang="en-US" dirty="0" smtClean="0"/>
              <a:t>shuffle($array)</a:t>
            </a:r>
          </a:p>
          <a:p>
            <a:pPr lvl="1">
              <a:buNone/>
            </a:pPr>
            <a:r>
              <a:rPr lang="en-US" dirty="0" smtClean="0"/>
              <a:t>It will mix items in an array randomly.</a:t>
            </a:r>
          </a:p>
          <a:p>
            <a:r>
              <a:rPr lang="en-US" dirty="0" err="1" smtClean="0"/>
              <a:t>array_merge</a:t>
            </a:r>
            <a:r>
              <a:rPr lang="en-US" dirty="0" smtClean="0"/>
              <a:t>($array1,$array2)</a:t>
            </a:r>
          </a:p>
          <a:p>
            <a:pPr lvl="1">
              <a:buNone/>
            </a:pPr>
            <a:r>
              <a:rPr lang="en-US" dirty="0" smtClean="0"/>
              <a:t>It will merge two arrays.</a:t>
            </a:r>
          </a:p>
          <a:p>
            <a:r>
              <a:rPr lang="en-US" dirty="0" err="1" smtClean="0"/>
              <a:t>array_slice</a:t>
            </a:r>
            <a:r>
              <a:rPr lang="en-US" dirty="0" smtClean="0"/>
              <a:t>($</a:t>
            </a:r>
            <a:r>
              <a:rPr lang="en-US" dirty="0" err="1" smtClean="0"/>
              <a:t>array,$offset,$length</a:t>
            </a:r>
            <a:r>
              <a:rPr lang="en-US" dirty="0" smtClean="0"/>
              <a:t>)</a:t>
            </a:r>
          </a:p>
          <a:p>
            <a:pPr marL="469900" lvl="1" indent="-6350">
              <a:buNone/>
            </a:pPr>
            <a:r>
              <a:rPr lang="en-US" dirty="0" smtClean="0"/>
              <a:t>returns the sequence of elements from the array $array as specified by the $offset and $length parameters.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j-lt"/>
              </a:rPr>
              <a:t>Outline</a:t>
            </a:r>
            <a:endParaRPr lang="en-IN" dirty="0">
              <a:latin typeface="+mj-lt"/>
            </a:endParaRPr>
          </a:p>
        </p:txBody>
      </p:sp>
      <p:sp>
        <p:nvSpPr>
          <p:cNvPr id="5" name="Content Placeholder 2"/>
          <p:cNvSpPr txBox="1">
            <a:spLocks/>
          </p:cNvSpPr>
          <p:nvPr/>
        </p:nvSpPr>
        <p:spPr>
          <a:xfrm>
            <a:off x="381000" y="1143000"/>
            <a:ext cx="8229600" cy="5181600"/>
          </a:xfrm>
          <a:prstGeom prst="rect">
            <a:avLst/>
          </a:prstGeom>
        </p:spPr>
        <p:txBody>
          <a:bodyPr vert="horz" lIns="91440" tIns="45720" rIns="91440" bIns="45720" rtlCol="0">
            <a:noAutofit/>
          </a:bodyPr>
          <a:lstStyle/>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Introduction to PHP</a:t>
            </a: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Basics of PHP</a:t>
            </a: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Variables</a:t>
            </a: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Array</a:t>
            </a: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Function</a:t>
            </a: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Browser Control</a:t>
            </a: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Browser Detection</a:t>
            </a: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String Functions</a:t>
            </a: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Form Processing</a:t>
            </a:r>
          </a:p>
          <a:p>
            <a:pPr marL="457200" indent="-4572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File Handling</a:t>
            </a:r>
          </a:p>
          <a:p>
            <a:pPr marL="457200" indent="-4572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Cookie / Session</a:t>
            </a:r>
          </a:p>
          <a:p>
            <a:pPr marL="457200" indent="-4572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Object Oriented PHP</a:t>
            </a:r>
          </a:p>
          <a:p>
            <a:pPr marL="903288" lvl="1" indent="-446088">
              <a:spcBef>
                <a:spcPct val="20000"/>
              </a:spcBef>
              <a:buFontTx/>
              <a:buAutoNum type="arabicPeriod"/>
              <a:defRPr/>
            </a:pPr>
            <a:endParaRPr lang="en-US" sz="2400" dirty="0" smtClean="0">
              <a:latin typeface="+mj-lt"/>
              <a:ea typeface="Times New Roman" panose="02020603050405020304" pitchFamily="18" charset="0"/>
              <a:cs typeface="Times New Roman" panose="02020603050405020304" pitchFamily="18" charset="0"/>
            </a:endParaRP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endParaRPr kumimoji="0" lang="en-US" sz="2400" b="0" i="0" u="none" strike="noStrike" kern="1200" cap="none" spc="0" normalizeH="0" baseline="0" noProof="0" dirty="0">
              <a:ln>
                <a:noFill/>
              </a:ln>
              <a:solidFill>
                <a:srgbClr val="0202BE"/>
              </a:solidFill>
              <a:effectLst/>
              <a:uLnTx/>
              <a:uFillTx/>
              <a:latin typeface="+mj-lt"/>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2</a:t>
            </a:fld>
            <a:endParaRPr lang="en-US"/>
          </a:p>
        </p:txBody>
      </p:sp>
    </p:spTree>
    <p:extLst>
      <p:ext uri="{BB962C8B-B14F-4D97-AF65-F5344CB8AC3E}">
        <p14:creationId xmlns:p14="http://schemas.microsoft.com/office/powerpoint/2010/main" val="3975442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Functions</a:t>
            </a:r>
            <a:endParaRPr lang="en-US" dirty="0"/>
          </a:p>
        </p:txBody>
      </p:sp>
      <p:sp>
        <p:nvSpPr>
          <p:cNvPr id="3" name="Content Placeholder 2"/>
          <p:cNvSpPr>
            <a:spLocks noGrp="1"/>
          </p:cNvSpPr>
          <p:nvPr>
            <p:ph idx="1"/>
          </p:nvPr>
        </p:nvSpPr>
        <p:spPr/>
        <p:txBody>
          <a:bodyPr/>
          <a:lstStyle/>
          <a:p>
            <a:r>
              <a:rPr lang="en-US" dirty="0" smtClean="0"/>
              <a:t>A function is a piece of code which takes one more input in the form of parameter and does some processing and returns a value.</a:t>
            </a:r>
          </a:p>
          <a:p>
            <a:r>
              <a:rPr lang="en-US" dirty="0" smtClean="0"/>
              <a:t>Creating PHP function</a:t>
            </a:r>
          </a:p>
          <a:p>
            <a:pPr marL="388938" lvl="1" indent="-6350">
              <a:buNone/>
            </a:pPr>
            <a:r>
              <a:rPr lang="en-US" dirty="0" smtClean="0"/>
              <a:t>Begins with  keyword  function and then the space and then the name of the function then  parentheses”()” and then code block “{}”</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20</a:t>
            </a:fld>
            <a:endParaRPr lang="en-US"/>
          </a:p>
        </p:txBody>
      </p:sp>
      <p:sp>
        <p:nvSpPr>
          <p:cNvPr id="5" name="TextBox 4"/>
          <p:cNvSpPr txBox="1"/>
          <p:nvPr/>
        </p:nvSpPr>
        <p:spPr>
          <a:xfrm>
            <a:off x="2286000" y="3276600"/>
            <a:ext cx="4267200" cy="1754326"/>
          </a:xfrm>
          <a:prstGeom prst="rect">
            <a:avLst/>
          </a:prstGeom>
          <a:noFill/>
          <a:ln>
            <a:solidFill>
              <a:srgbClr val="92D050"/>
            </a:solidFill>
          </a:ln>
        </p:spPr>
        <p:txBody>
          <a:bodyPr wrap="square" rtlCol="0">
            <a:spAutoFit/>
          </a:bodyPr>
          <a:lstStyle/>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lvl="1">
              <a:defRPr/>
            </a:pPr>
            <a:r>
              <a:rPr lang="en-US" dirty="0" smtClean="0"/>
              <a:t>function </a:t>
            </a:r>
            <a:r>
              <a:rPr lang="en-US" i="1" dirty="0" err="1" smtClean="0"/>
              <a:t>functionName</a:t>
            </a:r>
            <a:r>
              <a:rPr lang="en-US" dirty="0" smtClean="0"/>
              <a:t>()</a:t>
            </a:r>
            <a:br>
              <a:rPr lang="en-US" dirty="0" smtClean="0"/>
            </a:br>
            <a:r>
              <a:rPr lang="en-US" dirty="0" smtClean="0"/>
              <a:t>{</a:t>
            </a:r>
            <a:br>
              <a:rPr lang="en-US" dirty="0" smtClean="0"/>
            </a:br>
            <a:r>
              <a:rPr lang="en-US" dirty="0" smtClean="0"/>
              <a:t>	//</a:t>
            </a:r>
            <a:r>
              <a:rPr lang="en-US" i="1" dirty="0" smtClean="0"/>
              <a:t>code to be executed</a:t>
            </a:r>
            <a:r>
              <a:rPr lang="en-US" dirty="0" smtClean="0"/>
              <a:t>;</a:t>
            </a:r>
            <a:br>
              <a:rPr lang="en-US" dirty="0" smtClean="0"/>
            </a:br>
            <a:r>
              <a:rPr lang="en-US" dirty="0" smtClean="0"/>
              <a:t>}</a:t>
            </a:r>
            <a:endParaRPr lang="en-US" dirty="0" smtClean="0">
              <a:solidFill>
                <a:schemeClr val="accent2"/>
              </a:solidFill>
            </a:endParaRPr>
          </a:p>
          <a:p>
            <a:pPr>
              <a:defRPr/>
            </a:pPr>
            <a:r>
              <a:rPr lang="en-US" dirty="0" smtClean="0">
                <a:solidFill>
                  <a:srgbClr val="FF0000"/>
                </a:solidFill>
              </a:rPr>
              <a:t>?&gt;</a:t>
            </a:r>
          </a:p>
        </p:txBody>
      </p:sp>
      <p:sp>
        <p:nvSpPr>
          <p:cNvPr id="6" name="Rectangle 6"/>
          <p:cNvSpPr>
            <a:spLocks noChangeArrowheads="1"/>
          </p:cNvSpPr>
          <p:nvPr/>
        </p:nvSpPr>
        <p:spPr bwMode="auto">
          <a:xfrm>
            <a:off x="635000" y="5405735"/>
            <a:ext cx="7975600" cy="461665"/>
          </a:xfrm>
          <a:prstGeom prst="rect">
            <a:avLst/>
          </a:prstGeom>
          <a:solidFill>
            <a:schemeClr val="accent3">
              <a:lumMod val="40000"/>
              <a:lumOff val="60000"/>
            </a:schemeClr>
          </a:solidFill>
          <a:ln w="9525">
            <a:noFill/>
            <a:miter lim="800000"/>
            <a:headEnd/>
            <a:tailEnd/>
          </a:ln>
        </p:spPr>
        <p:txBody>
          <a:bodyPr wrap="square">
            <a:spAutoFit/>
          </a:bodyPr>
          <a:lstStyle/>
          <a:p>
            <a:pPr>
              <a:lnSpc>
                <a:spcPct val="150000"/>
              </a:lnSpc>
              <a:defRPr/>
            </a:pPr>
            <a:r>
              <a:rPr lang="en-US" sz="1600" b="1" dirty="0">
                <a:solidFill>
                  <a:schemeClr val="tx2"/>
                </a:solidFill>
                <a:latin typeface="Calibri" pitchFamily="34" charset="0"/>
              </a:rPr>
              <a:t>Note</a:t>
            </a:r>
            <a:r>
              <a:rPr lang="en-US" sz="1600" dirty="0">
                <a:latin typeface="Calibri" pitchFamily="34" charset="0"/>
              </a:rPr>
              <a:t>: </a:t>
            </a:r>
            <a:r>
              <a:rPr lang="en-US" sz="1600" dirty="0" smtClean="0">
                <a:latin typeface="Calibri" pitchFamily="34" charset="0"/>
              </a:rPr>
              <a:t> function </a:t>
            </a:r>
            <a:r>
              <a:rPr lang="en-US" sz="1600" dirty="0">
                <a:latin typeface="Calibri" pitchFamily="34" charset="0"/>
              </a:rPr>
              <a:t>name can start with a letter or underscore "_", but not a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Functions (Cont.)</a:t>
            </a:r>
            <a:endParaRPr lang="en-US" dirty="0"/>
          </a:p>
        </p:txBody>
      </p:sp>
      <p:sp>
        <p:nvSpPr>
          <p:cNvPr id="3" name="Content Placeholder 2"/>
          <p:cNvSpPr>
            <a:spLocks noGrp="1"/>
          </p:cNvSpPr>
          <p:nvPr>
            <p:ph idx="1"/>
          </p:nvPr>
        </p:nvSpPr>
        <p:spPr/>
        <p:txBody>
          <a:bodyPr/>
          <a:lstStyle/>
          <a:p>
            <a:r>
              <a:rPr lang="en-US" dirty="0" smtClean="0"/>
              <a:t>Where to put the function implementation?</a:t>
            </a:r>
          </a:p>
          <a:p>
            <a:pPr lvl="1">
              <a:buNone/>
            </a:pPr>
            <a:r>
              <a:rPr lang="en-US" dirty="0" smtClean="0"/>
              <a:t>In PHP a function could be defined before or after it is called.</a:t>
            </a:r>
          </a:p>
          <a:p>
            <a:pPr lvl="1">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21</a:t>
            </a:fld>
            <a:endParaRPr lang="en-US"/>
          </a:p>
        </p:txBody>
      </p:sp>
      <p:sp>
        <p:nvSpPr>
          <p:cNvPr id="5" name="TextBox 4"/>
          <p:cNvSpPr txBox="1"/>
          <p:nvPr/>
        </p:nvSpPr>
        <p:spPr>
          <a:xfrm>
            <a:off x="228600" y="2362200"/>
            <a:ext cx="4267200" cy="2308324"/>
          </a:xfrm>
          <a:prstGeom prst="rect">
            <a:avLst/>
          </a:prstGeom>
          <a:noFill/>
          <a:ln>
            <a:solidFill>
              <a:srgbClr val="92D050"/>
            </a:solidFill>
          </a:ln>
        </p:spPr>
        <p:txBody>
          <a:bodyPr wrap="square" rtlCol="0">
            <a:spAutoFit/>
          </a:bodyPr>
          <a:lstStyle/>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lvl="1">
              <a:defRPr/>
            </a:pPr>
            <a:r>
              <a:rPr lang="en-US" dirty="0" smtClean="0"/>
              <a:t>function </a:t>
            </a:r>
            <a:r>
              <a:rPr lang="en-US" i="1" dirty="0" err="1" smtClean="0"/>
              <a:t>functionName</a:t>
            </a:r>
            <a:r>
              <a:rPr lang="en-US" dirty="0" smtClean="0"/>
              <a:t>()</a:t>
            </a:r>
            <a:br>
              <a:rPr lang="en-US" dirty="0" smtClean="0"/>
            </a:br>
            <a:r>
              <a:rPr lang="en-US" dirty="0" smtClean="0"/>
              <a:t>{</a:t>
            </a:r>
            <a:br>
              <a:rPr lang="en-US" dirty="0" smtClean="0"/>
            </a:br>
            <a:r>
              <a:rPr lang="en-US" dirty="0" smtClean="0"/>
              <a:t>	//</a:t>
            </a:r>
            <a:r>
              <a:rPr lang="en-US" i="1" dirty="0" smtClean="0"/>
              <a:t>code to be executed</a:t>
            </a:r>
            <a:r>
              <a:rPr lang="en-US" dirty="0" smtClean="0"/>
              <a:t>;</a:t>
            </a:r>
            <a:br>
              <a:rPr lang="en-US" dirty="0" smtClean="0"/>
            </a:br>
            <a:r>
              <a:rPr lang="en-US" dirty="0" smtClean="0"/>
              <a:t>}</a:t>
            </a:r>
          </a:p>
          <a:p>
            <a:pPr lvl="1">
              <a:defRPr/>
            </a:pPr>
            <a:endParaRPr lang="en-US" dirty="0" smtClean="0"/>
          </a:p>
          <a:p>
            <a:pPr lvl="1">
              <a:defRPr/>
            </a:pPr>
            <a:r>
              <a:rPr lang="en-US" dirty="0" err="1" smtClean="0">
                <a:solidFill>
                  <a:schemeClr val="accent2"/>
                </a:solidFill>
              </a:rPr>
              <a:t>functionName</a:t>
            </a:r>
            <a:r>
              <a:rPr lang="en-US" dirty="0" smtClean="0">
                <a:solidFill>
                  <a:schemeClr val="accent2"/>
                </a:solidFill>
              </a:rPr>
              <a:t>();</a:t>
            </a:r>
          </a:p>
          <a:p>
            <a:pPr>
              <a:defRPr/>
            </a:pPr>
            <a:r>
              <a:rPr lang="en-US" dirty="0" smtClean="0">
                <a:solidFill>
                  <a:srgbClr val="FF0000"/>
                </a:solidFill>
              </a:rPr>
              <a:t>?&gt;</a:t>
            </a:r>
          </a:p>
        </p:txBody>
      </p:sp>
      <p:sp>
        <p:nvSpPr>
          <p:cNvPr id="6" name="TextBox 5"/>
          <p:cNvSpPr txBox="1"/>
          <p:nvPr/>
        </p:nvSpPr>
        <p:spPr>
          <a:xfrm>
            <a:off x="4495800" y="2362200"/>
            <a:ext cx="4267200" cy="2308324"/>
          </a:xfrm>
          <a:prstGeom prst="rect">
            <a:avLst/>
          </a:prstGeom>
          <a:noFill/>
          <a:ln>
            <a:solidFill>
              <a:srgbClr val="92D050"/>
            </a:solidFill>
          </a:ln>
        </p:spPr>
        <p:txBody>
          <a:bodyPr wrap="square" rtlCol="0">
            <a:spAutoFit/>
          </a:bodyPr>
          <a:lstStyle/>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lvl="1">
              <a:defRPr/>
            </a:pPr>
            <a:r>
              <a:rPr lang="en-US" dirty="0" err="1" smtClean="0">
                <a:solidFill>
                  <a:schemeClr val="accent2"/>
                </a:solidFill>
              </a:rPr>
              <a:t>functionName</a:t>
            </a:r>
            <a:r>
              <a:rPr lang="en-US" dirty="0" smtClean="0">
                <a:solidFill>
                  <a:schemeClr val="accent2"/>
                </a:solidFill>
              </a:rPr>
              <a:t>();</a:t>
            </a:r>
          </a:p>
          <a:p>
            <a:pPr lvl="1">
              <a:defRPr/>
            </a:pPr>
            <a:endParaRPr lang="en-US" dirty="0" smtClean="0">
              <a:solidFill>
                <a:srgbClr val="FF0000"/>
              </a:solidFill>
            </a:endParaRPr>
          </a:p>
          <a:p>
            <a:pPr lvl="1">
              <a:defRPr/>
            </a:pPr>
            <a:r>
              <a:rPr lang="en-US" dirty="0" smtClean="0"/>
              <a:t>function </a:t>
            </a:r>
            <a:r>
              <a:rPr lang="en-US" i="1" dirty="0" err="1" smtClean="0"/>
              <a:t>functionName</a:t>
            </a:r>
            <a:r>
              <a:rPr lang="en-US" dirty="0" smtClean="0"/>
              <a:t>()</a:t>
            </a:r>
            <a:br>
              <a:rPr lang="en-US" dirty="0" smtClean="0"/>
            </a:br>
            <a:r>
              <a:rPr lang="en-US" dirty="0" smtClean="0"/>
              <a:t>{</a:t>
            </a:r>
            <a:br>
              <a:rPr lang="en-US" dirty="0" smtClean="0"/>
            </a:br>
            <a:r>
              <a:rPr lang="en-US" dirty="0" smtClean="0"/>
              <a:t>	//</a:t>
            </a:r>
            <a:r>
              <a:rPr lang="en-US" i="1" dirty="0" smtClean="0"/>
              <a:t>code to be executed</a:t>
            </a:r>
            <a:r>
              <a:rPr lang="en-US" dirty="0" smtClean="0"/>
              <a:t>;</a:t>
            </a:r>
            <a:br>
              <a:rPr lang="en-US" dirty="0" smtClean="0"/>
            </a:br>
            <a:r>
              <a:rPr lang="en-US" dirty="0" smtClean="0"/>
              <a:t>}</a:t>
            </a:r>
            <a:endParaRPr lang="en-US" dirty="0" smtClean="0">
              <a:solidFill>
                <a:schemeClr val="accent2"/>
              </a:solidFill>
            </a:endParaRPr>
          </a:p>
          <a:p>
            <a:pPr>
              <a:defRPr/>
            </a:pPr>
            <a:r>
              <a:rPr lang="en-US" dirty="0" smtClean="0">
                <a:solidFill>
                  <a:srgbClr val="FF0000"/>
                </a:solidFill>
              </a:rPr>
              <a:t>?&gt;</a:t>
            </a:r>
          </a:p>
        </p:txBody>
      </p:sp>
      <p:grpSp>
        <p:nvGrpSpPr>
          <p:cNvPr id="7" name="Group 19"/>
          <p:cNvGrpSpPr>
            <a:grpSpLocks/>
          </p:cNvGrpSpPr>
          <p:nvPr/>
        </p:nvGrpSpPr>
        <p:grpSpPr bwMode="auto">
          <a:xfrm>
            <a:off x="1371600" y="4343401"/>
            <a:ext cx="3505200" cy="1349375"/>
            <a:chOff x="2146" y="2146"/>
            <a:chExt cx="2837" cy="850"/>
          </a:xfrm>
        </p:grpSpPr>
        <p:sp>
          <p:nvSpPr>
            <p:cNvPr id="8" name="Text Box 4"/>
            <p:cNvSpPr txBox="1">
              <a:spLocks noChangeArrowheads="1"/>
            </p:cNvSpPr>
            <p:nvPr/>
          </p:nvSpPr>
          <p:spPr bwMode="auto">
            <a:xfrm>
              <a:off x="2482" y="2589"/>
              <a:ext cx="2501" cy="407"/>
            </a:xfrm>
            <a:prstGeom prst="rect">
              <a:avLst/>
            </a:prstGeom>
            <a:solidFill>
              <a:srgbClr val="99CCFF"/>
            </a:solidFill>
            <a:ln w="9525">
              <a:solidFill>
                <a:schemeClr val="tx1"/>
              </a:solidFill>
              <a:miter lim="800000"/>
              <a:headEnd/>
              <a:tailEnd/>
            </a:ln>
          </p:spPr>
          <p:txBody>
            <a:bodyPr>
              <a:spAutoFit/>
            </a:bodyPr>
            <a:lstStyle/>
            <a:p>
              <a:r>
                <a:rPr lang="en-US" dirty="0" smtClean="0">
                  <a:latin typeface="Times New Roman" pitchFamily="18" charset="0"/>
                </a:rPr>
                <a:t>Here function call is after implementation, which is valid</a:t>
              </a:r>
              <a:endParaRPr lang="en-US" dirty="0">
                <a:latin typeface="Times New Roman" pitchFamily="18" charset="0"/>
              </a:endParaRPr>
            </a:p>
          </p:txBody>
        </p:sp>
        <p:sp>
          <p:nvSpPr>
            <p:cNvPr id="9" name="Line 5"/>
            <p:cNvSpPr>
              <a:spLocks noChangeShapeType="1"/>
            </p:cNvSpPr>
            <p:nvPr/>
          </p:nvSpPr>
          <p:spPr bwMode="auto">
            <a:xfrm flipH="1" flipV="1">
              <a:off x="2146" y="2146"/>
              <a:ext cx="336" cy="635"/>
            </a:xfrm>
            <a:prstGeom prst="line">
              <a:avLst/>
            </a:prstGeom>
            <a:noFill/>
            <a:ln w="9525">
              <a:solidFill>
                <a:schemeClr val="tx1"/>
              </a:solidFill>
              <a:round/>
              <a:headEnd/>
              <a:tailEnd type="triangle" w="med" len="med"/>
            </a:ln>
          </p:spPr>
          <p:txBody>
            <a:bodyPr wrap="square">
              <a:spAutoFit/>
            </a:bodyPr>
            <a:lstStyle/>
            <a:p>
              <a:endParaRPr lang="en-US"/>
            </a:p>
          </p:txBody>
        </p:sp>
      </p:grpSp>
      <p:grpSp>
        <p:nvGrpSpPr>
          <p:cNvPr id="10" name="Group 19"/>
          <p:cNvGrpSpPr>
            <a:grpSpLocks/>
          </p:cNvGrpSpPr>
          <p:nvPr/>
        </p:nvGrpSpPr>
        <p:grpSpPr bwMode="auto">
          <a:xfrm>
            <a:off x="4814324" y="2895600"/>
            <a:ext cx="4024874" cy="1447800"/>
            <a:chOff x="2208" y="2098"/>
            <a:chExt cx="2775" cy="912"/>
          </a:xfrm>
        </p:grpSpPr>
        <p:sp>
          <p:nvSpPr>
            <p:cNvPr id="11" name="Text Box 4"/>
            <p:cNvSpPr txBox="1">
              <a:spLocks noChangeArrowheads="1"/>
            </p:cNvSpPr>
            <p:nvPr/>
          </p:nvSpPr>
          <p:spPr bwMode="auto">
            <a:xfrm>
              <a:off x="2208" y="2589"/>
              <a:ext cx="2775" cy="421"/>
            </a:xfrm>
            <a:prstGeom prst="rect">
              <a:avLst/>
            </a:prstGeom>
            <a:solidFill>
              <a:srgbClr val="99CCFF"/>
            </a:solidFill>
            <a:ln w="9525">
              <a:solidFill>
                <a:schemeClr val="tx1"/>
              </a:solidFill>
              <a:miter lim="800000"/>
              <a:headEnd/>
              <a:tailEnd/>
            </a:ln>
          </p:spPr>
          <p:txBody>
            <a:bodyPr wrap="square">
              <a:spAutoFit/>
            </a:bodyPr>
            <a:lstStyle/>
            <a:p>
              <a:r>
                <a:rPr lang="en-US" dirty="0" smtClean="0">
                  <a:latin typeface="Times New Roman" pitchFamily="18" charset="0"/>
                </a:rPr>
                <a:t>Here function call is before implementation, which is also valid</a:t>
              </a:r>
              <a:endParaRPr lang="en-US" dirty="0">
                <a:latin typeface="Times New Roman" pitchFamily="18" charset="0"/>
              </a:endParaRPr>
            </a:p>
          </p:txBody>
        </p:sp>
        <p:sp>
          <p:nvSpPr>
            <p:cNvPr id="12" name="Line 5"/>
            <p:cNvSpPr>
              <a:spLocks noChangeShapeType="1"/>
            </p:cNvSpPr>
            <p:nvPr/>
          </p:nvSpPr>
          <p:spPr bwMode="auto">
            <a:xfrm flipH="1" flipV="1">
              <a:off x="2724" y="2098"/>
              <a:ext cx="368" cy="480"/>
            </a:xfrm>
            <a:prstGeom prst="line">
              <a:avLst/>
            </a:prstGeom>
            <a:noFill/>
            <a:ln w="9525">
              <a:solidFill>
                <a:schemeClr val="tx1"/>
              </a:solidFill>
              <a:round/>
              <a:headEnd/>
              <a:tailEnd type="triangle" w="med" len="med"/>
            </a:ln>
          </p:spPr>
          <p:txBody>
            <a:bodyPr wrap="square">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Control</a:t>
            </a:r>
            <a:endParaRPr lang="en-US" dirty="0"/>
          </a:p>
        </p:txBody>
      </p:sp>
      <p:sp>
        <p:nvSpPr>
          <p:cNvPr id="3" name="Content Placeholder 2"/>
          <p:cNvSpPr>
            <a:spLocks noGrp="1"/>
          </p:cNvSpPr>
          <p:nvPr>
            <p:ph idx="1"/>
          </p:nvPr>
        </p:nvSpPr>
        <p:spPr/>
        <p:txBody>
          <a:bodyPr/>
          <a:lstStyle/>
          <a:p>
            <a:r>
              <a:rPr lang="en-US" dirty="0" smtClean="0"/>
              <a:t>PHP can control various features of a browser.</a:t>
            </a:r>
          </a:p>
          <a:p>
            <a:r>
              <a:rPr lang="en-US" dirty="0" smtClean="0"/>
              <a:t>This is important as often there is a need to reload the same page or redirecting the user to another page.</a:t>
            </a:r>
          </a:p>
          <a:p>
            <a:r>
              <a:rPr lang="en-US" dirty="0" smtClean="0"/>
              <a:t>Some of these features are accessed by controlling the information sent out in the HTTP header to the browser, this uses the header() command such as :</a:t>
            </a:r>
          </a:p>
          <a:p>
            <a:pPr lvl="1">
              <a:buNone/>
            </a:pPr>
            <a:r>
              <a:rPr lang="en-US" dirty="0" smtClean="0"/>
              <a:t>			header(“Location: index.php”);</a:t>
            </a:r>
          </a:p>
          <a:p>
            <a:r>
              <a:rPr lang="en-US" dirty="0" smtClean="0"/>
              <a:t>We can also control the caching using same header() command</a:t>
            </a:r>
          </a:p>
          <a:p>
            <a:pPr lvl="1">
              <a:buNone/>
            </a:pPr>
            <a:r>
              <a:rPr lang="en-US" dirty="0" smtClean="0"/>
              <a:t>			header(“Cache-Control: no-cache”);</a:t>
            </a:r>
          </a:p>
          <a:p>
            <a:pPr lvl="1">
              <a:buNone/>
            </a:pPr>
            <a:r>
              <a:rPr lang="en-US" b="1" dirty="0" smtClean="0"/>
              <a:t>Or</a:t>
            </a:r>
            <a:r>
              <a:rPr lang="en-US" dirty="0" smtClean="0"/>
              <a:t> can specify the content type like,</a:t>
            </a:r>
          </a:p>
          <a:p>
            <a:pPr lvl="1">
              <a:buNone/>
            </a:pPr>
            <a:r>
              <a:rPr lang="en-US" dirty="0" smtClean="0"/>
              <a:t>			header(“Content-Type: application/</a:t>
            </a:r>
            <a:r>
              <a:rPr lang="en-US" dirty="0" err="1" smtClean="0"/>
              <a:t>pdf</a:t>
            </a:r>
            <a:r>
              <a:rPr lang="en-US" dirty="0" smtClean="0"/>
              <a: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Detection</a:t>
            </a:r>
            <a:endParaRPr lang="en-US" dirty="0"/>
          </a:p>
        </p:txBody>
      </p:sp>
      <p:sp>
        <p:nvSpPr>
          <p:cNvPr id="3" name="Content Placeholder 2"/>
          <p:cNvSpPr>
            <a:spLocks noGrp="1"/>
          </p:cNvSpPr>
          <p:nvPr>
            <p:ph idx="1"/>
          </p:nvPr>
        </p:nvSpPr>
        <p:spPr/>
        <p:txBody>
          <a:bodyPr/>
          <a:lstStyle/>
          <a:p>
            <a:r>
              <a:rPr lang="en-US" dirty="0" smtClean="0"/>
              <a:t>The range of devices with browsers is increasing so it is becoming more important to know which browser and other details you are dealing with.</a:t>
            </a:r>
          </a:p>
          <a:p>
            <a:r>
              <a:rPr lang="en-US" dirty="0" smtClean="0"/>
              <a:t>The browser that the server is dealing can be identified using:</a:t>
            </a:r>
          </a:p>
          <a:p>
            <a:pPr lvl="1">
              <a:buNone/>
            </a:pPr>
            <a:r>
              <a:rPr lang="en-US" dirty="0" smtClean="0"/>
              <a:t>	$</a:t>
            </a:r>
            <a:r>
              <a:rPr lang="en-US" dirty="0" err="1" smtClean="0"/>
              <a:t>browser_ID</a:t>
            </a:r>
            <a:r>
              <a:rPr lang="en-US" dirty="0" smtClean="0"/>
              <a:t> = $_SERVER[‘HTTP_USER_AGENT’];</a:t>
            </a:r>
          </a:p>
          <a:p>
            <a:r>
              <a:rPr lang="en-US" dirty="0" smtClean="0"/>
              <a:t>Typical response of the above code is follows:</a:t>
            </a:r>
          </a:p>
          <a:p>
            <a:pPr lvl="1">
              <a:buNone/>
            </a:pPr>
            <a:r>
              <a:rPr lang="en-US" dirty="0" smtClean="0"/>
              <a:t>	Mozilla/5.0 (</a:t>
            </a:r>
            <a:r>
              <a:rPr lang="en-US" b="1" dirty="0" smtClean="0"/>
              <a:t>Windows NT 10.0</a:t>
            </a:r>
            <a:r>
              <a:rPr lang="en-US" dirty="0" smtClean="0"/>
              <a:t>; Win64; </a:t>
            </a:r>
            <a:r>
              <a:rPr lang="en-US" b="1" dirty="0" smtClean="0"/>
              <a:t>x64</a:t>
            </a:r>
            <a:r>
              <a:rPr lang="en-US" dirty="0" smtClean="0"/>
              <a:t>) </a:t>
            </a:r>
            <a:r>
              <a:rPr lang="en-US" dirty="0" err="1" smtClean="0"/>
              <a:t>AppleWebKit</a:t>
            </a:r>
            <a:r>
              <a:rPr lang="en-US" dirty="0" smtClean="0"/>
              <a:t>/537.36 (KHTML, like Gecko) </a:t>
            </a:r>
            <a:r>
              <a:rPr lang="en-US" b="1" dirty="0" smtClean="0"/>
              <a:t>Chrome</a:t>
            </a:r>
            <a:r>
              <a:rPr lang="en-US" dirty="0" smtClean="0"/>
              <a:t>/56.0.2924.87</a:t>
            </a:r>
          </a:p>
          <a:p>
            <a:pPr lvl="1"/>
            <a:r>
              <a:rPr lang="en-US" dirty="0" smtClean="0"/>
              <a:t>	which specifies that user is using </a:t>
            </a:r>
            <a:r>
              <a:rPr lang="en-US" b="1" dirty="0" smtClean="0"/>
              <a:t>Chrome</a:t>
            </a:r>
            <a:r>
              <a:rPr lang="en-US" dirty="0" smtClean="0"/>
              <a:t> browser and </a:t>
            </a:r>
            <a:r>
              <a:rPr lang="en-US" b="1" dirty="0" smtClean="0"/>
              <a:t>windows 10</a:t>
            </a:r>
            <a:r>
              <a:rPr lang="en-US" dirty="0" smtClean="0"/>
              <a:t> OS 	with </a:t>
            </a:r>
            <a:r>
              <a:rPr lang="en-US" b="1" dirty="0" smtClean="0"/>
              <a:t>64 bit</a:t>
            </a:r>
            <a:r>
              <a:rPr lang="en-US" dirty="0" smtClean="0"/>
              <a:t> architecture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String Functions</a:t>
            </a:r>
            <a:endParaRPr lang="en-US" dirty="0"/>
          </a:p>
        </p:txBody>
      </p:sp>
      <p:sp>
        <p:nvSpPr>
          <p:cNvPr id="3" name="Content Placeholder 2"/>
          <p:cNvSpPr>
            <a:spLocks noGrp="1"/>
          </p:cNvSpPr>
          <p:nvPr>
            <p:ph idx="1"/>
          </p:nvPr>
        </p:nvSpPr>
        <p:spPr/>
        <p:txBody>
          <a:bodyPr/>
          <a:lstStyle/>
          <a:p>
            <a:r>
              <a:rPr lang="en-US" dirty="0" smtClean="0"/>
              <a:t>Most of the time in PHP we suppose to do manipulation of strings, wheatear it be input from the user, databases or files that have been written.</a:t>
            </a:r>
          </a:p>
          <a:p>
            <a:r>
              <a:rPr lang="en-US" dirty="0" smtClean="0"/>
              <a:t>String can be think as a array of characters, so it is possible to do something like this,</a:t>
            </a:r>
          </a:p>
          <a:p>
            <a:pPr lvl="1">
              <a:buNone/>
            </a:pPr>
            <a:r>
              <a:rPr lang="en-US" dirty="0" smtClean="0"/>
              <a:t>	$</a:t>
            </a:r>
            <a:r>
              <a:rPr lang="en-US" dirty="0" err="1" smtClean="0"/>
              <a:t>mystring</a:t>
            </a:r>
            <a:r>
              <a:rPr lang="en-US" dirty="0" smtClean="0"/>
              <a:t> = “Welcome to </a:t>
            </a:r>
            <a:r>
              <a:rPr lang="en-US" dirty="0" err="1" smtClean="0"/>
              <a:t>Darshan</a:t>
            </a:r>
            <a:r>
              <a:rPr lang="en-US" dirty="0" smtClean="0"/>
              <a:t> College of Engineering”;</a:t>
            </a:r>
          </a:p>
          <a:p>
            <a:pPr lvl="1">
              <a:buNone/>
            </a:pPr>
            <a:r>
              <a:rPr lang="en-US" dirty="0" smtClean="0"/>
              <a:t>	print ($</a:t>
            </a:r>
            <a:r>
              <a:rPr lang="en-US" dirty="0" err="1" smtClean="0"/>
              <a:t>mystring</a:t>
            </a:r>
            <a:r>
              <a:rPr lang="en-US" dirty="0" smtClean="0"/>
              <a:t>[11]) ; // which will print ‘</a:t>
            </a:r>
            <a:r>
              <a:rPr lang="en-US" b="1" dirty="0" smtClean="0"/>
              <a:t>D</a:t>
            </a:r>
            <a:r>
              <a:rPr lang="en-US" dirty="0" smtClean="0"/>
              <a:t>’</a:t>
            </a:r>
          </a:p>
          <a:p>
            <a:pPr lvl="1"/>
            <a:r>
              <a:rPr lang="en-US" dirty="0" smtClean="0"/>
              <a:t>This uses an index as an offset from the beginning of the string starting at </a:t>
            </a:r>
            <a:r>
              <a:rPr lang="en-US" b="1" dirty="0" smtClean="0"/>
              <a:t>0</a:t>
            </a:r>
          </a:p>
          <a:p>
            <a:r>
              <a:rPr lang="en-US" dirty="0" smtClean="0"/>
              <a:t>Often, there are specific things that need to be done to a string, such as reversing, extracting part of it, finding a match to part or changing case etc..</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String Functions (Cont.)</a:t>
            </a:r>
            <a:endParaRPr lang="en-US" dirty="0"/>
          </a:p>
        </p:txBody>
      </p:sp>
      <p:graphicFrame>
        <p:nvGraphicFramePr>
          <p:cNvPr id="5" name="Content Placeholder 4"/>
          <p:cNvGraphicFramePr>
            <a:graphicFrameLocks noGrp="1"/>
          </p:cNvGraphicFramePr>
          <p:nvPr>
            <p:ph idx="1"/>
          </p:nvPr>
        </p:nvGraphicFramePr>
        <p:xfrm>
          <a:off x="190500" y="990600"/>
          <a:ext cx="8763000" cy="531876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dirty="0" smtClean="0"/>
                        <a:t>String Function</a:t>
                      </a:r>
                      <a:endParaRPr lang="en-US" dirty="0"/>
                    </a:p>
                  </a:txBody>
                  <a:tcPr/>
                </a:tc>
                <a:tc>
                  <a:txBody>
                    <a:bodyPr/>
                    <a:lstStyle/>
                    <a:p>
                      <a:r>
                        <a:rPr lang="en-US" dirty="0" smtClean="0"/>
                        <a:t>Purpose</a:t>
                      </a:r>
                      <a:endParaRPr lang="en-US" dirty="0"/>
                    </a:p>
                  </a:txBody>
                  <a:tcPr/>
                </a:tc>
              </a:tr>
              <a:tr h="370840">
                <a:tc>
                  <a:txBody>
                    <a:bodyPr/>
                    <a:lstStyle/>
                    <a:p>
                      <a:r>
                        <a:rPr lang="en-US" dirty="0" err="1" smtClean="0"/>
                        <a:t>strlen</a:t>
                      </a:r>
                      <a:r>
                        <a:rPr lang="en-US" dirty="0" smtClean="0"/>
                        <a:t>($string)</a:t>
                      </a:r>
                      <a:endParaRPr lang="en-US" dirty="0"/>
                    </a:p>
                  </a:txBody>
                  <a:tcPr/>
                </a:tc>
                <a:tc>
                  <a:txBody>
                    <a:bodyPr/>
                    <a:lstStyle/>
                    <a:p>
                      <a:r>
                        <a:rPr lang="en-US" dirty="0" smtClean="0"/>
                        <a:t>Returns length of string.</a:t>
                      </a:r>
                      <a:endParaRPr lang="en-US" dirty="0"/>
                    </a:p>
                  </a:txBody>
                  <a:tcPr/>
                </a:tc>
              </a:tr>
              <a:tr h="370840">
                <a:tc>
                  <a:txBody>
                    <a:bodyPr/>
                    <a:lstStyle/>
                    <a:p>
                      <a:r>
                        <a:rPr lang="en-US" dirty="0" err="1" smtClean="0"/>
                        <a:t>strstr</a:t>
                      </a:r>
                      <a:r>
                        <a:rPr lang="en-US" dirty="0" smtClean="0"/>
                        <a:t>($str1,$str2)</a:t>
                      </a:r>
                      <a:endParaRPr lang="en-US" dirty="0"/>
                    </a:p>
                  </a:txBody>
                  <a:tcPr/>
                </a:tc>
                <a:tc>
                  <a:txBody>
                    <a:bodyPr/>
                    <a:lstStyle/>
                    <a:p>
                      <a:r>
                        <a:rPr lang="en-US" dirty="0" smtClean="0"/>
                        <a:t>Finds str2 inside str1 (returns false</a:t>
                      </a:r>
                      <a:r>
                        <a:rPr lang="en-US" baseline="0" dirty="0" smtClean="0"/>
                        <a:t> if not found or returns portion of string1 that contains it</a:t>
                      </a:r>
                      <a:r>
                        <a:rPr lang="en-US" dirty="0" smtClean="0"/>
                        <a:t>)</a:t>
                      </a:r>
                      <a:endParaRPr lang="en-US" dirty="0"/>
                    </a:p>
                  </a:txBody>
                  <a:tcPr/>
                </a:tc>
              </a:tr>
              <a:tr h="370840">
                <a:tc>
                  <a:txBody>
                    <a:bodyPr/>
                    <a:lstStyle/>
                    <a:p>
                      <a:r>
                        <a:rPr lang="en-US" dirty="0" err="1" smtClean="0"/>
                        <a:t>strpos</a:t>
                      </a:r>
                      <a:r>
                        <a:rPr lang="en-US" dirty="0" smtClean="0"/>
                        <a:t>($str1,$str2)</a:t>
                      </a:r>
                      <a:endParaRPr lang="en-US" dirty="0"/>
                    </a:p>
                  </a:txBody>
                  <a:tcPr/>
                </a:tc>
                <a:tc>
                  <a:txBody>
                    <a:bodyPr/>
                    <a:lstStyle/>
                    <a:p>
                      <a:r>
                        <a:rPr lang="en-US" dirty="0" smtClean="0"/>
                        <a:t>Finds str2 inside str1 and returns</a:t>
                      </a:r>
                      <a:r>
                        <a:rPr lang="en-US" baseline="0" dirty="0" smtClean="0"/>
                        <a:t> index.</a:t>
                      </a:r>
                      <a:endParaRPr lang="en-US" dirty="0"/>
                    </a:p>
                  </a:txBody>
                  <a:tcPr/>
                </a:tc>
              </a:tr>
              <a:tr h="370840">
                <a:tc>
                  <a:txBody>
                    <a:bodyPr/>
                    <a:lstStyle/>
                    <a:p>
                      <a:r>
                        <a:rPr lang="en-US" dirty="0" err="1" smtClean="0"/>
                        <a:t>str_replace</a:t>
                      </a:r>
                      <a:r>
                        <a:rPr lang="en-US" dirty="0" smtClean="0"/>
                        <a:t>($</a:t>
                      </a:r>
                      <a:r>
                        <a:rPr lang="en-US" dirty="0" err="1" smtClean="0"/>
                        <a:t>search,$replace,$str</a:t>
                      </a:r>
                      <a:r>
                        <a:rPr lang="en-US" dirty="0" smtClean="0"/>
                        <a:t>[,$count])</a:t>
                      </a:r>
                      <a:endParaRPr lang="en-US" dirty="0"/>
                    </a:p>
                  </a:txBody>
                  <a:tcPr/>
                </a:tc>
                <a:tc>
                  <a:txBody>
                    <a:bodyPr/>
                    <a:lstStyle/>
                    <a:p>
                      <a:r>
                        <a:rPr lang="en-US" dirty="0" smtClean="0"/>
                        <a:t>Looks for $search</a:t>
                      </a:r>
                      <a:r>
                        <a:rPr lang="en-US" baseline="0" dirty="0" smtClean="0"/>
                        <a:t> within $</a:t>
                      </a:r>
                      <a:r>
                        <a:rPr lang="en-US" baseline="0" dirty="0" err="1" smtClean="0"/>
                        <a:t>str</a:t>
                      </a:r>
                      <a:r>
                        <a:rPr lang="en-US" baseline="0" dirty="0" smtClean="0"/>
                        <a:t> and replaces with #replace, returning the number of times this is done in $count</a:t>
                      </a:r>
                      <a:endParaRPr lang="en-US" dirty="0"/>
                    </a:p>
                  </a:txBody>
                  <a:tcPr/>
                </a:tc>
              </a:tr>
              <a:tr h="370840">
                <a:tc>
                  <a:txBody>
                    <a:bodyPr/>
                    <a:lstStyle/>
                    <a:p>
                      <a:r>
                        <a:rPr lang="en-US" dirty="0" err="1" smtClean="0"/>
                        <a:t>substr</a:t>
                      </a:r>
                      <a:r>
                        <a:rPr lang="en-US" dirty="0" smtClean="0"/>
                        <a:t>($</a:t>
                      </a:r>
                      <a:r>
                        <a:rPr lang="en-US" dirty="0" err="1" smtClean="0"/>
                        <a:t>string,$startposition</a:t>
                      </a:r>
                      <a:r>
                        <a:rPr lang="en-US" dirty="0" smtClean="0"/>
                        <a:t>[,$</a:t>
                      </a:r>
                      <a:r>
                        <a:rPr lang="en-US" dirty="0" err="1" smtClean="0"/>
                        <a:t>endposition</a:t>
                      </a:r>
                      <a:r>
                        <a:rPr lang="en-US" dirty="0" smtClean="0"/>
                        <a:t>])</a:t>
                      </a:r>
                    </a:p>
                  </a:txBody>
                  <a:tcPr/>
                </a:tc>
                <a:tc>
                  <a:txBody>
                    <a:bodyPr/>
                    <a:lstStyle/>
                    <a:p>
                      <a:r>
                        <a:rPr lang="en-US" dirty="0" smtClean="0"/>
                        <a:t>Returns string from</a:t>
                      </a:r>
                      <a:r>
                        <a:rPr lang="en-US" baseline="0" dirty="0" smtClean="0"/>
                        <a:t> either start position to end or the section given by $</a:t>
                      </a:r>
                      <a:r>
                        <a:rPr lang="en-US" baseline="0" dirty="0" err="1" smtClean="0"/>
                        <a:t>startpos</a:t>
                      </a:r>
                      <a:r>
                        <a:rPr lang="en-US" baseline="0" dirty="0" smtClean="0"/>
                        <a:t> to $</a:t>
                      </a:r>
                      <a:r>
                        <a:rPr lang="en-US" baseline="0" dirty="0" err="1" smtClean="0"/>
                        <a:t>endpos</a:t>
                      </a:r>
                      <a:endParaRPr lang="en-US" dirty="0"/>
                    </a:p>
                  </a:txBody>
                  <a:tcPr/>
                </a:tc>
              </a:tr>
              <a:tr h="370840">
                <a:tc>
                  <a:txBody>
                    <a:bodyPr/>
                    <a:lstStyle/>
                    <a:p>
                      <a:r>
                        <a:rPr lang="en-US" dirty="0" smtClean="0"/>
                        <a:t>trim($string)</a:t>
                      </a:r>
                    </a:p>
                    <a:p>
                      <a:r>
                        <a:rPr lang="en-US" dirty="0" err="1" smtClean="0"/>
                        <a:t>rtrim</a:t>
                      </a:r>
                      <a:r>
                        <a:rPr lang="en-US" dirty="0" smtClean="0"/>
                        <a:t>($string)</a:t>
                      </a:r>
                    </a:p>
                    <a:p>
                      <a:r>
                        <a:rPr lang="en-US" dirty="0" err="1" smtClean="0"/>
                        <a:t>ltrim</a:t>
                      </a:r>
                      <a:r>
                        <a:rPr lang="en-US" dirty="0" smtClean="0"/>
                        <a:t>($string)</a:t>
                      </a:r>
                    </a:p>
                  </a:txBody>
                  <a:tcPr/>
                </a:tc>
                <a:tc>
                  <a:txBody>
                    <a:bodyPr/>
                    <a:lstStyle/>
                    <a:p>
                      <a:r>
                        <a:rPr lang="en-US" dirty="0" smtClean="0"/>
                        <a:t>Trims away white space, including tabs, newlines and spaces, from both beginning and end</a:t>
                      </a:r>
                      <a:r>
                        <a:rPr lang="en-US" baseline="0" dirty="0" smtClean="0"/>
                        <a:t> of a string. </a:t>
                      </a:r>
                      <a:r>
                        <a:rPr lang="en-US" b="1" baseline="0" dirty="0" err="1" smtClean="0"/>
                        <a:t>ltrim</a:t>
                      </a:r>
                      <a:r>
                        <a:rPr lang="en-US" baseline="0" dirty="0" smtClean="0"/>
                        <a:t> is for the start of a string only and </a:t>
                      </a:r>
                      <a:r>
                        <a:rPr lang="en-US" b="1" baseline="0" dirty="0" err="1" smtClean="0"/>
                        <a:t>rtrim</a:t>
                      </a:r>
                      <a:r>
                        <a:rPr lang="en-US" baseline="0" dirty="0" smtClean="0"/>
                        <a:t> for the end of a string only</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25</a:t>
            </a:fld>
            <a:endParaRPr lang="en-US"/>
          </a:p>
        </p:txBody>
      </p:sp>
      <p:sp>
        <p:nvSpPr>
          <p:cNvPr id="6" name="Rectangle 5"/>
          <p:cNvSpPr/>
          <p:nvPr/>
        </p:nvSpPr>
        <p:spPr>
          <a:xfrm>
            <a:off x="76200" y="13716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 y="1752600"/>
            <a:ext cx="899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00" y="26670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048000"/>
            <a:ext cx="899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3962400"/>
            <a:ext cx="899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200" y="4876800"/>
            <a:ext cx="89916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String Functions (Cont.)</a:t>
            </a:r>
            <a:endParaRPr lang="en-US" dirty="0"/>
          </a:p>
        </p:txBody>
      </p:sp>
      <p:graphicFrame>
        <p:nvGraphicFramePr>
          <p:cNvPr id="5" name="Content Placeholder 4"/>
          <p:cNvGraphicFramePr>
            <a:graphicFrameLocks noGrp="1"/>
          </p:cNvGraphicFramePr>
          <p:nvPr>
            <p:ph idx="1"/>
          </p:nvPr>
        </p:nvGraphicFramePr>
        <p:xfrm>
          <a:off x="190500" y="990600"/>
          <a:ext cx="8763000" cy="458216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dirty="0" smtClean="0"/>
                        <a:t>String Function</a:t>
                      </a:r>
                      <a:endParaRPr lang="en-US" dirty="0"/>
                    </a:p>
                  </a:txBody>
                  <a:tcPr/>
                </a:tc>
                <a:tc>
                  <a:txBody>
                    <a:bodyPr/>
                    <a:lstStyle/>
                    <a:p>
                      <a:r>
                        <a:rPr lang="en-US" dirty="0" smtClean="0"/>
                        <a:t>Purpose</a:t>
                      </a:r>
                      <a:endParaRPr lang="en-US" dirty="0"/>
                    </a:p>
                  </a:txBody>
                  <a:tcPr/>
                </a:tc>
              </a:tr>
              <a:tr h="370840">
                <a:tc>
                  <a:txBody>
                    <a:bodyPr/>
                    <a:lstStyle/>
                    <a:p>
                      <a:r>
                        <a:rPr lang="en-US" dirty="0" err="1" smtClean="0"/>
                        <a:t>strip_tags</a:t>
                      </a:r>
                      <a:r>
                        <a:rPr lang="en-US" dirty="0" smtClean="0"/>
                        <a:t>($</a:t>
                      </a:r>
                      <a:r>
                        <a:rPr lang="en-US" dirty="0" err="1" smtClean="0"/>
                        <a:t>string,$tags</a:t>
                      </a:r>
                      <a:r>
                        <a:rPr lang="en-US" dirty="0" smtClean="0"/>
                        <a:t>)</a:t>
                      </a:r>
                      <a:endParaRPr lang="en-US" dirty="0"/>
                    </a:p>
                  </a:txBody>
                  <a:tcPr/>
                </a:tc>
                <a:tc>
                  <a:txBody>
                    <a:bodyPr/>
                    <a:lstStyle/>
                    <a:p>
                      <a:r>
                        <a:rPr lang="en-US" dirty="0" smtClean="0"/>
                        <a:t>Strips</a:t>
                      </a:r>
                      <a:r>
                        <a:rPr lang="en-US" baseline="0" dirty="0" smtClean="0"/>
                        <a:t> out HTML tags within a string, leaving only those within $tags intact</a:t>
                      </a:r>
                      <a:endParaRPr lang="en-US" dirty="0"/>
                    </a:p>
                  </a:txBody>
                  <a:tcPr/>
                </a:tc>
              </a:tr>
              <a:tr h="370840">
                <a:tc>
                  <a:txBody>
                    <a:bodyPr/>
                    <a:lstStyle/>
                    <a:p>
                      <a:r>
                        <a:rPr lang="en-US" dirty="0" err="1" smtClean="0"/>
                        <a:t>stripslashes</a:t>
                      </a:r>
                      <a:r>
                        <a:rPr lang="en-US" dirty="0" smtClean="0"/>
                        <a:t>($string)</a:t>
                      </a:r>
                      <a:endParaRPr lang="en-US" dirty="0"/>
                    </a:p>
                  </a:txBody>
                  <a:tcPr/>
                </a:tc>
                <a:tc>
                  <a:txBody>
                    <a:bodyPr/>
                    <a:lstStyle/>
                    <a:p>
                      <a:r>
                        <a:rPr lang="en-US" dirty="0" smtClean="0"/>
                        <a:t>Strips out inserted backslashes</a:t>
                      </a:r>
                      <a:endParaRPr lang="en-US" dirty="0"/>
                    </a:p>
                  </a:txBody>
                  <a:tcPr/>
                </a:tc>
              </a:tr>
              <a:tr h="370840">
                <a:tc>
                  <a:txBody>
                    <a:bodyPr/>
                    <a:lstStyle/>
                    <a:p>
                      <a:r>
                        <a:rPr lang="en-US" dirty="0" smtClean="0"/>
                        <a:t>explode($</a:t>
                      </a:r>
                      <a:r>
                        <a:rPr lang="en-US" dirty="0" err="1" smtClean="0"/>
                        <a:t>delimiters,$string</a:t>
                      </a:r>
                      <a:r>
                        <a:rPr lang="en-US" dirty="0" smtClean="0"/>
                        <a:t>)</a:t>
                      </a:r>
                      <a:endParaRPr lang="en-US" dirty="0"/>
                    </a:p>
                  </a:txBody>
                  <a:tcPr/>
                </a:tc>
                <a:tc>
                  <a:txBody>
                    <a:bodyPr/>
                    <a:lstStyle/>
                    <a:p>
                      <a:r>
                        <a:rPr lang="en-US" dirty="0" smtClean="0"/>
                        <a:t>It</a:t>
                      </a:r>
                      <a:r>
                        <a:rPr lang="en-US" baseline="0" dirty="0" smtClean="0"/>
                        <a:t> will breaks $string up into an array at the points marked by the $delimiters</a:t>
                      </a:r>
                      <a:endParaRPr lang="en-US" dirty="0"/>
                    </a:p>
                  </a:txBody>
                  <a:tcPr/>
                </a:tc>
              </a:tr>
              <a:tr h="370840">
                <a:tc>
                  <a:txBody>
                    <a:bodyPr/>
                    <a:lstStyle/>
                    <a:p>
                      <a:r>
                        <a:rPr lang="en-US" dirty="0" smtClean="0"/>
                        <a:t>implode($array)</a:t>
                      </a:r>
                      <a:endParaRPr lang="en-US" dirty="0"/>
                    </a:p>
                  </a:txBody>
                  <a:tcPr/>
                </a:tc>
                <a:tc>
                  <a:txBody>
                    <a:bodyPr/>
                    <a:lstStyle/>
                    <a:p>
                      <a:r>
                        <a:rPr lang="en-US" dirty="0" smtClean="0"/>
                        <a:t>Function returns combined string</a:t>
                      </a:r>
                      <a:r>
                        <a:rPr lang="en-US" baseline="0" dirty="0" smtClean="0"/>
                        <a:t> from an array.</a:t>
                      </a:r>
                      <a:endParaRPr lang="en-US" dirty="0"/>
                    </a:p>
                  </a:txBody>
                  <a:tcPr/>
                </a:tc>
              </a:tr>
              <a:tr h="370840">
                <a:tc>
                  <a:txBody>
                    <a:bodyPr/>
                    <a:lstStyle/>
                    <a:p>
                      <a:r>
                        <a:rPr lang="en-US" dirty="0" err="1" smtClean="0"/>
                        <a:t>strtolower</a:t>
                      </a:r>
                      <a:r>
                        <a:rPr lang="en-US" dirty="0" smtClean="0"/>
                        <a:t>($string)</a:t>
                      </a:r>
                      <a:endParaRPr lang="en-US" dirty="0"/>
                    </a:p>
                  </a:txBody>
                  <a:tcPr/>
                </a:tc>
                <a:tc>
                  <a:txBody>
                    <a:bodyPr/>
                    <a:lstStyle/>
                    <a:p>
                      <a:r>
                        <a:rPr lang="en-US" dirty="0" smtClean="0"/>
                        <a:t>Converts all characters in $string to lowercase.</a:t>
                      </a:r>
                      <a:endParaRPr lang="en-US" dirty="0"/>
                    </a:p>
                  </a:txBody>
                  <a:tcPr/>
                </a:tc>
              </a:tr>
              <a:tr h="370840">
                <a:tc>
                  <a:txBody>
                    <a:bodyPr/>
                    <a:lstStyle/>
                    <a:p>
                      <a:r>
                        <a:rPr lang="en-US" dirty="0" err="1" smtClean="0"/>
                        <a:t>strtoupper</a:t>
                      </a:r>
                      <a:r>
                        <a:rPr lang="en-US" dirty="0" smtClean="0"/>
                        <a:t>($string)</a:t>
                      </a:r>
                      <a:endParaRPr lang="en-US" dirty="0"/>
                    </a:p>
                  </a:txBody>
                  <a:tcPr/>
                </a:tc>
                <a:tc>
                  <a:txBody>
                    <a:bodyPr/>
                    <a:lstStyle/>
                    <a:p>
                      <a:r>
                        <a:rPr lang="en-US" dirty="0" smtClean="0"/>
                        <a:t>Converts all characters in $string to uppercase.</a:t>
                      </a:r>
                      <a:endParaRPr lang="en-US" dirty="0"/>
                    </a:p>
                  </a:txBody>
                  <a:tcPr/>
                </a:tc>
              </a:tr>
              <a:tr h="370840">
                <a:tc>
                  <a:txBody>
                    <a:bodyPr/>
                    <a:lstStyle/>
                    <a:p>
                      <a:r>
                        <a:rPr lang="en-US" dirty="0" err="1" smtClean="0"/>
                        <a:t>ucword</a:t>
                      </a:r>
                      <a:r>
                        <a:rPr lang="en-US" dirty="0" smtClean="0"/>
                        <a:t>($string)</a:t>
                      </a:r>
                      <a:endParaRPr lang="en-US" dirty="0"/>
                    </a:p>
                  </a:txBody>
                  <a:tcPr/>
                </a:tc>
                <a:tc>
                  <a:txBody>
                    <a:bodyPr/>
                    <a:lstStyle/>
                    <a:p>
                      <a:r>
                        <a:rPr lang="en-US" dirty="0" smtClean="0"/>
                        <a:t>Converts all the first letters in a string to uppercase.</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26</a:t>
            </a:fld>
            <a:endParaRPr lang="en-US"/>
          </a:p>
        </p:txBody>
      </p:sp>
      <p:sp>
        <p:nvSpPr>
          <p:cNvPr id="6" name="Rectangle 5"/>
          <p:cNvSpPr/>
          <p:nvPr/>
        </p:nvSpPr>
        <p:spPr>
          <a:xfrm>
            <a:off x="76200" y="1371600"/>
            <a:ext cx="899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 y="1981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00" y="2362200"/>
            <a:ext cx="899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200" y="2971800"/>
            <a:ext cx="899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3657600"/>
            <a:ext cx="899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200" y="4267200"/>
            <a:ext cx="899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4953000"/>
            <a:ext cx="899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Processing</a:t>
            </a:r>
            <a:endParaRPr lang="en-US" dirty="0"/>
          </a:p>
        </p:txBody>
      </p:sp>
      <p:sp>
        <p:nvSpPr>
          <p:cNvPr id="3" name="Content Placeholder 2"/>
          <p:cNvSpPr>
            <a:spLocks noGrp="1"/>
          </p:cNvSpPr>
          <p:nvPr>
            <p:ph idx="1"/>
          </p:nvPr>
        </p:nvSpPr>
        <p:spPr/>
        <p:txBody>
          <a:bodyPr/>
          <a:lstStyle/>
          <a:p>
            <a:r>
              <a:rPr lang="en-US" dirty="0" smtClean="0"/>
              <a:t>We can access form data using there inbuilt PHP associative array.</a:t>
            </a:r>
          </a:p>
          <a:p>
            <a:pPr lvl="1"/>
            <a:r>
              <a:rPr lang="en-US" dirty="0" smtClean="0"/>
              <a:t>$_GET		=&gt;	in case we have used </a:t>
            </a:r>
            <a:r>
              <a:rPr lang="en-US" b="1" dirty="0" smtClean="0"/>
              <a:t>get</a:t>
            </a:r>
            <a:r>
              <a:rPr lang="en-US" dirty="0" smtClean="0"/>
              <a:t> method in the form</a:t>
            </a:r>
          </a:p>
          <a:p>
            <a:pPr lvl="1"/>
            <a:r>
              <a:rPr lang="en-US" dirty="0" smtClean="0"/>
              <a:t>$_POST		=&gt;	in case we have used </a:t>
            </a:r>
            <a:r>
              <a:rPr lang="en-US" b="1" dirty="0" smtClean="0"/>
              <a:t>post</a:t>
            </a:r>
            <a:r>
              <a:rPr lang="en-US" dirty="0" smtClean="0"/>
              <a:t> method in the form</a:t>
            </a:r>
          </a:p>
          <a:p>
            <a:pPr lvl="1"/>
            <a:r>
              <a:rPr lang="en-US" dirty="0" smtClean="0"/>
              <a:t>$_REQUEST	=&gt;	in both the cases</a:t>
            </a:r>
          </a:p>
          <a:p>
            <a:pPr lvl="1"/>
            <a:endParaRPr lang="en-US" dirty="0" smtClean="0"/>
          </a:p>
          <a:p>
            <a:r>
              <a:rPr lang="en-US" dirty="0" smtClean="0"/>
              <a:t>For example,</a:t>
            </a:r>
          </a:p>
          <a:p>
            <a:pPr lvl="1">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27</a:t>
            </a:fld>
            <a:endParaRPr lang="en-US"/>
          </a:p>
        </p:txBody>
      </p:sp>
      <p:sp>
        <p:nvSpPr>
          <p:cNvPr id="5" name="TextBox 4"/>
          <p:cNvSpPr txBox="1"/>
          <p:nvPr/>
        </p:nvSpPr>
        <p:spPr>
          <a:xfrm>
            <a:off x="609600" y="3759875"/>
            <a:ext cx="3810000" cy="2031325"/>
          </a:xfrm>
          <a:prstGeom prst="rect">
            <a:avLst/>
          </a:prstGeom>
          <a:noFill/>
          <a:ln>
            <a:solidFill>
              <a:srgbClr val="92D050"/>
            </a:solidFill>
          </a:ln>
        </p:spPr>
        <p:txBody>
          <a:bodyPr wrap="square" rtlCol="0">
            <a:spAutoFit/>
          </a:bodyPr>
          <a:lstStyle/>
          <a:p>
            <a:pPr algn="ctr"/>
            <a:r>
              <a:rPr lang="en-US" b="1" dirty="0" smtClean="0">
                <a:solidFill>
                  <a:srgbClr val="FF0000"/>
                </a:solidFill>
              </a:rPr>
              <a:t>html</a:t>
            </a:r>
            <a:endParaRPr lang="en-US" dirty="0" smtClean="0"/>
          </a:p>
          <a:p>
            <a:r>
              <a:rPr lang="en-US" dirty="0" smtClean="0"/>
              <a:t>&lt;form action=“recive.php” method=“</a:t>
            </a:r>
            <a:r>
              <a:rPr lang="en-US" b="1" dirty="0" smtClean="0"/>
              <a:t>get</a:t>
            </a:r>
            <a:r>
              <a:rPr lang="en-US" dirty="0" smtClean="0"/>
              <a:t>”&gt;</a:t>
            </a:r>
          </a:p>
          <a:p>
            <a:r>
              <a:rPr lang="en-US" dirty="0" smtClean="0"/>
              <a:t>     &lt;input type=“text” name=“</a:t>
            </a:r>
            <a:r>
              <a:rPr lang="en-US" dirty="0" err="1" smtClean="0"/>
              <a:t>UserName</a:t>
            </a:r>
            <a:r>
              <a:rPr lang="en-US" dirty="0" smtClean="0"/>
              <a:t>”&gt;</a:t>
            </a:r>
          </a:p>
          <a:p>
            <a:r>
              <a:rPr lang="en-US" dirty="0" smtClean="0"/>
              <a:t>     &lt;input type=“submit”&gt;</a:t>
            </a:r>
          </a:p>
          <a:p>
            <a:r>
              <a:rPr lang="en-US" dirty="0" smtClean="0"/>
              <a:t>&lt;/form&gt;</a:t>
            </a:r>
            <a:endParaRPr lang="en-US" dirty="0"/>
          </a:p>
        </p:txBody>
      </p:sp>
      <p:sp>
        <p:nvSpPr>
          <p:cNvPr id="6" name="TextBox 5"/>
          <p:cNvSpPr txBox="1"/>
          <p:nvPr/>
        </p:nvSpPr>
        <p:spPr>
          <a:xfrm>
            <a:off x="4724400" y="3759875"/>
            <a:ext cx="3810000" cy="1477328"/>
          </a:xfrm>
          <a:prstGeom prst="rect">
            <a:avLst/>
          </a:prstGeom>
          <a:noFill/>
          <a:ln>
            <a:solidFill>
              <a:srgbClr val="92D050"/>
            </a:solidFill>
          </a:ln>
        </p:spPr>
        <p:txBody>
          <a:bodyPr wrap="square" rtlCol="0">
            <a:spAutoFit/>
          </a:bodyPr>
          <a:lstStyle/>
          <a:p>
            <a:pPr algn="ctr"/>
            <a:r>
              <a:rPr lang="en-US" b="1" dirty="0" smtClean="0">
                <a:solidFill>
                  <a:srgbClr val="FF0000"/>
                </a:solidFill>
              </a:rPr>
              <a:t>recive.php</a:t>
            </a:r>
            <a:endParaRPr lang="en-US" dirty="0" smtClean="0"/>
          </a:p>
          <a:p>
            <a:r>
              <a:rPr lang="en-US" dirty="0" smtClean="0"/>
              <a:t>&lt;?</a:t>
            </a:r>
            <a:r>
              <a:rPr lang="en-US" dirty="0" err="1" smtClean="0"/>
              <a:t>php</a:t>
            </a:r>
            <a:endParaRPr lang="en-US" dirty="0" smtClean="0"/>
          </a:p>
          <a:p>
            <a:r>
              <a:rPr lang="en-US" dirty="0" smtClean="0"/>
              <a:t>    $u = $_</a:t>
            </a:r>
            <a:r>
              <a:rPr lang="en-US" b="1" dirty="0" smtClean="0"/>
              <a:t>GET</a:t>
            </a:r>
            <a:r>
              <a:rPr lang="en-US" dirty="0" smtClean="0"/>
              <a:t>[‘</a:t>
            </a:r>
            <a:r>
              <a:rPr lang="en-US" dirty="0" err="1" smtClean="0"/>
              <a:t>UserName</a:t>
            </a:r>
            <a:r>
              <a:rPr lang="en-US" dirty="0" smtClean="0"/>
              <a:t>’];</a:t>
            </a:r>
          </a:p>
          <a:p>
            <a:r>
              <a:rPr lang="en-US" dirty="0" smtClean="0"/>
              <a:t>    echo($u);</a:t>
            </a:r>
          </a:p>
          <a:p>
            <a:r>
              <a:rPr lang="en-US" dirty="0" smtClean="0"/>
              <a:t>?&gt;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 in PHP</a:t>
            </a:r>
            <a:endParaRPr lang="en-US" dirty="0"/>
          </a:p>
        </p:txBody>
      </p:sp>
      <p:sp>
        <p:nvSpPr>
          <p:cNvPr id="3" name="Content Placeholder 2"/>
          <p:cNvSpPr>
            <a:spLocks noGrp="1"/>
          </p:cNvSpPr>
          <p:nvPr>
            <p:ph idx="1"/>
          </p:nvPr>
        </p:nvSpPr>
        <p:spPr/>
        <p:txBody>
          <a:bodyPr>
            <a:normAutofit/>
          </a:bodyPr>
          <a:lstStyle/>
          <a:p>
            <a:r>
              <a:rPr lang="en-US" dirty="0" smtClean="0"/>
              <a:t>PHP has several functions for creating, reading, uploading, and editing files.</a:t>
            </a:r>
          </a:p>
          <a:p>
            <a:r>
              <a:rPr lang="en-US" dirty="0" err="1" smtClean="0"/>
              <a:t>fopen</a:t>
            </a:r>
            <a:r>
              <a:rPr lang="en-US" dirty="0" smtClean="0"/>
              <a:t>($filename, $mode)  will return the handle to access file.</a:t>
            </a:r>
          </a:p>
          <a:p>
            <a:pPr lvl="1"/>
            <a:r>
              <a:rPr lang="en-US" dirty="0" smtClean="0"/>
              <a:t>"r" (Read only. Starts at the beginning of the file)</a:t>
            </a:r>
          </a:p>
          <a:p>
            <a:pPr lvl="1"/>
            <a:r>
              <a:rPr lang="en-US" dirty="0" smtClean="0"/>
              <a:t>"r+" (Read/Write. Starts at the beginning of the file)</a:t>
            </a:r>
          </a:p>
          <a:p>
            <a:pPr lvl="1"/>
            <a:r>
              <a:rPr lang="en-US" dirty="0" smtClean="0"/>
              <a:t>"w" (Write only. Opens and clears the contents of file; or creates a new file if it doesn't exist)</a:t>
            </a:r>
          </a:p>
          <a:p>
            <a:pPr lvl="1"/>
            <a:r>
              <a:rPr lang="en-US" dirty="0" smtClean="0"/>
              <a:t>"w+" (Read/Write. Opens and clears the contents of file; or creates a new file if it doesn't exist)</a:t>
            </a:r>
          </a:p>
          <a:p>
            <a:pPr lvl="1"/>
            <a:r>
              <a:rPr lang="en-US" dirty="0" smtClean="0"/>
              <a:t>"a" (Write only. Opens and writes to the end of the file or creates a new file if it doesn't exist)</a:t>
            </a:r>
          </a:p>
          <a:p>
            <a:pPr lvl="1"/>
            <a:r>
              <a:rPr lang="en-US" dirty="0" smtClean="0"/>
              <a:t>"a+" (Read/Write. Preserves file content by writing to the end of the file)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 in PHP (Cont.)</a:t>
            </a:r>
            <a:endParaRPr lang="en-US" dirty="0"/>
          </a:p>
        </p:txBody>
      </p:sp>
      <p:graphicFrame>
        <p:nvGraphicFramePr>
          <p:cNvPr id="5" name="Content Placeholder 4"/>
          <p:cNvGraphicFramePr>
            <a:graphicFrameLocks noGrp="1"/>
          </p:cNvGraphicFramePr>
          <p:nvPr>
            <p:ph idx="1"/>
          </p:nvPr>
        </p:nvGraphicFramePr>
        <p:xfrm>
          <a:off x="190500" y="990600"/>
          <a:ext cx="8763000" cy="360680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dirty="0" smtClean="0"/>
                        <a:t>Function</a:t>
                      </a:r>
                      <a:endParaRPr lang="en-US" dirty="0"/>
                    </a:p>
                  </a:txBody>
                  <a:tcPr/>
                </a:tc>
                <a:tc>
                  <a:txBody>
                    <a:bodyPr/>
                    <a:lstStyle/>
                    <a:p>
                      <a:r>
                        <a:rPr lang="en-US" dirty="0" smtClean="0"/>
                        <a:t>Purpose</a:t>
                      </a:r>
                      <a:endParaRPr lang="en-US" dirty="0"/>
                    </a:p>
                  </a:txBody>
                  <a:tcPr/>
                </a:tc>
              </a:tr>
              <a:tr h="370840">
                <a:tc>
                  <a:txBody>
                    <a:bodyPr/>
                    <a:lstStyle/>
                    <a:p>
                      <a:r>
                        <a:rPr lang="en-US" dirty="0" err="1" smtClean="0"/>
                        <a:t>file_exists</a:t>
                      </a:r>
                      <a:r>
                        <a:rPr lang="en-US" dirty="0" smtClean="0"/>
                        <a:t>($file)</a:t>
                      </a:r>
                      <a:endParaRPr lang="en-US" dirty="0"/>
                    </a:p>
                  </a:txBody>
                  <a:tcPr/>
                </a:tc>
                <a:tc>
                  <a:txBody>
                    <a:bodyPr/>
                    <a:lstStyle/>
                    <a:p>
                      <a:r>
                        <a:rPr lang="en-US" dirty="0" smtClean="0"/>
                        <a:t>Will return true</a:t>
                      </a:r>
                      <a:r>
                        <a:rPr lang="en-US" baseline="0" dirty="0" smtClean="0"/>
                        <a:t> if file is found, false otherwise</a:t>
                      </a:r>
                      <a:endParaRPr lang="en-US" dirty="0"/>
                    </a:p>
                  </a:txBody>
                  <a:tcPr/>
                </a:tc>
              </a:tr>
              <a:tr h="370840">
                <a:tc>
                  <a:txBody>
                    <a:bodyPr/>
                    <a:lstStyle/>
                    <a:p>
                      <a:r>
                        <a:rPr lang="en-US" dirty="0" err="1" smtClean="0"/>
                        <a:t>filesize</a:t>
                      </a:r>
                      <a:r>
                        <a:rPr lang="en-US" dirty="0" smtClean="0"/>
                        <a:t>($file)</a:t>
                      </a:r>
                      <a:endParaRPr lang="en-US" dirty="0"/>
                    </a:p>
                  </a:txBody>
                  <a:tcPr/>
                </a:tc>
                <a:tc>
                  <a:txBody>
                    <a:bodyPr/>
                    <a:lstStyle/>
                    <a:p>
                      <a:r>
                        <a:rPr lang="en-US" dirty="0" smtClean="0"/>
                        <a:t>Returns the size of the file in bytes.</a:t>
                      </a:r>
                      <a:endParaRPr lang="en-US" dirty="0"/>
                    </a:p>
                  </a:txBody>
                  <a:tcPr/>
                </a:tc>
              </a:tr>
              <a:tr h="370840">
                <a:tc>
                  <a:txBody>
                    <a:bodyPr/>
                    <a:lstStyle/>
                    <a:p>
                      <a:r>
                        <a:rPr lang="en-US" dirty="0" err="1" smtClean="0"/>
                        <a:t>fread</a:t>
                      </a:r>
                      <a:r>
                        <a:rPr lang="en-US" dirty="0" smtClean="0"/>
                        <a:t>($</a:t>
                      </a:r>
                      <a:r>
                        <a:rPr lang="en-US" dirty="0" err="1" smtClean="0"/>
                        <a:t>file,$bytesToRead</a:t>
                      </a:r>
                      <a:r>
                        <a:rPr lang="en-US" dirty="0" smtClean="0"/>
                        <a:t>)</a:t>
                      </a:r>
                      <a:endParaRPr lang="en-US" dirty="0"/>
                    </a:p>
                  </a:txBody>
                  <a:tcPr/>
                </a:tc>
                <a:tc>
                  <a:txBody>
                    <a:bodyPr/>
                    <a:lstStyle/>
                    <a:p>
                      <a:r>
                        <a:rPr lang="en-US" dirty="0" smtClean="0"/>
                        <a:t>Will read</a:t>
                      </a:r>
                      <a:r>
                        <a:rPr lang="en-US" baseline="0" dirty="0" smtClean="0"/>
                        <a:t> $</a:t>
                      </a:r>
                      <a:r>
                        <a:rPr lang="en-US" baseline="0" dirty="0" err="1" smtClean="0"/>
                        <a:t>bytesToRead</a:t>
                      </a:r>
                      <a:r>
                        <a:rPr lang="en-US" baseline="0" dirty="0" smtClean="0"/>
                        <a:t> from $file handle</a:t>
                      </a:r>
                      <a:endParaRPr lang="en-US" dirty="0"/>
                    </a:p>
                  </a:txBody>
                  <a:tcPr/>
                </a:tc>
              </a:tr>
              <a:tr h="370840">
                <a:tc>
                  <a:txBody>
                    <a:bodyPr/>
                    <a:lstStyle/>
                    <a:p>
                      <a:r>
                        <a:rPr lang="en-US" dirty="0" err="1" smtClean="0"/>
                        <a:t>fwrite</a:t>
                      </a:r>
                      <a:r>
                        <a:rPr lang="en-US" dirty="0" smtClean="0"/>
                        <a:t>($</a:t>
                      </a:r>
                      <a:r>
                        <a:rPr lang="en-US" dirty="0" err="1" smtClean="0"/>
                        <a:t>file,$str</a:t>
                      </a:r>
                      <a:r>
                        <a:rPr lang="en-US" dirty="0" smtClean="0"/>
                        <a:t>)</a:t>
                      </a:r>
                      <a:endParaRPr lang="en-US" dirty="0"/>
                    </a:p>
                  </a:txBody>
                  <a:tcPr/>
                </a:tc>
                <a:tc>
                  <a:txBody>
                    <a:bodyPr/>
                    <a:lstStyle/>
                    <a:p>
                      <a:r>
                        <a:rPr lang="en-US" dirty="0" smtClean="0"/>
                        <a:t>Will write $</a:t>
                      </a:r>
                      <a:r>
                        <a:rPr lang="en-US" dirty="0" err="1" smtClean="0"/>
                        <a:t>str</a:t>
                      </a:r>
                      <a:r>
                        <a:rPr lang="en-US" dirty="0" smtClean="0"/>
                        <a:t> in the $file</a:t>
                      </a:r>
                      <a:r>
                        <a:rPr lang="en-US" baseline="0" dirty="0" smtClean="0"/>
                        <a:t> handle</a:t>
                      </a:r>
                      <a:endParaRPr lang="en-US" dirty="0"/>
                    </a:p>
                  </a:txBody>
                  <a:tcPr/>
                </a:tc>
              </a:tr>
              <a:tr h="370840">
                <a:tc>
                  <a:txBody>
                    <a:bodyPr/>
                    <a:lstStyle/>
                    <a:p>
                      <a:r>
                        <a:rPr lang="en-US" dirty="0" err="1" smtClean="0"/>
                        <a:t>fclose</a:t>
                      </a:r>
                      <a:r>
                        <a:rPr lang="en-US" dirty="0" smtClean="0"/>
                        <a:t>($file)</a:t>
                      </a:r>
                      <a:endParaRPr lang="en-US" dirty="0"/>
                    </a:p>
                  </a:txBody>
                  <a:tcPr/>
                </a:tc>
                <a:tc>
                  <a:txBody>
                    <a:bodyPr/>
                    <a:lstStyle/>
                    <a:p>
                      <a:r>
                        <a:rPr lang="en-US" dirty="0" smtClean="0"/>
                        <a:t>Will close the $file handle</a:t>
                      </a:r>
                      <a:endParaRPr lang="en-US" dirty="0"/>
                    </a:p>
                  </a:txBody>
                  <a:tcPr/>
                </a:tc>
              </a:tr>
              <a:tr h="370840">
                <a:tc>
                  <a:txBody>
                    <a:bodyPr/>
                    <a:lstStyle/>
                    <a:p>
                      <a:r>
                        <a:rPr lang="en-US" dirty="0" smtClean="0"/>
                        <a:t>copy($</a:t>
                      </a:r>
                      <a:r>
                        <a:rPr lang="en-US" dirty="0" err="1" smtClean="0"/>
                        <a:t>source,$destination</a:t>
                      </a:r>
                      <a:r>
                        <a:rPr lang="en-US" dirty="0" smtClean="0"/>
                        <a:t>)</a:t>
                      </a:r>
                      <a:endParaRPr lang="en-US" dirty="0"/>
                    </a:p>
                  </a:txBody>
                  <a:tcPr/>
                </a:tc>
                <a:tc>
                  <a:txBody>
                    <a:bodyPr/>
                    <a:lstStyle/>
                    <a:p>
                      <a:r>
                        <a:rPr lang="en-US" dirty="0" smtClean="0"/>
                        <a:t>Will</a:t>
                      </a:r>
                      <a:r>
                        <a:rPr lang="en-US" baseline="0" dirty="0" smtClean="0"/>
                        <a:t> copy from $source to $destination</a:t>
                      </a:r>
                      <a:endParaRPr lang="en-US" dirty="0"/>
                    </a:p>
                  </a:txBody>
                  <a:tcPr/>
                </a:tc>
              </a:tr>
              <a:tr h="370840">
                <a:tc>
                  <a:txBody>
                    <a:bodyPr/>
                    <a:lstStyle/>
                    <a:p>
                      <a:r>
                        <a:rPr lang="en-US" dirty="0" smtClean="0"/>
                        <a:t>rename($</a:t>
                      </a:r>
                      <a:r>
                        <a:rPr lang="en-US" dirty="0" err="1" smtClean="0"/>
                        <a:t>oldname,$newname</a:t>
                      </a:r>
                      <a:r>
                        <a:rPr lang="en-US" dirty="0" smtClean="0"/>
                        <a:t>)</a:t>
                      </a:r>
                      <a:endParaRPr lang="en-US" dirty="0"/>
                    </a:p>
                  </a:txBody>
                  <a:tcPr/>
                </a:tc>
                <a:tc>
                  <a:txBody>
                    <a:bodyPr/>
                    <a:lstStyle/>
                    <a:p>
                      <a:r>
                        <a:rPr lang="en-US" dirty="0" smtClean="0"/>
                        <a:t>Will rename</a:t>
                      </a:r>
                      <a:r>
                        <a:rPr lang="en-US" baseline="0" dirty="0" smtClean="0"/>
                        <a:t> the file to $</a:t>
                      </a:r>
                      <a:r>
                        <a:rPr lang="en-US" baseline="0" dirty="0" err="1" smtClean="0"/>
                        <a:t>newname</a:t>
                      </a:r>
                      <a:endParaRPr lang="en-US" dirty="0"/>
                    </a:p>
                  </a:txBody>
                  <a:tcPr/>
                </a:tc>
              </a:tr>
              <a:tr h="370840">
                <a:tc>
                  <a:txBody>
                    <a:bodyPr/>
                    <a:lstStyle/>
                    <a:p>
                      <a:r>
                        <a:rPr lang="en-US" dirty="0" smtClean="0"/>
                        <a:t>unlink($file)</a:t>
                      </a:r>
                      <a:endParaRPr lang="en-US" dirty="0"/>
                    </a:p>
                  </a:txBody>
                  <a:tcPr/>
                </a:tc>
                <a:tc>
                  <a:txBody>
                    <a:bodyPr/>
                    <a:lstStyle/>
                    <a:p>
                      <a:r>
                        <a:rPr lang="en-US" dirty="0" smtClean="0"/>
                        <a:t>Will delete the file</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29</a:t>
            </a:fld>
            <a:endParaRPr lang="en-US"/>
          </a:p>
        </p:txBody>
      </p:sp>
      <p:sp>
        <p:nvSpPr>
          <p:cNvPr id="6" name="Rectangle 5"/>
          <p:cNvSpPr/>
          <p:nvPr/>
        </p:nvSpPr>
        <p:spPr>
          <a:xfrm>
            <a:off x="76200" y="1371600"/>
            <a:ext cx="899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 y="1981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2362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200" y="2743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3124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3505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3886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4267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Introduction to PHP</a:t>
            </a:r>
            <a:endParaRPr lang="en-IN" dirty="0">
              <a:latin typeface="+mj-lt"/>
            </a:endParaRPr>
          </a:p>
        </p:txBody>
      </p:sp>
      <p:sp>
        <p:nvSpPr>
          <p:cNvPr id="20" name="Content Placeholder 2"/>
          <p:cNvSpPr>
            <a:spLocks noGrp="1"/>
          </p:cNvSpPr>
          <p:nvPr>
            <p:ph idx="1"/>
          </p:nvPr>
        </p:nvSpPr>
        <p:spPr>
          <a:xfrm>
            <a:off x="190500" y="990600"/>
            <a:ext cx="8763000" cy="5334000"/>
          </a:xfrm>
        </p:spPr>
        <p:txBody>
          <a:bodyPr/>
          <a:lstStyle/>
          <a:p>
            <a:r>
              <a:rPr lang="en-US" dirty="0" smtClean="0"/>
              <a:t>PHP is a scripting language that allows you to create dynamic Web pages </a:t>
            </a:r>
          </a:p>
          <a:p>
            <a:r>
              <a:rPr lang="en-US" dirty="0" smtClean="0"/>
              <a:t>You can embed PHP scripting within normal html coding </a:t>
            </a:r>
          </a:p>
          <a:p>
            <a:r>
              <a:rPr lang="en-US" dirty="0" smtClean="0"/>
              <a:t>PHP was designed primarily for the Web </a:t>
            </a:r>
          </a:p>
          <a:p>
            <a:r>
              <a:rPr lang="en-US" dirty="0" smtClean="0"/>
              <a:t>PHP includes a comprehensive set of database access functions </a:t>
            </a:r>
          </a:p>
          <a:p>
            <a:r>
              <a:rPr lang="en-US" dirty="0" smtClean="0"/>
              <a:t>High performance/ease of learning/low cost</a:t>
            </a:r>
          </a:p>
          <a:p>
            <a:r>
              <a:rPr lang="en-US" dirty="0" smtClean="0"/>
              <a:t>Open-source</a:t>
            </a:r>
          </a:p>
          <a:p>
            <a:pPr lvl="1"/>
            <a:r>
              <a:rPr lang="en-US" dirty="0" smtClean="0"/>
              <a:t>Anyone may view, modify and redistribute source code</a:t>
            </a:r>
          </a:p>
          <a:p>
            <a:pPr lvl="1"/>
            <a:r>
              <a:rPr lang="en-US" dirty="0" smtClean="0"/>
              <a:t>Supported freely by community</a:t>
            </a:r>
          </a:p>
          <a:p>
            <a:r>
              <a:rPr lang="en-US" dirty="0" smtClean="0"/>
              <a:t>Platform independent</a:t>
            </a:r>
          </a:p>
        </p:txBody>
      </p:sp>
      <p:sp>
        <p:nvSpPr>
          <p:cNvPr id="4" name="Slide Number Placeholder 3"/>
          <p:cNvSpPr>
            <a:spLocks noGrp="1"/>
          </p:cNvSpPr>
          <p:nvPr>
            <p:ph type="sldNum" sz="quarter" idx="12"/>
          </p:nvPr>
        </p:nvSpPr>
        <p:spPr>
          <a:xfrm>
            <a:off x="7010400" y="6096000"/>
            <a:ext cx="2133600" cy="365125"/>
          </a:xfrm>
        </p:spPr>
        <p:txBody>
          <a:bodyPr/>
          <a:lstStyle/>
          <a:p>
            <a:fld id="{5EA8BEFB-AE5B-48F9-BBAD-B489CDE48C80}" type="slidenum">
              <a:rPr lang="en-US" smtClean="0"/>
              <a:pPr/>
              <a:t>3</a:t>
            </a:fld>
            <a:endParaRPr lang="en-US" dirty="0"/>
          </a:p>
        </p:txBody>
      </p:sp>
    </p:spTree>
    <p:extLst>
      <p:ext uri="{BB962C8B-B14F-4D97-AF65-F5344CB8AC3E}">
        <p14:creationId xmlns:p14="http://schemas.microsoft.com/office/powerpoint/2010/main" val="8195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linds(horizont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linds(horizont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linds(horizont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linds(horizontal)">
                                      <p:cBhvr>
                                        <p:cTn id="27" dur="500"/>
                                        <p:tgtEl>
                                          <p:spTgt spid="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xEl>
                                              <p:pRg st="5" end="5"/>
                                            </p:txEl>
                                          </p:spTgt>
                                        </p:tgtEl>
                                        <p:attrNameLst>
                                          <p:attrName>style.visibility</p:attrName>
                                        </p:attrNameLst>
                                      </p:cBhvr>
                                      <p:to>
                                        <p:strVal val="visible"/>
                                      </p:to>
                                    </p:set>
                                    <p:animEffect transition="in" filter="blinds(horizontal)">
                                      <p:cBhvr>
                                        <p:cTn id="32" dur="500"/>
                                        <p:tgtEl>
                                          <p:spTgt spid="20">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0">
                                            <p:txEl>
                                              <p:pRg st="6" end="6"/>
                                            </p:txEl>
                                          </p:spTgt>
                                        </p:tgtEl>
                                        <p:attrNameLst>
                                          <p:attrName>style.visibility</p:attrName>
                                        </p:attrNameLst>
                                      </p:cBhvr>
                                      <p:to>
                                        <p:strVal val="visible"/>
                                      </p:to>
                                    </p:set>
                                    <p:animEffect transition="in" filter="blinds(horizontal)">
                                      <p:cBhvr>
                                        <p:cTn id="35" dur="500"/>
                                        <p:tgtEl>
                                          <p:spTgt spid="20">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0">
                                            <p:txEl>
                                              <p:pRg st="7" end="7"/>
                                            </p:txEl>
                                          </p:spTgt>
                                        </p:tgtEl>
                                        <p:attrNameLst>
                                          <p:attrName>style.visibility</p:attrName>
                                        </p:attrNameLst>
                                      </p:cBhvr>
                                      <p:to>
                                        <p:strVal val="visible"/>
                                      </p:to>
                                    </p:set>
                                    <p:animEffect transition="in" filter="blinds(horizontal)">
                                      <p:cBhvr>
                                        <p:cTn id="38" dur="500"/>
                                        <p:tgtEl>
                                          <p:spTgt spid="20">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0">
                                            <p:txEl>
                                              <p:pRg st="8" end="8"/>
                                            </p:txEl>
                                          </p:spTgt>
                                        </p:tgtEl>
                                        <p:attrNameLst>
                                          <p:attrName>style.visibility</p:attrName>
                                        </p:attrNameLst>
                                      </p:cBhvr>
                                      <p:to>
                                        <p:strVal val="visible"/>
                                      </p:to>
                                    </p:set>
                                    <p:animEffect transition="in" filter="blinds(horizontal)">
                                      <p:cBhvr>
                                        <p:cTn id="43" dur="500"/>
                                        <p:tgtEl>
                                          <p:spTgt spid="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 Example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30</a:t>
            </a:fld>
            <a:endParaRPr lang="en-US"/>
          </a:p>
        </p:txBody>
      </p:sp>
      <p:sp>
        <p:nvSpPr>
          <p:cNvPr id="5" name="TextBox 4"/>
          <p:cNvSpPr txBox="1"/>
          <p:nvPr/>
        </p:nvSpPr>
        <p:spPr>
          <a:xfrm>
            <a:off x="304800" y="2590800"/>
            <a:ext cx="4267200" cy="3416320"/>
          </a:xfrm>
          <a:prstGeom prst="rect">
            <a:avLst/>
          </a:prstGeom>
          <a:noFill/>
          <a:ln>
            <a:solidFill>
              <a:srgbClr val="92D050"/>
            </a:solidFill>
          </a:ln>
        </p:spPr>
        <p:txBody>
          <a:bodyPr wrap="square" rtlCol="0">
            <a:spAutoFit/>
          </a:bodyPr>
          <a:lstStyle/>
          <a:p>
            <a:pPr algn="ctr">
              <a:defRPr/>
            </a:pPr>
            <a:r>
              <a:rPr lang="en-US" b="1" dirty="0" smtClean="0">
                <a:solidFill>
                  <a:srgbClr val="FF0000"/>
                </a:solidFill>
              </a:rPr>
              <a:t>Read File</a:t>
            </a:r>
          </a:p>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lvl="1">
              <a:defRPr/>
            </a:pPr>
            <a:r>
              <a:rPr lang="en-US" dirty="0" smtClean="0"/>
              <a:t>$file = </a:t>
            </a:r>
            <a:r>
              <a:rPr lang="en-US" dirty="0" err="1" smtClean="0"/>
              <a:t>fopen</a:t>
            </a:r>
            <a:r>
              <a:rPr lang="en-US" dirty="0" smtClean="0"/>
              <a:t>("</a:t>
            </a:r>
            <a:r>
              <a:rPr lang="en-US" dirty="0" err="1" smtClean="0"/>
              <a:t>text.txt","a</a:t>
            </a:r>
            <a:r>
              <a:rPr lang="en-US" dirty="0" smtClean="0"/>
              <a:t>+");</a:t>
            </a:r>
          </a:p>
          <a:p>
            <a:pPr lvl="1">
              <a:defRPr/>
            </a:pPr>
            <a:r>
              <a:rPr lang="en-US" dirty="0" smtClean="0"/>
              <a:t>$text = </a:t>
            </a:r>
            <a:r>
              <a:rPr lang="en-US" dirty="0" err="1" smtClean="0"/>
              <a:t>fread</a:t>
            </a:r>
            <a:r>
              <a:rPr lang="en-US" dirty="0" smtClean="0"/>
              <a:t>($</a:t>
            </a:r>
            <a:r>
              <a:rPr lang="en-US" dirty="0" err="1" smtClean="0"/>
              <a:t>file,filesize</a:t>
            </a:r>
            <a:r>
              <a:rPr lang="en-US" dirty="0" smtClean="0"/>
              <a:t>("text.txt"));</a:t>
            </a:r>
          </a:p>
          <a:p>
            <a:pPr lvl="1">
              <a:defRPr/>
            </a:pPr>
            <a:r>
              <a:rPr lang="en-US" dirty="0" smtClean="0"/>
              <a:t>echo($text);</a:t>
            </a:r>
          </a:p>
          <a:p>
            <a:pPr>
              <a:defRPr/>
            </a:pPr>
            <a:r>
              <a:rPr lang="en-US" dirty="0" smtClean="0">
                <a:solidFill>
                  <a:srgbClr val="FF0000"/>
                </a:solidFill>
              </a:rPr>
              <a:t>?&gt;</a:t>
            </a:r>
          </a:p>
          <a:p>
            <a:pPr algn="ctr">
              <a:defRPr/>
            </a:pPr>
            <a:r>
              <a:rPr lang="en-US" b="1" dirty="0" smtClean="0">
                <a:solidFill>
                  <a:srgbClr val="FF0000"/>
                </a:solidFill>
              </a:rPr>
              <a:t>Write File</a:t>
            </a:r>
          </a:p>
          <a:p>
            <a:pPr>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lvl="1">
              <a:defRPr/>
            </a:pPr>
            <a:r>
              <a:rPr lang="en-US" dirty="0" err="1" smtClean="0"/>
              <a:t>fwrite</a:t>
            </a:r>
            <a:r>
              <a:rPr lang="en-US" dirty="0" smtClean="0"/>
              <a:t>($file," New Content");</a:t>
            </a:r>
          </a:p>
          <a:p>
            <a:pPr lvl="1">
              <a:defRPr/>
            </a:pPr>
            <a:r>
              <a:rPr lang="en-US" dirty="0" smtClean="0"/>
              <a:t>$text = </a:t>
            </a:r>
            <a:r>
              <a:rPr lang="en-US" dirty="0" err="1" smtClean="0"/>
              <a:t>fread</a:t>
            </a:r>
            <a:r>
              <a:rPr lang="en-US" dirty="0" smtClean="0"/>
              <a:t>($</a:t>
            </a:r>
            <a:r>
              <a:rPr lang="en-US" dirty="0" err="1" smtClean="0"/>
              <a:t>file,filesize</a:t>
            </a:r>
            <a:r>
              <a:rPr lang="en-US" dirty="0" smtClean="0"/>
              <a:t>("text.txt"));</a:t>
            </a:r>
          </a:p>
          <a:p>
            <a:pPr lvl="1">
              <a:defRPr/>
            </a:pPr>
            <a:r>
              <a:rPr lang="en-US" dirty="0" smtClean="0"/>
              <a:t>echo($text);</a:t>
            </a:r>
            <a:endParaRPr lang="en-US" dirty="0" smtClean="0">
              <a:solidFill>
                <a:srgbClr val="FF0000"/>
              </a:solidFill>
            </a:endParaRPr>
          </a:p>
          <a:p>
            <a:pPr>
              <a:defRPr/>
            </a:pPr>
            <a:r>
              <a:rPr lang="en-US" dirty="0" smtClean="0">
                <a:solidFill>
                  <a:srgbClr val="FF0000"/>
                </a:solidFill>
              </a:rPr>
              <a:t>?&gt;</a:t>
            </a:r>
          </a:p>
        </p:txBody>
      </p:sp>
      <p:sp>
        <p:nvSpPr>
          <p:cNvPr id="6" name="TextBox 5"/>
          <p:cNvSpPr txBox="1"/>
          <p:nvPr/>
        </p:nvSpPr>
        <p:spPr>
          <a:xfrm>
            <a:off x="304800" y="1258669"/>
            <a:ext cx="4267200" cy="646331"/>
          </a:xfrm>
          <a:prstGeom prst="rect">
            <a:avLst/>
          </a:prstGeom>
          <a:noFill/>
          <a:ln>
            <a:solidFill>
              <a:srgbClr val="92D050"/>
            </a:solidFill>
          </a:ln>
        </p:spPr>
        <p:txBody>
          <a:bodyPr wrap="square" rtlCol="0">
            <a:spAutoFit/>
          </a:bodyPr>
          <a:lstStyle/>
          <a:p>
            <a:pPr algn="ctr" fontAlgn="auto">
              <a:spcBef>
                <a:spcPts val="0"/>
              </a:spcBef>
              <a:spcAft>
                <a:spcPts val="0"/>
              </a:spcAft>
              <a:defRPr/>
            </a:pPr>
            <a:r>
              <a:rPr lang="en-US" b="1" dirty="0" smtClean="0">
                <a:solidFill>
                  <a:srgbClr val="FF0000"/>
                </a:solidFill>
              </a:rPr>
              <a:t>text.txt</a:t>
            </a:r>
          </a:p>
          <a:p>
            <a:pPr fontAlgn="auto">
              <a:spcBef>
                <a:spcPts val="0"/>
              </a:spcBef>
              <a:spcAft>
                <a:spcPts val="0"/>
              </a:spcAft>
              <a:defRPr/>
            </a:pPr>
            <a:r>
              <a:rPr lang="en-US" dirty="0" smtClean="0">
                <a:solidFill>
                  <a:schemeClr val="tx1">
                    <a:lumMod val="75000"/>
                    <a:lumOff val="25000"/>
                  </a:schemeClr>
                </a:solidFill>
              </a:rPr>
              <a:t>Hello World From </a:t>
            </a:r>
            <a:r>
              <a:rPr lang="en-US" dirty="0" err="1" smtClean="0">
                <a:solidFill>
                  <a:schemeClr val="tx1">
                    <a:lumMod val="75000"/>
                    <a:lumOff val="25000"/>
                  </a:schemeClr>
                </a:solidFill>
              </a:rPr>
              <a:t>Darshan</a:t>
            </a:r>
            <a:r>
              <a:rPr lang="en-US" dirty="0" smtClean="0">
                <a:solidFill>
                  <a:schemeClr val="tx1">
                    <a:lumMod val="75000"/>
                    <a:lumOff val="25000"/>
                  </a:schemeClr>
                </a:solidFill>
              </a:rPr>
              <a:t> College</a:t>
            </a:r>
          </a:p>
        </p:txBody>
      </p:sp>
      <p:pic>
        <p:nvPicPr>
          <p:cNvPr id="34818" name="Picture 2"/>
          <p:cNvPicPr>
            <a:picLocks noChangeAspect="1" noChangeArrowheads="1"/>
          </p:cNvPicPr>
          <p:nvPr/>
        </p:nvPicPr>
        <p:blipFill>
          <a:blip r:embed="rId2"/>
          <a:srcRect/>
          <a:stretch>
            <a:fillRect/>
          </a:stretch>
        </p:blipFill>
        <p:spPr bwMode="auto">
          <a:xfrm>
            <a:off x="4876800" y="1447800"/>
            <a:ext cx="3619500" cy="34099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18"/>
                                        </p:tgtEl>
                                        <p:attrNameLst>
                                          <p:attrName>style.visibility</p:attrName>
                                        </p:attrNameLst>
                                      </p:cBhvr>
                                      <p:to>
                                        <p:strVal val="visible"/>
                                      </p:to>
                                    </p:set>
                                    <p:animEffect transition="in" filter="blinds(horizontal)">
                                      <p:cBhvr>
                                        <p:cTn id="1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in PHP</a:t>
            </a:r>
            <a:endParaRPr lang="en-US" dirty="0"/>
          </a:p>
        </p:txBody>
      </p:sp>
      <p:sp>
        <p:nvSpPr>
          <p:cNvPr id="3" name="Content Placeholder 2"/>
          <p:cNvSpPr>
            <a:spLocks noGrp="1"/>
          </p:cNvSpPr>
          <p:nvPr>
            <p:ph idx="1"/>
          </p:nvPr>
        </p:nvSpPr>
        <p:spPr/>
        <p:txBody>
          <a:bodyPr>
            <a:normAutofit lnSpcReduction="10000"/>
          </a:bodyPr>
          <a:lstStyle/>
          <a:p>
            <a:r>
              <a:rPr lang="en-US" dirty="0" smtClean="0"/>
              <a:t>HTTP cookies are data which a server-side script sends to a web client to keep for a period of time.</a:t>
            </a:r>
          </a:p>
          <a:p>
            <a:r>
              <a:rPr lang="en-US" dirty="0" smtClean="0"/>
              <a:t>On every subsequent HTTP request, the web client automatically sends the cookies back to server (unless the cookie support is turned off).</a:t>
            </a:r>
          </a:p>
          <a:p>
            <a:r>
              <a:rPr lang="en-US" dirty="0" smtClean="0"/>
              <a:t>The cookies are embedded in the HTTP header (and therefore not visible to the users).</a:t>
            </a:r>
          </a:p>
          <a:p>
            <a:r>
              <a:rPr lang="en-US" altLang="zh-TW" b="1" dirty="0" smtClean="0">
                <a:ea typeface="新細明體" pitchFamily="18" charset="-120"/>
              </a:rPr>
              <a:t>Shortcomings/disadvantages of using cookies to keep data</a:t>
            </a:r>
            <a:endParaRPr lang="en-US" b="1" dirty="0" smtClean="0">
              <a:ea typeface="新細明體" pitchFamily="18" charset="-120"/>
            </a:endParaRPr>
          </a:p>
          <a:p>
            <a:pPr lvl="1"/>
            <a:r>
              <a:rPr lang="en-US" dirty="0" smtClean="0"/>
              <a:t>User may turn off cookies support.</a:t>
            </a:r>
          </a:p>
          <a:p>
            <a:pPr lvl="1"/>
            <a:r>
              <a:rPr lang="en-US" dirty="0" smtClean="0"/>
              <a:t>Users using the same browser share the cookies.</a:t>
            </a:r>
          </a:p>
          <a:p>
            <a:pPr lvl="1"/>
            <a:r>
              <a:rPr lang="en-US" dirty="0" smtClean="0"/>
              <a:t>Limited number of cookies (20) per server/domain and limited size (4k bytes) per cookie</a:t>
            </a:r>
          </a:p>
          <a:p>
            <a:pPr lvl="1"/>
            <a:r>
              <a:rPr lang="en-US" dirty="0" smtClean="0"/>
              <a:t>Client can temper with cookies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in PHP (Cont.) </a:t>
            </a:r>
            <a:endParaRPr lang="en-US" dirty="0"/>
          </a:p>
        </p:txBody>
      </p:sp>
      <p:sp>
        <p:nvSpPr>
          <p:cNvPr id="3" name="Content Placeholder 2"/>
          <p:cNvSpPr>
            <a:spLocks noGrp="1"/>
          </p:cNvSpPr>
          <p:nvPr>
            <p:ph idx="1"/>
          </p:nvPr>
        </p:nvSpPr>
        <p:spPr/>
        <p:txBody>
          <a:bodyPr/>
          <a:lstStyle/>
          <a:p>
            <a:r>
              <a:rPr lang="en-US" altLang="zh-TW" dirty="0" smtClean="0"/>
              <a:t>To set a cookie, call </a:t>
            </a:r>
            <a:r>
              <a:rPr lang="en-US" altLang="zh-TW" dirty="0" err="1" smtClean="0"/>
              <a:t>setcookie</a:t>
            </a:r>
            <a:r>
              <a:rPr lang="en-US" altLang="zh-TW" dirty="0" smtClean="0"/>
              <a:t>()</a:t>
            </a:r>
          </a:p>
          <a:p>
            <a:pPr lvl="1"/>
            <a:r>
              <a:rPr lang="en-US" altLang="zh-TW" dirty="0" smtClean="0">
                <a:latin typeface="+mn-lt"/>
                <a:ea typeface="新細明體" pitchFamily="18" charset="-120"/>
              </a:rPr>
              <a:t>e.g.,	</a:t>
            </a:r>
            <a:r>
              <a:rPr lang="en-US" altLang="zh-TW" b="1" dirty="0" err="1" smtClean="0">
                <a:latin typeface="+mn-lt"/>
                <a:ea typeface="新細明體" pitchFamily="18" charset="-120"/>
              </a:rPr>
              <a:t>setcookie</a:t>
            </a:r>
            <a:r>
              <a:rPr lang="en-US" altLang="zh-TW" b="1" dirty="0" smtClean="0">
                <a:latin typeface="+mn-lt"/>
                <a:ea typeface="新細明體" pitchFamily="18" charset="-120"/>
              </a:rPr>
              <a:t>('username', ‘AVB');</a:t>
            </a:r>
          </a:p>
          <a:p>
            <a:r>
              <a:rPr lang="en-US" altLang="zh-TW" dirty="0" smtClean="0"/>
              <a:t>To delete a cookie (use </a:t>
            </a:r>
            <a:r>
              <a:rPr lang="en-US" altLang="zh-TW" dirty="0" err="1" smtClean="0"/>
              <a:t>setcookie</a:t>
            </a:r>
            <a:r>
              <a:rPr lang="en-US" altLang="zh-TW" dirty="0" smtClean="0"/>
              <a:t>() without a value)</a:t>
            </a:r>
          </a:p>
          <a:p>
            <a:pPr lvl="1"/>
            <a:r>
              <a:rPr lang="en-US" altLang="zh-TW" dirty="0" smtClean="0">
                <a:ea typeface="新細明體" pitchFamily="18" charset="-120"/>
              </a:rPr>
              <a:t>e.g.,</a:t>
            </a:r>
            <a:r>
              <a:rPr lang="en-US" altLang="zh-TW" b="1" dirty="0" smtClean="0">
                <a:ea typeface="新細明體" pitchFamily="18" charset="-120"/>
              </a:rPr>
              <a:t> 	</a:t>
            </a:r>
            <a:r>
              <a:rPr lang="en-US" altLang="zh-TW" b="1" dirty="0" err="1" smtClean="0">
                <a:ea typeface="新細明體" pitchFamily="18" charset="-120"/>
              </a:rPr>
              <a:t>setcookie</a:t>
            </a:r>
            <a:r>
              <a:rPr lang="en-US" altLang="zh-TW" b="1" dirty="0" smtClean="0">
                <a:ea typeface="新細明體" pitchFamily="18" charset="-120"/>
              </a:rPr>
              <a:t>('username');</a:t>
            </a:r>
            <a:endParaRPr lang="en-US" altLang="zh-TW" dirty="0" smtClean="0">
              <a:ea typeface="新細明體" pitchFamily="18" charset="-120"/>
            </a:endParaRPr>
          </a:p>
          <a:p>
            <a:r>
              <a:rPr lang="en-US" altLang="zh-TW" dirty="0" smtClean="0"/>
              <a:t>To retrieve a cookie, refer to $COOKIE</a:t>
            </a:r>
          </a:p>
          <a:p>
            <a:pPr lvl="1"/>
            <a:r>
              <a:rPr lang="en-US" altLang="zh-TW" dirty="0" smtClean="0">
                <a:ea typeface="新細明體" pitchFamily="18" charset="-120"/>
              </a:rPr>
              <a:t>e.g.</a:t>
            </a:r>
            <a:r>
              <a:rPr lang="en-US" altLang="zh-TW" b="1" dirty="0" smtClean="0">
                <a:ea typeface="新細明體" pitchFamily="18" charset="-120"/>
              </a:rPr>
              <a:t>	$username = $_COOKIE['username‘];</a:t>
            </a:r>
          </a:p>
          <a:p>
            <a:r>
              <a:rPr lang="en-US" altLang="zh-TW" dirty="0" smtClean="0"/>
              <a:t>Note</a:t>
            </a:r>
            <a:r>
              <a:rPr lang="en-US" altLang="zh-TW" dirty="0" smtClean="0">
                <a:ea typeface="新細明體" pitchFamily="18" charset="-120"/>
              </a:rPr>
              <a:t> :</a:t>
            </a:r>
          </a:p>
          <a:p>
            <a:pPr lvl="1"/>
            <a:r>
              <a:rPr lang="en-US" altLang="zh-TW" dirty="0" smtClean="0">
                <a:ea typeface="新細明體" pitchFamily="18" charset="-120"/>
              </a:rPr>
              <a:t>Cookies can only be set before any output is sent.</a:t>
            </a:r>
          </a:p>
          <a:p>
            <a:pPr lvl="1"/>
            <a:r>
              <a:rPr lang="en-US" altLang="zh-TW" dirty="0" smtClean="0">
                <a:ea typeface="新細明體" pitchFamily="18" charset="-120"/>
              </a:rPr>
              <a:t>You cannot set and access a cookie in the same page. Cookies set in a page are available only in the future requests.</a:t>
            </a:r>
            <a:endParaRPr lang="en-US" altLang="zh-TW" dirty="0">
              <a:ea typeface="新細明體" pitchFamily="18" charset="-120"/>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in PHP (Cont.)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smtClean="0"/>
              <a:t>setcookie</a:t>
            </a:r>
            <a:r>
              <a:rPr lang="en-US" dirty="0" smtClean="0"/>
              <a:t>(name, value, expiration, path, domain, secure, </a:t>
            </a:r>
            <a:r>
              <a:rPr lang="en-US" dirty="0" err="1" smtClean="0"/>
              <a:t>httponly</a:t>
            </a:r>
            <a:r>
              <a:rPr lang="en-US" dirty="0" smtClean="0"/>
              <a:t>)</a:t>
            </a:r>
          </a:p>
          <a:p>
            <a:pPr lvl="1"/>
            <a:r>
              <a:rPr lang="en-US" dirty="0" smtClean="0">
                <a:solidFill>
                  <a:srgbClr val="FF0000"/>
                </a:solidFill>
              </a:rPr>
              <a:t>Expiration</a:t>
            </a:r>
          </a:p>
          <a:p>
            <a:pPr lvl="2"/>
            <a:r>
              <a:rPr lang="en-US" dirty="0" smtClean="0"/>
              <a:t>Cookie expiration time in seconds</a:t>
            </a:r>
          </a:p>
          <a:p>
            <a:pPr lvl="2"/>
            <a:r>
              <a:rPr lang="en-US" dirty="0" smtClean="0"/>
              <a:t>0 </a:t>
            </a:r>
            <a:r>
              <a:rPr lang="en-US" dirty="0" smtClean="0">
                <a:sym typeface="Wingdings" pitchFamily="2" charset="2"/>
              </a:rPr>
              <a:t></a:t>
            </a:r>
            <a:r>
              <a:rPr lang="en-US" dirty="0" smtClean="0"/>
              <a:t> The cookie is not to be stored persistently and will be deleted when the web client closes.</a:t>
            </a:r>
          </a:p>
          <a:p>
            <a:pPr lvl="2"/>
            <a:r>
              <a:rPr lang="en-US" dirty="0" smtClean="0"/>
              <a:t>Negative value </a:t>
            </a:r>
            <a:r>
              <a:rPr lang="en-US" dirty="0" smtClean="0">
                <a:sym typeface="Wingdings" pitchFamily="2" charset="2"/>
              </a:rPr>
              <a:t></a:t>
            </a:r>
            <a:r>
              <a:rPr lang="en-US" dirty="0" smtClean="0"/>
              <a:t> Request the web client to delete the cookie</a:t>
            </a:r>
          </a:p>
          <a:p>
            <a:pPr lvl="2"/>
            <a:r>
              <a:rPr lang="en-US" dirty="0" smtClean="0"/>
              <a:t>e.g.: </a:t>
            </a:r>
            <a:r>
              <a:rPr lang="en-US" dirty="0" err="1" smtClean="0"/>
              <a:t>setcookie</a:t>
            </a:r>
            <a:r>
              <a:rPr lang="en-US" dirty="0" smtClean="0"/>
              <a:t>('username', 'Joe', time() + 1800);    // Expire in 30 minutes</a:t>
            </a:r>
          </a:p>
          <a:p>
            <a:pPr lvl="1"/>
            <a:r>
              <a:rPr lang="en-US" dirty="0" smtClean="0">
                <a:solidFill>
                  <a:srgbClr val="FF0000"/>
                </a:solidFill>
              </a:rPr>
              <a:t>Path</a:t>
            </a:r>
          </a:p>
          <a:p>
            <a:pPr lvl="2"/>
            <a:r>
              <a:rPr lang="en-US" dirty="0" smtClean="0"/>
              <a:t>Sets the path to which the cookie applies. (Default is ‘/’)</a:t>
            </a:r>
          </a:p>
          <a:p>
            <a:pPr lvl="1"/>
            <a:r>
              <a:rPr lang="en-US" dirty="0" smtClean="0">
                <a:solidFill>
                  <a:srgbClr val="FF0000"/>
                </a:solidFill>
              </a:rPr>
              <a:t>Domain</a:t>
            </a:r>
          </a:p>
          <a:p>
            <a:pPr lvl="2"/>
            <a:r>
              <a:rPr lang="en-US" dirty="0" smtClean="0"/>
              <a:t>The domain that the cookie is available. </a:t>
            </a:r>
          </a:p>
          <a:p>
            <a:pPr lvl="1"/>
            <a:r>
              <a:rPr lang="en-US" dirty="0" smtClean="0">
                <a:solidFill>
                  <a:srgbClr val="FF0000"/>
                </a:solidFill>
              </a:rPr>
              <a:t>Secure</a:t>
            </a:r>
          </a:p>
          <a:p>
            <a:pPr lvl="2"/>
            <a:r>
              <a:rPr lang="en-US" dirty="0" smtClean="0"/>
              <a:t>This can be set to 1 to specify that the cookie should only be sent by secure transmission using HTTPS otherwise set to 0 which mean cookie can be sent by regular HTTP.</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in PHP</a:t>
            </a:r>
            <a:endParaRPr lang="en-US" dirty="0"/>
          </a:p>
        </p:txBody>
      </p:sp>
      <p:sp>
        <p:nvSpPr>
          <p:cNvPr id="3" name="Content Placeholder 2"/>
          <p:cNvSpPr>
            <a:spLocks noGrp="1"/>
          </p:cNvSpPr>
          <p:nvPr>
            <p:ph idx="1"/>
          </p:nvPr>
        </p:nvSpPr>
        <p:spPr>
          <a:xfrm>
            <a:off x="190500" y="914400"/>
            <a:ext cx="8763000" cy="5562600"/>
          </a:xfrm>
        </p:spPr>
        <p:txBody>
          <a:bodyPr>
            <a:normAutofit fontScale="92500" lnSpcReduction="10000"/>
          </a:bodyPr>
          <a:lstStyle/>
          <a:p>
            <a:r>
              <a:rPr lang="en-US" dirty="0" smtClean="0"/>
              <a:t>Session is a way to make data accessible across the various pages of an entire website is to use a PHP Session.</a:t>
            </a:r>
          </a:p>
          <a:p>
            <a:r>
              <a:rPr lang="en-US" dirty="0" smtClean="0"/>
              <a:t>A session creates a file in a temporary directory on the server where registered session variables and their values are stored. </a:t>
            </a:r>
          </a:p>
          <a:p>
            <a:r>
              <a:rPr lang="en-US" dirty="0" smtClean="0"/>
              <a:t>The </a:t>
            </a:r>
            <a:r>
              <a:rPr lang="en-US" b="1" dirty="0" smtClean="0"/>
              <a:t>location</a:t>
            </a:r>
            <a:r>
              <a:rPr lang="en-US" dirty="0" smtClean="0"/>
              <a:t> of the temporary file is determined by a setting in the </a:t>
            </a:r>
            <a:r>
              <a:rPr lang="en-US" b="1" dirty="0" smtClean="0"/>
              <a:t>php.ini</a:t>
            </a:r>
            <a:r>
              <a:rPr lang="en-US" dirty="0" smtClean="0"/>
              <a:t> file called </a:t>
            </a:r>
            <a:r>
              <a:rPr lang="en-US" b="1" dirty="0" err="1" smtClean="0"/>
              <a:t>session.save_path</a:t>
            </a:r>
            <a:r>
              <a:rPr lang="en-US" dirty="0" smtClean="0"/>
              <a:t>.</a:t>
            </a:r>
          </a:p>
          <a:p>
            <a:r>
              <a:rPr lang="en-US" dirty="0" smtClean="0"/>
              <a:t>When a session is started following things happen</a:t>
            </a:r>
          </a:p>
          <a:p>
            <a:pPr lvl="1"/>
            <a:r>
              <a:rPr lang="en-US" dirty="0" smtClean="0"/>
              <a:t>PHP first creates a unique identifier for that particular session which is a random string of 32 hexadecimal numbers such as 3c7foj34c3jj973hjkop2fc937e3443.</a:t>
            </a:r>
          </a:p>
          <a:p>
            <a:pPr lvl="1"/>
            <a:r>
              <a:rPr lang="en-US" dirty="0" smtClean="0"/>
              <a:t>A cookie called </a:t>
            </a:r>
            <a:r>
              <a:rPr lang="en-US" b="1" dirty="0" smtClean="0"/>
              <a:t>PHPSESSID</a:t>
            </a:r>
            <a:r>
              <a:rPr lang="en-US" dirty="0" smtClean="0"/>
              <a:t> is automatically sent to the user's computer to store unique session identification string.</a:t>
            </a:r>
          </a:p>
          <a:p>
            <a:pPr lvl="1"/>
            <a:r>
              <a:rPr lang="en-US" dirty="0" smtClean="0"/>
              <a:t>A file is automatically created on the server in the designated temporary directory and bears the name of the unique identifier prefixed by </a:t>
            </a:r>
            <a:r>
              <a:rPr lang="en-US" dirty="0" err="1" smtClean="0"/>
              <a:t>sess</a:t>
            </a:r>
            <a:r>
              <a:rPr lang="en-US" dirty="0" smtClean="0"/>
              <a:t>_, sess_3c7foj34c3jj973hjkop2fc937e3443.</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Starting a PHP Session</a:t>
            </a:r>
            <a:endParaRPr lang="en-US" dirty="0"/>
          </a:p>
        </p:txBody>
      </p:sp>
      <p:sp>
        <p:nvSpPr>
          <p:cNvPr id="3" name="Content Placeholder 2"/>
          <p:cNvSpPr>
            <a:spLocks noGrp="1"/>
          </p:cNvSpPr>
          <p:nvPr>
            <p:ph idx="1"/>
          </p:nvPr>
        </p:nvSpPr>
        <p:spPr/>
        <p:txBody>
          <a:bodyPr/>
          <a:lstStyle/>
          <a:p>
            <a:r>
              <a:rPr lang="en-US" dirty="0" smtClean="0"/>
              <a:t>A PHP session is easily started by making a call to the </a:t>
            </a:r>
            <a:r>
              <a:rPr lang="en-US" dirty="0" err="1" smtClean="0"/>
              <a:t>session_start</a:t>
            </a:r>
            <a:r>
              <a:rPr lang="en-US" dirty="0" smtClean="0"/>
              <a:t>() </a:t>
            </a:r>
            <a:r>
              <a:rPr lang="en-US" dirty="0" err="1" smtClean="0"/>
              <a:t>function.This</a:t>
            </a:r>
            <a:r>
              <a:rPr lang="en-US" dirty="0" smtClean="0"/>
              <a:t> function first checks if a session is already started and if none is started then it starts one.</a:t>
            </a:r>
          </a:p>
          <a:p>
            <a:r>
              <a:rPr lang="en-US" dirty="0" smtClean="0"/>
              <a:t>It is recommended to put the call to </a:t>
            </a:r>
            <a:r>
              <a:rPr lang="en-US" dirty="0" err="1" smtClean="0"/>
              <a:t>session_start</a:t>
            </a:r>
            <a:r>
              <a:rPr lang="en-US" dirty="0" smtClean="0"/>
              <a:t>() at the beginning of the page.</a:t>
            </a:r>
          </a:p>
          <a:p>
            <a:r>
              <a:rPr lang="en-US" dirty="0" smtClean="0"/>
              <a:t>The following example starts a session then register a variable called counter that is incremented each time the page is visited during the session.</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35</a:t>
            </a:fld>
            <a:endParaRPr lang="en-US"/>
          </a:p>
        </p:txBody>
      </p:sp>
      <p:sp>
        <p:nvSpPr>
          <p:cNvPr id="5" name="TextBox 4"/>
          <p:cNvSpPr txBox="1"/>
          <p:nvPr/>
        </p:nvSpPr>
        <p:spPr>
          <a:xfrm>
            <a:off x="304800" y="1905000"/>
            <a:ext cx="8458200" cy="4247317"/>
          </a:xfrm>
          <a:prstGeom prst="rect">
            <a:avLst/>
          </a:prstGeom>
          <a:solidFill>
            <a:schemeClr val="bg1">
              <a:lumMod val="85000"/>
            </a:schemeClr>
          </a:solidFill>
          <a:ln>
            <a:solidFill>
              <a:schemeClr val="bg1">
                <a:lumMod val="85000"/>
              </a:schemeClr>
            </a:solidFill>
          </a:ln>
        </p:spPr>
        <p:txBody>
          <a:bodyPr wrap="square" rtlCol="0">
            <a:spAutoFit/>
          </a:bodyPr>
          <a:lstStyle/>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fontAlgn="auto">
              <a:spcBef>
                <a:spcPts val="0"/>
              </a:spcBef>
              <a:spcAft>
                <a:spcPts val="0"/>
              </a:spcAft>
              <a:defRPr/>
            </a:pPr>
            <a:r>
              <a:rPr lang="en-US" dirty="0" smtClean="0">
                <a:solidFill>
                  <a:srgbClr val="FF0000"/>
                </a:solidFill>
              </a:rPr>
              <a:t>	</a:t>
            </a:r>
            <a:r>
              <a:rPr lang="en-US" dirty="0" err="1" smtClean="0"/>
              <a:t>session_start</a:t>
            </a:r>
            <a:r>
              <a:rPr lang="en-US" dirty="0" smtClean="0"/>
              <a:t>();</a:t>
            </a:r>
          </a:p>
          <a:p>
            <a:pPr lvl="1">
              <a:defRPr/>
            </a:pPr>
            <a:r>
              <a:rPr lang="en-US" dirty="0" smtClean="0"/>
              <a:t>   	if( </a:t>
            </a:r>
            <a:r>
              <a:rPr lang="en-US" dirty="0" err="1" smtClean="0"/>
              <a:t>isset</a:t>
            </a:r>
            <a:r>
              <a:rPr lang="en-US" dirty="0" smtClean="0"/>
              <a:t>( $_SESSION['counter'] ) ) {</a:t>
            </a:r>
          </a:p>
          <a:p>
            <a:pPr lvl="1">
              <a:defRPr/>
            </a:pPr>
            <a:r>
              <a:rPr lang="en-US" dirty="0" smtClean="0"/>
              <a:t>      		$_SESSION['counter'] += 1;</a:t>
            </a:r>
          </a:p>
          <a:p>
            <a:pPr lvl="1">
              <a:defRPr/>
            </a:pPr>
            <a:r>
              <a:rPr lang="en-US" dirty="0" smtClean="0"/>
              <a:t>   	}else {</a:t>
            </a:r>
          </a:p>
          <a:p>
            <a:pPr lvl="1">
              <a:defRPr/>
            </a:pPr>
            <a:r>
              <a:rPr lang="en-US" dirty="0" smtClean="0"/>
              <a:t>      		$_SESSION['counter'] = 1;</a:t>
            </a:r>
          </a:p>
          <a:p>
            <a:pPr lvl="1">
              <a:defRPr/>
            </a:pPr>
            <a:r>
              <a:rPr lang="en-US" dirty="0" smtClean="0"/>
              <a:t>   	}</a:t>
            </a:r>
          </a:p>
          <a:p>
            <a:pPr lvl="1">
              <a:defRPr/>
            </a:pPr>
            <a:r>
              <a:rPr lang="en-US" dirty="0" smtClean="0"/>
              <a:t>   	$</a:t>
            </a:r>
            <a:r>
              <a:rPr lang="en-US" dirty="0" err="1" smtClean="0"/>
              <a:t>msg</a:t>
            </a:r>
            <a:r>
              <a:rPr lang="en-US" dirty="0" smtClean="0"/>
              <a:t> = "You have visited this page ".  $_SESSION['counter'];</a:t>
            </a:r>
          </a:p>
          <a:p>
            <a:pPr lvl="1">
              <a:defRPr/>
            </a:pPr>
            <a:r>
              <a:rPr lang="en-US" dirty="0" smtClean="0"/>
              <a:t>   	$</a:t>
            </a:r>
            <a:r>
              <a:rPr lang="en-US" dirty="0" err="1" smtClean="0"/>
              <a:t>msg</a:t>
            </a:r>
            <a:r>
              <a:rPr lang="en-US" dirty="0" smtClean="0"/>
              <a:t> .= "in this session.";</a:t>
            </a:r>
          </a:p>
          <a:p>
            <a:pPr>
              <a:defRPr/>
            </a:pPr>
            <a:r>
              <a:rPr lang="en-US" dirty="0" smtClean="0">
                <a:solidFill>
                  <a:srgbClr val="FF0000"/>
                </a:solidFill>
              </a:rPr>
              <a:t>?&gt;</a:t>
            </a:r>
            <a:endParaRPr lang="en-US" dirty="0" smtClean="0"/>
          </a:p>
          <a:p>
            <a:pPr lvl="1">
              <a:defRPr/>
            </a:pPr>
            <a:r>
              <a:rPr lang="en-US" dirty="0" smtClean="0"/>
              <a:t>&lt;html&gt;&lt;head&gt;</a:t>
            </a:r>
          </a:p>
          <a:p>
            <a:pPr lvl="1">
              <a:defRPr/>
            </a:pPr>
            <a:r>
              <a:rPr lang="en-US" dirty="0" smtClean="0"/>
              <a:t>      &lt;title&gt;Setting up a PHP session&lt;/title&gt;</a:t>
            </a:r>
          </a:p>
          <a:p>
            <a:pPr lvl="1">
              <a:defRPr/>
            </a:pPr>
            <a:r>
              <a:rPr lang="en-US" dirty="0" smtClean="0"/>
              <a:t>   &lt;/head&gt;&lt;body&gt;</a:t>
            </a:r>
          </a:p>
          <a:p>
            <a:pPr lvl="1">
              <a:defRPr/>
            </a:pPr>
            <a:r>
              <a:rPr lang="en-US" dirty="0" smtClean="0"/>
              <a:t>      &lt;?</a:t>
            </a:r>
            <a:r>
              <a:rPr lang="en-US" dirty="0" err="1" smtClean="0"/>
              <a:t>php</a:t>
            </a:r>
            <a:r>
              <a:rPr lang="en-US" dirty="0" smtClean="0"/>
              <a:t>  echo ( $</a:t>
            </a:r>
            <a:r>
              <a:rPr lang="en-US" dirty="0" err="1" smtClean="0">
                <a:solidFill>
                  <a:srgbClr val="FF0000"/>
                </a:solidFill>
              </a:rPr>
              <a:t>msg</a:t>
            </a:r>
            <a:r>
              <a:rPr lang="en-US" dirty="0" smtClean="0"/>
              <a:t> ); ?&gt;</a:t>
            </a:r>
          </a:p>
          <a:p>
            <a:pPr lvl="1">
              <a:defRPr/>
            </a:pPr>
            <a:r>
              <a:rPr lang="en-US" dirty="0" smtClean="0"/>
              <a:t>   &lt;/body&gt;&lt;/html&gt;</a:t>
            </a:r>
            <a:endParaRPr lang="en-US"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bg/>
                                          </p:spTgt>
                                        </p:tgtEl>
                                        <p:attrNameLst>
                                          <p:attrName>style.visibility</p:attrName>
                                        </p:attrNameLst>
                                      </p:cBhvr>
                                      <p:to>
                                        <p:strVal val="visible"/>
                                      </p:to>
                                    </p:set>
                                    <p:animEffect transition="in" filter="blinds(horizontal)">
                                      <p:cBhvr>
                                        <p:cTn id="22" dur="500"/>
                                        <p:tgtEl>
                                          <p:spTgt spid="5">
                                            <p:bg/>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blinds(horizontal)">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blinds(horizontal)">
                                      <p:cBhvr>
                                        <p:cTn id="42" dur="500"/>
                                        <p:tgtEl>
                                          <p:spTgt spid="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blinds(horizontal)">
                                      <p:cBhvr>
                                        <p:cTn id="47" dur="500"/>
                                        <p:tgtEl>
                                          <p:spTgt spid="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Effect transition="in" filter="blinds(horizontal)">
                                      <p:cBhvr>
                                        <p:cTn id="52" dur="500"/>
                                        <p:tgtEl>
                                          <p:spTgt spid="5">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blinds(horizontal)">
                                      <p:cBhvr>
                                        <p:cTn id="57" dur="500"/>
                                        <p:tgtEl>
                                          <p:spTgt spid="5">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
                                            <p:txEl>
                                              <p:pRg st="6" end="6"/>
                                            </p:txEl>
                                          </p:spTgt>
                                        </p:tgtEl>
                                        <p:attrNameLst>
                                          <p:attrName>style.visibility</p:attrName>
                                        </p:attrNameLst>
                                      </p:cBhvr>
                                      <p:to>
                                        <p:strVal val="visible"/>
                                      </p:to>
                                    </p:set>
                                    <p:animEffect transition="in" filter="blinds(horizontal)">
                                      <p:cBhvr>
                                        <p:cTn id="62" dur="500"/>
                                        <p:tgtEl>
                                          <p:spTgt spid="5">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
                                            <p:txEl>
                                              <p:pRg st="7" end="7"/>
                                            </p:txEl>
                                          </p:spTgt>
                                        </p:tgtEl>
                                        <p:attrNameLst>
                                          <p:attrName>style.visibility</p:attrName>
                                        </p:attrNameLst>
                                      </p:cBhvr>
                                      <p:to>
                                        <p:strVal val="visible"/>
                                      </p:to>
                                    </p:set>
                                    <p:animEffect transition="in" filter="blinds(horizontal)">
                                      <p:cBhvr>
                                        <p:cTn id="67" dur="500"/>
                                        <p:tgtEl>
                                          <p:spTgt spid="5">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
                                            <p:txEl>
                                              <p:pRg st="8" end="8"/>
                                            </p:txEl>
                                          </p:spTgt>
                                        </p:tgtEl>
                                        <p:attrNameLst>
                                          <p:attrName>style.visibility</p:attrName>
                                        </p:attrNameLst>
                                      </p:cBhvr>
                                      <p:to>
                                        <p:strVal val="visible"/>
                                      </p:to>
                                    </p:set>
                                    <p:animEffect transition="in" filter="blinds(horizontal)">
                                      <p:cBhvr>
                                        <p:cTn id="72" dur="500"/>
                                        <p:tgtEl>
                                          <p:spTgt spid="5">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
                                            <p:txEl>
                                              <p:pRg st="10" end="10"/>
                                            </p:txEl>
                                          </p:spTgt>
                                        </p:tgtEl>
                                        <p:attrNameLst>
                                          <p:attrName>style.visibility</p:attrName>
                                        </p:attrNameLst>
                                      </p:cBhvr>
                                      <p:to>
                                        <p:strVal val="visible"/>
                                      </p:to>
                                    </p:set>
                                    <p:animEffect transition="in" filter="blinds(horizontal)">
                                      <p:cBhvr>
                                        <p:cTn id="77" dur="500"/>
                                        <p:tgtEl>
                                          <p:spTgt spid="5">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
                                            <p:txEl>
                                              <p:pRg st="11" end="11"/>
                                            </p:txEl>
                                          </p:spTgt>
                                        </p:tgtEl>
                                        <p:attrNameLst>
                                          <p:attrName>style.visibility</p:attrName>
                                        </p:attrNameLst>
                                      </p:cBhvr>
                                      <p:to>
                                        <p:strVal val="visible"/>
                                      </p:to>
                                    </p:set>
                                    <p:animEffect transition="in" filter="blinds(horizontal)">
                                      <p:cBhvr>
                                        <p:cTn id="82" dur="500"/>
                                        <p:tgtEl>
                                          <p:spTgt spid="5">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
                                            <p:txEl>
                                              <p:pRg st="12" end="12"/>
                                            </p:txEl>
                                          </p:spTgt>
                                        </p:tgtEl>
                                        <p:attrNameLst>
                                          <p:attrName>style.visibility</p:attrName>
                                        </p:attrNameLst>
                                      </p:cBhvr>
                                      <p:to>
                                        <p:strVal val="visible"/>
                                      </p:to>
                                    </p:set>
                                    <p:animEffect transition="in" filter="blinds(horizontal)">
                                      <p:cBhvr>
                                        <p:cTn id="87" dur="500"/>
                                        <p:tgtEl>
                                          <p:spTgt spid="5">
                                            <p:txEl>
                                              <p:pRg st="12" end="1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
                                            <p:txEl>
                                              <p:pRg st="13" end="13"/>
                                            </p:txEl>
                                          </p:spTgt>
                                        </p:tgtEl>
                                        <p:attrNameLst>
                                          <p:attrName>style.visibility</p:attrName>
                                        </p:attrNameLst>
                                      </p:cBhvr>
                                      <p:to>
                                        <p:strVal val="visible"/>
                                      </p:to>
                                    </p:set>
                                    <p:animEffect transition="in" filter="blinds(horizontal)">
                                      <p:cBhvr>
                                        <p:cTn id="92" dur="500"/>
                                        <p:tgtEl>
                                          <p:spTgt spid="5">
                                            <p:txEl>
                                              <p:pRg st="13" end="1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
                                            <p:txEl>
                                              <p:pRg st="14" end="14"/>
                                            </p:txEl>
                                          </p:spTgt>
                                        </p:tgtEl>
                                        <p:attrNameLst>
                                          <p:attrName>style.visibility</p:attrName>
                                        </p:attrNameLst>
                                      </p:cBhvr>
                                      <p:to>
                                        <p:strVal val="visible"/>
                                      </p:to>
                                    </p:set>
                                    <p:animEffect transition="in" filter="blinds(horizontal)">
                                      <p:cBhvr>
                                        <p:cTn id="97" dur="500"/>
                                        <p:tgtEl>
                                          <p:spTgt spid="5">
                                            <p:txEl>
                                              <p:pRg st="14" end="1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5">
                                            <p:txEl>
                                              <p:pRg st="0" end="0"/>
                                            </p:txEl>
                                          </p:spTgt>
                                        </p:tgtEl>
                                        <p:attrNameLst>
                                          <p:attrName>style.visibility</p:attrName>
                                        </p:attrNameLst>
                                      </p:cBhvr>
                                      <p:to>
                                        <p:strVal val="visible"/>
                                      </p:to>
                                    </p:set>
                                    <p:animEffect transition="in" filter="blinds(horizontal)">
                                      <p:cBhvr>
                                        <p:cTn id="10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allAtOnce"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Destroying a PHP Session</a:t>
            </a:r>
            <a:endParaRPr lang="en-US" dirty="0"/>
          </a:p>
        </p:txBody>
      </p:sp>
      <p:sp>
        <p:nvSpPr>
          <p:cNvPr id="3" name="Content Placeholder 2"/>
          <p:cNvSpPr>
            <a:spLocks noGrp="1"/>
          </p:cNvSpPr>
          <p:nvPr>
            <p:ph idx="1"/>
          </p:nvPr>
        </p:nvSpPr>
        <p:spPr/>
        <p:txBody>
          <a:bodyPr/>
          <a:lstStyle/>
          <a:p>
            <a:r>
              <a:rPr lang="en-US" dirty="0" smtClean="0"/>
              <a:t>A PHP session can be destroyed by </a:t>
            </a:r>
            <a:r>
              <a:rPr lang="en-US" dirty="0" err="1" smtClean="0"/>
              <a:t>session_destroy</a:t>
            </a:r>
            <a:r>
              <a:rPr lang="en-US" dirty="0" smtClean="0"/>
              <a:t>() function. </a:t>
            </a:r>
          </a:p>
          <a:p>
            <a:r>
              <a:rPr lang="en-US" dirty="0" smtClean="0"/>
              <a:t>This function does not need any argument and a single call can destroy all the session variables. </a:t>
            </a:r>
          </a:p>
          <a:p>
            <a:endParaRPr lang="en-US" dirty="0" smtClean="0"/>
          </a:p>
          <a:p>
            <a:pPr>
              <a:buNone/>
            </a:pPr>
            <a:endParaRPr lang="en-US" dirty="0" smtClean="0"/>
          </a:p>
          <a:p>
            <a:pPr>
              <a:buNone/>
            </a:pPr>
            <a:endParaRPr lang="en-US" dirty="0" smtClean="0"/>
          </a:p>
          <a:p>
            <a:r>
              <a:rPr lang="en-US" dirty="0" smtClean="0"/>
              <a:t>If you want to destroy a single session variable then you can use unset() function to unset a session variable.</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36</a:t>
            </a:fld>
            <a:endParaRPr lang="en-US"/>
          </a:p>
        </p:txBody>
      </p:sp>
      <p:sp>
        <p:nvSpPr>
          <p:cNvPr id="5" name="TextBox 4"/>
          <p:cNvSpPr txBox="1"/>
          <p:nvPr/>
        </p:nvSpPr>
        <p:spPr>
          <a:xfrm>
            <a:off x="2133600" y="2286000"/>
            <a:ext cx="4267200" cy="1200329"/>
          </a:xfrm>
          <a:prstGeom prst="rect">
            <a:avLst/>
          </a:prstGeom>
          <a:noFill/>
          <a:ln>
            <a:solidFill>
              <a:srgbClr val="92D050"/>
            </a:solidFill>
          </a:ln>
        </p:spPr>
        <p:txBody>
          <a:bodyPr wrap="square" rtlCol="0">
            <a:spAutoFit/>
          </a:bodyPr>
          <a:lstStyle/>
          <a:p>
            <a:pPr algn="ctr" fontAlgn="auto">
              <a:spcBef>
                <a:spcPts val="0"/>
              </a:spcBef>
              <a:spcAft>
                <a:spcPts val="0"/>
              </a:spcAft>
              <a:defRPr/>
            </a:pPr>
            <a:r>
              <a:rPr lang="en-US" b="1" dirty="0" smtClean="0">
                <a:solidFill>
                  <a:srgbClr val="FF0000"/>
                </a:solidFill>
              </a:rPr>
              <a:t>Logout.php</a:t>
            </a:r>
          </a:p>
          <a:p>
            <a:pPr fontAlgn="auto">
              <a:spcBef>
                <a:spcPts val="0"/>
              </a:spcBef>
              <a:spcAft>
                <a:spcPts val="0"/>
              </a:spcAft>
              <a:defRPr/>
            </a:pPr>
            <a:r>
              <a:rPr lang="en-US" dirty="0" smtClean="0">
                <a:solidFill>
                  <a:schemeClr val="tx1">
                    <a:lumMod val="75000"/>
                    <a:lumOff val="25000"/>
                  </a:schemeClr>
                </a:solidFill>
              </a:rPr>
              <a:t>&lt;?</a:t>
            </a:r>
            <a:r>
              <a:rPr lang="en-US" dirty="0" err="1" smtClean="0">
                <a:solidFill>
                  <a:schemeClr val="tx1">
                    <a:lumMod val="75000"/>
                    <a:lumOff val="25000"/>
                  </a:schemeClr>
                </a:solidFill>
              </a:rPr>
              <a:t>php</a:t>
            </a:r>
            <a:endParaRPr lang="en-US" dirty="0" smtClean="0">
              <a:solidFill>
                <a:schemeClr val="tx1">
                  <a:lumMod val="75000"/>
                  <a:lumOff val="25000"/>
                </a:schemeClr>
              </a:solidFill>
            </a:endParaRPr>
          </a:p>
          <a:p>
            <a:pPr fontAlgn="auto">
              <a:spcBef>
                <a:spcPts val="0"/>
              </a:spcBef>
              <a:spcAft>
                <a:spcPts val="0"/>
              </a:spcAft>
              <a:defRPr/>
            </a:pPr>
            <a:r>
              <a:rPr lang="en-US" b="1" dirty="0" smtClean="0">
                <a:solidFill>
                  <a:schemeClr val="tx1">
                    <a:lumMod val="75000"/>
                    <a:lumOff val="25000"/>
                  </a:schemeClr>
                </a:solidFill>
              </a:rPr>
              <a:t>	</a:t>
            </a:r>
            <a:r>
              <a:rPr lang="en-US" b="1" dirty="0" err="1" smtClean="0">
                <a:solidFill>
                  <a:schemeClr val="tx1">
                    <a:lumMod val="75000"/>
                    <a:lumOff val="25000"/>
                  </a:schemeClr>
                </a:solidFill>
              </a:rPr>
              <a:t>session_destroy</a:t>
            </a:r>
            <a:r>
              <a:rPr lang="en-US" b="1" dirty="0" smtClean="0">
                <a:solidFill>
                  <a:schemeClr val="tx1">
                    <a:lumMod val="75000"/>
                    <a:lumOff val="25000"/>
                  </a:schemeClr>
                </a:solidFill>
              </a:rPr>
              <a:t>();</a:t>
            </a:r>
          </a:p>
          <a:p>
            <a:pPr fontAlgn="auto">
              <a:spcBef>
                <a:spcPts val="0"/>
              </a:spcBef>
              <a:spcAft>
                <a:spcPts val="0"/>
              </a:spcAft>
              <a:defRPr/>
            </a:pPr>
            <a:r>
              <a:rPr lang="en-US" dirty="0" smtClean="0">
                <a:solidFill>
                  <a:schemeClr val="tx1">
                    <a:lumMod val="75000"/>
                    <a:lumOff val="25000"/>
                  </a:schemeClr>
                </a:solidFill>
              </a:rPr>
              <a:t>?&gt;</a:t>
            </a:r>
          </a:p>
        </p:txBody>
      </p:sp>
      <p:sp>
        <p:nvSpPr>
          <p:cNvPr id="6" name="TextBox 5"/>
          <p:cNvSpPr txBox="1"/>
          <p:nvPr/>
        </p:nvSpPr>
        <p:spPr>
          <a:xfrm>
            <a:off x="2133600" y="4953000"/>
            <a:ext cx="4267200" cy="1200329"/>
          </a:xfrm>
          <a:prstGeom prst="rect">
            <a:avLst/>
          </a:prstGeom>
          <a:noFill/>
          <a:ln>
            <a:solidFill>
              <a:srgbClr val="92D050"/>
            </a:solidFill>
          </a:ln>
        </p:spPr>
        <p:txBody>
          <a:bodyPr wrap="square" rtlCol="0">
            <a:spAutoFit/>
          </a:bodyPr>
          <a:lstStyle/>
          <a:p>
            <a:pPr algn="ctr" fontAlgn="auto">
              <a:spcBef>
                <a:spcPts val="0"/>
              </a:spcBef>
              <a:spcAft>
                <a:spcPts val="0"/>
              </a:spcAft>
              <a:defRPr/>
            </a:pPr>
            <a:r>
              <a:rPr lang="en-US" b="1" dirty="0" smtClean="0">
                <a:solidFill>
                  <a:srgbClr val="FF0000"/>
                </a:solidFill>
              </a:rPr>
              <a:t>Logout.php</a:t>
            </a:r>
          </a:p>
          <a:p>
            <a:pPr fontAlgn="auto">
              <a:spcBef>
                <a:spcPts val="0"/>
              </a:spcBef>
              <a:spcAft>
                <a:spcPts val="0"/>
              </a:spcAft>
              <a:defRPr/>
            </a:pPr>
            <a:r>
              <a:rPr lang="en-US" dirty="0" smtClean="0">
                <a:solidFill>
                  <a:schemeClr val="tx1">
                    <a:lumMod val="75000"/>
                    <a:lumOff val="25000"/>
                  </a:schemeClr>
                </a:solidFill>
              </a:rPr>
              <a:t>&lt;?</a:t>
            </a:r>
            <a:r>
              <a:rPr lang="en-US" dirty="0" err="1" smtClean="0">
                <a:solidFill>
                  <a:schemeClr val="tx1">
                    <a:lumMod val="75000"/>
                    <a:lumOff val="25000"/>
                  </a:schemeClr>
                </a:solidFill>
              </a:rPr>
              <a:t>php</a:t>
            </a:r>
            <a:endParaRPr lang="en-US" dirty="0" smtClean="0">
              <a:solidFill>
                <a:schemeClr val="tx1">
                  <a:lumMod val="75000"/>
                  <a:lumOff val="25000"/>
                </a:schemeClr>
              </a:solidFill>
            </a:endParaRPr>
          </a:p>
          <a:p>
            <a:pPr fontAlgn="auto">
              <a:spcBef>
                <a:spcPts val="0"/>
              </a:spcBef>
              <a:spcAft>
                <a:spcPts val="0"/>
              </a:spcAft>
              <a:defRPr/>
            </a:pPr>
            <a:r>
              <a:rPr lang="en-US" b="1" dirty="0" smtClean="0">
                <a:solidFill>
                  <a:schemeClr val="tx1">
                    <a:lumMod val="75000"/>
                    <a:lumOff val="25000"/>
                  </a:schemeClr>
                </a:solidFill>
              </a:rPr>
              <a:t>	unset(S_SESSION[‘counter’]);</a:t>
            </a:r>
          </a:p>
          <a:p>
            <a:pPr fontAlgn="auto">
              <a:spcBef>
                <a:spcPts val="0"/>
              </a:spcBef>
              <a:spcAft>
                <a:spcPts val="0"/>
              </a:spcAft>
              <a:defRPr/>
            </a:pPr>
            <a:r>
              <a:rPr lang="en-US" dirty="0" smtClean="0">
                <a:solidFill>
                  <a:schemeClr val="tx1">
                    <a:lumMod val="75000"/>
                    <a:lumOff val="25000"/>
                  </a:schemeClr>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Concepts</a:t>
            </a:r>
            <a:endParaRPr lang="en-US" dirty="0"/>
          </a:p>
        </p:txBody>
      </p:sp>
      <p:sp>
        <p:nvSpPr>
          <p:cNvPr id="3" name="Content Placeholder 2"/>
          <p:cNvSpPr>
            <a:spLocks noGrp="1"/>
          </p:cNvSpPr>
          <p:nvPr>
            <p:ph idx="1"/>
          </p:nvPr>
        </p:nvSpPr>
        <p:spPr/>
        <p:txBody>
          <a:bodyPr>
            <a:normAutofit lnSpcReduction="10000"/>
          </a:bodyPr>
          <a:lstStyle/>
          <a:p>
            <a:r>
              <a:rPr lang="en-US" b="1" dirty="0" smtClean="0"/>
              <a:t>Classes</a:t>
            </a:r>
            <a:r>
              <a:rPr lang="en-US" dirty="0" smtClean="0"/>
              <a:t>, which are the "blueprints" for an object and are the actual code that defines the properties and methods.</a:t>
            </a:r>
          </a:p>
          <a:p>
            <a:r>
              <a:rPr lang="en-US" b="1" dirty="0" smtClean="0"/>
              <a:t>Objects</a:t>
            </a:r>
            <a:r>
              <a:rPr lang="en-US" dirty="0" smtClean="0"/>
              <a:t>, which are running instances of a class and contain all the internal data and state information needed for your application to function.</a:t>
            </a:r>
          </a:p>
          <a:p>
            <a:r>
              <a:rPr lang="en-US" b="1" dirty="0" smtClean="0"/>
              <a:t>Encapsulation</a:t>
            </a:r>
            <a:r>
              <a:rPr lang="en-US" dirty="0" smtClean="0"/>
              <a:t>, which is the capability of an object to protect access to its internal data</a:t>
            </a:r>
          </a:p>
          <a:p>
            <a:r>
              <a:rPr lang="en-US" b="1" dirty="0" smtClean="0"/>
              <a:t>Inheritance</a:t>
            </a:r>
            <a:r>
              <a:rPr lang="en-US" dirty="0" smtClean="0"/>
              <a:t>, which is the ability to define a class of one kind as being a sub-type of a different kind of class (much the same way a square is a kind of rectangle).</a:t>
            </a:r>
          </a:p>
          <a:p>
            <a:r>
              <a:rPr lang="en-US" b="1" dirty="0" smtClean="0"/>
              <a:t>Polymorphism</a:t>
            </a:r>
            <a:r>
              <a:rPr lang="en-US" dirty="0" smtClean="0"/>
              <a:t>, which means that, depending on the circumstances, an object will act </a:t>
            </a:r>
            <a:r>
              <a:rPr lang="en-US" dirty="0" err="1" smtClean="0"/>
              <a:t>diffrently</a:t>
            </a:r>
            <a:r>
              <a:rPr lang="en-US" dirty="0" smtClean="0"/>
              <a: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Class</a:t>
            </a:r>
            <a:endParaRPr lang="en-US" dirty="0"/>
          </a:p>
        </p:txBody>
      </p:sp>
      <p:sp>
        <p:nvSpPr>
          <p:cNvPr id="3" name="Content Placeholder 2"/>
          <p:cNvSpPr>
            <a:spLocks noGrp="1"/>
          </p:cNvSpPr>
          <p:nvPr>
            <p:ph idx="1"/>
          </p:nvPr>
        </p:nvSpPr>
        <p:spPr/>
        <p:txBody>
          <a:bodyPr/>
          <a:lstStyle/>
          <a:p>
            <a:r>
              <a:rPr lang="en-US" dirty="0" smtClean="0"/>
              <a:t>Let's start with a simple example. Save the following in a file called MyClass.php:</a:t>
            </a:r>
          </a:p>
        </p:txBody>
      </p:sp>
      <p:sp>
        <p:nvSpPr>
          <p:cNvPr id="4" name="Slide Number Placeholder 3"/>
          <p:cNvSpPr>
            <a:spLocks noGrp="1"/>
          </p:cNvSpPr>
          <p:nvPr>
            <p:ph type="sldNum" sz="quarter" idx="12"/>
          </p:nvPr>
        </p:nvSpPr>
        <p:spPr/>
        <p:txBody>
          <a:bodyPr/>
          <a:lstStyle/>
          <a:p>
            <a:fld id="{5EA8BEFB-AE5B-48F9-BBAD-B489CDE48C80}" type="slidenum">
              <a:rPr lang="en-US" smtClean="0"/>
              <a:pPr/>
              <a:t>38</a:t>
            </a:fld>
            <a:endParaRPr lang="en-US"/>
          </a:p>
        </p:txBody>
      </p:sp>
      <p:sp>
        <p:nvSpPr>
          <p:cNvPr id="5" name="TextBox 4"/>
          <p:cNvSpPr txBox="1"/>
          <p:nvPr/>
        </p:nvSpPr>
        <p:spPr>
          <a:xfrm>
            <a:off x="2133600" y="2286000"/>
            <a:ext cx="4267200" cy="2031325"/>
          </a:xfrm>
          <a:prstGeom prst="rect">
            <a:avLst/>
          </a:prstGeom>
          <a:noFill/>
          <a:ln>
            <a:solidFill>
              <a:srgbClr val="92D050"/>
            </a:solidFill>
          </a:ln>
        </p:spPr>
        <p:txBody>
          <a:bodyPr wrap="square" rtlCol="0">
            <a:spAutoFit/>
          </a:bodyPr>
          <a:lstStyle/>
          <a:p>
            <a:pPr algn="ctr" fontAlgn="auto">
              <a:spcBef>
                <a:spcPts val="0"/>
              </a:spcBef>
              <a:spcAft>
                <a:spcPts val="0"/>
              </a:spcAft>
              <a:defRPr/>
            </a:pPr>
            <a:r>
              <a:rPr lang="en-US" b="1" dirty="0" smtClean="0">
                <a:solidFill>
                  <a:srgbClr val="FF0000"/>
                </a:solidFill>
              </a:rPr>
              <a:t>MyClass.php</a:t>
            </a:r>
          </a:p>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fontAlgn="auto">
              <a:spcBef>
                <a:spcPts val="0"/>
              </a:spcBef>
              <a:spcAft>
                <a:spcPts val="0"/>
              </a:spcAft>
              <a:defRPr/>
            </a:pPr>
            <a:r>
              <a:rPr lang="en-US" b="1" dirty="0" smtClean="0">
                <a:solidFill>
                  <a:schemeClr val="tx1">
                    <a:lumMod val="75000"/>
                    <a:lumOff val="25000"/>
                  </a:schemeClr>
                </a:solidFill>
              </a:rPr>
              <a:t>	class Demo</a:t>
            </a:r>
          </a:p>
          <a:p>
            <a:pPr fontAlgn="auto">
              <a:spcBef>
                <a:spcPts val="0"/>
              </a:spcBef>
              <a:spcAft>
                <a:spcPts val="0"/>
              </a:spcAft>
              <a:defRPr/>
            </a:pPr>
            <a:r>
              <a:rPr lang="en-US" b="1" dirty="0" smtClean="0">
                <a:solidFill>
                  <a:schemeClr val="tx1">
                    <a:lumMod val="75000"/>
                    <a:lumOff val="25000"/>
                  </a:schemeClr>
                </a:solidFill>
              </a:rPr>
              <a:t>	{</a:t>
            </a:r>
          </a:p>
          <a:p>
            <a:pPr fontAlgn="auto">
              <a:spcBef>
                <a:spcPts val="0"/>
              </a:spcBef>
              <a:spcAft>
                <a:spcPts val="0"/>
              </a:spcAft>
              <a:defRPr/>
            </a:pPr>
            <a:r>
              <a:rPr lang="en-US" b="1" dirty="0" smtClean="0">
                <a:solidFill>
                  <a:schemeClr val="tx1">
                    <a:lumMod val="75000"/>
                    <a:lumOff val="25000"/>
                  </a:schemeClr>
                </a:solidFill>
              </a:rPr>
              <a:t>		// Code Here</a:t>
            </a:r>
          </a:p>
          <a:p>
            <a:pPr fontAlgn="auto">
              <a:spcBef>
                <a:spcPts val="0"/>
              </a:spcBef>
              <a:spcAft>
                <a:spcPts val="0"/>
              </a:spcAft>
              <a:defRPr/>
            </a:pPr>
            <a:r>
              <a:rPr lang="en-US" b="1" dirty="0" smtClean="0">
                <a:solidFill>
                  <a:schemeClr val="tx1">
                    <a:lumMod val="75000"/>
                    <a:lumOff val="25000"/>
                  </a:schemeClr>
                </a:solidFill>
              </a:rPr>
              <a:t>	}</a:t>
            </a:r>
          </a:p>
          <a:p>
            <a:pPr fontAlgn="auto">
              <a:spcBef>
                <a:spcPts val="0"/>
              </a:spcBef>
              <a:spcAft>
                <a:spcPts val="0"/>
              </a:spcAft>
              <a:defRPr/>
            </a:pPr>
            <a:r>
              <a:rPr lang="en-US" dirty="0" smtClean="0">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Method</a:t>
            </a:r>
            <a:endParaRPr lang="en-US" dirty="0"/>
          </a:p>
        </p:txBody>
      </p:sp>
      <p:sp>
        <p:nvSpPr>
          <p:cNvPr id="3" name="Content Placeholder 2"/>
          <p:cNvSpPr>
            <a:spLocks noGrp="1"/>
          </p:cNvSpPr>
          <p:nvPr>
            <p:ph idx="1"/>
          </p:nvPr>
        </p:nvSpPr>
        <p:spPr/>
        <p:txBody>
          <a:bodyPr/>
          <a:lstStyle/>
          <a:p>
            <a:r>
              <a:rPr lang="en-US" dirty="0" smtClean="0"/>
              <a:t>The Demo class isn't particularly useful if it isn't able to do anything, so let's look at how you can create a method.</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39</a:t>
            </a:fld>
            <a:endParaRPr lang="en-US"/>
          </a:p>
        </p:txBody>
      </p:sp>
      <p:sp>
        <p:nvSpPr>
          <p:cNvPr id="5" name="TextBox 4"/>
          <p:cNvSpPr txBox="1"/>
          <p:nvPr/>
        </p:nvSpPr>
        <p:spPr>
          <a:xfrm>
            <a:off x="2057400" y="2286000"/>
            <a:ext cx="5105400" cy="2862322"/>
          </a:xfrm>
          <a:prstGeom prst="rect">
            <a:avLst/>
          </a:prstGeom>
          <a:noFill/>
          <a:ln>
            <a:solidFill>
              <a:srgbClr val="92D050"/>
            </a:solidFill>
          </a:ln>
        </p:spPr>
        <p:txBody>
          <a:bodyPr wrap="square" rtlCol="0">
            <a:spAutoFit/>
          </a:bodyPr>
          <a:lstStyle/>
          <a:p>
            <a:pPr algn="ctr" fontAlgn="auto">
              <a:spcBef>
                <a:spcPts val="0"/>
              </a:spcBef>
              <a:spcAft>
                <a:spcPts val="0"/>
              </a:spcAft>
              <a:defRPr/>
            </a:pPr>
            <a:r>
              <a:rPr lang="en-US" b="1" dirty="0" smtClean="0">
                <a:solidFill>
                  <a:srgbClr val="FF0000"/>
                </a:solidFill>
              </a:rPr>
              <a:t>MyClass.php</a:t>
            </a:r>
          </a:p>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fontAlgn="auto">
              <a:spcBef>
                <a:spcPts val="0"/>
              </a:spcBef>
              <a:spcAft>
                <a:spcPts val="0"/>
              </a:spcAft>
              <a:defRPr/>
            </a:pPr>
            <a:r>
              <a:rPr lang="en-US" b="1" dirty="0" smtClean="0">
                <a:solidFill>
                  <a:schemeClr val="tx1">
                    <a:lumMod val="75000"/>
                    <a:lumOff val="25000"/>
                  </a:schemeClr>
                </a:solidFill>
              </a:rPr>
              <a:t>	class Demo</a:t>
            </a:r>
          </a:p>
          <a:p>
            <a:pPr fontAlgn="auto">
              <a:spcBef>
                <a:spcPts val="0"/>
              </a:spcBef>
              <a:spcAft>
                <a:spcPts val="0"/>
              </a:spcAft>
              <a:defRPr/>
            </a:pPr>
            <a:r>
              <a:rPr lang="en-US" b="1" dirty="0" smtClean="0">
                <a:solidFill>
                  <a:schemeClr val="tx1">
                    <a:lumMod val="75000"/>
                    <a:lumOff val="25000"/>
                  </a:schemeClr>
                </a:solidFill>
              </a:rPr>
              <a:t>	{</a:t>
            </a:r>
          </a:p>
          <a:p>
            <a:pPr fontAlgn="auto">
              <a:spcBef>
                <a:spcPts val="0"/>
              </a:spcBef>
              <a:spcAft>
                <a:spcPts val="0"/>
              </a:spcAft>
              <a:defRPr/>
            </a:pPr>
            <a:r>
              <a:rPr lang="en-US" b="1" dirty="0" smtClean="0">
                <a:solidFill>
                  <a:schemeClr val="tx1">
                    <a:lumMod val="75000"/>
                    <a:lumOff val="25000"/>
                  </a:schemeClr>
                </a:solidFill>
              </a:rPr>
              <a:t>		</a:t>
            </a:r>
            <a:r>
              <a:rPr lang="en-US" dirty="0" smtClean="0">
                <a:solidFill>
                  <a:schemeClr val="tx1">
                    <a:lumMod val="75000"/>
                    <a:lumOff val="25000"/>
                  </a:schemeClr>
                </a:solidFill>
              </a:rPr>
              <a:t> function  </a:t>
            </a:r>
            <a:r>
              <a:rPr lang="en-US" b="1" dirty="0" err="1" smtClean="0">
                <a:solidFill>
                  <a:schemeClr val="tx1">
                    <a:lumMod val="75000"/>
                    <a:lumOff val="25000"/>
                  </a:schemeClr>
                </a:solidFill>
              </a:rPr>
              <a:t>SayHello</a:t>
            </a:r>
            <a:r>
              <a:rPr lang="en-US" dirty="0" smtClean="0">
                <a:solidFill>
                  <a:schemeClr val="tx1">
                    <a:lumMod val="75000"/>
                    <a:lumOff val="25000"/>
                  </a:schemeClr>
                </a:solidFill>
              </a:rPr>
              <a:t>($name)</a:t>
            </a:r>
          </a:p>
          <a:p>
            <a:pPr lvl="4">
              <a:defRPr/>
            </a:pPr>
            <a:r>
              <a:rPr lang="en-US" dirty="0" smtClean="0">
                <a:solidFill>
                  <a:schemeClr val="tx1">
                    <a:lumMod val="75000"/>
                    <a:lumOff val="25000"/>
                  </a:schemeClr>
                </a:solidFill>
              </a:rPr>
              <a:t>{</a:t>
            </a:r>
          </a:p>
          <a:p>
            <a:pPr lvl="4">
              <a:defRPr/>
            </a:pPr>
            <a:r>
              <a:rPr lang="en-US" dirty="0" smtClean="0">
                <a:solidFill>
                  <a:schemeClr val="tx1">
                    <a:lumMod val="75000"/>
                    <a:lumOff val="25000"/>
                  </a:schemeClr>
                </a:solidFill>
              </a:rPr>
              <a:t>    echo “Hello $name !”;</a:t>
            </a:r>
          </a:p>
          <a:p>
            <a:pPr lvl="4">
              <a:defRPr/>
            </a:pPr>
            <a:r>
              <a:rPr lang="en-US" dirty="0" smtClean="0">
                <a:solidFill>
                  <a:schemeClr val="tx1">
                    <a:lumMod val="75000"/>
                    <a:lumOff val="25000"/>
                  </a:schemeClr>
                </a:solidFill>
              </a:rPr>
              <a:t>}</a:t>
            </a:r>
          </a:p>
          <a:p>
            <a:pPr fontAlgn="auto">
              <a:spcBef>
                <a:spcPts val="0"/>
              </a:spcBef>
              <a:spcAft>
                <a:spcPts val="0"/>
              </a:spcAft>
              <a:defRPr/>
            </a:pPr>
            <a:r>
              <a:rPr lang="en-US" b="1" dirty="0" smtClean="0">
                <a:solidFill>
                  <a:schemeClr val="tx1">
                    <a:lumMod val="75000"/>
                    <a:lumOff val="25000"/>
                  </a:schemeClr>
                </a:solidFill>
              </a:rPr>
              <a:t>	}</a:t>
            </a:r>
          </a:p>
          <a:p>
            <a:pPr fontAlgn="auto">
              <a:spcBef>
                <a:spcPts val="0"/>
              </a:spcBef>
              <a:spcAft>
                <a:spcPts val="0"/>
              </a:spcAft>
              <a:defRPr/>
            </a:pPr>
            <a:r>
              <a:rPr lang="en-US" dirty="0" smtClean="0">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Basics of PHP</a:t>
            </a:r>
          </a:p>
        </p:txBody>
      </p:sp>
      <p:sp>
        <p:nvSpPr>
          <p:cNvPr id="4" name="Slide Number Placeholder 3"/>
          <p:cNvSpPr>
            <a:spLocks noGrp="1"/>
          </p:cNvSpPr>
          <p:nvPr>
            <p:ph type="sldNum" sz="quarter" idx="12"/>
          </p:nvPr>
        </p:nvSpPr>
        <p:spPr/>
        <p:txBody>
          <a:bodyPr/>
          <a:lstStyle/>
          <a:p>
            <a:fld id="{5EA8BEFB-AE5B-48F9-BBAD-B489CDE48C80}" type="slidenum">
              <a:rPr lang="en-US" smtClean="0"/>
              <a:pPr/>
              <a:t>4</a:t>
            </a:fld>
            <a:endParaRPr lang="en-US" dirty="0"/>
          </a:p>
        </p:txBody>
      </p:sp>
      <p:sp>
        <p:nvSpPr>
          <p:cNvPr id="7" name="Content Placeholder 2"/>
          <p:cNvSpPr>
            <a:spLocks noGrp="1"/>
          </p:cNvSpPr>
          <p:nvPr>
            <p:ph idx="1"/>
          </p:nvPr>
        </p:nvSpPr>
        <p:spPr>
          <a:xfrm>
            <a:off x="190500" y="990600"/>
            <a:ext cx="8763000" cy="5334000"/>
          </a:xfrm>
        </p:spPr>
        <p:txBody>
          <a:bodyPr/>
          <a:lstStyle/>
          <a:p>
            <a:r>
              <a:rPr lang="en-US" dirty="0" smtClean="0"/>
              <a:t>PHP files end with .</a:t>
            </a:r>
            <a:r>
              <a:rPr lang="en-US" dirty="0" err="1" smtClean="0"/>
              <a:t>php</a:t>
            </a:r>
            <a:r>
              <a:rPr lang="en-US" dirty="0" smtClean="0"/>
              <a:t>, you may see .php3 .</a:t>
            </a:r>
            <a:r>
              <a:rPr lang="en-US" dirty="0" err="1" smtClean="0"/>
              <a:t>phtml</a:t>
            </a:r>
            <a:r>
              <a:rPr lang="en-US" dirty="0" smtClean="0"/>
              <a:t> .php4 as well </a:t>
            </a:r>
          </a:p>
          <a:p>
            <a:r>
              <a:rPr lang="en-US" dirty="0" smtClean="0"/>
              <a:t>PHP code is contained within tags </a:t>
            </a:r>
          </a:p>
          <a:p>
            <a:pPr lvl="1">
              <a:buNone/>
            </a:pPr>
            <a:r>
              <a:rPr lang="en-US" dirty="0" smtClean="0"/>
              <a:t>&lt;?</a:t>
            </a:r>
            <a:r>
              <a:rPr lang="en-US" dirty="0" err="1" smtClean="0"/>
              <a:t>php</a:t>
            </a:r>
            <a:r>
              <a:rPr lang="en-US" dirty="0" smtClean="0"/>
              <a:t>        ?&gt;  </a:t>
            </a:r>
            <a:r>
              <a:rPr lang="en-US" b="1" dirty="0" smtClean="0"/>
              <a:t>or</a:t>
            </a:r>
            <a:r>
              <a:rPr lang="en-US" dirty="0" smtClean="0"/>
              <a:t>    </a:t>
            </a:r>
          </a:p>
          <a:p>
            <a:pPr lvl="1">
              <a:buNone/>
            </a:pPr>
            <a:r>
              <a:rPr lang="en-US" dirty="0" smtClean="0"/>
              <a:t>Short-open: &lt;?        ?&gt; </a:t>
            </a:r>
          </a:p>
          <a:p>
            <a:r>
              <a:rPr lang="en-US" dirty="0" smtClean="0"/>
              <a:t>HTML script tags: (This syntax is removed after PHP 7.0.0)</a:t>
            </a:r>
          </a:p>
          <a:p>
            <a:pPr lvl="1">
              <a:buNone/>
            </a:pPr>
            <a:r>
              <a:rPr lang="en-US" dirty="0" smtClean="0"/>
              <a:t>&lt;script language="</a:t>
            </a:r>
            <a:r>
              <a:rPr lang="en-US" dirty="0" err="1" smtClean="0"/>
              <a:t>php</a:t>
            </a:r>
            <a:r>
              <a:rPr lang="en-US" dirty="0" smtClean="0"/>
              <a:t>"&gt; &lt;/script&gt; </a:t>
            </a:r>
          </a:p>
          <a:p>
            <a:r>
              <a:rPr lang="en-US" dirty="0" smtClean="0"/>
              <a:t>Comments</a:t>
            </a:r>
          </a:p>
          <a:p>
            <a:pPr lvl="1">
              <a:buNone/>
            </a:pPr>
            <a:r>
              <a:rPr lang="en-US" dirty="0" smtClean="0"/>
              <a:t>// for single line</a:t>
            </a:r>
          </a:p>
          <a:p>
            <a:pPr lvl="1">
              <a:buNone/>
            </a:pPr>
            <a:r>
              <a:rPr lang="en-US" dirty="0" smtClean="0"/>
              <a:t>/* */ for multiline</a:t>
            </a:r>
          </a:p>
        </p:txBody>
      </p:sp>
    </p:spTree>
    <p:extLst>
      <p:ext uri="{BB962C8B-B14F-4D97-AF65-F5344CB8AC3E}">
        <p14:creationId xmlns:p14="http://schemas.microsoft.com/office/powerpoint/2010/main" val="248970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500"/>
                                        <p:tgtEl>
                                          <p:spTgt spid="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linds(horizontal)">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linds(horizontal)">
                                      <p:cBhvr>
                                        <p:cTn id="23" dur="500"/>
                                        <p:tgtEl>
                                          <p:spTgt spid="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blinds(horizontal)">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blinds(horizontal)">
                                      <p:cBhvr>
                                        <p:cTn id="31" dur="500"/>
                                        <p:tgtEl>
                                          <p:spTgt spid="7">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blinds(horizontal)">
                                      <p:cBhvr>
                                        <p:cTn id="34" dur="500"/>
                                        <p:tgtEl>
                                          <p:spTgt spid="7">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blinds(horizontal)">
                                      <p:cBhvr>
                                        <p:cTn id="3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Properties</a:t>
            </a:r>
            <a:endParaRPr lang="en-US" dirty="0"/>
          </a:p>
        </p:txBody>
      </p:sp>
      <p:sp>
        <p:nvSpPr>
          <p:cNvPr id="3" name="Content Placeholder 2"/>
          <p:cNvSpPr>
            <a:spLocks noGrp="1"/>
          </p:cNvSpPr>
          <p:nvPr>
            <p:ph idx="1"/>
          </p:nvPr>
        </p:nvSpPr>
        <p:spPr>
          <a:xfrm>
            <a:off x="190500" y="990600"/>
            <a:ext cx="8763000" cy="5562600"/>
          </a:xfrm>
        </p:spPr>
        <p:txBody>
          <a:bodyPr>
            <a:normAutofit lnSpcReduction="10000"/>
          </a:bodyPr>
          <a:lstStyle/>
          <a:p>
            <a:r>
              <a:rPr lang="en-US" dirty="0" smtClean="0"/>
              <a:t>Adding a property to your class is as easy as adding a method.</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There are three different levels of visibility that a member variable or method can have :</a:t>
            </a:r>
          </a:p>
          <a:p>
            <a:pPr lvl="1"/>
            <a:r>
              <a:rPr lang="en-US" b="1" dirty="0" smtClean="0"/>
              <a:t>Public</a:t>
            </a:r>
            <a:r>
              <a:rPr lang="en-US" dirty="0" smtClean="0"/>
              <a:t> : members are accessible to any and all code  (</a:t>
            </a:r>
            <a:r>
              <a:rPr lang="en-US" b="1" dirty="0" smtClean="0"/>
              <a:t>Default</a:t>
            </a:r>
            <a:r>
              <a:rPr lang="en-US" dirty="0" smtClean="0"/>
              <a:t>)</a:t>
            </a:r>
          </a:p>
          <a:p>
            <a:pPr lvl="1"/>
            <a:r>
              <a:rPr lang="en-US" b="1" dirty="0" smtClean="0"/>
              <a:t>Private</a:t>
            </a:r>
            <a:r>
              <a:rPr lang="en-US" dirty="0" smtClean="0"/>
              <a:t> : members are only accessible to the class itself</a:t>
            </a:r>
          </a:p>
          <a:p>
            <a:pPr lvl="1"/>
            <a:r>
              <a:rPr lang="en-US" b="1" dirty="0" smtClean="0"/>
              <a:t>Protected</a:t>
            </a:r>
            <a:r>
              <a:rPr lang="en-US" dirty="0" smtClean="0"/>
              <a:t> : members are available to the class itself, and to classes that inherit from it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40</a:t>
            </a:fld>
            <a:endParaRPr lang="en-US"/>
          </a:p>
        </p:txBody>
      </p:sp>
      <p:sp>
        <p:nvSpPr>
          <p:cNvPr id="5" name="TextBox 4"/>
          <p:cNvSpPr txBox="1"/>
          <p:nvPr/>
        </p:nvSpPr>
        <p:spPr>
          <a:xfrm>
            <a:off x="2057400" y="1529477"/>
            <a:ext cx="5105400" cy="2585323"/>
          </a:xfrm>
          <a:prstGeom prst="rect">
            <a:avLst/>
          </a:prstGeom>
          <a:noFill/>
          <a:ln>
            <a:solidFill>
              <a:srgbClr val="92D050"/>
            </a:solidFill>
          </a:ln>
        </p:spPr>
        <p:txBody>
          <a:bodyPr wrap="square" rtlCol="0">
            <a:spAutoFit/>
          </a:bodyPr>
          <a:lstStyle/>
          <a:p>
            <a:pPr algn="ctr" fontAlgn="auto">
              <a:spcBef>
                <a:spcPts val="0"/>
              </a:spcBef>
              <a:spcAft>
                <a:spcPts val="0"/>
              </a:spcAft>
              <a:defRPr/>
            </a:pPr>
            <a:r>
              <a:rPr lang="en-US" b="1" dirty="0" smtClean="0">
                <a:solidFill>
                  <a:srgbClr val="FF0000"/>
                </a:solidFill>
              </a:rPr>
              <a:t>MyClass.php</a:t>
            </a:r>
          </a:p>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fontAlgn="auto">
              <a:spcBef>
                <a:spcPts val="0"/>
              </a:spcBef>
              <a:spcAft>
                <a:spcPts val="0"/>
              </a:spcAft>
              <a:defRPr/>
            </a:pPr>
            <a:r>
              <a:rPr lang="en-US" b="1" dirty="0" smtClean="0">
                <a:solidFill>
                  <a:schemeClr val="tx1">
                    <a:lumMod val="75000"/>
                    <a:lumOff val="25000"/>
                  </a:schemeClr>
                </a:solidFill>
              </a:rPr>
              <a:t>	class Demo{</a:t>
            </a:r>
          </a:p>
          <a:p>
            <a:pPr fontAlgn="auto">
              <a:spcBef>
                <a:spcPts val="0"/>
              </a:spcBef>
              <a:spcAft>
                <a:spcPts val="0"/>
              </a:spcAft>
              <a:defRPr/>
            </a:pPr>
            <a:r>
              <a:rPr lang="en-US" b="1" dirty="0" smtClean="0">
                <a:solidFill>
                  <a:schemeClr val="tx1">
                    <a:lumMod val="75000"/>
                    <a:lumOff val="25000"/>
                  </a:schemeClr>
                </a:solidFill>
              </a:rPr>
              <a:t>		 </a:t>
            </a:r>
            <a:r>
              <a:rPr lang="en-US" dirty="0" smtClean="0">
                <a:solidFill>
                  <a:schemeClr val="tx1">
                    <a:lumMod val="75000"/>
                    <a:lumOff val="25000"/>
                  </a:schemeClr>
                </a:solidFill>
              </a:rPr>
              <a:t>public </a:t>
            </a:r>
            <a:r>
              <a:rPr lang="en-US" b="1" dirty="0" smtClean="0">
                <a:solidFill>
                  <a:schemeClr val="tx1">
                    <a:lumMod val="75000"/>
                    <a:lumOff val="25000"/>
                  </a:schemeClr>
                </a:solidFill>
              </a:rPr>
              <a:t>$name</a:t>
            </a:r>
            <a:r>
              <a:rPr lang="en-US" dirty="0" smtClean="0">
                <a:solidFill>
                  <a:schemeClr val="tx1">
                    <a:lumMod val="75000"/>
                    <a:lumOff val="25000"/>
                  </a:schemeClr>
                </a:solidFill>
              </a:rPr>
              <a:t>;</a:t>
            </a:r>
          </a:p>
          <a:p>
            <a:pPr fontAlgn="auto">
              <a:spcBef>
                <a:spcPts val="0"/>
              </a:spcBef>
              <a:spcAft>
                <a:spcPts val="0"/>
              </a:spcAft>
              <a:defRPr/>
            </a:pPr>
            <a:r>
              <a:rPr lang="en-US" b="1" dirty="0" smtClean="0">
                <a:solidFill>
                  <a:schemeClr val="tx1">
                    <a:lumMod val="75000"/>
                    <a:lumOff val="25000"/>
                  </a:schemeClr>
                </a:solidFill>
              </a:rPr>
              <a:t>		</a:t>
            </a:r>
            <a:r>
              <a:rPr lang="en-US" dirty="0" smtClean="0">
                <a:solidFill>
                  <a:schemeClr val="tx1">
                    <a:lumMod val="75000"/>
                    <a:lumOff val="25000"/>
                  </a:schemeClr>
                </a:solidFill>
              </a:rPr>
              <a:t> function  </a:t>
            </a:r>
            <a:r>
              <a:rPr lang="en-US" dirty="0" err="1" smtClean="0">
                <a:solidFill>
                  <a:schemeClr val="tx1">
                    <a:lumMod val="75000"/>
                    <a:lumOff val="25000"/>
                  </a:schemeClr>
                </a:solidFill>
              </a:rPr>
              <a:t>SayHello</a:t>
            </a:r>
            <a:r>
              <a:rPr lang="en-US" dirty="0" smtClean="0">
                <a:solidFill>
                  <a:schemeClr val="tx1">
                    <a:lumMod val="75000"/>
                    <a:lumOff val="25000"/>
                  </a:schemeClr>
                </a:solidFill>
              </a:rPr>
              <a:t>($name){</a:t>
            </a:r>
          </a:p>
          <a:p>
            <a:pPr lvl="4">
              <a:defRPr/>
            </a:pPr>
            <a:r>
              <a:rPr lang="en-US" dirty="0" smtClean="0">
                <a:solidFill>
                  <a:schemeClr val="tx1">
                    <a:lumMod val="75000"/>
                    <a:lumOff val="25000"/>
                  </a:schemeClr>
                </a:solidFill>
              </a:rPr>
              <a:t>    echo “Hello $name !”;</a:t>
            </a:r>
          </a:p>
          <a:p>
            <a:pPr lvl="4">
              <a:defRPr/>
            </a:pPr>
            <a:r>
              <a:rPr lang="en-US" dirty="0" smtClean="0">
                <a:solidFill>
                  <a:schemeClr val="tx1">
                    <a:lumMod val="75000"/>
                    <a:lumOff val="25000"/>
                  </a:schemeClr>
                </a:solidFill>
              </a:rPr>
              <a:t>}</a:t>
            </a:r>
          </a:p>
          <a:p>
            <a:pPr fontAlgn="auto">
              <a:spcBef>
                <a:spcPts val="0"/>
              </a:spcBef>
              <a:spcAft>
                <a:spcPts val="0"/>
              </a:spcAft>
              <a:defRPr/>
            </a:pPr>
            <a:r>
              <a:rPr lang="en-US" b="1" dirty="0" smtClean="0">
                <a:solidFill>
                  <a:schemeClr val="tx1">
                    <a:lumMod val="75000"/>
                    <a:lumOff val="25000"/>
                  </a:schemeClr>
                </a:solidFill>
              </a:rPr>
              <a:t>	}</a:t>
            </a:r>
          </a:p>
          <a:p>
            <a:pPr fontAlgn="auto">
              <a:spcBef>
                <a:spcPts val="0"/>
              </a:spcBef>
              <a:spcAft>
                <a:spcPts val="0"/>
              </a:spcAft>
              <a:defRPr/>
            </a:pPr>
            <a:r>
              <a:rPr lang="en-US" dirty="0" smtClean="0">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 Destructor</a:t>
            </a:r>
            <a:endParaRPr lang="en-US" dirty="0"/>
          </a:p>
        </p:txBody>
      </p:sp>
      <p:sp>
        <p:nvSpPr>
          <p:cNvPr id="3" name="Content Placeholder 2"/>
          <p:cNvSpPr>
            <a:spLocks noGrp="1"/>
          </p:cNvSpPr>
          <p:nvPr>
            <p:ph idx="1"/>
          </p:nvPr>
        </p:nvSpPr>
        <p:spPr/>
        <p:txBody>
          <a:bodyPr/>
          <a:lstStyle/>
          <a:p>
            <a:r>
              <a:rPr lang="en-US" dirty="0" smtClean="0"/>
              <a:t>Constructor is the method that will be implemented when object has been initiated, Commonly, constructor is used to initialize the object</a:t>
            </a:r>
          </a:p>
          <a:p>
            <a:r>
              <a:rPr lang="en-US" dirty="0" smtClean="0"/>
              <a:t>Use function </a:t>
            </a:r>
            <a:r>
              <a:rPr lang="en-US" b="1" dirty="0" smtClean="0"/>
              <a:t>__construct </a:t>
            </a:r>
            <a:r>
              <a:rPr lang="en-US" dirty="0" smtClean="0"/>
              <a:t>(also referred as Magic Function)</a:t>
            </a:r>
            <a:r>
              <a:rPr lang="en-US" b="1" dirty="0" smtClean="0"/>
              <a:t> </a:t>
            </a:r>
            <a:r>
              <a:rPr lang="en-US" dirty="0" smtClean="0"/>
              <a:t>to create constructor in PHP</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41</a:t>
            </a:fld>
            <a:endParaRPr lang="en-US"/>
          </a:p>
        </p:txBody>
      </p:sp>
      <p:sp>
        <p:nvSpPr>
          <p:cNvPr id="5" name="TextBox 4"/>
          <p:cNvSpPr txBox="1"/>
          <p:nvPr/>
        </p:nvSpPr>
        <p:spPr>
          <a:xfrm>
            <a:off x="1981200" y="3185279"/>
            <a:ext cx="5105400" cy="3139321"/>
          </a:xfrm>
          <a:prstGeom prst="rect">
            <a:avLst/>
          </a:prstGeom>
          <a:noFill/>
          <a:ln>
            <a:solidFill>
              <a:srgbClr val="92D050"/>
            </a:solidFill>
          </a:ln>
        </p:spPr>
        <p:txBody>
          <a:bodyPr wrap="square" rtlCol="0">
            <a:spAutoFit/>
          </a:bodyPr>
          <a:lstStyle/>
          <a:p>
            <a:pPr algn="ctr" fontAlgn="auto">
              <a:spcBef>
                <a:spcPts val="0"/>
              </a:spcBef>
              <a:spcAft>
                <a:spcPts val="0"/>
              </a:spcAft>
              <a:defRPr/>
            </a:pPr>
            <a:r>
              <a:rPr lang="en-US" b="1" dirty="0" smtClean="0">
                <a:solidFill>
                  <a:srgbClr val="FF0000"/>
                </a:solidFill>
              </a:rPr>
              <a:t>MyClass.php</a:t>
            </a:r>
          </a:p>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fontAlgn="auto">
              <a:spcBef>
                <a:spcPts val="0"/>
              </a:spcBef>
              <a:spcAft>
                <a:spcPts val="0"/>
              </a:spcAft>
              <a:defRPr/>
            </a:pPr>
            <a:r>
              <a:rPr lang="en-US" b="1" dirty="0" smtClean="0">
                <a:solidFill>
                  <a:schemeClr val="tx1">
                    <a:lumMod val="75000"/>
                    <a:lumOff val="25000"/>
                  </a:schemeClr>
                </a:solidFill>
              </a:rPr>
              <a:t>	class Demo{</a:t>
            </a:r>
          </a:p>
          <a:p>
            <a:pPr fontAlgn="auto">
              <a:spcBef>
                <a:spcPts val="0"/>
              </a:spcBef>
              <a:spcAft>
                <a:spcPts val="0"/>
              </a:spcAft>
              <a:defRPr/>
            </a:pPr>
            <a:r>
              <a:rPr lang="en-US" b="1" dirty="0" smtClean="0">
                <a:solidFill>
                  <a:schemeClr val="tx1">
                    <a:lumMod val="75000"/>
                    <a:lumOff val="25000"/>
                  </a:schemeClr>
                </a:solidFill>
              </a:rPr>
              <a:t>		</a:t>
            </a:r>
            <a:r>
              <a:rPr lang="en-US" dirty="0" smtClean="0">
                <a:solidFill>
                  <a:schemeClr val="tx1">
                    <a:lumMod val="75000"/>
                    <a:lumOff val="25000"/>
                  </a:schemeClr>
                </a:solidFill>
              </a:rPr>
              <a:t>function </a:t>
            </a:r>
            <a:r>
              <a:rPr lang="en-US" b="1" dirty="0" smtClean="0">
                <a:solidFill>
                  <a:schemeClr val="tx1">
                    <a:lumMod val="75000"/>
                    <a:lumOff val="25000"/>
                  </a:schemeClr>
                </a:solidFill>
              </a:rPr>
              <a:t>__construct</a:t>
            </a:r>
          </a:p>
          <a:p>
            <a:pPr lvl="4">
              <a:defRPr/>
            </a:pPr>
            <a:r>
              <a:rPr lang="en-US" dirty="0" smtClean="0">
                <a:solidFill>
                  <a:schemeClr val="tx1">
                    <a:lumMod val="75000"/>
                    <a:lumOff val="25000"/>
                  </a:schemeClr>
                </a:solidFill>
              </a:rPr>
              <a:t>{</a:t>
            </a:r>
          </a:p>
          <a:p>
            <a:pPr lvl="4">
              <a:defRPr/>
            </a:pPr>
            <a:r>
              <a:rPr lang="en-US" dirty="0" smtClean="0">
                <a:solidFill>
                  <a:schemeClr val="tx1">
                    <a:lumMod val="75000"/>
                    <a:lumOff val="25000"/>
                  </a:schemeClr>
                </a:solidFill>
              </a:rPr>
              <a:t>} </a:t>
            </a:r>
          </a:p>
          <a:p>
            <a:pPr lvl="4">
              <a:defRPr/>
            </a:pPr>
            <a:r>
              <a:rPr lang="en-US" dirty="0" smtClean="0">
                <a:solidFill>
                  <a:schemeClr val="tx1">
                    <a:lumMod val="75000"/>
                    <a:lumOff val="25000"/>
                  </a:schemeClr>
                </a:solidFill>
              </a:rPr>
              <a:t>function </a:t>
            </a:r>
            <a:r>
              <a:rPr lang="en-US" b="1" dirty="0" smtClean="0">
                <a:solidFill>
                  <a:schemeClr val="tx1">
                    <a:lumMod val="75000"/>
                    <a:lumOff val="25000"/>
                  </a:schemeClr>
                </a:solidFill>
              </a:rPr>
              <a:t>__destruct</a:t>
            </a:r>
          </a:p>
          <a:p>
            <a:pPr lvl="4">
              <a:defRPr/>
            </a:pPr>
            <a:r>
              <a:rPr lang="en-US" dirty="0" smtClean="0">
                <a:solidFill>
                  <a:schemeClr val="tx1">
                    <a:lumMod val="75000"/>
                    <a:lumOff val="25000"/>
                  </a:schemeClr>
                </a:solidFill>
              </a:rPr>
              <a:t>{</a:t>
            </a:r>
          </a:p>
          <a:p>
            <a:pPr lvl="4">
              <a:defRPr/>
            </a:pPr>
            <a:r>
              <a:rPr lang="en-US" dirty="0" smtClean="0">
                <a:solidFill>
                  <a:schemeClr val="tx1">
                    <a:lumMod val="75000"/>
                    <a:lumOff val="25000"/>
                  </a:schemeClr>
                </a:solidFill>
              </a:rPr>
              <a:t>}</a:t>
            </a:r>
          </a:p>
          <a:p>
            <a:pPr lvl="2">
              <a:defRPr/>
            </a:pPr>
            <a:r>
              <a:rPr lang="en-US" b="1" dirty="0" smtClean="0">
                <a:solidFill>
                  <a:schemeClr val="tx1">
                    <a:lumMod val="75000"/>
                    <a:lumOff val="25000"/>
                  </a:schemeClr>
                </a:solidFill>
              </a:rPr>
              <a:t>}</a:t>
            </a:r>
          </a:p>
          <a:p>
            <a:pPr fontAlgn="auto">
              <a:spcBef>
                <a:spcPts val="0"/>
              </a:spcBef>
              <a:spcAft>
                <a:spcPts val="0"/>
              </a:spcAft>
              <a:defRPr/>
            </a:pPr>
            <a:r>
              <a:rPr lang="en-US" dirty="0" smtClean="0">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42</a:t>
            </a:fld>
            <a:endParaRPr lang="en-US"/>
          </a:p>
        </p:txBody>
      </p:sp>
      <p:sp>
        <p:nvSpPr>
          <p:cNvPr id="5" name="TextBox 4"/>
          <p:cNvSpPr txBox="1"/>
          <p:nvPr/>
        </p:nvSpPr>
        <p:spPr>
          <a:xfrm>
            <a:off x="304800" y="1072277"/>
            <a:ext cx="4114800" cy="2585323"/>
          </a:xfrm>
          <a:prstGeom prst="rect">
            <a:avLst/>
          </a:prstGeom>
          <a:noFill/>
          <a:ln>
            <a:solidFill>
              <a:srgbClr val="92D050"/>
            </a:solidFill>
          </a:ln>
        </p:spPr>
        <p:txBody>
          <a:bodyPr wrap="square" rtlCol="0">
            <a:spAutoFit/>
          </a:bodyPr>
          <a:lstStyle/>
          <a:p>
            <a:pPr algn="ctr" fontAlgn="auto">
              <a:spcBef>
                <a:spcPts val="0"/>
              </a:spcBef>
              <a:spcAft>
                <a:spcPts val="0"/>
              </a:spcAft>
              <a:defRPr/>
            </a:pPr>
            <a:r>
              <a:rPr lang="en-US" b="1" dirty="0" smtClean="0">
                <a:solidFill>
                  <a:srgbClr val="FF0000"/>
                </a:solidFill>
              </a:rPr>
              <a:t>Human.php</a:t>
            </a:r>
          </a:p>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fontAlgn="auto">
              <a:spcBef>
                <a:spcPts val="0"/>
              </a:spcBef>
              <a:spcAft>
                <a:spcPts val="0"/>
              </a:spcAft>
              <a:defRPr/>
            </a:pPr>
            <a:r>
              <a:rPr lang="en-US" dirty="0" smtClean="0">
                <a:solidFill>
                  <a:srgbClr val="FF0000"/>
                </a:solidFill>
              </a:rPr>
              <a:t>	</a:t>
            </a:r>
            <a:r>
              <a:rPr lang="en-US" dirty="0" smtClean="0"/>
              <a:t>class Human{</a:t>
            </a:r>
          </a:p>
          <a:p>
            <a:pPr fontAlgn="auto">
              <a:spcBef>
                <a:spcPts val="0"/>
              </a:spcBef>
              <a:spcAft>
                <a:spcPts val="0"/>
              </a:spcAft>
              <a:defRPr/>
            </a:pPr>
            <a:r>
              <a:rPr lang="en-US" dirty="0" smtClean="0"/>
              <a:t>	     private $name = “a”;</a:t>
            </a:r>
          </a:p>
          <a:p>
            <a:pPr fontAlgn="auto">
              <a:spcBef>
                <a:spcPts val="0"/>
              </a:spcBef>
              <a:spcAft>
                <a:spcPts val="0"/>
              </a:spcAft>
              <a:defRPr/>
            </a:pPr>
            <a:r>
              <a:rPr lang="en-US" dirty="0" smtClean="0"/>
              <a:t>	     public function </a:t>
            </a:r>
            <a:r>
              <a:rPr lang="en-US" dirty="0" err="1" smtClean="0"/>
              <a:t>getName</a:t>
            </a:r>
            <a:r>
              <a:rPr lang="en-US" dirty="0" smtClean="0"/>
              <a:t>() {</a:t>
            </a:r>
          </a:p>
          <a:p>
            <a:pPr fontAlgn="auto">
              <a:spcBef>
                <a:spcPts val="0"/>
              </a:spcBef>
              <a:spcAft>
                <a:spcPts val="0"/>
              </a:spcAft>
              <a:defRPr/>
            </a:pPr>
            <a:r>
              <a:rPr lang="en-US" dirty="0" smtClean="0"/>
              <a:t>	          return $this-&gt;name;</a:t>
            </a:r>
          </a:p>
          <a:p>
            <a:pPr fontAlgn="auto">
              <a:spcBef>
                <a:spcPts val="0"/>
              </a:spcBef>
              <a:spcAft>
                <a:spcPts val="0"/>
              </a:spcAft>
              <a:defRPr/>
            </a:pPr>
            <a:r>
              <a:rPr lang="en-US" dirty="0" smtClean="0"/>
              <a:t>	     }</a:t>
            </a:r>
          </a:p>
          <a:p>
            <a:pPr fontAlgn="auto">
              <a:spcBef>
                <a:spcPts val="0"/>
              </a:spcBef>
              <a:spcAft>
                <a:spcPts val="0"/>
              </a:spcAft>
              <a:defRPr/>
            </a:pPr>
            <a:r>
              <a:rPr lang="en-US" dirty="0" smtClean="0"/>
              <a:t>	}</a:t>
            </a:r>
          </a:p>
          <a:p>
            <a:pPr fontAlgn="auto">
              <a:spcBef>
                <a:spcPts val="0"/>
              </a:spcBef>
              <a:spcAft>
                <a:spcPts val="0"/>
              </a:spcAft>
              <a:defRPr/>
            </a:pPr>
            <a:r>
              <a:rPr lang="en-US" dirty="0" smtClean="0">
                <a:solidFill>
                  <a:srgbClr val="FF0000"/>
                </a:solidFill>
              </a:rPr>
              <a:t>?&gt;</a:t>
            </a:r>
          </a:p>
        </p:txBody>
      </p:sp>
      <p:sp>
        <p:nvSpPr>
          <p:cNvPr id="7" name="TextBox 6"/>
          <p:cNvSpPr txBox="1"/>
          <p:nvPr/>
        </p:nvSpPr>
        <p:spPr>
          <a:xfrm>
            <a:off x="4800600" y="1066800"/>
            <a:ext cx="4114800" cy="2585323"/>
          </a:xfrm>
          <a:prstGeom prst="rect">
            <a:avLst/>
          </a:prstGeom>
          <a:noFill/>
          <a:ln>
            <a:solidFill>
              <a:srgbClr val="92D050"/>
            </a:solidFill>
          </a:ln>
        </p:spPr>
        <p:txBody>
          <a:bodyPr wrap="square" rtlCol="0">
            <a:spAutoFit/>
          </a:bodyPr>
          <a:lstStyle/>
          <a:p>
            <a:pPr algn="ctr" fontAlgn="auto">
              <a:spcBef>
                <a:spcPts val="0"/>
              </a:spcBef>
              <a:spcAft>
                <a:spcPts val="0"/>
              </a:spcAft>
              <a:defRPr/>
            </a:pPr>
            <a:r>
              <a:rPr lang="en-US" b="1" dirty="0" smtClean="0">
                <a:solidFill>
                  <a:srgbClr val="FF0000"/>
                </a:solidFill>
              </a:rPr>
              <a:t>Student.php</a:t>
            </a:r>
          </a:p>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fontAlgn="auto">
              <a:spcBef>
                <a:spcPts val="0"/>
              </a:spcBef>
              <a:spcAft>
                <a:spcPts val="0"/>
              </a:spcAft>
              <a:defRPr/>
            </a:pPr>
            <a:r>
              <a:rPr lang="en-US" dirty="0" smtClean="0">
                <a:solidFill>
                  <a:srgbClr val="FF0000"/>
                </a:solidFill>
              </a:rPr>
              <a:t>	</a:t>
            </a:r>
            <a:r>
              <a:rPr lang="en-US" dirty="0" smtClean="0"/>
              <a:t>class Student extends Human{</a:t>
            </a:r>
          </a:p>
          <a:p>
            <a:pPr fontAlgn="auto">
              <a:spcBef>
                <a:spcPts val="0"/>
              </a:spcBef>
              <a:spcAft>
                <a:spcPts val="0"/>
              </a:spcAft>
              <a:defRPr/>
            </a:pPr>
            <a:r>
              <a:rPr lang="en-US" dirty="0" smtClean="0"/>
              <a:t>	     private $</a:t>
            </a:r>
            <a:r>
              <a:rPr lang="en-US" dirty="0" err="1" smtClean="0"/>
              <a:t>rollno</a:t>
            </a:r>
            <a:r>
              <a:rPr lang="en-US" dirty="0" smtClean="0"/>
              <a:t> = “001”;</a:t>
            </a:r>
          </a:p>
          <a:p>
            <a:pPr fontAlgn="auto">
              <a:spcBef>
                <a:spcPts val="0"/>
              </a:spcBef>
              <a:spcAft>
                <a:spcPts val="0"/>
              </a:spcAft>
              <a:defRPr/>
            </a:pPr>
            <a:r>
              <a:rPr lang="en-US" dirty="0" smtClean="0"/>
              <a:t>	     public function </a:t>
            </a:r>
            <a:r>
              <a:rPr lang="en-US" dirty="0" err="1" smtClean="0"/>
              <a:t>getRoll</a:t>
            </a:r>
            <a:r>
              <a:rPr lang="en-US" dirty="0" smtClean="0"/>
              <a:t>() {</a:t>
            </a:r>
          </a:p>
          <a:p>
            <a:pPr fontAlgn="auto">
              <a:spcBef>
                <a:spcPts val="0"/>
              </a:spcBef>
              <a:spcAft>
                <a:spcPts val="0"/>
              </a:spcAft>
              <a:defRPr/>
            </a:pPr>
            <a:r>
              <a:rPr lang="en-US" dirty="0" smtClean="0"/>
              <a:t>	          return $this-&gt;</a:t>
            </a:r>
            <a:r>
              <a:rPr lang="en-US" dirty="0" err="1" smtClean="0"/>
              <a:t>rollno</a:t>
            </a:r>
            <a:r>
              <a:rPr lang="en-US" dirty="0" smtClean="0"/>
              <a:t>;</a:t>
            </a:r>
          </a:p>
          <a:p>
            <a:pPr fontAlgn="auto">
              <a:spcBef>
                <a:spcPts val="0"/>
              </a:spcBef>
              <a:spcAft>
                <a:spcPts val="0"/>
              </a:spcAft>
              <a:defRPr/>
            </a:pPr>
            <a:r>
              <a:rPr lang="en-US" dirty="0" smtClean="0"/>
              <a:t>	     }</a:t>
            </a:r>
          </a:p>
          <a:p>
            <a:pPr fontAlgn="auto">
              <a:spcBef>
                <a:spcPts val="0"/>
              </a:spcBef>
              <a:spcAft>
                <a:spcPts val="0"/>
              </a:spcAft>
              <a:defRPr/>
            </a:pPr>
            <a:r>
              <a:rPr lang="en-US" dirty="0" smtClean="0"/>
              <a:t>	}</a:t>
            </a:r>
            <a:endParaRPr lang="en-US" dirty="0" smtClean="0">
              <a:solidFill>
                <a:srgbClr val="FF0000"/>
              </a:solidFill>
            </a:endParaRPr>
          </a:p>
          <a:p>
            <a:pPr fontAlgn="auto">
              <a:spcBef>
                <a:spcPts val="0"/>
              </a:spcBef>
              <a:spcAft>
                <a:spcPts val="0"/>
              </a:spcAft>
              <a:defRPr/>
            </a:pPr>
            <a:r>
              <a:rPr lang="en-US" dirty="0" smtClean="0">
                <a:solidFill>
                  <a:srgbClr val="FF0000"/>
                </a:solidFill>
              </a:rPr>
              <a:t>?&gt;</a:t>
            </a:r>
          </a:p>
        </p:txBody>
      </p:sp>
      <p:sp>
        <p:nvSpPr>
          <p:cNvPr id="8" name="TextBox 7"/>
          <p:cNvSpPr txBox="1"/>
          <p:nvPr/>
        </p:nvSpPr>
        <p:spPr>
          <a:xfrm>
            <a:off x="304800" y="3810000"/>
            <a:ext cx="4114800" cy="2585323"/>
          </a:xfrm>
          <a:prstGeom prst="rect">
            <a:avLst/>
          </a:prstGeom>
          <a:noFill/>
          <a:ln>
            <a:solidFill>
              <a:srgbClr val="92D050"/>
            </a:solidFill>
          </a:ln>
        </p:spPr>
        <p:txBody>
          <a:bodyPr wrap="square" rtlCol="0">
            <a:spAutoFit/>
          </a:bodyPr>
          <a:lstStyle/>
          <a:p>
            <a:pPr algn="ctr" fontAlgn="auto">
              <a:spcBef>
                <a:spcPts val="0"/>
              </a:spcBef>
              <a:spcAft>
                <a:spcPts val="0"/>
              </a:spcAft>
              <a:defRPr/>
            </a:pPr>
            <a:r>
              <a:rPr lang="en-US" b="1" dirty="0" smtClean="0">
                <a:solidFill>
                  <a:srgbClr val="FF0000"/>
                </a:solidFill>
              </a:rPr>
              <a:t>Faculty.php</a:t>
            </a:r>
          </a:p>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fontAlgn="auto">
              <a:spcBef>
                <a:spcPts val="0"/>
              </a:spcBef>
              <a:spcAft>
                <a:spcPts val="0"/>
              </a:spcAft>
              <a:defRPr/>
            </a:pPr>
            <a:r>
              <a:rPr lang="en-US" dirty="0" smtClean="0">
                <a:solidFill>
                  <a:srgbClr val="FF0000"/>
                </a:solidFill>
              </a:rPr>
              <a:t>	</a:t>
            </a:r>
            <a:r>
              <a:rPr lang="en-US" dirty="0" smtClean="0"/>
              <a:t>class Faculty </a:t>
            </a:r>
            <a:r>
              <a:rPr lang="en-US" smtClean="0"/>
              <a:t>extends Human{</a:t>
            </a:r>
            <a:endParaRPr lang="en-US" dirty="0" smtClean="0"/>
          </a:p>
          <a:p>
            <a:pPr fontAlgn="auto">
              <a:spcBef>
                <a:spcPts val="0"/>
              </a:spcBef>
              <a:spcAft>
                <a:spcPts val="0"/>
              </a:spcAft>
              <a:defRPr/>
            </a:pPr>
            <a:r>
              <a:rPr lang="en-US" dirty="0" smtClean="0"/>
              <a:t>	     private $</a:t>
            </a:r>
            <a:r>
              <a:rPr lang="en-US" dirty="0" err="1" smtClean="0"/>
              <a:t>staffInitial</a:t>
            </a:r>
            <a:r>
              <a:rPr lang="en-US" dirty="0" smtClean="0"/>
              <a:t> = “</a:t>
            </a:r>
            <a:r>
              <a:rPr lang="en-US" dirty="0" err="1" smtClean="0"/>
              <a:t>abc</a:t>
            </a:r>
            <a:r>
              <a:rPr lang="en-US" dirty="0" smtClean="0"/>
              <a:t>”;</a:t>
            </a:r>
          </a:p>
          <a:p>
            <a:pPr fontAlgn="auto">
              <a:spcBef>
                <a:spcPts val="0"/>
              </a:spcBef>
              <a:spcAft>
                <a:spcPts val="0"/>
              </a:spcAft>
              <a:defRPr/>
            </a:pPr>
            <a:r>
              <a:rPr lang="en-US" dirty="0" smtClean="0"/>
              <a:t>	     public function </a:t>
            </a:r>
            <a:r>
              <a:rPr lang="en-US" dirty="0" err="1" smtClean="0"/>
              <a:t>getInitial</a:t>
            </a:r>
            <a:r>
              <a:rPr lang="en-US" dirty="0" smtClean="0"/>
              <a:t>() {</a:t>
            </a:r>
          </a:p>
          <a:p>
            <a:pPr fontAlgn="auto">
              <a:spcBef>
                <a:spcPts val="0"/>
              </a:spcBef>
              <a:spcAft>
                <a:spcPts val="0"/>
              </a:spcAft>
              <a:defRPr/>
            </a:pPr>
            <a:r>
              <a:rPr lang="en-US" dirty="0" smtClean="0"/>
              <a:t>	          return $this-&gt;</a:t>
            </a:r>
            <a:r>
              <a:rPr lang="en-US" dirty="0" err="1" smtClean="0"/>
              <a:t>staffInitial</a:t>
            </a:r>
            <a:r>
              <a:rPr lang="en-US" dirty="0" smtClean="0"/>
              <a:t>;</a:t>
            </a:r>
          </a:p>
          <a:p>
            <a:pPr fontAlgn="auto">
              <a:spcBef>
                <a:spcPts val="0"/>
              </a:spcBef>
              <a:spcAft>
                <a:spcPts val="0"/>
              </a:spcAft>
              <a:defRPr/>
            </a:pPr>
            <a:r>
              <a:rPr lang="en-US" dirty="0" smtClean="0"/>
              <a:t>	     }</a:t>
            </a:r>
          </a:p>
          <a:p>
            <a:pPr fontAlgn="auto">
              <a:spcBef>
                <a:spcPts val="0"/>
              </a:spcBef>
              <a:spcAft>
                <a:spcPts val="0"/>
              </a:spcAft>
              <a:defRPr/>
            </a:pPr>
            <a:r>
              <a:rPr lang="en-US" dirty="0" smtClean="0"/>
              <a:t>	}</a:t>
            </a:r>
          </a:p>
          <a:p>
            <a:pPr fontAlgn="auto">
              <a:spcBef>
                <a:spcPts val="0"/>
              </a:spcBef>
              <a:spcAft>
                <a:spcPts val="0"/>
              </a:spcAft>
              <a:defRPr/>
            </a:pPr>
            <a:r>
              <a:rPr lang="en-US" dirty="0" smtClean="0">
                <a:solidFill>
                  <a:srgbClr val="FF0000"/>
                </a:solidFill>
              </a:rPr>
              <a:t>?&gt;</a:t>
            </a:r>
          </a:p>
        </p:txBody>
      </p:sp>
      <p:sp>
        <p:nvSpPr>
          <p:cNvPr id="9" name="TextBox 8"/>
          <p:cNvSpPr txBox="1"/>
          <p:nvPr/>
        </p:nvSpPr>
        <p:spPr>
          <a:xfrm>
            <a:off x="4800600" y="3810000"/>
            <a:ext cx="4114800" cy="2585323"/>
          </a:xfrm>
          <a:prstGeom prst="rect">
            <a:avLst/>
          </a:prstGeom>
          <a:noFill/>
          <a:ln>
            <a:solidFill>
              <a:srgbClr val="92D050"/>
            </a:solidFill>
          </a:ln>
        </p:spPr>
        <p:txBody>
          <a:bodyPr wrap="square" rtlCol="0">
            <a:spAutoFit/>
          </a:bodyPr>
          <a:lstStyle/>
          <a:p>
            <a:pPr algn="ctr" fontAlgn="auto">
              <a:spcBef>
                <a:spcPts val="0"/>
              </a:spcBef>
              <a:spcAft>
                <a:spcPts val="0"/>
              </a:spcAft>
              <a:defRPr/>
            </a:pPr>
            <a:r>
              <a:rPr lang="en-US" b="1" dirty="0" smtClean="0">
                <a:solidFill>
                  <a:srgbClr val="FF0000"/>
                </a:solidFill>
              </a:rPr>
              <a:t>My.php</a:t>
            </a:r>
          </a:p>
          <a:p>
            <a:pPr fontAlgn="auto">
              <a:spcBef>
                <a:spcPts val="0"/>
              </a:spcBef>
              <a:spcAft>
                <a:spcPts val="0"/>
              </a:spcAft>
              <a:defRPr/>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fontAlgn="auto">
              <a:spcBef>
                <a:spcPts val="0"/>
              </a:spcBef>
              <a:spcAft>
                <a:spcPts val="0"/>
              </a:spcAft>
              <a:defRPr/>
            </a:pPr>
            <a:r>
              <a:rPr lang="en-US" dirty="0" smtClean="0">
                <a:solidFill>
                  <a:srgbClr val="FF0000"/>
                </a:solidFill>
              </a:rPr>
              <a:t>	</a:t>
            </a:r>
            <a:r>
              <a:rPr lang="en-US" dirty="0" smtClean="0"/>
              <a:t>$</a:t>
            </a:r>
            <a:r>
              <a:rPr lang="en-US" dirty="0" err="1" smtClean="0"/>
              <a:t>mystu</a:t>
            </a:r>
            <a:r>
              <a:rPr lang="en-US" dirty="0" smtClean="0"/>
              <a:t> = new Student();</a:t>
            </a:r>
          </a:p>
          <a:p>
            <a:pPr fontAlgn="auto">
              <a:spcBef>
                <a:spcPts val="0"/>
              </a:spcBef>
              <a:spcAft>
                <a:spcPts val="0"/>
              </a:spcAft>
              <a:defRPr/>
            </a:pPr>
            <a:r>
              <a:rPr lang="en-US" dirty="0" smtClean="0"/>
              <a:t>	$</a:t>
            </a:r>
            <a:r>
              <a:rPr lang="en-US" dirty="0" err="1" smtClean="0"/>
              <a:t>mystu</a:t>
            </a:r>
            <a:r>
              <a:rPr lang="en-US" dirty="0" smtClean="0"/>
              <a:t>-&gt;</a:t>
            </a:r>
            <a:r>
              <a:rPr lang="en-US" dirty="0" err="1" smtClean="0"/>
              <a:t>getRoll</a:t>
            </a:r>
            <a:r>
              <a:rPr lang="en-US" dirty="0" smtClean="0"/>
              <a:t>();</a:t>
            </a:r>
          </a:p>
          <a:p>
            <a:pPr fontAlgn="auto">
              <a:spcBef>
                <a:spcPts val="0"/>
              </a:spcBef>
              <a:spcAft>
                <a:spcPts val="0"/>
              </a:spcAft>
              <a:defRPr/>
            </a:pPr>
            <a:r>
              <a:rPr lang="en-US" dirty="0" smtClean="0"/>
              <a:t>	$</a:t>
            </a:r>
            <a:r>
              <a:rPr lang="en-US" dirty="0" err="1" smtClean="0"/>
              <a:t>mystu</a:t>
            </a:r>
            <a:r>
              <a:rPr lang="en-US" dirty="0" smtClean="0"/>
              <a:t>-&gt;</a:t>
            </a:r>
            <a:r>
              <a:rPr lang="en-US" dirty="0" err="1" smtClean="0"/>
              <a:t>getName</a:t>
            </a:r>
            <a:r>
              <a:rPr lang="en-US" dirty="0" smtClean="0"/>
              <a:t>();</a:t>
            </a:r>
          </a:p>
          <a:p>
            <a:pPr fontAlgn="auto">
              <a:spcBef>
                <a:spcPts val="0"/>
              </a:spcBef>
              <a:spcAft>
                <a:spcPts val="0"/>
              </a:spcAft>
              <a:defRPr/>
            </a:pPr>
            <a:r>
              <a:rPr lang="en-US" dirty="0" smtClean="0"/>
              <a:t>	$</a:t>
            </a:r>
            <a:r>
              <a:rPr lang="en-US" dirty="0" err="1" smtClean="0"/>
              <a:t>myfac</a:t>
            </a:r>
            <a:r>
              <a:rPr lang="en-US" dirty="0" smtClean="0"/>
              <a:t> = new Faculty();</a:t>
            </a:r>
          </a:p>
          <a:p>
            <a:pPr fontAlgn="auto">
              <a:spcBef>
                <a:spcPts val="0"/>
              </a:spcBef>
              <a:spcAft>
                <a:spcPts val="0"/>
              </a:spcAft>
              <a:defRPr/>
            </a:pPr>
            <a:r>
              <a:rPr lang="en-US" dirty="0" smtClean="0"/>
              <a:t>	$</a:t>
            </a:r>
            <a:r>
              <a:rPr lang="en-US" dirty="0" err="1" smtClean="0"/>
              <a:t>myfac</a:t>
            </a:r>
            <a:r>
              <a:rPr lang="en-US" dirty="0" smtClean="0"/>
              <a:t>-&gt;</a:t>
            </a:r>
            <a:r>
              <a:rPr lang="en-US" dirty="0" err="1" smtClean="0"/>
              <a:t>getName</a:t>
            </a:r>
            <a:r>
              <a:rPr lang="en-US" dirty="0" smtClean="0"/>
              <a:t>();</a:t>
            </a:r>
          </a:p>
          <a:p>
            <a:pPr fontAlgn="auto">
              <a:spcBef>
                <a:spcPts val="0"/>
              </a:spcBef>
              <a:spcAft>
                <a:spcPts val="0"/>
              </a:spcAft>
              <a:defRPr/>
            </a:pPr>
            <a:r>
              <a:rPr lang="en-US" dirty="0" smtClean="0"/>
              <a:t>	$</a:t>
            </a:r>
            <a:r>
              <a:rPr lang="en-US" dirty="0" err="1" smtClean="0"/>
              <a:t>myfac</a:t>
            </a:r>
            <a:r>
              <a:rPr lang="en-US" dirty="0" smtClean="0"/>
              <a:t>-&gt;</a:t>
            </a:r>
            <a:r>
              <a:rPr lang="en-US" dirty="0" err="1" smtClean="0"/>
              <a:t>getInitial</a:t>
            </a:r>
            <a:r>
              <a:rPr lang="en-US" dirty="0" smtClean="0"/>
              <a:t>();</a:t>
            </a:r>
          </a:p>
          <a:p>
            <a:pPr fontAlgn="auto">
              <a:spcBef>
                <a:spcPts val="0"/>
              </a:spcBef>
              <a:spcAft>
                <a:spcPts val="0"/>
              </a:spcAft>
              <a:defRPr/>
            </a:pPr>
            <a:r>
              <a:rPr lang="en-US" dirty="0" smtClean="0">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Basic Example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a:t>
            </a:fld>
            <a:endParaRPr lang="en-US"/>
          </a:p>
        </p:txBody>
      </p:sp>
      <p:graphicFrame>
        <p:nvGraphicFramePr>
          <p:cNvPr id="19" name="Object 21"/>
          <p:cNvGraphicFramePr>
            <a:graphicFrameLocks/>
          </p:cNvGraphicFramePr>
          <p:nvPr/>
        </p:nvGraphicFramePr>
        <p:xfrm>
          <a:off x="369888" y="996950"/>
          <a:ext cx="8228012" cy="7218363"/>
        </p:xfrm>
        <a:graphic>
          <a:graphicData uri="http://schemas.openxmlformats.org/presentationml/2006/ole">
            <mc:AlternateContent xmlns:mc="http://schemas.openxmlformats.org/markup-compatibility/2006">
              <mc:Choice xmlns:v="urn:schemas-microsoft-com:vml" Requires="v">
                <p:oleObj spid="_x0000_s1028" name="Document" r:id="rId4" imgW="7148190" imgH="6230807" progId="Word.Document.8">
                  <p:embed/>
                </p:oleObj>
              </mc:Choice>
              <mc:Fallback>
                <p:oleObj name="Document" r:id="rId4" imgW="7148190" imgH="6230807" progId="Word.Document.8">
                  <p:embed/>
                  <p:pic>
                    <p:nvPicPr>
                      <p:cNvPr id="0" name="Object 21"/>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88" y="996950"/>
                        <a:ext cx="8228012" cy="72183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 name="Group 22"/>
          <p:cNvGrpSpPr>
            <a:grpSpLocks/>
          </p:cNvGrpSpPr>
          <p:nvPr/>
        </p:nvGrpSpPr>
        <p:grpSpPr bwMode="auto">
          <a:xfrm>
            <a:off x="1371600" y="1522413"/>
            <a:ext cx="7389813" cy="382587"/>
            <a:chOff x="702" y="1105"/>
            <a:chExt cx="4655" cy="241"/>
          </a:xfrm>
        </p:grpSpPr>
        <p:sp>
          <p:nvSpPr>
            <p:cNvPr id="21" name="Text Box 5"/>
            <p:cNvSpPr txBox="1">
              <a:spLocks noChangeArrowheads="1"/>
            </p:cNvSpPr>
            <p:nvPr/>
          </p:nvSpPr>
          <p:spPr bwMode="auto">
            <a:xfrm>
              <a:off x="3061" y="1128"/>
              <a:ext cx="2296" cy="218"/>
            </a:xfrm>
            <a:prstGeom prst="rect">
              <a:avLst/>
            </a:prstGeom>
            <a:solidFill>
              <a:srgbClr val="99CCFF"/>
            </a:solidFill>
            <a:ln w="9525">
              <a:solidFill>
                <a:schemeClr val="tx1"/>
              </a:solidFill>
              <a:miter lim="800000"/>
              <a:headEnd/>
              <a:tailEnd/>
            </a:ln>
          </p:spPr>
          <p:txBody>
            <a:bodyPr>
              <a:spAutoFit/>
            </a:bodyPr>
            <a:lstStyle/>
            <a:p>
              <a:r>
                <a:rPr lang="en-US">
                  <a:latin typeface="Times New Roman" pitchFamily="18" charset="0"/>
                </a:rPr>
                <a:t>Declare variable </a:t>
              </a:r>
              <a:r>
                <a:rPr lang="en-US" sz="1400">
                  <a:latin typeface="Lucida Console" pitchFamily="49" charset="0"/>
                </a:rPr>
                <a:t>$name</a:t>
              </a:r>
            </a:p>
          </p:txBody>
        </p:sp>
        <p:sp>
          <p:nvSpPr>
            <p:cNvPr id="22" name="Line 6"/>
            <p:cNvSpPr>
              <a:spLocks noChangeShapeType="1"/>
            </p:cNvSpPr>
            <p:nvPr/>
          </p:nvSpPr>
          <p:spPr bwMode="auto">
            <a:xfrm flipH="1" flipV="1">
              <a:off x="702" y="1105"/>
              <a:ext cx="2359" cy="134"/>
            </a:xfrm>
            <a:prstGeom prst="line">
              <a:avLst/>
            </a:prstGeom>
            <a:noFill/>
            <a:ln w="9525">
              <a:solidFill>
                <a:schemeClr val="tx1"/>
              </a:solidFill>
              <a:round/>
              <a:headEnd/>
              <a:tailEnd type="triangle" w="med" len="med"/>
            </a:ln>
          </p:spPr>
          <p:txBody>
            <a:bodyPr>
              <a:spAutoFit/>
            </a:bodyPr>
            <a:lstStyle/>
            <a:p>
              <a:endParaRPr lang="en-US"/>
            </a:p>
          </p:txBody>
        </p:sp>
      </p:grpSp>
      <p:grpSp>
        <p:nvGrpSpPr>
          <p:cNvPr id="23" name="Group 12"/>
          <p:cNvGrpSpPr>
            <a:grpSpLocks/>
          </p:cNvGrpSpPr>
          <p:nvPr/>
        </p:nvGrpSpPr>
        <p:grpSpPr bwMode="auto">
          <a:xfrm>
            <a:off x="896937" y="1066800"/>
            <a:ext cx="5961063" cy="495300"/>
            <a:chOff x="537" y="832"/>
            <a:chExt cx="3755" cy="312"/>
          </a:xfrm>
        </p:grpSpPr>
        <p:sp>
          <p:nvSpPr>
            <p:cNvPr id="24" name="Text Box 9"/>
            <p:cNvSpPr txBox="1">
              <a:spLocks noChangeArrowheads="1"/>
            </p:cNvSpPr>
            <p:nvPr/>
          </p:nvSpPr>
          <p:spPr bwMode="auto">
            <a:xfrm>
              <a:off x="2414" y="832"/>
              <a:ext cx="1878" cy="218"/>
            </a:xfrm>
            <a:prstGeom prst="rect">
              <a:avLst/>
            </a:prstGeom>
            <a:solidFill>
              <a:srgbClr val="99CCFF"/>
            </a:solidFill>
            <a:ln w="9525">
              <a:solidFill>
                <a:schemeClr val="tx1"/>
              </a:solidFill>
              <a:miter lim="800000"/>
              <a:headEnd/>
              <a:tailEnd/>
            </a:ln>
          </p:spPr>
          <p:txBody>
            <a:bodyPr>
              <a:spAutoFit/>
            </a:bodyPr>
            <a:lstStyle/>
            <a:p>
              <a:r>
                <a:rPr lang="en-US" dirty="0">
                  <a:latin typeface="Times New Roman" pitchFamily="18" charset="0"/>
                </a:rPr>
                <a:t>Scripting delimiters</a:t>
              </a:r>
            </a:p>
          </p:txBody>
        </p:sp>
        <p:sp>
          <p:nvSpPr>
            <p:cNvPr id="25" name="Line 10"/>
            <p:cNvSpPr>
              <a:spLocks noChangeShapeType="1"/>
            </p:cNvSpPr>
            <p:nvPr/>
          </p:nvSpPr>
          <p:spPr bwMode="auto">
            <a:xfrm flipH="1" flipV="1">
              <a:off x="750" y="907"/>
              <a:ext cx="1670" cy="69"/>
            </a:xfrm>
            <a:prstGeom prst="line">
              <a:avLst/>
            </a:prstGeom>
            <a:noFill/>
            <a:ln w="9525">
              <a:solidFill>
                <a:schemeClr val="tx1"/>
              </a:solidFill>
              <a:round/>
              <a:headEnd/>
              <a:tailEnd type="triangle" w="med" len="med"/>
            </a:ln>
          </p:spPr>
          <p:txBody>
            <a:bodyPr wrap="square">
              <a:spAutoFit/>
            </a:bodyPr>
            <a:lstStyle/>
            <a:p>
              <a:endParaRPr lang="en-US"/>
            </a:p>
          </p:txBody>
        </p:sp>
        <p:sp>
          <p:nvSpPr>
            <p:cNvPr id="26" name="Line 11"/>
            <p:cNvSpPr>
              <a:spLocks noChangeShapeType="1"/>
            </p:cNvSpPr>
            <p:nvPr/>
          </p:nvSpPr>
          <p:spPr bwMode="auto">
            <a:xfrm flipH="1">
              <a:off x="537" y="976"/>
              <a:ext cx="1883" cy="168"/>
            </a:xfrm>
            <a:prstGeom prst="line">
              <a:avLst/>
            </a:prstGeom>
            <a:noFill/>
            <a:ln w="9525">
              <a:solidFill>
                <a:schemeClr val="tx1"/>
              </a:solidFill>
              <a:round/>
              <a:headEnd/>
              <a:tailEnd type="triangle" w="med" len="med"/>
            </a:ln>
          </p:spPr>
          <p:txBody>
            <a:bodyPr wrap="square">
              <a:spAutoFit/>
            </a:bodyPr>
            <a:lstStyle/>
            <a:p>
              <a:endParaRPr lang="en-US"/>
            </a:p>
          </p:txBody>
        </p:sp>
      </p:grpSp>
      <p:grpSp>
        <p:nvGrpSpPr>
          <p:cNvPr id="27" name="Group 23"/>
          <p:cNvGrpSpPr>
            <a:grpSpLocks/>
          </p:cNvGrpSpPr>
          <p:nvPr/>
        </p:nvGrpSpPr>
        <p:grpSpPr bwMode="auto">
          <a:xfrm>
            <a:off x="3925887" y="1524000"/>
            <a:ext cx="4913313" cy="1123950"/>
            <a:chOff x="2272" y="1120"/>
            <a:chExt cx="3095" cy="708"/>
          </a:xfrm>
        </p:grpSpPr>
        <p:sp>
          <p:nvSpPr>
            <p:cNvPr id="28" name="Text Box 14"/>
            <p:cNvSpPr txBox="1">
              <a:spLocks noChangeArrowheads="1"/>
            </p:cNvSpPr>
            <p:nvPr/>
          </p:nvSpPr>
          <p:spPr bwMode="auto">
            <a:xfrm>
              <a:off x="3173" y="1610"/>
              <a:ext cx="2194" cy="218"/>
            </a:xfrm>
            <a:prstGeom prst="rect">
              <a:avLst/>
            </a:prstGeom>
            <a:solidFill>
              <a:srgbClr val="99CCFF"/>
            </a:solidFill>
            <a:ln w="9525">
              <a:solidFill>
                <a:schemeClr val="tx1"/>
              </a:solidFill>
              <a:miter lim="800000"/>
              <a:headEnd/>
              <a:tailEnd/>
            </a:ln>
          </p:spPr>
          <p:txBody>
            <a:bodyPr>
              <a:spAutoFit/>
            </a:bodyPr>
            <a:lstStyle/>
            <a:p>
              <a:r>
                <a:rPr lang="en-US" dirty="0">
                  <a:latin typeface="Times New Roman" pitchFamily="18" charset="0"/>
                </a:rPr>
                <a:t>Single-line comment</a:t>
              </a:r>
            </a:p>
          </p:txBody>
        </p:sp>
        <p:sp>
          <p:nvSpPr>
            <p:cNvPr id="29" name="Line 15"/>
            <p:cNvSpPr>
              <a:spLocks noChangeShapeType="1"/>
            </p:cNvSpPr>
            <p:nvPr/>
          </p:nvSpPr>
          <p:spPr bwMode="auto">
            <a:xfrm flipH="1" flipV="1">
              <a:off x="2272" y="1120"/>
              <a:ext cx="853" cy="600"/>
            </a:xfrm>
            <a:prstGeom prst="line">
              <a:avLst/>
            </a:prstGeom>
            <a:noFill/>
            <a:ln w="9525">
              <a:solidFill>
                <a:schemeClr val="tx1"/>
              </a:solidFill>
              <a:round/>
              <a:headEnd/>
              <a:tailEnd type="triangle" w="med" len="med"/>
            </a:ln>
          </p:spPr>
          <p:txBody>
            <a:bodyPr>
              <a:spAutoFit/>
            </a:bodyPr>
            <a:lstStyle/>
            <a:p>
              <a:endParaRPr lang="en-US"/>
            </a:p>
          </p:txBody>
        </p:sp>
      </p:grpSp>
      <p:grpSp>
        <p:nvGrpSpPr>
          <p:cNvPr id="30" name="Group 24"/>
          <p:cNvGrpSpPr>
            <a:grpSpLocks/>
          </p:cNvGrpSpPr>
          <p:nvPr/>
        </p:nvGrpSpPr>
        <p:grpSpPr bwMode="auto">
          <a:xfrm>
            <a:off x="4343400" y="5133975"/>
            <a:ext cx="4533900" cy="733425"/>
            <a:chOff x="2541" y="2612"/>
            <a:chExt cx="2856" cy="462"/>
          </a:xfrm>
        </p:grpSpPr>
        <p:sp>
          <p:nvSpPr>
            <p:cNvPr id="31" name="Text Box 17"/>
            <p:cNvSpPr txBox="1">
              <a:spLocks noChangeArrowheads="1"/>
            </p:cNvSpPr>
            <p:nvPr/>
          </p:nvSpPr>
          <p:spPr bwMode="auto">
            <a:xfrm>
              <a:off x="2895" y="2722"/>
              <a:ext cx="2502" cy="352"/>
            </a:xfrm>
            <a:prstGeom prst="rect">
              <a:avLst/>
            </a:prstGeom>
            <a:solidFill>
              <a:srgbClr val="99CCFF"/>
            </a:solidFill>
            <a:ln w="9525">
              <a:solidFill>
                <a:schemeClr val="tx1"/>
              </a:solidFill>
              <a:miter lim="800000"/>
              <a:headEnd/>
              <a:tailEnd/>
            </a:ln>
          </p:spPr>
          <p:txBody>
            <a:bodyPr>
              <a:spAutoFit/>
            </a:bodyPr>
            <a:lstStyle/>
            <a:p>
              <a:r>
                <a:rPr lang="en-US">
                  <a:latin typeface="Times New Roman" pitchFamily="18" charset="0"/>
                </a:rPr>
                <a:t>Function </a:t>
              </a:r>
              <a:r>
                <a:rPr lang="en-US" sz="1400">
                  <a:latin typeface="Lucida Console" pitchFamily="49" charset="0"/>
                </a:rPr>
                <a:t>print</a:t>
              </a:r>
              <a:r>
                <a:rPr lang="en-US">
                  <a:latin typeface="Times New Roman" pitchFamily="18" charset="0"/>
                </a:rPr>
                <a:t> outputs the value of variable </a:t>
              </a:r>
              <a:r>
                <a:rPr lang="en-US" sz="1400">
                  <a:latin typeface="Lucida Console" pitchFamily="49" charset="0"/>
                </a:rPr>
                <a:t>$name</a:t>
              </a:r>
            </a:p>
          </p:txBody>
        </p:sp>
        <p:sp>
          <p:nvSpPr>
            <p:cNvPr id="32" name="Line 18"/>
            <p:cNvSpPr>
              <a:spLocks noChangeShapeType="1"/>
            </p:cNvSpPr>
            <p:nvPr/>
          </p:nvSpPr>
          <p:spPr bwMode="auto">
            <a:xfrm flipH="1" flipV="1">
              <a:off x="2541" y="2612"/>
              <a:ext cx="355" cy="221"/>
            </a:xfrm>
            <a:prstGeom prst="line">
              <a:avLst/>
            </a:prstGeom>
            <a:noFill/>
            <a:ln w="9525">
              <a:solidFill>
                <a:schemeClr val="tx1"/>
              </a:solidFill>
              <a:round/>
              <a:headEnd/>
              <a:tailEnd type="triangle" w="med" len="med"/>
            </a:ln>
          </p:spPr>
          <p:txBody>
            <a:bodyPr>
              <a:spAutoFit/>
            </a:bodyPr>
            <a:lstStyle/>
            <a:p>
              <a:endParaRPr lang="en-US"/>
            </a:p>
          </p:txBody>
        </p:sp>
      </p:grpSp>
      <p:pic>
        <p:nvPicPr>
          <p:cNvPr id="1028" name="Picture 4"/>
          <p:cNvPicPr>
            <a:picLocks noChangeAspect="1" noChangeArrowheads="1"/>
          </p:cNvPicPr>
          <p:nvPr/>
        </p:nvPicPr>
        <p:blipFill>
          <a:blip r:embed="rId6"/>
          <a:srcRect/>
          <a:stretch>
            <a:fillRect/>
          </a:stretch>
        </p:blipFill>
        <p:spPr bwMode="auto">
          <a:xfrm>
            <a:off x="2800350" y="2176463"/>
            <a:ext cx="3543300" cy="25050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blinds(horizontal)">
                                      <p:cBhvr>
                                        <p:cTn id="2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smtClean="0"/>
              <a:t>All variables begin with </a:t>
            </a:r>
            <a:r>
              <a:rPr lang="en-US" b="1" dirty="0" smtClean="0"/>
              <a:t>$</a:t>
            </a:r>
            <a:r>
              <a:rPr lang="en-US" dirty="0" smtClean="0"/>
              <a:t> and can contain letters, digits and underscore (variable name can not begin with digit) </a:t>
            </a:r>
          </a:p>
          <a:p>
            <a:r>
              <a:rPr lang="en-US" dirty="0" smtClean="0"/>
              <a:t>PHP variables are Case-sensitive</a:t>
            </a:r>
          </a:p>
          <a:p>
            <a:r>
              <a:rPr lang="en-US" dirty="0" smtClean="0"/>
              <a:t>Don’t need to declare variables </a:t>
            </a:r>
          </a:p>
          <a:p>
            <a:r>
              <a:rPr lang="en-US" dirty="0" smtClean="0"/>
              <a:t>The value of a variable is the value of its most recent assignment </a:t>
            </a:r>
          </a:p>
          <a:p>
            <a:r>
              <a:rPr lang="en-US" dirty="0" smtClean="0"/>
              <a:t>Variables have no specific type other than the type of their current value </a:t>
            </a:r>
          </a:p>
          <a:p>
            <a:r>
              <a:rPr lang="en-US" dirty="0" smtClean="0"/>
              <a:t>Can have variable variables $$variable </a:t>
            </a:r>
            <a:r>
              <a:rPr lang="en-US" b="1" dirty="0" smtClean="0"/>
              <a:t>(not recommended)</a:t>
            </a:r>
          </a:p>
          <a:p>
            <a:pPr lvl="1">
              <a:buNone/>
            </a:pPr>
            <a:r>
              <a:rPr lang="en-US" dirty="0" smtClean="0"/>
              <a:t>Example :		$a = “b”;</a:t>
            </a:r>
          </a:p>
          <a:p>
            <a:pPr lvl="1">
              <a:buNone/>
            </a:pPr>
            <a:r>
              <a:rPr lang="en-US" dirty="0" smtClean="0"/>
              <a:t>				$b = “</a:t>
            </a:r>
            <a:r>
              <a:rPr lang="en-US" dirty="0" err="1" smtClean="0"/>
              <a:t>Arjun</a:t>
            </a:r>
            <a:r>
              <a:rPr lang="en-US" dirty="0" smtClean="0"/>
              <a:t> </a:t>
            </a:r>
            <a:r>
              <a:rPr lang="en-US" dirty="0" err="1" smtClean="0"/>
              <a:t>Bala</a:t>
            </a:r>
            <a:r>
              <a:rPr lang="en-US" dirty="0" smtClean="0"/>
              <a:t>”;</a:t>
            </a:r>
          </a:p>
          <a:p>
            <a:pPr lvl="1">
              <a:buNone/>
            </a:pPr>
            <a:r>
              <a:rPr lang="en-US" dirty="0" smtClean="0"/>
              <a:t>				echo($$a);</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(Cont.)</a:t>
            </a:r>
            <a:endParaRPr lang="en-US" dirty="0"/>
          </a:p>
        </p:txBody>
      </p:sp>
      <p:sp>
        <p:nvSpPr>
          <p:cNvPr id="3" name="Content Placeholder 2"/>
          <p:cNvSpPr>
            <a:spLocks noGrp="1"/>
          </p:cNvSpPr>
          <p:nvPr>
            <p:ph idx="1"/>
          </p:nvPr>
        </p:nvSpPr>
        <p:spPr/>
        <p:txBody>
          <a:bodyPr/>
          <a:lstStyle/>
          <a:p>
            <a:r>
              <a:rPr lang="en-US" dirty="0" smtClean="0"/>
              <a:t>Variable names inside strings replaced by their value</a:t>
            </a:r>
          </a:p>
          <a:p>
            <a:pPr lvl="1">
              <a:buNone/>
            </a:pPr>
            <a:r>
              <a:rPr lang="en-US" dirty="0" smtClean="0"/>
              <a:t>Example :	$name = “</a:t>
            </a:r>
            <a:r>
              <a:rPr lang="en-US" dirty="0" err="1" smtClean="0"/>
              <a:t>Arjun</a:t>
            </a:r>
            <a:r>
              <a:rPr lang="en-US" dirty="0" smtClean="0"/>
              <a:t> </a:t>
            </a:r>
            <a:r>
              <a:rPr lang="en-US" dirty="0" err="1" smtClean="0"/>
              <a:t>Bala</a:t>
            </a:r>
            <a:r>
              <a:rPr lang="en-US" dirty="0" smtClean="0"/>
              <a:t>”;</a:t>
            </a:r>
          </a:p>
          <a:p>
            <a:pPr lvl="1">
              <a:buNone/>
            </a:pPr>
            <a:r>
              <a:rPr lang="en-US" dirty="0" smtClean="0"/>
              <a:t>			$</a:t>
            </a:r>
            <a:r>
              <a:rPr lang="en-US" dirty="0" err="1" smtClean="0"/>
              <a:t>str</a:t>
            </a:r>
            <a:r>
              <a:rPr lang="en-US" dirty="0" smtClean="0"/>
              <a:t> = “My name is $name”;			</a:t>
            </a:r>
          </a:p>
          <a:p>
            <a:r>
              <a:rPr lang="en-US" dirty="0" smtClean="0"/>
              <a:t>Type conversions</a:t>
            </a:r>
          </a:p>
          <a:p>
            <a:pPr lvl="1"/>
            <a:r>
              <a:rPr lang="en-US" dirty="0" err="1" smtClean="0"/>
              <a:t>settype</a:t>
            </a:r>
            <a:r>
              <a:rPr lang="en-US" dirty="0" smtClean="0"/>
              <a:t> function</a:t>
            </a:r>
          </a:p>
          <a:p>
            <a:pPr lvl="1"/>
            <a:r>
              <a:rPr lang="en-US" dirty="0" smtClean="0"/>
              <a:t>Type casting</a:t>
            </a:r>
          </a:p>
          <a:p>
            <a:r>
              <a:rPr lang="en-US" dirty="0" smtClean="0"/>
              <a:t>Concatenation operator</a:t>
            </a:r>
          </a:p>
          <a:p>
            <a:pPr lvl="1"/>
            <a:r>
              <a:rPr lang="en-US" dirty="0" smtClean="0"/>
              <a:t>. (period)</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types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8</a:t>
            </a:fld>
            <a:endParaRPr lang="en-US"/>
          </a:p>
        </p:txBody>
      </p:sp>
      <p:graphicFrame>
        <p:nvGraphicFramePr>
          <p:cNvPr id="5" name="Table 4"/>
          <p:cNvGraphicFramePr>
            <a:graphicFrameLocks noGrp="1"/>
          </p:cNvGraphicFramePr>
          <p:nvPr/>
        </p:nvGraphicFramePr>
        <p:xfrm>
          <a:off x="685800" y="1219200"/>
          <a:ext cx="7772400" cy="3337560"/>
        </p:xfrm>
        <a:graphic>
          <a:graphicData uri="http://schemas.openxmlformats.org/drawingml/2006/table">
            <a:tbl>
              <a:tblPr firstRow="1" bandRow="1">
                <a:tableStyleId>{5C22544A-7EE6-4342-B048-85BDC9FD1C3A}</a:tableStyleId>
              </a:tblPr>
              <a:tblGrid>
                <a:gridCol w="2133600"/>
                <a:gridCol w="5638800"/>
              </a:tblGrid>
              <a:tr h="370840">
                <a:tc>
                  <a:txBody>
                    <a:bodyPr/>
                    <a:lstStyle/>
                    <a:p>
                      <a:r>
                        <a:rPr lang="en-US" dirty="0" smtClean="0"/>
                        <a:t>Data Type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int</a:t>
                      </a:r>
                      <a:r>
                        <a:rPr lang="en-US" dirty="0" smtClean="0"/>
                        <a:t>,</a:t>
                      </a:r>
                      <a:r>
                        <a:rPr lang="en-US" baseline="0" dirty="0" smtClean="0"/>
                        <a:t> integer</a:t>
                      </a:r>
                      <a:endParaRPr lang="en-US" dirty="0"/>
                    </a:p>
                  </a:txBody>
                  <a:tcPr/>
                </a:tc>
                <a:tc>
                  <a:txBody>
                    <a:bodyPr/>
                    <a:lstStyle/>
                    <a:p>
                      <a:r>
                        <a:rPr lang="en-US" dirty="0" smtClean="0"/>
                        <a:t>Whole numbers (i.e., numbers without a decimal point).</a:t>
                      </a:r>
                      <a:endParaRPr lang="en-US" dirty="0"/>
                    </a:p>
                  </a:txBody>
                  <a:tcPr/>
                </a:tc>
              </a:tr>
              <a:tr h="370840">
                <a:tc>
                  <a:txBody>
                    <a:bodyPr/>
                    <a:lstStyle/>
                    <a:p>
                      <a:r>
                        <a:rPr lang="en-US" dirty="0" smtClean="0"/>
                        <a:t>float, double</a:t>
                      </a:r>
                      <a:endParaRPr lang="en-US" dirty="0"/>
                    </a:p>
                  </a:txBody>
                  <a:tcPr/>
                </a:tc>
                <a:tc>
                  <a:txBody>
                    <a:bodyPr/>
                    <a:lstStyle/>
                    <a:p>
                      <a:r>
                        <a:rPr lang="en-US" dirty="0" smtClean="0"/>
                        <a:t>Real numbers (i.e., numbers containing a decimal point).</a:t>
                      </a:r>
                      <a:endParaRPr lang="en-US" dirty="0"/>
                    </a:p>
                  </a:txBody>
                  <a:tcPr/>
                </a:tc>
              </a:tr>
              <a:tr h="370840">
                <a:tc>
                  <a:txBody>
                    <a:bodyPr/>
                    <a:lstStyle/>
                    <a:p>
                      <a:r>
                        <a:rPr lang="en-US" dirty="0" smtClean="0"/>
                        <a:t>string</a:t>
                      </a:r>
                      <a:endParaRPr lang="en-US" dirty="0"/>
                    </a:p>
                  </a:txBody>
                  <a:tcPr/>
                </a:tc>
                <a:tc>
                  <a:txBody>
                    <a:bodyPr/>
                    <a:lstStyle/>
                    <a:p>
                      <a:r>
                        <a:rPr lang="en-US" dirty="0" smtClean="0"/>
                        <a:t>Text enclosed in either single ('') or double ("") quotes.</a:t>
                      </a:r>
                      <a:endParaRPr lang="en-US" dirty="0"/>
                    </a:p>
                  </a:txBody>
                  <a:tcPr/>
                </a:tc>
              </a:tr>
              <a:tr h="370840">
                <a:tc>
                  <a:txBody>
                    <a:bodyPr/>
                    <a:lstStyle/>
                    <a:p>
                      <a:r>
                        <a:rPr lang="en-US" dirty="0" err="1" smtClean="0"/>
                        <a:t>bool</a:t>
                      </a:r>
                      <a:r>
                        <a:rPr lang="en-US" dirty="0" smtClean="0"/>
                        <a:t>,</a:t>
                      </a:r>
                      <a:r>
                        <a:rPr lang="en-US" baseline="0" dirty="0" smtClean="0"/>
                        <a:t> </a:t>
                      </a:r>
                      <a:r>
                        <a:rPr lang="en-US" baseline="0" dirty="0" err="1" smtClean="0"/>
                        <a:t>boolean</a:t>
                      </a:r>
                      <a:endParaRPr lang="en-US" dirty="0"/>
                    </a:p>
                  </a:txBody>
                  <a:tcPr/>
                </a:tc>
                <a:tc>
                  <a:txBody>
                    <a:bodyPr/>
                    <a:lstStyle/>
                    <a:p>
                      <a:r>
                        <a:rPr lang="en-US" dirty="0" smtClean="0"/>
                        <a:t>True or false.</a:t>
                      </a:r>
                      <a:endParaRPr lang="en-US" dirty="0"/>
                    </a:p>
                  </a:txBody>
                  <a:tcPr/>
                </a:tc>
              </a:tr>
              <a:tr h="370840">
                <a:tc>
                  <a:txBody>
                    <a:bodyPr/>
                    <a:lstStyle/>
                    <a:p>
                      <a:r>
                        <a:rPr lang="en-US" dirty="0" smtClean="0"/>
                        <a:t>array</a:t>
                      </a:r>
                      <a:endParaRPr lang="en-US" dirty="0"/>
                    </a:p>
                  </a:txBody>
                  <a:tcPr/>
                </a:tc>
                <a:tc>
                  <a:txBody>
                    <a:bodyPr/>
                    <a:lstStyle/>
                    <a:p>
                      <a:r>
                        <a:rPr lang="en-US" dirty="0" smtClean="0"/>
                        <a:t>Group </a:t>
                      </a:r>
                      <a:r>
                        <a:rPr lang="en-US" smtClean="0"/>
                        <a:t>of elements.</a:t>
                      </a:r>
                      <a:endParaRPr lang="en-US" dirty="0"/>
                    </a:p>
                  </a:txBody>
                  <a:tcPr/>
                </a:tc>
              </a:tr>
              <a:tr h="370840">
                <a:tc>
                  <a:txBody>
                    <a:bodyPr/>
                    <a:lstStyle/>
                    <a:p>
                      <a:r>
                        <a:rPr lang="en-US" dirty="0" smtClean="0"/>
                        <a:t>object</a:t>
                      </a:r>
                      <a:endParaRPr lang="en-US" dirty="0"/>
                    </a:p>
                  </a:txBody>
                  <a:tcPr/>
                </a:tc>
                <a:tc>
                  <a:txBody>
                    <a:bodyPr/>
                    <a:lstStyle/>
                    <a:p>
                      <a:r>
                        <a:rPr lang="en-US" dirty="0" smtClean="0"/>
                        <a:t>Group of associated data and methods.</a:t>
                      </a:r>
                      <a:endParaRPr lang="en-US" dirty="0"/>
                    </a:p>
                  </a:txBody>
                  <a:tcPr/>
                </a:tc>
              </a:tr>
              <a:tr h="370840">
                <a:tc>
                  <a:txBody>
                    <a:bodyPr/>
                    <a:lstStyle/>
                    <a:p>
                      <a:r>
                        <a:rPr lang="en-US" dirty="0" smtClean="0"/>
                        <a:t>resource</a:t>
                      </a:r>
                      <a:endParaRPr lang="en-US" dirty="0"/>
                    </a:p>
                  </a:txBody>
                  <a:tcPr/>
                </a:tc>
                <a:tc>
                  <a:txBody>
                    <a:bodyPr/>
                    <a:lstStyle/>
                    <a:p>
                      <a:r>
                        <a:rPr lang="en-US" dirty="0" smtClean="0"/>
                        <a:t>An external data source.</a:t>
                      </a:r>
                      <a:endParaRPr lang="en-US" dirty="0"/>
                    </a:p>
                  </a:txBody>
                  <a:tcPr/>
                </a:tc>
              </a:tr>
              <a:tr h="370840">
                <a:tc>
                  <a:txBody>
                    <a:bodyPr/>
                    <a:lstStyle/>
                    <a:p>
                      <a:r>
                        <a:rPr lang="en-US" dirty="0" smtClean="0"/>
                        <a:t>NULL</a:t>
                      </a:r>
                      <a:endParaRPr lang="en-US" dirty="0"/>
                    </a:p>
                  </a:txBody>
                  <a:tcPr/>
                </a:tc>
                <a:tc>
                  <a:txBody>
                    <a:bodyPr/>
                    <a:lstStyle/>
                    <a:p>
                      <a:r>
                        <a:rPr lang="en-US" dirty="0" smtClean="0"/>
                        <a:t>No value.</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Scope</a:t>
            </a:r>
            <a:endParaRPr lang="en-US" dirty="0"/>
          </a:p>
        </p:txBody>
      </p:sp>
      <p:sp>
        <p:nvSpPr>
          <p:cNvPr id="3" name="Content Placeholder 2"/>
          <p:cNvSpPr>
            <a:spLocks noGrp="1"/>
          </p:cNvSpPr>
          <p:nvPr>
            <p:ph idx="1"/>
          </p:nvPr>
        </p:nvSpPr>
        <p:spPr/>
        <p:txBody>
          <a:bodyPr/>
          <a:lstStyle/>
          <a:p>
            <a:r>
              <a:rPr lang="en-US" dirty="0" smtClean="0"/>
              <a:t>Scope refers to where within a script or program a variable has meaning or a value </a:t>
            </a:r>
          </a:p>
          <a:p>
            <a:r>
              <a:rPr lang="en-US" dirty="0" smtClean="0"/>
              <a:t>Mostly script variables are available to you anywhere within your script. </a:t>
            </a:r>
          </a:p>
          <a:p>
            <a:r>
              <a:rPr lang="en-US" dirty="0" smtClean="0"/>
              <a:t>Note that variables inside functions are local to that function and a function cannot access script variables which are outside the function even if they are in the same file. </a:t>
            </a:r>
          </a:p>
          <a:p>
            <a:r>
              <a:rPr lang="en-US" dirty="0" smtClean="0"/>
              <a:t>The modifiers global and static allow function variables to be accessed outside the function or to hold their value between function calls respectively</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5232</TotalTime>
  <Words>2791</Words>
  <Application>Microsoft Office PowerPoint</Application>
  <PresentationFormat>On-screen Show (4:3)</PresentationFormat>
  <Paragraphs>511</Paragraphs>
  <Slides>42</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 Theme</vt:lpstr>
      <vt:lpstr>Document</vt:lpstr>
      <vt:lpstr>Unit - 7 PHP</vt:lpstr>
      <vt:lpstr>Outline</vt:lpstr>
      <vt:lpstr>Introduction to PHP</vt:lpstr>
      <vt:lpstr>Basics of PHP</vt:lpstr>
      <vt:lpstr>PHP Basic Example</vt:lpstr>
      <vt:lpstr>Variables</vt:lpstr>
      <vt:lpstr>Variables (Cont.)</vt:lpstr>
      <vt:lpstr>Variable types</vt:lpstr>
      <vt:lpstr>Variables Scope</vt:lpstr>
      <vt:lpstr>Example (Variables)</vt:lpstr>
      <vt:lpstr>Example (Variables) (Cont.)</vt:lpstr>
      <vt:lpstr>Example (Variables) (Cont.)</vt:lpstr>
      <vt:lpstr>PHP Arrays</vt:lpstr>
      <vt:lpstr>PHP Arrays (Example)</vt:lpstr>
      <vt:lpstr>PHP Arrays (Example) (Cont.)</vt:lpstr>
      <vt:lpstr>PHP Arrays (Example) (Cont.)</vt:lpstr>
      <vt:lpstr>PHP Array Functions</vt:lpstr>
      <vt:lpstr>PHP Array Functions (Cont.)</vt:lpstr>
      <vt:lpstr>PHP Array Functions (Cont.)</vt:lpstr>
      <vt:lpstr>PHP Functions</vt:lpstr>
      <vt:lpstr>PHP Functions (Cont.)</vt:lpstr>
      <vt:lpstr>Browser Control</vt:lpstr>
      <vt:lpstr>Browser Detection</vt:lpstr>
      <vt:lpstr>PHP String Functions</vt:lpstr>
      <vt:lpstr>PHP String Functions (Cont.)</vt:lpstr>
      <vt:lpstr>PHP String Functions (Cont.)</vt:lpstr>
      <vt:lpstr>Form Processing</vt:lpstr>
      <vt:lpstr>File Handling in PHP</vt:lpstr>
      <vt:lpstr>File Handling in PHP (Cont.)</vt:lpstr>
      <vt:lpstr>File Handling Example</vt:lpstr>
      <vt:lpstr>Cookies in PHP</vt:lpstr>
      <vt:lpstr>Cookies in PHP (Cont.) </vt:lpstr>
      <vt:lpstr>Cookies in PHP (Cont.)</vt:lpstr>
      <vt:lpstr>Session in PHP</vt:lpstr>
      <vt:lpstr>Starting a PHP Session</vt:lpstr>
      <vt:lpstr>Destroying a PHP Session</vt:lpstr>
      <vt:lpstr>Object Oriented Concepts</vt:lpstr>
      <vt:lpstr>Creating Class</vt:lpstr>
      <vt:lpstr>Adding Method</vt:lpstr>
      <vt:lpstr>Adding Properties</vt:lpstr>
      <vt:lpstr>Constructor / Destructor</vt:lpstr>
      <vt:lpstr>Inheritance</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1028</cp:revision>
  <dcterms:created xsi:type="dcterms:W3CDTF">2013-05-17T03:00:03Z</dcterms:created>
  <dcterms:modified xsi:type="dcterms:W3CDTF">2017-04-17T05:05:23Z</dcterms:modified>
</cp:coreProperties>
</file>