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463" r:id="rId2"/>
    <p:sldId id="481" r:id="rId3"/>
    <p:sldId id="422" r:id="rId4"/>
    <p:sldId id="415" r:id="rId5"/>
    <p:sldId id="412" r:id="rId6"/>
    <p:sldId id="461" r:id="rId7"/>
    <p:sldId id="460" r:id="rId8"/>
    <p:sldId id="462" r:id="rId9"/>
    <p:sldId id="417" r:id="rId10"/>
    <p:sldId id="440" r:id="rId11"/>
    <p:sldId id="413" r:id="rId12"/>
    <p:sldId id="474" r:id="rId13"/>
    <p:sldId id="442" r:id="rId14"/>
    <p:sldId id="475" r:id="rId15"/>
    <p:sldId id="443" r:id="rId16"/>
    <p:sldId id="476" r:id="rId17"/>
    <p:sldId id="444" r:id="rId18"/>
    <p:sldId id="477" r:id="rId19"/>
    <p:sldId id="445" r:id="rId20"/>
    <p:sldId id="478" r:id="rId21"/>
    <p:sldId id="446" r:id="rId22"/>
    <p:sldId id="479" r:id="rId23"/>
    <p:sldId id="447" r:id="rId24"/>
    <p:sldId id="437" r:id="rId25"/>
    <p:sldId id="467" r:id="rId26"/>
    <p:sldId id="416" r:id="rId27"/>
    <p:sldId id="456" r:id="rId28"/>
    <p:sldId id="419" r:id="rId29"/>
    <p:sldId id="451" r:id="rId30"/>
    <p:sldId id="452" r:id="rId31"/>
    <p:sldId id="453" r:id="rId32"/>
    <p:sldId id="480" r:id="rId33"/>
    <p:sldId id="454" r:id="rId34"/>
    <p:sldId id="455" r:id="rId35"/>
    <p:sldId id="429" r:id="rId36"/>
    <p:sldId id="458" r:id="rId37"/>
    <p:sldId id="430" r:id="rId38"/>
    <p:sldId id="459" r:id="rId39"/>
    <p:sldId id="466" r:id="rId40"/>
    <p:sldId id="469" r:id="rId41"/>
    <p:sldId id="473" r:id="rId42"/>
    <p:sldId id="46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Ab71Dfrn6uQk4yredgt1hQ==" hashData="UbeZLHGY/cG60OC1zxGgFy6McI6Qpg6D6+LGzhGOH29eN4mkwWTQxOckw1akT6myYTZ3xwQbXih7CGrdDLwnN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A5D"/>
    <a:srgbClr val="E329C0"/>
    <a:srgbClr val="E40524"/>
    <a:srgbClr val="11C1FF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0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507230"/>
            <a:ext cx="4648200" cy="350769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1 : Introduction to Compiler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ktangel 11"/>
          <p:cNvSpPr/>
          <p:nvPr userDrawn="1"/>
        </p:nvSpPr>
        <p:spPr>
          <a:xfrm>
            <a:off x="4648200" y="6507229"/>
            <a:ext cx="4495800" cy="354498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017064" y="6507231"/>
            <a:ext cx="631136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11"/>
          <p:cNvSpPr/>
          <p:nvPr userDrawn="1"/>
        </p:nvSpPr>
        <p:spPr>
          <a:xfrm>
            <a:off x="0" y="6480726"/>
            <a:ext cx="4648200" cy="377274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1 : Introduction to Compiler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ktangel 11"/>
          <p:cNvSpPr/>
          <p:nvPr userDrawn="1"/>
        </p:nvSpPr>
        <p:spPr>
          <a:xfrm>
            <a:off x="4017064" y="6507231"/>
            <a:ext cx="631136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724400"/>
            <a:ext cx="4876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Dixita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Kagathara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dixita.kagathara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Compiler Design (2170701)                           	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7467600" cy="4267200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4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Pushdown Automata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1066800"/>
          </a:xfrm>
          <a:prstGeom prst="rect">
            <a:avLst/>
          </a:prstGeom>
        </p:spPr>
      </p:pic>
      <p:sp>
        <p:nvSpPr>
          <p:cNvPr id="10" name="Snip Single Corner Rectangle 9"/>
          <p:cNvSpPr/>
          <p:nvPr/>
        </p:nvSpPr>
        <p:spPr>
          <a:xfrm>
            <a:off x="0" y="0"/>
            <a:ext cx="9144000" cy="4495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 smtClean="0"/>
              <a:t>Unit – 1</a:t>
            </a:r>
          </a:p>
          <a:p>
            <a:r>
              <a:rPr lang="en-US" sz="6000" b="1" dirty="0" smtClean="0"/>
              <a:t>Introduction to Compiler</a:t>
            </a:r>
          </a:p>
        </p:txBody>
      </p:sp>
    </p:spTree>
    <p:extLst>
      <p:ext uri="{BB962C8B-B14F-4D97-AF65-F5344CB8AC3E}">
        <p14:creationId xmlns:p14="http://schemas.microsoft.com/office/powerpoint/2010/main" val="3523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phase &amp; Synthesis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229100" cy="5334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Analysis Phase</a:t>
            </a:r>
          </a:p>
          <a:p>
            <a:pPr algn="just"/>
            <a:r>
              <a:rPr lang="en-US" dirty="0" smtClean="0"/>
              <a:t>Analysis part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breaks up the source program into constituent pieces </a:t>
            </a:r>
            <a:r>
              <a:rPr lang="en-US" dirty="0" smtClean="0"/>
              <a:t>and creates an intermediate representation of the source program.</a:t>
            </a:r>
          </a:p>
          <a:p>
            <a:pPr algn="just"/>
            <a:r>
              <a:rPr lang="en-US" dirty="0" smtClean="0"/>
              <a:t>Analysis phase consist of three sub phases:</a:t>
            </a:r>
          </a:p>
          <a:p>
            <a:pPr marL="914400" indent="-457200" algn="just" defTabSz="12001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Lexical analysis</a:t>
            </a:r>
          </a:p>
          <a:p>
            <a:pPr marL="914400" indent="-457200" algn="just" defTabSz="12001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Syntax analysis</a:t>
            </a:r>
          </a:p>
          <a:p>
            <a:pPr marL="914400" indent="-457200" algn="just" defTabSz="12001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Semantic analysis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940725"/>
            <a:ext cx="43815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Synthesis Phase</a:t>
            </a:r>
            <a:endParaRPr lang="en-US" dirty="0" smtClean="0">
              <a:solidFill>
                <a:srgbClr val="C00000"/>
              </a:solidFill>
            </a:endParaRPr>
          </a:p>
          <a:p>
            <a:pPr algn="just"/>
            <a:r>
              <a:rPr lang="en-US" dirty="0" smtClean="0"/>
              <a:t>The synthesis part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constructs the desired target program </a:t>
            </a:r>
            <a:r>
              <a:rPr lang="en-US" dirty="0" smtClean="0"/>
              <a:t>from the intermediate representation.</a:t>
            </a:r>
          </a:p>
          <a:p>
            <a:pPr algn="just"/>
            <a:r>
              <a:rPr lang="en-US" dirty="0" smtClean="0"/>
              <a:t>Synthesis phase consist of the following sub phases:</a:t>
            </a:r>
          </a:p>
          <a:p>
            <a:pPr marL="914400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Code optimization</a:t>
            </a:r>
          </a:p>
          <a:p>
            <a:pPr marL="914400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Code generation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8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Phases of </a:t>
            </a:r>
            <a:r>
              <a:rPr lang="en-US" dirty="0"/>
              <a:t>c</a:t>
            </a:r>
            <a:r>
              <a:rPr lang="en-US" dirty="0" smtClean="0"/>
              <a:t>ompiler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6831" y="1075299"/>
            <a:ext cx="2876043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Compiler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081" y="2475807"/>
            <a:ext cx="2057400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Analysis phase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39992" y="2425932"/>
            <a:ext cx="2057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Synthesis phase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14881" y="3085407"/>
            <a:ext cx="0" cy="232479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39068" y="3018907"/>
            <a:ext cx="0" cy="232479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14881" y="3657600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30517" y="3333403"/>
            <a:ext cx="2022764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Lexical analysis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03798" y="4564377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19434" y="4240180"/>
            <a:ext cx="2022764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Syntax analysis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03798" y="5401021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19434" y="5105400"/>
            <a:ext cx="2022764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Semantic analysis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53051" y="2342802"/>
            <a:ext cx="2933700" cy="3854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2425" y="2387138"/>
            <a:ext cx="29337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40122" y="3643742"/>
            <a:ext cx="1742928" cy="123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Intermediate code generation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stCxn id="30" idx="3"/>
          </p:cNvCxnSpPr>
          <p:nvPr/>
        </p:nvCxnSpPr>
        <p:spPr>
          <a:xfrm>
            <a:off x="3286125" y="4292138"/>
            <a:ext cx="53650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583381" y="4308763"/>
            <a:ext cx="48463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24780" y="4114800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807289" y="3564777"/>
            <a:ext cx="2022764" cy="899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Code optimization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426289" y="5336081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791851" y="4849780"/>
            <a:ext cx="2022764" cy="824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Code generation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" idx="2"/>
            <a:endCxn id="30" idx="0"/>
          </p:cNvCxnSpPr>
          <p:nvPr/>
        </p:nvCxnSpPr>
        <p:spPr>
          <a:xfrm>
            <a:off x="1814853" y="1684899"/>
            <a:ext cx="4422" cy="70223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51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1D9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18" grpId="0" animBg="1"/>
      <p:bldP spid="20" grpId="0" animBg="1"/>
      <p:bldP spid="27" grpId="0" animBg="1"/>
      <p:bldP spid="30" grpId="0" animBg="1"/>
      <p:bldP spid="33" grpId="0" animBg="1"/>
      <p:bldP spid="38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19800" y="940593"/>
            <a:ext cx="2667000" cy="43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Position = initial + rate*60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134100" y="1373981"/>
            <a:ext cx="2438400" cy="759619"/>
            <a:chOff x="6134100" y="1373981"/>
            <a:chExt cx="2438400" cy="759619"/>
          </a:xfrm>
        </p:grpSpPr>
        <p:sp>
          <p:nvSpPr>
            <p:cNvPr id="4" name="Rectangle 3"/>
            <p:cNvSpPr/>
            <p:nvPr/>
          </p:nvSpPr>
          <p:spPr>
            <a:xfrm>
              <a:off x="6134100" y="1600200"/>
              <a:ext cx="2438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Lexical analysis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  <a:endCxn id="4" idx="0"/>
            </p:cNvCxnSpPr>
            <p:nvPr/>
          </p:nvCxnSpPr>
          <p:spPr>
            <a:xfrm>
              <a:off x="7353300" y="1373981"/>
              <a:ext cx="0" cy="22621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/>
          <p:cNvCxnSpPr/>
          <p:nvPr/>
        </p:nvCxnSpPr>
        <p:spPr>
          <a:xfrm>
            <a:off x="7358063" y="2133600"/>
            <a:ext cx="0" cy="2262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/>
          <p:cNvSpPr txBox="1">
            <a:spLocks/>
          </p:cNvSpPr>
          <p:nvPr/>
        </p:nvSpPr>
        <p:spPr>
          <a:xfrm>
            <a:off x="6029325" y="2355056"/>
            <a:ext cx="676275" cy="43338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id1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190500" y="984646"/>
            <a:ext cx="5448300" cy="5416154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100" dirty="0" smtClean="0">
                <a:solidFill>
                  <a:schemeClr val="tx1"/>
                </a:solidFill>
              </a:rPr>
              <a:t>Lexical Analysis is also called </a:t>
            </a:r>
            <a:r>
              <a:rPr lang="en-US" sz="2100" i="1" dirty="0" smtClean="0">
                <a:solidFill>
                  <a:schemeClr val="accent1">
                    <a:lumMod val="75000"/>
                  </a:schemeClr>
                </a:solidFill>
              </a:rPr>
              <a:t>linear analysis </a:t>
            </a:r>
            <a:r>
              <a:rPr lang="en-US" sz="2100" dirty="0" smtClean="0">
                <a:solidFill>
                  <a:schemeClr val="tx1"/>
                </a:solidFill>
              </a:rPr>
              <a:t>or </a:t>
            </a:r>
            <a:r>
              <a:rPr lang="en-US" sz="2100" i="1" dirty="0" smtClean="0">
                <a:solidFill>
                  <a:schemeClr val="accent1">
                    <a:lumMod val="75000"/>
                  </a:schemeClr>
                </a:solidFill>
              </a:rPr>
              <a:t>scanning</a:t>
            </a:r>
            <a:r>
              <a:rPr lang="en-US" sz="21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100" dirty="0" smtClean="0">
                <a:solidFill>
                  <a:schemeClr val="tx1"/>
                </a:solidFill>
              </a:rPr>
              <a:t>Lexical Analyzer divides the given source statement into the </a:t>
            </a:r>
            <a:r>
              <a:rPr lang="en-US" sz="2100" i="1" dirty="0" smtClean="0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en-US" sz="21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100" dirty="0" smtClean="0">
                <a:solidFill>
                  <a:schemeClr val="tx1"/>
                </a:solidFill>
              </a:rPr>
              <a:t>Ex: </a:t>
            </a:r>
            <a:r>
              <a:rPr lang="en-US" sz="2100" dirty="0">
                <a:solidFill>
                  <a:schemeClr val="tx1"/>
                </a:solidFill>
              </a:rPr>
              <a:t>Position = initial + </a:t>
            </a:r>
            <a:r>
              <a:rPr lang="en-US" sz="2100" dirty="0" smtClean="0">
                <a:solidFill>
                  <a:schemeClr val="tx1"/>
                </a:solidFill>
              </a:rPr>
              <a:t>rate * 60 would be grouped into the following tokens:</a:t>
            </a:r>
          </a:p>
          <a:p>
            <a:pPr marL="0" indent="0" algn="just">
              <a:buNone/>
            </a:pPr>
            <a:r>
              <a:rPr lang="en-US" sz="2100" dirty="0">
                <a:solidFill>
                  <a:schemeClr val="tx1"/>
                </a:solidFill>
              </a:rPr>
              <a:t>	</a:t>
            </a:r>
            <a:r>
              <a:rPr lang="en-US" sz="2100" dirty="0" smtClean="0">
                <a:solidFill>
                  <a:schemeClr val="accent1">
                    <a:lumMod val="75000"/>
                  </a:schemeClr>
                </a:solidFill>
              </a:rPr>
              <a:t>Position</a:t>
            </a:r>
            <a:r>
              <a:rPr lang="en-US" sz="2100" dirty="0" smtClean="0">
                <a:solidFill>
                  <a:schemeClr val="tx1"/>
                </a:solidFill>
              </a:rPr>
              <a:t> (identifier)</a:t>
            </a:r>
          </a:p>
          <a:p>
            <a:pPr marL="0" indent="0" algn="just">
              <a:buNone/>
            </a:pPr>
            <a:r>
              <a:rPr lang="en-US" sz="2100" dirty="0">
                <a:solidFill>
                  <a:schemeClr val="tx1"/>
                </a:solidFill>
              </a:rPr>
              <a:t>	</a:t>
            </a:r>
            <a:r>
              <a:rPr lang="en-US" sz="21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100" dirty="0" smtClean="0">
                <a:solidFill>
                  <a:schemeClr val="tx1"/>
                </a:solidFill>
              </a:rPr>
              <a:t> (Assignment symbol)</a:t>
            </a:r>
          </a:p>
          <a:p>
            <a:pPr marL="0" indent="0" algn="just">
              <a:buNone/>
            </a:pPr>
            <a:r>
              <a:rPr lang="en-US" sz="2100" dirty="0">
                <a:solidFill>
                  <a:schemeClr val="tx1"/>
                </a:solidFill>
              </a:rPr>
              <a:t>	</a:t>
            </a:r>
            <a:r>
              <a:rPr lang="en-US" sz="2100" dirty="0" smtClean="0">
                <a:solidFill>
                  <a:schemeClr val="accent1">
                    <a:lumMod val="75000"/>
                  </a:schemeClr>
                </a:solidFill>
              </a:rPr>
              <a:t>initial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dirty="0" smtClean="0">
                <a:solidFill>
                  <a:schemeClr val="tx1"/>
                </a:solidFill>
              </a:rPr>
              <a:t>(</a:t>
            </a:r>
            <a:r>
              <a:rPr lang="en-US" sz="2100" dirty="0">
                <a:solidFill>
                  <a:schemeClr val="tx1"/>
                </a:solidFill>
              </a:rPr>
              <a:t>identifier</a:t>
            </a:r>
            <a:r>
              <a:rPr lang="en-US" sz="2100" dirty="0" smtClean="0">
                <a:solidFill>
                  <a:schemeClr val="tx1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n-US" sz="2100" dirty="0">
                <a:solidFill>
                  <a:schemeClr val="tx1"/>
                </a:solidFill>
              </a:rPr>
              <a:t>	</a:t>
            </a:r>
            <a:r>
              <a:rPr lang="en-US" sz="21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sz="2100" dirty="0" smtClean="0">
                <a:solidFill>
                  <a:schemeClr val="tx1"/>
                </a:solidFill>
              </a:rPr>
              <a:t> (Plus symbol)</a:t>
            </a:r>
          </a:p>
          <a:p>
            <a:pPr marL="0" indent="0" algn="just">
              <a:buNone/>
            </a:pPr>
            <a:r>
              <a:rPr lang="en-US" sz="2100" dirty="0">
                <a:solidFill>
                  <a:schemeClr val="tx1"/>
                </a:solidFill>
              </a:rPr>
              <a:t>	</a:t>
            </a:r>
            <a:r>
              <a:rPr lang="en-US" sz="2100" dirty="0" smtClean="0">
                <a:solidFill>
                  <a:schemeClr val="accent1">
                    <a:lumMod val="75000"/>
                  </a:schemeClr>
                </a:solidFill>
              </a:rPr>
              <a:t>rate</a:t>
            </a:r>
            <a:r>
              <a:rPr lang="en-US" sz="2100" dirty="0" smtClean="0">
                <a:solidFill>
                  <a:schemeClr val="tx1"/>
                </a:solidFill>
              </a:rPr>
              <a:t> (</a:t>
            </a:r>
            <a:r>
              <a:rPr lang="en-US" sz="2100" dirty="0">
                <a:solidFill>
                  <a:schemeClr val="tx1"/>
                </a:solidFill>
              </a:rPr>
              <a:t>identifier</a:t>
            </a:r>
            <a:r>
              <a:rPr lang="en-US" sz="2100" dirty="0" smtClean="0">
                <a:solidFill>
                  <a:schemeClr val="tx1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n-US" sz="2100" dirty="0">
                <a:solidFill>
                  <a:schemeClr val="tx1"/>
                </a:solidFill>
              </a:rPr>
              <a:t>	</a:t>
            </a:r>
            <a:r>
              <a:rPr lang="en-US" sz="21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sz="2100" dirty="0" smtClean="0">
                <a:solidFill>
                  <a:schemeClr val="tx1"/>
                </a:solidFill>
              </a:rPr>
              <a:t> (Multiplication symbol)</a:t>
            </a:r>
          </a:p>
          <a:p>
            <a:pPr marL="0" indent="0" algn="just">
              <a:buNone/>
            </a:pPr>
            <a:r>
              <a:rPr lang="en-US" sz="2100" dirty="0">
                <a:solidFill>
                  <a:schemeClr val="tx1"/>
                </a:solidFill>
              </a:rPr>
              <a:t>	</a:t>
            </a:r>
            <a:r>
              <a:rPr lang="en-US" sz="2100" dirty="0" smtClean="0">
                <a:solidFill>
                  <a:schemeClr val="accent1">
                    <a:lumMod val="75000"/>
                  </a:schemeClr>
                </a:solidFill>
              </a:rPr>
              <a:t>60 </a:t>
            </a:r>
            <a:r>
              <a:rPr lang="en-US" sz="2100" dirty="0" smtClean="0">
                <a:solidFill>
                  <a:schemeClr val="tx1"/>
                </a:solidFill>
              </a:rPr>
              <a:t>(Number)</a:t>
            </a:r>
          </a:p>
          <a:p>
            <a:pPr marL="0" indent="0" algn="just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algn="just"/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298405" y="2355056"/>
            <a:ext cx="676275" cy="43338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6567485" y="2355056"/>
            <a:ext cx="676275" cy="43338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id2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6836565" y="2355056"/>
            <a:ext cx="676275" cy="43338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7134217" y="2355056"/>
            <a:ext cx="676275" cy="43338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id3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7415206" y="2397920"/>
            <a:ext cx="676275" cy="43338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7648561" y="2347912"/>
            <a:ext cx="676275" cy="43338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60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6800" y="2988475"/>
            <a:ext cx="3276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23936" y="2667000"/>
            <a:ext cx="914400" cy="321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69282" y="2652711"/>
            <a:ext cx="316715" cy="32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14563" y="2671763"/>
            <a:ext cx="819147" cy="3167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24180" y="2649137"/>
            <a:ext cx="347655" cy="3393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05156" y="2651520"/>
            <a:ext cx="590552" cy="335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43325" y="2643187"/>
            <a:ext cx="307169" cy="3440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40981" y="2644381"/>
            <a:ext cx="390525" cy="3357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1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/>
      <p:bldP spid="10" grpId="0"/>
      <p:bldP spid="12" grpId="0"/>
      <p:bldP spid="13" grpId="0"/>
      <p:bldP spid="14" grpId="0"/>
      <p:bldP spid="16" grpId="0"/>
      <p:bldP spid="17" grpId="0"/>
      <p:bldP spid="3" grpId="0" animBg="1"/>
      <p:bldP spid="3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6831" y="1075299"/>
            <a:ext cx="2876043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Compiler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081" y="2475807"/>
            <a:ext cx="20574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Analysis phase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39992" y="2425932"/>
            <a:ext cx="2057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Synthesis phase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14881" y="3085407"/>
            <a:ext cx="0" cy="232479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10492" y="3018907"/>
            <a:ext cx="0" cy="232479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14881" y="3657600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01941" y="3333403"/>
            <a:ext cx="2022764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Lexical analysis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18086" y="4564377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90858" y="4240180"/>
            <a:ext cx="2022764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Syntax analysis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09858" y="5398295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90858" y="5105400"/>
            <a:ext cx="2022764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Semantic analysis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53051" y="2342802"/>
            <a:ext cx="2933700" cy="3854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2425" y="2387138"/>
            <a:ext cx="29337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40122" y="3643742"/>
            <a:ext cx="1742928" cy="123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Intermediate code generation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stCxn id="30" idx="3"/>
          </p:cNvCxnSpPr>
          <p:nvPr/>
        </p:nvCxnSpPr>
        <p:spPr>
          <a:xfrm>
            <a:off x="3286125" y="4292138"/>
            <a:ext cx="53650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583381" y="4308763"/>
            <a:ext cx="48463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10492" y="4114800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807289" y="3564777"/>
            <a:ext cx="2022764" cy="899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Code optimization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412001" y="5336081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791851" y="4849780"/>
            <a:ext cx="2022764" cy="824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Code generation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" idx="2"/>
            <a:endCxn id="30" idx="0"/>
          </p:cNvCxnSpPr>
          <p:nvPr/>
        </p:nvCxnSpPr>
        <p:spPr>
          <a:xfrm>
            <a:off x="1814853" y="1684899"/>
            <a:ext cx="4422" cy="70223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39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1D9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966220" y="990730"/>
            <a:ext cx="3048000" cy="43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0" indent="0" algn="ctr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Position = initial + rate*60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8400" y="2970609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 analysis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-300000" flipH="1">
            <a:off x="7453904" y="2717006"/>
            <a:ext cx="13696" cy="24255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448550" y="2133600"/>
            <a:ext cx="0" cy="2262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/>
          <p:cNvSpPr txBox="1">
            <a:spLocks/>
          </p:cNvSpPr>
          <p:nvPr/>
        </p:nvSpPr>
        <p:spPr>
          <a:xfrm>
            <a:off x="6053137" y="2364581"/>
            <a:ext cx="2667000" cy="43338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id1 = id2 + id3 * 60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171450" y="1014412"/>
            <a:ext cx="5467350" cy="5386387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tx1"/>
                </a:solidFill>
              </a:rPr>
              <a:t>Syntax Analysis is also called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Parsing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or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Hierarchical Analysis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0" algn="just"/>
            <a:r>
              <a:rPr lang="en-US" dirty="0">
                <a:solidFill>
                  <a:schemeClr val="tx1"/>
                </a:solidFill>
              </a:rPr>
              <a:t>The syntax analyzer checks each line of the code and spots every tiny </a:t>
            </a:r>
            <a:r>
              <a:rPr lang="en-US" dirty="0" smtClean="0">
                <a:solidFill>
                  <a:schemeClr val="tx1"/>
                </a:solidFill>
              </a:rPr>
              <a:t>mistake.  </a:t>
            </a:r>
            <a:endParaRPr lang="en-US" dirty="0">
              <a:solidFill>
                <a:schemeClr val="tx1"/>
              </a:solidFill>
            </a:endParaRPr>
          </a:p>
          <a:p>
            <a:pPr lvl="0" algn="just"/>
            <a:r>
              <a:rPr lang="en-US" dirty="0">
                <a:solidFill>
                  <a:schemeClr val="tx1"/>
                </a:solidFill>
              </a:rPr>
              <a:t>If code is error free then syntax analyzer generates the tree.</a:t>
            </a:r>
          </a:p>
          <a:p>
            <a:pPr marL="0" indent="0" algn="just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algn="just"/>
            <a:endParaRPr lang="en-US" sz="2100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29350" y="1373981"/>
            <a:ext cx="2438400" cy="759619"/>
            <a:chOff x="6134100" y="1373981"/>
            <a:chExt cx="2438400" cy="759619"/>
          </a:xfrm>
        </p:grpSpPr>
        <p:sp>
          <p:nvSpPr>
            <p:cNvPr id="25" name="Rectangle 24"/>
            <p:cNvSpPr/>
            <p:nvPr/>
          </p:nvSpPr>
          <p:spPr>
            <a:xfrm>
              <a:off x="6134100" y="1600200"/>
              <a:ext cx="2438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Lexical analysis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endCxn id="25" idx="0"/>
            </p:cNvCxnSpPr>
            <p:nvPr/>
          </p:nvCxnSpPr>
          <p:spPr>
            <a:xfrm>
              <a:off x="7353300" y="1373981"/>
              <a:ext cx="0" cy="22621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7467600" y="3504009"/>
            <a:ext cx="0" cy="2262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033020" y="373022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=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962771" y="4073128"/>
            <a:ext cx="332185" cy="353616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266382" y="4073128"/>
            <a:ext cx="342898" cy="353616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534145" y="4385072"/>
            <a:ext cx="6953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30674" y="4348161"/>
            <a:ext cx="6953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+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7458668" y="4680347"/>
            <a:ext cx="332185" cy="353616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762279" y="4680347"/>
            <a:ext cx="342898" cy="353616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030042" y="4992291"/>
            <a:ext cx="6953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26571" y="4955380"/>
            <a:ext cx="6953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7490220" y="5270896"/>
            <a:ext cx="1491855" cy="692944"/>
            <a:chOff x="6206725" y="4073128"/>
            <a:chExt cx="1491855" cy="692944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6635351" y="4073128"/>
              <a:ext cx="332185" cy="35361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938962" y="4073128"/>
              <a:ext cx="342898" cy="35361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206725" y="4385072"/>
              <a:ext cx="695326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id3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03254" y="4348161"/>
              <a:ext cx="695326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7520581" y="2744390"/>
            <a:ext cx="7965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96691" y="2744390"/>
            <a:ext cx="5935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36513" y="2744390"/>
            <a:ext cx="59352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4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38" grpId="0"/>
      <p:bldP spid="51" grpId="0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6831" y="1075299"/>
            <a:ext cx="2876043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Compiler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081" y="2475807"/>
            <a:ext cx="20574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Analysis phase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39992" y="2425932"/>
            <a:ext cx="2057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Synthesis phase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29169" y="3085407"/>
            <a:ext cx="0" cy="232479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24780" y="3033195"/>
            <a:ext cx="0" cy="232479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29169" y="3657600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02807" y="3333403"/>
            <a:ext cx="2022764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Lexical analysis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2374" y="4564377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19434" y="4240180"/>
            <a:ext cx="2022764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Syntax analysis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29169" y="5398295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19434" y="5105400"/>
            <a:ext cx="2022764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Semantic analysis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53051" y="2342802"/>
            <a:ext cx="2933700" cy="3854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2425" y="2387138"/>
            <a:ext cx="29337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40122" y="3643742"/>
            <a:ext cx="1742928" cy="123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Intermediate code generation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stCxn id="30" idx="3"/>
          </p:cNvCxnSpPr>
          <p:nvPr/>
        </p:nvCxnSpPr>
        <p:spPr>
          <a:xfrm>
            <a:off x="3286125" y="4292138"/>
            <a:ext cx="53650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583381" y="4308763"/>
            <a:ext cx="48463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10492" y="4114800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807289" y="3564777"/>
            <a:ext cx="2022764" cy="899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Code optimization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410492" y="5350543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791851" y="4849780"/>
            <a:ext cx="2022764" cy="824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Code generation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" idx="2"/>
            <a:endCxn id="30" idx="0"/>
          </p:cNvCxnSpPr>
          <p:nvPr/>
        </p:nvCxnSpPr>
        <p:spPr>
          <a:xfrm>
            <a:off x="1814853" y="1684899"/>
            <a:ext cx="4422" cy="70223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91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1D9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analysis</a:t>
            </a:r>
            <a:endParaRPr lang="en-US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171450" y="1014412"/>
            <a:ext cx="5467350" cy="5386387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>
                <a:solidFill>
                  <a:schemeClr val="tx1"/>
                </a:solidFill>
              </a:rPr>
              <a:t>Semantic analyzer determines the meaning of a source string.</a:t>
            </a:r>
          </a:p>
          <a:p>
            <a:pPr lvl="0" algn="just"/>
            <a:r>
              <a:rPr lang="en-US" dirty="0" smtClean="0">
                <a:solidFill>
                  <a:schemeClr val="tx1"/>
                </a:solidFill>
              </a:rPr>
              <a:t>It performs following operations: </a:t>
            </a:r>
            <a:endParaRPr lang="en-US" dirty="0">
              <a:solidFill>
                <a:schemeClr val="tx1"/>
              </a:solidFill>
            </a:endParaRP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matching of parenthesis in the expression. 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Matching of </a:t>
            </a:r>
            <a:r>
              <a:rPr lang="en-US" sz="2400" dirty="0" err="1">
                <a:solidFill>
                  <a:schemeClr val="tx1"/>
                </a:solidFill>
              </a:rPr>
              <a:t>if..else</a:t>
            </a:r>
            <a:r>
              <a:rPr lang="en-US" sz="2400" dirty="0">
                <a:solidFill>
                  <a:schemeClr val="tx1"/>
                </a:solidFill>
              </a:rPr>
              <a:t> statement.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Performing arithmetic operation that are type compatible. 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Checking the scope of operation.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109685" y="846050"/>
            <a:ext cx="2468169" cy="2267944"/>
            <a:chOff x="6206725" y="3730228"/>
            <a:chExt cx="2468169" cy="2267944"/>
          </a:xfrm>
        </p:grpSpPr>
        <p:sp>
          <p:nvSpPr>
            <p:cNvPr id="31" name="Rectangle 30"/>
            <p:cNvSpPr/>
            <p:nvPr/>
          </p:nvSpPr>
          <p:spPr>
            <a:xfrm>
              <a:off x="6705600" y="3730228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=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206725" y="4073128"/>
              <a:ext cx="1491855" cy="692944"/>
              <a:chOff x="6206725" y="4073128"/>
              <a:chExt cx="1491855" cy="69294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6635351" y="4073128"/>
                <a:ext cx="332185" cy="35361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938962" y="4073128"/>
                <a:ext cx="342898" cy="35361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>
                <a:off x="6206725" y="4385072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id1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003254" y="4348161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+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702622" y="4680347"/>
              <a:ext cx="1491855" cy="692944"/>
              <a:chOff x="6206725" y="4073128"/>
              <a:chExt cx="1491855" cy="692944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H="1">
                <a:off x="6635351" y="4073128"/>
                <a:ext cx="332185" cy="35361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6938962" y="4073128"/>
                <a:ext cx="342898" cy="35361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6206725" y="4385072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id2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003254" y="4348161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*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162800" y="5270896"/>
              <a:ext cx="1512094" cy="727276"/>
              <a:chOff x="6206725" y="4073128"/>
              <a:chExt cx="1512094" cy="727276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 flipH="1">
                <a:off x="6635351" y="4073128"/>
                <a:ext cx="332185" cy="35361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6938962" y="4073128"/>
                <a:ext cx="342898" cy="35361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6206725" y="4385072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id3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023493" y="4419404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60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9" name="Rectangle 78"/>
          <p:cNvSpPr/>
          <p:nvPr/>
        </p:nvSpPr>
        <p:spPr>
          <a:xfrm>
            <a:off x="6376389" y="3462252"/>
            <a:ext cx="2438400" cy="31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Semantic analysis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7572370" y="3143866"/>
            <a:ext cx="0" cy="31669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72370" y="3774392"/>
            <a:ext cx="0" cy="2262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6270421" y="3730143"/>
            <a:ext cx="2762254" cy="2233612"/>
            <a:chOff x="6206725" y="3730228"/>
            <a:chExt cx="2762254" cy="2233612"/>
          </a:xfrm>
        </p:grpSpPr>
        <p:sp>
          <p:nvSpPr>
            <p:cNvPr id="83" name="Rectangle 82"/>
            <p:cNvSpPr/>
            <p:nvPr/>
          </p:nvSpPr>
          <p:spPr>
            <a:xfrm>
              <a:off x="6705600" y="3730228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=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6206725" y="4073128"/>
              <a:ext cx="1491855" cy="692944"/>
              <a:chOff x="6206725" y="4073128"/>
              <a:chExt cx="1491855" cy="692944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 flipH="1">
                <a:off x="6635351" y="4073128"/>
                <a:ext cx="332185" cy="35361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6938962" y="4073128"/>
                <a:ext cx="342898" cy="35361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/>
              <p:cNvSpPr/>
              <p:nvPr/>
            </p:nvSpPr>
            <p:spPr>
              <a:xfrm>
                <a:off x="6206725" y="4385072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id1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003254" y="4348161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+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702622" y="4680347"/>
              <a:ext cx="1491855" cy="692944"/>
              <a:chOff x="6206725" y="4073128"/>
              <a:chExt cx="1491855" cy="692944"/>
            </a:xfrm>
          </p:grpSpPr>
          <p:cxnSp>
            <p:nvCxnSpPr>
              <p:cNvPr id="91" name="Straight Arrow Connector 90"/>
              <p:cNvCxnSpPr/>
              <p:nvPr/>
            </p:nvCxnSpPr>
            <p:spPr>
              <a:xfrm flipH="1">
                <a:off x="6635351" y="4073128"/>
                <a:ext cx="332185" cy="35361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6938962" y="4073128"/>
                <a:ext cx="342898" cy="35361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/>
              <p:cNvSpPr/>
              <p:nvPr/>
            </p:nvSpPr>
            <p:spPr>
              <a:xfrm>
                <a:off x="6206725" y="4385072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id2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003254" y="4348161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*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162800" y="5270896"/>
              <a:ext cx="1806179" cy="692944"/>
              <a:chOff x="6206725" y="4073128"/>
              <a:chExt cx="1806179" cy="692944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 flipH="1">
                <a:off x="6635351" y="4073128"/>
                <a:ext cx="332185" cy="35361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6938962" y="4073128"/>
                <a:ext cx="342898" cy="35361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206725" y="4385072"/>
                <a:ext cx="69532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id3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821682" y="4345694"/>
                <a:ext cx="1191222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C00000"/>
                    </a:solidFill>
                  </a:rPr>
                  <a:t>inttoreal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p:grpSp>
      </p:grpSp>
      <p:cxnSp>
        <p:nvCxnSpPr>
          <p:cNvPr id="39" name="Straight Connector 38"/>
          <p:cNvCxnSpPr>
            <a:stCxn id="90" idx="2"/>
          </p:cNvCxnSpPr>
          <p:nvPr/>
        </p:nvCxnSpPr>
        <p:spPr>
          <a:xfrm>
            <a:off x="8437064" y="5924377"/>
            <a:ext cx="0" cy="2725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854548" y="6094721"/>
            <a:ext cx="112692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9600" y="3886200"/>
            <a:ext cx="5029200" cy="838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42094" y="2209877"/>
            <a:ext cx="840582" cy="671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 err="1" smtClean="0">
                <a:solidFill>
                  <a:srgbClr val="C00000"/>
                </a:solidFill>
              </a:rPr>
              <a:t>nt</a:t>
            </a:r>
            <a:r>
              <a:rPr lang="en-US" b="1" dirty="0" smtClean="0">
                <a:solidFill>
                  <a:srgbClr val="C00000"/>
                </a:solidFill>
              </a:rPr>
              <a:t> to real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Curved Connector 6"/>
          <p:cNvCxnSpPr>
            <a:endCxn id="57" idx="2"/>
          </p:cNvCxnSpPr>
          <p:nvPr/>
        </p:nvCxnSpPr>
        <p:spPr>
          <a:xfrm rot="10800000" flipV="1">
            <a:off x="8230191" y="2815684"/>
            <a:ext cx="403620" cy="298310"/>
          </a:xfrm>
          <a:prstGeom prst="curvedConnector4">
            <a:avLst>
              <a:gd name="adj1" fmla="val 6932"/>
              <a:gd name="adj2" fmla="val 176632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88005" y="5623616"/>
            <a:ext cx="4433285" cy="437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*Note: Consider id1, id2 and id3 are real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9" grpId="0"/>
      <p:bldP spid="43" grpId="0" animBg="1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6831" y="1075299"/>
            <a:ext cx="2876043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Compiler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081" y="2475807"/>
            <a:ext cx="2057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Analysis phase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39992" y="2425932"/>
            <a:ext cx="2057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Synthesis phase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14881" y="3085407"/>
            <a:ext cx="0" cy="232479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39068" y="3018907"/>
            <a:ext cx="0" cy="232479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14881" y="3657600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88952" y="3333403"/>
            <a:ext cx="2022764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Lexical analysis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03798" y="4564377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77869" y="4240180"/>
            <a:ext cx="2022764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Syntax analysis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03798" y="5398295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77869" y="5105400"/>
            <a:ext cx="2022764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Semantic analysis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53051" y="2342802"/>
            <a:ext cx="2933700" cy="3854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2425" y="2387138"/>
            <a:ext cx="29337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40122" y="3581400"/>
            <a:ext cx="1742928" cy="123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Intermediate code generation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stCxn id="30" idx="3"/>
          </p:cNvCxnSpPr>
          <p:nvPr/>
        </p:nvCxnSpPr>
        <p:spPr>
          <a:xfrm>
            <a:off x="3286125" y="4292138"/>
            <a:ext cx="53650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583381" y="4308763"/>
            <a:ext cx="48463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24347" y="4114800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807289" y="3564777"/>
            <a:ext cx="2022764" cy="899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Code optimization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426289" y="5336081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791851" y="4849780"/>
            <a:ext cx="2022764" cy="824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Code generation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" idx="2"/>
            <a:endCxn id="30" idx="0"/>
          </p:cNvCxnSpPr>
          <p:nvPr/>
        </p:nvCxnSpPr>
        <p:spPr>
          <a:xfrm>
            <a:off x="1814853" y="1684899"/>
            <a:ext cx="4422" cy="70223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99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1D9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code generator</a:t>
            </a:r>
            <a:endParaRPr lang="en-US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171450" y="1014412"/>
            <a:ext cx="5467350" cy="5386387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 smtClean="0">
                <a:solidFill>
                  <a:schemeClr val="tx1"/>
                </a:solidFill>
              </a:rPr>
              <a:t>Two </a:t>
            </a:r>
            <a:r>
              <a:rPr lang="en-US" dirty="0">
                <a:solidFill>
                  <a:schemeClr val="tx1"/>
                </a:solidFill>
              </a:rPr>
              <a:t>important properties of </a:t>
            </a:r>
            <a:r>
              <a:rPr lang="en-US" dirty="0" smtClean="0">
                <a:solidFill>
                  <a:schemeClr val="tx1"/>
                </a:solidFill>
              </a:rPr>
              <a:t>intermediate code : </a:t>
            </a:r>
          </a:p>
          <a:p>
            <a:pPr marL="857250" lvl="0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should be easy to </a:t>
            </a:r>
            <a:r>
              <a:rPr lang="en-US" dirty="0" smtClean="0">
                <a:solidFill>
                  <a:schemeClr val="tx1"/>
                </a:solidFill>
              </a:rPr>
              <a:t>produce.</a:t>
            </a:r>
          </a:p>
          <a:p>
            <a:pPr marL="857250" lvl="0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Easy </a:t>
            </a:r>
            <a:r>
              <a:rPr lang="en-US" dirty="0">
                <a:solidFill>
                  <a:schemeClr val="tx1"/>
                </a:solidFill>
              </a:rPr>
              <a:t>to translate into target </a:t>
            </a:r>
            <a:r>
              <a:rPr lang="en-US" dirty="0" smtClean="0">
                <a:solidFill>
                  <a:schemeClr val="tx1"/>
                </a:solidFill>
              </a:rPr>
              <a:t>program.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Intermediate form can be represented using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“three address code”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0" algn="just"/>
            <a:r>
              <a:rPr lang="en-US" dirty="0" smtClean="0">
                <a:solidFill>
                  <a:schemeClr val="tx1"/>
                </a:solidFill>
              </a:rPr>
              <a:t>Three </a:t>
            </a:r>
            <a:r>
              <a:rPr lang="en-US" dirty="0">
                <a:solidFill>
                  <a:schemeClr val="tx1"/>
                </a:solidFill>
              </a:rPr>
              <a:t>address code consist of a sequence of instruction, each of which has </a:t>
            </a:r>
            <a:r>
              <a:rPr lang="en-US" i="1" u="sng" dirty="0">
                <a:solidFill>
                  <a:schemeClr val="accent1">
                    <a:lumMod val="75000"/>
                  </a:schemeClr>
                </a:solidFill>
              </a:rPr>
              <a:t>at most three </a:t>
            </a:r>
            <a:r>
              <a:rPr lang="en-US" dirty="0">
                <a:solidFill>
                  <a:schemeClr val="tx1"/>
                </a:solidFill>
              </a:rPr>
              <a:t>operands.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19821" y="928689"/>
            <a:ext cx="2762254" cy="2745578"/>
            <a:chOff x="6270421" y="3730143"/>
            <a:chExt cx="2762254" cy="2745578"/>
          </a:xfrm>
        </p:grpSpPr>
        <p:grpSp>
          <p:nvGrpSpPr>
            <p:cNvPr id="82" name="Group 81"/>
            <p:cNvGrpSpPr/>
            <p:nvPr/>
          </p:nvGrpSpPr>
          <p:grpSpPr>
            <a:xfrm>
              <a:off x="6270421" y="3730143"/>
              <a:ext cx="2762254" cy="2233612"/>
              <a:chOff x="6206725" y="3730228"/>
              <a:chExt cx="2762254" cy="2233612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6705600" y="3730228"/>
                <a:ext cx="4572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=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6206725" y="4073128"/>
                <a:ext cx="1491855" cy="692944"/>
                <a:chOff x="6206725" y="4073128"/>
                <a:chExt cx="1491855" cy="692944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H="1">
                  <a:off x="6635351" y="4073128"/>
                  <a:ext cx="332185" cy="353616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6938962" y="4073128"/>
                  <a:ext cx="342898" cy="353616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/>
                <p:cNvSpPr/>
                <p:nvPr/>
              </p:nvSpPr>
              <p:spPr>
                <a:xfrm>
                  <a:off x="6206725" y="4385072"/>
                  <a:ext cx="695326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id1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003254" y="4348161"/>
                  <a:ext cx="695326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+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6702622" y="4680347"/>
                <a:ext cx="1491855" cy="692944"/>
                <a:chOff x="6206725" y="4073128"/>
                <a:chExt cx="1491855" cy="692944"/>
              </a:xfrm>
            </p:grpSpPr>
            <p:cxnSp>
              <p:nvCxnSpPr>
                <p:cNvPr id="91" name="Straight Arrow Connector 90"/>
                <p:cNvCxnSpPr/>
                <p:nvPr/>
              </p:nvCxnSpPr>
              <p:spPr>
                <a:xfrm flipH="1">
                  <a:off x="6635351" y="4073128"/>
                  <a:ext cx="332185" cy="353616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6938962" y="4073128"/>
                  <a:ext cx="342898" cy="353616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Rectangle 92"/>
                <p:cNvSpPr/>
                <p:nvPr/>
              </p:nvSpPr>
              <p:spPr>
                <a:xfrm>
                  <a:off x="6206725" y="4385072"/>
                  <a:ext cx="695326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id2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7003254" y="4348161"/>
                  <a:ext cx="695326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*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7162800" y="5270896"/>
                <a:ext cx="1806179" cy="692944"/>
                <a:chOff x="6206725" y="4073128"/>
                <a:chExt cx="1806179" cy="692944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H="1">
                  <a:off x="6635351" y="4073128"/>
                  <a:ext cx="332185" cy="353616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6938962" y="4073128"/>
                  <a:ext cx="342898" cy="353616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ectangle 88"/>
                <p:cNvSpPr/>
                <p:nvPr/>
              </p:nvSpPr>
              <p:spPr>
                <a:xfrm>
                  <a:off x="6206725" y="4385072"/>
                  <a:ext cx="695326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id3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6821682" y="4345694"/>
                  <a:ext cx="1191222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>
                      <a:solidFill>
                        <a:srgbClr val="C00000"/>
                      </a:solidFill>
                    </a:rPr>
                    <a:t>inttoreal</a:t>
                  </a:r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cxnSp>
          <p:nvCxnSpPr>
            <p:cNvPr id="39" name="Straight Connector 38"/>
            <p:cNvCxnSpPr>
              <a:stCxn id="90" idx="2"/>
            </p:cNvCxnSpPr>
            <p:nvPr/>
          </p:nvCxnSpPr>
          <p:spPr>
            <a:xfrm>
              <a:off x="8437064" y="5924377"/>
              <a:ext cx="0" cy="27256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7854548" y="6094721"/>
              <a:ext cx="1126929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6390677" y="3733718"/>
            <a:ext cx="2438400" cy="31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 code 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586658" y="3415332"/>
            <a:ext cx="0" cy="31669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586658" y="4045858"/>
            <a:ext cx="0" cy="2262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909539" y="4484448"/>
            <a:ext cx="4072536" cy="200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sz="2200" dirty="0" smtClean="0">
                <a:solidFill>
                  <a:schemeClr val="tx1"/>
                </a:solidFill>
              </a:rPr>
              <a:t>t1= </a:t>
            </a:r>
            <a:r>
              <a:rPr lang="en-US" sz="2200" dirty="0" err="1" smtClean="0">
                <a:solidFill>
                  <a:schemeClr val="tx1"/>
                </a:solidFill>
              </a:rPr>
              <a:t>int</a:t>
            </a:r>
            <a:r>
              <a:rPr lang="en-US" sz="2200" dirty="0" smtClean="0">
                <a:solidFill>
                  <a:schemeClr val="tx1"/>
                </a:solidFill>
              </a:rPr>
              <a:t> to real(60)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		t2= id3 * t1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		t3= t2 + id2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		id1= t3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36707" y="2809877"/>
            <a:ext cx="892370" cy="8929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B050"/>
                </a:solidFill>
              </a:rPr>
              <a:t>t1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797" y="2219324"/>
            <a:ext cx="1470416" cy="15127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t2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11851" y="1654045"/>
            <a:ext cx="2074362" cy="20202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t3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44842" y="990914"/>
            <a:ext cx="1122750" cy="9081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3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" grpId="0" animBg="1"/>
      <p:bldP spid="4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Translator</a:t>
            </a:r>
          </a:p>
          <a:p>
            <a:r>
              <a:rPr lang="en-US" dirty="0" smtClean="0"/>
              <a:t>Analysis </a:t>
            </a:r>
            <a:r>
              <a:rPr lang="en-US" dirty="0"/>
              <a:t>synthesis model of compilation </a:t>
            </a:r>
            <a:endParaRPr lang="en-US" dirty="0" smtClean="0"/>
          </a:p>
          <a:p>
            <a:r>
              <a:rPr lang="en-US" dirty="0"/>
              <a:t>Phases of </a:t>
            </a:r>
            <a:r>
              <a:rPr lang="en-US" dirty="0" smtClean="0"/>
              <a:t>compiler</a:t>
            </a:r>
          </a:p>
          <a:p>
            <a:r>
              <a:rPr lang="en-US" dirty="0"/>
              <a:t>Difference between compiler &amp; </a:t>
            </a:r>
            <a:r>
              <a:rPr lang="en-US" dirty="0" smtClean="0"/>
              <a:t>interpreter</a:t>
            </a:r>
          </a:p>
          <a:p>
            <a:r>
              <a:rPr lang="en-US" dirty="0"/>
              <a:t>Types of </a:t>
            </a:r>
            <a:r>
              <a:rPr lang="en-US" dirty="0" smtClean="0"/>
              <a:t>compiler</a:t>
            </a:r>
          </a:p>
          <a:p>
            <a:r>
              <a:rPr lang="en-US" dirty="0"/>
              <a:t>Context of c</a:t>
            </a:r>
            <a:r>
              <a:rPr lang="en-US" dirty="0" smtClean="0"/>
              <a:t>ompiler (Cousins </a:t>
            </a:r>
            <a:r>
              <a:rPr lang="en-US" dirty="0"/>
              <a:t>of compiler</a:t>
            </a:r>
            <a:r>
              <a:rPr lang="en-US" dirty="0" smtClean="0"/>
              <a:t>)</a:t>
            </a:r>
          </a:p>
          <a:p>
            <a:r>
              <a:rPr lang="en-US" dirty="0"/>
              <a:t>Pass structure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8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6831" y="1075299"/>
            <a:ext cx="2876043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Compiler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081" y="2475807"/>
            <a:ext cx="2057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Analysis phase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39992" y="2425932"/>
            <a:ext cx="2057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Synthesis phase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14881" y="3099695"/>
            <a:ext cx="0" cy="232479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24780" y="3033195"/>
            <a:ext cx="0" cy="232479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14881" y="3657600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02807" y="3333403"/>
            <a:ext cx="2022764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Lexical analysis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03798" y="4564377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91724" y="4240180"/>
            <a:ext cx="2022764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Syntax analysis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03798" y="5412930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91724" y="5105400"/>
            <a:ext cx="2022764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Semantic analysis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53051" y="2342802"/>
            <a:ext cx="2933700" cy="3854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2425" y="2387138"/>
            <a:ext cx="29337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40122" y="3643742"/>
            <a:ext cx="1742928" cy="123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Intermediate code generation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stCxn id="30" idx="3"/>
          </p:cNvCxnSpPr>
          <p:nvPr/>
        </p:nvCxnSpPr>
        <p:spPr>
          <a:xfrm>
            <a:off x="3286125" y="4292138"/>
            <a:ext cx="53650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583381" y="4308763"/>
            <a:ext cx="48463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10492" y="4114800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807289" y="3564777"/>
            <a:ext cx="2022764" cy="899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Code optimization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426289" y="5350369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791851" y="4849780"/>
            <a:ext cx="2022764" cy="824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Code generation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" idx="2"/>
            <a:endCxn id="30" idx="0"/>
          </p:cNvCxnSpPr>
          <p:nvPr/>
        </p:nvCxnSpPr>
        <p:spPr>
          <a:xfrm>
            <a:off x="1814853" y="1684899"/>
            <a:ext cx="4422" cy="70223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2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1D9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optimization</a:t>
            </a:r>
            <a:endParaRPr lang="en-US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171450" y="1014412"/>
            <a:ext cx="5467350" cy="5386387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 smtClean="0">
                <a:solidFill>
                  <a:schemeClr val="tx1"/>
                </a:solidFill>
              </a:rPr>
              <a:t>It improves </a:t>
            </a:r>
            <a:r>
              <a:rPr lang="en-US" dirty="0">
                <a:solidFill>
                  <a:schemeClr val="tx1"/>
                </a:solidFill>
              </a:rPr>
              <a:t>the intermediate code.</a:t>
            </a:r>
          </a:p>
          <a:p>
            <a:pPr lvl="0" algn="just"/>
            <a:r>
              <a:rPr lang="en-US" dirty="0">
                <a:solidFill>
                  <a:schemeClr val="tx1"/>
                </a:solidFill>
              </a:rPr>
              <a:t>This is necessary to have a faster </a:t>
            </a:r>
            <a:r>
              <a:rPr lang="en-US" dirty="0" smtClean="0">
                <a:solidFill>
                  <a:schemeClr val="tx1"/>
                </a:solidFill>
              </a:rPr>
              <a:t>execution of </a:t>
            </a:r>
            <a:r>
              <a:rPr lang="en-US" dirty="0">
                <a:solidFill>
                  <a:schemeClr val="tx1"/>
                </a:solidFill>
              </a:rPr>
              <a:t>code or less consumption of memory.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81138" y="1612098"/>
            <a:ext cx="2438400" cy="31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 code 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448552" y="1295400"/>
            <a:ext cx="0" cy="31669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448552" y="1924238"/>
            <a:ext cx="0" cy="2262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648201" y="2148068"/>
            <a:ext cx="4071338" cy="200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sz="2200" dirty="0" smtClean="0">
                <a:solidFill>
                  <a:schemeClr val="tx1"/>
                </a:solidFill>
              </a:rPr>
              <a:t>           t1= </a:t>
            </a:r>
            <a:r>
              <a:rPr lang="en-US" sz="2200" dirty="0" err="1" smtClean="0">
                <a:solidFill>
                  <a:schemeClr val="tx1"/>
                </a:solidFill>
              </a:rPr>
              <a:t>int</a:t>
            </a:r>
            <a:r>
              <a:rPr lang="en-US" sz="2200" dirty="0" smtClean="0">
                <a:solidFill>
                  <a:schemeClr val="tx1"/>
                </a:solidFill>
              </a:rPr>
              <a:t> to real(60)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	t2= id3 * t1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smtClean="0">
                <a:solidFill>
                  <a:schemeClr val="tx1"/>
                </a:solidFill>
              </a:rPr>
              <a:t>t3= t2 + id2</a:t>
            </a:r>
          </a:p>
          <a:p>
            <a:pPr defTabSz="885825"/>
            <a:r>
              <a:rPr lang="en-US" sz="2200" dirty="0" smtClean="0">
                <a:solidFill>
                  <a:schemeClr val="tx1"/>
                </a:solidFill>
              </a:rPr>
              <a:t>		id1= t3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33514" y="3852564"/>
            <a:ext cx="2438400" cy="31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Code optimization 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400928" y="3535866"/>
            <a:ext cx="0" cy="31669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386643" y="4179381"/>
            <a:ext cx="0" cy="2262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697046" y="4502343"/>
            <a:ext cx="3809999" cy="850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sz="2200" dirty="0" smtClean="0">
                <a:solidFill>
                  <a:schemeClr val="tx1"/>
                </a:solidFill>
              </a:rPr>
              <a:t>t1</a:t>
            </a:r>
            <a:r>
              <a:rPr lang="en-US" sz="2200" dirty="0">
                <a:solidFill>
                  <a:schemeClr val="tx1"/>
                </a:solidFill>
              </a:rPr>
              <a:t>= id3 * </a:t>
            </a:r>
            <a:r>
              <a:rPr lang="en-US" sz="2200" dirty="0" smtClean="0">
                <a:solidFill>
                  <a:schemeClr val="tx1"/>
                </a:solidFill>
              </a:rPr>
              <a:t>60.0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		</a:t>
            </a:r>
            <a:r>
              <a:rPr lang="en-US" sz="2200" dirty="0" smtClean="0">
                <a:solidFill>
                  <a:schemeClr val="tx1"/>
                </a:solidFill>
              </a:rPr>
              <a:t>id1 </a:t>
            </a:r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id2 </a:t>
            </a:r>
            <a:r>
              <a:rPr lang="en-US" sz="2200" dirty="0">
                <a:solidFill>
                  <a:schemeClr val="tx1"/>
                </a:solidFill>
              </a:rPr>
              <a:t>+ </a:t>
            </a:r>
            <a:r>
              <a:rPr lang="en-US" sz="2200" dirty="0" smtClean="0">
                <a:solidFill>
                  <a:schemeClr val="tx1"/>
                </a:solidFill>
              </a:rPr>
              <a:t>t1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81138" y="2165135"/>
            <a:ext cx="2390776" cy="7209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76982" y="2872588"/>
            <a:ext cx="2394932" cy="6806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52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 animBg="1"/>
      <p:bldP spid="12" grpId="1" animBg="1"/>
      <p:bldP spid="13" grpId="0" animBg="1"/>
      <p:bldP spid="1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6831" y="1075299"/>
            <a:ext cx="2876043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Compiler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081" y="2475807"/>
            <a:ext cx="2057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Analysis phase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39992" y="2425932"/>
            <a:ext cx="20574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Synthesis phase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14881" y="3099695"/>
            <a:ext cx="0" cy="232479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34473" y="3021244"/>
            <a:ext cx="0" cy="232479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14881" y="3657600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02807" y="3333403"/>
            <a:ext cx="2022764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Lexical analysis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03798" y="4564377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91724" y="4240180"/>
            <a:ext cx="2022764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Syntax analysis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03798" y="5412930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91724" y="5105400"/>
            <a:ext cx="2022764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Semantic analysis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53051" y="2342802"/>
            <a:ext cx="2933700" cy="3854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2425" y="2387138"/>
            <a:ext cx="29337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40122" y="3643742"/>
            <a:ext cx="1742928" cy="123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Intermediate code generation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stCxn id="30" idx="3"/>
          </p:cNvCxnSpPr>
          <p:nvPr/>
        </p:nvCxnSpPr>
        <p:spPr>
          <a:xfrm>
            <a:off x="3286125" y="4292138"/>
            <a:ext cx="53650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583381" y="4308763"/>
            <a:ext cx="48463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24780" y="4114800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807289" y="3564777"/>
            <a:ext cx="2022764" cy="899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Code optimization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426289" y="5336081"/>
            <a:ext cx="3810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791851" y="4849780"/>
            <a:ext cx="2022764" cy="824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Code generation 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" idx="2"/>
            <a:endCxn id="30" idx="0"/>
          </p:cNvCxnSpPr>
          <p:nvPr/>
        </p:nvCxnSpPr>
        <p:spPr>
          <a:xfrm>
            <a:off x="1814853" y="1684899"/>
            <a:ext cx="4422" cy="70223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3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1D9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171450" y="1014412"/>
            <a:ext cx="5467350" cy="5386387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>
                <a:solidFill>
                  <a:schemeClr val="tx1"/>
                </a:solidFill>
              </a:rPr>
              <a:t>The intermediate code instructions are translated into sequence of machine instruction</a:t>
            </a:r>
            <a:r>
              <a:rPr lang="en-US" dirty="0" smtClean="0">
                <a:solidFill>
                  <a:schemeClr val="tx1"/>
                </a:solidFill>
              </a:rPr>
              <a:t>.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33514" y="2978946"/>
            <a:ext cx="2438400" cy="31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Code generation 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400928" y="2662248"/>
            <a:ext cx="0" cy="31669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400928" y="3291086"/>
            <a:ext cx="0" cy="2262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861915" y="3514917"/>
            <a:ext cx="3809999" cy="1390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sz="2200" dirty="0" smtClean="0">
                <a:solidFill>
                  <a:schemeClr val="tx1"/>
                </a:solidFill>
              </a:rPr>
              <a:t>MOVF id3, R2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		MULF #60.0, R2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		MOVF id2, R1</a:t>
            </a:r>
          </a:p>
          <a:p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smtClean="0">
                <a:solidFill>
                  <a:schemeClr val="tx1"/>
                </a:solidFill>
              </a:rPr>
              <a:t>	ADDF R2,R1</a:t>
            </a:r>
          </a:p>
          <a:p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smtClean="0">
                <a:solidFill>
                  <a:schemeClr val="tx1"/>
                </a:solidFill>
              </a:rPr>
              <a:t>	MOVF R1, id1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85898" y="1402550"/>
            <a:ext cx="2438400" cy="31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Code optimization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453312" y="1085852"/>
            <a:ext cx="0" cy="31669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453312" y="1714690"/>
            <a:ext cx="0" cy="22621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14299" y="1938521"/>
            <a:ext cx="3809999" cy="850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sz="2200" dirty="0" smtClean="0">
                <a:solidFill>
                  <a:schemeClr val="tx1"/>
                </a:solidFill>
              </a:rPr>
              <a:t>t1</a:t>
            </a:r>
            <a:r>
              <a:rPr lang="en-US" sz="2200" dirty="0">
                <a:solidFill>
                  <a:schemeClr val="tx1"/>
                </a:solidFill>
              </a:rPr>
              <a:t>= id3 * </a:t>
            </a:r>
            <a:r>
              <a:rPr lang="en-US" sz="2200" dirty="0" smtClean="0">
                <a:solidFill>
                  <a:schemeClr val="tx1"/>
                </a:solidFill>
              </a:rPr>
              <a:t>60.0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		</a:t>
            </a:r>
            <a:r>
              <a:rPr lang="en-US" sz="2200" dirty="0" smtClean="0">
                <a:solidFill>
                  <a:schemeClr val="tx1"/>
                </a:solidFill>
              </a:rPr>
              <a:t>id1 </a:t>
            </a:r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id2 </a:t>
            </a:r>
            <a:r>
              <a:rPr lang="en-US" sz="2200" dirty="0">
                <a:solidFill>
                  <a:schemeClr val="tx1"/>
                </a:solidFill>
              </a:rPr>
              <a:t>+ </a:t>
            </a:r>
            <a:r>
              <a:rPr lang="en-US" sz="2200" dirty="0" smtClean="0">
                <a:solidFill>
                  <a:schemeClr val="tx1"/>
                </a:solidFill>
              </a:rPr>
              <a:t>t1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834784" y="2286000"/>
            <a:ext cx="139481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34784" y="2643198"/>
            <a:ext cx="139481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39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5" y="89867"/>
            <a:ext cx="8763000" cy="808037"/>
          </a:xfrm>
        </p:spPr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55447" y="3537032"/>
            <a:ext cx="1495866" cy="38790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Symbol table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cxnSp>
        <p:nvCxnSpPr>
          <p:cNvPr id="11" name="AutoShape 12"/>
          <p:cNvCxnSpPr>
            <a:cxnSpLocks noChangeShapeType="1"/>
          </p:cNvCxnSpPr>
          <p:nvPr/>
        </p:nvCxnSpPr>
        <p:spPr bwMode="auto">
          <a:xfrm>
            <a:off x="4526619" y="3756352"/>
            <a:ext cx="591185" cy="1555750"/>
          </a:xfrm>
          <a:prstGeom prst="straightConnector1">
            <a:avLst/>
          </a:prstGeom>
          <a:noFill/>
          <a:ln w="9525">
            <a:solidFill>
              <a:schemeClr val="bg1">
                <a:lumMod val="100000"/>
                <a:lumOff val="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384765" y="3436042"/>
            <a:ext cx="1693703" cy="64061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Error detection and recovery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cxnSp>
        <p:nvCxnSpPr>
          <p:cNvPr id="19" name="AutoShape 21"/>
          <p:cNvCxnSpPr>
            <a:cxnSpLocks noChangeShapeType="1"/>
          </p:cNvCxnSpPr>
          <p:nvPr/>
        </p:nvCxnSpPr>
        <p:spPr bwMode="auto">
          <a:xfrm flipH="1">
            <a:off x="6490674" y="3692217"/>
            <a:ext cx="633095" cy="1546860"/>
          </a:xfrm>
          <a:prstGeom prst="straightConnector1">
            <a:avLst/>
          </a:prstGeom>
          <a:noFill/>
          <a:ln w="9525">
            <a:solidFill>
              <a:schemeClr val="bg1">
                <a:lumMod val="100000"/>
                <a:lumOff val="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3998619" y="1691173"/>
            <a:ext cx="1981199" cy="3476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Lexical analysis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3998619" y="4612168"/>
            <a:ext cx="1981198" cy="3954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Code optimization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3980700" y="2402311"/>
            <a:ext cx="1981198" cy="34766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Syntax analysis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3980700" y="3118564"/>
            <a:ext cx="1981198" cy="3476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Semantic analysis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980700" y="3834818"/>
            <a:ext cx="1999118" cy="40306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Intermediate code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998619" y="5360902"/>
            <a:ext cx="1981198" cy="34661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Code generation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4093098" y="6059788"/>
            <a:ext cx="1792239" cy="3476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Target Program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9" name="AutoShape 33"/>
          <p:cNvCxnSpPr>
            <a:cxnSpLocks noChangeShapeType="1"/>
          </p:cNvCxnSpPr>
          <p:nvPr/>
        </p:nvCxnSpPr>
        <p:spPr bwMode="auto">
          <a:xfrm>
            <a:off x="4989218" y="2038836"/>
            <a:ext cx="0" cy="365760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4074817" y="925421"/>
            <a:ext cx="1828800" cy="39146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Source program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1718649" y="31540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+mj-lt"/>
            </a:endParaRPr>
          </a:p>
        </p:txBody>
      </p:sp>
      <p:cxnSp>
        <p:nvCxnSpPr>
          <p:cNvPr id="40" name="AutoShape 33"/>
          <p:cNvCxnSpPr>
            <a:cxnSpLocks noChangeShapeType="1"/>
          </p:cNvCxnSpPr>
          <p:nvPr/>
        </p:nvCxnSpPr>
        <p:spPr bwMode="auto">
          <a:xfrm>
            <a:off x="4989218" y="2749973"/>
            <a:ext cx="0" cy="365760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33"/>
          <p:cNvCxnSpPr>
            <a:cxnSpLocks noChangeShapeType="1"/>
          </p:cNvCxnSpPr>
          <p:nvPr/>
        </p:nvCxnSpPr>
        <p:spPr bwMode="auto">
          <a:xfrm>
            <a:off x="4989218" y="3481126"/>
            <a:ext cx="0" cy="365760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33"/>
          <p:cNvCxnSpPr>
            <a:cxnSpLocks noChangeShapeType="1"/>
          </p:cNvCxnSpPr>
          <p:nvPr/>
        </p:nvCxnSpPr>
        <p:spPr bwMode="auto">
          <a:xfrm>
            <a:off x="4989218" y="4243326"/>
            <a:ext cx="0" cy="365760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33"/>
          <p:cNvCxnSpPr>
            <a:cxnSpLocks noChangeShapeType="1"/>
          </p:cNvCxnSpPr>
          <p:nvPr/>
        </p:nvCxnSpPr>
        <p:spPr bwMode="auto">
          <a:xfrm>
            <a:off x="4989218" y="5007582"/>
            <a:ext cx="0" cy="365760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33"/>
          <p:cNvCxnSpPr>
            <a:cxnSpLocks noChangeShapeType="1"/>
          </p:cNvCxnSpPr>
          <p:nvPr/>
        </p:nvCxnSpPr>
        <p:spPr bwMode="auto">
          <a:xfrm>
            <a:off x="4989218" y="5707516"/>
            <a:ext cx="0" cy="365760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33"/>
          <p:cNvCxnSpPr>
            <a:cxnSpLocks noChangeShapeType="1"/>
          </p:cNvCxnSpPr>
          <p:nvPr/>
        </p:nvCxnSpPr>
        <p:spPr bwMode="auto">
          <a:xfrm>
            <a:off x="4963391" y="1325413"/>
            <a:ext cx="0" cy="365760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Connector 4"/>
          <p:cNvCxnSpPr>
            <a:stCxn id="4" idx="3"/>
            <a:endCxn id="20" idx="1"/>
          </p:cNvCxnSpPr>
          <p:nvPr/>
        </p:nvCxnSpPr>
        <p:spPr>
          <a:xfrm flipV="1">
            <a:off x="2651313" y="1865005"/>
            <a:ext cx="1347306" cy="18659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22" idx="1"/>
          </p:cNvCxnSpPr>
          <p:nvPr/>
        </p:nvCxnSpPr>
        <p:spPr>
          <a:xfrm flipV="1">
            <a:off x="2621171" y="2576142"/>
            <a:ext cx="1359529" cy="11747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23" idx="1"/>
          </p:cNvCxnSpPr>
          <p:nvPr/>
        </p:nvCxnSpPr>
        <p:spPr>
          <a:xfrm flipV="1">
            <a:off x="2651313" y="3292396"/>
            <a:ext cx="1329387" cy="4385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5" idx="1"/>
            <a:endCxn id="4" idx="3"/>
          </p:cNvCxnSpPr>
          <p:nvPr/>
        </p:nvCxnSpPr>
        <p:spPr>
          <a:xfrm flipH="1" flipV="1">
            <a:off x="2651313" y="3730985"/>
            <a:ext cx="1347306" cy="18032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21" idx="1"/>
          </p:cNvCxnSpPr>
          <p:nvPr/>
        </p:nvCxnSpPr>
        <p:spPr>
          <a:xfrm>
            <a:off x="2651313" y="3730985"/>
            <a:ext cx="1347306" cy="10788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3"/>
            <a:endCxn id="24" idx="1"/>
          </p:cNvCxnSpPr>
          <p:nvPr/>
        </p:nvCxnSpPr>
        <p:spPr>
          <a:xfrm>
            <a:off x="2651313" y="3730985"/>
            <a:ext cx="1329387" cy="3053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3"/>
            <a:endCxn id="12" idx="1"/>
          </p:cNvCxnSpPr>
          <p:nvPr/>
        </p:nvCxnSpPr>
        <p:spPr>
          <a:xfrm>
            <a:off x="5979818" y="1865005"/>
            <a:ext cx="1404947" cy="18913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2" idx="3"/>
            <a:endCxn id="12" idx="1"/>
          </p:cNvCxnSpPr>
          <p:nvPr/>
        </p:nvCxnSpPr>
        <p:spPr>
          <a:xfrm>
            <a:off x="5961898" y="2576142"/>
            <a:ext cx="1422867" cy="11802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3"/>
            <a:endCxn id="12" idx="1"/>
          </p:cNvCxnSpPr>
          <p:nvPr/>
        </p:nvCxnSpPr>
        <p:spPr>
          <a:xfrm>
            <a:off x="5961898" y="3292396"/>
            <a:ext cx="1422867" cy="4639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4" idx="3"/>
            <a:endCxn id="12" idx="1"/>
          </p:cNvCxnSpPr>
          <p:nvPr/>
        </p:nvCxnSpPr>
        <p:spPr>
          <a:xfrm flipV="1">
            <a:off x="5979818" y="3756352"/>
            <a:ext cx="1404947" cy="2799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2" idx="1"/>
            <a:endCxn id="21" idx="3"/>
          </p:cNvCxnSpPr>
          <p:nvPr/>
        </p:nvCxnSpPr>
        <p:spPr>
          <a:xfrm flipH="1">
            <a:off x="5979817" y="3756352"/>
            <a:ext cx="1404948" cy="10535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2" idx="1"/>
            <a:endCxn id="25" idx="3"/>
          </p:cNvCxnSpPr>
          <p:nvPr/>
        </p:nvCxnSpPr>
        <p:spPr>
          <a:xfrm flipH="1">
            <a:off x="5979817" y="3756352"/>
            <a:ext cx="1404948" cy="17778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737952" y="1395408"/>
            <a:ext cx="2514600" cy="2168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14"/>
          <p:cNvSpPr>
            <a:spLocks noChangeArrowheads="1"/>
          </p:cNvSpPr>
          <p:nvPr/>
        </p:nvSpPr>
        <p:spPr bwMode="auto">
          <a:xfrm>
            <a:off x="6370472" y="1514539"/>
            <a:ext cx="1693703" cy="4639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Analysis Phase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6406503" y="5390562"/>
            <a:ext cx="1693703" cy="4639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Synthesis Phase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731917" y="4370524"/>
            <a:ext cx="2514600" cy="15159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33267"/>
              </p:ext>
            </p:extLst>
          </p:nvPr>
        </p:nvGraphicFramePr>
        <p:xfrm>
          <a:off x="213525" y="4622296"/>
          <a:ext cx="3087385" cy="1752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4439"/>
                <a:gridCol w="966062"/>
                <a:gridCol w="665331"/>
                <a:gridCol w="9915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</a:t>
                      </a:r>
                    </a:p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46" name="AutoShape 33"/>
          <p:cNvCxnSpPr>
            <a:cxnSpLocks noChangeShapeType="1"/>
          </p:cNvCxnSpPr>
          <p:nvPr/>
        </p:nvCxnSpPr>
        <p:spPr bwMode="auto">
          <a:xfrm>
            <a:off x="1903380" y="3904670"/>
            <a:ext cx="0" cy="704416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2207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4" grpId="0" animBg="1"/>
      <p:bldP spid="74" grpId="0" animBg="1"/>
      <p:bldP spid="81" grpId="0" animBg="1"/>
      <p:bldP spid="82" grpId="0" animBg="1"/>
      <p:bldP spid="8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Write output of all the phases of compiler for following statements: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 smtClean="0"/>
              <a:t>x = b-c*2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 smtClean="0"/>
              <a:t>I=p*n*r/100 </a:t>
            </a:r>
            <a:endParaRPr lang="en-US" sz="2400" dirty="0"/>
          </a:p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664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compiler &amp; interpreter</a:t>
            </a:r>
            <a:endParaRPr lang="en-US" dirty="0"/>
          </a:p>
        </p:txBody>
      </p:sp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55239"/>
              </p:ext>
            </p:extLst>
          </p:nvPr>
        </p:nvGraphicFramePr>
        <p:xfrm>
          <a:off x="190500" y="1143000"/>
          <a:ext cx="876300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1500"/>
                <a:gridCol w="43815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Compiler 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Interpreter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235364"/>
              </p:ext>
            </p:extLst>
          </p:nvPr>
        </p:nvGraphicFramePr>
        <p:xfrm>
          <a:off x="190488" y="1569720"/>
          <a:ext cx="8763001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1500"/>
                <a:gridCol w="4381501"/>
              </a:tblGrid>
              <a:tr h="782320">
                <a:tc>
                  <a:txBody>
                    <a:bodyPr/>
                    <a:lstStyle/>
                    <a:p>
                      <a:pPr algn="just"/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Scans the </a:t>
                      </a:r>
                      <a:r>
                        <a:rPr lang="en-US" sz="22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entire program and translates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 as a whole into machine code.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en-US" sz="2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ranslates program’s </a:t>
                      </a:r>
                      <a:r>
                        <a:rPr lang="en-US" sz="22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statement at a time</a:t>
                      </a: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68608"/>
              </p:ext>
            </p:extLst>
          </p:nvPr>
        </p:nvGraphicFramePr>
        <p:xfrm>
          <a:off x="190487" y="2667000"/>
          <a:ext cx="8763001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1500"/>
                <a:gridCol w="4381501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200" b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generates</a:t>
                      </a:r>
                      <a:r>
                        <a:rPr lang="en-US" sz="2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ntermediate code.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200" b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</a:t>
                      </a:r>
                      <a:r>
                        <a:rPr lang="en-US" sz="2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ntermediate code.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46945"/>
              </p:ext>
            </p:extLst>
          </p:nvPr>
        </p:nvGraphicFramePr>
        <p:xfrm>
          <a:off x="190485" y="4212740"/>
          <a:ext cx="876300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1500"/>
                <a:gridCol w="4381501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requirement is </a:t>
                      </a:r>
                      <a:r>
                        <a:rPr lang="en-US" sz="2200" b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requirement is </a:t>
                      </a:r>
                      <a:r>
                        <a:rPr lang="en-US" sz="2200" b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564737"/>
              </p:ext>
            </p:extLst>
          </p:nvPr>
        </p:nvGraphicFramePr>
        <p:xfrm>
          <a:off x="190486" y="3439870"/>
          <a:ext cx="8763001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1500"/>
                <a:gridCol w="4381501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error is displayed </a:t>
                      </a:r>
                      <a:r>
                        <a:rPr lang="en-US" sz="2200" b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entire program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checked.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error is displayed for </a:t>
                      </a:r>
                      <a:r>
                        <a:rPr lang="en-US" sz="2200" b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 instruction </a:t>
                      </a: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interpreted if any.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96155"/>
              </p:ext>
            </p:extLst>
          </p:nvPr>
        </p:nvGraphicFramePr>
        <p:xfrm>
          <a:off x="190484" y="4639460"/>
          <a:ext cx="876300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1500"/>
                <a:gridCol w="438150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 C compiler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2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 Basic, Python, Ruby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200" b="0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51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Context of Compiler</a:t>
            </a:r>
            <a:br>
              <a:rPr lang="en-US" dirty="0" smtClean="0"/>
            </a:br>
            <a:r>
              <a:rPr lang="en-US" dirty="0" smtClean="0"/>
              <a:t>(Cousins of compiler)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of compiler </a:t>
            </a:r>
            <a:r>
              <a:rPr lang="en-US" dirty="0"/>
              <a:t>(Cousins of c</a:t>
            </a:r>
            <a:r>
              <a:rPr lang="en-US" dirty="0" smtClean="0"/>
              <a:t>ompiler)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50969" y="1214705"/>
            <a:ext cx="1386771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Preprocessor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0811" y="1031800"/>
            <a:ext cx="10069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Skeletal </a:t>
            </a:r>
            <a:endParaRPr lang="en-US" altLang="en-US" dirty="0" smtClean="0"/>
          </a:p>
          <a:p>
            <a:pPr algn="ctr"/>
            <a:r>
              <a:rPr lang="en-US" altLang="en-US" dirty="0" smtClean="0"/>
              <a:t>Source Program</a:t>
            </a:r>
            <a:endParaRPr lang="en-US" altLang="en-US" dirty="0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rot="16200000">
            <a:off x="1202336" y="1241433"/>
            <a:ext cx="0" cy="50007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04800" y="3097603"/>
            <a:ext cx="696545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200" dirty="0" smtClean="0"/>
              <a:t>It performs the following functions:</a:t>
            </a:r>
          </a:p>
          <a:p>
            <a:pPr marL="914400" lvl="1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Macro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processing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File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inclusion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Rational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preprocessor</a:t>
            </a:r>
          </a:p>
          <a:p>
            <a:pPr marL="914400" lvl="1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Language extensions</a:t>
            </a:r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2554326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Preprocessor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320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of compiler (Cousins of compiler)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50969" y="1214705"/>
            <a:ext cx="1386771" cy="457199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Preprocessor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0811" y="1031800"/>
            <a:ext cx="10069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Skeletal </a:t>
            </a:r>
            <a:endParaRPr lang="en-US" altLang="en-US" dirty="0" smtClean="0"/>
          </a:p>
          <a:p>
            <a:pPr algn="ctr"/>
            <a:r>
              <a:rPr lang="en-US" altLang="en-US" dirty="0" smtClean="0"/>
              <a:t>Source Program</a:t>
            </a:r>
            <a:endParaRPr lang="en-US" altLang="en-US" dirty="0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rot="16200000">
            <a:off x="1202336" y="1241433"/>
            <a:ext cx="0" cy="50007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04800" y="3027494"/>
            <a:ext cx="8534400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200" b="1" dirty="0" smtClean="0"/>
              <a:t>Macro </a:t>
            </a:r>
            <a:r>
              <a:rPr lang="en-US" sz="2200" b="1" dirty="0"/>
              <a:t>processing</a:t>
            </a:r>
            <a:r>
              <a:rPr lang="en-US" sz="2200" dirty="0"/>
              <a:t>: Allows user to </a:t>
            </a:r>
            <a:r>
              <a:rPr lang="en-US" sz="2200" dirty="0">
                <a:solidFill>
                  <a:srgbClr val="C00000"/>
                </a:solidFill>
              </a:rPr>
              <a:t>define </a:t>
            </a:r>
            <a:r>
              <a:rPr lang="en-US" sz="2200" dirty="0" smtClean="0">
                <a:solidFill>
                  <a:srgbClr val="C00000"/>
                </a:solidFill>
              </a:rPr>
              <a:t>macros</a:t>
            </a:r>
            <a:r>
              <a:rPr lang="en-US" sz="2200" dirty="0" smtClean="0"/>
              <a:t>. Macro is </a:t>
            </a:r>
            <a:r>
              <a:rPr lang="en-US" sz="2200" dirty="0"/>
              <a:t>shorthand for longer constructs</a:t>
            </a:r>
            <a:r>
              <a:rPr lang="en-US" sz="2200" dirty="0" smtClean="0"/>
              <a:t>.</a:t>
            </a:r>
          </a:p>
          <a:p>
            <a:pPr marL="457200" lvl="0" algn="just">
              <a:spcBef>
                <a:spcPts val="600"/>
              </a:spcBef>
            </a:pPr>
            <a:r>
              <a:rPr lang="en-US" sz="2200" dirty="0" smtClean="0"/>
              <a:t>Ex</a:t>
            </a:r>
            <a:r>
              <a:rPr lang="en-US" sz="2200" dirty="0"/>
              <a:t>: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#define PI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3.14159265358979323846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57200" algn="just">
              <a:spcBef>
                <a:spcPts val="600"/>
              </a:spcBef>
              <a:buFont typeface="+mj-lt"/>
              <a:buAutoNum type="arabicPeriod" startAt="2"/>
            </a:pPr>
            <a:r>
              <a:rPr lang="en-US" sz="2200" b="1" dirty="0" smtClean="0"/>
              <a:t>File inclusion</a:t>
            </a:r>
            <a:r>
              <a:rPr lang="en-US" sz="2200" dirty="0" smtClean="0"/>
              <a:t>: A preprocessor may </a:t>
            </a:r>
            <a:r>
              <a:rPr lang="en-US" sz="2200" dirty="0" smtClean="0">
                <a:solidFill>
                  <a:srgbClr val="C00000"/>
                </a:solidFill>
              </a:rPr>
              <a:t>include the header file </a:t>
            </a:r>
            <a:r>
              <a:rPr lang="en-US" sz="2200" dirty="0" smtClean="0"/>
              <a:t>into the program.</a:t>
            </a:r>
          </a:p>
          <a:p>
            <a:pPr lvl="0" algn="just">
              <a:spcBef>
                <a:spcPts val="600"/>
              </a:spcBef>
            </a:pPr>
            <a:r>
              <a:rPr lang="en-US" sz="2200" dirty="0" smtClean="0"/>
              <a:t>       Ex: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#include&lt;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stdio.h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457200" lvl="0" indent="-457200" algn="just">
              <a:spcBef>
                <a:spcPts val="600"/>
              </a:spcBef>
              <a:buFont typeface="+mj-lt"/>
              <a:buAutoNum type="arabicPeriod" startAt="3"/>
            </a:pPr>
            <a:r>
              <a:rPr lang="en-US" sz="2200" b="1" dirty="0" smtClean="0"/>
              <a:t>Rational preprocessor</a:t>
            </a:r>
            <a:r>
              <a:rPr lang="en-US" sz="2200" dirty="0" smtClean="0"/>
              <a:t>: It provides built in macro for construct like </a:t>
            </a:r>
            <a:r>
              <a:rPr lang="en-US" sz="2200" dirty="0" smtClean="0">
                <a:solidFill>
                  <a:srgbClr val="C00000"/>
                </a:solidFill>
              </a:rPr>
              <a:t>while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statement or </a:t>
            </a:r>
            <a:r>
              <a:rPr lang="en-US" sz="2200" dirty="0" smtClean="0">
                <a:solidFill>
                  <a:srgbClr val="C00000"/>
                </a:solidFill>
              </a:rPr>
              <a:t>if</a:t>
            </a:r>
            <a:r>
              <a:rPr lang="en-US" sz="2200" dirty="0" smtClean="0"/>
              <a:t> statement.</a:t>
            </a:r>
          </a:p>
          <a:p>
            <a:pPr algn="just">
              <a:spcBef>
                <a:spcPts val="600"/>
              </a:spcBef>
            </a:pPr>
            <a:endParaRPr lang="en-US" sz="2200" dirty="0" smtClean="0"/>
          </a:p>
          <a:p>
            <a:pPr algn="just">
              <a:spcBef>
                <a:spcPts val="600"/>
              </a:spcBef>
            </a:pP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2554326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Preprocessor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360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/>
          <a:p>
            <a:r>
              <a:rPr lang="en-US" dirty="0" smtClean="0"/>
              <a:t>Translator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29"/>
            <a:ext cx="8686800" cy="1911350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>
          <a:xfrm>
            <a:off x="7300915" y="2846014"/>
            <a:ext cx="1685925" cy="701675"/>
          </a:xfrm>
          <a:prstGeom prst="wedgeEllipseCallout">
            <a:avLst>
              <a:gd name="adj1" fmla="val 58579"/>
              <a:gd name="adj2" fmla="val 625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u-IN" dirty="0" smtClean="0"/>
              <a:t>હેલ્લો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 rot="10800000">
            <a:off x="4586289" y="1642373"/>
            <a:ext cx="2728915" cy="1554480"/>
          </a:xfrm>
          <a:prstGeom prst="curvedConnector2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5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of compiler (Cousins of compiler)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50969" y="1214705"/>
            <a:ext cx="1386771" cy="4572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Preprocessor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0811" y="1031800"/>
            <a:ext cx="10069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Skeletal </a:t>
            </a:r>
            <a:endParaRPr lang="en-US" altLang="en-US" dirty="0" smtClean="0"/>
          </a:p>
          <a:p>
            <a:pPr algn="ctr"/>
            <a:r>
              <a:rPr lang="en-US" altLang="en-US" dirty="0" smtClean="0"/>
              <a:t>Source Program</a:t>
            </a:r>
            <a:endParaRPr lang="en-US" altLang="en-US" dirty="0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rot="16200000">
            <a:off x="1202336" y="1241433"/>
            <a:ext cx="0" cy="50007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04801" y="3097603"/>
            <a:ext cx="86486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+mj-lt"/>
              <a:buAutoNum type="arabicPeriod" startAt="4"/>
            </a:pPr>
            <a:r>
              <a:rPr lang="en-US" sz="2400" b="1" dirty="0" smtClean="0"/>
              <a:t>Language </a:t>
            </a:r>
            <a:r>
              <a:rPr lang="en-US" sz="2400" b="1" dirty="0"/>
              <a:t>extensions</a:t>
            </a:r>
            <a:r>
              <a:rPr lang="en-US" sz="2400" dirty="0"/>
              <a:t>: Add capabilities to the language by </a:t>
            </a:r>
            <a:r>
              <a:rPr lang="en-US" sz="2400" dirty="0" smtClean="0"/>
              <a:t>using </a:t>
            </a:r>
            <a:r>
              <a:rPr lang="en-US" sz="2400" dirty="0"/>
              <a:t>built-in macros. </a:t>
            </a:r>
            <a:endParaRPr lang="en-US" sz="2400" dirty="0" smtClean="0"/>
          </a:p>
          <a:p>
            <a:pPr marL="747713" lvl="0" indent="-282575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Ex</a:t>
            </a:r>
            <a:r>
              <a:rPr lang="en-US" sz="2400" dirty="0"/>
              <a:t>: the language equal is a database query language embedded in C. </a:t>
            </a:r>
            <a:endParaRPr lang="en-US" sz="2400" dirty="0" smtClean="0"/>
          </a:p>
          <a:p>
            <a:pPr marL="747713" lvl="0" indent="-282575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Statement </a:t>
            </a:r>
            <a:r>
              <a:rPr lang="en-US" sz="2400" dirty="0"/>
              <a:t>beginning with ## are taken by preprocessor to be database access statement unrelated to C and translated into procedure call on routines that perform the database access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2554326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Preprocessor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02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of compiler (Cousins of compiler)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50969" y="1214705"/>
            <a:ext cx="1386771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Preprocessor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62540" y="1214705"/>
            <a:ext cx="104595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0811" y="1031800"/>
            <a:ext cx="10069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Skeletal </a:t>
            </a:r>
            <a:endParaRPr lang="en-US" altLang="en-US" dirty="0" smtClean="0"/>
          </a:p>
          <a:p>
            <a:pPr algn="ctr"/>
            <a:r>
              <a:rPr lang="en-US" altLang="en-US" dirty="0" smtClean="0"/>
              <a:t>Source Program</a:t>
            </a:r>
            <a:endParaRPr lang="en-US" altLang="en-US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854536" y="1390089"/>
            <a:ext cx="9809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Source </a:t>
            </a:r>
            <a:endParaRPr lang="en-US" altLang="en-US" dirty="0" smtClean="0"/>
          </a:p>
          <a:p>
            <a:pPr algn="ctr"/>
            <a:r>
              <a:rPr lang="en-US" altLang="en-US" dirty="0" smtClean="0"/>
              <a:t>Program</a:t>
            </a:r>
            <a:endParaRPr lang="en-US" altLang="en-US" dirty="0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 rot="16200000" flipH="1">
            <a:off x="3306017" y="972118"/>
            <a:ext cx="0" cy="942377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rot="16200000">
            <a:off x="1245200" y="1241433"/>
            <a:ext cx="0" cy="50007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04801" y="3097603"/>
            <a:ext cx="864869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compiler is a program that reads a program written in source language and translates it into an equivalent program in target language.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2554326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Compiler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5154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of compiler (Cousins of compiler)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50969" y="1214705"/>
            <a:ext cx="1386771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Preprocessor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62540" y="1214705"/>
            <a:ext cx="104595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47958" y="1245030"/>
            <a:ext cx="1301654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Assembler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0811" y="1031800"/>
            <a:ext cx="10069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Skeletal </a:t>
            </a:r>
            <a:endParaRPr lang="en-US" altLang="en-US" dirty="0" smtClean="0"/>
          </a:p>
          <a:p>
            <a:pPr algn="ctr"/>
            <a:r>
              <a:rPr lang="en-US" altLang="en-US" dirty="0" smtClean="0"/>
              <a:t>Source Program</a:t>
            </a:r>
            <a:endParaRPr lang="en-US" altLang="en-US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854536" y="1390089"/>
            <a:ext cx="9809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Source </a:t>
            </a:r>
            <a:endParaRPr lang="en-US" altLang="en-US" dirty="0" smtClean="0"/>
          </a:p>
          <a:p>
            <a:pPr algn="ctr"/>
            <a:r>
              <a:rPr lang="en-US" altLang="en-US" dirty="0" smtClean="0"/>
              <a:t>Program</a:t>
            </a:r>
            <a:endParaRPr lang="en-US" altLang="en-US" dirty="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774909" y="1390089"/>
            <a:ext cx="11288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Target </a:t>
            </a:r>
            <a:endParaRPr lang="en-US" altLang="en-US" dirty="0" smtClean="0"/>
          </a:p>
          <a:p>
            <a:pPr algn="ctr"/>
            <a:r>
              <a:rPr lang="en-US" altLang="en-US" dirty="0" smtClean="0"/>
              <a:t>Assembly </a:t>
            </a:r>
          </a:p>
          <a:p>
            <a:pPr algn="ctr"/>
            <a:r>
              <a:rPr lang="en-US" altLang="en-US" dirty="0" smtClean="0"/>
              <a:t>Program</a:t>
            </a:r>
            <a:endParaRPr lang="en-US" altLang="en-US" dirty="0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 rot="16200000" flipH="1">
            <a:off x="3306017" y="972118"/>
            <a:ext cx="0" cy="942377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rot="16200000">
            <a:off x="1245200" y="1241433"/>
            <a:ext cx="0" cy="50007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rot="16200000">
            <a:off x="5270896" y="980908"/>
            <a:ext cx="1" cy="9248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04801" y="3097603"/>
            <a:ext cx="864869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Assembler </a:t>
            </a:r>
            <a:r>
              <a:rPr lang="en-US" sz="2400" dirty="0"/>
              <a:t>is a translator which takes the assembly program (mnemonic</a:t>
            </a:r>
            <a:r>
              <a:rPr lang="en-US" sz="2400" dirty="0" smtClean="0"/>
              <a:t>) as </a:t>
            </a:r>
            <a:r>
              <a:rPr lang="en-US" sz="2400" dirty="0"/>
              <a:t>an input and</a:t>
            </a:r>
            <a:r>
              <a:rPr lang="en-US" sz="2400" b="1" dirty="0"/>
              <a:t> </a:t>
            </a:r>
            <a:r>
              <a:rPr lang="en-US" sz="2400" dirty="0"/>
              <a:t>generates the machine code as </a:t>
            </a:r>
            <a:r>
              <a:rPr lang="en-US" sz="2400" dirty="0" smtClean="0"/>
              <a:t>an </a:t>
            </a:r>
            <a:r>
              <a:rPr lang="en-US" sz="2400" dirty="0"/>
              <a:t>output. 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2554326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Assembler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7983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of compiler (Cousins of compiler)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50969" y="1214705"/>
            <a:ext cx="1386771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Preprocessor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62540" y="1214705"/>
            <a:ext cx="104595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47958" y="1245030"/>
            <a:ext cx="1301654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Assembler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0811" y="1031800"/>
            <a:ext cx="10069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Skeletal </a:t>
            </a:r>
            <a:endParaRPr lang="en-US" altLang="en-US" dirty="0" smtClean="0"/>
          </a:p>
          <a:p>
            <a:pPr algn="ctr"/>
            <a:r>
              <a:rPr lang="en-US" altLang="en-US" dirty="0" smtClean="0"/>
              <a:t>Source Program</a:t>
            </a:r>
            <a:endParaRPr lang="en-US" altLang="en-US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854536" y="1390089"/>
            <a:ext cx="9809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Source </a:t>
            </a:r>
            <a:endParaRPr lang="en-US" altLang="en-US" dirty="0" smtClean="0"/>
          </a:p>
          <a:p>
            <a:pPr algn="ctr"/>
            <a:r>
              <a:rPr lang="en-US" altLang="en-US" dirty="0" smtClean="0"/>
              <a:t>Program</a:t>
            </a:r>
            <a:endParaRPr lang="en-US" altLang="en-US" dirty="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774909" y="1390089"/>
            <a:ext cx="11288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Target </a:t>
            </a:r>
            <a:endParaRPr lang="en-US" altLang="en-US" dirty="0" smtClean="0"/>
          </a:p>
          <a:p>
            <a:pPr algn="ctr"/>
            <a:r>
              <a:rPr lang="en-US" altLang="en-US" dirty="0" smtClean="0"/>
              <a:t>Assembly </a:t>
            </a:r>
          </a:p>
          <a:p>
            <a:pPr algn="ctr"/>
            <a:r>
              <a:rPr lang="en-US" altLang="en-US" dirty="0" smtClean="0"/>
              <a:t>Program</a:t>
            </a:r>
            <a:endParaRPr lang="en-US" altLang="en-US" dirty="0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7827657" y="1474059"/>
            <a:ext cx="13388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Relocatable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r>
              <a:rPr lang="en-US" altLang="en-US" dirty="0" smtClean="0"/>
              <a:t>Object </a:t>
            </a:r>
            <a:r>
              <a:rPr lang="en-US" altLang="en-US" dirty="0"/>
              <a:t>Code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5898907" y="2451272"/>
            <a:ext cx="13713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Libraries </a:t>
            </a:r>
            <a:r>
              <a:rPr lang="en-US" altLang="en-US" dirty="0" smtClean="0"/>
              <a:t>&amp; </a:t>
            </a:r>
          </a:p>
          <a:p>
            <a:pPr algn="ctr"/>
            <a:r>
              <a:rPr lang="en-US" altLang="en-US" dirty="0" smtClean="0"/>
              <a:t>Object </a:t>
            </a:r>
            <a:r>
              <a:rPr lang="en-US" altLang="en-US" dirty="0"/>
              <a:t>Files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7842647" y="1457992"/>
            <a:ext cx="0" cy="65986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 rot="16200000" flipH="1">
            <a:off x="3306017" y="972118"/>
            <a:ext cx="0" cy="942377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rot="16200000">
            <a:off x="1245200" y="1241433"/>
            <a:ext cx="0" cy="50007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rot="16200000">
            <a:off x="5270896" y="980908"/>
            <a:ext cx="1" cy="9248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Connector 30"/>
          <p:cNvCxnSpPr>
            <a:stCxn id="7" idx="3"/>
          </p:cNvCxnSpPr>
          <p:nvPr/>
        </p:nvCxnSpPr>
        <p:spPr>
          <a:xfrm>
            <a:off x="7049612" y="1473630"/>
            <a:ext cx="79437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829584" y="2438400"/>
            <a:ext cx="46549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4800" y="3126179"/>
            <a:ext cx="864870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Linker  makes </a:t>
            </a:r>
            <a:r>
              <a:rPr lang="en-US" sz="2200" dirty="0"/>
              <a:t>a single program from a several files of </a:t>
            </a:r>
            <a:r>
              <a:rPr lang="en-US" sz="2200" dirty="0" err="1"/>
              <a:t>relocatable</a:t>
            </a:r>
            <a:r>
              <a:rPr lang="en-US" sz="2200" dirty="0"/>
              <a:t> machine code. </a:t>
            </a:r>
            <a:endParaRPr lang="en-US" sz="2200" dirty="0" smtClean="0"/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These files </a:t>
            </a:r>
            <a:r>
              <a:rPr lang="en-US" sz="2200" dirty="0"/>
              <a:t>may have been the result of several different compilation, and one or more </a:t>
            </a:r>
            <a:r>
              <a:rPr lang="en-US" sz="2200" dirty="0" smtClean="0"/>
              <a:t>library files.</a:t>
            </a:r>
            <a:endParaRPr lang="en-US" sz="2200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2582902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Linker</a:t>
            </a:r>
            <a:endParaRPr lang="en-US" sz="2400" dirty="0"/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>
            <a:off x="6844574" y="2438400"/>
            <a:ext cx="0" cy="115926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7270252" y="2097126"/>
            <a:ext cx="149823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</a:rPr>
              <a:t>Linker / Loader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6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of compiler (Cousins of compiler)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50969" y="1214705"/>
            <a:ext cx="1386771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Preprocessor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62540" y="1214705"/>
            <a:ext cx="104595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47958" y="1245030"/>
            <a:ext cx="1301654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Assembler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0811" y="1031800"/>
            <a:ext cx="10069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Skeletal </a:t>
            </a:r>
            <a:endParaRPr lang="en-US" altLang="en-US" dirty="0" smtClean="0"/>
          </a:p>
          <a:p>
            <a:pPr algn="ctr"/>
            <a:r>
              <a:rPr lang="en-US" altLang="en-US" dirty="0" smtClean="0"/>
              <a:t>Source Program</a:t>
            </a:r>
            <a:endParaRPr lang="en-US" altLang="en-US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854536" y="1390089"/>
            <a:ext cx="9809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Source </a:t>
            </a:r>
            <a:endParaRPr lang="en-US" altLang="en-US" dirty="0" smtClean="0"/>
          </a:p>
          <a:p>
            <a:pPr algn="ctr"/>
            <a:r>
              <a:rPr lang="en-US" altLang="en-US" dirty="0" smtClean="0"/>
              <a:t>Program</a:t>
            </a:r>
            <a:endParaRPr lang="en-US" altLang="en-US" dirty="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774909" y="1390089"/>
            <a:ext cx="11288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Target </a:t>
            </a:r>
            <a:endParaRPr lang="en-US" altLang="en-US" dirty="0" smtClean="0"/>
          </a:p>
          <a:p>
            <a:pPr algn="ctr"/>
            <a:r>
              <a:rPr lang="en-US" altLang="en-US" dirty="0" smtClean="0"/>
              <a:t>Assembly </a:t>
            </a:r>
          </a:p>
          <a:p>
            <a:pPr algn="ctr"/>
            <a:r>
              <a:rPr lang="en-US" altLang="en-US" dirty="0" smtClean="0"/>
              <a:t>Program</a:t>
            </a:r>
            <a:endParaRPr lang="en-US" altLang="en-US" dirty="0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7827657" y="1474059"/>
            <a:ext cx="13388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Relocatable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r>
              <a:rPr lang="en-US" altLang="en-US" dirty="0" smtClean="0"/>
              <a:t>Object </a:t>
            </a:r>
            <a:r>
              <a:rPr lang="en-US" altLang="en-US" dirty="0"/>
              <a:t>Code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7333985" y="3306838"/>
            <a:ext cx="10454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Absolute </a:t>
            </a:r>
            <a:endParaRPr lang="en-US" altLang="en-US" dirty="0" smtClean="0"/>
          </a:p>
          <a:p>
            <a:pPr algn="ctr"/>
            <a:r>
              <a:rPr lang="en-US" altLang="en-US" dirty="0" smtClean="0"/>
              <a:t>Machine </a:t>
            </a:r>
          </a:p>
          <a:p>
            <a:pPr algn="ctr"/>
            <a:r>
              <a:rPr lang="en-US" altLang="en-US" dirty="0" smtClean="0"/>
              <a:t>Code</a:t>
            </a:r>
            <a:endParaRPr lang="en-US" altLang="en-US" dirty="0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5898907" y="2451272"/>
            <a:ext cx="13713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Libraries </a:t>
            </a:r>
            <a:r>
              <a:rPr lang="en-US" altLang="en-US" dirty="0" smtClean="0"/>
              <a:t>&amp; </a:t>
            </a:r>
          </a:p>
          <a:p>
            <a:pPr algn="ctr"/>
            <a:r>
              <a:rPr lang="en-US" altLang="en-US" dirty="0" smtClean="0"/>
              <a:t>Object </a:t>
            </a:r>
            <a:r>
              <a:rPr lang="en-US" altLang="en-US" dirty="0"/>
              <a:t>Files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7842647" y="1457992"/>
            <a:ext cx="0" cy="65986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>
            <a:off x="7842645" y="2554326"/>
            <a:ext cx="1" cy="7525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 rot="16200000" flipH="1">
            <a:off x="3306017" y="972118"/>
            <a:ext cx="0" cy="942377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rot="16200000">
            <a:off x="1245200" y="1241433"/>
            <a:ext cx="0" cy="50007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rot="16200000">
            <a:off x="5270896" y="980908"/>
            <a:ext cx="1" cy="9248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Connector 30"/>
          <p:cNvCxnSpPr>
            <a:stCxn id="7" idx="3"/>
          </p:cNvCxnSpPr>
          <p:nvPr/>
        </p:nvCxnSpPr>
        <p:spPr>
          <a:xfrm>
            <a:off x="7049612" y="1473630"/>
            <a:ext cx="79437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829584" y="2438400"/>
            <a:ext cx="46549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4800" y="3097603"/>
            <a:ext cx="5594107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process of loading consists </a:t>
            </a:r>
            <a:r>
              <a:rPr lang="en-US" sz="2400" dirty="0" smtClean="0"/>
              <a:t>of: </a:t>
            </a:r>
          </a:p>
          <a:p>
            <a:pPr marL="865188" indent="-515938" algn="just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Taking </a:t>
            </a:r>
            <a:r>
              <a:rPr lang="en-US" sz="2400" dirty="0" err="1"/>
              <a:t>relocatable</a:t>
            </a:r>
            <a:r>
              <a:rPr lang="en-US" sz="2400" dirty="0"/>
              <a:t> machine </a:t>
            </a:r>
            <a:r>
              <a:rPr lang="en-US" sz="2400" dirty="0" smtClean="0"/>
              <a:t>code.</a:t>
            </a:r>
          </a:p>
          <a:p>
            <a:pPr marL="865188" indent="-515938" algn="just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Altering </a:t>
            </a:r>
            <a:r>
              <a:rPr lang="en-US" sz="2400" dirty="0"/>
              <a:t>the </a:t>
            </a:r>
            <a:r>
              <a:rPr lang="en-US" sz="2400" dirty="0" err="1"/>
              <a:t>relocatable</a:t>
            </a:r>
            <a:r>
              <a:rPr lang="en-US" sz="2400" dirty="0"/>
              <a:t> </a:t>
            </a:r>
            <a:r>
              <a:rPr lang="en-US" sz="2400" dirty="0" smtClean="0"/>
              <a:t>address. </a:t>
            </a:r>
          </a:p>
          <a:p>
            <a:pPr marL="865188" indent="-515938" algn="just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Placing </a:t>
            </a:r>
            <a:r>
              <a:rPr lang="en-US" sz="2400" dirty="0"/>
              <a:t>the altered instructions and data in memory at the proper location.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endParaRPr lang="en-US" sz="2400" dirty="0" smtClean="0"/>
          </a:p>
          <a:p>
            <a:pPr>
              <a:spcBef>
                <a:spcPts val="600"/>
              </a:spcBef>
            </a:pP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2554326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Loader</a:t>
            </a:r>
            <a:endParaRPr lang="en-US" sz="2400" dirty="0"/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>
            <a:off x="6844574" y="2438400"/>
            <a:ext cx="0" cy="11592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270251" y="2106220"/>
            <a:ext cx="1498235" cy="4572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</a:rPr>
              <a:t>Linker / Loader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8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&amp; back end (Grouping of phases)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/>
              <a:t>Front </a:t>
            </a:r>
            <a:r>
              <a:rPr lang="en-US" b="1" dirty="0" smtClean="0"/>
              <a:t>end: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epends </a:t>
            </a:r>
            <a:r>
              <a:rPr lang="en-US" dirty="0"/>
              <a:t>primarily on source language and largely independent of the target machine.</a:t>
            </a:r>
          </a:p>
          <a:p>
            <a:pPr marL="0" lvl="0" indent="0" algn="just">
              <a:buNone/>
            </a:pPr>
            <a:r>
              <a:rPr lang="en-US" dirty="0" smtClean="0"/>
              <a:t>It includes following phases: </a:t>
            </a:r>
          </a:p>
          <a:p>
            <a:pPr marL="1200150" lvl="0" indent="-457200" algn="just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exical analysis</a:t>
            </a:r>
          </a:p>
          <a:p>
            <a:pPr marL="1200150" lvl="0" indent="-457200" algn="just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yntax analysis </a:t>
            </a:r>
          </a:p>
          <a:p>
            <a:pPr marL="1200150" lvl="0" indent="-457200" algn="just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emantic analysis</a:t>
            </a:r>
          </a:p>
          <a:p>
            <a:pPr marL="1200150" lvl="0" indent="-457200" algn="just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ntermediate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code generation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0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Creation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of symbol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</a:p>
          <a:p>
            <a:pPr marL="0" indent="0" algn="just">
              <a:buNone/>
            </a:pPr>
            <a:r>
              <a:rPr lang="en-US" b="1" dirty="0" smtClean="0"/>
              <a:t>Back </a:t>
            </a:r>
            <a:r>
              <a:rPr lang="en-US" b="1" dirty="0"/>
              <a:t>end: </a:t>
            </a:r>
            <a:r>
              <a:rPr lang="en-US" dirty="0"/>
              <a:t>Depends on target machine and do not depend on source program.</a:t>
            </a:r>
          </a:p>
          <a:p>
            <a:pPr marL="0" indent="0" algn="just">
              <a:buNone/>
            </a:pPr>
            <a:r>
              <a:rPr lang="en-US" dirty="0"/>
              <a:t>It </a:t>
            </a:r>
            <a:r>
              <a:rPr lang="en-US" dirty="0" smtClean="0"/>
              <a:t>includes</a:t>
            </a:r>
            <a:r>
              <a:rPr lang="en-US" dirty="0"/>
              <a:t> following </a:t>
            </a:r>
            <a:r>
              <a:rPr lang="en-US" dirty="0" smtClean="0"/>
              <a:t>phases: </a:t>
            </a:r>
            <a:endParaRPr lang="en-US" dirty="0"/>
          </a:p>
          <a:p>
            <a:pPr marL="1200150" lvl="0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Code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optimization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0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Code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generation phase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0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Error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handling and symbol table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operation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0" indent="-457200" algn="just">
              <a:buFont typeface="+mj-lt"/>
              <a:buAutoNum type="arabicPeriod"/>
            </a:pPr>
            <a:endParaRPr lang="en-US" dirty="0" smtClean="0"/>
          </a:p>
          <a:p>
            <a:pPr marL="1200150" lvl="0" indent="-457200" algn="just">
              <a:buFont typeface="+mj-lt"/>
              <a:buAutoNum type="arabicPeriod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6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One complete scan of a source program is called pass.</a:t>
            </a:r>
          </a:p>
          <a:p>
            <a:pPr lvl="0" algn="just"/>
            <a:r>
              <a:rPr lang="en-US" dirty="0"/>
              <a:t>Pass </a:t>
            </a:r>
            <a:r>
              <a:rPr lang="en-US" dirty="0" smtClean="0"/>
              <a:t>includes </a:t>
            </a:r>
            <a:r>
              <a:rPr lang="en-US" dirty="0">
                <a:solidFill>
                  <a:srgbClr val="C00000"/>
                </a:solidFill>
              </a:rPr>
              <a:t>reading an input file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writing to the output </a:t>
            </a:r>
            <a:r>
              <a:rPr lang="en-US" dirty="0"/>
              <a:t>file.</a:t>
            </a:r>
          </a:p>
          <a:p>
            <a:pPr lvl="0" algn="just"/>
            <a:r>
              <a:rPr lang="en-US" dirty="0"/>
              <a:t>In a single pass compiler analysis of source statement is immediately followed by synthesis of equivalent target statement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While in a two pass compiler intermediate code is generated between analysis and synthesis phase.</a:t>
            </a:r>
            <a:endParaRPr lang="en-US" dirty="0"/>
          </a:p>
          <a:p>
            <a:pPr lvl="0" algn="just"/>
            <a:r>
              <a:rPr lang="en-US" dirty="0" smtClean="0"/>
              <a:t>It is difficult to compile the source </a:t>
            </a:r>
            <a:r>
              <a:rPr lang="en-US" dirty="0"/>
              <a:t>program into single pass due to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forward reference 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9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n-US" b="1" dirty="0"/>
              <a:t>Forward reference: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forward reference of a program entity is a </a:t>
            </a:r>
            <a:r>
              <a:rPr lang="en-US" dirty="0">
                <a:solidFill>
                  <a:srgbClr val="C00000"/>
                </a:solidFill>
              </a:rPr>
              <a:t>reference to the entity which precedes its definition </a:t>
            </a:r>
            <a:r>
              <a:rPr lang="en-US" dirty="0"/>
              <a:t>in the program.</a:t>
            </a:r>
          </a:p>
          <a:p>
            <a:pPr lvl="0" algn="just"/>
            <a:r>
              <a:rPr lang="en-US" dirty="0"/>
              <a:t>This problem can be solved by postponing the generation of target code until more information concerning the entity becomes available.</a:t>
            </a:r>
          </a:p>
          <a:p>
            <a:pPr lvl="0" algn="just"/>
            <a:r>
              <a:rPr lang="en-US" dirty="0"/>
              <a:t>It leads to multi pass model of compilation.</a:t>
            </a:r>
          </a:p>
          <a:p>
            <a:pPr lvl="0" algn="just"/>
            <a:r>
              <a:rPr lang="en-US" dirty="0"/>
              <a:t>In Pass I: Perform analysis of the source program and note relevant information.</a:t>
            </a:r>
          </a:p>
          <a:p>
            <a:pPr lvl="0" algn="just"/>
            <a:r>
              <a:rPr lang="en-US" dirty="0"/>
              <a:t>In Pass II: Generate target code using information noted in pass 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2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648700" cy="808037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ffect </a:t>
            </a:r>
            <a:r>
              <a:rPr lang="en-US" dirty="0"/>
              <a:t>of reducing the number of </a:t>
            </a:r>
            <a:r>
              <a:rPr lang="en-US" dirty="0" smtClean="0"/>
              <a:t>passes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It </a:t>
            </a:r>
            <a:r>
              <a:rPr lang="en-US" dirty="0"/>
              <a:t>is desirable to have a few passes, because it takes time to read and write intermediate file.</a:t>
            </a:r>
          </a:p>
          <a:p>
            <a:pPr lvl="0" algn="just"/>
            <a:r>
              <a:rPr lang="en-US" dirty="0" smtClean="0"/>
              <a:t>If </a:t>
            </a:r>
            <a:r>
              <a:rPr lang="en-US" dirty="0"/>
              <a:t>we group several phases into one </a:t>
            </a:r>
            <a:r>
              <a:rPr lang="en-US" dirty="0" smtClean="0"/>
              <a:t>pass then memory </a:t>
            </a:r>
            <a:r>
              <a:rPr lang="en-US" dirty="0"/>
              <a:t>requirement may be large.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A translator is </a:t>
            </a:r>
            <a:r>
              <a:rPr lang="en-US" dirty="0" smtClean="0"/>
              <a:t>a </a:t>
            </a:r>
            <a:r>
              <a:rPr lang="en-US" dirty="0"/>
              <a:t>program that takes one form of program as input and converts it into another form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Types of translators are:</a:t>
            </a:r>
          </a:p>
          <a:p>
            <a:pPr marL="1028700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Compiler</a:t>
            </a:r>
          </a:p>
          <a:p>
            <a:pPr marL="1028700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Interpreter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1028700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Assembler</a:t>
            </a:r>
          </a:p>
          <a:p>
            <a:pPr marL="0" indent="0" algn="just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600572" y="5005400"/>
            <a:ext cx="0" cy="762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724272" y="5653096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Error</a:t>
            </a:r>
          </a:p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Messages 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24272" y="4016772"/>
            <a:ext cx="175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Translator</a:t>
            </a:r>
            <a:endParaRPr lang="en-US" sz="2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57472" y="4548203"/>
            <a:ext cx="1066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76872" y="4548203"/>
            <a:ext cx="1066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8709" y="4052903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Source Program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4148144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Target Program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13642" y="6136920"/>
            <a:ext cx="92392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(If any)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0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compiler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3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One pass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compiler</a:t>
            </a:r>
          </a:p>
          <a:p>
            <a:pPr lvl="1" algn="just"/>
            <a:r>
              <a:rPr lang="en-US" sz="2200" dirty="0"/>
              <a:t>I</a:t>
            </a:r>
            <a:r>
              <a:rPr lang="en-US" sz="2200" dirty="0" smtClean="0"/>
              <a:t>t </a:t>
            </a:r>
            <a:r>
              <a:rPr lang="en-US" sz="2200" dirty="0"/>
              <a:t>is a type of compiler that compiles whole process in one-pass.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Two pass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compiler</a:t>
            </a:r>
          </a:p>
          <a:p>
            <a:pPr lvl="1" algn="just"/>
            <a:r>
              <a:rPr lang="en-US" sz="2200" dirty="0"/>
              <a:t>I</a:t>
            </a:r>
            <a:r>
              <a:rPr lang="en-US" sz="2200" dirty="0" smtClean="0"/>
              <a:t>t </a:t>
            </a:r>
            <a:r>
              <a:rPr lang="en-US" sz="2200" dirty="0"/>
              <a:t>is a type of compiler that compiles whole process in two-pass. </a:t>
            </a:r>
            <a:endParaRPr lang="en-US" sz="2200" dirty="0" smtClean="0"/>
          </a:p>
          <a:p>
            <a:pPr lvl="1" algn="just"/>
            <a:r>
              <a:rPr lang="en-US" sz="2200" dirty="0" smtClean="0"/>
              <a:t>It </a:t>
            </a:r>
            <a:r>
              <a:rPr lang="en-US" sz="2200" dirty="0"/>
              <a:t>generates intermediate code.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Incremental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compiler</a:t>
            </a:r>
          </a:p>
          <a:p>
            <a:pPr lvl="1" algn="just"/>
            <a:r>
              <a:rPr lang="en-US" sz="2200" dirty="0"/>
              <a:t>T</a:t>
            </a:r>
            <a:r>
              <a:rPr lang="en-US" sz="2200" dirty="0" smtClean="0"/>
              <a:t>he </a:t>
            </a:r>
            <a:r>
              <a:rPr lang="en-US" sz="2200" dirty="0"/>
              <a:t>compiler which compiles only the changed line from the source code and update the object code.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Native code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compiler</a:t>
            </a:r>
          </a:p>
          <a:p>
            <a:pPr lvl="1" algn="just"/>
            <a:r>
              <a:rPr lang="en-US" sz="2200" dirty="0"/>
              <a:t>T</a:t>
            </a:r>
            <a:r>
              <a:rPr lang="en-US" sz="2200" dirty="0" smtClean="0"/>
              <a:t>he </a:t>
            </a:r>
            <a:r>
              <a:rPr lang="en-US" sz="2200" dirty="0"/>
              <a:t>compiler used to compile a source code for a same type of platform only.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Cross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compiler</a:t>
            </a:r>
          </a:p>
          <a:p>
            <a:pPr lvl="1"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compiler used to compile a source code for a different kinds platform.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End of Unit-1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72" y="990600"/>
            <a:ext cx="8763000" cy="5334000"/>
          </a:xfrm>
        </p:spPr>
        <p:txBody>
          <a:bodyPr/>
          <a:lstStyle/>
          <a:p>
            <a:pPr algn="just"/>
            <a:r>
              <a:rPr lang="en-US" dirty="0" smtClean="0"/>
              <a:t>A compiler is a program that reads a program written in source language and translates it into an equivalent program in target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00572" y="4762504"/>
            <a:ext cx="0" cy="762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24272" y="5410200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Error</a:t>
            </a:r>
          </a:p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Messages 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6334" y="3810007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Source Program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62710" y="3848103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Target Program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24272" y="3773876"/>
            <a:ext cx="175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Compiler</a:t>
            </a:r>
            <a:endParaRPr lang="en-US" sz="2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57472" y="4305307"/>
            <a:ext cx="1066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76872" y="4305307"/>
            <a:ext cx="1066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18653" y="2921784"/>
            <a:ext cx="2662236" cy="3479016"/>
            <a:chOff x="333372" y="2955135"/>
            <a:chExt cx="2662236" cy="3479016"/>
          </a:xfrm>
        </p:grpSpPr>
        <p:sp>
          <p:nvSpPr>
            <p:cNvPr id="17" name="Vertical Scroll 16"/>
            <p:cNvSpPr/>
            <p:nvPr/>
          </p:nvSpPr>
          <p:spPr>
            <a:xfrm>
              <a:off x="333372" y="2955135"/>
              <a:ext cx="2662236" cy="2624144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v</a:t>
              </a:r>
              <a:r>
                <a:rPr lang="en-US" sz="2000" dirty="0" smtClean="0">
                  <a:solidFill>
                    <a:schemeClr val="tx1"/>
                  </a:solidFill>
                </a:rPr>
                <a:t>oid main()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2000" dirty="0" err="1">
                  <a:solidFill>
                    <a:schemeClr val="tx1"/>
                  </a:solidFill>
                </a:rPr>
                <a:t>i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nt</a:t>
              </a:r>
              <a:r>
                <a:rPr lang="en-US" sz="2000" dirty="0" smtClean="0">
                  <a:solidFill>
                    <a:schemeClr val="tx1"/>
                  </a:solidFill>
                </a:rPr>
                <a:t> a=1,b=2,c;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c=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a+b</a:t>
              </a:r>
              <a:r>
                <a:rPr lang="en-US" sz="2000" dirty="0" smtClean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sz="2000" dirty="0" err="1">
                  <a:solidFill>
                    <a:schemeClr val="tx1"/>
                  </a:solidFill>
                </a:rPr>
                <a:t>p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rintf</a:t>
              </a:r>
              <a:r>
                <a:rPr lang="en-US" sz="2000" dirty="0" smtClean="0">
                  <a:solidFill>
                    <a:schemeClr val="tx1"/>
                  </a:solidFill>
                </a:rPr>
                <a:t>(“%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d”,c</a:t>
              </a:r>
              <a:r>
                <a:rPr lang="en-US" sz="2000" dirty="0" smtClean="0">
                  <a:solidFill>
                    <a:schemeClr val="tx1"/>
                  </a:solidFill>
                </a:rPr>
                <a:t>);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8190" y="5443551"/>
              <a:ext cx="1752600" cy="990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Source Program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05536" y="2915895"/>
            <a:ext cx="2662236" cy="3441955"/>
            <a:chOff x="6205536" y="3031331"/>
            <a:chExt cx="2662236" cy="3441955"/>
          </a:xfrm>
        </p:grpSpPr>
        <p:sp>
          <p:nvSpPr>
            <p:cNvPr id="18" name="Vertical Scroll 17"/>
            <p:cNvSpPr/>
            <p:nvPr/>
          </p:nvSpPr>
          <p:spPr>
            <a:xfrm>
              <a:off x="6205536" y="3031331"/>
              <a:ext cx="2662236" cy="2624144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0000 1100 0010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0100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0111 1000 0001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1111 0101 1110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1100 0000 1000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1011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77022" y="5482686"/>
              <a:ext cx="1752600" cy="990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Target Program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5110067" y="5900650"/>
            <a:ext cx="92392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(If any)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0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  <p:bldP spid="14" grpId="0"/>
      <p:bldP spid="14" grpId="1"/>
      <p:bldP spid="11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72" y="990600"/>
            <a:ext cx="8763000" cy="5334000"/>
          </a:xfrm>
        </p:spPr>
        <p:txBody>
          <a:bodyPr/>
          <a:lstStyle/>
          <a:p>
            <a:pPr algn="just"/>
            <a:r>
              <a:rPr lang="en-US" dirty="0" smtClean="0"/>
              <a:t>Interpreter is also program that reads a program written in source language and translates it into an equivalent program in target language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43728" y="3394687"/>
            <a:ext cx="175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Interpreter</a:t>
            </a:r>
            <a:endParaRPr lang="en-US" sz="2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89420" y="3915962"/>
            <a:ext cx="1066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96328" y="3915962"/>
            <a:ext cx="104735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Vertical Scroll 16"/>
          <p:cNvSpPr/>
          <p:nvPr/>
        </p:nvSpPr>
        <p:spPr>
          <a:xfrm>
            <a:off x="450054" y="2603890"/>
            <a:ext cx="2662236" cy="2624144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    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04872" y="5220539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Source Program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8" name="Vertical Scroll 17"/>
          <p:cNvSpPr/>
          <p:nvPr/>
        </p:nvSpPr>
        <p:spPr>
          <a:xfrm>
            <a:off x="6303633" y="2676814"/>
            <a:ext cx="2662236" cy="2624144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58451" y="5300958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Target Program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22252" y="1962167"/>
            <a:ext cx="1621167" cy="513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line by line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0729" y="3034729"/>
            <a:ext cx="1457328" cy="346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Void main()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5531" y="3392499"/>
            <a:ext cx="1457328" cy="346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{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2392" y="3738871"/>
            <a:ext cx="1818931" cy="385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a=1,b=2,c;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72393" y="4084928"/>
            <a:ext cx="1818930" cy="38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c=</a:t>
            </a:r>
            <a:r>
              <a:rPr lang="en-US" dirty="0" err="1" smtClean="0">
                <a:solidFill>
                  <a:schemeClr val="tx1"/>
                </a:solidFill>
              </a:rPr>
              <a:t>a+b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72393" y="4460024"/>
            <a:ext cx="1818930" cy="38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(“%</a:t>
            </a:r>
            <a:r>
              <a:rPr lang="en-US" dirty="0" err="1">
                <a:solidFill>
                  <a:schemeClr val="tx1"/>
                </a:solidFill>
              </a:rPr>
              <a:t>d”,c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0709" y="4834805"/>
            <a:ext cx="1457328" cy="346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25285" y="3054267"/>
            <a:ext cx="1818931" cy="385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0000 1100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0010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34163" y="3431165"/>
            <a:ext cx="1818931" cy="385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0000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23902" y="4877756"/>
            <a:ext cx="1818931" cy="385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1111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44424" y="4201369"/>
            <a:ext cx="1818931" cy="385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1010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1100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0010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4163" y="4586471"/>
            <a:ext cx="1818931" cy="385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0011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1100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0010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36946" y="3816267"/>
            <a:ext cx="1818931" cy="385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1111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1100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0010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38862" y="4401630"/>
            <a:ext cx="0" cy="762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862562" y="5065951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Error</a:t>
            </a:r>
          </a:p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Messages 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48357" y="5556401"/>
            <a:ext cx="92392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(If any)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4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9" grpId="0"/>
      <p:bldP spid="18" grpId="0" animBg="1"/>
      <p:bldP spid="20" grpId="0"/>
      <p:bldP spid="21" grpId="0"/>
      <p:bldP spid="21" grpId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72" y="990600"/>
            <a:ext cx="8763000" cy="5334000"/>
          </a:xfrm>
        </p:spPr>
        <p:txBody>
          <a:bodyPr/>
          <a:lstStyle/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Assembler is a translator which takes the assembly </a:t>
            </a:r>
            <a:r>
              <a:rPr lang="en-US" dirty="0" smtClean="0"/>
              <a:t>code </a:t>
            </a:r>
            <a:r>
              <a:rPr lang="en-US" dirty="0"/>
              <a:t>as an input and</a:t>
            </a:r>
            <a:r>
              <a:rPr lang="en-US" b="1" dirty="0"/>
              <a:t> </a:t>
            </a:r>
            <a:r>
              <a:rPr lang="en-US" dirty="0"/>
              <a:t>generates the machine code as </a:t>
            </a:r>
            <a:r>
              <a:rPr lang="en-US" dirty="0" smtClean="0"/>
              <a:t>an </a:t>
            </a:r>
            <a:r>
              <a:rPr lang="en-US" dirty="0"/>
              <a:t>output.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81424" y="3352800"/>
            <a:ext cx="175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Assembler</a:t>
            </a:r>
            <a:endParaRPr lang="en-US" sz="2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14624" y="3848100"/>
            <a:ext cx="1066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534024" y="3848100"/>
            <a:ext cx="1066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90524" y="2507453"/>
            <a:ext cx="2662236" cy="3588553"/>
            <a:chOff x="390524" y="2507453"/>
            <a:chExt cx="2662236" cy="3588553"/>
          </a:xfrm>
        </p:grpSpPr>
        <p:sp>
          <p:nvSpPr>
            <p:cNvPr id="17" name="Vertical Scroll 16"/>
            <p:cNvSpPr/>
            <p:nvPr/>
          </p:nvSpPr>
          <p:spPr>
            <a:xfrm>
              <a:off x="390524" y="2507453"/>
              <a:ext cx="2662236" cy="2624144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MOV id3, </a:t>
              </a:r>
              <a:r>
                <a:rPr lang="en-US" sz="2000" dirty="0" smtClean="0">
                  <a:solidFill>
                    <a:schemeClr val="tx1"/>
                  </a:solidFill>
                </a:rPr>
                <a:t>R1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MUL #2.0, </a:t>
              </a:r>
              <a:r>
                <a:rPr lang="en-US" sz="2000" dirty="0" smtClean="0">
                  <a:solidFill>
                    <a:schemeClr val="tx1"/>
                  </a:solidFill>
                </a:rPr>
                <a:t>R1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MOV id2, </a:t>
              </a:r>
              <a:r>
                <a:rPr lang="en-US" sz="2000" dirty="0" smtClean="0">
                  <a:solidFill>
                    <a:schemeClr val="tx1"/>
                  </a:solidFill>
                </a:rPr>
                <a:t>R2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MUL R2, R1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MOV id1, </a:t>
              </a:r>
              <a:r>
                <a:rPr lang="en-US" sz="2000" dirty="0" smtClean="0">
                  <a:solidFill>
                    <a:schemeClr val="tx1"/>
                  </a:solidFill>
                </a:rPr>
                <a:t>R2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ADD R2, </a:t>
              </a:r>
              <a:r>
                <a:rPr lang="en-US" sz="2000" dirty="0" smtClean="0">
                  <a:solidFill>
                    <a:schemeClr val="tx1"/>
                  </a:solidFill>
                </a:rPr>
                <a:t>R1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MOV R1, id1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4378" y="5105406"/>
              <a:ext cx="1914528" cy="990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Assembly Code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62688" y="2536028"/>
            <a:ext cx="2662236" cy="3559978"/>
            <a:chOff x="6262688" y="2536028"/>
            <a:chExt cx="2662236" cy="3559978"/>
          </a:xfrm>
        </p:grpSpPr>
        <p:sp>
          <p:nvSpPr>
            <p:cNvPr id="18" name="Vertical Scroll 17"/>
            <p:cNvSpPr/>
            <p:nvPr/>
          </p:nvSpPr>
          <p:spPr>
            <a:xfrm>
              <a:off x="6262688" y="2536028"/>
              <a:ext cx="2662236" cy="2624144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 smtClean="0">
                <a:solidFill>
                  <a:schemeClr val="tx1"/>
                </a:solidFill>
              </a:endParaRP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0000 1100 0010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0100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0111 1000 0001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1111 0101 1110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1100 0000 1000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1011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1100 0000 1000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00824" y="5105406"/>
              <a:ext cx="1993106" cy="990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Machine Code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4667422" y="4361808"/>
            <a:ext cx="0" cy="762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91122" y="5009504"/>
            <a:ext cx="1752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Error</a:t>
            </a:r>
          </a:p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Messages 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76917" y="5499954"/>
            <a:ext cx="92392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(If any)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9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synthesis </a:t>
            </a:r>
            <a:r>
              <a:rPr lang="en-US" dirty="0"/>
              <a:t>m</a:t>
            </a:r>
            <a:r>
              <a:rPr lang="en-US" dirty="0" smtClean="0"/>
              <a:t>odel of compilation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synthesis model of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There are two part of compilation.</a:t>
            </a:r>
            <a:endParaRPr lang="en-US" dirty="0"/>
          </a:p>
          <a:p>
            <a:pPr marL="914400" lvl="0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Analysis Phase</a:t>
            </a:r>
          </a:p>
          <a:p>
            <a:pPr marL="914400" lvl="0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Synthesis Phase</a:t>
            </a:r>
          </a:p>
          <a:p>
            <a:pPr marL="0" lvl="0" indent="0" algn="just">
              <a:buNone/>
            </a:pP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686300" y="1752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78632" y="3124200"/>
            <a:ext cx="1191814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Analysis Phase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160689" y="3657600"/>
            <a:ext cx="730743" cy="5072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4070446" y="3619500"/>
            <a:ext cx="647406" cy="7191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280718" y="3124200"/>
            <a:ext cx="1182142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Synthesis Phase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3784696" y="4313635"/>
            <a:ext cx="1858864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Intermediate Representation</a:t>
            </a:r>
            <a:endParaRPr lang="en-US" sz="2000" dirty="0"/>
          </a:p>
        </p:txBody>
      </p:sp>
      <p:cxnSp>
        <p:nvCxnSpPr>
          <p:cNvPr id="34" name="Straight Arrow Connector 33"/>
          <p:cNvCxnSpPr>
            <a:stCxn id="25" idx="0"/>
            <a:endCxn id="24" idx="1"/>
          </p:cNvCxnSpPr>
          <p:nvPr/>
        </p:nvCxnSpPr>
        <p:spPr>
          <a:xfrm flipV="1">
            <a:off x="4714128" y="3619500"/>
            <a:ext cx="566590" cy="6941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62860" y="3551636"/>
            <a:ext cx="625076" cy="7191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90500" y="3124200"/>
            <a:ext cx="2247900" cy="2819400"/>
            <a:chOff x="190500" y="3124200"/>
            <a:chExt cx="2247900" cy="2819400"/>
          </a:xfrm>
        </p:grpSpPr>
        <p:sp>
          <p:nvSpPr>
            <p:cNvPr id="15" name="Vertical Scroll 14"/>
            <p:cNvSpPr/>
            <p:nvPr/>
          </p:nvSpPr>
          <p:spPr>
            <a:xfrm>
              <a:off x="190500" y="3124200"/>
              <a:ext cx="2247900" cy="2207420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v</a:t>
              </a:r>
              <a:r>
                <a:rPr lang="en-US" sz="2000" dirty="0" smtClean="0">
                  <a:solidFill>
                    <a:schemeClr val="tx1"/>
                  </a:solidFill>
                </a:rPr>
                <a:t>oid main()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sz="2000" dirty="0" err="1">
                  <a:solidFill>
                    <a:schemeClr val="tx1"/>
                  </a:solidFill>
                </a:rPr>
                <a:t>i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nt</a:t>
              </a:r>
              <a:r>
                <a:rPr lang="en-US" sz="2000" dirty="0" smtClean="0">
                  <a:solidFill>
                    <a:schemeClr val="tx1"/>
                  </a:solidFill>
                </a:rPr>
                <a:t> a=1,b=2,c;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c=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a+b</a:t>
              </a:r>
              <a:r>
                <a:rPr lang="en-US" sz="2000" dirty="0" smtClean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sz="2000" dirty="0" err="1">
                  <a:solidFill>
                    <a:schemeClr val="tx1"/>
                  </a:solidFill>
                </a:rPr>
                <a:t>p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rintf</a:t>
              </a:r>
              <a:r>
                <a:rPr lang="en-US" sz="2000" dirty="0" smtClean="0">
                  <a:solidFill>
                    <a:schemeClr val="tx1"/>
                  </a:solidFill>
                </a:rPr>
                <a:t>(“%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d”,c</a:t>
              </a:r>
              <a:r>
                <a:rPr lang="en-US" sz="2000" dirty="0" smtClean="0">
                  <a:solidFill>
                    <a:schemeClr val="tx1"/>
                  </a:solidFill>
                </a:rPr>
                <a:t>);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9600" y="5486400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Source 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14988" y="3162294"/>
            <a:ext cx="2252664" cy="2809880"/>
            <a:chOff x="6814988" y="3162294"/>
            <a:chExt cx="2252664" cy="2809880"/>
          </a:xfrm>
        </p:grpSpPr>
        <p:sp>
          <p:nvSpPr>
            <p:cNvPr id="19" name="Vertical Scroll 18"/>
            <p:cNvSpPr/>
            <p:nvPr/>
          </p:nvSpPr>
          <p:spPr>
            <a:xfrm>
              <a:off x="6814988" y="3162294"/>
              <a:ext cx="2252664" cy="2169326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0000 1100 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0111 1000 0001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1111 0101 1000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1011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17420" y="5514974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Target 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58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24596</TotalTime>
  <Words>1793</Words>
  <Application>Microsoft Office PowerPoint</Application>
  <PresentationFormat>On-screen Show (4:3)</PresentationFormat>
  <Paragraphs>497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Open Sans</vt:lpstr>
      <vt:lpstr>Open Sans Extrabold</vt:lpstr>
      <vt:lpstr>Open Sans Semibold</vt:lpstr>
      <vt:lpstr>Shruti</vt:lpstr>
      <vt:lpstr>Times New Roman</vt:lpstr>
      <vt:lpstr>Wingdings</vt:lpstr>
      <vt:lpstr>Office Theme</vt:lpstr>
      <vt:lpstr>Unit – 4 Pushdown Automata</vt:lpstr>
      <vt:lpstr>Topics to be covered</vt:lpstr>
      <vt:lpstr>Translator </vt:lpstr>
      <vt:lpstr>Translator</vt:lpstr>
      <vt:lpstr>Compiler </vt:lpstr>
      <vt:lpstr>Interpreter </vt:lpstr>
      <vt:lpstr>Assembler </vt:lpstr>
      <vt:lpstr>Analysis synthesis model of compilation </vt:lpstr>
      <vt:lpstr>Analysis synthesis model of compilation</vt:lpstr>
      <vt:lpstr>Analysis phase &amp; Synthesis phase</vt:lpstr>
      <vt:lpstr>Phases of compiler</vt:lpstr>
      <vt:lpstr>Phases of compiler</vt:lpstr>
      <vt:lpstr>Lexical analysis</vt:lpstr>
      <vt:lpstr>Phases of compiler</vt:lpstr>
      <vt:lpstr>Syntax analysis</vt:lpstr>
      <vt:lpstr>Phases of compiler</vt:lpstr>
      <vt:lpstr>Semantic analysis</vt:lpstr>
      <vt:lpstr>Phases of compiler</vt:lpstr>
      <vt:lpstr>Intermediate code generator</vt:lpstr>
      <vt:lpstr>Phases of compiler</vt:lpstr>
      <vt:lpstr>Code optimization</vt:lpstr>
      <vt:lpstr>Phases of compiler</vt:lpstr>
      <vt:lpstr>Code generation</vt:lpstr>
      <vt:lpstr>Phases of compiler</vt:lpstr>
      <vt:lpstr>Exercise</vt:lpstr>
      <vt:lpstr>Difference between compiler &amp; interpreter</vt:lpstr>
      <vt:lpstr>Context of Compiler (Cousins of compiler)</vt:lpstr>
      <vt:lpstr>Context of compiler (Cousins of compiler)</vt:lpstr>
      <vt:lpstr>Context of compiler (Cousins of compiler)</vt:lpstr>
      <vt:lpstr>Context of compiler (Cousins of compiler)</vt:lpstr>
      <vt:lpstr>Context of compiler (Cousins of compiler)</vt:lpstr>
      <vt:lpstr>Context of compiler (Cousins of compiler)</vt:lpstr>
      <vt:lpstr>Context of compiler (Cousins of compiler)</vt:lpstr>
      <vt:lpstr>Context of compiler (Cousins of compiler)</vt:lpstr>
      <vt:lpstr>Front end &amp; back end (Grouping of phases)</vt:lpstr>
      <vt:lpstr>Pass structure</vt:lpstr>
      <vt:lpstr>Pass structure</vt:lpstr>
      <vt:lpstr>Pass structure</vt:lpstr>
      <vt:lpstr>Effect of reducing the number of passes</vt:lpstr>
      <vt:lpstr>Types of compiler</vt:lpstr>
      <vt:lpstr>Types of compiler</vt:lpstr>
      <vt:lpstr>End of Unit-1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om</cp:lastModifiedBy>
  <cp:revision>1678</cp:revision>
  <dcterms:created xsi:type="dcterms:W3CDTF">2013-05-17T03:00:03Z</dcterms:created>
  <dcterms:modified xsi:type="dcterms:W3CDTF">2018-07-24T05:44:31Z</dcterms:modified>
</cp:coreProperties>
</file>