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416" r:id="rId3"/>
    <p:sldId id="466" r:id="rId4"/>
    <p:sldId id="418" r:id="rId5"/>
    <p:sldId id="419" r:id="rId6"/>
    <p:sldId id="492" r:id="rId7"/>
    <p:sldId id="420" r:id="rId8"/>
    <p:sldId id="493" r:id="rId9"/>
    <p:sldId id="494" r:id="rId10"/>
    <p:sldId id="495" r:id="rId11"/>
    <p:sldId id="496" r:id="rId12"/>
    <p:sldId id="448" r:id="rId13"/>
    <p:sldId id="447" r:id="rId14"/>
    <p:sldId id="449" r:id="rId15"/>
    <p:sldId id="446" r:id="rId16"/>
    <p:sldId id="450" r:id="rId17"/>
    <p:sldId id="451" r:id="rId18"/>
    <p:sldId id="452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98" r:id="rId28"/>
    <p:sldId id="453" r:id="rId29"/>
    <p:sldId id="454" r:id="rId30"/>
    <p:sldId id="491" r:id="rId31"/>
    <p:sldId id="456" r:id="rId32"/>
    <p:sldId id="474" r:id="rId33"/>
    <p:sldId id="490" r:id="rId34"/>
    <p:sldId id="457" r:id="rId35"/>
    <p:sldId id="459" r:id="rId36"/>
    <p:sldId id="461" r:id="rId37"/>
    <p:sldId id="462" r:id="rId38"/>
    <p:sldId id="467" r:id="rId39"/>
    <p:sldId id="505" r:id="rId40"/>
    <p:sldId id="463" r:id="rId41"/>
    <p:sldId id="464" r:id="rId42"/>
    <p:sldId id="465" r:id="rId43"/>
    <p:sldId id="422" r:id="rId44"/>
    <p:sldId id="426" r:id="rId45"/>
    <p:sldId id="427" r:id="rId46"/>
    <p:sldId id="428" r:id="rId47"/>
    <p:sldId id="429" r:id="rId48"/>
    <p:sldId id="431" r:id="rId49"/>
    <p:sldId id="432" r:id="rId50"/>
    <p:sldId id="433" r:id="rId51"/>
    <p:sldId id="434" r:id="rId52"/>
    <p:sldId id="435" r:id="rId53"/>
    <p:sldId id="436" r:id="rId54"/>
    <p:sldId id="437" r:id="rId55"/>
    <p:sldId id="506" r:id="rId56"/>
    <p:sldId id="489" r:id="rId57"/>
    <p:sldId id="468" r:id="rId58"/>
    <p:sldId id="469" r:id="rId59"/>
    <p:sldId id="470" r:id="rId60"/>
    <p:sldId id="488" r:id="rId61"/>
    <p:sldId id="471" r:id="rId62"/>
    <p:sldId id="472" r:id="rId63"/>
    <p:sldId id="473" r:id="rId64"/>
    <p:sldId id="507" r:id="rId65"/>
    <p:sldId id="475" r:id="rId66"/>
    <p:sldId id="477" r:id="rId67"/>
    <p:sldId id="478" r:id="rId68"/>
    <p:sldId id="480" r:id="rId69"/>
    <p:sldId id="481" r:id="rId70"/>
    <p:sldId id="482" r:id="rId71"/>
    <p:sldId id="483" r:id="rId72"/>
    <p:sldId id="484" r:id="rId73"/>
    <p:sldId id="485" r:id="rId74"/>
    <p:sldId id="486" r:id="rId75"/>
    <p:sldId id="509" r:id="rId76"/>
    <p:sldId id="50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sKlxWV0ZzGcY1c10RlQLg==" hashData="lTI0jawY33IANWnYSSqXrLV7s9/XSkx3Ab34rXbUTk00YRZtA4eOcmsdw66bZc5UF6qhn+Q7ou2wiK4bk/vV3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7F2F2D"/>
    <a:srgbClr val="009644"/>
    <a:srgbClr val="CC0099"/>
    <a:srgbClr val="C0BFC1"/>
    <a:srgbClr val="9D36EA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65" d="100"/>
          <a:sy n="65" d="100"/>
        </p:scale>
        <p:origin x="14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20-07-2017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 : Lexical Analyzer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 : Lexical Analyzer 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0.png"/><Relationship Id="rId7" Type="http://schemas.openxmlformats.org/officeDocument/2006/relationships/image" Target="../media/image4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slide" Target="slide63.xml"/><Relationship Id="rId1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97.png"/><Relationship Id="rId21" Type="http://schemas.openxmlformats.org/officeDocument/2006/relationships/image" Target="../media/image82.png"/><Relationship Id="rId34" Type="http://schemas.openxmlformats.org/officeDocument/2006/relationships/image" Target="../media/image92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63.png"/><Relationship Id="rId38" Type="http://schemas.openxmlformats.org/officeDocument/2006/relationships/image" Target="../media/image96.png"/><Relationship Id="rId2" Type="http://schemas.openxmlformats.org/officeDocument/2006/relationships/image" Target="../media/image5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62.png"/><Relationship Id="rId37" Type="http://schemas.openxmlformats.org/officeDocument/2006/relationships/image" Target="../media/image95.png"/><Relationship Id="rId5" Type="http://schemas.openxmlformats.org/officeDocument/2006/relationships/image" Target="../media/image5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3.png"/><Relationship Id="rId8" Type="http://schemas.openxmlformats.org/officeDocument/2006/relationships/image" Target="../media/image70.png"/><Relationship Id="rId3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97.png"/><Relationship Id="rId21" Type="http://schemas.openxmlformats.org/officeDocument/2006/relationships/image" Target="../media/image82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7" Type="http://schemas.openxmlformats.org/officeDocument/2006/relationships/image" Target="../media/image69.png"/><Relationship Id="rId2" Type="http://schemas.openxmlformats.org/officeDocument/2006/relationships/image" Target="../media/image53.png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62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" Type="http://schemas.openxmlformats.org/officeDocument/2006/relationships/image" Target="../media/image5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61.png"/><Relationship Id="rId44" Type="http://schemas.openxmlformats.org/officeDocument/2006/relationships/image" Target="../media/image102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63.png"/><Relationship Id="rId38" Type="http://schemas.openxmlformats.org/officeDocument/2006/relationships/image" Target="../media/image96.png"/><Relationship Id="rId46" Type="http://schemas.openxmlformats.org/officeDocument/2006/relationships/image" Target="../media/image280.png"/><Relationship Id="rId20" Type="http://schemas.openxmlformats.org/officeDocument/2006/relationships/image" Target="../media/image81.png"/><Relationship Id="rId41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97.png"/><Relationship Id="rId21" Type="http://schemas.openxmlformats.org/officeDocument/2006/relationships/image" Target="../media/image82.png"/><Relationship Id="rId34" Type="http://schemas.openxmlformats.org/officeDocument/2006/relationships/image" Target="../media/image92.png"/><Relationship Id="rId42" Type="http://schemas.openxmlformats.org/officeDocument/2006/relationships/image" Target="../media/image106.png"/><Relationship Id="rId7" Type="http://schemas.openxmlformats.org/officeDocument/2006/relationships/image" Target="../media/image69.png"/><Relationship Id="rId2" Type="http://schemas.openxmlformats.org/officeDocument/2006/relationships/image" Target="../media/image53.png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62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" Type="http://schemas.openxmlformats.org/officeDocument/2006/relationships/image" Target="../media/image5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61.png"/><Relationship Id="rId44" Type="http://schemas.openxmlformats.org/officeDocument/2006/relationships/image" Target="../media/image102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3.png"/><Relationship Id="rId43" Type="http://schemas.openxmlformats.org/officeDocument/2006/relationships/image" Target="../media/image107.png"/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63.png"/><Relationship Id="rId38" Type="http://schemas.openxmlformats.org/officeDocument/2006/relationships/image" Target="../media/image96.png"/><Relationship Id="rId46" Type="http://schemas.openxmlformats.org/officeDocument/2006/relationships/image" Target="../media/image381.png"/><Relationship Id="rId20" Type="http://schemas.openxmlformats.org/officeDocument/2006/relationships/image" Target="../media/image81.png"/><Relationship Id="rId41" Type="http://schemas.openxmlformats.org/officeDocument/2006/relationships/image" Target="../media/image105.png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97.png"/><Relationship Id="rId21" Type="http://schemas.openxmlformats.org/officeDocument/2006/relationships/image" Target="../media/image82.png"/><Relationship Id="rId34" Type="http://schemas.openxmlformats.org/officeDocument/2006/relationships/image" Target="../media/image92.png"/><Relationship Id="rId42" Type="http://schemas.openxmlformats.org/officeDocument/2006/relationships/image" Target="../media/image110.png"/><Relationship Id="rId7" Type="http://schemas.openxmlformats.org/officeDocument/2006/relationships/image" Target="../media/image69.png"/><Relationship Id="rId2" Type="http://schemas.openxmlformats.org/officeDocument/2006/relationships/image" Target="../media/image53.png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62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" Type="http://schemas.openxmlformats.org/officeDocument/2006/relationships/image" Target="../media/image5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61.png"/><Relationship Id="rId44" Type="http://schemas.openxmlformats.org/officeDocument/2006/relationships/image" Target="../media/image102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3.png"/><Relationship Id="rId43" Type="http://schemas.openxmlformats.org/officeDocument/2006/relationships/image" Target="../media/image111.png"/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63.png"/><Relationship Id="rId38" Type="http://schemas.openxmlformats.org/officeDocument/2006/relationships/image" Target="../media/image96.png"/><Relationship Id="rId46" Type="http://schemas.openxmlformats.org/officeDocument/2006/relationships/image" Target="../media/image39.png"/><Relationship Id="rId20" Type="http://schemas.openxmlformats.org/officeDocument/2006/relationships/image" Target="../media/image81.png"/><Relationship Id="rId41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97.png"/><Relationship Id="rId21" Type="http://schemas.openxmlformats.org/officeDocument/2006/relationships/image" Target="../media/image82.png"/><Relationship Id="rId34" Type="http://schemas.openxmlformats.org/officeDocument/2006/relationships/image" Target="../media/image92.png"/><Relationship Id="rId42" Type="http://schemas.openxmlformats.org/officeDocument/2006/relationships/image" Target="../media/image108.png"/><Relationship Id="rId7" Type="http://schemas.openxmlformats.org/officeDocument/2006/relationships/image" Target="../media/image69.png"/><Relationship Id="rId2" Type="http://schemas.openxmlformats.org/officeDocument/2006/relationships/image" Target="../media/image53.png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62.png"/><Relationship Id="rId37" Type="http://schemas.openxmlformats.org/officeDocument/2006/relationships/image" Target="../media/image95.png"/><Relationship Id="rId40" Type="http://schemas.openxmlformats.org/officeDocument/2006/relationships/image" Target="../media/image40.png"/><Relationship Id="rId45" Type="http://schemas.openxmlformats.org/officeDocument/2006/relationships/image" Target="../media/image103.png"/><Relationship Id="rId5" Type="http://schemas.openxmlformats.org/officeDocument/2006/relationships/image" Target="../media/image5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61.png"/><Relationship Id="rId44" Type="http://schemas.openxmlformats.org/officeDocument/2006/relationships/image" Target="../media/image102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3.png"/><Relationship Id="rId43" Type="http://schemas.openxmlformats.org/officeDocument/2006/relationships/image" Target="../media/image112.png"/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63.png"/><Relationship Id="rId38" Type="http://schemas.openxmlformats.org/officeDocument/2006/relationships/image" Target="../media/image96.png"/><Relationship Id="rId46" Type="http://schemas.openxmlformats.org/officeDocument/2006/relationships/image" Target="../media/image401.png"/><Relationship Id="rId20" Type="http://schemas.openxmlformats.org/officeDocument/2006/relationships/image" Target="../media/image81.png"/><Relationship Id="rId41" Type="http://schemas.openxmlformats.org/officeDocument/2006/relationships/image" Target="../media/image104.pn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97.png"/><Relationship Id="rId21" Type="http://schemas.openxmlformats.org/officeDocument/2006/relationships/image" Target="../media/image82.png"/><Relationship Id="rId34" Type="http://schemas.openxmlformats.org/officeDocument/2006/relationships/image" Target="../media/image92.png"/><Relationship Id="rId7" Type="http://schemas.openxmlformats.org/officeDocument/2006/relationships/image" Target="../media/image69.png"/><Relationship Id="rId2" Type="http://schemas.openxmlformats.org/officeDocument/2006/relationships/image" Target="../media/image5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41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62.png"/><Relationship Id="rId37" Type="http://schemas.openxmlformats.org/officeDocument/2006/relationships/image" Target="../media/image95.png"/><Relationship Id="rId40" Type="http://schemas.openxmlformats.org/officeDocument/2006/relationships/image" Target="../media/image113.png"/><Relationship Id="rId45" Type="http://schemas.openxmlformats.org/officeDocument/2006/relationships/image" Target="../media/image119.png"/><Relationship Id="rId5" Type="http://schemas.openxmlformats.org/officeDocument/2006/relationships/image" Target="../media/image5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0.png"/><Relationship Id="rId31" Type="http://schemas.openxmlformats.org/officeDocument/2006/relationships/image" Target="../media/image61.png"/><Relationship Id="rId44" Type="http://schemas.openxmlformats.org/officeDocument/2006/relationships/image" Target="../media/image118.png"/><Relationship Id="rId4" Type="http://schemas.openxmlformats.org/officeDocument/2006/relationships/image" Target="../media/image55.png"/><Relationship Id="rId9" Type="http://schemas.openxmlformats.org/officeDocument/2006/relationships/image" Target="../media/image71.png"/><Relationship Id="rId14" Type="http://schemas.openxmlformats.org/officeDocument/2006/relationships/image" Target="../media/image59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3.png"/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12" Type="http://schemas.openxmlformats.org/officeDocument/2006/relationships/image" Target="../media/image74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63.png"/><Relationship Id="rId38" Type="http://schemas.openxmlformats.org/officeDocument/2006/relationships/image" Target="../media/image9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Compiler Design (2170701)                           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2</a:t>
            </a:r>
          </a:p>
          <a:p>
            <a:r>
              <a:rPr lang="en-US" sz="6000" b="1" dirty="0" smtClean="0"/>
              <a:t>Lexical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b="1" i="1" dirty="0" smtClean="0"/>
          </a:p>
          <a:p>
            <a:pPr marL="0" indent="0" algn="just">
              <a:buNone/>
            </a:pPr>
            <a:endParaRPr lang="en-US" b="1" i="1" dirty="0"/>
          </a:p>
          <a:p>
            <a:pPr algn="just"/>
            <a:r>
              <a:rPr lang="en-US" dirty="0" smtClean="0"/>
              <a:t>In buffer </a:t>
            </a:r>
            <a:r>
              <a:rPr lang="en-US" dirty="0"/>
              <a:t>pairs we must check, each time we move the forward pointer that we have not moved off one of the </a:t>
            </a:r>
            <a:r>
              <a:rPr lang="en-US" dirty="0" smtClean="0"/>
              <a:t>buffers. </a:t>
            </a:r>
          </a:p>
          <a:p>
            <a:pPr algn="just"/>
            <a:r>
              <a:rPr lang="en-US" dirty="0" smtClean="0"/>
              <a:t>Thus</a:t>
            </a:r>
            <a:r>
              <a:rPr lang="en-US" dirty="0"/>
              <a:t>, for each character read, we make two </a:t>
            </a:r>
            <a:r>
              <a:rPr lang="en-US" dirty="0" smtClean="0"/>
              <a:t>tests.</a:t>
            </a:r>
          </a:p>
          <a:p>
            <a:pPr algn="just"/>
            <a:r>
              <a:rPr lang="en-US" dirty="0"/>
              <a:t>We can combine the buffer-end test with the test for the current </a:t>
            </a:r>
            <a:r>
              <a:rPr lang="en-US" dirty="0" smtClean="0"/>
              <a:t>character.</a:t>
            </a:r>
          </a:p>
          <a:p>
            <a:pPr algn="just"/>
            <a:r>
              <a:rPr lang="en-US" dirty="0" smtClean="0"/>
              <a:t>We can reduce the two tests to one if </a:t>
            </a:r>
            <a:r>
              <a:rPr lang="en-US" dirty="0"/>
              <a:t>we extend each buffer to hold a sentinel character at the end.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sentinel is a special character that cannot be part of the source program, and a natural choice is the character </a:t>
            </a:r>
            <a:r>
              <a:rPr lang="en-US" b="1" dirty="0" smtClean="0"/>
              <a:t>EOF.</a:t>
            </a:r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4408" y="1126785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 :  : = :  : M : * 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6608" y="1127746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>
            <a:off x="4923477" y="2091999"/>
            <a:ext cx="313" cy="2071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5319395" y="1757989"/>
            <a:ext cx="0" cy="75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92413" y="1699878"/>
            <a:ext cx="1390589" cy="3921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67200" y="2057239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562600" y="1510336"/>
            <a:ext cx="0" cy="3028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24400" y="1534148"/>
            <a:ext cx="0" cy="6471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 </a:t>
            </a:r>
            <a:endParaRPr lang="en-US" b="1" i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4408" y="1126785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 :  : = :  : M : * 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6608" y="1127746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38453" y="2057239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49330" y="1510336"/>
            <a:ext cx="1390589" cy="581663"/>
            <a:chOff x="3206466" y="1510336"/>
            <a:chExt cx="1390589" cy="58166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3495669" y="1534148"/>
            <a:ext cx="0" cy="6471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" y="2686366"/>
            <a:ext cx="8496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forward  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:= forward + 1;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if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forward  = </a:t>
            </a:r>
            <a:r>
              <a:rPr lang="en-US" sz="2000" i="1" dirty="0" err="1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eof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if</a:t>
            </a:r>
            <a:r>
              <a:rPr lang="en-US" sz="2000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forward at end of first half </a:t>
            </a:r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	reload second half;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	forward  := forward + 1;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end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else </a:t>
            </a:r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if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 forward at the second half </a:t>
            </a:r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then begin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reload first half;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	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move</a:t>
            </a:r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forward to beginning of first half;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end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pPr algn="just"/>
            <a:r>
              <a:rPr lang="en-US" sz="2000" b="1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		</a:t>
            </a:r>
            <a:r>
              <a:rPr lang="en-US" sz="2000" b="1" i="1" dirty="0" smtClean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else </a:t>
            </a:r>
            <a:r>
              <a:rPr lang="en-US" sz="2000" i="1" dirty="0">
                <a:solidFill>
                  <a:srgbClr val="000000"/>
                </a:solidFill>
                <a:latin typeface="+mj-lt"/>
                <a:ea typeface="ヒラギノ角ゴ Pro W3"/>
                <a:cs typeface="Times New Roman" panose="02020603050405020304" pitchFamily="18" charset="0"/>
              </a:rPr>
              <a:t>terminate lexical analysis;</a:t>
            </a:r>
            <a:endParaRPr lang="en-US" sz="2000" dirty="0">
              <a:solidFill>
                <a:srgbClr val="000000"/>
              </a:solidFill>
              <a:latin typeface="+mj-lt"/>
              <a:ea typeface="ヒラギノ角ゴ Pro W3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i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en-US" sz="20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7816" y="1138803"/>
            <a:ext cx="598792" cy="387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21514" y="1510149"/>
            <a:ext cx="1390589" cy="581663"/>
            <a:chOff x="3206466" y="1510336"/>
            <a:chExt cx="1390589" cy="581663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3624" y="1512010"/>
            <a:ext cx="1390589" cy="581663"/>
            <a:chOff x="3206466" y="1510336"/>
            <a:chExt cx="1390589" cy="581663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6466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776653" y="1510336"/>
              <a:ext cx="0" cy="3028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13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0.04861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0.19566 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43472 0.0016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Specification of Tokens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Languages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825315"/>
              </p:ext>
            </p:extLst>
          </p:nvPr>
        </p:nvGraphicFramePr>
        <p:xfrm>
          <a:off x="304800" y="990600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Term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Definition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882539"/>
              </p:ext>
            </p:extLst>
          </p:nvPr>
        </p:nvGraphicFramePr>
        <p:xfrm>
          <a:off x="304799" y="1417320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/>
                        <a:t>Prefix</a:t>
                      </a:r>
                      <a:r>
                        <a:rPr lang="en-US" sz="2000" b="0" i="1" baseline="0" dirty="0" smtClean="0"/>
                        <a:t> of s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zero or more trailing symbol of string S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</a:t>
                      </a:r>
                      <a:r>
                        <a:rPr lang="en-US" sz="1800" b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prefix of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526857"/>
            <a:ext cx="1295400" cy="317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71778" y="1465896"/>
            <a:ext cx="607695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00331" y="2163128"/>
            <a:ext cx="6076950" cy="246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219742"/>
              </p:ext>
            </p:extLst>
          </p:nvPr>
        </p:nvGraphicFramePr>
        <p:xfrm>
          <a:off x="304796" y="2439938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 of S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zero or more leading symbol of string S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</a:t>
                      </a:r>
                      <a:r>
                        <a:rPr lang="en-US" sz="1800" b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suffix of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98788"/>
              </p:ext>
            </p:extLst>
          </p:nvPr>
        </p:nvGraphicFramePr>
        <p:xfrm>
          <a:off x="304796" y="3448720"/>
          <a:ext cx="8648701" cy="7071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76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 string of S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prefix and suffix from S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substring of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10991"/>
              </p:ext>
            </p:extLst>
          </p:nvPr>
        </p:nvGraphicFramePr>
        <p:xfrm>
          <a:off x="304796" y="4163034"/>
          <a:ext cx="8648701" cy="701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 prefix, suffix and substring of S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nonempty string x that is respectively proper prefix, suffix or substring of S, such that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s≠x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18091"/>
              </p:ext>
            </p:extLst>
          </p:nvPr>
        </p:nvGraphicFramePr>
        <p:xfrm>
          <a:off x="304796" y="4871252"/>
          <a:ext cx="8648701" cy="1022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Subsequence of S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string obtained by removing zero or more not necessarily contiguous symbol from S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e.g., </a:t>
                      </a:r>
                      <a:r>
                        <a:rPr lang="en-US" sz="1800" b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subsequence of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6296" y="2522232"/>
            <a:ext cx="1295400" cy="317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71778" y="2476765"/>
            <a:ext cx="6076950" cy="62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195" y="3174718"/>
            <a:ext cx="6076950" cy="25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795" y="3523738"/>
            <a:ext cx="1676400" cy="44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14619" y="3501070"/>
            <a:ext cx="6105526" cy="631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9094" y="4235816"/>
            <a:ext cx="2209803" cy="57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28907" y="4178396"/>
            <a:ext cx="6105526" cy="627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2894" y="4908858"/>
            <a:ext cx="2209803" cy="57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7178" y="4928864"/>
            <a:ext cx="6105526" cy="547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14619" y="5547215"/>
            <a:ext cx="6076950" cy="30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Languages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347615"/>
              </p:ext>
            </p:extLst>
          </p:nvPr>
        </p:nvGraphicFramePr>
        <p:xfrm>
          <a:off x="304800" y="990600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Definition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399991"/>
              </p:ext>
            </p:extLst>
          </p:nvPr>
        </p:nvGraphicFramePr>
        <p:xfrm>
          <a:off x="304799" y="1417320"/>
          <a:ext cx="86487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/>
                        <a:t>Union of L and M</a:t>
                      </a:r>
                    </a:p>
                    <a:p>
                      <a:pPr algn="ctr"/>
                      <a:r>
                        <a:rPr lang="en-US" sz="2000" b="0" i="1" dirty="0" smtClean="0"/>
                        <a:t>Written L</a:t>
                      </a:r>
                      <a:r>
                        <a:rPr lang="en-US" sz="2000" b="0" i="1" baseline="0" dirty="0" smtClean="0"/>
                        <a:t> U M</a:t>
                      </a:r>
                    </a:p>
                    <a:p>
                      <a:pPr algn="ctr"/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 U M = {s | s is in L or s is in M 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626430"/>
              </p:ext>
            </p:extLst>
          </p:nvPr>
        </p:nvGraphicFramePr>
        <p:xfrm>
          <a:off x="304798" y="2429444"/>
          <a:ext cx="86487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/>
                        <a:t>Concatenation of L and M</a:t>
                      </a:r>
                    </a:p>
                    <a:p>
                      <a:pPr algn="ctr"/>
                      <a:r>
                        <a:rPr lang="en-US" sz="2000" b="0" i="1" dirty="0" smtClean="0"/>
                        <a:t>Written L</a:t>
                      </a:r>
                      <a:r>
                        <a:rPr lang="en-US" sz="2000" b="0" i="1" baseline="0" dirty="0" smtClean="0"/>
                        <a:t>M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LM = {</a:t>
                      </a:r>
                      <a:r>
                        <a:rPr lang="en-US" sz="20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s is in L and t is in M 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45384"/>
              </p:ext>
            </p:extLst>
          </p:nvPr>
        </p:nvGraphicFramePr>
        <p:xfrm>
          <a:off x="304797" y="3433630"/>
          <a:ext cx="8648701" cy="701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/>
                        <a:t>Kleene closure of L </a:t>
                      </a:r>
                    </a:p>
                    <a:p>
                      <a:pPr algn="ctr"/>
                      <a:r>
                        <a:rPr lang="en-US" sz="2000" b="0" i="1" dirty="0" smtClean="0"/>
                        <a:t>Written L</a:t>
                      </a:r>
                      <a:r>
                        <a:rPr lang="en-US" sz="2000" b="0" i="1" baseline="0" dirty="0" smtClean="0"/>
                        <a:t>*</a:t>
                      </a:r>
                      <a:endParaRPr lang="en-US" sz="2000" b="0" i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L* denotes “zero or more concatenation of” L.</a:t>
                      </a:r>
                      <a:endParaRPr 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96351"/>
              </p:ext>
            </p:extLst>
          </p:nvPr>
        </p:nvGraphicFramePr>
        <p:xfrm>
          <a:off x="304797" y="4134670"/>
          <a:ext cx="8648701" cy="701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 smtClean="0"/>
                        <a:t>Positive closure of L </a:t>
                      </a:r>
                    </a:p>
                    <a:p>
                      <a:pPr algn="ctr"/>
                      <a:r>
                        <a:rPr lang="en-US" sz="2000" b="0" i="1" dirty="0" smtClean="0"/>
                        <a:t>Written L</a:t>
                      </a:r>
                      <a:r>
                        <a:rPr lang="en-US" sz="2000" b="0" i="1" baseline="30000" dirty="0" smtClean="0"/>
                        <a:t>+</a:t>
                      </a:r>
                      <a:endParaRPr lang="en-US" sz="2000" b="0" i="1" baseline="30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2000" b="0" i="1" baseline="30000" dirty="0" smtClean="0"/>
                        <a:t>+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denotes “one or more concatenation of” L.</a:t>
                      </a:r>
                      <a:endParaRPr lang="en-US" sz="2000" b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38134" y="1510528"/>
            <a:ext cx="2209803" cy="57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24147" y="1487976"/>
            <a:ext cx="6105526" cy="5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0518" y="2491613"/>
            <a:ext cx="2209803" cy="86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76531" y="2469060"/>
            <a:ext cx="6105526" cy="876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0518" y="3491748"/>
            <a:ext cx="2209803" cy="57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76531" y="3469196"/>
            <a:ext cx="6105526" cy="5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5750" y="4201370"/>
            <a:ext cx="2209803" cy="570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71763" y="4178818"/>
            <a:ext cx="6105526" cy="5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&amp; Regular Definition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define Regular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en-US" dirty="0" smtClean="0"/>
                  <a:t>is </a:t>
                </a:r>
                <a:r>
                  <a:rPr lang="en-US" altLang="en-US" dirty="0"/>
                  <a:t>a regular expression </a:t>
                </a:r>
                <a:r>
                  <a:rPr lang="en-US" altLang="en-US" dirty="0" smtClean="0"/>
                  <a:t>that denotes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 smtClean="0"/>
                  <a:t>, the set containing empty string.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en-US" dirty="0" smtClean="0"/>
                  <a:t>If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is a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>
                    <a:ea typeface="MS Mincho" panose="02020609040205080304" pitchFamily="49" charset="-128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𝑎</m:t>
                    </m:r>
                  </m:oMath>
                </a14:m>
                <a:r>
                  <a:rPr lang="en-US" altLang="en-US" dirty="0">
                    <a:ea typeface="MS Mincho" panose="02020609040205080304" pitchFamily="49" charset="-128"/>
                  </a:rPr>
                  <a:t> is a regular expression,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𝑎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={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}</m:t>
                    </m:r>
                  </m:oMath>
                </a14:m>
                <a:endParaRPr lang="en-US" altLang="en-US" dirty="0" smtClean="0">
                  <a:ea typeface="MS Mincho" panose="02020609040205080304" pitchFamily="49" charset="-128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altLang="en-US" dirty="0" smtClean="0">
                    <a:ea typeface="MS Mincho" panose="02020609040205080304" pitchFamily="49" charset="-128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𝑟</m:t>
                    </m:r>
                  </m:oMath>
                </a14:m>
                <a:r>
                  <a:rPr lang="en-US" altLang="en-US" dirty="0" smtClean="0">
                    <a:ea typeface="MS Mincho" panose="02020609040205080304" pitchFamily="49" charset="-128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𝑠</m:t>
                    </m:r>
                  </m:oMath>
                </a14:m>
                <a:r>
                  <a:rPr lang="en-US" altLang="en-US" dirty="0" smtClean="0">
                    <a:ea typeface="MS Mincho" panose="02020609040205080304" pitchFamily="49" charset="-128"/>
                  </a:rPr>
                  <a:t>are regular expression denoting the languages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en-US" dirty="0" smtClean="0">
                    <a:ea typeface="MS Mincho" panose="02020609040205080304" pitchFamily="49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 smtClean="0">
                    <a:ea typeface="MS Mincho" panose="02020609040205080304" pitchFamily="49" charset="-128"/>
                  </a:rPr>
                  <a:t>. Then,</a:t>
                </a:r>
              </a:p>
              <a:p>
                <a:pPr marL="857250" indent="-346075" algn="just" defTabSz="1085850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|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r>
                  <a:rPr lang="en-US" altLang="en-US" dirty="0" smtClean="0">
                    <a:ea typeface="MS Mincho" panose="02020609040205080304" pitchFamily="49" charset="-128"/>
                  </a:rPr>
                  <a:t> </a:t>
                </a:r>
                <a:r>
                  <a:rPr lang="en-US" altLang="en-US" dirty="0">
                    <a:ea typeface="MS Mincho" panose="02020609040205080304" pitchFamily="49" charset="-128"/>
                  </a:rPr>
                  <a:t>is a regular expression denoting the language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𝑈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𝑠</m:t>
                        </m:r>
                      </m:e>
                    </m:d>
                  </m:oMath>
                </a14:m>
                <a:endParaRPr lang="en-US" altLang="en-US" dirty="0" smtClean="0">
                  <a:ea typeface="MS Mincho" panose="02020609040205080304" pitchFamily="49" charset="-128"/>
                </a:endParaRPr>
              </a:p>
              <a:p>
                <a:pPr marL="857250" indent="-346075" algn="just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dirty="0">
                    <a:ea typeface="MS Mincho" panose="02020609040205080304" pitchFamily="49" charset="-128"/>
                  </a:rPr>
                  <a:t>is a regular expression denoting the language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𝑠</m:t>
                        </m:r>
                      </m:e>
                    </m:d>
                  </m:oMath>
                </a14:m>
                <a:endParaRPr lang="en-US" altLang="en-US" dirty="0" smtClean="0">
                  <a:ea typeface="MS Mincho" panose="02020609040205080304" pitchFamily="49" charset="-128"/>
                </a:endParaRPr>
              </a:p>
              <a:p>
                <a:pPr marL="857250" indent="-346075" algn="just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en-US" dirty="0" smtClean="0">
                    <a:ea typeface="MS Mincho" panose="02020609040205080304" pitchFamily="49" charset="-128"/>
                  </a:rPr>
                  <a:t>* is </a:t>
                </a:r>
                <a:r>
                  <a:rPr lang="en-US" altLang="en-US" dirty="0">
                    <a:ea typeface="MS Mincho" panose="02020609040205080304" pitchFamily="49" charset="-128"/>
                  </a:rPr>
                  <a:t>a regular expression denoting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𝐿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en-US" b="0" i="1" baseline="30000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∗</m:t>
                    </m:r>
                  </m:oMath>
                </a14:m>
                <a:endParaRPr lang="en-US" altLang="en-US" baseline="30000" dirty="0" smtClean="0">
                  <a:ea typeface="MS Mincho" panose="02020609040205080304" pitchFamily="49" charset="-128"/>
                </a:endParaRPr>
              </a:p>
              <a:p>
                <a:pPr marL="857250" indent="-346075" algn="just">
                  <a:buFont typeface="+mj-lt"/>
                  <a:buAutoNum type="alphaU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en-US" dirty="0">
                    <a:ea typeface="MS Mincho" panose="02020609040205080304" pitchFamily="49" charset="-128"/>
                  </a:rPr>
                  <a:t> is a regular expression denting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𝐿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en-US" baseline="30000" dirty="0" smtClean="0"/>
                  <a:t>2</a:t>
                </a:r>
              </a:p>
              <a:p>
                <a:pPr marL="0" indent="0" algn="just">
                  <a:buNone/>
                </a:pPr>
                <a:r>
                  <a:rPr lang="en-US" altLang="en-US" dirty="0" smtClean="0"/>
                  <a:t>The language denoted by regular expression is said to be a </a:t>
                </a:r>
                <a:r>
                  <a:rPr lang="en-US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regular set.</a:t>
                </a:r>
                <a:endParaRPr lang="en-US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en-US" dirty="0">
                  <a:ea typeface="MS Mincho" panose="02020609040205080304" pitchFamily="49" charset="-128"/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altLang="en-US" dirty="0">
                  <a:ea typeface="MS Mincho" panose="02020609040205080304" pitchFamily="49" charset="-128"/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altLang="en-US" dirty="0" smtClean="0">
                  <a:ea typeface="MS Mincho" panose="02020609040205080304" pitchFamily="49" charset="-128"/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altLang="en-US" dirty="0" smtClean="0">
                  <a:ea typeface="MS Mincho" panose="02020609040205080304" pitchFamily="49" charset="-128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en-US" altLang="en-US" dirty="0">
                  <a:ea typeface="MS Mincho" panose="02020609040205080304" pitchFamily="49" charset="-128"/>
                </a:endParaRPr>
              </a:p>
              <a:p>
                <a:pPr marL="457200" indent="-457200">
                  <a:buFont typeface="+mj-lt"/>
                  <a:buAutoNum type="alphaLcParenR"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1143" r="-1043" b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0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Notational shorthand's &amp;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Notational shorthand's</a:t>
            </a:r>
            <a:endParaRPr lang="en-US" altLang="en-US" b="1" dirty="0" smtClean="0"/>
          </a:p>
          <a:p>
            <a:r>
              <a:rPr lang="en-US" altLang="en-US" dirty="0" smtClean="0"/>
              <a:t>One </a:t>
            </a:r>
            <a:r>
              <a:rPr lang="en-US" altLang="en-US" dirty="0"/>
              <a:t>or more instances: </a:t>
            </a:r>
            <a:r>
              <a:rPr lang="en-US" altLang="en-US" dirty="0" smtClean="0"/>
              <a:t>+</a:t>
            </a:r>
          </a:p>
          <a:p>
            <a:r>
              <a:rPr lang="en-US" altLang="en-US" dirty="0"/>
              <a:t>Zero or more instances: *</a:t>
            </a:r>
          </a:p>
          <a:p>
            <a:r>
              <a:rPr lang="en-US" altLang="en-US" dirty="0" smtClean="0"/>
              <a:t>Zero or </a:t>
            </a:r>
            <a:r>
              <a:rPr lang="en-US" altLang="en-US" dirty="0"/>
              <a:t>one instances: 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Character </a:t>
            </a:r>
            <a:r>
              <a:rPr lang="en-US" altLang="en-US" dirty="0"/>
              <a:t>classes: [</a:t>
            </a:r>
            <a:r>
              <a:rPr lang="en-US" altLang="en-US" dirty="0" err="1"/>
              <a:t>abc</a:t>
            </a:r>
            <a:r>
              <a:rPr lang="en-US" altLang="en-US" dirty="0"/>
              <a:t>]</a:t>
            </a:r>
          </a:p>
          <a:p>
            <a:pPr marL="0" indent="0">
              <a:buNone/>
            </a:pPr>
            <a:r>
              <a:rPr lang="en-US" b="1" dirty="0" smtClean="0"/>
              <a:t>Precedence &amp; Associativity</a:t>
            </a:r>
            <a:endParaRPr lang="en-US" altLang="en-US" b="1" dirty="0"/>
          </a:p>
        </p:txBody>
      </p:sp>
      <p:graphicFrame>
        <p:nvGraphicFramePr>
          <p:cNvPr id="4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426288"/>
              </p:ext>
            </p:extLst>
          </p:nvPr>
        </p:nvGraphicFramePr>
        <p:xfrm>
          <a:off x="457200" y="4038600"/>
          <a:ext cx="8229600" cy="2187577"/>
        </p:xfrm>
        <a:graphic>
          <a:graphicData uri="http://schemas.openxmlformats.org/drawingml/2006/table">
            <a:tbl>
              <a:tblPr/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Associative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highest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concatenation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Second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|</a:t>
                      </a:r>
                      <a:endParaRPr kumimoji="1" lang="en-US" altLang="zh-TW" sz="2400" b="0" i="0" u="none" strike="noStrike" kern="9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lowest</a:t>
                      </a:r>
                      <a:endParaRPr kumimoji="1" lang="en-US" altLang="zh-TW" sz="2400" b="0" i="0" u="none" strike="noStrike" kern="9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kern="9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properties of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914401"/>
              </p:ext>
            </p:extLst>
          </p:nvPr>
        </p:nvGraphicFramePr>
        <p:xfrm>
          <a:off x="304800" y="990600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AXIOMS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8159459"/>
                  </p:ext>
                </p:extLst>
              </p:nvPr>
            </p:nvGraphicFramePr>
            <p:xfrm>
              <a:off x="304799" y="1417320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| is commutative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8159459"/>
                  </p:ext>
                </p:extLst>
              </p:nvPr>
            </p:nvGraphicFramePr>
            <p:xfrm>
              <a:off x="304799" y="1417320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8" t="-7576" r="-266495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| is commutative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9095861"/>
                  </p:ext>
                </p:extLst>
              </p:nvPr>
            </p:nvGraphicFramePr>
            <p:xfrm>
              <a:off x="304799" y="1813560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| is associative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59095861"/>
                  </p:ext>
                </p:extLst>
              </p:nvPr>
            </p:nvGraphicFramePr>
            <p:xfrm>
              <a:off x="304799" y="1813560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8" t="-7576" r="-266495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| is associative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4699655"/>
                  </p:ext>
                </p:extLst>
              </p:nvPr>
            </p:nvGraphicFramePr>
            <p:xfrm>
              <a:off x="304799" y="2209800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st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concatenation is associative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4699655"/>
                  </p:ext>
                </p:extLst>
              </p:nvPr>
            </p:nvGraphicFramePr>
            <p:xfrm>
              <a:off x="304799" y="2209800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8" t="-7576" r="-266495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concatenation is associative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4901162"/>
                  </p:ext>
                </p:extLst>
              </p:nvPr>
            </p:nvGraphicFramePr>
            <p:xfrm>
              <a:off x="304799" y="2606040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rt</m:t>
                                </m:r>
                              </m:oMath>
                            </m:oMathPara>
                          </a14:m>
                          <a:endParaRPr lang="en-US" sz="20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sr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</m:oMath>
                            </m:oMathPara>
                          </a14:m>
                          <a:endParaRPr lang="en-US" sz="2000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concatenation is distributive over |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4901162"/>
                  </p:ext>
                </p:extLst>
              </p:nvPr>
            </p:nvGraphicFramePr>
            <p:xfrm>
              <a:off x="304799" y="2606040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8" t="-4310" r="-266495" b="-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concatenation is distributive over |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3236200"/>
                  </p:ext>
                </p:extLst>
              </p:nvPr>
            </p:nvGraphicFramePr>
            <p:xfrm>
              <a:off x="309560" y="3308032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000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000" b="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sz="2000" b="0" dirty="0" smtClean="0"/>
                            <a:t> is identity element for concatenation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3236200"/>
                  </p:ext>
                </p:extLst>
              </p:nvPr>
            </p:nvGraphicFramePr>
            <p:xfrm>
              <a:off x="309560" y="3308032"/>
              <a:ext cx="8648701" cy="7010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58" t="-4310" r="-266495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7694" t="-4310" r="-194" b="-17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515608"/>
                  </p:ext>
                </p:extLst>
              </p:nvPr>
            </p:nvGraphicFramePr>
            <p:xfrm>
              <a:off x="309558" y="4009072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</m:e>
                                </m:d>
                                <m:r>
                                  <a:rPr lang="en-US" sz="20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2000" b="0" baseline="30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Relation between * and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515608"/>
                  </p:ext>
                </p:extLst>
              </p:nvPr>
            </p:nvGraphicFramePr>
            <p:xfrm>
              <a:off x="309558" y="4009072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58" t="-7576" r="-26649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7694" t="-7576" r="-194" b="-27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641310"/>
                  </p:ext>
                </p:extLst>
              </p:nvPr>
            </p:nvGraphicFramePr>
            <p:xfrm>
              <a:off x="304799" y="4405312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baseline="30000" smtClean="0">
                                    <a:latin typeface="Cambria Math" panose="02040503050406030204" pitchFamily="18" charset="0"/>
                                  </a:rPr>
                                  <m:t>∗∗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sz="2000" b="0" i="0" baseline="3000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2000" b="0" baseline="30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* Is idempotent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641310"/>
                  </p:ext>
                </p:extLst>
              </p:nvPr>
            </p:nvGraphicFramePr>
            <p:xfrm>
              <a:off x="304799" y="4405312"/>
              <a:ext cx="8648701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58" t="-7576" r="-26649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000" b="0" dirty="0" smtClean="0"/>
                            <a:t>* Is idempotent</a:t>
                          </a:r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549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 err="1" smtClean="0"/>
              <a:t>Expressio</a:t>
            </a:r>
            <a:r>
              <a:rPr lang="en-US" dirty="0" smtClean="0"/>
              <a:t>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66800"/>
                <a:ext cx="8763000" cy="5334000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0 or 1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0+1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0 or 11 or 111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1+111</m:t>
                      </m:r>
                    </m:oMath>
                  </m:oMathPara>
                </a14:m>
                <a:endParaRPr lang="en-US" b="0" dirty="0" smtClean="0"/>
              </a:p>
              <a:p>
                <a:pPr marL="463550" indent="-457200">
                  <a:buFont typeface="+mj-lt"/>
                  <a:buAutoNum type="arabicPeriod"/>
                </a:pPr>
                <a:r>
                  <a:rPr lang="en-US" dirty="0" smtClean="0"/>
                  <a:t>Regular </a:t>
                </a:r>
                <a:r>
                  <a:rPr lang="en-US" dirty="0"/>
                  <a:t>expression </a:t>
                </a:r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that </a:t>
                </a:r>
                <a:r>
                  <a:rPr lang="en-US" dirty="0"/>
                  <a:t>represent all string of </a:t>
                </a:r>
                <a:r>
                  <a:rPr lang="en-US" dirty="0" smtClean="0"/>
                  <a:t>length 3.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63550" indent="-457200">
                  <a:buFont typeface="+mj-lt"/>
                  <a:buAutoNum type="arabicPeriod"/>
                </a:pPr>
                <a:r>
                  <a:rPr lang="en-US" dirty="0"/>
                  <a:t>String having zero or more </a:t>
                </a:r>
                <a:r>
                  <a:rPr lang="en-US" i="1" dirty="0"/>
                  <a:t>a</a:t>
                </a:r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463550" indent="-457200">
                  <a:buFont typeface="+mj-lt"/>
                  <a:buAutoNum type="arabicPeriod"/>
                </a:pPr>
                <a:r>
                  <a:rPr lang="en-US" dirty="0"/>
                  <a:t>String having </a:t>
                </a:r>
                <a:r>
                  <a:rPr lang="en-US" dirty="0" smtClean="0"/>
                  <a:t>one </a:t>
                </a:r>
                <a:r>
                  <a:rPr lang="en-US" dirty="0"/>
                  <a:t>or more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63550" indent="-457200">
                  <a:buFont typeface="+mj-lt"/>
                  <a:buAutoNum type="arabicPeriod"/>
                </a:pPr>
                <a:r>
                  <a:rPr lang="en-US" dirty="0"/>
                  <a:t>All binary string</a:t>
                </a:r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66800"/>
                <a:ext cx="8763000" cy="5334000"/>
              </a:xfrm>
              <a:blipFill rotWithShape="0">
                <a:blip r:embed="rId2"/>
                <a:stretch>
                  <a:fillRect l="-111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0" y="49681"/>
            <a:ext cx="8763000" cy="808037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 of Scanner &amp;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" y="1124364"/>
            <a:ext cx="9061553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20508" y="1412095"/>
            <a:ext cx="1537837" cy="6861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Analyzer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0565" y="3053237"/>
            <a:ext cx="1843011" cy="387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Symbol </a:t>
            </a: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64149" y="1442545"/>
            <a:ext cx="1070317" cy="6861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>
            <a:off x="4558345" y="1905000"/>
            <a:ext cx="94784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>
            <a:off x="3429711" y="2128661"/>
            <a:ext cx="848519" cy="91072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5488303" y="2142513"/>
            <a:ext cx="770252" cy="896871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15045" y="1124364"/>
            <a:ext cx="813570" cy="3538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20647" y="2164301"/>
            <a:ext cx="1497126" cy="40078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next token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85345" y="1424025"/>
            <a:ext cx="1127439" cy="7758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01966" y="1785605"/>
            <a:ext cx="6335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13593" y="1785603"/>
            <a:ext cx="6335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AutoShape 7"/>
          <p:cNvCxnSpPr>
            <a:cxnSpLocks noChangeShapeType="1"/>
          </p:cNvCxnSpPr>
          <p:nvPr/>
        </p:nvCxnSpPr>
        <p:spPr bwMode="auto">
          <a:xfrm rot="10800000">
            <a:off x="4529770" y="1612522"/>
            <a:ext cx="97641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148270" y="3928743"/>
            <a:ext cx="88638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Upon receiving a “get next token” command from parser, the lexical analyzer reads the input character until it can identify the next token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Lexical Analyzer also stripping </a:t>
            </a:r>
            <a:r>
              <a:rPr lang="en-US" sz="2400" dirty="0"/>
              <a:t>out </a:t>
            </a:r>
            <a:r>
              <a:rPr lang="en-US" sz="2400" dirty="0" smtClean="0"/>
              <a:t>comments </a:t>
            </a:r>
            <a:r>
              <a:rPr lang="en-US" sz="2400" dirty="0"/>
              <a:t>and white space in the form of blanks, tabs, and newline </a:t>
            </a:r>
            <a:r>
              <a:rPr lang="en-US" sz="2400" dirty="0" smtClean="0"/>
              <a:t>characters</a:t>
            </a:r>
            <a:r>
              <a:rPr lang="en-US" sz="2400" dirty="0"/>
              <a:t> from the source program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99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 startAt="7"/>
                </a:pPr>
                <a:r>
                  <a:rPr lang="en-US" dirty="0" smtClean="0"/>
                  <a:t>0 or more occurrence of either a or b or both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dirty="0"/>
                  <a:t>1 or more occurrence of either a or b or both</a:t>
                </a:r>
                <a:endParaRPr lang="en-US" dirty="0" smtClean="0"/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63550" indent="-457200">
                  <a:buFont typeface="+mj-lt"/>
                  <a:buAutoNum type="arabicPeriod" startAt="7"/>
                </a:pPr>
                <a:r>
                  <a:rPr lang="en-US" dirty="0"/>
                  <a:t>Binary no. ends with 0</a:t>
                </a:r>
                <a:endParaRPr lang="en-US" dirty="0" smtClean="0"/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 marL="463550" indent="-457200">
                  <a:buFont typeface="+mj-lt"/>
                  <a:buAutoNum type="arabicPeriod" startAt="7"/>
                </a:pPr>
                <a:r>
                  <a:rPr lang="en-US" dirty="0"/>
                  <a:t>Binary no. ends with 1</a:t>
                </a:r>
                <a:endParaRPr lang="en-US" dirty="0" smtClean="0"/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463550" indent="-457200">
                  <a:buFont typeface="+mj-lt"/>
                  <a:buAutoNum type="arabicPeriod" startAt="7"/>
                </a:pPr>
                <a:r>
                  <a:rPr lang="en-US" dirty="0"/>
                  <a:t>Binary no. starts and ends with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  <a:p>
                <a:pPr marL="463550" indent="-457200">
                  <a:buFont typeface="+mj-lt"/>
                  <a:buAutoNum type="arabicPeriod" startAt="7"/>
                </a:pPr>
                <a:r>
                  <a:rPr lang="en-IN" dirty="0"/>
                  <a:t>String starts and ends with same </a:t>
                </a:r>
                <a:r>
                  <a:rPr lang="en-IN" dirty="0" smtClean="0"/>
                  <a:t>character</a:t>
                </a:r>
                <a:endParaRPr lang="en-US" dirty="0"/>
              </a:p>
              <a:p>
                <a:pPr marL="4445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b="0" i="1" dirty="0" smtClean="0">
                    <a:latin typeface="Cambria Math" panose="02040503050406030204" pitchFamily="18" charset="0"/>
                  </a:rPr>
                  <a:t>		or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4445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63550" indent="-457200">
                  <a:buFont typeface="+mj-lt"/>
                  <a:buAutoNum type="arabicPeriod" startAt="13"/>
                </a:pPr>
                <a:r>
                  <a:rPr lang="en-US" dirty="0" smtClean="0"/>
                  <a:t>All string of a and b starting with a </a:t>
                </a:r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463550" indent="-457200">
                  <a:buFont typeface="+mj-lt"/>
                  <a:buAutoNum type="arabicPeriod" startAt="13"/>
                </a:pPr>
                <a:r>
                  <a:rPr lang="en-IN" dirty="0" smtClean="0"/>
                  <a:t>String </a:t>
                </a:r>
                <a:r>
                  <a:rPr lang="en-IN" dirty="0"/>
                  <a:t>of 0 and 1 ends with </a:t>
                </a:r>
                <a:r>
                  <a:rPr lang="en-IN" dirty="0" smtClean="0"/>
                  <a:t>00</a:t>
                </a:r>
                <a:r>
                  <a:rPr lang="en-IN" i="1" dirty="0">
                    <a:latin typeface="Cambria Math" panose="02040503050406030204" pitchFamily="18" charset="0"/>
                  </a:rPr>
                  <a:t> </a:t>
                </a: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463550" indent="-457200">
                  <a:buFont typeface="+mj-lt"/>
                  <a:buAutoNum type="arabicPeriod" startAt="13"/>
                </a:pPr>
                <a:r>
                  <a:rPr lang="en-IN" dirty="0"/>
                  <a:t>String ends with </a:t>
                </a:r>
                <a:r>
                  <a:rPr lang="en-IN" dirty="0" err="1" smtClean="0"/>
                  <a:t>abb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𝑎𝑏𝑏</m:t>
                      </m:r>
                    </m:oMath>
                  </m:oMathPara>
                </a14:m>
                <a:endParaRPr lang="en-IN" b="0" dirty="0" smtClean="0"/>
              </a:p>
              <a:p>
                <a:pPr marL="463550" indent="-457200">
                  <a:buFont typeface="+mj-lt"/>
                  <a:buAutoNum type="arabicPeriod" startAt="13"/>
                </a:pPr>
                <a:r>
                  <a:rPr lang="en-IN" dirty="0" smtClean="0"/>
                  <a:t>String </a:t>
                </a:r>
                <a:r>
                  <a:rPr lang="en-IN" dirty="0"/>
                  <a:t>starts with 1 and ends with </a:t>
                </a:r>
                <a:r>
                  <a:rPr lang="en-IN" dirty="0" smtClean="0"/>
                  <a:t>0 </a:t>
                </a:r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b="0" dirty="0" smtClean="0"/>
              </a:p>
              <a:p>
                <a:pPr marL="463550" indent="-457200">
                  <a:buFont typeface="+mj-lt"/>
                  <a:buAutoNum type="arabicPeriod" startAt="13"/>
                </a:pPr>
                <a:r>
                  <a:rPr lang="en-IN" dirty="0"/>
                  <a:t>All binary string with at least 3 characters and 3rd character should be </a:t>
                </a:r>
                <a:r>
                  <a:rPr lang="en-IN" dirty="0" smtClean="0"/>
                  <a:t>zero</a:t>
                </a:r>
                <a:endParaRPr lang="en-US" dirty="0" smtClean="0"/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0+1</m:t>
                              </m:r>
                            </m:e>
                          </m:d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0+1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463550" indent="-457200">
                  <a:buFont typeface="+mj-lt"/>
                  <a:buAutoNum type="arabicPeriod" startAt="13"/>
                </a:pPr>
                <a:r>
                  <a:rPr lang="en-IN" dirty="0" smtClean="0"/>
                  <a:t>Language </a:t>
                </a:r>
                <a:r>
                  <a:rPr lang="en-IN" dirty="0"/>
                  <a:t>which consist of exactly two b’s over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19"/>
                </a:pPr>
                <a:r>
                  <a:rPr lang="en-IN" dirty="0" smtClean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such that 3rd character from right end of the string is always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19"/>
                </a:pPr>
                <a:r>
                  <a:rPr lang="en-IN" dirty="0" smtClean="0"/>
                  <a:t>Any </a:t>
                </a:r>
                <a:r>
                  <a:rPr lang="en-IN" dirty="0"/>
                  <a:t>no.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followed by any no.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followed by any no.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 smtClean="0"/>
                  <a:t>.</a:t>
                </a:r>
                <a:endParaRPr lang="en-US" dirty="0" smtClean="0"/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63550" indent="-457200">
                  <a:buFont typeface="+mj-lt"/>
                  <a:buAutoNum type="arabicPeriod" startAt="19"/>
                </a:pPr>
                <a:r>
                  <a:rPr lang="en-IN" dirty="0" smtClean="0"/>
                  <a:t>String </a:t>
                </a:r>
                <a:r>
                  <a:rPr lang="en-IN" dirty="0"/>
                  <a:t>should contain at least </a:t>
                </a:r>
                <a:r>
                  <a:rPr lang="en-IN" dirty="0" smtClean="0"/>
                  <a:t>three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marL="406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63550" indent="-457200">
                  <a:buFont typeface="+mj-lt"/>
                  <a:buAutoNum type="arabicPeriod" startAt="19"/>
                </a:pPr>
                <a:r>
                  <a:rPr lang="en-IN" dirty="0" smtClean="0"/>
                  <a:t>String </a:t>
                </a:r>
                <a:r>
                  <a:rPr lang="en-IN" dirty="0"/>
                  <a:t>should contain exactly 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63550" indent="-457200">
                  <a:buFont typeface="+mj-lt"/>
                  <a:buAutoNum type="arabicPeriod" startAt="19"/>
                </a:pPr>
                <a:r>
                  <a:rPr lang="en-IN" dirty="0" smtClean="0"/>
                  <a:t>Length </a:t>
                </a:r>
                <a:r>
                  <a:rPr lang="en-IN" dirty="0"/>
                  <a:t>of string should be at least 1 and at most </a:t>
                </a:r>
                <a:r>
                  <a:rPr lang="en-IN" dirty="0" smtClean="0"/>
                  <a:t>3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520700" indent="-457200">
                  <a:buFont typeface="+mj-lt"/>
                  <a:buAutoNum type="arabicPeriod" startAt="19"/>
                </a:pPr>
                <a:r>
                  <a:rPr lang="en-IN" dirty="0" smtClean="0"/>
                  <a:t>No. of </a:t>
                </a:r>
                <a:r>
                  <a:rPr lang="en-IN" dirty="0"/>
                  <a:t>zero should be multiple of 3</a:t>
                </a:r>
                <a:endParaRPr lang="en-US" dirty="0"/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0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The language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/>
                  <a:t> should </a:t>
                </a:r>
                <a:r>
                  <a:rPr lang="en-IN" dirty="0" smtClean="0"/>
                  <a:t>be multiple of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sz="2000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Even </a:t>
                </a:r>
                <a:r>
                  <a:rPr lang="en-IN" dirty="0"/>
                  <a:t>no. of </a:t>
                </a:r>
                <a:r>
                  <a:rPr lang="en-IN" dirty="0" smtClean="0"/>
                  <a:t>0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Odd </a:t>
                </a:r>
                <a:r>
                  <a:rPr lang="en-IN" dirty="0"/>
                  <a:t>no. of </a:t>
                </a:r>
                <a:r>
                  <a:rPr lang="en-IN" dirty="0" smtClean="0"/>
                  <a:t>1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String </a:t>
                </a:r>
                <a:r>
                  <a:rPr lang="en-IN" dirty="0"/>
                  <a:t>should have odd </a:t>
                </a:r>
                <a:r>
                  <a:rPr lang="en-IN" dirty="0" smtClean="0"/>
                  <a:t>length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(0+1)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(0+1)(0+1)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String </a:t>
                </a:r>
                <a:r>
                  <a:rPr lang="en-IN" dirty="0"/>
                  <a:t>should have even </a:t>
                </a:r>
                <a:r>
                  <a:rPr lang="en-IN" dirty="0" smtClean="0"/>
                  <a:t>length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(0+1)(0+1)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520700" indent="-457200">
                  <a:buFont typeface="+mj-lt"/>
                  <a:buAutoNum type="arabicPeriod" startAt="25"/>
                </a:pPr>
                <a:r>
                  <a:rPr lang="en-IN" dirty="0" smtClean="0"/>
                  <a:t>String </a:t>
                </a:r>
                <a:r>
                  <a:rPr lang="en-IN" dirty="0"/>
                  <a:t>start with 0 and has odd </a:t>
                </a:r>
                <a:r>
                  <a:rPr lang="en-IN" dirty="0" smtClean="0"/>
                  <a:t>length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(0+1)(0+1)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17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20700" indent="-457200">
                  <a:buFont typeface="+mj-lt"/>
                  <a:buAutoNum type="arabicPeriod" startAt="31"/>
                </a:pPr>
                <a:r>
                  <a:rPr lang="en-IN" dirty="0" smtClean="0"/>
                  <a:t>String start with 1 and has even length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IN" dirty="0" smtClean="0"/>
              </a:p>
              <a:p>
                <a:pPr marL="520700" indent="-457200">
                  <a:buFont typeface="+mj-lt"/>
                  <a:buAutoNum type="arabicPeriod" startAt="31"/>
                </a:pPr>
                <a:r>
                  <a:rPr lang="en-IN" dirty="0" smtClean="0"/>
                  <a:t>Even </a:t>
                </a:r>
                <a:r>
                  <a:rPr lang="en-IN" dirty="0"/>
                  <a:t>no of </a:t>
                </a:r>
                <a:r>
                  <a:rPr lang="en-IN" dirty="0" smtClean="0"/>
                  <a:t>1 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20700" indent="-457200">
                  <a:buFont typeface="+mj-lt"/>
                  <a:buAutoNum type="arabicPeriod" startAt="31"/>
                </a:pPr>
                <a:r>
                  <a:rPr lang="en-IN" dirty="0"/>
                  <a:t>String of length 6 or </a:t>
                </a:r>
                <a:r>
                  <a:rPr lang="en-IN" dirty="0" smtClean="0"/>
                  <a:t>less 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0+1+^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20700" indent="-457200">
                  <a:buFont typeface="+mj-lt"/>
                  <a:buAutoNum type="arabicPeriod" startAt="31"/>
                </a:pPr>
                <a:r>
                  <a:rPr lang="en-IN" dirty="0"/>
                  <a:t>String ending with 1 and not contain </a:t>
                </a:r>
                <a:r>
                  <a:rPr lang="en-IN" dirty="0" smtClean="0"/>
                  <a:t>00 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20700" indent="-457200">
                  <a:buFont typeface="+mj-lt"/>
                  <a:buAutoNum type="arabicPeriod" startAt="31"/>
                </a:pPr>
                <a:r>
                  <a:rPr lang="en-IN" dirty="0"/>
                  <a:t>All string begins or ends with 00 or </a:t>
                </a:r>
                <a:r>
                  <a:rPr lang="en-IN" dirty="0" smtClean="0"/>
                  <a:t>11 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(00+11)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0+1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(00+11)</m:t>
                      </m:r>
                    </m:oMath>
                  </m:oMathPara>
                </a14:m>
                <a:endParaRPr lang="en-US" dirty="0" smtClean="0"/>
              </a:p>
              <a:p>
                <a:pPr marL="520700" indent="-457200">
                  <a:buFont typeface="+mj-lt"/>
                  <a:buAutoNum type="arabicPeriod" startAt="31"/>
                </a:pPr>
                <a:r>
                  <a:rPr lang="en-IN" dirty="0"/>
                  <a:t>Language of all string containing both 11 and 00 as </a:t>
                </a:r>
                <a:r>
                  <a:rPr lang="en-IN" dirty="0" smtClean="0"/>
                  <a:t>substring 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(0+1)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520700" indent="-457200">
                  <a:buFont typeface="+mj-lt"/>
                  <a:buAutoNum type="arabicPeriod" startAt="31"/>
                </a:pPr>
                <a:r>
                  <a:rPr lang="en-IN" dirty="0"/>
                  <a:t>Language of C </a:t>
                </a:r>
                <a:r>
                  <a:rPr lang="en-IN" dirty="0" smtClean="0"/>
                  <a:t>identifier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</a:p>
              <a:p>
                <a:pPr marL="4635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(_+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)(_ +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63550" lvl="1" indent="0">
                  <a:buNone/>
                </a:pPr>
                <a:endParaRPr lang="en-US" dirty="0" smtClean="0"/>
              </a:p>
              <a:p>
                <a:pPr marL="4635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9" t="-914" b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regular definition gives names to certain regular expressions and uses those names in other regular expressions.</a:t>
                </a:r>
              </a:p>
              <a:p>
                <a:r>
                  <a:rPr lang="en-US" dirty="0" smtClean="0"/>
                  <a:t>Regular definition is a sequence of definitions of the form: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baseline="-25000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……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𝑟𝑛</m:t>
                      </m:r>
                    </m:oMath>
                  </m:oMathPara>
                </a14:m>
                <a:endParaRPr lang="en-US" b="0" baseline="-25000" dirty="0" smtClean="0"/>
              </a:p>
              <a:p>
                <a:pPr marL="514350" lvl="3" indent="0">
                  <a:buNone/>
                </a:pPr>
                <a:r>
                  <a:rPr lang="en-US" sz="2200" dirty="0" smtClean="0"/>
                  <a:t>	</a:t>
                </a: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distinct name </a:t>
                </a:r>
                <a:r>
                  <a:rPr lang="en-US" sz="2400" dirty="0" smtClean="0"/>
                  <a:t>&amp;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a </a:t>
                </a:r>
                <a:r>
                  <a:rPr lang="en-US" sz="2400" b="1" dirty="0" smtClean="0"/>
                  <a:t>regular expression</a:t>
                </a:r>
                <a:r>
                  <a:rPr lang="en-US" sz="2400" dirty="0" smtClean="0"/>
                  <a:t>.</a:t>
                </a:r>
              </a:p>
              <a:p>
                <a:pPr marL="285750" lvl="3" indent="-285750">
                  <a:buFont typeface="Wingdings" panose="05000000000000000000" pitchFamily="2" charset="2"/>
                  <a:buChar char="§"/>
                </a:pPr>
                <a:r>
                  <a:rPr lang="en-US" sz="2400" b="0" dirty="0" smtClean="0"/>
                  <a:t>Example: Regular definition for identifier</a:t>
                </a:r>
              </a:p>
              <a:p>
                <a:pPr marL="0" lvl="3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letter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A|B|C|………..|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Z|a|b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|………..|z</a:t>
                </a:r>
              </a:p>
              <a:p>
                <a:pPr marL="0" lvl="3" indent="0">
                  <a:buNone/>
                </a:pPr>
                <a:r>
                  <a:rPr lang="en-US" sz="2400" b="0" dirty="0">
                    <a:sym typeface="Wingdings" panose="05000000000000000000" pitchFamily="2" charset="2"/>
                  </a:rPr>
                  <a:t>	</a:t>
                </a:r>
                <a:r>
                  <a:rPr lang="en-US" sz="2400" b="0" dirty="0" smtClean="0">
                    <a:sym typeface="Wingdings" panose="05000000000000000000" pitchFamily="2" charset="2"/>
                  </a:rPr>
                  <a:t>digit  0|1|…….|9|</a:t>
                </a:r>
              </a:p>
              <a:p>
                <a:pPr marL="0" lvl="3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</a:t>
                </a:r>
                <a:r>
                  <a:rPr lang="en-US" sz="2400" b="1" i="1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id letter (letter | digit)*</a:t>
                </a:r>
                <a:endParaRPr lang="en-US" sz="2400" b="1" i="1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Definition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Unsigned Pascal numbers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5280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39.37</a:t>
            </a:r>
          </a:p>
          <a:p>
            <a:pPr marL="914400" lvl="2" indent="0">
              <a:buNone/>
            </a:pPr>
            <a:r>
              <a:rPr lang="en-US" sz="2400" dirty="0" smtClean="0"/>
              <a:t>6.336E4</a:t>
            </a:r>
          </a:p>
          <a:p>
            <a:pPr marL="914400" lvl="2" indent="0">
              <a:buNone/>
            </a:pPr>
            <a:r>
              <a:rPr lang="en-US" sz="2400" dirty="0" smtClean="0"/>
              <a:t>1.894E-4</a:t>
            </a:r>
          </a:p>
          <a:p>
            <a:pPr marL="914400" lvl="2" indent="0">
              <a:buNone/>
            </a:pPr>
            <a:r>
              <a:rPr lang="en-US" sz="2400" dirty="0" smtClean="0"/>
              <a:t>2.56E+7</a:t>
            </a:r>
          </a:p>
          <a:p>
            <a:pPr marL="114300" lvl="2" indent="57150">
              <a:buNone/>
            </a:pPr>
            <a:r>
              <a:rPr lang="en-US" sz="2400" b="1" dirty="0" smtClean="0"/>
              <a:t>Regular Definition</a:t>
            </a:r>
          </a:p>
          <a:p>
            <a:pPr marL="114300" lvl="2" indent="57150">
              <a:buNone/>
            </a:pPr>
            <a:r>
              <a:rPr lang="en-US" sz="2400" dirty="0"/>
              <a:t>	</a:t>
            </a:r>
            <a:r>
              <a:rPr lang="en-US" sz="2400" dirty="0" smtClean="0"/>
              <a:t>digit </a:t>
            </a:r>
            <a:r>
              <a:rPr lang="en-US" sz="2400" dirty="0" smtClean="0">
                <a:sym typeface="Wingdings" panose="05000000000000000000" pitchFamily="2" charset="2"/>
              </a:rPr>
              <a:t> 0|1|…..|9</a:t>
            </a: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digits</a:t>
            </a:r>
            <a:r>
              <a:rPr lang="en-US" sz="2400" dirty="0" smtClean="0">
                <a:sym typeface="Wingdings" panose="05000000000000000000" pitchFamily="2" charset="2"/>
              </a:rPr>
              <a:t>  digit digit*</a:t>
            </a:r>
            <a:endParaRPr lang="en-US" sz="2400" baseline="30000" dirty="0" smtClean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baseline="300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optional_fraction</a:t>
            </a:r>
            <a:r>
              <a:rPr lang="en-US" sz="2400" dirty="0" smtClean="0">
                <a:sym typeface="Wingdings" panose="05000000000000000000" pitchFamily="2" charset="2"/>
              </a:rPr>
              <a:t>  .digits | 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optional_exponent</a:t>
            </a:r>
            <a:r>
              <a:rPr lang="en-US" sz="2400" dirty="0" smtClean="0">
                <a:sym typeface="Wingdings" panose="05000000000000000000" pitchFamily="2" charset="2"/>
              </a:rPr>
              <a:t>  (E(+|-|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r>
              <a:rPr lang="en-US" sz="2400" dirty="0" smtClean="0">
                <a:sym typeface="Wingdings" panose="05000000000000000000" pitchFamily="2" charset="2"/>
              </a:rPr>
              <a:t>)digits)|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114300" lvl="2" indent="5715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 smtClean="0">
                <a:sym typeface="Wingdings" panose="05000000000000000000" pitchFamily="2" charset="2"/>
              </a:rPr>
              <a:t>num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digits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optional_fraction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optional_exponent</a:t>
            </a:r>
            <a:endParaRPr lang="en-US" sz="2400" dirty="0">
              <a:solidFill>
                <a:srgbClr val="00B05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stylized flowchart is called transition </a:t>
            </a:r>
            <a:r>
              <a:rPr lang="en-US" dirty="0" smtClean="0"/>
              <a:t>diagram.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59097" y="1684341"/>
            <a:ext cx="647700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0185" y="1684341"/>
            <a:ext cx="12711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j-lt"/>
              </a:rPr>
              <a:t>is a state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687660" y="3124203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40185" y="2836866"/>
            <a:ext cx="185862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j-lt"/>
              </a:rPr>
              <a:t>is a transition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759097" y="3989391"/>
            <a:ext cx="647700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966935" y="4349753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40185" y="3989391"/>
            <a:ext cx="240044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j-lt"/>
              </a:rPr>
              <a:t>is a the start state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759097" y="5357816"/>
            <a:ext cx="647700" cy="6492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824185" y="5422903"/>
            <a:ext cx="522288" cy="5111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 sz="2400">
              <a:latin typeface="+mj-lt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40185" y="5429253"/>
            <a:ext cx="188510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+mj-lt"/>
              </a:rPr>
              <a:t>is a final state</a:t>
            </a:r>
          </a:p>
        </p:txBody>
      </p:sp>
    </p:spTree>
    <p:extLst>
      <p:ext uri="{BB962C8B-B14F-4D97-AF65-F5344CB8AC3E}">
        <p14:creationId xmlns:p14="http://schemas.microsoft.com/office/powerpoint/2010/main" val="32084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2" grpId="0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 Example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210596" y="1977101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</a:p>
        </p:txBody>
      </p:sp>
      <p:sp>
        <p:nvSpPr>
          <p:cNvPr id="105" name="Oval 104"/>
          <p:cNvSpPr/>
          <p:nvPr/>
        </p:nvSpPr>
        <p:spPr>
          <a:xfrm>
            <a:off x="6286500" y="47244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/>
              <p:cNvSpPr/>
              <p:nvPr/>
            </p:nvSpPr>
            <p:spPr>
              <a:xfrm>
                <a:off x="2333812" y="207862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Oval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812" y="2078623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/>
              <p:cNvSpPr/>
              <p:nvPr/>
            </p:nvSpPr>
            <p:spPr>
              <a:xfrm>
                <a:off x="3772832" y="4500167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Oval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32" y="4500167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3787121" y="208121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21" y="2081212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/>
          <p:cNvSpPr/>
          <p:nvPr/>
        </p:nvSpPr>
        <p:spPr>
          <a:xfrm>
            <a:off x="5229569" y="207127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315324" y="214747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5267668" y="285232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5353423" y="292852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5296242" y="362386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5381997" y="370006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122" name="Straight Arrow Connector 121"/>
          <p:cNvCxnSpPr>
            <a:endCxn id="106" idx="2"/>
          </p:cNvCxnSpPr>
          <p:nvPr/>
        </p:nvCxnSpPr>
        <p:spPr>
          <a:xfrm>
            <a:off x="1828800" y="2383423"/>
            <a:ext cx="5050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6" idx="6"/>
            <a:endCxn id="108" idx="2"/>
          </p:cNvCxnSpPr>
          <p:nvPr/>
        </p:nvCxnSpPr>
        <p:spPr>
          <a:xfrm>
            <a:off x="2943412" y="2383423"/>
            <a:ext cx="843709" cy="2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396721" y="2392948"/>
            <a:ext cx="843709" cy="2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/>
          <p:nvPr/>
        </p:nvCxnSpPr>
        <p:spPr>
          <a:xfrm rot="16200000" flipH="1">
            <a:off x="4460925" y="2336095"/>
            <a:ext cx="466314" cy="1175747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endCxn id="119" idx="2"/>
          </p:cNvCxnSpPr>
          <p:nvPr/>
        </p:nvCxnSpPr>
        <p:spPr>
          <a:xfrm rot="16200000" flipH="1">
            <a:off x="4097674" y="2730095"/>
            <a:ext cx="1221390" cy="117574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3305498" y="34333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7" name="Oval 136"/>
          <p:cNvSpPr/>
          <p:nvPr/>
        </p:nvSpPr>
        <p:spPr>
          <a:xfrm>
            <a:off x="3391253" y="350955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5401016" y="54431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5486771" y="551935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5367680" y="4481119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5453435" y="4557319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143" name="Straight Arrow Connector 142"/>
          <p:cNvCxnSpPr>
            <a:stCxn id="107" idx="6"/>
          </p:cNvCxnSpPr>
          <p:nvPr/>
        </p:nvCxnSpPr>
        <p:spPr>
          <a:xfrm flipV="1">
            <a:off x="4382432" y="4800185"/>
            <a:ext cx="990008" cy="47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107" idx="5"/>
            <a:endCxn id="138" idx="2"/>
          </p:cNvCxnSpPr>
          <p:nvPr/>
        </p:nvCxnSpPr>
        <p:spPr>
          <a:xfrm rot="16200000" flipH="1">
            <a:off x="4483359" y="4830292"/>
            <a:ext cx="727457" cy="1107858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2161810" y="3179485"/>
            <a:ext cx="2116744" cy="113422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106" idx="4"/>
            <a:endCxn id="136" idx="2"/>
          </p:cNvCxnSpPr>
          <p:nvPr/>
        </p:nvCxnSpPr>
        <p:spPr>
          <a:xfrm rot="16200000" flipH="1">
            <a:off x="2447089" y="2879746"/>
            <a:ext cx="1049933" cy="666886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646724" y="201629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759350" y="3453374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728196" y="272494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828331" y="447694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68424" y="524828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950000" y="3229917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359953" y="429293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962746" y="2104193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977280" y="2870256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6024964" y="3738156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053015" y="4653845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067766" y="5609390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relop,GT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379873" y="3964945"/>
            <a:ext cx="180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(</a:t>
            </a:r>
            <a:r>
              <a:rPr lang="en-US" dirty="0" err="1" smtClean="0"/>
              <a:t>relop,EQ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3" name="Content Placeholder 2"/>
          <p:cNvSpPr>
            <a:spLocks noGrp="1"/>
          </p:cNvSpPr>
          <p:nvPr>
            <p:ph idx="1"/>
          </p:nvPr>
        </p:nvSpPr>
        <p:spPr>
          <a:xfrm>
            <a:off x="190500" y="1033063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example for relational operator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 animBg="1"/>
      <p:bldP spid="107" grpId="0" animBg="1"/>
      <p:bldP spid="108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52" grpId="0"/>
      <p:bldP spid="153" grpId="0"/>
      <p:bldP spid="154" grpId="0"/>
      <p:bldP spid="158" grpId="0"/>
      <p:bldP spid="159" grpId="0"/>
      <p:bldP spid="160" grpId="0"/>
      <p:bldP spid="161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separate lexical analysis &amp; parsing?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US" sz="2600" dirty="0" smtClean="0"/>
              <a:t>Simplicity of Design</a:t>
            </a:r>
          </a:p>
          <a:p>
            <a:pPr marL="285750" indent="-28575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altLang="en-US" sz="2600" dirty="0"/>
              <a:t>Improving compiler </a:t>
            </a:r>
            <a:r>
              <a:rPr lang="en-US" altLang="en-US" sz="2600" dirty="0" smtClean="0"/>
              <a:t>efficiency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eriod"/>
            </a:pPr>
            <a:r>
              <a:rPr lang="en-US" altLang="en-US" sz="2600" dirty="0" smtClean="0"/>
              <a:t>Enhancing </a:t>
            </a:r>
            <a:r>
              <a:rPr lang="en-US" altLang="en-US" sz="2600" dirty="0"/>
              <a:t>compiler portability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dirty="0"/>
                  <a:t>Finite Automata are recognizers.</a:t>
                </a:r>
              </a:p>
              <a:p>
                <a:pPr lvl="1"/>
                <a:r>
                  <a:rPr lang="en-US" altLang="zh-TW" sz="2400" dirty="0"/>
                  <a:t>FA simply say “Yes” or “No” about each possible input string.</a:t>
                </a:r>
              </a:p>
              <a:p>
                <a:pPr algn="just"/>
                <a:r>
                  <a:rPr lang="en-US" dirty="0" smtClean="0"/>
                  <a:t>Finite Automata is a mathematical model consist of:</a:t>
                </a:r>
              </a:p>
              <a:p>
                <a:pPr marL="457200" indent="114300" algn="just">
                  <a:buFont typeface="+mj-lt"/>
                  <a:buAutoNum type="arabicPeriod"/>
                </a:pPr>
                <a:r>
                  <a:rPr lang="en-US" dirty="0" smtClean="0"/>
                  <a:t> Set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457200" indent="114300" algn="just">
                  <a:buFont typeface="+mj-lt"/>
                  <a:buAutoNum type="arabicPeriod"/>
                </a:pPr>
                <a:r>
                  <a:rPr lang="en-US" dirty="0" smtClean="0"/>
                  <a:t> Set of input symbol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pPr marL="457200" indent="114300" algn="just">
                  <a:buFont typeface="+mj-lt"/>
                  <a:buAutoNum type="arabicPeriod"/>
                </a:pPr>
                <a:r>
                  <a:rPr lang="en-US" dirty="0" smtClean="0"/>
                  <a:t> A transition function </a:t>
                </a:r>
                <a:r>
                  <a:rPr lang="en-US" i="1" dirty="0" smtClean="0"/>
                  <a:t>move</a:t>
                </a:r>
              </a:p>
              <a:p>
                <a:pPr marL="457200" indent="114300" algn="just">
                  <a:buFont typeface="+mj-lt"/>
                  <a:buAutoNum type="arabicPeriod"/>
                </a:pPr>
                <a:r>
                  <a:rPr lang="en-US" dirty="0" smtClean="0"/>
                  <a:t> Initial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 smtClean="0"/>
              </a:p>
              <a:p>
                <a:pPr marL="457200" indent="114300" algn="just">
                  <a:buFont typeface="+mj-lt"/>
                  <a:buAutoNum type="arabicPeriod"/>
                </a:pPr>
                <a:r>
                  <a:rPr lang="en-US" dirty="0" smtClean="0"/>
                  <a:t> Final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37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Finite </a:t>
            </a:r>
            <a:r>
              <a:rPr lang="en-US" dirty="0"/>
              <a:t>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There are two types of finite automata</a:t>
                </a:r>
                <a:r>
                  <a:rPr lang="en-US" dirty="0" smtClean="0"/>
                  <a:t>:</a:t>
                </a:r>
              </a:p>
              <a:p>
                <a:pPr algn="just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Nondeterministic finite automata (NFA): </a:t>
                </a:r>
                <a:r>
                  <a:rPr lang="en-US" dirty="0"/>
                  <a:t>There are </a:t>
                </a:r>
                <a:r>
                  <a:rPr lang="en-US" dirty="0">
                    <a:solidFill>
                      <a:srgbClr val="FF0000"/>
                    </a:solidFill>
                  </a:rPr>
                  <a:t>no restrictions </a:t>
                </a:r>
                <a:r>
                  <a:rPr lang="en-US" dirty="0"/>
                  <a:t>on the edges leaving a state. There can be several with the same symbol as label and some edges can be labeled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algn="just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Deterministic finite automata (DFA):</a:t>
                </a:r>
                <a:r>
                  <a:rPr lang="en-US" dirty="0"/>
                  <a:t> have for each state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exactly </a:t>
                </a:r>
                <a:r>
                  <a:rPr lang="en-US" dirty="0">
                    <a:solidFill>
                      <a:srgbClr val="FF0000"/>
                    </a:solidFill>
                  </a:rPr>
                  <a:t>one edge</a:t>
                </a:r>
                <a:r>
                  <a:rPr lang="en-US" dirty="0"/>
                  <a:t> leaving out for </a:t>
                </a:r>
                <a:r>
                  <a:rPr lang="en-US" dirty="0">
                    <a:solidFill>
                      <a:srgbClr val="FF0000"/>
                    </a:solidFill>
                  </a:rPr>
                  <a:t>each symbol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787908" y="4880455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10397" y="4880455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53350" y="489043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Oval 45"/>
          <p:cNvSpPr/>
          <p:nvPr/>
        </p:nvSpPr>
        <p:spPr>
          <a:xfrm>
            <a:off x="3890103" y="4880455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28392" y="510905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37782" y="511903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17738" y="476489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65288" y="5095223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381885" y="476489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334732" y="509424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78488" y="476489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971910" y="4943491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urved Connector 55"/>
          <p:cNvCxnSpPr>
            <a:stCxn id="43" idx="7"/>
            <a:endCxn id="43" idx="1"/>
          </p:cNvCxnSpPr>
          <p:nvPr/>
        </p:nvCxnSpPr>
        <p:spPr>
          <a:xfrm rot="16200000" flipV="1">
            <a:off x="1016508" y="4785765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27000000" flipV="1">
            <a:off x="1013017" y="5124746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40887" y="407010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87932" y="587955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283741" y="48756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306230" y="48756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49183" y="48856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Oval 75"/>
          <p:cNvSpPr/>
          <p:nvPr/>
        </p:nvSpPr>
        <p:spPr>
          <a:xfrm>
            <a:off x="8385936" y="4875699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724225" y="510429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733615" y="5114281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813571" y="476014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761121" y="509046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877718" y="476014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830565" y="5089486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874321" y="476014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8467743" y="4938735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urved Connector 84"/>
          <p:cNvCxnSpPr/>
          <p:nvPr/>
        </p:nvCxnSpPr>
        <p:spPr>
          <a:xfrm rot="27000000" flipV="1">
            <a:off x="6508968" y="5091399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340221" y="574993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75" idx="4"/>
            <a:endCxn id="74" idx="5"/>
          </p:cNvCxnSpPr>
          <p:nvPr/>
        </p:nvCxnSpPr>
        <p:spPr>
          <a:xfrm rot="5400000" flipH="1">
            <a:off x="7098660" y="4863759"/>
            <a:ext cx="76937" cy="881308"/>
          </a:xfrm>
          <a:prstGeom prst="curvedConnector3">
            <a:avLst>
              <a:gd name="adj1" fmla="val -29712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76" idx="4"/>
            <a:endCxn id="74" idx="5"/>
          </p:cNvCxnSpPr>
          <p:nvPr/>
        </p:nvCxnSpPr>
        <p:spPr>
          <a:xfrm rot="5400000" flipH="1">
            <a:off x="7668621" y="4293799"/>
            <a:ext cx="66955" cy="2011247"/>
          </a:xfrm>
          <a:prstGeom prst="curvedConnector3">
            <a:avLst>
              <a:gd name="adj1" fmla="val -106694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6" idx="0"/>
            <a:endCxn id="73" idx="0"/>
          </p:cNvCxnSpPr>
          <p:nvPr/>
        </p:nvCxnSpPr>
        <p:spPr>
          <a:xfrm rot="16200000" flipV="1">
            <a:off x="7110032" y="3278008"/>
            <a:ext cx="12700" cy="3195381"/>
          </a:xfrm>
          <a:prstGeom prst="curvedConnector3">
            <a:avLst>
              <a:gd name="adj1" fmla="val 7875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399195" y="537179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176347" y="550085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402354" y="392899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810174" y="6114854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DFA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1733214" y="5990478"/>
            <a:ext cx="1064147" cy="378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NFA</a:t>
            </a:r>
            <a:endParaRPr lang="en-US" dirty="0"/>
          </a:p>
        </p:txBody>
      </p:sp>
      <p:cxnSp>
        <p:nvCxnSpPr>
          <p:cNvPr id="42" name="Curved Connector 41"/>
          <p:cNvCxnSpPr/>
          <p:nvPr/>
        </p:nvCxnSpPr>
        <p:spPr>
          <a:xfrm rot="27000000" flipV="1">
            <a:off x="5489775" y="5115207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21028" y="57737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9" grpId="0"/>
      <p:bldP spid="51" grpId="0"/>
      <p:bldP spid="53" grpId="0"/>
      <p:bldP spid="54" grpId="0" animBg="1"/>
      <p:bldP spid="59" grpId="0"/>
      <p:bldP spid="60" grpId="0"/>
      <p:bldP spid="73" grpId="0" animBg="1"/>
      <p:bldP spid="74" grpId="0" animBg="1"/>
      <p:bldP spid="75" grpId="0" animBg="1"/>
      <p:bldP spid="76" grpId="0" animBg="1"/>
      <p:bldP spid="79" grpId="0"/>
      <p:bldP spid="81" grpId="0"/>
      <p:bldP spid="83" grpId="0"/>
      <p:bldP spid="84" grpId="0" animBg="1"/>
      <p:bldP spid="86" grpId="0"/>
      <p:bldP spid="98" grpId="0"/>
      <p:bldP spid="99" grpId="0"/>
      <p:bldP spid="100" grpId="0"/>
      <p:bldP spid="171" grpId="0"/>
      <p:bldP spid="172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 to NFA using Thompson’s rule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to NFA (Thompson’s construction)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, construct the NFA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construct the NFA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57595" y="21050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595" y="210503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794276" y="215264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76" y="2152642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947995" y="240983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80031" y="222884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67195" y="242888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87872" y="205264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3581403" y="4772048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3" y="4772048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818084" y="4819658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84" y="4819658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971803" y="5076848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03839" y="489585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91003" y="5095898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11680" y="471966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9406" y="2024070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61436" y="4719652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0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/>
      <p:bldP spid="13" grpId="0" animBg="1"/>
      <p:bldP spid="16" grpId="0" animBg="1"/>
      <p:bldP spid="19" grpId="0" animBg="1"/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to NFA (Thompson’s construction)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For regular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Ex: (</a:t>
                </a:r>
                <a:r>
                  <a:rPr lang="en-US" dirty="0" err="1" smtClean="0"/>
                  <a:t>a|b</a:t>
                </a:r>
                <a:r>
                  <a:rPr lang="en-US" dirty="0" smtClean="0"/>
                  <a:t>)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683675" y="235507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75" y="2355070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308769" y="236696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69" y="2366962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97888" y="2686042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94524" y="244316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39513" y="2300280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10000" y="1502581"/>
            <a:ext cx="2057400" cy="766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86203" y="3084928"/>
            <a:ext cx="2057400" cy="766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93408" y="1678172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09412" y="1678172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093408" y="3264113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09412" y="3249209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10" idx="7"/>
            <a:endCxn id="26" idx="2"/>
          </p:cNvCxnSpPr>
          <p:nvPr/>
        </p:nvCxnSpPr>
        <p:spPr>
          <a:xfrm flipV="1">
            <a:off x="3204001" y="1882368"/>
            <a:ext cx="889407" cy="5619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6"/>
            <a:endCxn id="11" idx="0"/>
          </p:cNvCxnSpPr>
          <p:nvPr/>
        </p:nvCxnSpPr>
        <p:spPr>
          <a:xfrm>
            <a:off x="5645956" y="1882368"/>
            <a:ext cx="967613" cy="4845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  <a:endCxn id="28" idx="2"/>
          </p:cNvCxnSpPr>
          <p:nvPr/>
        </p:nvCxnSpPr>
        <p:spPr>
          <a:xfrm>
            <a:off x="3204001" y="2875396"/>
            <a:ext cx="889407" cy="5929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6"/>
            <a:endCxn id="11" idx="4"/>
          </p:cNvCxnSpPr>
          <p:nvPr/>
        </p:nvCxnSpPr>
        <p:spPr>
          <a:xfrm flipV="1">
            <a:off x="5645956" y="2976562"/>
            <a:ext cx="967613" cy="4768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252807" y="524829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24572" y="454575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18436" y="588050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5018436" y="456455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4007715" y="591980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51913" y="524828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58920" y="478044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60090" y="43629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42" name="Straight Arrow Connector 41"/>
          <p:cNvCxnSpPr>
            <a:endCxn id="36" idx="2"/>
          </p:cNvCxnSpPr>
          <p:nvPr/>
        </p:nvCxnSpPr>
        <p:spPr>
          <a:xfrm>
            <a:off x="4476782" y="610910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60090" y="616029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5"/>
            <a:endCxn id="39" idx="1"/>
          </p:cNvCxnSpPr>
          <p:nvPr/>
        </p:nvCxnSpPr>
        <p:spPr>
          <a:xfrm>
            <a:off x="5408681" y="493841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7"/>
            <a:endCxn id="39" idx="3"/>
          </p:cNvCxnSpPr>
          <p:nvPr/>
        </p:nvCxnSpPr>
        <p:spPr>
          <a:xfrm flipV="1">
            <a:off x="5408681" y="563853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67115" y="579954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26271" y="479791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7421" y="478751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0090" y="581264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43055" y="493599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43055" y="563853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6816" y="546827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535686" y="5082787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64780" y="187611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17914" y="315065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50808" y="172132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50808" y="317866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75738" y="5351704"/>
            <a:ext cx="233542" cy="246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  <p:bldP spid="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3" grpId="0"/>
      <p:bldP spid="46" grpId="0"/>
      <p:bldP spid="47" grpId="0"/>
      <p:bldP spid="48" grpId="0"/>
      <p:bldP spid="49" grpId="0"/>
      <p:bldP spid="53" grpId="0"/>
      <p:bldP spid="54" grpId="0"/>
      <p:bldP spid="55" grpId="0"/>
      <p:bldP spid="56" grpId="0"/>
      <p:bldP spid="57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to NFA (Thompson’s construction)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 smtClean="0"/>
                  <a:t>For regular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4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Ex: ab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793243" y="234286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243" y="234286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65783" y="235267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783" y="2352674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10" idx="2"/>
          </p:cNvCxnSpPr>
          <p:nvPr/>
        </p:nvCxnSpPr>
        <p:spPr>
          <a:xfrm flipV="1">
            <a:off x="2105872" y="2647662"/>
            <a:ext cx="687371" cy="981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51538" y="242887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39513" y="2300280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96427" y="2197840"/>
            <a:ext cx="2270932" cy="957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018486" y="4564764"/>
            <a:ext cx="457200" cy="459932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24572" y="454575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18436" y="456455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58920" y="478044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502864" y="440977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2095" y="44398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475686" y="4788639"/>
            <a:ext cx="548886" cy="60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589643" y="4825324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278513" y="4439839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846850" y="2170060"/>
            <a:ext cx="2270932" cy="957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32781" y="4651603"/>
            <a:ext cx="233542" cy="246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  <p:bldP spid="4" grpId="0" animBg="1"/>
      <p:bldP spid="34" grpId="0" animBg="1"/>
      <p:bldP spid="35" grpId="0" animBg="1"/>
      <p:bldP spid="37" grpId="0" animBg="1"/>
      <p:bldP spid="41" grpId="0"/>
      <p:bldP spid="43" grpId="0"/>
      <p:bldP spid="53" grpId="0"/>
      <p:bldP spid="58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0" y="63031"/>
            <a:ext cx="8763000" cy="808037"/>
          </a:xfrm>
        </p:spPr>
        <p:txBody>
          <a:bodyPr/>
          <a:lstStyle/>
          <a:p>
            <a:r>
              <a:rPr lang="en-US" dirty="0" smtClean="0"/>
              <a:t>RE to NFA (Thompson’s construction)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282" y="967258"/>
                <a:ext cx="8763000" cy="577691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 smtClean="0"/>
                  <a:t>For regular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*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5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Ex: (</a:t>
                </a:r>
                <a:r>
                  <a:rPr lang="en-US" dirty="0" err="1" smtClean="0"/>
                  <a:t>a|b</a:t>
                </a:r>
                <a:r>
                  <a:rPr lang="en-US" dirty="0" smtClean="0"/>
                  <a:t>)*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82" y="967258"/>
                <a:ext cx="8763000" cy="5776918"/>
              </a:xfrm>
              <a:blipFill rotWithShape="0">
                <a:blip r:embed="rId2"/>
                <a:stretch>
                  <a:fillRect l="-1113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683675" y="176927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75" y="1769272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308769" y="1781164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69" y="1781164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097888" y="2100244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94524" y="185736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39513" y="1714482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26024" y="1660353"/>
            <a:ext cx="2057400" cy="766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36315" y="1862729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12935" y="1869156"/>
            <a:ext cx="436544" cy="408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10" idx="6"/>
            <a:endCxn id="26" idx="2"/>
          </p:cNvCxnSpPr>
          <p:nvPr/>
        </p:nvCxnSpPr>
        <p:spPr>
          <a:xfrm flipV="1">
            <a:off x="3293275" y="2066925"/>
            <a:ext cx="943040" cy="71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6"/>
            <a:endCxn id="11" idx="2"/>
          </p:cNvCxnSpPr>
          <p:nvPr/>
        </p:nvCxnSpPr>
        <p:spPr>
          <a:xfrm>
            <a:off x="5649479" y="2073352"/>
            <a:ext cx="659290" cy="126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252807" y="466249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24572" y="3959953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18436" y="529470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5018436" y="3978755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4007715" y="5334003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751913" y="46624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58920" y="419464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60090" y="377713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42" name="Straight Arrow Connector 41"/>
          <p:cNvCxnSpPr>
            <a:endCxn id="36" idx="2"/>
          </p:cNvCxnSpPr>
          <p:nvPr/>
        </p:nvCxnSpPr>
        <p:spPr>
          <a:xfrm>
            <a:off x="4476782" y="5523309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60090" y="557450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5"/>
            <a:endCxn id="39" idx="1"/>
          </p:cNvCxnSpPr>
          <p:nvPr/>
        </p:nvCxnSpPr>
        <p:spPr>
          <a:xfrm>
            <a:off x="5408681" y="4352621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7"/>
            <a:endCxn id="39" idx="3"/>
          </p:cNvCxnSpPr>
          <p:nvPr/>
        </p:nvCxnSpPr>
        <p:spPr>
          <a:xfrm flipV="1">
            <a:off x="5408681" y="5052736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67115" y="521374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26271" y="421211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47421" y="420171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0090" y="522684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43055" y="4350198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43055" y="5052737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6816" y="4882474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621900" y="4511277"/>
            <a:ext cx="721543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40032" y="170437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62860" y="170903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27" idx="0"/>
            <a:endCxn id="26" idx="0"/>
          </p:cNvCxnSpPr>
          <p:nvPr/>
        </p:nvCxnSpPr>
        <p:spPr>
          <a:xfrm rot="16200000" flipV="1">
            <a:off x="4939684" y="1377633"/>
            <a:ext cx="6427" cy="976620"/>
          </a:xfrm>
          <a:prstGeom prst="curvedConnector3">
            <a:avLst>
              <a:gd name="adj1" fmla="val 854756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4"/>
            <a:endCxn id="11" idx="4"/>
          </p:cNvCxnSpPr>
          <p:nvPr/>
        </p:nvCxnSpPr>
        <p:spPr>
          <a:xfrm rot="16200000" flipH="1">
            <a:off x="4795076" y="572271"/>
            <a:ext cx="11892" cy="3625094"/>
          </a:xfrm>
          <a:prstGeom prst="curvedConnector3">
            <a:avLst>
              <a:gd name="adj1" fmla="val 621354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654043" y="273723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39848" y="96725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2390789" y="4657724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984798" y="4877706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18891" y="450294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42475" y="4688381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182959" y="4904270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16200000" flipH="1" flipV="1">
            <a:off x="4737748" y="3396301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/>
          <p:nvPr/>
        </p:nvCxnSpPr>
        <p:spPr>
          <a:xfrm rot="5400000" flipH="1" flipV="1">
            <a:off x="4813020" y="2901140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284129" y="44821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49287" y="330558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38100" y="613109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69065" y="4783746"/>
            <a:ext cx="233542" cy="2461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22" grpId="0"/>
      <p:bldP spid="4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3" grpId="0"/>
      <p:bldP spid="46" grpId="0"/>
      <p:bldP spid="47" grpId="0"/>
      <p:bldP spid="48" grpId="0"/>
      <p:bldP spid="49" grpId="0"/>
      <p:bldP spid="53" grpId="0"/>
      <p:bldP spid="54" grpId="0"/>
      <p:bldP spid="56" grpId="0"/>
      <p:bldP spid="58" grpId="0"/>
      <p:bldP spid="59" grpId="0"/>
      <p:bldP spid="60" grpId="0" animBg="1"/>
      <p:bldP spid="62" grpId="0"/>
      <p:bldP spid="64" grpId="0" animBg="1"/>
      <p:bldP spid="68" grpId="0"/>
      <p:bldP spid="69" grpId="0"/>
      <p:bldP spid="70" grpId="0"/>
      <p:bldP spid="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to NFA Examples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2220" y="186928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137314" y="188118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14" y="1881180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926433" y="220026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05928" y="1957380"/>
            <a:ext cx="474341" cy="4410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4" idx="6"/>
            <a:endCxn id="19" idx="2"/>
          </p:cNvCxnSpPr>
          <p:nvPr/>
        </p:nvCxnSpPr>
        <p:spPr>
          <a:xfrm>
            <a:off x="3121820" y="2174088"/>
            <a:ext cx="601643" cy="11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0" idx="6"/>
            <a:endCxn id="5" idx="2"/>
          </p:cNvCxnSpPr>
          <p:nvPr/>
        </p:nvCxnSpPr>
        <p:spPr>
          <a:xfrm>
            <a:off x="5504706" y="2174086"/>
            <a:ext cx="632608" cy="118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6857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02417" y="1804394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4" idx="4"/>
            <a:endCxn id="5" idx="4"/>
          </p:cNvCxnSpPr>
          <p:nvPr/>
        </p:nvCxnSpPr>
        <p:spPr>
          <a:xfrm rot="16200000" flipH="1">
            <a:off x="4623621" y="672287"/>
            <a:ext cx="11892" cy="3625094"/>
          </a:xfrm>
          <a:prstGeom prst="curvedConnector3">
            <a:avLst>
              <a:gd name="adj1" fmla="val 634747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50979" y="285105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95925" y="1028912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23463" y="188118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95106" y="186928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14642" y="2168140"/>
            <a:ext cx="601643" cy="11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83" y="1770504"/>
                <a:ext cx="357176" cy="309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urved Connector 35"/>
          <p:cNvCxnSpPr>
            <a:stCxn id="20" idx="0"/>
            <a:endCxn id="19" idx="0"/>
          </p:cNvCxnSpPr>
          <p:nvPr/>
        </p:nvCxnSpPr>
        <p:spPr>
          <a:xfrm rot="16200000" flipH="1" flipV="1">
            <a:off x="4608138" y="1289411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43413" y="472625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5268507" y="473814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07" y="4738149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>
            <a:off x="1057626" y="5057229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6"/>
            <a:endCxn id="82" idx="2"/>
          </p:cNvCxnSpPr>
          <p:nvPr/>
        </p:nvCxnSpPr>
        <p:spPr>
          <a:xfrm>
            <a:off x="2253013" y="5031057"/>
            <a:ext cx="601643" cy="11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3" idx="6"/>
            <a:endCxn id="72" idx="2"/>
          </p:cNvCxnSpPr>
          <p:nvPr/>
        </p:nvCxnSpPr>
        <p:spPr>
          <a:xfrm>
            <a:off x="4635899" y="5031055"/>
            <a:ext cx="632608" cy="118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9977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33610" y="466136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Curved Connector 78"/>
          <p:cNvCxnSpPr>
            <a:stCxn id="71" idx="4"/>
            <a:endCxn id="72" idx="4"/>
          </p:cNvCxnSpPr>
          <p:nvPr/>
        </p:nvCxnSpPr>
        <p:spPr>
          <a:xfrm rot="16200000" flipH="1">
            <a:off x="3754814" y="3529256"/>
            <a:ext cx="11892" cy="3625094"/>
          </a:xfrm>
          <a:prstGeom prst="curvedConnector3">
            <a:avLst>
              <a:gd name="adj1" fmla="val 634747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582172" y="570802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27118" y="388588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854656" y="4738149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26299" y="472625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445835" y="5025109"/>
            <a:ext cx="601643" cy="11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590576" y="4627473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576" y="4627473"/>
                <a:ext cx="357176" cy="3095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urved Connector 85"/>
          <p:cNvCxnSpPr>
            <a:stCxn id="83" idx="0"/>
            <a:endCxn id="82" idx="0"/>
          </p:cNvCxnSpPr>
          <p:nvPr/>
        </p:nvCxnSpPr>
        <p:spPr>
          <a:xfrm rot="16200000" flipH="1" flipV="1">
            <a:off x="3739331" y="4146380"/>
            <a:ext cx="11894" cy="1171643"/>
          </a:xfrm>
          <a:prstGeom prst="curvedConnector3">
            <a:avLst>
              <a:gd name="adj1" fmla="val -4444611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7714394" y="4785619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94" y="4785619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6"/>
            <a:endCxn id="95" idx="2"/>
          </p:cNvCxnSpPr>
          <p:nvPr/>
        </p:nvCxnSpPr>
        <p:spPr>
          <a:xfrm>
            <a:off x="7081786" y="5078525"/>
            <a:ext cx="632608" cy="118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472186" y="477372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891722" y="5072579"/>
            <a:ext cx="601643" cy="118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208" y="4661363"/>
                <a:ext cx="357176" cy="3095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02" y="4661755"/>
                <a:ext cx="357176" cy="309562"/>
              </a:xfrm>
              <a:prstGeom prst="rect">
                <a:avLst/>
              </a:prstGeom>
              <a:blipFill rotWithShape="0">
                <a:blip r:embed="rId8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7805584" y="4870861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1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 smtClean="0"/>
              <a:t>a*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*ab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5" grpId="0"/>
      <p:bldP spid="16" grpId="0"/>
      <p:bldP spid="19" grpId="0" animBg="1"/>
      <p:bldP spid="20" grpId="0" animBg="1"/>
      <p:bldP spid="33" grpId="0"/>
      <p:bldP spid="71" grpId="0" animBg="1"/>
      <p:bldP spid="72" grpId="0" animBg="1"/>
      <p:bldP spid="77" grpId="0"/>
      <p:bldP spid="78" grpId="0"/>
      <p:bldP spid="80" grpId="0"/>
      <p:bldP spid="81" grpId="0"/>
      <p:bldP spid="82" grpId="0" animBg="1"/>
      <p:bldP spid="83" grpId="0" animBg="1"/>
      <p:bldP spid="85" grpId="0"/>
      <p:bldP spid="95" grpId="0" animBg="1"/>
      <p:bldP spid="97" grpId="0" animBg="1"/>
      <p:bldP spid="99" grpId="0"/>
      <p:bldP spid="100" grpId="0"/>
      <p:bldP spid="10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to NFA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/>
              <a:t>a</a:t>
            </a:r>
            <a:r>
              <a:rPr lang="en-US" sz="2800" baseline="30000" dirty="0" err="1" smtClean="0"/>
              <a:t>+</a:t>
            </a:r>
            <a:r>
              <a:rPr lang="en-US" sz="2800" dirty="0" err="1" smtClean="0"/>
              <a:t>ab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</a:t>
            </a:r>
            <a:r>
              <a:rPr lang="en-US" sz="2800" dirty="0" smtClean="0"/>
              <a:t>a*+bb*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 err="1" smtClean="0"/>
              <a:t>a+b</a:t>
            </a:r>
            <a:r>
              <a:rPr lang="en-US" sz="2800" dirty="0" smtClean="0"/>
              <a:t>)*</a:t>
            </a:r>
            <a:r>
              <a:rPr lang="en-US" sz="2800" dirty="0" err="1" smtClean="0"/>
              <a:t>abb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10(0+1</a:t>
            </a:r>
            <a:r>
              <a:rPr lang="en-US" sz="2800" dirty="0"/>
              <a:t>)*</a:t>
            </a:r>
            <a:r>
              <a:rPr lang="en-US" sz="2800" dirty="0" smtClean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(</a:t>
            </a:r>
            <a:r>
              <a:rPr lang="en-US" sz="2800" dirty="0" err="1"/>
              <a:t>a+b</a:t>
            </a:r>
            <a:r>
              <a:rPr lang="en-US" sz="2800" dirty="0"/>
              <a:t>)*a(</a:t>
            </a:r>
            <a:r>
              <a:rPr lang="en-US" sz="2800" dirty="0" err="1"/>
              <a:t>a+b</a:t>
            </a:r>
            <a:r>
              <a:rPr lang="en-US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(0+1)*010(0+1</a:t>
            </a:r>
            <a:r>
              <a:rPr lang="en-US" sz="2800" dirty="0" smtClean="0"/>
              <a:t>)*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(010+00)*(10</a:t>
            </a:r>
            <a:r>
              <a:rPr lang="en-US" sz="2800" dirty="0" smtClean="0"/>
              <a:t>)*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(</a:t>
            </a:r>
            <a:r>
              <a:rPr lang="en-US" sz="2800" dirty="0" err="1" smtClean="0"/>
              <a:t>ab+ba+aa+bb</a:t>
            </a:r>
            <a:r>
              <a:rPr lang="en-US" sz="2800" dirty="0" smtClean="0"/>
              <a:t>)*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4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Token, Pattern &amp; Lexemes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Token</a:t>
            </a:r>
          </a:p>
          <a:p>
            <a:pPr marL="0" indent="0" algn="just">
              <a:buNone/>
            </a:pPr>
            <a:r>
              <a:rPr lang="en-US" sz="1800" dirty="0" smtClean="0"/>
              <a:t>Sequence </a:t>
            </a:r>
            <a:r>
              <a:rPr lang="en-US" sz="1800" dirty="0"/>
              <a:t>of character having a collective meaning is known </a:t>
            </a:r>
            <a:r>
              <a:rPr lang="en-US" sz="1800" dirty="0" smtClean="0"/>
              <a:t>as </a:t>
            </a:r>
            <a:r>
              <a:rPr lang="en-US" sz="1800" b="1" dirty="0" smtClean="0"/>
              <a:t>token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smtClean="0"/>
              <a:t>Categories of Tokens:</a:t>
            </a:r>
          </a:p>
          <a:p>
            <a:pPr marL="914400" indent="0" algn="just" defTabSz="571500">
              <a:buFont typeface="+mj-lt"/>
              <a:buAutoNum type="arabicPeriod"/>
            </a:pPr>
            <a:r>
              <a:rPr lang="en-US" sz="1800" dirty="0" smtClean="0"/>
              <a:t>Identifier</a:t>
            </a:r>
          </a:p>
          <a:p>
            <a:pPr marL="914400" indent="0" algn="just" defTabSz="571500">
              <a:buFont typeface="+mj-lt"/>
              <a:buAutoNum type="arabicPeriod"/>
            </a:pPr>
            <a:r>
              <a:rPr lang="en-US" sz="1800" dirty="0" smtClean="0"/>
              <a:t>Keywords</a:t>
            </a:r>
          </a:p>
          <a:p>
            <a:pPr marL="914400" indent="0" algn="just" defTabSz="571500">
              <a:buFont typeface="+mj-lt"/>
              <a:buAutoNum type="arabicPeriod"/>
            </a:pPr>
            <a:r>
              <a:rPr lang="en-US" sz="1800" dirty="0" smtClean="0"/>
              <a:t>Operators</a:t>
            </a:r>
          </a:p>
          <a:p>
            <a:pPr marL="914400" indent="0" algn="just" defTabSz="571500">
              <a:buFont typeface="+mj-lt"/>
              <a:buAutoNum type="arabicPeriod"/>
            </a:pPr>
            <a:r>
              <a:rPr lang="en-US" sz="1800" dirty="0" smtClean="0"/>
              <a:t>Special symbol</a:t>
            </a:r>
          </a:p>
          <a:p>
            <a:pPr marL="914400" indent="0" algn="just" defTabSz="571500">
              <a:buFont typeface="+mj-lt"/>
              <a:buAutoNum type="arabicPeriod"/>
            </a:pPr>
            <a:r>
              <a:rPr lang="en-US" sz="1800" dirty="0" smtClean="0"/>
              <a:t>Constants 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Pattern</a:t>
            </a:r>
          </a:p>
          <a:p>
            <a:pPr marL="0" lvl="1" indent="0" algn="just">
              <a:buNone/>
            </a:pPr>
            <a:r>
              <a:rPr lang="en-US" sz="1800" dirty="0"/>
              <a:t>The set of rules called </a:t>
            </a:r>
            <a:r>
              <a:rPr lang="en-US" sz="1800" b="1" dirty="0"/>
              <a:t>pattern</a:t>
            </a:r>
            <a:r>
              <a:rPr lang="en-US" sz="1800" i="1" dirty="0"/>
              <a:t> </a:t>
            </a:r>
            <a:r>
              <a:rPr lang="en-US" sz="1800" dirty="0"/>
              <a:t>associated with a token</a:t>
            </a:r>
            <a:r>
              <a:rPr lang="en-US" sz="1800" dirty="0" smtClean="0"/>
              <a:t>.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pPr marL="0" lvl="1" indent="0" algn="just">
              <a:buNone/>
            </a:pPr>
            <a:r>
              <a:rPr lang="en-US" altLang="zh-TW" sz="1800" dirty="0" smtClean="0"/>
              <a:t>Example</a:t>
            </a:r>
            <a:r>
              <a:rPr lang="en-US" altLang="zh-TW" sz="1800" dirty="0"/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“</a:t>
            </a:r>
            <a:r>
              <a:rPr lang="en-US" altLang="zh-TW" sz="1800" i="1" dirty="0">
                <a:latin typeface="Times New Roman" panose="02020603050405020304" pitchFamily="18" charset="0"/>
              </a:rPr>
              <a:t>non-empty sequence of digits</a:t>
            </a:r>
            <a:r>
              <a:rPr lang="en-US" altLang="zh-TW" sz="1800" dirty="0">
                <a:latin typeface="Times New Roman" panose="02020603050405020304" pitchFamily="18" charset="0"/>
              </a:rPr>
              <a:t>”,  “</a:t>
            </a:r>
            <a:r>
              <a:rPr lang="en-US" altLang="zh-TW" sz="1800" i="1" dirty="0">
                <a:latin typeface="Times New Roman" panose="02020603050405020304" pitchFamily="18" charset="0"/>
              </a:rPr>
              <a:t>letter followed by letters and digits”</a:t>
            </a:r>
            <a:r>
              <a:rPr lang="en-US" altLang="zh-TW" sz="1800" dirty="0"/>
              <a:t> </a:t>
            </a:r>
          </a:p>
          <a:p>
            <a:pPr marL="0" indent="0"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Lexemes</a:t>
            </a:r>
          </a:p>
          <a:p>
            <a:pPr marL="0" indent="0" algn="just">
              <a:buNone/>
            </a:pPr>
            <a:r>
              <a:rPr lang="en-US" sz="1800" dirty="0"/>
              <a:t>The sequence of character in a source program matched with a pattern for a token is called </a:t>
            </a:r>
            <a:r>
              <a:rPr lang="en-US" sz="1800" dirty="0" smtClean="0"/>
              <a:t>lexeme.</a:t>
            </a:r>
          </a:p>
          <a:p>
            <a:pPr marL="0" lvl="1" indent="0" algn="just">
              <a:buNone/>
            </a:pPr>
            <a:r>
              <a:rPr lang="en-US" altLang="zh-TW" sz="1800" dirty="0"/>
              <a:t>Example: 123, </a:t>
            </a:r>
            <a:r>
              <a:rPr lang="en-US" altLang="zh-TW" sz="1800" dirty="0" err="1" smtClean="0"/>
              <a:t>abc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1094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from NFA to </a:t>
            </a:r>
            <a:r>
              <a:rPr lang="en-US" dirty="0" smtClean="0"/>
              <a:t>DFA using Subset construction method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 smtClean="0"/>
                  <a:t>Input</a:t>
                </a:r>
                <a:r>
                  <a:rPr lang="en-US" i="1" dirty="0" smtClean="0"/>
                  <a:t>: </a:t>
                </a:r>
                <a:r>
                  <a:rPr lang="en-US" dirty="0" smtClean="0"/>
                  <a:t>An NFA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i="1" dirty="0" smtClean="0"/>
                  <a:t>Output</a:t>
                </a:r>
                <a:r>
                  <a:rPr lang="en-US" i="1" dirty="0" smtClean="0"/>
                  <a:t>: </a:t>
                </a:r>
                <a:r>
                  <a:rPr lang="en-US" dirty="0" smtClean="0"/>
                  <a:t>A DFA  D accepting the same language.</a:t>
                </a:r>
              </a:p>
              <a:p>
                <a:pPr marL="0" indent="0">
                  <a:buNone/>
                </a:pPr>
                <a:r>
                  <a:rPr lang="en-US" b="1" i="1" dirty="0" smtClean="0"/>
                  <a:t>Method</a:t>
                </a:r>
                <a:r>
                  <a:rPr lang="en-US" dirty="0" smtClean="0"/>
                  <a:t>: Algorithm construct a transition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𝐷𝑡𝑟𝑎𝑛</m:t>
                    </m:r>
                  </m:oMath>
                </a14:m>
                <a:r>
                  <a:rPr lang="en-US" dirty="0" smtClean="0"/>
                  <a:t> for D. We use the following operation: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489305"/>
              </p:ext>
            </p:extLst>
          </p:nvPr>
        </p:nvGraphicFramePr>
        <p:xfrm>
          <a:off x="304800" y="3076596"/>
          <a:ext cx="864870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OPERATION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811013"/>
                  </p:ext>
                </p:extLst>
              </p:nvPr>
            </p:nvGraphicFramePr>
            <p:xfrm>
              <a:off x="304800" y="3503316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𝑐𝑙𝑜𝑠𝑢𝑟𝑒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 smtClean="0"/>
                            <a:t>Set</a:t>
                          </a:r>
                          <a:r>
                            <a:rPr lang="en-US" sz="2200" b="0" baseline="0" dirty="0" smtClean="0"/>
                            <a:t> of NFA states reachable from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 smtClean="0"/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</m:t>
                              </m:r>
                            </m:oMath>
                          </a14:m>
                          <a:r>
                            <a:rPr lang="en-US" sz="2200" b="0" baseline="0" dirty="0" smtClean="0"/>
                            <a:t>– transition alone.</a:t>
                          </a:r>
                          <a:endParaRPr lang="en-US" sz="22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811013"/>
                  </p:ext>
                </p:extLst>
              </p:nvPr>
            </p:nvGraphicFramePr>
            <p:xfrm>
              <a:off x="304800" y="3503316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84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15" t="-4615" r="-26623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7827" t="-4615" r="-194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77738"/>
                  </p:ext>
                </p:extLst>
              </p:nvPr>
            </p:nvGraphicFramePr>
            <p:xfrm>
              <a:off x="304799" y="4287351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𝑐𝑙𝑜𝑠𝑢𝑟𝑒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 smtClean="0"/>
                            <a:t>Set</a:t>
                          </a:r>
                          <a:r>
                            <a:rPr lang="en-US" sz="2200" b="0" baseline="0" dirty="0" smtClean="0"/>
                            <a:t> of NFA states reachable from some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 smtClean="0"/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200" b="0" baseline="0" dirty="0" smtClean="0"/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</m:t>
                              </m:r>
                            </m:oMath>
                          </a14:m>
                          <a:r>
                            <a:rPr lang="en-US" sz="2200" b="0" baseline="0" dirty="0" smtClean="0"/>
                            <a:t>– transition alone.</a:t>
                          </a:r>
                          <a:endParaRPr lang="en-US" sz="22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77738"/>
                  </p:ext>
                </p:extLst>
              </p:nvPr>
            </p:nvGraphicFramePr>
            <p:xfrm>
              <a:off x="304799" y="4287351"/>
              <a:ext cx="8648701" cy="784035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84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58" t="-4651" r="-266495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7694" t="-4651" r="-194" b="-16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488693"/>
                  </p:ext>
                </p:extLst>
              </p:nvPr>
            </p:nvGraphicFramePr>
            <p:xfrm>
              <a:off x="319086" y="5071386"/>
              <a:ext cx="8648701" cy="7620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865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M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𝒐𝒗𝒆</m:t>
                                </m:r>
                                <m:r>
                                  <a:rPr lang="en-US" sz="20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:r>
                            <a:rPr lang="en-US" sz="2200" b="0" dirty="0" smtClean="0"/>
                            <a:t>Set</a:t>
                          </a:r>
                          <a:r>
                            <a:rPr lang="en-US" sz="2200" b="0" baseline="0" dirty="0" smtClean="0"/>
                            <a:t> of NFA states to which there is a transition on input symbol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2200" b="0" baseline="0" dirty="0" smtClean="0"/>
                            <a:t> from some NFA state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2200" b="0" baseline="0" dirty="0" smtClean="0"/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200" b="0" dirty="0" smtClean="0"/>
                            <a:t>.</a:t>
                          </a:r>
                          <a:endParaRPr lang="en-US" sz="22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488693"/>
                  </p:ext>
                </p:extLst>
              </p:nvPr>
            </p:nvGraphicFramePr>
            <p:xfrm>
              <a:off x="319086" y="5071386"/>
              <a:ext cx="8648701" cy="7620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362200"/>
                    <a:gridCol w="6286501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58" t="-4762" r="-266495" b="-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7694" t="-4762" r="-194" b="-158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25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initially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be the only state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𝐷𝑠𝑡𝑎𝑡𝑒𝑠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it is unmarked;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while </a:t>
                </a:r>
                <a:r>
                  <a:rPr lang="en-US" dirty="0"/>
                  <a:t>there </a:t>
                </a:r>
                <a:r>
                  <a:rPr lang="en-US" dirty="0" smtClean="0"/>
                  <a:t>is unmarked </a:t>
                </a:r>
                <a:r>
                  <a:rPr lang="en-US" dirty="0"/>
                  <a:t>states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𝐷𝑠𝑡𝑎𝑡𝑒𝑠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i="1" dirty="0" smtClean="0"/>
                  <a:t>do begin</a:t>
                </a:r>
                <a:endParaRPr lang="en-US" b="1" i="1" dirty="0"/>
              </a:p>
              <a:p>
                <a:pPr marL="0" indent="0" defTabSz="1028700">
                  <a:buNone/>
                </a:pPr>
                <a:r>
                  <a:rPr lang="en-US" dirty="0"/>
                  <a:t>	mark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 smtClean="0"/>
                  <a:t>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for each </a:t>
                </a:r>
                <a:r>
                  <a:rPr lang="en-US" dirty="0" smtClean="0"/>
                  <a:t>input symbol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</a:t>
                </a:r>
                <a:r>
                  <a:rPr lang="en-US" b="1" i="1" dirty="0"/>
                  <a:t>do begin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𝑚𝑜𝑣𝑒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:r>
                  <a:rPr lang="en-US" b="1" i="1" dirty="0"/>
                  <a:t>if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 is not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𝐷𝑠𝑡𝑎𝑡𝑒𝑠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		add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 as unmarked state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𝐷𝑠𝑡𝑎𝑡𝑒𝑠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𝐷𝑡𝑟𝑎𝑛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]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b="1" i="1" dirty="0"/>
                  <a:t>end</a:t>
                </a:r>
              </a:p>
              <a:p>
                <a:pPr marL="0" indent="0">
                  <a:buNone/>
                </a:pPr>
                <a:r>
                  <a:rPr lang="en-US" b="1" i="1" dirty="0"/>
                  <a:t>	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81000" y="6078659"/>
            <a:ext cx="87630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ε </a:t>
            </a:r>
            <a:r>
              <a:rPr lang="en-US" dirty="0"/>
              <a:t>– closure (0)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a|b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7776" y="114300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3992" y="1142999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abb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62263" y="5012599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 {0,1,2,4,7}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58627" y="5012599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H="1" flipV="1">
            <a:off x="2766064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40881" y="4961843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Closure(0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276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5" grpId="0"/>
      <p:bldP spid="27" grpId="0"/>
      <p:bldP spid="57" grpId="0"/>
      <p:bldP spid="61" grpId="0"/>
      <p:bldP spid="63" grpId="0"/>
      <p:bldP spid="65" grpId="0"/>
      <p:bldP spid="81" grpId="0" animBg="1"/>
      <p:bldP spid="82" grpId="0"/>
      <p:bldP spid="84" grpId="0"/>
      <p:bldP spid="85" grpId="0"/>
      <p:bldP spid="86" grpId="0"/>
      <p:bldP spid="44" grpId="0"/>
      <p:bldP spid="45" grpId="0"/>
      <p:bldP spid="19" grpId="0"/>
      <p:bldP spid="48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8412" y="4626954"/>
            <a:ext cx="18109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A= </a:t>
            </a:r>
            <a:r>
              <a:rPr lang="en-US" sz="2200" b="1" dirty="0">
                <a:solidFill>
                  <a:schemeClr val="tx1"/>
                </a:solidFill>
              </a:rPr>
              <a:t>{0,1,2,4,7}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{3,6,7,1,2,4,8}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6695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4000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7644942" y="4429851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7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8412" y="4626954"/>
            <a:ext cx="18109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A= {0,1,2,4,7}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A,b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134955" y="5162502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A,b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= {5,6,7,1,2,4}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8121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7478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8287775" y="4444856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83" grpId="0" animBg="1"/>
      <p:bldP spid="74" grpId="0"/>
      <p:bldP spid="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74532" y="4699011"/>
            <a:ext cx="216739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B= {1,2,3,4,6,7,8}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B</a:t>
            </a:r>
            <a:r>
              <a:rPr lang="en-US" sz="2200" dirty="0" err="1" smtClean="0">
                <a:solidFill>
                  <a:schemeClr val="tx1"/>
                </a:solidFill>
              </a:rPr>
              <a:t>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B</a:t>
            </a:r>
            <a:r>
              <a:rPr lang="en-US" sz="2200" dirty="0" err="1" smtClean="0">
                <a:solidFill>
                  <a:schemeClr val="tx1"/>
                </a:solidFill>
              </a:rPr>
              <a:t>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{3,6,7,1,2,4,8}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6695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46385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8637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7680599" y="4816628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8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74532" y="4699011"/>
            <a:ext cx="216739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B= {1,2,3,4,6,7,8}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B,b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{5,9}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B,b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{5,6,7,1,2,4,9}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1,2,4,5,6,7,9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6695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91176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2067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273012" y="4811772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39094" y="4739003"/>
            <a:ext cx="216739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C= {1,2,4,5,6,7}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C,a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C,a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{3,6,7,1,2,4,8}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6695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8511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3414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50066"/>
              </p:ext>
            </p:extLst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7680599" y="5188114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C,b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134955" y="5162502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C</a:t>
            </a:r>
            <a:r>
              <a:rPr lang="en-US" sz="2200" dirty="0" err="1" smtClean="0">
                <a:solidFill>
                  <a:schemeClr val="tx1"/>
                </a:solidFill>
              </a:rPr>
              <a:t>,b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= {5,6,7,1,2,4}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8121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7478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2066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26280"/>
              </p:ext>
            </p:extLst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39094" y="4739003"/>
            <a:ext cx="216739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C= {1,2,4,5,6,7}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381353" y="5205934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4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Token, Pattern &amp; </a:t>
            </a:r>
            <a:r>
              <a:rPr lang="en-US" dirty="0" smtClean="0"/>
              <a:t>Lexemes (Example)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 total </a:t>
            </a:r>
            <a:r>
              <a:rPr lang="en-US" b="1" dirty="0"/>
              <a:t>= sum + </a:t>
            </a:r>
            <a:r>
              <a:rPr lang="en-US" b="1" dirty="0" smtClean="0"/>
              <a:t>12.5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Tokens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/>
              <a:t>total 		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= 	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sum 	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+ 	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12.5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Lexemes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/>
              <a:t>Lexemes of identifier: total, sum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Lexemes of operator: =, +</a:t>
            </a:r>
          </a:p>
          <a:p>
            <a:pPr marL="0" indent="0">
              <a:buNone/>
            </a:pPr>
            <a:r>
              <a:rPr lang="en-US" dirty="0" smtClean="0"/>
              <a:t>	Lexemes of constant: 12.5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738440" y="19621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Identifier1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1900240" y="2114544"/>
            <a:ext cx="838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33672" y="2414588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1895472" y="2566988"/>
            <a:ext cx="838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14616" y="293847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Identifier2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876416" y="3090872"/>
            <a:ext cx="838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28904" y="3424247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90704" y="3576647"/>
            <a:ext cx="838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14620" y="386716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76420" y="4019564"/>
            <a:ext cx="8382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4393414" y="1647832"/>
            <a:ext cx="666732" cy="274320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60146" y="2647948"/>
            <a:ext cx="1416854" cy="73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Tokens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97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8570" y="4709755"/>
            <a:ext cx="224897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D= </a:t>
            </a:r>
            <a:r>
              <a:rPr lang="en-US" sz="2200" b="1" dirty="0">
                <a:solidFill>
                  <a:schemeClr val="tx1"/>
                </a:solidFill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</a:rPr>
              <a:t>1,2,4,5,6,7,9}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D,a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D</a:t>
            </a:r>
            <a:r>
              <a:rPr lang="en-US" sz="2200" dirty="0" err="1" smtClean="0">
                <a:solidFill>
                  <a:schemeClr val="tx1"/>
                </a:solidFill>
              </a:rPr>
              <a:t>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{3,6,7,1,2,4,8}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6695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8511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3414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22668"/>
              </p:ext>
            </p:extLst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85964"/>
              </p:ext>
            </p:extLst>
          </p:nvPr>
        </p:nvGraphicFramePr>
        <p:xfrm>
          <a:off x="5724085" y="5471434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7713624" y="5559348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7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8570" y="4709755"/>
            <a:ext cx="224897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D= </a:t>
            </a:r>
            <a:r>
              <a:rPr lang="en-US" sz="2200" b="1" dirty="0">
                <a:solidFill>
                  <a:schemeClr val="tx1"/>
                </a:solidFill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</a:rPr>
              <a:t>1,2,4,5,6,7,9}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D,b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7874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{5,10}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D,b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708552" y="558181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{5,6,7,1,2,4,10}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85666" y="5990628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{1,2,4,5,6,7,10}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6695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8511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3414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22668"/>
              </p:ext>
            </p:extLst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71344"/>
              </p:ext>
            </p:extLst>
          </p:nvPr>
        </p:nvGraphicFramePr>
        <p:xfrm>
          <a:off x="5724085" y="5471434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Rectangle 102"/>
          <p:cNvSpPr/>
          <p:nvPr/>
        </p:nvSpPr>
        <p:spPr>
          <a:xfrm>
            <a:off x="8375452" y="5529578"/>
            <a:ext cx="376111" cy="211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10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	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8570" y="4709755"/>
            <a:ext cx="238463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</a:rPr>
              <a:t>= </a:t>
            </a:r>
            <a:r>
              <a:rPr lang="en-US" sz="2200" b="1" dirty="0">
                <a:solidFill>
                  <a:schemeClr val="tx1"/>
                </a:solidFill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</a:rPr>
              <a:t>1,2,4,5,6,7,10}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>
                <a:solidFill>
                  <a:schemeClr val="tx1"/>
                </a:solidFill>
              </a:rPr>
              <a:t>E</a:t>
            </a:r>
            <a:r>
              <a:rPr lang="en-US" sz="2200" dirty="0" err="1" smtClean="0">
                <a:solidFill>
                  <a:schemeClr val="tx1"/>
                </a:solidFill>
              </a:rPr>
              <a:t>,a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218464" y="5148578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E,a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{3,6,7,1,2,4,8}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89735" y="4978874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</a:t>
            </a:r>
            <a:r>
              <a:rPr lang="en-US" sz="2200" dirty="0">
                <a:solidFill>
                  <a:schemeClr val="tx1"/>
                </a:solidFill>
              </a:rPr>
              <a:t>1,2,3,4,6,7,8</a:t>
            </a:r>
            <a:r>
              <a:rPr lang="en-US" sz="2200" dirty="0" smtClean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86695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8511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3414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22668"/>
              </p:ext>
            </p:extLst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60700"/>
              </p:ext>
            </p:extLst>
          </p:nvPr>
        </p:nvGraphicFramePr>
        <p:xfrm>
          <a:off x="5724085" y="5471434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51628"/>
              </p:ext>
            </p:extLst>
          </p:nvPr>
        </p:nvGraphicFramePr>
        <p:xfrm>
          <a:off x="5718293" y="5837194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7699336" y="5926149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8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NFA to DFA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Oval 3"/>
          <p:cNvSpPr/>
          <p:nvPr/>
        </p:nvSpPr>
        <p:spPr>
          <a:xfrm>
            <a:off x="1309692" y="28194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081457" y="21168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75321" y="345161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3075321" y="2135663"/>
            <a:ext cx="457200" cy="438011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064600" y="349091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08798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31287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53776" y="2780177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96729" y="279015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3400" y="281939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33482" y="2780177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03699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1568" y="266700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15805" y="2351552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6975" y="193404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26" name="Straight Arrow Connector 25"/>
          <p:cNvCxnSpPr>
            <a:endCxn id="9" idx="2"/>
          </p:cNvCxnSpPr>
          <p:nvPr/>
        </p:nvCxnSpPr>
        <p:spPr>
          <a:xfrm>
            <a:off x="2533667" y="3680217"/>
            <a:ext cx="541654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16975" y="373140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7"/>
            <a:endCxn id="8" idx="3"/>
          </p:cNvCxnSpPr>
          <p:nvPr/>
        </p:nvCxnSpPr>
        <p:spPr>
          <a:xfrm flipV="1">
            <a:off x="1699937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</p:cNvCxnSpPr>
          <p:nvPr/>
        </p:nvCxnSpPr>
        <p:spPr>
          <a:xfrm>
            <a:off x="1699937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5"/>
            <a:endCxn id="12" idx="1"/>
          </p:cNvCxnSpPr>
          <p:nvPr/>
        </p:nvCxnSpPr>
        <p:spPr>
          <a:xfrm>
            <a:off x="3465566" y="2509529"/>
            <a:ext cx="410187" cy="37682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7"/>
            <a:endCxn id="12" idx="3"/>
          </p:cNvCxnSpPr>
          <p:nvPr/>
        </p:nvCxnSpPr>
        <p:spPr>
          <a:xfrm flipV="1">
            <a:off x="3465566" y="3209644"/>
            <a:ext cx="410187" cy="308928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271771" y="300877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51727" y="2654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281161" y="301875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6111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308667" y="2994945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425264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78111" y="2993964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21867" y="2664618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90500" y="3047999"/>
            <a:ext cx="242900" cy="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015289" y="2843213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24000" y="33706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83156" y="236902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04306" y="2358623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16975" y="338375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16" idx="4"/>
            <a:endCxn id="13" idx="4"/>
          </p:cNvCxnSpPr>
          <p:nvPr/>
        </p:nvCxnSpPr>
        <p:spPr>
          <a:xfrm rot="5400000" flipH="1" flipV="1">
            <a:off x="2841332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/>
          <p:nvPr/>
        </p:nvCxnSpPr>
        <p:spPr>
          <a:xfrm rot="16200000" flipH="1" flipV="1">
            <a:off x="2766063" y="1524629"/>
            <a:ext cx="36576" cy="2569464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16975" y="1294439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95563" y="427507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9939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9939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5400000" flipH="1" flipV="1">
            <a:off x="2841333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03700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5400000" flipH="1" flipV="1">
            <a:off x="2841335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699940" y="2507106"/>
            <a:ext cx="448475" cy="379249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9940" y="3209645"/>
            <a:ext cx="433971" cy="32889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03701" y="3039382"/>
            <a:ext cx="419092" cy="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2841336" y="1058044"/>
            <a:ext cx="39222" cy="4397887"/>
          </a:xfrm>
          <a:prstGeom prst="curvedConnector3">
            <a:avLst>
              <a:gd name="adj1" fmla="val -3059900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004" y="5104591"/>
            <a:ext cx="1490483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E,b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/>
          </a:p>
        </p:txBody>
      </p:sp>
      <p:sp>
        <p:nvSpPr>
          <p:cNvPr id="58" name="Rectangle 57"/>
          <p:cNvSpPr/>
          <p:nvPr/>
        </p:nvSpPr>
        <p:spPr>
          <a:xfrm>
            <a:off x="1134955" y="5162502"/>
            <a:ext cx="172598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{5}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74532" y="5534752"/>
            <a:ext cx="2700790" cy="468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𝜖- </a:t>
            </a:r>
            <a:r>
              <a:rPr lang="en-US" sz="2200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Closure(</a:t>
            </a:r>
            <a:r>
              <a:rPr lang="en-US" sz="2200" dirty="0" smtClean="0">
                <a:solidFill>
                  <a:schemeClr val="tx1"/>
                </a:solidFill>
              </a:rPr>
              <a:t>Move(</a:t>
            </a:r>
            <a:r>
              <a:rPr lang="en-US" sz="2200" dirty="0" err="1" smtClean="0">
                <a:solidFill>
                  <a:schemeClr val="tx1"/>
                </a:solidFill>
              </a:rPr>
              <a:t>E,b</a:t>
            </a:r>
            <a:r>
              <a:rPr lang="en-US" sz="2200" dirty="0" smtClean="0">
                <a:solidFill>
                  <a:schemeClr val="tx1"/>
                </a:solidFill>
              </a:rPr>
              <a:t>))</a:t>
            </a:r>
            <a:endParaRPr lang="en-US" sz="2200" dirty="0"/>
          </a:p>
        </p:txBody>
      </p:sp>
      <p:sp>
        <p:nvSpPr>
          <p:cNvPr id="71" name="Rectangle 70"/>
          <p:cNvSpPr/>
          <p:nvPr/>
        </p:nvSpPr>
        <p:spPr>
          <a:xfrm>
            <a:off x="2607541" y="5594599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= {5,6,7,1,2,4}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00325" y="5965890"/>
            <a:ext cx="87266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----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82416" y="4401275"/>
            <a:ext cx="471465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482416" y="4401275"/>
            <a:ext cx="414313" cy="36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039639" y="4455552"/>
            <a:ext cx="473773" cy="251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6975" y="5989841"/>
            <a:ext cx="253642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 smtClean="0">
                <a:solidFill>
                  <a:schemeClr val="tx1"/>
                </a:solidFill>
              </a:rPr>
              <a:t>{1,2,4,5,6,7}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8121"/>
              </p:ext>
            </p:extLst>
          </p:nvPr>
        </p:nvGraphicFramePr>
        <p:xfrm>
          <a:off x="5724084" y="3942812"/>
          <a:ext cx="3177041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States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7478"/>
              </p:ext>
            </p:extLst>
          </p:nvPr>
        </p:nvGraphicFramePr>
        <p:xfrm>
          <a:off x="5724085" y="436575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 = {0,1,2,4,7}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20662"/>
              </p:ext>
            </p:extLst>
          </p:nvPr>
        </p:nvGraphicFramePr>
        <p:xfrm>
          <a:off x="5724085" y="4731512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 = {1,2,3,4,6,7,8}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26280"/>
              </p:ext>
            </p:extLst>
          </p:nvPr>
        </p:nvGraphicFramePr>
        <p:xfrm>
          <a:off x="5724085" y="5104591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 = {1,2,4,5,6,7}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0220"/>
              </p:ext>
            </p:extLst>
          </p:nvPr>
        </p:nvGraphicFramePr>
        <p:xfrm>
          <a:off x="5724085" y="5471434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 = {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1,2,4,5,6,7,9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73425"/>
              </p:ext>
            </p:extLst>
          </p:nvPr>
        </p:nvGraphicFramePr>
        <p:xfrm>
          <a:off x="5718293" y="5837194"/>
          <a:ext cx="317704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smtClean="0"/>
                        <a:t>E = {</a:t>
                      </a:r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1,2,4,5,6,7,10</a:t>
                      </a:r>
                      <a:r>
                        <a:rPr lang="en-US" sz="1700" b="1" dirty="0" smtClean="0"/>
                        <a:t>}</a:t>
                      </a:r>
                      <a:endParaRPr lang="en-US" sz="17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358570" y="4709755"/>
            <a:ext cx="238463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E</a:t>
            </a:r>
            <a:r>
              <a:rPr lang="en-US" sz="2200" b="1" dirty="0" smtClean="0">
                <a:solidFill>
                  <a:schemeClr val="tx1"/>
                </a:solidFill>
              </a:rPr>
              <a:t>= </a:t>
            </a:r>
            <a:r>
              <a:rPr lang="en-US" sz="2200" b="1" dirty="0">
                <a:solidFill>
                  <a:schemeClr val="tx1"/>
                </a:solidFill>
              </a:rPr>
              <a:t>{</a:t>
            </a:r>
            <a:r>
              <a:rPr lang="en-US" sz="2200" b="1" dirty="0" smtClean="0">
                <a:solidFill>
                  <a:schemeClr val="tx1"/>
                </a:solidFill>
              </a:rPr>
              <a:t>1,2,4,5,6,7,10}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313712" y="5910264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70" grpId="0"/>
      <p:bldP spid="71" grpId="0"/>
      <p:bldP spid="72" grpId="0"/>
      <p:bldP spid="74" grpId="0"/>
      <p:bldP spid="9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70908"/>
              </p:ext>
            </p:extLst>
          </p:nvPr>
        </p:nvGraphicFramePr>
        <p:xfrm>
          <a:off x="1238247" y="2322632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76668"/>
              </p:ext>
            </p:extLst>
          </p:nvPr>
        </p:nvGraphicFramePr>
        <p:xfrm>
          <a:off x="1238248" y="2688392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48388"/>
              </p:ext>
            </p:extLst>
          </p:nvPr>
        </p:nvGraphicFramePr>
        <p:xfrm>
          <a:off x="1238247" y="3061471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90325"/>
              </p:ext>
            </p:extLst>
          </p:nvPr>
        </p:nvGraphicFramePr>
        <p:xfrm>
          <a:off x="1238247" y="3428314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71366"/>
              </p:ext>
            </p:extLst>
          </p:nvPr>
        </p:nvGraphicFramePr>
        <p:xfrm>
          <a:off x="1238247" y="3794074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/>
                        <a:t>E 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61385"/>
              </p:ext>
            </p:extLst>
          </p:nvPr>
        </p:nvGraphicFramePr>
        <p:xfrm>
          <a:off x="1238246" y="1953213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452903" y="3032375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03" y="3032375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681658" y="2181101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58" y="2181101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681658" y="375926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58" y="3759263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7"/>
            <a:endCxn id="19" idx="2"/>
          </p:cNvCxnSpPr>
          <p:nvPr/>
        </p:nvCxnSpPr>
        <p:spPr>
          <a:xfrm flipV="1">
            <a:off x="4973229" y="2485901"/>
            <a:ext cx="708429" cy="63574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5"/>
            <a:endCxn id="20" idx="2"/>
          </p:cNvCxnSpPr>
          <p:nvPr/>
        </p:nvCxnSpPr>
        <p:spPr>
          <a:xfrm>
            <a:off x="4973229" y="3552701"/>
            <a:ext cx="708429" cy="51136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9" idx="1"/>
            <a:endCxn id="19" idx="7"/>
          </p:cNvCxnSpPr>
          <p:nvPr/>
        </p:nvCxnSpPr>
        <p:spPr>
          <a:xfrm rot="5400000" flipH="1" flipV="1">
            <a:off x="5986458" y="2054849"/>
            <a:ext cx="12700" cy="431052"/>
          </a:xfrm>
          <a:prstGeom prst="curvedConnector3">
            <a:avLst>
              <a:gd name="adj1" fmla="val 509044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7"/>
          <p:cNvSpPr txBox="1"/>
          <p:nvPr/>
        </p:nvSpPr>
        <p:spPr>
          <a:xfrm>
            <a:off x="4998972" y="24382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25" name="TextBox 38"/>
          <p:cNvSpPr txBox="1"/>
          <p:nvPr/>
        </p:nvSpPr>
        <p:spPr>
          <a:xfrm>
            <a:off x="4913222" y="3715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5841965" y="12889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43345" y="3357188"/>
            <a:ext cx="30955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6200000" flipH="1" flipV="1">
            <a:off x="5980108" y="4075547"/>
            <a:ext cx="12700" cy="431052"/>
          </a:xfrm>
          <a:prstGeom prst="curvedConnector3">
            <a:avLst>
              <a:gd name="adj1" fmla="val 509044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1"/>
          <p:cNvSpPr txBox="1"/>
          <p:nvPr/>
        </p:nvSpPr>
        <p:spPr>
          <a:xfrm>
            <a:off x="5845171" y="4891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0" idx="0"/>
          </p:cNvCxnSpPr>
          <p:nvPr/>
        </p:nvCxnSpPr>
        <p:spPr>
          <a:xfrm flipV="1">
            <a:off x="5986458" y="2797238"/>
            <a:ext cx="0" cy="962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7"/>
          <p:cNvSpPr txBox="1"/>
          <p:nvPr/>
        </p:nvSpPr>
        <p:spPr>
          <a:xfrm>
            <a:off x="5709604" y="320199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7262831" y="2176338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31" y="2176338"/>
                <a:ext cx="609600" cy="6096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324737" y="373855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37" y="3738553"/>
                <a:ext cx="609600" cy="6096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7400937" y="3808215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8" name="Straight Arrow Connector 47"/>
          <p:cNvCxnSpPr>
            <a:stCxn id="19" idx="7"/>
            <a:endCxn id="43" idx="1"/>
          </p:cNvCxnSpPr>
          <p:nvPr/>
        </p:nvCxnSpPr>
        <p:spPr>
          <a:xfrm flipV="1">
            <a:off x="6201984" y="2265612"/>
            <a:ext cx="1150121" cy="47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 flipV="1">
            <a:off x="6213584" y="2614548"/>
            <a:ext cx="1150121" cy="47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1"/>
          <p:cNvSpPr txBox="1"/>
          <p:nvPr/>
        </p:nvSpPr>
        <p:spPr>
          <a:xfrm>
            <a:off x="6626719" y="1882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5" name="TextBox 41"/>
          <p:cNvSpPr txBox="1"/>
          <p:nvPr/>
        </p:nvSpPr>
        <p:spPr>
          <a:xfrm>
            <a:off x="6693829" y="25784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10800000" flipV="1">
            <a:off x="7596179" y="2806544"/>
            <a:ext cx="0" cy="962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41"/>
          <p:cNvSpPr txBox="1"/>
          <p:nvPr/>
        </p:nvSpPr>
        <p:spPr>
          <a:xfrm>
            <a:off x="7567631" y="31702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5" idx="2"/>
          </p:cNvCxnSpPr>
          <p:nvPr/>
        </p:nvCxnSpPr>
        <p:spPr>
          <a:xfrm flipH="1" flipV="1">
            <a:off x="6237393" y="4043302"/>
            <a:ext cx="1087344" cy="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1"/>
          <p:cNvSpPr txBox="1"/>
          <p:nvPr/>
        </p:nvSpPr>
        <p:spPr>
          <a:xfrm>
            <a:off x="6634154" y="4084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6230560" y="2715715"/>
            <a:ext cx="1185529" cy="11004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1"/>
          <p:cNvSpPr txBox="1"/>
          <p:nvPr/>
        </p:nvSpPr>
        <p:spPr>
          <a:xfrm>
            <a:off x="6585904" y="3173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52407" y="4525594"/>
            <a:ext cx="1936294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Transition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410201" y="5170995"/>
            <a:ext cx="2523418" cy="43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DFA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/>
      <p:bldP spid="25" grpId="0"/>
      <p:bldP spid="26" grpId="0"/>
      <p:bldP spid="34" grpId="0"/>
      <p:bldP spid="37" grpId="0"/>
      <p:bldP spid="43" grpId="0" animBg="1"/>
      <p:bldP spid="45" grpId="0" animBg="1"/>
      <p:bldP spid="46" grpId="0" animBg="1"/>
      <p:bldP spid="53" grpId="0"/>
      <p:bldP spid="55" grpId="0"/>
      <p:bldP spid="57" grpId="0"/>
      <p:bldP spid="59" grpId="0"/>
      <p:bldP spid="64" grpId="0"/>
      <p:bldP spid="93" grpId="0"/>
      <p:bldP spid="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NFA to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)*a(</a:t>
            </a:r>
            <a:r>
              <a:rPr lang="en-US" dirty="0" err="1" smtClean="0"/>
              <a:t>a+b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)*ab*a</a:t>
            </a:r>
          </a:p>
        </p:txBody>
      </p:sp>
    </p:spTree>
    <p:extLst>
      <p:ext uri="{BB962C8B-B14F-4D97-AF65-F5344CB8AC3E}">
        <p14:creationId xmlns:p14="http://schemas.microsoft.com/office/powerpoint/2010/main" val="39742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DFA Optimization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Optimization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8763000" cy="5257800"/>
              </a:xfrm>
            </p:spPr>
            <p:txBody>
              <a:bodyPr>
                <a:noAutofit/>
              </a:bodyPr>
              <a:lstStyle/>
              <a:p>
                <a:pPr marL="457200" lvl="0" indent="-457200" algn="just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200" dirty="0"/>
                  <a:t>Construct an initial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/>
                  <a:t> of the set of states with two groups: the accepting states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200" dirty="0"/>
                  <a:t> and the non-accepting states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457200" lvl="0" indent="-457200" algn="just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200" dirty="0" smtClean="0"/>
                  <a:t>Apply </a:t>
                </a:r>
                <a:r>
                  <a:rPr lang="en-US" sz="2200" dirty="0"/>
                  <a:t>the repartition procedure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/>
                  <a:t> to construct a new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457200" lvl="0" indent="-457200" algn="just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200" i="0" dirty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/>
                  <a:t>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𝑓𝑖𝑛𝑎𝑙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200" i="0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continue with </a:t>
                </a:r>
                <a:r>
                  <a:rPr lang="en-US" sz="2200" dirty="0" smtClean="0"/>
                  <a:t>step (4). Otherwise</a:t>
                </a:r>
                <a:r>
                  <a:rPr lang="en-US" sz="2200" dirty="0"/>
                  <a:t>, repeat step (2) </a:t>
                </a:r>
                <a:r>
                  <a:rPr lang="en-US" sz="2200" dirty="0" smtClean="0"/>
                  <a:t>  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200" i="0" dirty="0" err="1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 algn="just" defTabSz="600075">
                  <a:spcBef>
                    <a:spcPts val="0"/>
                  </a:spcBef>
                  <a:buNone/>
                </a:pPr>
                <a:r>
                  <a:rPr lang="en-US" sz="2200" dirty="0"/>
                  <a:t>		</a:t>
                </a:r>
                <a:r>
                  <a:rPr lang="en-US" sz="2200" b="1" dirty="0"/>
                  <a:t>for</a:t>
                </a:r>
                <a:r>
                  <a:rPr lang="en-US" sz="2200" dirty="0"/>
                  <a:t> each group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do begin </a:t>
                </a:r>
              </a:p>
              <a:p>
                <a:pPr marL="0" indent="0" algn="just" defTabSz="704850">
                  <a:spcBef>
                    <a:spcPts val="0"/>
                  </a:spcBef>
                  <a:buNone/>
                </a:pPr>
                <a:r>
                  <a:rPr lang="en-US" sz="2200" dirty="0"/>
                  <a:t>			partition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into subgroups such that two states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200" dirty="0"/>
              </a:p>
              <a:p>
                <a:pPr marL="0" indent="0" algn="just" defTabSz="642938">
                  <a:spcBef>
                    <a:spcPts val="0"/>
                  </a:spcBef>
                  <a:buNone/>
                </a:pPr>
                <a:r>
                  <a:rPr lang="en-US" sz="2200" dirty="0"/>
                  <a:t>				</a:t>
                </a:r>
                <a:r>
                  <a:rPr lang="en-US" sz="2200" dirty="0" smtClean="0"/>
                  <a:t>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are in the same subgroup if and only if for all </a:t>
                </a:r>
              </a:p>
              <a:p>
                <a:pPr marL="0" indent="0" algn="just" defTabSz="198438">
                  <a:spcBef>
                    <a:spcPts val="0"/>
                  </a:spcBef>
                  <a:buNone/>
                  <a:tabLst>
                    <a:tab pos="2057400" algn="l"/>
                  </a:tabLst>
                </a:pPr>
                <a:r>
                  <a:rPr lang="en-US" sz="2200" dirty="0"/>
                  <a:t>				input symbols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, states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have transitions 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200" dirty="0"/>
              </a:p>
              <a:p>
                <a:pPr marL="0" indent="0" algn="just" defTabSz="657225">
                  <a:spcBef>
                    <a:spcPts val="0"/>
                  </a:spcBef>
                  <a:buNone/>
                </a:pPr>
                <a:r>
                  <a:rPr lang="en-US" sz="2200" dirty="0"/>
                  <a:t>				</a:t>
                </a:r>
                <a:r>
                  <a:rPr lang="en-US" sz="2200" dirty="0" smtClean="0"/>
                  <a:t>to </a:t>
                </a:r>
                <a:r>
                  <a:rPr lang="en-US" sz="2200" dirty="0"/>
                  <a:t>states in the same group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0" indent="0" algn="just" defTabSz="704850">
                  <a:spcBef>
                    <a:spcPts val="0"/>
                  </a:spcBef>
                  <a:buNone/>
                </a:pPr>
                <a:r>
                  <a:rPr lang="en-US" sz="2200" dirty="0"/>
                  <a:t>			replace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𝑛𝑒𝑤</m:t>
                    </m:r>
                  </m:oMath>
                </a14:m>
                <a:r>
                  <a:rPr lang="en-US" sz="2200" dirty="0"/>
                  <a:t> by the set of all subgroups </a:t>
                </a:r>
                <a:r>
                  <a:rPr lang="en-US" sz="2200" dirty="0" smtClean="0"/>
                  <a:t>formed.</a:t>
                </a:r>
              </a:p>
              <a:p>
                <a:pPr marL="1200150" indent="0" algn="just" defTabSz="704850">
                  <a:spcBef>
                    <a:spcPts val="0"/>
                  </a:spcBef>
                  <a:buNone/>
                </a:pPr>
                <a:r>
                  <a:rPr lang="en-US" sz="2200" b="1" dirty="0" smtClean="0"/>
                  <a:t>end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8763000" cy="5257800"/>
              </a:xfrm>
              <a:blipFill rotWithShape="0">
                <a:blip r:embed="rId2"/>
                <a:stretch>
                  <a:fillRect l="-904" t="-463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Optimization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en-US" sz="2200" dirty="0"/>
                  <a:t>Choose one state in each group of the partition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𝑓𝑖𝑛𝑎𝑙</m:t>
                    </m:r>
                  </m:oMath>
                </a14:m>
                <a:r>
                  <a:rPr lang="en-US" sz="2200" dirty="0"/>
                  <a:t> as the representative for that group. The representatives will be the states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. Let s be a representative state, and suppose on input a there is a transition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. 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be the representative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s group.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 has a transition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. Let the start state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 be the representative of the group containing start state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200" dirty="0"/>
                  <a:t>, and let the accepting states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 be the representatives that are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4"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 has a dead state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 smtClean="0"/>
                  <a:t>, </a:t>
                </a:r>
                <a:r>
                  <a:rPr lang="en-US" sz="2200" dirty="0"/>
                  <a:t>then remove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. Also remove any state not reachable from the start state.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94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Optimization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466"/>
              </p:ext>
            </p:extLst>
          </p:nvPr>
        </p:nvGraphicFramePr>
        <p:xfrm>
          <a:off x="6267457" y="1665396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946157"/>
              </p:ext>
            </p:extLst>
          </p:nvPr>
        </p:nvGraphicFramePr>
        <p:xfrm>
          <a:off x="6267458" y="2031156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27208"/>
              </p:ext>
            </p:extLst>
          </p:nvPr>
        </p:nvGraphicFramePr>
        <p:xfrm>
          <a:off x="6267457" y="2404235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19116"/>
              </p:ext>
            </p:extLst>
          </p:nvPr>
        </p:nvGraphicFramePr>
        <p:xfrm>
          <a:off x="6267457" y="277107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21806"/>
              </p:ext>
            </p:extLst>
          </p:nvPr>
        </p:nvGraphicFramePr>
        <p:xfrm>
          <a:off x="6267457" y="3136838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/>
                        <a:t>E 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20331"/>
              </p:ext>
            </p:extLst>
          </p:nvPr>
        </p:nvGraphicFramePr>
        <p:xfrm>
          <a:off x="6267456" y="1295977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295977"/>
                <a:ext cx="1524000" cy="381000"/>
              </a:xfrm>
              <a:prstGeom prst="rect">
                <a:avLst/>
              </a:prstGeom>
              <a:blipFill rotWithShape="0">
                <a:blip r:embed="rId2"/>
                <a:stretch>
                  <a:fillRect l="-6800" r="-2800" b="-1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Nonaccepting States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47285"/>
                <a:ext cx="2876550" cy="822710"/>
              </a:xfrm>
              <a:prstGeom prst="rect">
                <a:avLst/>
              </a:prstGeom>
              <a:blipFill rotWithShape="0">
                <a:blip r:embed="rId3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Accepting States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770" y="1947285"/>
                <a:ext cx="2876550" cy="822710"/>
              </a:xfrm>
              <a:prstGeom prst="rect">
                <a:avLst/>
              </a:prstGeom>
              <a:blipFill rotWithShape="0">
                <a:blip r:embed="rId4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2667000" y="1676977"/>
            <a:ext cx="742950" cy="354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5662" y="1663618"/>
            <a:ext cx="781050" cy="3961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1856" y="3034236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6" y="3034236"/>
                <a:ext cx="1766896" cy="8227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00090" y="3034236"/>
                <a:ext cx="695317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090" y="3034236"/>
                <a:ext cx="695317" cy="8227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1625802" y="2763928"/>
            <a:ext cx="742950" cy="354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54464" y="2750569"/>
            <a:ext cx="781050" cy="3961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23769" y="3770765"/>
            <a:ext cx="742950" cy="35417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52431" y="3757406"/>
            <a:ext cx="781050" cy="3961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0321" y="399942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" y="3999428"/>
                <a:ext cx="1766896" cy="8227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569624" y="3999428"/>
                <a:ext cx="1766896" cy="822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24" y="3999428"/>
                <a:ext cx="1766896" cy="8227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04515" y="4890049"/>
            <a:ext cx="41576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Now no more splitting is possible.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" y="5382953"/>
            <a:ext cx="51435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If we chose A as the representative for </a:t>
            </a:r>
            <a:r>
              <a:rPr lang="en-US" sz="2000" dirty="0" smtClean="0"/>
              <a:t>group </a:t>
            </a:r>
            <a:r>
              <a:rPr lang="en-US" sz="2000" dirty="0"/>
              <a:t>(AC), then we obtain reduced transition table</a:t>
            </a:r>
          </a:p>
          <a:p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30729"/>
              </p:ext>
            </p:extLst>
          </p:nvPr>
        </p:nvGraphicFramePr>
        <p:xfrm>
          <a:off x="6269957" y="4366118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91566"/>
              </p:ext>
            </p:extLst>
          </p:nvPr>
        </p:nvGraphicFramePr>
        <p:xfrm>
          <a:off x="6269958" y="4731878"/>
          <a:ext cx="234790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06452"/>
              </p:ext>
            </p:extLst>
          </p:nvPr>
        </p:nvGraphicFramePr>
        <p:xfrm>
          <a:off x="6275748" y="5098620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 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0853"/>
              </p:ext>
            </p:extLst>
          </p:nvPr>
        </p:nvGraphicFramePr>
        <p:xfrm>
          <a:off x="6278644" y="5465362"/>
          <a:ext cx="2342114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/>
                        <a:t>E </a:t>
                      </a:r>
                      <a:endParaRPr lang="en-US" sz="17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24165"/>
              </p:ext>
            </p:extLst>
          </p:nvPr>
        </p:nvGraphicFramePr>
        <p:xfrm>
          <a:off x="6269956" y="3996699"/>
          <a:ext cx="2347906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97201" y="582612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Optimized Transition Table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20" grpId="0"/>
      <p:bldP spid="21" grpId="0"/>
      <p:bldP spid="26" grpId="0"/>
      <p:bldP spid="29" grpId="0"/>
      <p:bldP spid="12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Buffering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 to DFA without constructing NFA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RE to direct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TW" sz="2600" dirty="0"/>
              <a:t>Construct a syntax tree for (</a:t>
            </a:r>
            <a:r>
              <a:rPr lang="en-US" altLang="zh-TW" sz="2600" i="1" dirty="0"/>
              <a:t>r</a:t>
            </a:r>
            <a:r>
              <a:rPr lang="en-US" altLang="zh-TW" sz="2600" dirty="0"/>
              <a:t>)#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TW" sz="2600" dirty="0"/>
              <a:t>Traverse the tree to construct functions </a:t>
            </a:r>
            <a:r>
              <a:rPr lang="en-US" altLang="zh-TW" sz="2600" i="1" dirty="0" err="1">
                <a:solidFill>
                  <a:srgbClr val="0070C0"/>
                </a:solidFill>
              </a:rPr>
              <a:t>nullable</a:t>
            </a:r>
            <a:r>
              <a:rPr lang="en-US" altLang="zh-TW" sz="2600" dirty="0">
                <a:solidFill>
                  <a:srgbClr val="0070C0"/>
                </a:solidFill>
              </a:rPr>
              <a:t>, </a:t>
            </a:r>
            <a:r>
              <a:rPr lang="en-US" altLang="zh-TW" sz="2600" i="1" dirty="0" err="1">
                <a:solidFill>
                  <a:srgbClr val="0070C0"/>
                </a:solidFill>
              </a:rPr>
              <a:t>firstpos</a:t>
            </a:r>
            <a:r>
              <a:rPr lang="en-US" altLang="zh-TW" sz="2600" dirty="0">
                <a:solidFill>
                  <a:srgbClr val="0070C0"/>
                </a:solidFill>
              </a:rPr>
              <a:t>, </a:t>
            </a:r>
            <a:r>
              <a:rPr lang="en-US" altLang="zh-TW" sz="2600" i="1" dirty="0" err="1">
                <a:solidFill>
                  <a:srgbClr val="0070C0"/>
                </a:solidFill>
              </a:rPr>
              <a:t>lastpos</a:t>
            </a:r>
            <a:r>
              <a:rPr lang="en-US" altLang="zh-TW" sz="2600" dirty="0">
                <a:solidFill>
                  <a:srgbClr val="0070C0"/>
                </a:solidFill>
              </a:rPr>
              <a:t>, </a:t>
            </a:r>
            <a:r>
              <a:rPr lang="en-US" altLang="zh-TW" sz="2600" dirty="0"/>
              <a:t>and</a:t>
            </a:r>
            <a:r>
              <a:rPr lang="en-US" altLang="zh-TW" sz="2600" dirty="0">
                <a:solidFill>
                  <a:srgbClr val="0070C0"/>
                </a:solidFill>
              </a:rPr>
              <a:t> </a:t>
            </a:r>
            <a:r>
              <a:rPr lang="en-US" altLang="zh-TW" sz="2600" i="1" dirty="0" err="1" smtClean="0">
                <a:solidFill>
                  <a:srgbClr val="0070C0"/>
                </a:solidFill>
              </a:rPr>
              <a:t>followpos</a:t>
            </a:r>
            <a:r>
              <a:rPr lang="en-US" altLang="zh-TW" sz="2600" i="1" dirty="0" smtClean="0">
                <a:solidFill>
                  <a:srgbClr val="0070C0"/>
                </a:solidFill>
              </a:rPr>
              <a:t>.</a:t>
            </a:r>
            <a:endParaRPr lang="en-US" altLang="zh-TW" sz="2600" i="1" dirty="0">
              <a:solidFill>
                <a:srgbClr val="0070C0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TW" sz="2600" dirty="0"/>
              <a:t>Construct </a:t>
            </a:r>
            <a:r>
              <a:rPr lang="en-US" altLang="zh-TW" sz="2600" dirty="0" smtClean="0"/>
              <a:t>DFA.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93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Computed From the Syntax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TW" sz="2600" i="1" dirty="0" smtClean="0">
                    <a:solidFill>
                      <a:srgbClr val="0070C0"/>
                    </a:solidFill>
                  </a:rPr>
                  <a:t>nullable</a:t>
                </a:r>
                <a:r>
                  <a:rPr lang="en-US" altLang="zh-TW" sz="2600" i="1" dirty="0">
                    <a:solidFill>
                      <a:srgbClr val="0070C0"/>
                    </a:solidFill>
                  </a:rPr>
                  <a:t>(n)</a:t>
                </a:r>
              </a:p>
              <a:p>
                <a:pPr lvl="1" algn="just"/>
                <a:r>
                  <a:rPr lang="en-US" altLang="zh-TW" sz="2200" dirty="0"/>
                  <a:t>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200" dirty="0"/>
                  <a:t> generates languages including the empty </a:t>
                </a:r>
                <a:r>
                  <a:rPr lang="en-US" altLang="zh-TW" sz="2200" dirty="0" smtClean="0"/>
                  <a:t>string.</a:t>
                </a:r>
                <a:endParaRPr lang="en-US" altLang="zh-TW" sz="2200" dirty="0"/>
              </a:p>
              <a:p>
                <a:pPr algn="just"/>
                <a:r>
                  <a:rPr lang="en-US" altLang="zh-TW" sz="2600" i="1" dirty="0" err="1">
                    <a:solidFill>
                      <a:srgbClr val="0070C0"/>
                    </a:solidFill>
                  </a:rPr>
                  <a:t>firstpos</a:t>
                </a:r>
                <a:r>
                  <a:rPr lang="en-US" altLang="zh-TW" sz="2600" i="1" dirty="0">
                    <a:solidFill>
                      <a:srgbClr val="0070C0"/>
                    </a:solidFill>
                  </a:rPr>
                  <a:t>(n)</a:t>
                </a:r>
              </a:p>
              <a:p>
                <a:pPr lvl="1" algn="just"/>
                <a:r>
                  <a:rPr lang="en-US" altLang="zh-TW" sz="2200" dirty="0"/>
                  <a:t>The set of positions that can match the first symbol of a string generated by 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dirty="0"/>
              </a:p>
              <a:p>
                <a:pPr algn="just"/>
                <a:r>
                  <a:rPr lang="en-US" altLang="zh-TW" sz="2600" i="1" dirty="0" err="1">
                    <a:solidFill>
                      <a:srgbClr val="0070C0"/>
                    </a:solidFill>
                  </a:rPr>
                  <a:t>lastpos</a:t>
                </a:r>
                <a:r>
                  <a:rPr lang="en-US" altLang="zh-TW" sz="2600" i="1" dirty="0">
                    <a:solidFill>
                      <a:srgbClr val="0070C0"/>
                    </a:solidFill>
                  </a:rPr>
                  <a:t>(n)</a:t>
                </a:r>
              </a:p>
              <a:p>
                <a:pPr lvl="1" algn="just"/>
                <a:r>
                  <a:rPr lang="en-US" altLang="zh-TW" sz="2200" dirty="0"/>
                  <a:t>The set of positions that can match the last symbol of a string generated be the </a:t>
                </a:r>
                <a:r>
                  <a:rPr lang="en-US" altLang="zh-TW" sz="2200" dirty="0" err="1"/>
                  <a:t>subtree</a:t>
                </a:r>
                <a:r>
                  <a:rPr lang="en-US" altLang="zh-TW" sz="2200" dirty="0"/>
                  <a:t> at node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dirty="0"/>
              </a:p>
              <a:p>
                <a:pPr algn="just"/>
                <a:r>
                  <a:rPr lang="en-US" altLang="zh-TW" sz="2600" i="1" dirty="0" err="1">
                    <a:solidFill>
                      <a:srgbClr val="0070C0"/>
                    </a:solidFill>
                  </a:rPr>
                  <a:t>followpos</a:t>
                </a:r>
                <a:r>
                  <a:rPr lang="en-US" altLang="zh-TW" sz="2600" i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2600" i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sz="2600" i="1" dirty="0">
                    <a:solidFill>
                      <a:srgbClr val="0070C0"/>
                    </a:solidFill>
                  </a:rPr>
                  <a:t>)</a:t>
                </a:r>
              </a:p>
              <a:p>
                <a:pPr lvl="1" algn="just"/>
                <a:r>
                  <a:rPr lang="en-US" altLang="zh-TW" sz="2200" dirty="0"/>
                  <a:t> The set of positions that can follow position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 in the </a:t>
                </a:r>
                <a:r>
                  <a:rPr lang="en-US" altLang="zh-TW" sz="2200" dirty="0" smtClean="0"/>
                  <a:t>tree.</a:t>
                </a:r>
                <a:endParaRPr lang="en-US" altLang="zh-TW" sz="22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9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</a:t>
            </a:r>
            <a:r>
              <a:rPr lang="en-US" altLang="zh-TW" dirty="0" smtClean="0"/>
              <a:t>to Compute </a:t>
            </a:r>
            <a:r>
              <a:rPr lang="en-US" altLang="zh-TW" dirty="0" err="1" smtClean="0"/>
              <a:t>Nullable</a:t>
            </a:r>
            <a:r>
              <a:rPr lang="en-US" altLang="zh-TW" dirty="0" smtClean="0"/>
              <a:t>, </a:t>
            </a:r>
            <a:r>
              <a:rPr lang="en-US" altLang="zh-TW" dirty="0" err="1"/>
              <a:t>F</a:t>
            </a:r>
            <a:r>
              <a:rPr lang="en-US" altLang="zh-TW" dirty="0" err="1" smtClean="0"/>
              <a:t>irstpos</a:t>
            </a:r>
            <a:r>
              <a:rPr lang="en-US" altLang="zh-TW" dirty="0" smtClean="0"/>
              <a:t>, </a:t>
            </a:r>
            <a:r>
              <a:rPr lang="en-US" altLang="zh-TW" dirty="0" err="1"/>
              <a:t>L</a:t>
            </a:r>
            <a:r>
              <a:rPr lang="en-US" altLang="zh-TW" dirty="0" err="1" smtClean="0"/>
              <a:t>astpos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34445"/>
              </p:ext>
            </p:extLst>
          </p:nvPr>
        </p:nvGraphicFramePr>
        <p:xfrm>
          <a:off x="381000" y="1143000"/>
          <a:ext cx="8458200" cy="396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Node </a:t>
                      </a: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918425"/>
                  </p:ext>
                </p:extLst>
              </p:nvPr>
            </p:nvGraphicFramePr>
            <p:xfrm>
              <a:off x="381000" y="1535442"/>
              <a:ext cx="8458200" cy="3962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57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11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145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A leaf labeled by</a:t>
                          </a: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20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  <a:sym typeface="Symbol" pitchFamily="18" charset="2"/>
                                </a:rPr>
                                <m:t></m:t>
                              </m:r>
                            </m:oMath>
                          </a14:m>
                          <a:endParaRPr kumimoji="1" lang="en-US" altLang="zh-TW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  <a:sym typeface="Symbol" pitchFamily="18" charset="2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true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kern="1200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918425"/>
                  </p:ext>
                </p:extLst>
              </p:nvPr>
            </p:nvGraphicFramePr>
            <p:xfrm>
              <a:off x="381000" y="1535442"/>
              <a:ext cx="8458200" cy="3962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3962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1729" t="-7576" r="-30086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true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180697" t="-7576" r="-93834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2"/>
                          <a:stretch>
                            <a:fillRect l="-301729" t="-7576" r="-865" b="-272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3835558"/>
                  </p:ext>
                </p:extLst>
              </p:nvPr>
            </p:nvGraphicFramePr>
            <p:xfrm>
              <a:off x="381000" y="1934563"/>
              <a:ext cx="8458200" cy="7010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57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11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145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38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A leaf with position</a:t>
                          </a: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2000" b="1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𝒊</m:t>
                              </m:r>
                            </m:oMath>
                          </a14:m>
                          <a:endParaRPr kumimoji="1" lang="en-US" altLang="zh-TW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false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{</m:t>
                                </m:r>
                                <m:r>
                                  <a:rPr kumimoji="1" lang="en-US" altLang="zh-TW" sz="20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{</m:t>
                                </m:r>
                                <m:r>
                                  <a:rPr kumimoji="1" lang="en-US" altLang="zh-TW" sz="2000" b="0" i="1" u="none" strike="noStrike" cap="none" normalizeH="0" baseline="0" dirty="0" err="1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  <m:r>
                                  <a:rPr kumimoji="1" lang="en-US" altLang="zh-TW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zh-TW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新細明體" pitchFamily="18" charset="-120"/>
                          </a:endParaRP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3835558"/>
                  </p:ext>
                </p:extLst>
              </p:nvPr>
            </p:nvGraphicFramePr>
            <p:xfrm>
              <a:off x="381000" y="1934563"/>
              <a:ext cx="8458200" cy="701046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14550"/>
                    <a:gridCol w="1957916"/>
                    <a:gridCol w="2271182"/>
                    <a:gridCol w="2114552"/>
                  </a:tblGrid>
                  <a:tr h="70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288" t="-4310" r="-300865" b="-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新細明體" pitchFamily="18" charset="-120"/>
                            </a:rPr>
                            <a:t>false</a:t>
                          </a:r>
                        </a:p>
                      </a:txBody>
                      <a:tcPr marT="45723" marB="45723" anchor="ctr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179357" t="-4310" r="-93834" b="-14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3" marB="45723" anchor="ctr" horzOverflow="overflow">
                        <a:blipFill rotWithShape="0">
                          <a:blip r:embed="rId3"/>
                          <a:stretch>
                            <a:fillRect l="-300288" t="-4310" r="-865" b="-146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41598"/>
              </p:ext>
            </p:extLst>
          </p:nvPr>
        </p:nvGraphicFramePr>
        <p:xfrm>
          <a:off x="381000" y="2635609"/>
          <a:ext cx="8458200" cy="13411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1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or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225026" y="2875073"/>
                <a:ext cx="552716" cy="3963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026" y="2875073"/>
                <a:ext cx="552716" cy="396326"/>
              </a:xfrm>
              <a:prstGeom prst="ellipse">
                <a:avLst/>
              </a:prstGeom>
              <a:blipFill rotWithShape="0">
                <a:blip r:embed="rId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38"/>
          <p:cNvSpPr txBox="1"/>
          <p:nvPr/>
        </p:nvSpPr>
        <p:spPr>
          <a:xfrm>
            <a:off x="926124" y="28311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sp>
        <p:nvSpPr>
          <p:cNvPr id="24" name="Oval 23"/>
          <p:cNvSpPr/>
          <p:nvPr/>
        </p:nvSpPr>
        <p:spPr>
          <a:xfrm>
            <a:off x="696618" y="3435287"/>
            <a:ext cx="536000" cy="42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="0" baseline="-25000" dirty="0" smtClean="0"/>
              <a:t>1</a:t>
            </a:r>
            <a:endParaRPr lang="en-US" baseline="-25000" dirty="0"/>
          </a:p>
        </p:txBody>
      </p:sp>
      <p:cxnSp>
        <p:nvCxnSpPr>
          <p:cNvPr id="29" name="Straight Connector 28"/>
          <p:cNvCxnSpPr>
            <a:stCxn id="8" idx="5"/>
            <a:endCxn id="95" idx="0"/>
          </p:cNvCxnSpPr>
          <p:nvPr/>
        </p:nvCxnSpPr>
        <p:spPr>
          <a:xfrm>
            <a:off x="1696799" y="3213358"/>
            <a:ext cx="334439" cy="2526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3"/>
            <a:endCxn id="24" idx="0"/>
          </p:cNvCxnSpPr>
          <p:nvPr/>
        </p:nvCxnSpPr>
        <p:spPr>
          <a:xfrm flipH="1">
            <a:off x="964618" y="3213358"/>
            <a:ext cx="341351" cy="221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27386"/>
              </p:ext>
            </p:extLst>
          </p:nvPr>
        </p:nvGraphicFramePr>
        <p:xfrm>
          <a:off x="381000" y="3975320"/>
          <a:ext cx="8458200" cy="13716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11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and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if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else  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if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nullable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)) </a:t>
                      </a: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 </a:t>
                      </a: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  <a:sym typeface="Symbol" pitchFamily="18" charset="2"/>
                        </a:rPr>
                        <a:t>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  <a:b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</a:b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else 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38"/>
          <p:cNvSpPr txBox="1"/>
          <p:nvPr/>
        </p:nvSpPr>
        <p:spPr>
          <a:xfrm>
            <a:off x="958604" y="41378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66765"/>
              </p:ext>
            </p:extLst>
          </p:nvPr>
        </p:nvGraphicFramePr>
        <p:xfrm>
          <a:off x="381000" y="5346926"/>
          <a:ext cx="8458200" cy="1095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5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firstpos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lastpos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45723" marB="45723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/>
              <p:cNvSpPr/>
              <p:nvPr/>
            </p:nvSpPr>
            <p:spPr>
              <a:xfrm>
                <a:off x="1317955" y="5401621"/>
                <a:ext cx="498464" cy="4037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55" y="5401621"/>
                <a:ext cx="498464" cy="40372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38"/>
          <p:cNvSpPr txBox="1"/>
          <p:nvPr/>
        </p:nvSpPr>
        <p:spPr>
          <a:xfrm>
            <a:off x="965650" y="54414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</a:p>
        </p:txBody>
      </p:sp>
      <p:cxnSp>
        <p:nvCxnSpPr>
          <p:cNvPr id="61" name="Straight Connector 60"/>
          <p:cNvCxnSpPr>
            <a:stCxn id="58" idx="4"/>
          </p:cNvCxnSpPr>
          <p:nvPr/>
        </p:nvCxnSpPr>
        <p:spPr>
          <a:xfrm>
            <a:off x="1567187" y="5805341"/>
            <a:ext cx="1528" cy="1974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763238" y="3466007"/>
            <a:ext cx="536000" cy="42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/>
              <p:cNvSpPr/>
              <p:nvPr/>
            </p:nvSpPr>
            <p:spPr>
              <a:xfrm>
                <a:off x="1272498" y="4166721"/>
                <a:ext cx="552716" cy="3963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08" name="Oval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98" y="4166721"/>
                <a:ext cx="552716" cy="396326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/>
          <p:cNvSpPr/>
          <p:nvPr/>
        </p:nvSpPr>
        <p:spPr>
          <a:xfrm>
            <a:off x="744090" y="4726935"/>
            <a:ext cx="536000" cy="42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="0" baseline="-25000" dirty="0" smtClean="0"/>
              <a:t>1</a:t>
            </a:r>
            <a:endParaRPr lang="en-US" baseline="-25000" dirty="0"/>
          </a:p>
        </p:txBody>
      </p:sp>
      <p:cxnSp>
        <p:nvCxnSpPr>
          <p:cNvPr id="110" name="Straight Connector 109"/>
          <p:cNvCxnSpPr>
            <a:stCxn id="108" idx="5"/>
            <a:endCxn id="112" idx="0"/>
          </p:cNvCxnSpPr>
          <p:nvPr/>
        </p:nvCxnSpPr>
        <p:spPr>
          <a:xfrm>
            <a:off x="1744271" y="4505006"/>
            <a:ext cx="334439" cy="2526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8" idx="3"/>
            <a:endCxn id="109" idx="0"/>
          </p:cNvCxnSpPr>
          <p:nvPr/>
        </p:nvCxnSpPr>
        <p:spPr>
          <a:xfrm flipH="1">
            <a:off x="1012090" y="4505006"/>
            <a:ext cx="341351" cy="2219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810710" y="4757655"/>
            <a:ext cx="536000" cy="422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123" name="Oval 122"/>
          <p:cNvSpPr/>
          <p:nvPr/>
        </p:nvSpPr>
        <p:spPr>
          <a:xfrm>
            <a:off x="1313028" y="6004590"/>
            <a:ext cx="536000" cy="374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smtClean="0"/>
              <a:t>c</a:t>
            </a:r>
            <a:r>
              <a:rPr lang="en-US" b="0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343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24" grpId="0" animBg="1"/>
      <p:bldP spid="41" grpId="0"/>
      <p:bldP spid="58" grpId="0" animBg="1"/>
      <p:bldP spid="59" grpId="0"/>
      <p:bldP spid="95" grpId="0" animBg="1"/>
      <p:bldP spid="108" grpId="0" animBg="1"/>
      <p:bldP spid="109" grpId="0" animBg="1"/>
      <p:bldP spid="112" grpId="0" animBg="1"/>
      <p:bldP spid="1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</a:t>
            </a:r>
            <a:r>
              <a:rPr lang="en-US" dirty="0" err="1" smtClean="0"/>
              <a:t>followpos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zh-TW" sz="2800" dirty="0" smtClean="0"/>
              <a:t>If n is </a:t>
            </a:r>
            <a:r>
              <a:rPr lang="en-US" altLang="zh-TW" sz="2800" b="1" dirty="0" smtClean="0"/>
              <a:t>concatenation</a:t>
            </a:r>
            <a:r>
              <a:rPr lang="en-US" altLang="zh-TW" sz="2800" dirty="0" smtClean="0"/>
              <a:t> node with left child c1 and right child c2 and </a:t>
            </a:r>
            <a:r>
              <a:rPr lang="en-US" altLang="zh-TW" sz="2800" b="1" i="1" dirty="0" err="1" smtClean="0"/>
              <a:t>i</a:t>
            </a:r>
            <a:r>
              <a:rPr lang="en-US" altLang="zh-TW" sz="2800" dirty="0" smtClean="0"/>
              <a:t> is a position in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lastpos</a:t>
            </a:r>
            <a:r>
              <a:rPr lang="en-US" altLang="zh-TW" sz="2800" dirty="0" smtClean="0">
                <a:solidFill>
                  <a:srgbClr val="00B050"/>
                </a:solidFill>
              </a:rPr>
              <a:t>(c1)</a:t>
            </a:r>
            <a:r>
              <a:rPr lang="en-US" altLang="zh-TW" sz="2800" dirty="0" smtClean="0"/>
              <a:t>, then all position in </a:t>
            </a:r>
            <a:r>
              <a:rPr lang="en-US" altLang="zh-TW" sz="2800" dirty="0" err="1" smtClean="0">
                <a:solidFill>
                  <a:srgbClr val="E40524"/>
                </a:solidFill>
              </a:rPr>
              <a:t>firstpos</a:t>
            </a:r>
            <a:r>
              <a:rPr lang="en-US" altLang="zh-TW" sz="2800" dirty="0" smtClean="0">
                <a:solidFill>
                  <a:srgbClr val="E40524"/>
                </a:solidFill>
              </a:rPr>
              <a:t>(c2)</a:t>
            </a:r>
            <a:r>
              <a:rPr lang="en-US" altLang="zh-TW" sz="2800" dirty="0" smtClean="0"/>
              <a:t> are in </a:t>
            </a: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</a:rPr>
              <a:t>followpos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zh-TW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 algn="just">
              <a:spcBef>
                <a:spcPct val="0"/>
              </a:spcBef>
              <a:buFont typeface="+mj-lt"/>
              <a:buAutoNum type="arabicPeriod" startAt="2"/>
            </a:pPr>
            <a:r>
              <a:rPr lang="en-US" altLang="zh-TW" sz="2800" dirty="0" smtClean="0"/>
              <a:t>If n is </a:t>
            </a:r>
            <a:r>
              <a:rPr lang="en-US" altLang="zh-TW" sz="2800" b="1" dirty="0" smtClean="0"/>
              <a:t>*</a:t>
            </a:r>
            <a:r>
              <a:rPr lang="en-US" altLang="zh-TW" sz="2800" dirty="0" smtClean="0"/>
              <a:t> node and </a:t>
            </a:r>
            <a:r>
              <a:rPr lang="en-US" altLang="zh-TW" sz="2800" b="1" i="1" dirty="0" err="1" smtClean="0"/>
              <a:t>i</a:t>
            </a:r>
            <a:r>
              <a:rPr lang="en-US" altLang="zh-TW" sz="2800" dirty="0" smtClean="0"/>
              <a:t> is position in 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lastpos</a:t>
            </a:r>
            <a:r>
              <a:rPr lang="en-US" altLang="zh-TW" sz="2800" dirty="0" smtClean="0">
                <a:solidFill>
                  <a:srgbClr val="00B050"/>
                </a:solidFill>
              </a:rPr>
              <a:t>(n)</a:t>
            </a:r>
            <a:r>
              <a:rPr lang="en-US" altLang="zh-TW" sz="2800" dirty="0" smtClean="0"/>
              <a:t>, then all position in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firstpos</a:t>
            </a:r>
            <a:r>
              <a:rPr lang="en-US" altLang="zh-TW" sz="2800" dirty="0" smtClean="0">
                <a:solidFill>
                  <a:srgbClr val="FF0000"/>
                </a:solidFill>
              </a:rPr>
              <a:t>(n)</a:t>
            </a:r>
            <a:r>
              <a:rPr lang="en-US" altLang="zh-TW" sz="2800" dirty="0" smtClean="0"/>
              <a:t> are in </a:t>
            </a: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</a:rPr>
              <a:t>followpos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TW" sz="28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zh-TW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from RE to DFA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6" idx="0"/>
          </p:cNvCxnSpPr>
          <p:nvPr/>
        </p:nvCxnSpPr>
        <p:spPr>
          <a:xfrm>
            <a:off x="2028825" y="3679816"/>
            <a:ext cx="609586" cy="360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886814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870621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7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hlinkClick r:id="rId9" action="ppaction://hlinksldjump"/>
          </p:cNvPr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/>
        </p:nvSpPr>
        <p:spPr>
          <a:xfrm>
            <a:off x="533400" y="1143000"/>
            <a:ext cx="990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a|b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47776" y="1143000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23992" y="1142999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abb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02008"/>
                <a:ext cx="381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382950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285655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42439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tangle 113"/>
          <p:cNvSpPr/>
          <p:nvPr/>
        </p:nvSpPr>
        <p:spPr>
          <a:xfrm>
            <a:off x="1990776" y="1152554"/>
            <a:ext cx="33813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#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5" name="Content Placeholder 2"/>
          <p:cNvSpPr txBox="1">
            <a:spLocks/>
          </p:cNvSpPr>
          <p:nvPr/>
        </p:nvSpPr>
        <p:spPr>
          <a:xfrm>
            <a:off x="203564" y="1004886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193458" y="1216418"/>
            <a:ext cx="376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Step2: </a:t>
            </a:r>
            <a:r>
              <a:rPr lang="en-US" sz="2400" dirty="0" err="1" smtClean="0"/>
              <a:t>Nullable</a:t>
            </a:r>
            <a:r>
              <a:rPr lang="en-US" sz="2400" dirty="0" smtClean="0"/>
              <a:t> node</a:t>
            </a:r>
          </a:p>
          <a:p>
            <a:endParaRPr lang="en-US" sz="2400" dirty="0" smtClean="0"/>
          </a:p>
          <a:p>
            <a:r>
              <a:rPr lang="en-US" sz="2400" dirty="0" smtClean="0"/>
              <a:t>Here, * is only </a:t>
            </a:r>
            <a:r>
              <a:rPr lang="en-US" sz="2400" dirty="0" err="1" smtClean="0"/>
              <a:t>nullable</a:t>
            </a:r>
            <a:r>
              <a:rPr lang="en-US" sz="2400" dirty="0" smtClean="0"/>
              <a:t> node</a:t>
            </a:r>
            <a:endParaRPr lang="en-US" sz="2400" dirty="0"/>
          </a:p>
        </p:txBody>
      </p:sp>
      <p:sp>
        <p:nvSpPr>
          <p:cNvPr id="120" name="Oval 119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4" grpId="0"/>
      <p:bldP spid="26" grpId="0"/>
      <p:bldP spid="28" grpId="0"/>
      <p:bldP spid="30" grpId="0"/>
      <p:bldP spid="36" grpId="0"/>
      <p:bldP spid="68" grpId="0"/>
      <p:bldP spid="75" grpId="0"/>
      <p:bldP spid="82" grpId="0"/>
      <p:bldP spid="87" grpId="0"/>
      <p:bldP spid="92" grpId="0"/>
      <p:bldP spid="97" grpId="0"/>
      <p:bldP spid="102" grpId="0"/>
      <p:bldP spid="107" grpId="0"/>
      <p:bldP spid="108" grpId="0"/>
      <p:bldP spid="109" grpId="0"/>
      <p:bldP spid="113" grpId="0"/>
      <p:bldP spid="114" grpId="0"/>
      <p:bldP spid="1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 to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6" idx="0"/>
          </p:cNvCxnSpPr>
          <p:nvPr/>
        </p:nvCxnSpPr>
        <p:spPr>
          <a:xfrm>
            <a:off x="2028825" y="3679816"/>
            <a:ext cx="609586" cy="360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7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4551" y="1038503"/>
            <a:ext cx="4410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Step3: Calculate </a:t>
            </a:r>
            <a:r>
              <a:rPr lang="en-US" sz="2400" dirty="0" err="1" smtClean="0"/>
              <a:t>firstpos</a:t>
            </a:r>
            <a:r>
              <a:rPr lang="en-US" sz="2400" dirty="0" smtClean="0"/>
              <a:t> &amp; </a:t>
            </a:r>
            <a:r>
              <a:rPr lang="en-US" sz="2400" dirty="0" err="1" smtClean="0"/>
              <a:t>lastpos</a:t>
            </a:r>
            <a:endParaRPr lang="en-US" sz="2400" dirty="0" smtClean="0"/>
          </a:p>
          <a:p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36380" y="1869500"/>
            <a:ext cx="2140820" cy="111022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Firstpos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</a:rPr>
              <a:t>L</a:t>
            </a:r>
            <a:r>
              <a:rPr lang="en-US" sz="2000" b="1" dirty="0" err="1" smtClean="0">
                <a:solidFill>
                  <a:srgbClr val="009644"/>
                </a:solidFill>
              </a:rPr>
              <a:t>astpos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467600" y="230319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467600" y="261936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  <p:bldP spid="37" grpId="0"/>
      <p:bldP spid="38" grpId="0"/>
      <p:bldP spid="57" grpId="0"/>
      <p:bldP spid="62" grpId="0"/>
      <p:bldP spid="69" grpId="0"/>
      <p:bldP spid="70" grpId="0"/>
      <p:bldP spid="71" grpId="0"/>
      <p:bldP spid="72" grpId="0"/>
      <p:bldP spid="76" grpId="0"/>
      <p:bldP spid="77" grpId="0"/>
      <p:bldP spid="78" grpId="0"/>
      <p:bldP spid="83" grpId="0"/>
      <p:bldP spid="84" grpId="0"/>
      <p:bldP spid="86" grpId="0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 to DFA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5458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6" idx="0"/>
          </p:cNvCxnSpPr>
          <p:nvPr/>
        </p:nvCxnSpPr>
        <p:spPr>
          <a:xfrm>
            <a:off x="2028825" y="3679816"/>
            <a:ext cx="609586" cy="360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7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Step4: Calculate </a:t>
            </a:r>
            <a:r>
              <a:rPr lang="en-US" sz="2400" dirty="0" err="1" smtClean="0"/>
              <a:t>followpos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382390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{5}</m:t>
                      </m:r>
                    </m:oMath>
                  </m:oMathPara>
                </a14:m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Firstpos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</a:rPr>
              <a:t>L</a:t>
            </a:r>
            <a:r>
              <a:rPr lang="en-US" sz="2000" b="1" dirty="0" err="1" smtClean="0">
                <a:solidFill>
                  <a:srgbClr val="009644"/>
                </a:solidFill>
              </a:rPr>
              <a:t>astpos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5400000" flipH="1">
            <a:off x="3933206" y="2402197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4" grpId="0"/>
      <p:bldP spid="95" grpId="0"/>
      <p:bldP spid="99" grpId="0"/>
      <p:bldP spid="100" grpId="0"/>
      <p:bldP spid="101" grpId="0"/>
      <p:bldP spid="105" grpId="0"/>
      <p:bldP spid="10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 to DFA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5458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6" idx="0"/>
          </p:cNvCxnSpPr>
          <p:nvPr/>
        </p:nvCxnSpPr>
        <p:spPr>
          <a:xfrm>
            <a:off x="2028825" y="3679816"/>
            <a:ext cx="609586" cy="360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7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Step4: Calculate </a:t>
            </a:r>
            <a:r>
              <a:rPr lang="en-US" sz="2400" dirty="0" err="1" smtClean="0"/>
              <a:t>followpos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382390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945133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Rectangle 88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Firstpos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</a:rPr>
              <a:t>L</a:t>
            </a:r>
            <a:r>
              <a:rPr lang="en-US" sz="2000" b="1" dirty="0" err="1" smtClean="0">
                <a:solidFill>
                  <a:srgbClr val="009644"/>
                </a:solidFill>
              </a:rPr>
              <a:t>astpos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 flipH="1">
            <a:off x="3303526" y="2931294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4" grpId="0"/>
      <p:bldP spid="95" grpId="0"/>
      <p:bldP spid="99" grpId="0"/>
      <p:bldP spid="100" grpId="0"/>
      <p:bldP spid="101" grpId="0"/>
      <p:bldP spid="105" grpId="0"/>
      <p:bldP spid="10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 to DFA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5458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6" idx="0"/>
          </p:cNvCxnSpPr>
          <p:nvPr/>
        </p:nvCxnSpPr>
        <p:spPr>
          <a:xfrm>
            <a:off x="2028825" y="3679816"/>
            <a:ext cx="609586" cy="360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7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Step4: Calculate </a:t>
            </a:r>
            <a:r>
              <a:rPr lang="en-US" sz="2400" dirty="0" err="1" smtClean="0"/>
              <a:t>followpos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3390" y="3430275"/>
            <a:ext cx="4306722" cy="294533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382390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37" y="4040373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015663"/>
              </a:xfrm>
              <a:prstGeom prst="rect">
                <a:avLst/>
              </a:prstGeom>
              <a:blipFill rotWithShape="0">
                <a:blip r:embed="rId46"/>
                <a:stretch>
                  <a:fillRect b="-4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945133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567790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Firstpos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</a:rPr>
              <a:t>L</a:t>
            </a:r>
            <a:r>
              <a:rPr lang="en-US" sz="2000" b="1" dirty="0" err="1" smtClean="0">
                <a:solidFill>
                  <a:srgbClr val="009644"/>
                </a:solidFill>
              </a:rPr>
              <a:t>astpos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/>
          <p:nvPr/>
        </p:nvCxnSpPr>
        <p:spPr>
          <a:xfrm rot="5400000" flipH="1">
            <a:off x="2659380" y="3457904"/>
            <a:ext cx="148898" cy="628681"/>
          </a:xfrm>
          <a:prstGeom prst="curvedConnector3">
            <a:avLst>
              <a:gd name="adj1" fmla="val -86360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4" grpId="0"/>
      <p:bldP spid="95" grpId="0"/>
      <p:bldP spid="99" grpId="0"/>
      <p:bldP spid="100" grpId="0"/>
      <p:bldP spid="101" grpId="0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Buffering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mainly two techniques for input </a:t>
            </a:r>
            <a:r>
              <a:rPr lang="en-US" dirty="0" smtClean="0"/>
              <a:t>buffering: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/>
              <a:t>Buffer pair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/>
              <a:t>Sentinels</a:t>
            </a:r>
          </a:p>
          <a:p>
            <a:pPr marL="457200" indent="-457200">
              <a:buNone/>
            </a:pPr>
            <a:r>
              <a:rPr lang="en-US" b="1" u="sng" dirty="0" smtClean="0"/>
              <a:t>Buffer Pairs</a:t>
            </a:r>
          </a:p>
          <a:p>
            <a:pPr algn="just"/>
            <a:r>
              <a:rPr lang="en-US" dirty="0"/>
              <a:t>The lexical analysis scans the input string from left to right </a:t>
            </a:r>
            <a:r>
              <a:rPr lang="en-US" dirty="0" smtClean="0"/>
              <a:t>one character </a:t>
            </a:r>
            <a:r>
              <a:rPr lang="en-US" dirty="0"/>
              <a:t>at a </a:t>
            </a:r>
            <a:r>
              <a:rPr lang="en-US" dirty="0" smtClean="0"/>
              <a:t>time.</a:t>
            </a:r>
          </a:p>
          <a:p>
            <a:pPr algn="just"/>
            <a:r>
              <a:rPr lang="en-US" dirty="0" smtClean="0"/>
              <a:t>Buffer </a:t>
            </a:r>
            <a:r>
              <a:rPr lang="en-US" dirty="0"/>
              <a:t>divided into two N-character </a:t>
            </a:r>
            <a:r>
              <a:rPr lang="en-US" dirty="0" smtClean="0"/>
              <a:t>halves, where N is </a:t>
            </a:r>
            <a:r>
              <a:rPr lang="en-US" dirty="0"/>
              <a:t>the number of character on one disk </a:t>
            </a:r>
            <a:r>
              <a:rPr lang="en-US" dirty="0" smtClean="0"/>
              <a:t>block.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1560" y="5198739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63760" y="5199700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</p:spTree>
    <p:extLst>
      <p:ext uri="{BB962C8B-B14F-4D97-AF65-F5344CB8AC3E}">
        <p14:creationId xmlns:p14="http://schemas.microsoft.com/office/powerpoint/2010/main" val="34473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 to DFA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5458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6" idx="0"/>
          </p:cNvCxnSpPr>
          <p:nvPr/>
        </p:nvCxnSpPr>
        <p:spPr>
          <a:xfrm>
            <a:off x="2028825" y="3679816"/>
            <a:ext cx="609586" cy="360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7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Step4: Calculate </a:t>
            </a:r>
            <a:r>
              <a:rPr lang="en-US" sz="2400" dirty="0" err="1" smtClean="0"/>
              <a:t>followpos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3390" y="3520951"/>
            <a:ext cx="4306722" cy="2854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382390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358802" y="406735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02" y="4067355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19" y="4056057"/>
                <a:ext cx="381000" cy="369332"/>
              </a:xfrm>
              <a:prstGeom prst="rect">
                <a:avLst/>
              </a:prstGeom>
              <a:blipFill rotWithShape="0">
                <a:blip r:embed="rId41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/>
          <p:cNvCxnSpPr/>
          <p:nvPr/>
        </p:nvCxnSpPr>
        <p:spPr>
          <a:xfrm flipV="1">
            <a:off x="6115080" y="3757610"/>
            <a:ext cx="547692" cy="366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658066" y="3757610"/>
            <a:ext cx="615488" cy="376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39537" y="334910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11" y="4074918"/>
                <a:ext cx="381000" cy="369332"/>
              </a:xfrm>
              <a:prstGeom prst="rect">
                <a:avLst/>
              </a:prstGeom>
              <a:blipFill rotWithShape="0">
                <a:blip r:embed="rId42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969" y="4059037"/>
                <a:ext cx="381000" cy="369332"/>
              </a:xfrm>
              <a:prstGeom prst="rect">
                <a:avLst/>
              </a:prstGeom>
              <a:blipFill rotWithShape="0">
                <a:blip r:embed="rId4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93" y="4124252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0" y="4124252"/>
                <a:ext cx="381000" cy="36933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945133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37398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540413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03167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Firstpos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</a:rPr>
              <a:t>L</a:t>
            </a:r>
            <a:r>
              <a:rPr lang="en-US" sz="2000" b="1" dirty="0" err="1" smtClean="0">
                <a:solidFill>
                  <a:srgbClr val="009644"/>
                </a:solidFill>
              </a:rPr>
              <a:t>astpos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37" idx="2"/>
          </p:cNvCxnSpPr>
          <p:nvPr/>
        </p:nvCxnSpPr>
        <p:spPr>
          <a:xfrm rot="5400000" flipH="1">
            <a:off x="2040595" y="4151377"/>
            <a:ext cx="45311" cy="512249"/>
          </a:xfrm>
          <a:prstGeom prst="curvedConnector4">
            <a:avLst>
              <a:gd name="adj1" fmla="val -504513"/>
              <a:gd name="adj2" fmla="val 90907"/>
            </a:avLst>
          </a:prstGeom>
          <a:ln w="2222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4" grpId="0"/>
      <p:bldP spid="95" grpId="0"/>
      <p:bldP spid="99" grpId="0"/>
      <p:bldP spid="100" grpId="0"/>
      <p:bldP spid="101" grpId="0"/>
      <p:bldP spid="105" grpId="0"/>
      <p:bldP spid="10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from RE to DFA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25458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9" y="5559972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57426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857744"/>
                <a:ext cx="381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928689" y="5260797"/>
            <a:ext cx="557211" cy="299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1485900" y="5272142"/>
            <a:ext cx="542925" cy="302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0"/>
          </p:cNvCxnSpPr>
          <p:nvPr/>
        </p:nvCxnSpPr>
        <p:spPr>
          <a:xfrm flipV="1">
            <a:off x="1485900" y="3700464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6" idx="0"/>
          </p:cNvCxnSpPr>
          <p:nvPr/>
        </p:nvCxnSpPr>
        <p:spPr>
          <a:xfrm>
            <a:off x="2028825" y="3679816"/>
            <a:ext cx="609586" cy="360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85900" y="4452936"/>
            <a:ext cx="0" cy="3619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067106"/>
                <a:ext cx="38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947914" y="328919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4" y="5784876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8" y="5784876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872" y="578010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9644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dirty="0">
                  <a:solidFill>
                    <a:srgbClr val="009644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6" y="5780108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4" y="4908567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96" y="4908567"/>
                <a:ext cx="381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452" r="-8225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16" y="4074918"/>
                <a:ext cx="381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762" r="-8095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91" y="4090038"/>
                <a:ext cx="4071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478" r="-701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11" y="4040373"/>
                <a:ext cx="381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75" y="4060824"/>
                <a:ext cx="3810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22" y="4060824"/>
                <a:ext cx="38100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54" y="3400656"/>
                <a:ext cx="38100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1253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7" y="3425739"/>
                <a:ext cx="381000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2124085" y="3138482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652699" y="3147714"/>
            <a:ext cx="642975" cy="3654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89585" y="274243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60" y="3498842"/>
                <a:ext cx="381000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07" y="3498842"/>
                <a:ext cx="381000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6452" r="-3548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597" y="2850892"/>
                <a:ext cx="381000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{4}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2892754"/>
                <a:ext cx="38100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6452" r="-3548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V="1">
            <a:off x="2790846" y="2619367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903" y="2611964"/>
            <a:ext cx="652579" cy="370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40817" y="222304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21" y="2979727"/>
                <a:ext cx="381000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68" y="2979727"/>
                <a:ext cx="381000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63" y="2303199"/>
                <a:ext cx="381000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6452" r="-1274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90" y="2316473"/>
                <a:ext cx="381000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 flipV="1">
            <a:off x="3419496" y="2105011"/>
            <a:ext cx="547692" cy="3666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7" idx="0"/>
          </p:cNvCxnSpPr>
          <p:nvPr/>
        </p:nvCxnSpPr>
        <p:spPr>
          <a:xfrm>
            <a:off x="3962482" y="2105011"/>
            <a:ext cx="615488" cy="376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43953" y="16965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71" y="2465371"/>
                <a:ext cx="381000" cy="369332"/>
              </a:xfrm>
              <a:prstGeom prst="rect">
                <a:avLst/>
              </a:prstGeom>
              <a:blipFill rotWithShape="0">
                <a:blip r:embed="rId27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18" y="2465371"/>
                <a:ext cx="381000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492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713" y="1788843"/>
                <a:ext cx="381000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4762" r="-1253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40" y="1802117"/>
                <a:ext cx="38100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49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86" y="3498842"/>
                <a:ext cx="381000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694" y="2996302"/>
                <a:ext cx="381000" cy="36933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70" y="2481228"/>
                <a:ext cx="381000" cy="369332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1364032" y="4072764"/>
            <a:ext cx="252408" cy="379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4551" y="1038503"/>
            <a:ext cx="44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Step4: Calculate </a:t>
            </a:r>
            <a:r>
              <a:rPr lang="en-US" sz="2400" dirty="0" err="1" smtClean="0"/>
              <a:t>followpos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5" y="5916794"/>
                <a:ext cx="381000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900601"/>
                <a:ext cx="381000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3" y="3831988"/>
                <a:ext cx="381000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9" y="4412930"/>
                <a:ext cx="381000" cy="36933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38" y="3315635"/>
                <a:ext cx="381000" cy="36933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64" y="2772419"/>
                <a:ext cx="381000" cy="36933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43390" y="3520951"/>
            <a:ext cx="4306722" cy="285466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382390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392542" y="415398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542" y="4153981"/>
                <a:ext cx="381000" cy="369332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𝑙𝑎𝑠𝑡𝑝𝑜𝑠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1,2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𝑓𝑖𝑟𝑠𝑡𝑝𝑜𝑠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𝑓𝑜𝑙𝑙𝑜𝑤𝑝𝑜𝑠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534" y="5011295"/>
                <a:ext cx="4299578" cy="1631216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945133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37398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540413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03167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854098" y="382621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98" y="3826219"/>
                <a:ext cx="381000" cy="369332"/>
              </a:xfrm>
              <a:prstGeom prst="rect">
                <a:avLst/>
              </a:prstGeom>
              <a:blipFill rotWithShape="0">
                <a:blip r:embed="rId44"/>
                <a:stretch>
                  <a:fillRect l="-4762" r="-8095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687573" y="3841339"/>
                <a:ext cx="40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{1,2}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73" y="3841339"/>
                <a:ext cx="407191" cy="369332"/>
              </a:xfrm>
              <a:prstGeom prst="rect">
                <a:avLst/>
              </a:prstGeom>
              <a:blipFill rotWithShape="0">
                <a:blip r:embed="rId45"/>
                <a:stretch>
                  <a:fillRect l="-4478" r="-7014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/>
          <p:cNvSpPr/>
          <p:nvPr/>
        </p:nvSpPr>
        <p:spPr>
          <a:xfrm>
            <a:off x="6459914" y="3824065"/>
            <a:ext cx="252408" cy="3794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4506" y="2686573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1,2,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594506" y="3079752"/>
            <a:ext cx="63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1,2,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-285030" y="1494750"/>
            <a:ext cx="2140820" cy="1110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Firstpos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>
                <a:solidFill>
                  <a:srgbClr val="009644"/>
                </a:solidFill>
              </a:rPr>
              <a:t>L</a:t>
            </a:r>
            <a:r>
              <a:rPr lang="en-US" sz="2000" b="1" dirty="0" err="1" smtClean="0">
                <a:solidFill>
                  <a:srgbClr val="009644"/>
                </a:solidFill>
              </a:rPr>
              <a:t>astpos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246190" y="1928449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246190" y="2244617"/>
            <a:ext cx="304800" cy="0"/>
          </a:xfrm>
          <a:prstGeom prst="line">
            <a:avLst/>
          </a:prstGeom>
          <a:ln w="254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 animBg="1"/>
      <p:bldP spid="105" grpId="0"/>
      <p:bldP spid="104" grpId="0"/>
      <p:bldP spid="107" grpId="0"/>
      <p:bldP spid="108" grpId="0" animBg="1"/>
      <p:bldP spid="3" grpId="0"/>
      <p:bldP spid="10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DFA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Initial state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𝑖𝑟𝑠𝑡𝑝𝑜𝑠</m:t>
                    </m:r>
                  </m:oMath>
                </a14:m>
                <a:r>
                  <a:rPr lang="en-US" dirty="0" smtClean="0"/>
                  <a:t> of root = {1,2,3} ----- A</a:t>
                </a:r>
              </a:p>
              <a:p>
                <a:pPr marL="0" indent="0">
                  <a:buNone/>
                </a:pPr>
                <a:r>
                  <a:rPr lang="en-US" b="1" u="sng" dirty="0" smtClean="0"/>
                  <a:t>State A</a:t>
                </a:r>
              </a:p>
              <a:p>
                <a:pPr marL="0" indent="0">
                  <a:buNone/>
                </a:pPr>
                <a:r>
                  <a:rPr lang="el-GR" i="0" dirty="0" smtClean="0">
                    <a:latin typeface="+mj-lt"/>
                  </a:rPr>
                  <a:t>δ</a:t>
                </a:r>
                <a:r>
                  <a:rPr lang="en-US" i="0" dirty="0" smtClean="0">
                    <a:latin typeface="+mj-lt"/>
                  </a:rPr>
                  <a:t>( (1,2,3),a) </a:t>
                </a:r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:r>
                  <a:rPr lang="en-US" i="0" dirty="0" err="1" smtClean="0">
                    <a:latin typeface="+mj-lt"/>
                  </a:rPr>
                  <a:t>f</a:t>
                </a:r>
                <a:r>
                  <a:rPr lang="en-US" b="0" i="0" dirty="0" err="1" smtClean="0">
                    <a:latin typeface="+mj-lt"/>
                  </a:rPr>
                  <a:t>ollow</a:t>
                </a:r>
                <a:r>
                  <a:rPr lang="en-US" i="0" dirty="0" err="1" smtClean="0">
                    <a:latin typeface="+mj-lt"/>
                  </a:rPr>
                  <a:t>pos</a:t>
                </a:r>
                <a:r>
                  <a:rPr lang="en-US" b="0" i="0" dirty="0" smtClean="0">
                    <a:latin typeface="+mj-lt"/>
                  </a:rPr>
                  <a:t>(1) U</a:t>
                </a:r>
                <a:r>
                  <a:rPr lang="en-US" dirty="0" smtClean="0"/>
                  <a:t> </a:t>
                </a:r>
                <a:r>
                  <a:rPr lang="en-US" i="0" dirty="0" smtClean="0">
                    <a:latin typeface="+mj-lt"/>
                  </a:rPr>
                  <a:t>followpos(</a:t>
                </a:r>
                <a:r>
                  <a:rPr lang="en-US" b="0" i="0" dirty="0" smtClean="0">
                    <a:latin typeface="+mj-lt"/>
                  </a:rPr>
                  <a:t>3)</a:t>
                </a:r>
                <a:endParaRPr lang="en-US" dirty="0" smtClean="0"/>
              </a:p>
              <a:p>
                <a:pPr marL="0" indent="0" defTabSz="74295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en-US" b="0" i="0" dirty="0" smtClean="0">
                    <a:latin typeface="+mj-lt"/>
                  </a:rPr>
                  <a:t>=</a:t>
                </a:r>
                <a:r>
                  <a:rPr lang="en-US" i="0" dirty="0" smtClean="0">
                    <a:latin typeface="+mj-lt"/>
                  </a:rPr>
                  <a:t>(1,2,3)</a:t>
                </a:r>
                <a:r>
                  <a:rPr lang="en-US" b="0" i="0" dirty="0" smtClean="0">
                    <a:latin typeface="+mj-lt"/>
                  </a:rPr>
                  <a:t> </a:t>
                </a:r>
                <a:r>
                  <a:rPr lang="en-US" i="0" dirty="0" smtClean="0">
                    <a:latin typeface="+mj-lt"/>
                  </a:rPr>
                  <a:t>U</a:t>
                </a:r>
                <a:r>
                  <a:rPr lang="en-US" b="0" i="0" dirty="0" smtClean="0">
                    <a:latin typeface="+mj-lt"/>
                  </a:rPr>
                  <a:t> (4)</a:t>
                </a:r>
                <a:r>
                  <a:rPr lang="en-US" dirty="0" smtClean="0"/>
                  <a:t> = {1,2,3,4}</a:t>
                </a:r>
                <a:r>
                  <a:rPr lang="en-US" dirty="0"/>
                  <a:t> ----- </a:t>
                </a:r>
                <a:r>
                  <a:rPr lang="en-US" dirty="0" smtClean="0"/>
                  <a:t>B</a:t>
                </a:r>
              </a:p>
              <a:p>
                <a:pPr marL="0" indent="0" defTabSz="74295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l-GR" dirty="0"/>
                  <a:t>δ</a:t>
                </a:r>
                <a:r>
                  <a:rPr lang="en-US" dirty="0"/>
                  <a:t>( (1,2,3</a:t>
                </a:r>
                <a:r>
                  <a:rPr lang="en-US" dirty="0" smtClean="0"/>
                  <a:t>),b) </a:t>
                </a:r>
                <a:r>
                  <a:rPr lang="en-US" dirty="0"/>
                  <a:t>= </a:t>
                </a:r>
                <a:r>
                  <a:rPr lang="en-US" dirty="0" err="1" smtClean="0"/>
                  <a:t>followpos</a:t>
                </a:r>
                <a:r>
                  <a:rPr lang="en-US" dirty="0" smtClean="0"/>
                  <a:t>(2) </a:t>
                </a:r>
                <a:endParaRPr lang="en-US" dirty="0"/>
              </a:p>
              <a:p>
                <a:pPr marL="0" indent="0" defTabSz="742950">
                  <a:buNone/>
                </a:pPr>
                <a:r>
                  <a:rPr lang="en-US" dirty="0"/>
                  <a:t>		=(1,2,3) </a:t>
                </a:r>
                <a:r>
                  <a:rPr lang="en-US" dirty="0" smtClean="0"/>
                  <a:t>----- A</a:t>
                </a:r>
                <a:endParaRPr lang="en-US" dirty="0"/>
              </a:p>
              <a:p>
                <a:pPr marL="0" indent="0" defTabSz="74295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68197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753524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21540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05969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54344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177842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71716"/>
              </p:ext>
            </p:extLst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50658"/>
              </p:ext>
            </p:extLst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A={1,2,3}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8111"/>
              </p:ext>
            </p:extLst>
          </p:nvPr>
        </p:nvGraphicFramePr>
        <p:xfrm>
          <a:off x="6419371" y="4711284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B={1,2,3,4}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924800" y="446502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99534" y="4434541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State </a:t>
            </a:r>
            <a:r>
              <a:rPr lang="en-US" b="1" u="sng" dirty="0" smtClean="0"/>
              <a:t>B</a:t>
            </a:r>
            <a:endParaRPr lang="en-US" b="1" u="sng" dirty="0"/>
          </a:p>
          <a:p>
            <a:pPr marL="0" indent="0">
              <a:buNone/>
            </a:pPr>
            <a:r>
              <a:rPr lang="el-GR" i="0" dirty="0" smtClean="0">
                <a:latin typeface="+mj-lt"/>
              </a:rPr>
              <a:t>δ</a:t>
            </a:r>
            <a:r>
              <a:rPr lang="en-US" i="0" dirty="0" smtClean="0">
                <a:latin typeface="+mj-lt"/>
              </a:rPr>
              <a:t>( (1,2,3,4),a) 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i="0" dirty="0" err="1" smtClean="0">
                <a:latin typeface="+mj-lt"/>
              </a:rPr>
              <a:t>f</a:t>
            </a:r>
            <a:r>
              <a:rPr lang="en-US" b="0" i="0" dirty="0" err="1" smtClean="0">
                <a:latin typeface="+mj-lt"/>
              </a:rPr>
              <a:t>ollow</a:t>
            </a:r>
            <a:r>
              <a:rPr lang="en-US" i="0" dirty="0" err="1" smtClean="0">
                <a:latin typeface="+mj-lt"/>
              </a:rPr>
              <a:t>pos</a:t>
            </a:r>
            <a:r>
              <a:rPr lang="en-US" b="0" i="0" dirty="0" smtClean="0">
                <a:latin typeface="+mj-lt"/>
              </a:rPr>
              <a:t>(1) U</a:t>
            </a:r>
            <a:r>
              <a:rPr lang="en-US" dirty="0" smtClean="0"/>
              <a:t> </a:t>
            </a:r>
            <a:r>
              <a:rPr lang="en-US" i="0" dirty="0" smtClean="0">
                <a:latin typeface="+mj-lt"/>
              </a:rPr>
              <a:t>followpos(</a:t>
            </a:r>
            <a:r>
              <a:rPr lang="en-US" b="0" i="0" dirty="0" smtClean="0">
                <a:latin typeface="+mj-lt"/>
              </a:rPr>
              <a:t>3)</a:t>
            </a:r>
            <a:endParaRPr lang="en-US" dirty="0" smtClean="0"/>
          </a:p>
          <a:p>
            <a:pPr marL="0" indent="0" defTabSz="85725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i="0" dirty="0" smtClean="0">
                <a:latin typeface="+mj-lt"/>
              </a:rPr>
              <a:t>=</a:t>
            </a:r>
            <a:r>
              <a:rPr lang="en-US" i="0" dirty="0" smtClean="0">
                <a:latin typeface="+mj-lt"/>
              </a:rPr>
              <a:t>(1,2,3)</a:t>
            </a:r>
            <a:r>
              <a:rPr lang="en-US" b="0" i="0" dirty="0" smtClean="0">
                <a:latin typeface="+mj-lt"/>
              </a:rPr>
              <a:t> </a:t>
            </a:r>
            <a:r>
              <a:rPr lang="en-US" i="0" dirty="0" smtClean="0">
                <a:latin typeface="+mj-lt"/>
              </a:rPr>
              <a:t>U</a:t>
            </a:r>
            <a:r>
              <a:rPr lang="en-US" b="0" i="0" dirty="0" smtClean="0">
                <a:latin typeface="+mj-lt"/>
              </a:rPr>
              <a:t> (4)</a:t>
            </a:r>
            <a:r>
              <a:rPr lang="en-US" dirty="0" smtClean="0"/>
              <a:t> = {1,2,3,4}</a:t>
            </a:r>
            <a:r>
              <a:rPr lang="en-US" dirty="0"/>
              <a:t> ----- </a:t>
            </a:r>
            <a:r>
              <a:rPr lang="en-US" dirty="0" smtClean="0"/>
              <a:t>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</a:t>
            </a:r>
            <a:r>
              <a:rPr lang="en-US" dirty="0" smtClean="0"/>
              <a:t>1,2,3,4),b) </a:t>
            </a:r>
            <a:r>
              <a:rPr lang="en-US" dirty="0"/>
              <a:t>= </a:t>
            </a:r>
            <a:r>
              <a:rPr lang="en-US" dirty="0" err="1" smtClean="0"/>
              <a:t>followpos</a:t>
            </a:r>
            <a:r>
              <a:rPr lang="en-US" dirty="0" smtClean="0"/>
              <a:t>(2)</a:t>
            </a:r>
            <a:r>
              <a:rPr lang="en-US" dirty="0"/>
              <a:t> U </a:t>
            </a:r>
            <a:r>
              <a:rPr lang="en-US" dirty="0" err="1" smtClean="0"/>
              <a:t>followpos</a:t>
            </a:r>
            <a:r>
              <a:rPr lang="en-US" dirty="0" smtClean="0"/>
              <a:t>(4)</a:t>
            </a:r>
            <a:endParaRPr lang="en-US" dirty="0"/>
          </a:p>
          <a:p>
            <a:pPr marL="0" indent="0" defTabSz="85725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=(</a:t>
            </a:r>
            <a:r>
              <a:rPr lang="en-US" dirty="0"/>
              <a:t>1,2,3) </a:t>
            </a:r>
            <a:r>
              <a:rPr lang="en-US" dirty="0" smtClean="0"/>
              <a:t>U (5) = {1,2,3,5} ----- C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State C</a:t>
            </a: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δ</a:t>
            </a:r>
            <a:r>
              <a:rPr lang="en-US" dirty="0"/>
              <a:t>( (</a:t>
            </a:r>
            <a:r>
              <a:rPr lang="en-US" dirty="0" smtClean="0"/>
              <a:t>1,2,3,5),</a:t>
            </a:r>
            <a:r>
              <a:rPr lang="en-US" dirty="0"/>
              <a:t>a) = </a:t>
            </a:r>
            <a:r>
              <a:rPr lang="en-US" dirty="0" err="1"/>
              <a:t>followpos</a:t>
            </a:r>
            <a:r>
              <a:rPr lang="en-US" dirty="0"/>
              <a:t>(1) U </a:t>
            </a:r>
            <a:r>
              <a:rPr lang="en-US" dirty="0" err="1"/>
              <a:t>followpos</a:t>
            </a:r>
            <a:r>
              <a:rPr lang="en-US" dirty="0"/>
              <a:t>(3)</a:t>
            </a:r>
          </a:p>
          <a:p>
            <a:pPr marL="0" indent="0" defTabSz="857250">
              <a:buNone/>
            </a:pPr>
            <a:r>
              <a:rPr lang="en-US" dirty="0"/>
              <a:t>		=(1,2,3) U (4) = {1,2,3,4} ----- 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</a:t>
            </a:r>
            <a:r>
              <a:rPr lang="en-US" dirty="0" smtClean="0"/>
              <a:t>1,2,3,5),</a:t>
            </a:r>
            <a:r>
              <a:rPr lang="en-US" dirty="0"/>
              <a:t>b) = </a:t>
            </a:r>
            <a:r>
              <a:rPr lang="en-US" dirty="0" err="1"/>
              <a:t>followpos</a:t>
            </a:r>
            <a:r>
              <a:rPr lang="en-US" dirty="0"/>
              <a:t>(2) U </a:t>
            </a:r>
            <a:r>
              <a:rPr lang="en-US" dirty="0" err="1" smtClean="0"/>
              <a:t>followpos</a:t>
            </a:r>
            <a:r>
              <a:rPr lang="en-US" dirty="0" smtClean="0"/>
              <a:t>(5)</a:t>
            </a:r>
            <a:endParaRPr lang="en-US" dirty="0"/>
          </a:p>
          <a:p>
            <a:pPr marL="0" indent="0" defTabSz="857250">
              <a:buNone/>
            </a:pPr>
            <a:r>
              <a:rPr lang="en-US" dirty="0"/>
              <a:t> 		=(1,2,3) U </a:t>
            </a:r>
            <a:r>
              <a:rPr lang="en-US" dirty="0" smtClean="0"/>
              <a:t>(6) </a:t>
            </a:r>
            <a:r>
              <a:rPr lang="en-US" dirty="0"/>
              <a:t>= {</a:t>
            </a:r>
            <a:r>
              <a:rPr lang="en-US" dirty="0" smtClean="0"/>
              <a:t>1,2,3,6} </a:t>
            </a:r>
            <a:r>
              <a:rPr lang="en-US" dirty="0"/>
              <a:t>----- </a:t>
            </a:r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68197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753524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21540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05969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54344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177842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71716"/>
              </p:ext>
            </p:extLst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50658"/>
              </p:ext>
            </p:extLst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A={1,2,3}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71569"/>
              </p:ext>
            </p:extLst>
          </p:nvPr>
        </p:nvGraphicFramePr>
        <p:xfrm>
          <a:off x="6419371" y="471348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B={1,2,3,4}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66820"/>
              </p:ext>
            </p:extLst>
          </p:nvPr>
        </p:nvGraphicFramePr>
        <p:xfrm>
          <a:off x="6419371" y="507924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C={1,2,3,5}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67648" y="482222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42382" y="4791741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77168" y="5174659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51902" y="517274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34837"/>
              </p:ext>
            </p:extLst>
          </p:nvPr>
        </p:nvGraphicFramePr>
        <p:xfrm>
          <a:off x="6419371" y="544500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D={1,2,3,6}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1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State D</a:t>
            </a:r>
            <a:endParaRPr lang="en-US" i="0" dirty="0" smtClean="0">
              <a:latin typeface="+mj-lt"/>
            </a:endParaRPr>
          </a:p>
          <a:p>
            <a:pPr marL="0" indent="0">
              <a:buNone/>
            </a:pPr>
            <a:r>
              <a:rPr lang="el-GR" i="0" dirty="0" smtClean="0">
                <a:latin typeface="+mj-lt"/>
              </a:rPr>
              <a:t>δ</a:t>
            </a:r>
            <a:r>
              <a:rPr lang="en-US" i="0" dirty="0" smtClean="0">
                <a:latin typeface="+mj-lt"/>
              </a:rPr>
              <a:t>( (1,2,3,6),a) 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i="0" dirty="0" err="1" smtClean="0">
                <a:latin typeface="+mj-lt"/>
              </a:rPr>
              <a:t>f</a:t>
            </a:r>
            <a:r>
              <a:rPr lang="en-US" b="0" i="0" dirty="0" err="1" smtClean="0">
                <a:latin typeface="+mj-lt"/>
              </a:rPr>
              <a:t>ollow</a:t>
            </a:r>
            <a:r>
              <a:rPr lang="en-US" i="0" dirty="0" err="1" smtClean="0">
                <a:latin typeface="+mj-lt"/>
              </a:rPr>
              <a:t>pos</a:t>
            </a:r>
            <a:r>
              <a:rPr lang="en-US" b="0" i="0" dirty="0" smtClean="0">
                <a:latin typeface="+mj-lt"/>
              </a:rPr>
              <a:t>(1) U</a:t>
            </a:r>
            <a:r>
              <a:rPr lang="en-US" dirty="0" smtClean="0"/>
              <a:t> </a:t>
            </a:r>
            <a:r>
              <a:rPr lang="en-US" i="0" dirty="0" smtClean="0">
                <a:latin typeface="+mj-lt"/>
              </a:rPr>
              <a:t>followpos(</a:t>
            </a:r>
            <a:r>
              <a:rPr lang="en-US" b="0" i="0" dirty="0" smtClean="0">
                <a:latin typeface="+mj-lt"/>
              </a:rPr>
              <a:t>3)</a:t>
            </a:r>
            <a:endParaRPr lang="en-US" dirty="0" smtClean="0"/>
          </a:p>
          <a:p>
            <a:pPr marL="0" indent="0" defTabSz="85725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i="0" dirty="0" smtClean="0">
                <a:latin typeface="+mj-lt"/>
              </a:rPr>
              <a:t>=</a:t>
            </a:r>
            <a:r>
              <a:rPr lang="en-US" i="0" dirty="0" smtClean="0">
                <a:latin typeface="+mj-lt"/>
              </a:rPr>
              <a:t>(1,2,3)</a:t>
            </a:r>
            <a:r>
              <a:rPr lang="en-US" b="0" i="0" dirty="0" smtClean="0">
                <a:latin typeface="+mj-lt"/>
              </a:rPr>
              <a:t> </a:t>
            </a:r>
            <a:r>
              <a:rPr lang="en-US" i="0" dirty="0" smtClean="0">
                <a:latin typeface="+mj-lt"/>
              </a:rPr>
              <a:t>U</a:t>
            </a:r>
            <a:r>
              <a:rPr lang="en-US" b="0" i="0" dirty="0" smtClean="0">
                <a:latin typeface="+mj-lt"/>
              </a:rPr>
              <a:t> (4)</a:t>
            </a:r>
            <a:r>
              <a:rPr lang="en-US" dirty="0" smtClean="0"/>
              <a:t> = {1,2,3,4}</a:t>
            </a:r>
            <a:r>
              <a:rPr lang="en-US" dirty="0"/>
              <a:t> ----- </a:t>
            </a:r>
            <a:r>
              <a:rPr lang="en-US" dirty="0" smtClean="0"/>
              <a:t>B</a:t>
            </a:r>
          </a:p>
          <a:p>
            <a:pPr marL="0" indent="0" defTabSz="74295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( (</a:t>
            </a:r>
            <a:r>
              <a:rPr lang="en-US" dirty="0" smtClean="0"/>
              <a:t>1,2,3,6),b) </a:t>
            </a:r>
            <a:r>
              <a:rPr lang="en-US" dirty="0"/>
              <a:t>= </a:t>
            </a:r>
            <a:r>
              <a:rPr lang="en-US" dirty="0" err="1" smtClean="0"/>
              <a:t>followpos</a:t>
            </a:r>
            <a:r>
              <a:rPr lang="en-US" dirty="0" smtClean="0"/>
              <a:t>(2)</a:t>
            </a:r>
            <a:r>
              <a:rPr lang="en-US" dirty="0"/>
              <a:t> </a:t>
            </a:r>
          </a:p>
          <a:p>
            <a:pPr marL="0" indent="0" defTabSz="85725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=(</a:t>
            </a:r>
            <a:r>
              <a:rPr lang="en-US" dirty="0"/>
              <a:t>1,2,3) </a:t>
            </a:r>
            <a:r>
              <a:rPr lang="en-US" dirty="0" smtClean="0"/>
              <a:t> ----- 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defTabSz="74295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68197"/>
              </p:ext>
            </p:extLst>
          </p:nvPr>
        </p:nvGraphicFramePr>
        <p:xfrm>
          <a:off x="6400800" y="1141245"/>
          <a:ext cx="2349312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 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followpos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753524"/>
              </p:ext>
            </p:extLst>
          </p:nvPr>
        </p:nvGraphicFramePr>
        <p:xfrm>
          <a:off x="6400800" y="1510275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6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721540"/>
              </p:ext>
            </p:extLst>
          </p:nvPr>
        </p:nvGraphicFramePr>
        <p:xfrm>
          <a:off x="6400800" y="1905214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05969"/>
              </p:ext>
            </p:extLst>
          </p:nvPr>
        </p:nvGraphicFramePr>
        <p:xfrm>
          <a:off x="6400800" y="2290502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54344"/>
              </p:ext>
            </p:extLst>
          </p:nvPr>
        </p:nvGraphicFramePr>
        <p:xfrm>
          <a:off x="6400800" y="2684713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2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177842"/>
              </p:ext>
            </p:extLst>
          </p:nvPr>
        </p:nvGraphicFramePr>
        <p:xfrm>
          <a:off x="6400800" y="3078406"/>
          <a:ext cx="2349312" cy="3947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5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1,2,3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71716"/>
              </p:ext>
            </p:extLst>
          </p:nvPr>
        </p:nvGraphicFramePr>
        <p:xfrm>
          <a:off x="6419371" y="398196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States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</a:t>
                      </a:r>
                      <a:endParaRPr lang="en-US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50658"/>
              </p:ext>
            </p:extLst>
          </p:nvPr>
        </p:nvGraphicFramePr>
        <p:xfrm>
          <a:off x="6419371" y="434772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A={1,2,3}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71569"/>
              </p:ext>
            </p:extLst>
          </p:nvPr>
        </p:nvGraphicFramePr>
        <p:xfrm>
          <a:off x="6419371" y="471348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B={1,2,3,4}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66820"/>
              </p:ext>
            </p:extLst>
          </p:nvPr>
        </p:nvGraphicFramePr>
        <p:xfrm>
          <a:off x="6419371" y="507924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C={1,2,3,5}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30212"/>
              </p:ext>
            </p:extLst>
          </p:nvPr>
        </p:nvGraphicFramePr>
        <p:xfrm>
          <a:off x="6419371" y="5445001"/>
          <a:ext cx="260699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1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D={1,2,3,6}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B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A</a:t>
                      </a:r>
                      <a:endParaRPr lang="en-US" sz="1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862880" y="5531859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37614" y="5529948"/>
            <a:ext cx="376111" cy="19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11878" y="477567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34367" y="4775679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077320" y="478566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5114073" y="4775679"/>
            <a:ext cx="643572" cy="457200"/>
          </a:xfrm>
          <a:prstGeom prst="ellipse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52362" y="5004279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61752" y="5014261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41708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89258" y="4990447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05855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58702" y="4989466"/>
            <a:ext cx="559516" cy="981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02458" y="4660120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95880" y="4824427"/>
            <a:ext cx="476038" cy="3429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/>
          <p:nvPr/>
        </p:nvCxnSpPr>
        <p:spPr>
          <a:xfrm rot="27000000" flipV="1">
            <a:off x="2222698" y="4991379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68239" y="5649911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3" name="Curved Connector 32"/>
          <p:cNvCxnSpPr/>
          <p:nvPr/>
        </p:nvCxnSpPr>
        <p:spPr>
          <a:xfrm rot="16200000" flipV="1">
            <a:off x="3838169" y="3177986"/>
            <a:ext cx="12700" cy="3195381"/>
          </a:xfrm>
          <a:prstGeom prst="curvedConnector3">
            <a:avLst>
              <a:gd name="adj1" fmla="val 652496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27332" y="527177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04484" y="5400837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44097" y="3852636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>
            <a:off x="3783930" y="4749473"/>
            <a:ext cx="76937" cy="881308"/>
          </a:xfrm>
          <a:prstGeom prst="curvedConnector3">
            <a:avLst>
              <a:gd name="adj1" fmla="val -4456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5400000" flipH="1">
            <a:off x="4353891" y="4179513"/>
            <a:ext cx="66955" cy="2011247"/>
          </a:xfrm>
          <a:prstGeom prst="curvedConnector3">
            <a:avLst>
              <a:gd name="adj1" fmla="val -125899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V="1">
            <a:off x="3261161" y="4702758"/>
            <a:ext cx="12700" cy="323290"/>
          </a:xfrm>
          <a:prstGeom prst="curvedConnector3">
            <a:avLst>
              <a:gd name="adj1" fmla="val 390220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05866" y="4037095"/>
            <a:ext cx="357176" cy="309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46997" y="6058715"/>
            <a:ext cx="2523418" cy="58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DFA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7" grpId="0"/>
      <p:bldP spid="29" grpId="0"/>
      <p:bldP spid="30" grpId="0" animBg="1"/>
      <p:bldP spid="32" grpId="0"/>
      <p:bldP spid="34" grpId="0"/>
      <p:bldP spid="35" grpId="0"/>
      <p:bldP spid="36" grpId="0"/>
      <p:bldP spid="40" grpId="0"/>
      <p:bldP spid="4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(c | d)*c#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r>
              <a:rPr lang="en-US" smtClean="0"/>
              <a:t>of Unit-2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Pointer </a:t>
            </a:r>
            <a:r>
              <a:rPr lang="en-US" i="1" dirty="0">
                <a:solidFill>
                  <a:schemeClr val="accent1"/>
                </a:solidFill>
              </a:rPr>
              <a:t>Lexeme Begin</a:t>
            </a:r>
            <a:r>
              <a:rPr lang="en-US" dirty="0"/>
              <a:t>, marks the beginning of the current </a:t>
            </a:r>
            <a:r>
              <a:rPr lang="en-US" dirty="0" smtClean="0"/>
              <a:t>lexeme.</a:t>
            </a:r>
          </a:p>
          <a:p>
            <a:pPr algn="just"/>
            <a:r>
              <a:rPr lang="en-US" dirty="0"/>
              <a:t>Pointer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1"/>
                </a:solidFill>
              </a:rPr>
              <a:t>Forward</a:t>
            </a:r>
            <a:r>
              <a:rPr lang="en-US" i="1" dirty="0"/>
              <a:t>, </a:t>
            </a:r>
            <a:r>
              <a:rPr lang="en-US" dirty="0"/>
              <a:t>scans ahead until a pattern match is </a:t>
            </a:r>
            <a:r>
              <a:rPr lang="en-US" dirty="0" smtClean="0"/>
              <a:t>found.</a:t>
            </a:r>
          </a:p>
          <a:p>
            <a:pPr algn="just"/>
            <a:r>
              <a:rPr lang="en-US" dirty="0"/>
              <a:t>Once the next lexeme is determined, </a:t>
            </a:r>
            <a:r>
              <a:rPr lang="en-US" i="1" dirty="0"/>
              <a:t>forward</a:t>
            </a:r>
            <a:r>
              <a:rPr lang="en-US" dirty="0"/>
              <a:t> is set to character at its right end.</a:t>
            </a:r>
          </a:p>
          <a:p>
            <a:pPr algn="just"/>
            <a:r>
              <a:rPr lang="en-US" dirty="0"/>
              <a:t>Lexeme Begin is set to the character immediately after the lexeme just found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forward pointer is at the end of first buffer half then second is filled with N input </a:t>
            </a:r>
            <a:r>
              <a:rPr lang="en-US" dirty="0" smtClean="0"/>
              <a:t>character.</a:t>
            </a:r>
          </a:p>
          <a:p>
            <a:pPr algn="just"/>
            <a:r>
              <a:rPr lang="en-US" dirty="0"/>
              <a:t>If forward pointer is at the end of second buffer half then first is filled with N input </a:t>
            </a:r>
            <a:r>
              <a:rPr lang="en-US" dirty="0" smtClean="0"/>
              <a:t>character.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4408" y="1126785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6608" y="1127746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325508" y="1516989"/>
            <a:ext cx="1390589" cy="640107"/>
            <a:chOff x="3325508" y="1517615"/>
            <a:chExt cx="1390589" cy="6401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325508" y="1765601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10000" y="1517615"/>
              <a:ext cx="0" cy="3028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62293" y="1509972"/>
            <a:ext cx="2359356" cy="1014223"/>
            <a:chOff x="2462293" y="1509972"/>
            <a:chExt cx="2359356" cy="1014223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462293" y="2098438"/>
              <a:ext cx="2359356" cy="4257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lexeme_beginnig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657600" y="1509972"/>
              <a:ext cx="0" cy="64712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34841" y="1528070"/>
            <a:ext cx="1390589" cy="640107"/>
            <a:chOff x="3325508" y="1517615"/>
            <a:chExt cx="1390589" cy="640107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25508" y="1765601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810000" y="1517615"/>
              <a:ext cx="0" cy="3028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0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208 L 0.04341 0.0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7604 0.0023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dirty="0" smtClean="0"/>
              <a:t>Code to advance forward pointer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if</a:t>
            </a:r>
            <a:r>
              <a:rPr lang="en-US" i="1" dirty="0" smtClean="0"/>
              <a:t> </a:t>
            </a:r>
            <a:r>
              <a:rPr lang="en-US" i="1" dirty="0"/>
              <a:t>forward at end of first half </a:t>
            </a:r>
            <a:r>
              <a:rPr lang="en-US" b="1" i="1" dirty="0"/>
              <a:t>then begin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 smtClean="0"/>
              <a:t>reload </a:t>
            </a:r>
            <a:r>
              <a:rPr lang="en-US" i="1" dirty="0"/>
              <a:t>second half;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 smtClean="0"/>
              <a:t>forward </a:t>
            </a:r>
            <a:r>
              <a:rPr lang="en-US" i="1" dirty="0"/>
              <a:t>:= forward + 1;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end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else </a:t>
            </a:r>
            <a:r>
              <a:rPr lang="en-US" b="1" i="1" dirty="0"/>
              <a:t>if </a:t>
            </a:r>
            <a:r>
              <a:rPr lang="en-US" i="1" dirty="0"/>
              <a:t>forward</a:t>
            </a:r>
            <a:r>
              <a:rPr lang="en-US" b="1" i="1" dirty="0"/>
              <a:t> </a:t>
            </a:r>
            <a:r>
              <a:rPr lang="en-US" i="1" dirty="0"/>
              <a:t>at end of second half</a:t>
            </a:r>
            <a:r>
              <a:rPr lang="en-US" b="1" i="1" dirty="0"/>
              <a:t> then begin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		</a:t>
            </a:r>
            <a:r>
              <a:rPr lang="en-US" i="1" dirty="0" smtClean="0"/>
              <a:t>reload </a:t>
            </a:r>
            <a:r>
              <a:rPr lang="en-US" i="1" dirty="0"/>
              <a:t>first half;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smtClean="0"/>
              <a:t>move </a:t>
            </a:r>
            <a:r>
              <a:rPr lang="en-US" i="1" dirty="0"/>
              <a:t>forward to beginning of first half;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end</a:t>
            </a: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	else </a:t>
            </a:r>
            <a:r>
              <a:rPr lang="en-US" i="1" dirty="0"/>
              <a:t>forward := forward + 1;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4408" y="1126785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:  : E :  : = :  : M : * :  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06608" y="1127746"/>
            <a:ext cx="2362200" cy="39212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C: * : * : 2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eof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:  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509550" y="1547474"/>
            <a:ext cx="1367250" cy="575145"/>
            <a:chOff x="3410011" y="1553069"/>
            <a:chExt cx="1367250" cy="57514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10011" y="1720096"/>
              <a:ext cx="1367250" cy="4081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01496" y="1553069"/>
              <a:ext cx="0" cy="3028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3900508" y="1518906"/>
            <a:ext cx="0" cy="6471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59300" y="2047507"/>
            <a:ext cx="2359356" cy="425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lexeme_beginnig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021129" y="1510336"/>
            <a:ext cx="1390589" cy="581663"/>
            <a:chOff x="6021129" y="1510336"/>
            <a:chExt cx="1390589" cy="581663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021129" y="1699878"/>
              <a:ext cx="1390589" cy="3921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n-US" i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</a:t>
              </a:r>
              <a:endPara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591316" y="1510336"/>
              <a:ext cx="0" cy="3028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477795" y="1699878"/>
            <a:ext cx="1390589" cy="39212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  <a:endParaRPr lang="en-US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162286" y="1510336"/>
            <a:ext cx="0" cy="3028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0.05017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-0.41788 0.0018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24163</TotalTime>
  <Words>4234</Words>
  <Application>Microsoft Office PowerPoint</Application>
  <PresentationFormat>On-screen Show (4:3)</PresentationFormat>
  <Paragraphs>1773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9" baseType="lpstr">
      <vt:lpstr>Arial</vt:lpstr>
      <vt:lpstr>Calibri</vt:lpstr>
      <vt:lpstr>Cambria Math</vt:lpstr>
      <vt:lpstr>MS Mincho</vt:lpstr>
      <vt:lpstr>Open Sans</vt:lpstr>
      <vt:lpstr>Open Sans Extrabold</vt:lpstr>
      <vt:lpstr>Open Sans Semibold</vt:lpstr>
      <vt:lpstr>新細明體</vt:lpstr>
      <vt:lpstr>Symbol</vt:lpstr>
      <vt:lpstr>Times New Roman</vt:lpstr>
      <vt:lpstr>Wingdings</vt:lpstr>
      <vt:lpstr>ヒラギノ角ゴ Pro W3</vt:lpstr>
      <vt:lpstr>Office Theme</vt:lpstr>
      <vt:lpstr>Unit – 4 Pushdown Automata</vt:lpstr>
      <vt:lpstr>Interaction of Scanner &amp; Parser</vt:lpstr>
      <vt:lpstr>Why to separate lexical analysis &amp; parsing?</vt:lpstr>
      <vt:lpstr>Token, Pattern &amp; Lexemes</vt:lpstr>
      <vt:lpstr>Token, Pattern &amp; Lexemes (Example)</vt:lpstr>
      <vt:lpstr>Input Buffering</vt:lpstr>
      <vt:lpstr>Input Buffering</vt:lpstr>
      <vt:lpstr>Buffer Pair</vt:lpstr>
      <vt:lpstr>Buffer Pair</vt:lpstr>
      <vt:lpstr>Sentinels </vt:lpstr>
      <vt:lpstr>Sentinels </vt:lpstr>
      <vt:lpstr>Specification of Tokens</vt:lpstr>
      <vt:lpstr>Strings and Languages</vt:lpstr>
      <vt:lpstr>Operations on Languages</vt:lpstr>
      <vt:lpstr>Regular Expression &amp; Regular Definition</vt:lpstr>
      <vt:lpstr>Rules to define Regular Expression</vt:lpstr>
      <vt:lpstr>Notational shorthand's &amp; Precedence </vt:lpstr>
      <vt:lpstr>Algebraic properties of RE</vt:lpstr>
      <vt:lpstr>Regular Expressio Examples</vt:lpstr>
      <vt:lpstr>Regular Expression Examples</vt:lpstr>
      <vt:lpstr>Regular Expression Examples</vt:lpstr>
      <vt:lpstr>Regular Expression Examples</vt:lpstr>
      <vt:lpstr>Regular Expression Examples</vt:lpstr>
      <vt:lpstr>Regular Expression Examples</vt:lpstr>
      <vt:lpstr>Regular Definition</vt:lpstr>
      <vt:lpstr>Regular Definition Example</vt:lpstr>
      <vt:lpstr>Transition Diagram</vt:lpstr>
      <vt:lpstr>Transition Diagram</vt:lpstr>
      <vt:lpstr>Transition Diagram Example</vt:lpstr>
      <vt:lpstr>Finite Automata</vt:lpstr>
      <vt:lpstr>Finite Automata</vt:lpstr>
      <vt:lpstr>Types of Finite Automata</vt:lpstr>
      <vt:lpstr>RE to NFA using Thompson’s rule</vt:lpstr>
      <vt:lpstr>RE to NFA (Thompson’s construction)</vt:lpstr>
      <vt:lpstr>RE to NFA (Thompson’s construction)</vt:lpstr>
      <vt:lpstr>RE to NFA (Thompson’s construction)</vt:lpstr>
      <vt:lpstr>RE to NFA (Thompson’s construction)</vt:lpstr>
      <vt:lpstr>RE to NFA Examples</vt:lpstr>
      <vt:lpstr>RE to NFA Examples</vt:lpstr>
      <vt:lpstr>Conversion from NFA to DFA using Subset construction method</vt:lpstr>
      <vt:lpstr>Subset construction algorithm</vt:lpstr>
      <vt:lpstr>Subset construction algorithm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Conversion from NFA to DFA</vt:lpstr>
      <vt:lpstr>DFA</vt:lpstr>
      <vt:lpstr>Convert NFA to DFA</vt:lpstr>
      <vt:lpstr>DFA Optimization</vt:lpstr>
      <vt:lpstr>DFA Optimization Algorithm</vt:lpstr>
      <vt:lpstr>DFA Optimization Algorithm</vt:lpstr>
      <vt:lpstr>DFA Optimization</vt:lpstr>
      <vt:lpstr>RE to DFA without constructing NFA</vt:lpstr>
      <vt:lpstr>Construct RE to direct DFA</vt:lpstr>
      <vt:lpstr>Function Computed From the Syntax Tree</vt:lpstr>
      <vt:lpstr>Rules to Compute Nullable, Firstpos, Lastpos</vt:lpstr>
      <vt:lpstr>Rules to compute followpos</vt:lpstr>
      <vt:lpstr>Conversion from RE to DFA</vt:lpstr>
      <vt:lpstr>Conversion from RE to DFA</vt:lpstr>
      <vt:lpstr>Conversion from RE to DFA</vt:lpstr>
      <vt:lpstr>Conversion from RE to DFA</vt:lpstr>
      <vt:lpstr>Conversion from RE to DFA</vt:lpstr>
      <vt:lpstr>Conversion from RE to DFA</vt:lpstr>
      <vt:lpstr>Conversion from RE to DFA</vt:lpstr>
      <vt:lpstr>Construct DFA</vt:lpstr>
      <vt:lpstr>Construct DFA</vt:lpstr>
      <vt:lpstr>Construct DFA</vt:lpstr>
      <vt:lpstr>Exercise</vt:lpstr>
      <vt:lpstr>End of Unit-2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1793</cp:revision>
  <dcterms:created xsi:type="dcterms:W3CDTF">2013-05-17T03:00:03Z</dcterms:created>
  <dcterms:modified xsi:type="dcterms:W3CDTF">2017-07-20T10:22:59Z</dcterms:modified>
</cp:coreProperties>
</file>