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1"/>
  </p:notesMasterIdLst>
  <p:sldIdLst>
    <p:sldId id="256" r:id="rId2"/>
    <p:sldId id="466" r:id="rId3"/>
    <p:sldId id="424" r:id="rId4"/>
    <p:sldId id="428" r:id="rId5"/>
    <p:sldId id="425" r:id="rId6"/>
    <p:sldId id="429" r:id="rId7"/>
    <p:sldId id="480" r:id="rId8"/>
    <p:sldId id="465" r:id="rId9"/>
    <p:sldId id="426" r:id="rId10"/>
    <p:sldId id="468" r:id="rId11"/>
    <p:sldId id="430" r:id="rId12"/>
    <p:sldId id="469" r:id="rId13"/>
    <p:sldId id="431" r:id="rId14"/>
    <p:sldId id="433" r:id="rId15"/>
    <p:sldId id="470" r:id="rId16"/>
    <p:sldId id="432" r:id="rId17"/>
    <p:sldId id="471" r:id="rId18"/>
    <p:sldId id="434" r:id="rId19"/>
    <p:sldId id="472" r:id="rId20"/>
    <p:sldId id="437" r:id="rId21"/>
    <p:sldId id="435" r:id="rId22"/>
    <p:sldId id="438" r:id="rId23"/>
    <p:sldId id="473" r:id="rId24"/>
    <p:sldId id="486" r:id="rId25"/>
    <p:sldId id="474" r:id="rId26"/>
    <p:sldId id="475" r:id="rId27"/>
    <p:sldId id="487" r:id="rId28"/>
    <p:sldId id="479" r:id="rId29"/>
    <p:sldId id="476" r:id="rId30"/>
    <p:sldId id="491" r:id="rId31"/>
    <p:sldId id="488" r:id="rId32"/>
    <p:sldId id="549" r:id="rId33"/>
    <p:sldId id="481" r:id="rId34"/>
    <p:sldId id="484" r:id="rId35"/>
    <p:sldId id="493" r:id="rId36"/>
    <p:sldId id="485" r:id="rId37"/>
    <p:sldId id="512" r:id="rId38"/>
    <p:sldId id="501" r:id="rId39"/>
    <p:sldId id="482" r:id="rId40"/>
    <p:sldId id="483" r:id="rId41"/>
    <p:sldId id="489" r:id="rId42"/>
    <p:sldId id="490" r:id="rId43"/>
    <p:sldId id="492" r:id="rId44"/>
    <p:sldId id="495" r:id="rId45"/>
    <p:sldId id="496" r:id="rId46"/>
    <p:sldId id="497" r:id="rId47"/>
    <p:sldId id="498" r:id="rId48"/>
    <p:sldId id="499" r:id="rId49"/>
    <p:sldId id="500" r:id="rId50"/>
    <p:sldId id="502" r:id="rId51"/>
    <p:sldId id="503" r:id="rId52"/>
    <p:sldId id="504" r:id="rId53"/>
    <p:sldId id="505" r:id="rId54"/>
    <p:sldId id="506" r:id="rId55"/>
    <p:sldId id="508" r:id="rId56"/>
    <p:sldId id="509" r:id="rId57"/>
    <p:sldId id="510" r:id="rId58"/>
    <p:sldId id="514" r:id="rId59"/>
    <p:sldId id="511" r:id="rId60"/>
    <p:sldId id="494" r:id="rId61"/>
    <p:sldId id="477" r:id="rId62"/>
    <p:sldId id="443" r:id="rId63"/>
    <p:sldId id="439" r:id="rId64"/>
    <p:sldId id="440" r:id="rId65"/>
    <p:sldId id="513" r:id="rId66"/>
    <p:sldId id="441" r:id="rId67"/>
    <p:sldId id="527" r:id="rId68"/>
    <p:sldId id="442" r:id="rId69"/>
    <p:sldId id="516" r:id="rId70"/>
    <p:sldId id="444" r:id="rId71"/>
    <p:sldId id="446" r:id="rId72"/>
    <p:sldId id="447" r:id="rId73"/>
    <p:sldId id="448" r:id="rId74"/>
    <p:sldId id="449" r:id="rId75"/>
    <p:sldId id="450" r:id="rId76"/>
    <p:sldId id="452" r:id="rId77"/>
    <p:sldId id="453" r:id="rId78"/>
    <p:sldId id="455" r:id="rId79"/>
    <p:sldId id="454" r:id="rId80"/>
    <p:sldId id="456" r:id="rId81"/>
    <p:sldId id="457" r:id="rId82"/>
    <p:sldId id="458" r:id="rId83"/>
    <p:sldId id="459" r:id="rId84"/>
    <p:sldId id="460" r:id="rId85"/>
    <p:sldId id="461" r:id="rId86"/>
    <p:sldId id="462" r:id="rId87"/>
    <p:sldId id="463" r:id="rId88"/>
    <p:sldId id="464" r:id="rId89"/>
    <p:sldId id="515" r:id="rId90"/>
    <p:sldId id="550" r:id="rId91"/>
    <p:sldId id="523" r:id="rId92"/>
    <p:sldId id="524" r:id="rId93"/>
    <p:sldId id="518" r:id="rId94"/>
    <p:sldId id="519" r:id="rId95"/>
    <p:sldId id="533" r:id="rId96"/>
    <p:sldId id="521" r:id="rId97"/>
    <p:sldId id="522" r:id="rId98"/>
    <p:sldId id="517" r:id="rId99"/>
    <p:sldId id="525" r:id="rId100"/>
    <p:sldId id="526" r:id="rId101"/>
    <p:sldId id="528" r:id="rId102"/>
    <p:sldId id="529" r:id="rId103"/>
    <p:sldId id="530" r:id="rId104"/>
    <p:sldId id="531" r:id="rId105"/>
    <p:sldId id="532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8" r:id="rId115"/>
    <p:sldId id="543" r:id="rId116"/>
    <p:sldId id="544" r:id="rId117"/>
    <p:sldId id="545" r:id="rId118"/>
    <p:sldId id="546" r:id="rId119"/>
    <p:sldId id="547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hMBhbCkMoYxustYFBr/aA==" hashData="SUtwyM7N5AL1LOLJsW/Yj2C7rU4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241"/>
    <a:srgbClr val="000099"/>
    <a:srgbClr val="E329C0"/>
    <a:srgbClr val="32C5CC"/>
    <a:srgbClr val="A5DCE3"/>
    <a:srgbClr val="DE3E3E"/>
    <a:srgbClr val="538CFF"/>
    <a:srgbClr val="FF3300"/>
    <a:srgbClr val="00A24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2101" autoAdjust="0"/>
  </p:normalViewPr>
  <p:slideViewPr>
    <p:cSldViewPr>
      <p:cViewPr>
        <p:scale>
          <a:sx n="74" d="100"/>
          <a:sy n="74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 : Parsing Theory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 : Parsing Theory (I) 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70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3</a:t>
            </a:r>
          </a:p>
          <a:p>
            <a:r>
              <a:rPr lang="en-US" sz="6000" b="1" dirty="0" smtClean="0"/>
              <a:t>Parsing Theory 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 whether following grammars are ambiguous or not: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aS</a:t>
            </a:r>
            <a:r>
              <a:rPr lang="en-US" dirty="0" smtClean="0">
                <a:sym typeface="Wingdings" panose="05000000000000000000" pitchFamily="2" charset="2"/>
              </a:rPr>
              <a:t> | Sa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SSS+ | SS* | a (string: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SLR(1)- Simple LR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956" y="2607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" y="286954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24" y="316451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23" y="343965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22" y="36909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97" y="392717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123" y="420962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41" y="2426872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5336" y="115846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976" y="111947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4098" y="144967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5731" y="2090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5971" y="202154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2706" y="23787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9965" y="31278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2943" y="2942817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1847" y="40255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3531" y="429163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31" y="458604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531" y="485978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66465" y="512636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3582" y="536381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0699" y="563029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2931" y="3847633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77847" y="5638727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5226" y="5540051"/>
            <a:ext cx="1409700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1823" y="975973"/>
            <a:ext cx="1588688" cy="43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671" y="129559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67101" y="15621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1996" y="1769807"/>
            <a:ext cx="1557940" cy="42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6587" y="206609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4153" y="931803"/>
            <a:ext cx="1469536" cy="14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66587" y="2845181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9474" y="320073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6591" y="346721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4071" y="2518291"/>
            <a:ext cx="1409700" cy="125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50469" y="40316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5174" y="426708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8619" y="3981240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1499541" y="1484997"/>
            <a:ext cx="1168435" cy="14074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8545186">
            <a:off x="1267316" y="164420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6" idx="1"/>
          </p:cNvCxnSpPr>
          <p:nvPr/>
        </p:nvCxnSpPr>
        <p:spPr>
          <a:xfrm flipV="1">
            <a:off x="1504455" y="2387067"/>
            <a:ext cx="1471516" cy="86427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620691">
            <a:off x="1508331" y="239981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15" idx="3"/>
            <a:endCxn id="33" idx="1"/>
          </p:cNvCxnSpPr>
          <p:nvPr/>
        </p:nvCxnSpPr>
        <p:spPr>
          <a:xfrm flipV="1">
            <a:off x="1499541" y="3249535"/>
            <a:ext cx="1463402" cy="25787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0920331">
            <a:off x="1580360" y="29584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55890">
            <a:off x="1673768" y="36860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90529" y="3837366"/>
            <a:ext cx="1485442" cy="46911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3571139">
            <a:off x="1383728" y="447263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90781" y="4143283"/>
            <a:ext cx="810704" cy="140278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77676" y="1503327"/>
            <a:ext cx="1448359" cy="234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21978" y="10903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55" idx="1"/>
          </p:cNvCxnSpPr>
          <p:nvPr/>
        </p:nvCxnSpPr>
        <p:spPr>
          <a:xfrm>
            <a:off x="4391407" y="2395395"/>
            <a:ext cx="1142664" cy="7492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848176">
            <a:off x="4346372" y="232051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368430" y="4158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85117" y="37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358602" y="4959542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45793" y="459458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48059" y="468425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363517" y="5642888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50708" y="52631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508356" y="53528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62638" y="5610606"/>
            <a:ext cx="2286752" cy="741132"/>
            <a:chOff x="4362637" y="5411813"/>
            <a:chExt cx="2932273" cy="9399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62637" y="5791272"/>
              <a:ext cx="1211828" cy="560466"/>
            </a:xfrm>
            <a:prstGeom prst="line">
              <a:avLst/>
            </a:prstGeom>
            <a:ln w="25400">
              <a:solidFill>
                <a:srgbClr val="00A24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556307" y="5411813"/>
              <a:ext cx="1738603" cy="935736"/>
            </a:xfrm>
            <a:prstGeom prst="straightConnector1">
              <a:avLst/>
            </a:prstGeom>
            <a:ln w="25400">
              <a:solidFill>
                <a:srgbClr val="00A24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 rot="20064152">
            <a:off x="5529370" y="585500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581123" y="5175007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82198" y="601714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40076" y="6008709"/>
            <a:ext cx="1627705" cy="412580"/>
            <a:chOff x="2040076" y="6008709"/>
            <a:chExt cx="1627705" cy="4125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67781" y="6008709"/>
              <a:ext cx="0" cy="41258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338105" y="6421289"/>
              <a:ext cx="1329676" cy="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43" idx="2"/>
            </p:cNvCxnSpPr>
            <p:nvPr/>
          </p:nvCxnSpPr>
          <p:spPr>
            <a:xfrm flipH="1" flipV="1">
              <a:off x="2040076" y="6097196"/>
              <a:ext cx="311990" cy="324093"/>
            </a:xfrm>
            <a:prstGeom prst="straightConnector1">
              <a:avLst/>
            </a:prstGeom>
            <a:ln w="25400">
              <a:solidFill>
                <a:srgbClr val="1EB2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6981947" y="1408628"/>
            <a:ext cx="1074343" cy="791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825853" y="102154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47870" y="104270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222575" y="127809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36020" y="1006997"/>
            <a:ext cx="1079476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9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964148" y="1931213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851339" y="150726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44100" y="1710904"/>
            <a:ext cx="971396" cy="48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368211" y="1779997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121804" y="166969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926236" y="2644153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907920" y="291019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907920" y="320460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907920" y="3478346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90854" y="374492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897971" y="3982370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05088" y="424885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687320" y="2466191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977298" y="2134845"/>
            <a:ext cx="719641" cy="43288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035445" y="201522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696200" y="2359047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/>
      <p:bldP spid="98" grpId="0"/>
      <p:bldP spid="99" grpId="0"/>
      <p:bldP spid="100" grpId="0"/>
      <p:bldP spid="101" grpId="0" animBg="1"/>
      <p:bldP spid="103" grpId="0"/>
      <p:bldP spid="104" grpId="0" animBg="1"/>
      <p:bldP spid="104" grpId="1" build="allAtOnce" animBg="1"/>
      <p:bldP spid="105" grpId="0"/>
      <p:bldP spid="105" grpId="1"/>
      <p:bldP spid="106" grpId="0" animBg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3" grpId="0"/>
      <p:bldP spid="113" grpId="1"/>
      <p:bldP spid="114" grpId="0"/>
      <p:bldP spid="114" grpId="1"/>
      <p:bldP spid="115" grpId="0" animBg="1"/>
      <p:bldP spid="115" grpId="1" build="allAtOnce" animBg="1"/>
      <p:bldP spid="118" grpId="0"/>
      <p:bldP spid="11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SLR(1)- Simple LR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956" y="2607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" y="286954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24" y="316451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23" y="343965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22" y="36909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97" y="392717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123" y="420962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41" y="2426872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5336" y="115846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976" y="111947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4098" y="144967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5731" y="2090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5971" y="202154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2706" y="23787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9965" y="31278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2943" y="2942817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1847" y="40255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3531" y="429163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31" y="458604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531" y="485978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66465" y="512636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3582" y="536381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0699" y="563029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2931" y="3847633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5226" y="5540051"/>
            <a:ext cx="1409700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1823" y="975973"/>
            <a:ext cx="1588688" cy="43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671" y="129559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67101" y="15621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1996" y="1769807"/>
            <a:ext cx="1557940" cy="42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6587" y="206609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4153" y="931803"/>
            <a:ext cx="1469536" cy="14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54671" y="290365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9474" y="320073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6591" y="346721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4071" y="2518291"/>
            <a:ext cx="1409700" cy="125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50469" y="40316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5174" y="426708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8619" y="3981240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1499541" y="1484997"/>
            <a:ext cx="1168435" cy="14074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8545186">
            <a:off x="1267316" y="164420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6" idx="1"/>
          </p:cNvCxnSpPr>
          <p:nvPr/>
        </p:nvCxnSpPr>
        <p:spPr>
          <a:xfrm flipV="1">
            <a:off x="1504455" y="2387067"/>
            <a:ext cx="1471516" cy="86427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620691">
            <a:off x="1508331" y="239981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15" idx="3"/>
            <a:endCxn id="33" idx="1"/>
          </p:cNvCxnSpPr>
          <p:nvPr/>
        </p:nvCxnSpPr>
        <p:spPr>
          <a:xfrm flipV="1">
            <a:off x="1499541" y="3249535"/>
            <a:ext cx="1463402" cy="25787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0920331">
            <a:off x="1580360" y="29584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55890">
            <a:off x="1673768" y="36860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90529" y="3837366"/>
            <a:ext cx="1485442" cy="46911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3571139">
            <a:off x="1383728" y="447263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90781" y="4143283"/>
            <a:ext cx="810704" cy="140278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77676" y="1503327"/>
            <a:ext cx="1448359" cy="234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21978" y="10903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55" idx="1"/>
          </p:cNvCxnSpPr>
          <p:nvPr/>
        </p:nvCxnSpPr>
        <p:spPr>
          <a:xfrm>
            <a:off x="4391407" y="2395395"/>
            <a:ext cx="1142664" cy="7492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848176">
            <a:off x="4346372" y="232051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368430" y="4158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85117" y="37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358602" y="4959542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45793" y="459458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48059" y="468425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363517" y="5642888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50708" y="52631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508356" y="53528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62638" y="5610606"/>
            <a:ext cx="2286752" cy="741132"/>
            <a:chOff x="4362637" y="5411813"/>
            <a:chExt cx="2932273" cy="9399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62637" y="5791272"/>
              <a:ext cx="1211828" cy="560466"/>
            </a:xfrm>
            <a:prstGeom prst="line">
              <a:avLst/>
            </a:prstGeom>
            <a:ln w="25400">
              <a:solidFill>
                <a:srgbClr val="00A24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556307" y="5411813"/>
              <a:ext cx="1738603" cy="935736"/>
            </a:xfrm>
            <a:prstGeom prst="straightConnector1">
              <a:avLst/>
            </a:prstGeom>
            <a:ln w="25400">
              <a:solidFill>
                <a:srgbClr val="00A24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 rot="20064152">
            <a:off x="5529370" y="585500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581123" y="5175007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82198" y="601714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40076" y="6008709"/>
            <a:ext cx="1627705" cy="412580"/>
            <a:chOff x="2040076" y="6008709"/>
            <a:chExt cx="1627705" cy="4125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67781" y="6008709"/>
              <a:ext cx="0" cy="41258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338105" y="6421289"/>
              <a:ext cx="1329676" cy="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43" idx="2"/>
            </p:cNvCxnSpPr>
            <p:nvPr/>
          </p:nvCxnSpPr>
          <p:spPr>
            <a:xfrm flipH="1" flipV="1">
              <a:off x="2040076" y="6097196"/>
              <a:ext cx="311990" cy="324093"/>
            </a:xfrm>
            <a:prstGeom prst="straightConnector1">
              <a:avLst/>
            </a:prstGeom>
            <a:ln w="25400">
              <a:solidFill>
                <a:srgbClr val="1EB2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6981947" y="1408628"/>
            <a:ext cx="1074343" cy="791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825853" y="102154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36020" y="1006997"/>
            <a:ext cx="1079476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9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964148" y="1931213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851339" y="150726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121804" y="166969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273754" y="293175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endCxn id="119" idx="1"/>
          </p:cNvCxnSpPr>
          <p:nvPr/>
        </p:nvCxnSpPr>
        <p:spPr>
          <a:xfrm>
            <a:off x="6977298" y="2134845"/>
            <a:ext cx="1235141" cy="213529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773913">
            <a:off x="6920266" y="213342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123165" y="226979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994280" y="2358444"/>
            <a:ext cx="1013195" cy="63524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 rot="2234489">
            <a:off x="6758329" y="257532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990409" y="2875667"/>
            <a:ext cx="1125087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966158" y="2852015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12900" y="566508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247870" y="104270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222575" y="127809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T.*F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121" grpId="0"/>
      <p:bldP spid="124" grpId="0" animBg="1"/>
      <p:bldP spid="124" grpId="1" build="allAtOnce" animBg="1"/>
      <p:bldP spid="12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SLR(1)- Simple LR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956" y="2607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" y="286954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24" y="316451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23" y="343965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22" y="36909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97" y="392717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123" y="420962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41" y="2426872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5336" y="115846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976" y="111947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4098" y="144967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5731" y="2090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5971" y="202154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2706" y="23787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9965" y="31278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2943" y="2942817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1847" y="40255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3531" y="429163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31" y="458604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531" y="485978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66465" y="512636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3582" y="536381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0699" y="563029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2931" y="3847633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5226" y="5540051"/>
            <a:ext cx="1409700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1823" y="975973"/>
            <a:ext cx="1588688" cy="43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671" y="129559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67101" y="15621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1996" y="1769807"/>
            <a:ext cx="1557940" cy="42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6587" y="206609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4153" y="931803"/>
            <a:ext cx="1469536" cy="14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54671" y="290365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9474" y="320073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6591" y="346721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4071" y="2577283"/>
            <a:ext cx="1409700" cy="125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50469" y="40316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5174" y="426708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8619" y="3981240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1499541" y="1484997"/>
            <a:ext cx="1168435" cy="14074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8545186">
            <a:off x="1267316" y="164420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6" idx="1"/>
          </p:cNvCxnSpPr>
          <p:nvPr/>
        </p:nvCxnSpPr>
        <p:spPr>
          <a:xfrm flipV="1">
            <a:off x="1504455" y="2387067"/>
            <a:ext cx="1471516" cy="86427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620691">
            <a:off x="1508331" y="239981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15" idx="3"/>
            <a:endCxn id="33" idx="1"/>
          </p:cNvCxnSpPr>
          <p:nvPr/>
        </p:nvCxnSpPr>
        <p:spPr>
          <a:xfrm flipV="1">
            <a:off x="1499541" y="3249535"/>
            <a:ext cx="1463402" cy="25787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0920331">
            <a:off x="1580360" y="29584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55890">
            <a:off x="1673768" y="36860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90529" y="3837366"/>
            <a:ext cx="1485442" cy="46911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3571139">
            <a:off x="1383728" y="447263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90781" y="4143283"/>
            <a:ext cx="810704" cy="140278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77676" y="1503327"/>
            <a:ext cx="1448359" cy="234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21978" y="10903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55" idx="1"/>
          </p:cNvCxnSpPr>
          <p:nvPr/>
        </p:nvCxnSpPr>
        <p:spPr>
          <a:xfrm>
            <a:off x="4391407" y="2454387"/>
            <a:ext cx="1142664" cy="7492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848176">
            <a:off x="4346372" y="232051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368430" y="4158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85117" y="37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358602" y="4959542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45793" y="459458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48059" y="468425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363517" y="5642888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50708" y="52631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508356" y="53528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62638" y="5610606"/>
            <a:ext cx="2286752" cy="741132"/>
            <a:chOff x="4362637" y="5411813"/>
            <a:chExt cx="2932273" cy="9399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62637" y="5791272"/>
              <a:ext cx="1211828" cy="560466"/>
            </a:xfrm>
            <a:prstGeom prst="line">
              <a:avLst/>
            </a:prstGeom>
            <a:ln w="25400">
              <a:solidFill>
                <a:srgbClr val="00A24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556307" y="5411813"/>
              <a:ext cx="1738603" cy="935736"/>
            </a:xfrm>
            <a:prstGeom prst="straightConnector1">
              <a:avLst/>
            </a:prstGeom>
            <a:ln w="25400">
              <a:solidFill>
                <a:srgbClr val="00A24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 rot="20064152">
            <a:off x="5529370" y="585500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581123" y="5175007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82198" y="601714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40076" y="6008709"/>
            <a:ext cx="1627705" cy="412580"/>
            <a:chOff x="2040076" y="6008709"/>
            <a:chExt cx="1627705" cy="4125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67781" y="6008709"/>
              <a:ext cx="0" cy="41258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338105" y="6421289"/>
              <a:ext cx="1329676" cy="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43" idx="2"/>
            </p:cNvCxnSpPr>
            <p:nvPr/>
          </p:nvCxnSpPr>
          <p:spPr>
            <a:xfrm flipH="1" flipV="1">
              <a:off x="2040076" y="6097196"/>
              <a:ext cx="311990" cy="324093"/>
            </a:xfrm>
            <a:prstGeom prst="straightConnector1">
              <a:avLst/>
            </a:prstGeom>
            <a:ln w="25400">
              <a:solidFill>
                <a:srgbClr val="1EB2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6981947" y="1290644"/>
            <a:ext cx="1074343" cy="791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825853" y="90356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36020" y="889013"/>
            <a:ext cx="1079476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9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964148" y="1813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851339" y="138927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121804" y="155170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17" name="Straight Arrow Connector 116"/>
          <p:cNvCxnSpPr>
            <a:endCxn id="119" idx="1"/>
          </p:cNvCxnSpPr>
          <p:nvPr/>
        </p:nvCxnSpPr>
        <p:spPr>
          <a:xfrm>
            <a:off x="6977298" y="2016861"/>
            <a:ext cx="1235141" cy="213529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773913">
            <a:off x="6920266" y="201543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123165" y="2151814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994280" y="2240460"/>
            <a:ext cx="1013195" cy="63524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 rot="2234489">
            <a:off x="6758329" y="245733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966158" y="2734031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12900" y="566508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954320" y="345521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39592" y="306152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283281" y="356851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129428" y="3344525"/>
            <a:ext cx="1014572" cy="56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/>
          <p:cNvCxnSpPr>
            <a:endCxn id="111" idx="2"/>
          </p:cNvCxnSpPr>
          <p:nvPr/>
        </p:nvCxnSpPr>
        <p:spPr>
          <a:xfrm>
            <a:off x="6920672" y="3468731"/>
            <a:ext cx="1502915" cy="75654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 rot="1589224">
            <a:off x="7028175" y="349525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423587" y="395700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>
            <a:endCxn id="122" idx="0"/>
          </p:cNvCxnSpPr>
          <p:nvPr/>
        </p:nvCxnSpPr>
        <p:spPr>
          <a:xfrm>
            <a:off x="6934070" y="3495925"/>
            <a:ext cx="1140789" cy="869386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rot="2234489">
            <a:off x="6717632" y="386476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770059" y="4365311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247870" y="95126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222575" y="118665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T.*F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  <p:bldP spid="108" grpId="0" animBg="1"/>
      <p:bldP spid="110" grpId="0"/>
      <p:bldP spid="111" grpId="0" animBg="1"/>
      <p:bldP spid="115" grpId="0"/>
      <p:bldP spid="12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SLR(1)- Simple LR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956" y="2607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" y="286954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24" y="316451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23" y="343965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22" y="36909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97" y="392717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123" y="420962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41" y="2426872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5336" y="115846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976" y="111947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4098" y="144967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5731" y="2090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5971" y="202154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2706" y="23787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9965" y="31278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2943" y="2942817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1847" y="40255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3531" y="429163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31" y="458604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531" y="485978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66465" y="512636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3582" y="536381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0699" y="563029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2931" y="3847633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5226" y="5540051"/>
            <a:ext cx="1409700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1823" y="975973"/>
            <a:ext cx="1588688" cy="43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671" y="129559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67101" y="15621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1996" y="1769807"/>
            <a:ext cx="1557940" cy="42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6587" y="206609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4153" y="931803"/>
            <a:ext cx="1469536" cy="14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54671" y="290365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9474" y="320073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6591" y="346721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4071" y="2577283"/>
            <a:ext cx="1409700" cy="125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50469" y="40316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5174" y="426708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8619" y="3981240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1499541" y="1484997"/>
            <a:ext cx="1168435" cy="14074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8545186">
            <a:off x="1267316" y="164420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6" idx="1"/>
          </p:cNvCxnSpPr>
          <p:nvPr/>
        </p:nvCxnSpPr>
        <p:spPr>
          <a:xfrm flipV="1">
            <a:off x="1504455" y="2387067"/>
            <a:ext cx="1471516" cy="86427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620691">
            <a:off x="1508331" y="239981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15" idx="3"/>
            <a:endCxn id="33" idx="1"/>
          </p:cNvCxnSpPr>
          <p:nvPr/>
        </p:nvCxnSpPr>
        <p:spPr>
          <a:xfrm flipV="1">
            <a:off x="1499541" y="3249535"/>
            <a:ext cx="1463402" cy="25787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0920331">
            <a:off x="1580360" y="29584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55890">
            <a:off x="1673768" y="36860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90529" y="3837366"/>
            <a:ext cx="1485442" cy="46911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3571139">
            <a:off x="1383728" y="447263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90781" y="4143283"/>
            <a:ext cx="810704" cy="140278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77676" y="1503327"/>
            <a:ext cx="1448359" cy="234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21978" y="10903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55" idx="1"/>
          </p:cNvCxnSpPr>
          <p:nvPr/>
        </p:nvCxnSpPr>
        <p:spPr>
          <a:xfrm>
            <a:off x="4391407" y="2454387"/>
            <a:ext cx="1142664" cy="7492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848176">
            <a:off x="4346372" y="232051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368430" y="4158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85117" y="37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358602" y="4959542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45793" y="459458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48059" y="468425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363517" y="5642888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50708" y="52631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508356" y="53528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62638" y="5610606"/>
            <a:ext cx="2286752" cy="741132"/>
            <a:chOff x="4362637" y="5411813"/>
            <a:chExt cx="2932273" cy="9399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62637" y="5791272"/>
              <a:ext cx="1211828" cy="560466"/>
            </a:xfrm>
            <a:prstGeom prst="line">
              <a:avLst/>
            </a:prstGeom>
            <a:ln w="25400">
              <a:solidFill>
                <a:srgbClr val="00A24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556307" y="5411813"/>
              <a:ext cx="1738603" cy="935736"/>
            </a:xfrm>
            <a:prstGeom prst="straightConnector1">
              <a:avLst/>
            </a:prstGeom>
            <a:ln w="25400">
              <a:solidFill>
                <a:srgbClr val="00A24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 rot="20064152">
            <a:off x="5529370" y="585500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581123" y="5175007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82198" y="601714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40076" y="6008709"/>
            <a:ext cx="1627705" cy="412580"/>
            <a:chOff x="2040076" y="6008709"/>
            <a:chExt cx="1627705" cy="4125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67781" y="6008709"/>
              <a:ext cx="0" cy="41258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338105" y="6421289"/>
              <a:ext cx="1329676" cy="0"/>
            </a:xfrm>
            <a:prstGeom prst="line">
              <a:avLst/>
            </a:prstGeom>
            <a:ln w="25400">
              <a:solidFill>
                <a:srgbClr val="1EB2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43" idx="2"/>
            </p:cNvCxnSpPr>
            <p:nvPr/>
          </p:nvCxnSpPr>
          <p:spPr>
            <a:xfrm flipH="1" flipV="1">
              <a:off x="2040076" y="6097196"/>
              <a:ext cx="311990" cy="324093"/>
            </a:xfrm>
            <a:prstGeom prst="straightConnector1">
              <a:avLst/>
            </a:prstGeom>
            <a:ln w="25400">
              <a:solidFill>
                <a:srgbClr val="1EB2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6981947" y="1363683"/>
            <a:ext cx="1074343" cy="791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825853" y="90356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36020" y="889013"/>
            <a:ext cx="1079476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9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964148" y="1813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851339" y="138927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smtClean="0">
                <a:solidFill>
                  <a:srgbClr val="FF0000"/>
                </a:solidFill>
              </a:rPr>
              <a:t>,F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121804" y="155170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17" name="Straight Arrow Connector 116"/>
          <p:cNvCxnSpPr>
            <a:endCxn id="119" idx="1"/>
          </p:cNvCxnSpPr>
          <p:nvPr/>
        </p:nvCxnSpPr>
        <p:spPr>
          <a:xfrm>
            <a:off x="6977298" y="2016861"/>
            <a:ext cx="1235141" cy="213529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773913">
            <a:off x="6920266" y="201543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123165" y="2151814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994280" y="2240460"/>
            <a:ext cx="1013195" cy="63524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 rot="2234489">
            <a:off x="6758329" y="245733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966158" y="2734031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12900" y="566508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954320" y="345521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39592" y="306152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283281" y="356851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129428" y="3344525"/>
            <a:ext cx="1014572" cy="56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/>
          <p:cNvCxnSpPr>
            <a:endCxn id="111" idx="2"/>
          </p:cNvCxnSpPr>
          <p:nvPr/>
        </p:nvCxnSpPr>
        <p:spPr>
          <a:xfrm>
            <a:off x="6920672" y="3468731"/>
            <a:ext cx="1502915" cy="75654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 rot="1589224">
            <a:off x="7028175" y="349525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423587" y="395700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>
            <a:endCxn id="122" idx="0"/>
          </p:cNvCxnSpPr>
          <p:nvPr/>
        </p:nvCxnSpPr>
        <p:spPr>
          <a:xfrm>
            <a:off x="6934070" y="3495925"/>
            <a:ext cx="1140789" cy="869386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rot="2234489">
            <a:off x="6717632" y="386476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770059" y="4365311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14" name="Straight Arrow Connector 113"/>
          <p:cNvCxnSpPr>
            <a:stCxn id="58" idx="3"/>
          </p:cNvCxnSpPr>
          <p:nvPr/>
        </p:nvCxnSpPr>
        <p:spPr>
          <a:xfrm>
            <a:off x="6948319" y="4287958"/>
            <a:ext cx="1129018" cy="104419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 rot="2626673">
            <a:off x="6768954" y="46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229199" y="526950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075346" y="5045518"/>
            <a:ext cx="1014572" cy="56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>
            <a:endCxn id="133" idx="2"/>
          </p:cNvCxnSpPr>
          <p:nvPr/>
        </p:nvCxnSpPr>
        <p:spPr>
          <a:xfrm>
            <a:off x="6934070" y="4586042"/>
            <a:ext cx="913770" cy="16161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rot="3584310">
            <a:off x="6867315" y="576314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847840" y="5933867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247870" y="96650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222575" y="120189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T.*F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1" idx="0"/>
          </p:cNvCxnSpPr>
          <p:nvPr/>
        </p:nvCxnSpPr>
        <p:spPr>
          <a:xfrm flipV="1">
            <a:off x="8575758" y="510381"/>
            <a:ext cx="0" cy="37863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59980" y="46157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292474" y="80096"/>
            <a:ext cx="609600" cy="438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111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7" grpId="0" animBg="1"/>
      <p:bldP spid="132" grpId="0"/>
      <p:bldP spid="133" grpId="0" animBg="1"/>
      <p:bldP spid="136" grpId="0"/>
      <p:bldP spid="13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4150"/>
              </p:ext>
            </p:extLst>
          </p:nvPr>
        </p:nvGraphicFramePr>
        <p:xfrm>
          <a:off x="190500" y="1066800"/>
          <a:ext cx="4751387" cy="5191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7042"/>
                <a:gridCol w="455930"/>
                <a:gridCol w="455930"/>
                <a:gridCol w="440055"/>
                <a:gridCol w="455930"/>
                <a:gridCol w="571818"/>
                <a:gridCol w="735330"/>
                <a:gridCol w="351155"/>
                <a:gridCol w="351155"/>
                <a:gridCol w="467042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sz="15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6270" y="1066799"/>
            <a:ext cx="1639529" cy="80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(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5381" y="1195524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+  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24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2992" y="1202269"/>
            <a:ext cx="1639529" cy="481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*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80968" y="1096296"/>
            <a:ext cx="1639529" cy="7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(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0968" y="1066799"/>
            <a:ext cx="1639529" cy="7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6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(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6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0968" y="1066799"/>
            <a:ext cx="1639529" cy="7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(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5381" y="1217369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+  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24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13357" y="1248973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9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*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0200" y="1116729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59940" y="1146225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4744" y="1873044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4744" y="2224469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744" y="2629665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4744" y="297425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8767" y="3381528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232286" y="3699164"/>
            <a:ext cx="383460" cy="28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9829" y="4078695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9829" y="4429979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9829" y="4865549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1060" y="5188431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9829" y="5562054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9829" y="5946883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460" y="1479756"/>
            <a:ext cx="258096" cy="277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4064" y="1504803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97740" y="151952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46336" y="1521624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96894" y="151952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30210" y="1504803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62145" y="1491200"/>
            <a:ext cx="275304" cy="24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83067" y="1526360"/>
            <a:ext cx="275304" cy="24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8629" y="1491200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43879" y="1873044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6692" y="1865673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54064" y="2237142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2654" y="2625596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63544" y="335525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6692" y="3355256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53716" y="4082834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96864" y="4082833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43888" y="4456454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036" y="4456453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4866" y="483577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49794" y="1195524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66193" y="483577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91596" y="5209677"/>
            <a:ext cx="38346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09127" y="2237142"/>
            <a:ext cx="575190" cy="273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/>
      <p:bldP spid="8" grpId="1"/>
      <p:bldP spid="9" grpId="0"/>
      <p:bldP spid="9" grpId="1"/>
      <p:bldP spid="10" grpId="0" build="allAtOnce"/>
      <p:bldP spid="11" grpId="0" build="allAtOnce"/>
      <p:bldP spid="12" grpId="0" build="allAtOnce"/>
      <p:bldP spid="13" grpId="0"/>
      <p:bldP spid="13" grpId="1"/>
      <p:bldP spid="14" grpId="0"/>
      <p:bldP spid="14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1" grpId="1"/>
      <p:bldP spid="52" grpId="0" animBg="1"/>
      <p:bldP spid="53" grpId="0" animBg="1"/>
      <p:bldP spid="5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71126"/>
              </p:ext>
            </p:extLst>
          </p:nvPr>
        </p:nvGraphicFramePr>
        <p:xfrm>
          <a:off x="190500" y="1066800"/>
          <a:ext cx="4751387" cy="5191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7042"/>
                <a:gridCol w="455930"/>
                <a:gridCol w="455930"/>
                <a:gridCol w="440055"/>
                <a:gridCol w="455930"/>
                <a:gridCol w="571818"/>
                <a:gridCol w="735330"/>
                <a:gridCol w="351155"/>
                <a:gridCol w="351155"/>
                <a:gridCol w="467042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Accept</a:t>
                      </a:r>
                      <a:endParaRPr lang="en-US" sz="15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 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62600" y="1056968"/>
            <a:ext cx="185461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E+T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 T*F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 (E)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48045"/>
              </p:ext>
            </p:extLst>
          </p:nvPr>
        </p:nvGraphicFramePr>
        <p:xfrm>
          <a:off x="5606897" y="2961968"/>
          <a:ext cx="2438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34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{+,),$}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{+,*,),$}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{+,*,),$}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6803974" y="3379599"/>
            <a:ext cx="575190" cy="273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582746" y="3746342"/>
            <a:ext cx="878708" cy="29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76154" y="4119962"/>
            <a:ext cx="878708" cy="29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05768" y="453882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 smtClean="0">
                <a:solidFill>
                  <a:srgbClr val="1EB241"/>
                </a:solidFill>
              </a:rPr>
              <a:t>2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ET.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R2 in Follow(E)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19200" y="2619439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37504" y="2619438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72965" y="2619437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5768" y="453882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>
                <a:solidFill>
                  <a:srgbClr val="1EB241"/>
                </a:solidFill>
              </a:rPr>
              <a:t>3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1EB241"/>
                </a:solidFill>
                <a:sym typeface="Wingdings" panose="05000000000000000000" pitchFamily="2" charset="2"/>
              </a:rPr>
              <a:t>T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F.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R4 in Follow(T)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79875" y="3007807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53693" y="2981375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51075" y="3007806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97790" y="2981375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84823" y="453882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 smtClean="0">
                <a:solidFill>
                  <a:srgbClr val="1EB241"/>
                </a:solidFill>
              </a:rPr>
              <a:t>5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Fid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R6 in Follow(F)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84795" y="3750132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58613" y="3723700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55995" y="3750131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302710" y="3723700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395295" y="454373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>
                <a:solidFill>
                  <a:srgbClr val="1EB241"/>
                </a:solidFill>
              </a:rPr>
              <a:t>9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1EB241"/>
                </a:solidFill>
                <a:sym typeface="Wingdings" panose="05000000000000000000" pitchFamily="2" charset="2"/>
              </a:rPr>
              <a:t>E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E+T.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R1 in Follow(E)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91597" y="5218187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673" y="5244618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63388" y="5218187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95294" y="453882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 smtClean="0">
                <a:solidFill>
                  <a:srgbClr val="1EB241"/>
                </a:solidFill>
              </a:rPr>
              <a:t>10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TT*F.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R3 in Follow(T)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79875" y="5590631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72345" y="5607602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92247" y="5590630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27372" y="5590630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384823" y="453882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 smtClean="0">
                <a:solidFill>
                  <a:srgbClr val="1EB241"/>
                </a:solidFill>
              </a:rPr>
              <a:t>11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F(E).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R3 in Follow(T)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0506" y="5957374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653693" y="5974345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01806" y="5974345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74195" y="5957374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build="allAtOnce"/>
      <p:bldP spid="58" grpId="0" animBg="1"/>
      <p:bldP spid="59" grpId="0" animBg="1"/>
      <p:bldP spid="60" grpId="0" animBg="1"/>
      <p:bldP spid="61" grpId="0" build="allAtOnce"/>
      <p:bldP spid="63" grpId="0" animBg="1"/>
      <p:bldP spid="64" grpId="0" animBg="1"/>
      <p:bldP spid="65" grpId="0" animBg="1"/>
      <p:bldP spid="66" grpId="0" animBg="1"/>
      <p:bldP spid="67" grpId="0" build="allAtOnce"/>
      <p:bldP spid="68" grpId="0" animBg="1"/>
      <p:bldP spid="69" grpId="0" animBg="1"/>
      <p:bldP spid="70" grpId="0" animBg="1"/>
      <p:bldP spid="71" grpId="0" animBg="1"/>
      <p:bldP spid="72" grpId="0" build="allAtOnce"/>
      <p:bldP spid="73" grpId="0" animBg="1"/>
      <p:bldP spid="74" grpId="0" animBg="1"/>
      <p:bldP spid="75" grpId="0" animBg="1"/>
      <p:bldP spid="76" grpId="0" build="allAtOnce"/>
      <p:bldP spid="79" grpId="0" animBg="1"/>
      <p:bldP spid="80" grpId="0" animBg="1"/>
      <p:bldP spid="81" grpId="0" animBg="1"/>
      <p:bldP spid="82" grpId="0" animBg="1"/>
      <p:bldP spid="83" grpId="0" build="allAtOnce"/>
      <p:bldP spid="84" grpId="0" animBg="1"/>
      <p:bldP spid="85" grpId="0" animBg="1"/>
      <p:bldP spid="86" grpId="0" animBg="1"/>
      <p:bldP spid="8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SLR(1)- Simple LR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34548"/>
              </p:ext>
            </p:extLst>
          </p:nvPr>
        </p:nvGraphicFramePr>
        <p:xfrm>
          <a:off x="190500" y="1066800"/>
          <a:ext cx="4751387" cy="5191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7042"/>
                <a:gridCol w="455930"/>
                <a:gridCol w="455930"/>
                <a:gridCol w="440055"/>
                <a:gridCol w="455930"/>
                <a:gridCol w="571818"/>
                <a:gridCol w="735330"/>
                <a:gridCol w="351155"/>
                <a:gridCol w="351155"/>
                <a:gridCol w="467042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Accept</a:t>
                      </a:r>
                      <a:endParaRPr lang="en-US" sz="15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R4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EB241"/>
                          </a:solidFill>
                        </a:rPr>
                        <a:t>R5 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6735046" y="1564232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 smtClean="0">
                <a:solidFill>
                  <a:srgbClr val="000099"/>
                </a:solidFill>
              </a:rPr>
              <a:t>0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99"/>
                </a:solidFill>
                <a:sym typeface="Wingdings" panose="05000000000000000000" pitchFamily="2" charset="2"/>
              </a:rPr>
              <a:t>E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1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0" y="1905000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5046" y="1583898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 smtClean="0">
                <a:solidFill>
                  <a:srgbClr val="000099"/>
                </a:solidFill>
              </a:rPr>
              <a:t>0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T  I</a:t>
            </a:r>
            <a:r>
              <a:rPr lang="en-US" sz="2400" baseline="-25000" dirty="0">
                <a:solidFill>
                  <a:srgbClr val="000099"/>
                </a:solidFill>
                <a:sym typeface="Wingdings" panose="05000000000000000000" pitchFamily="2" charset="2"/>
              </a:rPr>
              <a:t>2</a:t>
            </a:r>
            <a:endParaRPr lang="en-US" sz="2400" baseline="-2500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60890" y="1904999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35046" y="1574065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 smtClean="0">
                <a:solidFill>
                  <a:srgbClr val="000099"/>
                </a:solidFill>
              </a:rPr>
              <a:t>0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F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3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65266" y="1885825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43008" y="1595611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4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99"/>
                </a:solidFill>
                <a:sym typeface="Wingdings" panose="05000000000000000000" pitchFamily="2" charset="2"/>
              </a:rPr>
              <a:t>E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  I</a:t>
            </a:r>
            <a:r>
              <a:rPr lang="en-US" sz="2400" baseline="-25000" dirty="0">
                <a:solidFill>
                  <a:srgbClr val="000099"/>
                </a:solidFill>
                <a:sym typeface="Wingdings" panose="05000000000000000000" pitchFamily="2" charset="2"/>
              </a:rPr>
              <a:t>8</a:t>
            </a:r>
            <a:endParaRPr lang="en-US" sz="2400" baseline="-2500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43008" y="1583898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4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T  I</a:t>
            </a:r>
            <a:r>
              <a:rPr lang="en-US" sz="2400" baseline="-25000" dirty="0">
                <a:solidFill>
                  <a:srgbClr val="000099"/>
                </a:solidFill>
                <a:sym typeface="Wingdings" panose="05000000000000000000" pitchFamily="2" charset="2"/>
              </a:rPr>
              <a:t>2</a:t>
            </a:r>
            <a:endParaRPr lang="en-US" sz="2400" baseline="-2500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56478" y="1584800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4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F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3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10000" y="3356241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58125" y="3356240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93534" y="3356239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50970" y="1586520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 smtClean="0">
                <a:solidFill>
                  <a:srgbClr val="000099"/>
                </a:solidFill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T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9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8125" y="4099067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49743" y="1575374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 smtClean="0">
                <a:solidFill>
                  <a:srgbClr val="000099"/>
                </a:solidFill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F  I</a:t>
            </a:r>
            <a:r>
              <a:rPr lang="en-US" sz="2400" baseline="-25000" dirty="0">
                <a:solidFill>
                  <a:srgbClr val="000099"/>
                </a:solidFill>
                <a:sym typeface="Wingdings" panose="05000000000000000000" pitchFamily="2" charset="2"/>
              </a:rPr>
              <a:t>3</a:t>
            </a:r>
            <a:endParaRPr lang="en-US" sz="2400" baseline="-2500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65266" y="4100622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25405" y="1588230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F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10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57200" y="4491449"/>
            <a:ext cx="282626" cy="21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9" grpId="0"/>
      <p:bldP spid="39" grpId="1"/>
      <p:bldP spid="40" grpId="0" animBg="1"/>
      <p:bldP spid="41" grpId="0"/>
      <p:bldP spid="41" grpId="1"/>
      <p:bldP spid="42" grpId="0" animBg="1"/>
      <p:bldP spid="43" grpId="0"/>
      <p:bldP spid="43" grpId="1"/>
      <p:bldP spid="44" grpId="0"/>
      <p:bldP spid="44" grpId="1"/>
      <p:bldP spid="45" grpId="0"/>
      <p:bldP spid="45" grpId="1"/>
      <p:bldP spid="46" grpId="0" animBg="1"/>
      <p:bldP spid="47" grpId="0" animBg="1"/>
      <p:bldP spid="48" grpId="0" animBg="1"/>
      <p:bldP spid="49" grpId="0"/>
      <p:bldP spid="49" grpId="1"/>
      <p:bldP spid="50" grpId="0" animBg="1"/>
      <p:bldP spid="51" grpId="0"/>
      <p:bldP spid="51" grpId="1"/>
      <p:bldP spid="52" grpId="0" animBg="1"/>
      <p:bldP spid="53" grpId="0"/>
      <p:bldP spid="53" grpId="1"/>
      <p:bldP spid="6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</a:t>
            </a:r>
            <a:r>
              <a:rPr lang="en-US" dirty="0" smtClean="0">
                <a:sym typeface="Wingdings" panose="05000000000000000000" pitchFamily="2" charset="2"/>
              </a:rPr>
              <a:t> E+T | 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T TF | F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F F* | a |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CLR Parser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CLR(1</a:t>
            </a:r>
            <a:r>
              <a:rPr lang="en-US" dirty="0"/>
              <a:t>)- </a:t>
            </a:r>
            <a:r>
              <a:rPr lang="en-US" dirty="0" smtClean="0"/>
              <a:t>Canonical </a:t>
            </a:r>
            <a:r>
              <a:rPr lang="en-US" dirty="0"/>
              <a:t>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SCC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Closure(I)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S’.S,$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S</a:t>
            </a:r>
            <a:r>
              <a:rPr lang="en-US" dirty="0" smtClean="0">
                <a:sym typeface="Wingdings" panose="05000000000000000000" pitchFamily="2" charset="2"/>
              </a:rPr>
              <a:t>.CC,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C.</a:t>
            </a:r>
            <a:r>
              <a:rPr lang="en-US" dirty="0" err="1" smtClean="0">
                <a:sym typeface="Wingdings" panose="05000000000000000000" pitchFamily="2" charset="2"/>
              </a:rPr>
              <a:t>cC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C.d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169580"/>
                  </p:ext>
                </p:extLst>
              </p:nvPr>
            </p:nvGraphicFramePr>
            <p:xfrm>
              <a:off x="5105400" y="1905000"/>
              <a:ext cx="3015045" cy="7416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S’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169580"/>
                  </p:ext>
                </p:extLst>
              </p:nvPr>
            </p:nvGraphicFramePr>
            <p:xfrm>
              <a:off x="5105400" y="1905000"/>
              <a:ext cx="3015045" cy="7416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S’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397" t="-111475" r="-466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5806" t="-111475" r="-1790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14754" t="-111475" r="-3279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46607" y="2761878"/>
                <a:ext cx="2801462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Lookahead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A249"/>
                          </a:solidFill>
                          <a:latin typeface="Cambria Math" panose="02040503050406030204" pitchFamily="18" charset="0"/>
                        </a:rPr>
                        <m:t>=$</m:t>
                      </m:r>
                    </m:oMath>
                  </m:oMathPara>
                </a14:m>
                <a:endParaRPr lang="en-US" sz="2000" b="1" dirty="0">
                  <a:solidFill>
                    <a:srgbClr val="00A249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07" y="2761878"/>
                <a:ext cx="2801462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2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83656" y="2953924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A249"/>
                </a:solidFill>
              </a:rPr>
              <a:t>$</a:t>
            </a:r>
            <a:endParaRPr lang="en-US" sz="2400" dirty="0">
              <a:solidFill>
                <a:srgbClr val="00A24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538043"/>
                  </p:ext>
                </p:extLst>
              </p:nvPr>
            </p:nvGraphicFramePr>
            <p:xfrm>
              <a:off x="5139816" y="4077922"/>
              <a:ext cx="3015045" cy="7416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538043"/>
                  </p:ext>
                </p:extLst>
              </p:nvPr>
            </p:nvGraphicFramePr>
            <p:xfrm>
              <a:off x="5139816" y="4077922"/>
              <a:ext cx="3015045" cy="7416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9733"/>
                    <a:gridCol w="459105"/>
                    <a:gridCol w="378714"/>
                    <a:gridCol w="381000"/>
                    <a:gridCol w="354330"/>
                    <a:gridCol w="380302"/>
                    <a:gridCol w="294005"/>
                    <a:gridCol w="367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9032" t="-111475" r="-47419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4194" t="-111475" r="-1790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26667" t="-111475" r="-333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96580" y="5038701"/>
                <a:ext cx="29337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Lookahead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A24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err="1" smtClean="0">
                          <a:solidFill>
                            <a:srgbClr val="00A249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dirty="0" err="1" smtClean="0">
                          <a:solidFill>
                            <a:srgbClr val="00A24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dirty="0" err="1" smtClean="0">
                          <a:solidFill>
                            <a:srgbClr val="00A249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000" b="1" dirty="0">
                  <a:solidFill>
                    <a:srgbClr val="00A249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80" y="5038701"/>
                <a:ext cx="2933700" cy="1066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 rot="10800000" flipV="1">
            <a:off x="1983656" y="3467100"/>
            <a:ext cx="74295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A249"/>
                </a:solidFill>
              </a:rPr>
              <a:t>c</a:t>
            </a:r>
            <a:r>
              <a:rPr lang="en-US" sz="2400" dirty="0" err="1" smtClean="0">
                <a:solidFill>
                  <a:srgbClr val="00A249"/>
                </a:solidFill>
              </a:rPr>
              <a:t>|d</a:t>
            </a:r>
            <a:endParaRPr lang="en-US" sz="2400" dirty="0">
              <a:solidFill>
                <a:srgbClr val="00A24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1846000" y="3983293"/>
            <a:ext cx="7546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A249"/>
                </a:solidFill>
              </a:rPr>
              <a:t>c</a:t>
            </a:r>
            <a:r>
              <a:rPr lang="en-US" sz="2400" dirty="0" err="1" smtClean="0">
                <a:solidFill>
                  <a:srgbClr val="00A249"/>
                </a:solidFill>
              </a:rPr>
              <a:t>|d</a:t>
            </a:r>
            <a:endParaRPr lang="en-US" sz="2400" dirty="0">
              <a:solidFill>
                <a:srgbClr val="00A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 algn="just">
                  <a:buNone/>
                </a:pPr>
                <a:r>
                  <a:rPr lang="en-US" dirty="0" smtClean="0"/>
                  <a:t>A grammar is said to be left recursive if it has a non terminal A such that there is a derivation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some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Algorithm to eliminate left recursion</a:t>
                </a:r>
                <a:endParaRPr lang="en-US" dirty="0"/>
              </a:p>
              <a:p>
                <a:pPr marL="0" lvl="0" indent="0" fontAlgn="base">
                  <a:buNone/>
                </a:pPr>
                <a:r>
                  <a:rPr lang="en-US" dirty="0" smtClean="0"/>
                  <a:t>Assign </a:t>
                </a:r>
                <a:r>
                  <a:rPr lang="en-US" dirty="0"/>
                  <a:t>an ordering A</a:t>
                </a:r>
                <a:r>
                  <a:rPr lang="en-US" baseline="-25000" dirty="0"/>
                  <a:t>1</a:t>
                </a:r>
                <a:r>
                  <a:rPr lang="en-US" dirty="0"/>
                  <a:t>,…,A</a:t>
                </a:r>
                <a:r>
                  <a:rPr lang="en-US" baseline="-25000" dirty="0"/>
                  <a:t>n</a:t>
                </a:r>
                <a:r>
                  <a:rPr lang="en-US" dirty="0"/>
                  <a:t> to the </a:t>
                </a:r>
                <a:r>
                  <a:rPr lang="en-US" dirty="0" err="1"/>
                  <a:t>nonterminals</a:t>
                </a:r>
                <a:r>
                  <a:rPr lang="en-US" dirty="0"/>
                  <a:t> of the grammar.</a:t>
                </a:r>
              </a:p>
              <a:p>
                <a:pPr marL="0" lvl="0" indent="0" fontAlgn="base">
                  <a:buNone/>
                </a:pPr>
                <a:r>
                  <a:rPr lang="en-US" dirty="0" smtClean="0"/>
                  <a:t>for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do </a:t>
                </a:r>
                <a:r>
                  <a:rPr lang="en-US" b="1" dirty="0" smtClean="0"/>
                  <a:t>begin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dirty="0" smtClean="0"/>
                  <a:t>for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 do </a:t>
                </a:r>
                <a:r>
                  <a:rPr lang="en-US" b="1" dirty="0" smtClean="0"/>
                  <a:t>begin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	</a:t>
                </a:r>
                <a:r>
                  <a:rPr lang="en-US" dirty="0" smtClean="0"/>
                  <a:t>	replace </a:t>
                </a:r>
                <a:r>
                  <a:rPr lang="en-US" dirty="0"/>
                  <a:t>each production of the form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i="0" baseline="-25000" dirty="0" err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0" dirty="0" err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Ai</m:t>
                    </m:r>
                    <m:r>
                      <a:rPr lang="en-US" i="0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  </a:t>
                </a:r>
              </a:p>
              <a:p>
                <a:pPr marL="0" indent="0" defTabSz="704850" fontAlgn="base">
                  <a:buNone/>
                </a:pPr>
                <a:r>
                  <a:rPr lang="en-US" dirty="0"/>
                  <a:t>			</a:t>
                </a:r>
                <a:r>
                  <a:rPr lang="en-US" dirty="0" smtClean="0"/>
                  <a:t>by </a:t>
                </a:r>
                <a:r>
                  <a:rPr lang="en-US" dirty="0"/>
                  <a:t>the productions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i="0" baseline="-25000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0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ɣ |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0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ɣ |…..| 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i="0" baseline="-25000" dirty="0" err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0" dirty="0" err="1">
                        <a:latin typeface="Cambria Math" panose="02040503050406030204" pitchFamily="18" charset="0"/>
                      </a:rPr>
                      <m:t>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pPr marL="0" indent="0" defTabSz="704850" fontAlgn="base">
                  <a:buNone/>
                </a:pPr>
                <a:r>
                  <a:rPr lang="en-US" dirty="0"/>
                  <a:t>		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i="0" baseline="-2500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0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0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.| 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i="0" baseline="-25000" dirty="0" err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all the current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i="0" baseline="-25000" dirty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			productions</a:t>
                </a:r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dirty="0"/>
                  <a:t> 	 </a:t>
                </a:r>
                <a:r>
                  <a:rPr lang="en-US" b="1" dirty="0" smtClean="0"/>
                  <a:t>end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 	 eliminate the </a:t>
                </a:r>
                <a:r>
                  <a:rPr lang="en-US" dirty="0" smtClean="0"/>
                  <a:t>immediate </a:t>
                </a:r>
                <a:r>
                  <a:rPr lang="en-US" dirty="0"/>
                  <a:t>left recursion among the 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- productions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lvl="0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800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7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CC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cC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2736331"/>
            <a:ext cx="1485900" cy="1842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’.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 ,$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CC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76400" y="2150333"/>
            <a:ext cx="889334" cy="106800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76400" y="3118084"/>
            <a:ext cx="1066800" cy="4955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8545186">
            <a:off x="1375875" y="222913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2513" y="1296469"/>
            <a:ext cx="1066800" cy="868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S. ,$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2376976"/>
            <a:ext cx="1379476" cy="144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SC.C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0092029">
            <a:off x="1508332" y="292061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3704" y="4008447"/>
            <a:ext cx="1437409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799" y="5685856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696065" y="4011561"/>
            <a:ext cx="1017639" cy="670429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4877" y="4346775"/>
            <a:ext cx="887636" cy="136843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784770">
            <a:off x="1578124" y="387003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3224670">
            <a:off x="1629511" y="470312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31" idx="1"/>
          </p:cNvCxnSpPr>
          <p:nvPr/>
        </p:nvCxnSpPr>
        <p:spPr>
          <a:xfrm flipV="1">
            <a:off x="4113847" y="1330659"/>
            <a:ext cx="1079944" cy="1061066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9047903">
            <a:off x="3754589" y="158054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19715" y="2695242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6" idx="1"/>
          </p:cNvCxnSpPr>
          <p:nvPr/>
        </p:nvCxnSpPr>
        <p:spPr>
          <a:xfrm>
            <a:off x="4128182" y="3081715"/>
            <a:ext cx="1039695" cy="60685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96055" y="223735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775349">
            <a:off x="3979775" y="2946135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93791" y="940320"/>
            <a:ext cx="1379476" cy="780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SCC.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79667" y="1850821"/>
            <a:ext cx="1407723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$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67877" y="3316081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03213" y="4137264"/>
            <a:ext cx="1612283" cy="62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02171" y="4929631"/>
            <a:ext cx="1524000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29098" y="5849880"/>
            <a:ext cx="1419513" cy="572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137010" y="4426210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04315" y="400147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63917" y="4694192"/>
            <a:ext cx="1738254" cy="9568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827953">
            <a:off x="4413848" y="474178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endCxn id="39" idx="0"/>
          </p:cNvCxnSpPr>
          <p:nvPr/>
        </p:nvCxnSpPr>
        <p:spPr>
          <a:xfrm>
            <a:off x="4145522" y="5073577"/>
            <a:ext cx="793333" cy="776303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2543928">
            <a:off x="4033978" y="513436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47309" y="1330946"/>
            <a:ext cx="1427411" cy="62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6582469" y="1645716"/>
            <a:ext cx="1064840" cy="67432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9699764">
            <a:off x="6420040" y="149728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602265" y="2640929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450553" y="221276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62217" y="2061972"/>
            <a:ext cx="1407723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$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7" name="Straight Arrow Connector 56"/>
          <p:cNvCxnSpPr>
            <a:endCxn id="59" idx="1"/>
          </p:cNvCxnSpPr>
          <p:nvPr/>
        </p:nvCxnSpPr>
        <p:spPr>
          <a:xfrm>
            <a:off x="6587106" y="3061261"/>
            <a:ext cx="1037341" cy="82720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2303320">
            <a:off x="6477488" y="304260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4447" y="3515976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67190" y="2989833"/>
            <a:ext cx="2305906" cy="43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Augmented Grammar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187813" y="3217388"/>
            <a:ext cx="3253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7" grpId="0"/>
      <p:bldP spid="8" grpId="0" animBg="1"/>
      <p:bldP spid="11" grpId="0" animBg="1"/>
      <p:bldP spid="13" grpId="0"/>
      <p:bldP spid="14" grpId="0" animBg="1"/>
      <p:bldP spid="15" grpId="0" animBg="1"/>
      <p:bldP spid="23" grpId="0"/>
      <p:bldP spid="24" grpId="0"/>
      <p:bldP spid="26" grpId="0"/>
      <p:bldP spid="29" grpId="0"/>
      <p:bldP spid="30" grpId="0"/>
      <p:bldP spid="31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43" grpId="0"/>
      <p:bldP spid="45" grpId="0"/>
      <p:bldP spid="49" grpId="0" animBg="1"/>
      <p:bldP spid="51" grpId="0"/>
      <p:bldP spid="55" grpId="0"/>
      <p:bldP spid="56" grpId="0" animBg="1"/>
      <p:bldP spid="58" grpId="0"/>
      <p:bldP spid="59" grpId="0" animBg="1"/>
      <p:bldP spid="67" grpId="1"/>
      <p:bldP spid="67" grpId="2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9894"/>
              </p:ext>
            </p:extLst>
          </p:nvPr>
        </p:nvGraphicFramePr>
        <p:xfrm>
          <a:off x="381000" y="1546128"/>
          <a:ext cx="6096000" cy="4439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2590800" y="1590372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50540" y="161986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24000" y="200332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0" y="1990269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467100" y="200332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48200" y="1990270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0" y="1975522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4740" y="1654280"/>
            <a:ext cx="823452" cy="32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9488" y="2345633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9991" y="2715995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92" y="3077543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7364" y="3451595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3565" y="3813143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1443" y="4242536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7644" y="4604084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8816" y="4978136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5017" y="5339684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26023" y="5681165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96100" y="1796082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24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24000" y="2351774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908392" y="1804823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25827" y="2339187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93643" y="1788265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4000" y="3077543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908391" y="1794868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  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24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90800" y="3087281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86269" y="1786575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24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915765" y="1804823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24000" y="3461331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578512" y="3481329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76437" y="1788265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6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4000" y="4608942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896102" y="1809809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6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  I</a:t>
            </a:r>
            <a:r>
              <a:rPr lang="en-US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24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69292" y="458090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81400" y="2708937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Canonical Parsing Table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3" grpId="1"/>
      <p:bldP spid="74" grpId="0" animBg="1"/>
      <p:bldP spid="75" grpId="0"/>
      <p:bldP spid="75" grpId="1"/>
      <p:bldP spid="76" grpId="0" animBg="1"/>
      <p:bldP spid="77" grpId="0"/>
      <p:bldP spid="77" grpId="1"/>
      <p:bldP spid="78" grpId="0" animBg="1"/>
      <p:bldP spid="79" grpId="0"/>
      <p:bldP spid="79" grpId="1"/>
      <p:bldP spid="80" grpId="0" animBg="1"/>
      <p:bldP spid="81" grpId="0"/>
      <p:bldP spid="81" grpId="1"/>
      <p:bldP spid="82" grpId="0"/>
      <p:bldP spid="82" grpId="1"/>
      <p:bldP spid="83" grpId="0" animBg="1"/>
      <p:bldP spid="84" grpId="0" animBg="1"/>
      <p:bldP spid="85" grpId="0"/>
      <p:bldP spid="85" grpId="1"/>
      <p:bldP spid="86" grpId="0" animBg="1"/>
      <p:bldP spid="87" grpId="0"/>
      <p:bldP spid="87" grpId="1"/>
      <p:bldP spid="88" grpId="0" animBg="1"/>
      <p:bldP spid="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44459"/>
              </p:ext>
            </p:extLst>
          </p:nvPr>
        </p:nvGraphicFramePr>
        <p:xfrm>
          <a:off x="381000" y="1546128"/>
          <a:ext cx="6096000" cy="4439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759677" y="3080285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>
                <a:solidFill>
                  <a:srgbClr val="1EB241"/>
                </a:solidFill>
              </a:rPr>
              <a:t>4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Cd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. , 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c|d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R3 in </a:t>
            </a:r>
            <a:r>
              <a:rPr lang="en-US" sz="2400" baseline="-250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Lookahead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81800" y="1545510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Cd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70704" y="3838296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51472" y="3824036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71966" y="3073119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 smtClean="0">
                <a:solidFill>
                  <a:srgbClr val="1EB241"/>
                </a:solidFill>
              </a:rPr>
              <a:t>5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SCC. , $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R1 in </a:t>
            </a:r>
            <a:r>
              <a:rPr lang="en-US" sz="2400" baseline="-250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Lookahead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87994" y="4205949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71966" y="3050318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 smtClean="0">
                <a:solidFill>
                  <a:srgbClr val="1EB241"/>
                </a:solidFill>
              </a:rPr>
              <a:t>7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Cd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. , $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R3 in </a:t>
            </a:r>
            <a:r>
              <a:rPr lang="en-US" sz="2400" baseline="-250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Lookahead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81400" y="4965112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59677" y="3043152"/>
            <a:ext cx="1866900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>
                <a:solidFill>
                  <a:srgbClr val="1EB241"/>
                </a:solidFill>
              </a:rPr>
              <a:t>8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1EB241"/>
                </a:solidFill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1EB241"/>
                </a:solidFill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C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. , 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c|d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R2 in </a:t>
            </a:r>
            <a:r>
              <a:rPr lang="en-US" sz="2400" baseline="-250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Lookahead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47800" y="530322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28568" y="528896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59676" y="3030942"/>
            <a:ext cx="1639529" cy="106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1EB241"/>
                </a:solidFill>
              </a:rPr>
              <a:t>I</a:t>
            </a:r>
            <a:r>
              <a:rPr lang="en-US" sz="2400" baseline="-25000" dirty="0">
                <a:solidFill>
                  <a:srgbClr val="1EB241"/>
                </a:solidFill>
              </a:rPr>
              <a:t>9</a:t>
            </a:r>
            <a:endParaRPr lang="en-US" sz="2400" dirty="0" smtClean="0">
              <a:solidFill>
                <a:srgbClr val="1EB24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1EB241"/>
                </a:solidFill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cC</a:t>
            </a:r>
            <a:r>
              <a:rPr lang="en-US" sz="2400" dirty="0" smtClean="0">
                <a:solidFill>
                  <a:srgbClr val="1EB241"/>
                </a:solidFill>
                <a:sym typeface="Wingdings" panose="05000000000000000000" pitchFamily="2" charset="2"/>
              </a:rPr>
              <a:t>. , $</a:t>
            </a:r>
          </a:p>
          <a:p>
            <a:pPr algn="ctr"/>
            <a:r>
              <a:rPr lang="en-US" sz="2400" baseline="-25000" dirty="0" smtClean="0">
                <a:solidFill>
                  <a:srgbClr val="1EB241"/>
                </a:solidFill>
                <a:sym typeface="Wingdings" panose="05000000000000000000" pitchFamily="2" charset="2"/>
              </a:rPr>
              <a:t>R2 in </a:t>
            </a:r>
            <a:r>
              <a:rPr lang="en-US" sz="2400" baseline="-25000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Lookahead</a:t>
            </a:r>
            <a:endParaRPr lang="en-US" sz="2400" baseline="-25000" dirty="0">
              <a:solidFill>
                <a:srgbClr val="1EB24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66652" y="5680824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Canonical Parsing Table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  <p:bldP spid="41" grpId="0" animBg="1"/>
      <p:bldP spid="42" grpId="0" animBg="1"/>
      <p:bldP spid="43" grpId="0" build="allAtOnce"/>
      <p:bldP spid="44" grpId="0" animBg="1"/>
      <p:bldP spid="45" grpId="0" build="allAtOnce"/>
      <p:bldP spid="46" grpId="0" animBg="1"/>
      <p:bldP spid="47" grpId="0" build="allAtOnce"/>
      <p:bldP spid="48" grpId="0" animBg="1"/>
      <p:bldP spid="49" grpId="0" animBg="1"/>
      <p:bldP spid="50" grpId="0" build="allAtOnce"/>
      <p:bldP spid="5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CLR(1)- Canonical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40722"/>
              </p:ext>
            </p:extLst>
          </p:nvPr>
        </p:nvGraphicFramePr>
        <p:xfrm>
          <a:off x="381000" y="1546128"/>
          <a:ext cx="6096000" cy="4439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934200" y="1905000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S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1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9206" y="2349909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199" y="1905000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>
                <a:solidFill>
                  <a:srgbClr val="000099"/>
                </a:solidFill>
                <a:sym typeface="Wingdings" panose="05000000000000000000" pitchFamily="2" charset="2"/>
              </a:rPr>
              <a:t>2</a:t>
            </a:r>
            <a:endParaRPr lang="en-US" sz="2400" baseline="-2500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9471" y="2357818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4199" y="1894933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2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5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99471" y="3116981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4199" y="1905000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3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>
                <a:solidFill>
                  <a:srgbClr val="000099"/>
                </a:solidFill>
                <a:sym typeface="Wingdings" panose="05000000000000000000" pitchFamily="2" charset="2"/>
              </a:rPr>
              <a:t>8</a:t>
            </a:r>
            <a:endParaRPr lang="en-US" sz="2400" baseline="-2500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99471" y="3477993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34198" y="1924111"/>
            <a:ext cx="1639529" cy="38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</a:rPr>
              <a:t>6</a:t>
            </a:r>
            <a:r>
              <a:rPr lang="en-US" sz="24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C  I</a:t>
            </a:r>
            <a:r>
              <a:rPr lang="en-US" sz="2400" baseline="-25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9</a:t>
            </a:r>
          </a:p>
          <a:p>
            <a:pPr algn="ctr"/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2600" y="4604584"/>
            <a:ext cx="762000" cy="25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Canonical Parsing Table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 animBg="1"/>
      <p:bldP spid="20" grpId="0"/>
      <p:bldP spid="20" grpId="1"/>
      <p:bldP spid="21" grpId="0" animBg="1"/>
      <p:bldP spid="22" grpId="0"/>
      <p:bldP spid="22" grpId="1"/>
      <p:bldP spid="23" grpId="0" animBg="1"/>
      <p:bldP spid="24" grpId="0"/>
      <p:bldP spid="24" grpId="1"/>
      <p:bldP spid="25" grpId="0" animBg="1"/>
      <p:bldP spid="26" grpId="0"/>
      <p:bldP spid="26" grpId="1"/>
      <p:bldP spid="2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LALR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LALR(1</a:t>
            </a:r>
            <a:r>
              <a:rPr lang="en-US" dirty="0"/>
              <a:t>)- </a:t>
            </a:r>
            <a:r>
              <a:rPr lang="en-US" dirty="0" err="1" smtClean="0"/>
              <a:t>Lookahead</a:t>
            </a:r>
            <a:r>
              <a:rPr lang="en-US" dirty="0" smtClean="0"/>
              <a:t>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CC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cC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2736331"/>
            <a:ext cx="1485900" cy="1842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’.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 ,$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CC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76400" y="2150333"/>
            <a:ext cx="889334" cy="106800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76400" y="3118084"/>
            <a:ext cx="1066800" cy="4955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8545186">
            <a:off x="1375875" y="222913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2513" y="1296469"/>
            <a:ext cx="1066800" cy="868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S. ,$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2376976"/>
            <a:ext cx="1379476" cy="144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SC.C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0092029">
            <a:off x="1508332" y="292061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3704" y="4008447"/>
            <a:ext cx="1437409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799" y="5685856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696065" y="4011561"/>
            <a:ext cx="1017639" cy="670429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4877" y="4346775"/>
            <a:ext cx="887636" cy="136843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784770">
            <a:off x="1578124" y="387003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3224670">
            <a:off x="1629511" y="470312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31" idx="1"/>
          </p:cNvCxnSpPr>
          <p:nvPr/>
        </p:nvCxnSpPr>
        <p:spPr>
          <a:xfrm flipV="1">
            <a:off x="4113847" y="1330659"/>
            <a:ext cx="1079944" cy="1061066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9047903">
            <a:off x="3754589" y="158054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19715" y="2695242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6" idx="1"/>
          </p:cNvCxnSpPr>
          <p:nvPr/>
        </p:nvCxnSpPr>
        <p:spPr>
          <a:xfrm>
            <a:off x="4128182" y="3081715"/>
            <a:ext cx="1039695" cy="60685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96055" y="223735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775349">
            <a:off x="3979775" y="2946135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93791" y="940320"/>
            <a:ext cx="1379476" cy="780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SCC.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79667" y="1850821"/>
            <a:ext cx="1407723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$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67877" y="3316081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03213" y="4137264"/>
            <a:ext cx="1612283" cy="62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137010" y="4426210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04315" y="400147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63917" y="4694192"/>
            <a:ext cx="1253494" cy="47026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066136">
            <a:off x="4175820" y="488829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145522" y="5073577"/>
            <a:ext cx="793333" cy="776303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2543928">
            <a:off x="3823755" y="549089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47309" y="1330946"/>
            <a:ext cx="1427411" cy="62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6582469" y="1645716"/>
            <a:ext cx="1064840" cy="67432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9699764">
            <a:off x="6420040" y="149728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602265" y="2640929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450553" y="221276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endCxn id="53" idx="2"/>
          </p:cNvCxnSpPr>
          <p:nvPr/>
        </p:nvCxnSpPr>
        <p:spPr>
          <a:xfrm>
            <a:off x="6587106" y="3061261"/>
            <a:ext cx="1453426" cy="2045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79843" y="2629945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2536" y="4647276"/>
            <a:ext cx="1183516" cy="105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3300"/>
                </a:solidFill>
              </a:rPr>
              <a:t>CLR</a:t>
            </a:r>
            <a:endParaRPr lang="en-US" sz="3200" dirty="0">
              <a:solidFill>
                <a:srgbClr val="FF33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99754" y="4946456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Oval 47"/>
          <p:cNvSpPr/>
          <p:nvPr/>
        </p:nvSpPr>
        <p:spPr>
          <a:xfrm>
            <a:off x="4925360" y="56626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667154" y="224955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3" name="Oval 52"/>
          <p:cNvSpPr/>
          <p:nvPr/>
        </p:nvSpPr>
        <p:spPr>
          <a:xfrm>
            <a:off x="8040532" y="281343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301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7" grpId="0"/>
      <p:bldP spid="8" grpId="0" animBg="1"/>
      <p:bldP spid="11" grpId="0" animBg="1"/>
      <p:bldP spid="13" grpId="0"/>
      <p:bldP spid="14" grpId="0" animBg="1"/>
      <p:bldP spid="15" grpId="0" animBg="1"/>
      <p:bldP spid="23" grpId="0"/>
      <p:bldP spid="24" grpId="0"/>
      <p:bldP spid="26" grpId="0"/>
      <p:bldP spid="29" grpId="0"/>
      <p:bldP spid="30" grpId="0"/>
      <p:bldP spid="31" grpId="0" animBg="1"/>
      <p:bldP spid="33" grpId="0" animBg="1"/>
      <p:bldP spid="36" grpId="0" animBg="1"/>
      <p:bldP spid="37" grpId="0" animBg="1"/>
      <p:bldP spid="41" grpId="0"/>
      <p:bldP spid="43" grpId="0"/>
      <p:bldP spid="45" grpId="0"/>
      <p:bldP spid="49" grpId="0" animBg="1"/>
      <p:bldP spid="51" grpId="0"/>
      <p:bldP spid="55" grpId="0"/>
      <p:bldP spid="58" grpId="0"/>
      <p:bldP spid="9" grpId="0"/>
      <p:bldP spid="47" grpId="0" animBg="1"/>
      <p:bldP spid="48" grpId="0" animBg="1"/>
      <p:bldP spid="52" grpId="0" animBg="1"/>
      <p:bldP spid="5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LALR(1</a:t>
            </a:r>
            <a:r>
              <a:rPr lang="en-US" dirty="0"/>
              <a:t>)- </a:t>
            </a:r>
            <a:r>
              <a:rPr lang="en-US" dirty="0" err="1" smtClean="0"/>
              <a:t>Lookahead</a:t>
            </a:r>
            <a:r>
              <a:rPr lang="en-US" dirty="0" smtClean="0"/>
              <a:t>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CC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cC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2736331"/>
            <a:ext cx="1485900" cy="1842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’.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 ,$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CC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76400" y="2150333"/>
            <a:ext cx="889334" cy="106800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76400" y="3118084"/>
            <a:ext cx="1066800" cy="4955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8545186">
            <a:off x="1375875" y="222913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2513" y="1296469"/>
            <a:ext cx="1066800" cy="868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S. ,$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2376976"/>
            <a:ext cx="1379476" cy="144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SC.C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0092029">
            <a:off x="1508332" y="292061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3704" y="4008447"/>
            <a:ext cx="1437409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799" y="5685856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696065" y="4011561"/>
            <a:ext cx="1017639" cy="670429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4877" y="4346775"/>
            <a:ext cx="887636" cy="136843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784770">
            <a:off x="1578124" y="387003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3224670">
            <a:off x="1629511" y="470312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31" idx="1"/>
          </p:cNvCxnSpPr>
          <p:nvPr/>
        </p:nvCxnSpPr>
        <p:spPr>
          <a:xfrm flipV="1">
            <a:off x="4113847" y="1330659"/>
            <a:ext cx="1079944" cy="1061066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9047903">
            <a:off x="3754589" y="158054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19715" y="2695242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6" idx="1"/>
          </p:cNvCxnSpPr>
          <p:nvPr/>
        </p:nvCxnSpPr>
        <p:spPr>
          <a:xfrm>
            <a:off x="4128182" y="3081715"/>
            <a:ext cx="1039695" cy="606858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96055" y="223735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775349">
            <a:off x="3979775" y="2946135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93791" y="940320"/>
            <a:ext cx="1379476" cy="780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SCC.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79667" y="1850821"/>
            <a:ext cx="1407723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$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67877" y="3316081"/>
            <a:ext cx="1419513" cy="7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03213" y="4137264"/>
            <a:ext cx="1612283" cy="62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2000" baseline="-25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137010" y="4426210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04315" y="400147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63917" y="4694192"/>
            <a:ext cx="1253494" cy="47026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066136">
            <a:off x="4175820" y="488829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145522" y="5073577"/>
            <a:ext cx="793333" cy="776303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2543928">
            <a:off x="3823755" y="549089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47309" y="1330946"/>
            <a:ext cx="1427411" cy="62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 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6582469" y="1645716"/>
            <a:ext cx="1064840" cy="674320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9699764">
            <a:off x="6420040" y="1497284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602265" y="2640929"/>
            <a:ext cx="1069761" cy="8637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450553" y="221276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,c)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endCxn id="53" idx="2"/>
          </p:cNvCxnSpPr>
          <p:nvPr/>
        </p:nvCxnSpPr>
        <p:spPr>
          <a:xfrm>
            <a:off x="6587106" y="3061261"/>
            <a:ext cx="1453426" cy="2045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79843" y="2629945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99754" y="4946456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Oval 47"/>
          <p:cNvSpPr/>
          <p:nvPr/>
        </p:nvSpPr>
        <p:spPr>
          <a:xfrm>
            <a:off x="4925360" y="56626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667154" y="224955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3" name="Oval 52"/>
          <p:cNvSpPr/>
          <p:nvPr/>
        </p:nvSpPr>
        <p:spPr>
          <a:xfrm>
            <a:off x="8040532" y="281343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67662" y="3556879"/>
            <a:ext cx="1716182" cy="1347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36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Cc.C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|$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|$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|$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266814" y="5014006"/>
            <a:ext cx="1716182" cy="65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47</a:t>
            </a:r>
          </a:p>
          <a:p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|$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52066" y="5785704"/>
            <a:ext cx="1716182" cy="65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89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cC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,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c|d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|$</a:t>
            </a:r>
          </a:p>
        </p:txBody>
      </p:sp>
    </p:spTree>
    <p:extLst>
      <p:ext uri="{BB962C8B-B14F-4D97-AF65-F5344CB8AC3E}">
        <p14:creationId xmlns:p14="http://schemas.microsoft.com/office/powerpoint/2010/main" val="35903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7C7A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7C7A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7C7A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DA34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DA34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BDA34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DE27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DE27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DE27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9" grpId="0" animBg="1"/>
      <p:bldP spid="6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</a:t>
            </a:r>
            <a:r>
              <a:rPr lang="en-US" dirty="0" err="1"/>
              <a:t>Lookahead</a:t>
            </a:r>
            <a:r>
              <a:rPr lang="en-US" dirty="0"/>
              <a:t>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18023"/>
              </p:ext>
            </p:extLst>
          </p:nvPr>
        </p:nvGraphicFramePr>
        <p:xfrm>
          <a:off x="381000" y="1546128"/>
          <a:ext cx="6096000" cy="4439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Parsing Table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2180" y="4709652"/>
            <a:ext cx="6324600" cy="0"/>
          </a:xfrm>
          <a:prstGeom prst="line">
            <a:avLst/>
          </a:prstGeom>
          <a:ln w="22225">
            <a:solidFill>
              <a:srgbClr val="000099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3736" y="5105400"/>
            <a:ext cx="6324600" cy="0"/>
          </a:xfrm>
          <a:prstGeom prst="line">
            <a:avLst/>
          </a:prstGeom>
          <a:ln w="22225">
            <a:solidFill>
              <a:srgbClr val="000099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3736" y="5791200"/>
            <a:ext cx="6324600" cy="0"/>
          </a:xfrm>
          <a:prstGeom prst="line">
            <a:avLst/>
          </a:prstGeom>
          <a:ln w="22225">
            <a:solidFill>
              <a:srgbClr val="000099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5800" y="34290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</a:t>
            </a:r>
            <a:r>
              <a:rPr lang="en-US" dirty="0" err="1"/>
              <a:t>Lookahead</a:t>
            </a:r>
            <a:r>
              <a:rPr lang="en-US" dirty="0"/>
              <a:t>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1519"/>
              </p:ext>
            </p:extLst>
          </p:nvPr>
        </p:nvGraphicFramePr>
        <p:xfrm>
          <a:off x="381000" y="1546128"/>
          <a:ext cx="6096000" cy="4439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R1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Parsing Table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7384" y="1066800"/>
            <a:ext cx="1676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S3,S6 = S36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S4,S7 = S47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3744" y="4972667"/>
            <a:ext cx="533400" cy="26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A249"/>
                </a:solidFill>
              </a:rPr>
              <a:t>R3</a:t>
            </a:r>
            <a:endParaRPr lang="en-US" dirty="0">
              <a:solidFill>
                <a:srgbClr val="00A24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63744" y="5608980"/>
            <a:ext cx="533400" cy="41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A249"/>
                </a:solidFill>
              </a:rPr>
              <a:t>R2</a:t>
            </a:r>
            <a:endParaRPr lang="en-US" dirty="0">
              <a:solidFill>
                <a:srgbClr val="00A24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4571996"/>
            <a:ext cx="304800" cy="24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9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12180" y="4709652"/>
            <a:ext cx="6324600" cy="0"/>
          </a:xfrm>
          <a:prstGeom prst="line">
            <a:avLst/>
          </a:prstGeom>
          <a:ln w="22225">
            <a:solidFill>
              <a:srgbClr val="000099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3736" y="5105400"/>
            <a:ext cx="6324600" cy="0"/>
          </a:xfrm>
          <a:prstGeom prst="line">
            <a:avLst/>
          </a:prstGeom>
          <a:ln w="22225">
            <a:solidFill>
              <a:srgbClr val="000099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3736" y="5791200"/>
            <a:ext cx="6324600" cy="0"/>
          </a:xfrm>
          <a:prstGeom prst="line">
            <a:avLst/>
          </a:prstGeom>
          <a:ln w="22225">
            <a:solidFill>
              <a:srgbClr val="000099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-3.33333E-6 0.00023 C 0.0007 -0.00787 0.00087 -0.01551 0.00209 -0.02315 C 0.00226 -0.02592 0.00382 -0.02824 0.00434 -0.03078 C 0.00834 -0.04768 0.00834 -0.04907 0.01111 -0.06389 C 0.01181 -0.07824 0.01216 -0.09236 0.01337 -0.10694 C 0.01389 -0.11366 0.01563 -0.12037 0.01563 -0.12708 C 0.01563 -0.15879 0.01997 -0.15278 0.01111 -0.1625 " pathEditMode="relative" rAng="0" ptsTypes="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00156 -0.163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6 -0.0301 0.00157 -0.01436 0.00157 -0.04723 " pathEditMode="relative" ptsTypes="A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LALR(1)- </a:t>
            </a:r>
            <a:r>
              <a:rPr lang="en-US" dirty="0" err="1"/>
              <a:t>Lookahead</a:t>
            </a:r>
            <a:r>
              <a:rPr lang="en-US" dirty="0"/>
              <a:t> LR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50472"/>
              </p:ext>
            </p:extLst>
          </p:nvPr>
        </p:nvGraphicFramePr>
        <p:xfrm>
          <a:off x="561668" y="1764887"/>
          <a:ext cx="6096000" cy="3340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5888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6588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Accept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89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47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340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A249"/>
                          </a:solidFill>
                        </a:rPr>
                        <a:t>R2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A249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Parsing Table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7384" y="1371600"/>
            <a:ext cx="1676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S3,S6 = S36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S4,S7 = S47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 </a:t>
            </a:r>
            <a:r>
              <a:rPr lang="en-US" dirty="0"/>
              <a:t>R</a:t>
            </a:r>
            <a:r>
              <a:rPr lang="en-US" dirty="0" smtClean="0"/>
              <a:t>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973925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latin typeface="Cambria Math" panose="02040503050406030204" pitchFamily="18" charset="0"/>
              </a:rPr>
              <a:t>Removal of Left recursion from production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599" y="2733672"/>
                <a:ext cx="21336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733672"/>
                <a:ext cx="2133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41060" y="2874161"/>
                <a:ext cx="21336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0" y="2874161"/>
                <a:ext cx="2133600" cy="72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81324" y="3138484"/>
                <a:ext cx="323851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4" y="3138484"/>
                <a:ext cx="323851" cy="352425"/>
              </a:xfrm>
              <a:prstGeom prst="rect">
                <a:avLst/>
              </a:prstGeom>
              <a:blipFill rotWithShape="0">
                <a:blip r:embed="rId4"/>
                <a:stretch>
                  <a:fillRect l="-33962" t="-1724" r="-11321" b="-379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52745" y="3152772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45" y="3152772"/>
                <a:ext cx="381000" cy="304800"/>
              </a:xfrm>
              <a:prstGeom prst="rect">
                <a:avLst/>
              </a:prstGeom>
              <a:blipFill rotWithShape="0">
                <a:blip r:embed="rId5"/>
                <a:stretch>
                  <a:fillRect l="-22222" t="-10000" b="-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05562" y="3062280"/>
                <a:ext cx="371472" cy="31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62" y="3062280"/>
                <a:ext cx="371472" cy="319087"/>
              </a:xfrm>
              <a:prstGeom prst="rect">
                <a:avLst/>
              </a:prstGeom>
              <a:blipFill rotWithShape="0">
                <a:blip r:embed="rId6"/>
                <a:stretch>
                  <a:fillRect l="-24590" t="-1887" r="-4918" b="-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19694" y="3640925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694" y="3640925"/>
                <a:ext cx="957266" cy="457200"/>
              </a:xfrm>
              <a:prstGeom prst="rect">
                <a:avLst/>
              </a:prstGeom>
              <a:blipFill rotWithShape="0">
                <a:blip r:embed="rId7"/>
                <a:stretch>
                  <a:fillRect t="-12000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38408" y="3162296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08" y="3162296"/>
                <a:ext cx="381000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4762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3505199" y="3371844"/>
            <a:ext cx="1666875" cy="0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17394" y="3621873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94" y="3621873"/>
                <a:ext cx="957266" cy="4572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76960" y="3617109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60" y="3617109"/>
                <a:ext cx="957266" cy="457200"/>
              </a:xfrm>
              <a:prstGeom prst="rect">
                <a:avLst/>
              </a:prstGeom>
              <a:blipFill rotWithShape="0">
                <a:blip r:embed="rId10"/>
                <a:stretch>
                  <a:fillRect t="-13333" b="-2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3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1 0.02546 -0.00295 0.02847 0 0.05833 C 0.00034 0.06226 0.00173 0.0655 0.00312 0.06898 C 0.0059 0.07546 0.00937 0.08148 0.0125 0.0875 C 0.01354 0.08981 0.01423 0.09212 0.01562 0.09398 C 0.01823 0.09722 0.021 0.10069 0.02343 0.10416 C 0.03194 0.11689 0.02812 0.12013 0.04375 0.13333 C 0.05104 0.13981 0.05746 0.14861 0.06562 0.15231 C 0.06718 0.15277 0.06892 0.15324 0.07031 0.15416 C 0.08455 0.16365 0.07743 0.16111 0.09062 0.16898 C 0.11111 0.18078 0.10069 0.17384 0.12031 0.18333 C 0.12691 0.18657 0.13472 0.19236 0.14218 0.19398 C 0.14687 0.1949 0.15156 0.19537 0.15625 0.19606 L 0.25468 0.19398 C 0.25642 0.19375 0.25798 0.19259 0.25937 0.19166 C 0.26163 0.1905 0.26354 0.18888 0.26562 0.1875 C 0.26823 0.18611 0.271 0.18518 0.27343 0.18333 C 0.27586 0.18171 0.2776 0.17916 0.27968 0.17731 C 0.28316 0.1743 0.30069 0.15972 0.30625 0.15416 C 0.30902 0.15162 0.3118 0.14907 0.31406 0.14583 C 0.31545 0.14421 0.31632 0.14189 0.31718 0.13981 C 0.31892 0.13634 0.32066 0.13287 0.32187 0.12916 C 0.32326 0.12523 0.325 0.11666 0.325 0.11666 C 0.32847 0.08055 0.32413 0.11736 0.32968 0.0875 C 0.33316 0.06967 0.32864 0.08032 0.33437 0.06898 C 0.33489 0.06481 0.33541 0.06041 0.33593 0.05648 C 0.33645 0.05416 0.33715 0.05231 0.3375 0.05 C 0.34045 0.03495 0.33784 0.04398 0.34062 0.02731 C 0.34114 0.025 0.34184 0.02314 0.34218 0.02083 C 0.3434 0.0155 0.34461 0.00995 0.34531 0.00416 L 0.34705 -0.00602 L 0.34705 -0.00602 L 0.34705 -0.00602 " pathEditMode="relative" ptsTypes="AAAAAAAAAAAAAAAAAAAAAAAAAAAAAA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875 L 2.5E-6 0.01898 C 0.00208 0.025 0.00503 0.03079 0.00625 0.0375 C 0.00764 0.0463 0.00694 0.05556 0.00764 0.06459 C 0.00798 0.06875 0.00885 0.07269 0.00937 0.07709 C 0.00989 0.08241 0.00989 0.0882 0.01076 0.09375 C 0.01146 0.09676 0.01284 0.09931 0.01389 0.10209 C 0.01458 0.10556 0.01441 0.10926 0.01562 0.1125 C 0.01701 0.1169 0.01979 0.12084 0.02187 0.125 L 0.025 0.13125 C 0.02604 0.13334 0.02691 0.13542 0.02812 0.1375 C 0.02951 0.14028 0.03125 0.14283 0.03264 0.14584 C 0.03385 0.14769 0.03472 0.15 0.03576 0.15209 C 0.03889 0.15764 0.04149 0.16366 0.04514 0.16875 C 0.04687 0.17084 0.04844 0.17269 0.05 0.175 C 0.05104 0.17686 0.05156 0.1794 0.05312 0.18125 C 0.05694 0.18588 0.06562 0.19375 0.06562 0.19398 C 0.07378 0.21042 0.06302 0.19028 0.07326 0.20417 C 0.07517 0.20648 0.07604 0.21019 0.07812 0.2125 C 0.07986 0.21436 0.08246 0.21482 0.08437 0.21667 C 0.08611 0.21829 0.08715 0.22107 0.08889 0.22292 C 0.09132 0.22523 0.09444 0.22662 0.09687 0.22917 C 0.09861 0.23079 0.09965 0.23357 0.10139 0.23542 C 0.11215 0.24561 0.10347 0.2338 0.1125 0.24375 C 0.11406 0.24561 0.11528 0.24815 0.11701 0.25 C 0.12014 0.25301 0.12326 0.25556 0.12639 0.25834 C 0.12812 0.25973 0.12951 0.26135 0.13125 0.2625 C 0.13333 0.26389 0.13541 0.26505 0.1375 0.26667 C 0.13906 0.26783 0.14028 0.26991 0.14201 0.27084 C 0.14462 0.27199 0.14722 0.27223 0.15 0.27292 C 0.15243 0.27431 0.15521 0.27523 0.15764 0.27709 C 0.15937 0.27801 0.16059 0.28033 0.1625 0.28125 C 0.16493 0.28241 0.16771 0.28241 0.17014 0.28334 C 0.17239 0.2838 0.1743 0.28473 0.17639 0.28542 C 0.17812 0.28681 0.17934 0.28936 0.18125 0.28959 C 0.20521 0.29005 0.22916 0.28936 0.25312 0.2875 C 0.25538 0.28727 0.25712 0.28449 0.25937 0.28334 C 0.26597 0.2794 0.26267 0.28334 0.27014 0.27709 C 0.27239 0.27523 0.2743 0.27269 0.27639 0.27084 C 0.27951 0.26783 0.28281 0.26551 0.28576 0.2625 C 0.29514 0.25324 0.28993 0.25811 0.30139 0.24792 C 0.30312 0.24653 0.30434 0.24445 0.30625 0.24375 L 0.31076 0.24167 C 0.31284 0.23959 0.3151 0.23773 0.31701 0.23542 C 0.32031 0.23148 0.32326 0.22709 0.32639 0.22292 L 0.33125 0.21667 C 0.33333 0.21389 0.33576 0.21158 0.3375 0.20834 C 0.33958 0.20417 0.34149 0.19977 0.34375 0.19584 C 0.34583 0.1919 0.35382 0.17801 0.35451 0.175 C 0.35677 0.16621 0.35521 0.17037 0.35937 0.1625 L 0.3625 0.15 C 0.36284 0.14792 0.36371 0.14584 0.36389 0.14375 C 0.36458 0.13959 0.36493 0.13519 0.36562 0.13125 C 0.36719 0.12037 0.36666 0.12593 0.36875 0.11667 C 0.37257 0.09815 0.36805 0.1169 0.37187 0.10209 C 0.37014 0.07801 0.36614 0.08449 0.37187 0.07709 " pathEditMode="relative" rAng="0" ptsTypes="AAAAA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8" grpId="1"/>
      <p:bldP spid="9" grpId="0"/>
      <p:bldP spid="10" grpId="0"/>
      <p:bldP spid="11" grpId="0"/>
      <p:bldP spid="11" grpId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Recursion </a:t>
            </a:r>
            <a:r>
              <a:rPr lang="en-US" dirty="0"/>
              <a:t>R</a:t>
            </a:r>
            <a:r>
              <a:rPr lang="en-US" dirty="0" smtClean="0"/>
              <a:t>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E+T | 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			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TE’</a:t>
            </a:r>
          </a:p>
          <a:p>
            <a:pPr marL="0" indent="0">
              <a:buNone/>
            </a:pPr>
            <a:r>
              <a:rPr lang="en-US" dirty="0" smtClean="0"/>
              <a:t>				E</a:t>
            </a:r>
            <a:r>
              <a:rPr lang="en-US" dirty="0"/>
              <a:t>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</a:t>
            </a:r>
            <a:r>
              <a:rPr lang="en-US" dirty="0" smtClean="0"/>
              <a:t>ε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T*F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  <a:p>
            <a:pPr marL="0" indent="0">
              <a:buNone/>
            </a:pPr>
            <a:r>
              <a:rPr lang="en-US" dirty="0" smtClean="0"/>
              <a:t>			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 smtClean="0"/>
              <a:t>				T’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*FT’ | ε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X%Y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			X</a:t>
            </a:r>
            <a:r>
              <a:rPr lang="en-US" dirty="0" smtClean="0">
                <a:sym typeface="Wingdings" panose="05000000000000000000" pitchFamily="2" charset="2"/>
              </a:rPr>
              <a:t>Z</a:t>
            </a:r>
            <a:r>
              <a:rPr lang="en-US" dirty="0" smtClean="0"/>
              <a:t>X’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X’</a:t>
            </a:r>
            <a:r>
              <a:rPr lang="en-US" dirty="0" smtClean="0">
                <a:sym typeface="Wingdings" panose="05000000000000000000" pitchFamily="2" charset="2"/>
              </a:rPr>
              <a:t>%YX</a:t>
            </a:r>
            <a:r>
              <a:rPr lang="en-US" dirty="0" smtClean="0"/>
              <a:t>’ </a:t>
            </a:r>
            <a:r>
              <a:rPr lang="en-US" dirty="0"/>
              <a:t>| ε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recursion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| ε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Here, </a:t>
            </a:r>
            <a:r>
              <a:rPr lang="en-US" dirty="0" smtClean="0">
                <a:solidFill>
                  <a:srgbClr val="FF0000"/>
                </a:solidFill>
              </a:rPr>
              <a:t>Non </a:t>
            </a:r>
            <a:r>
              <a:rPr lang="en-US" dirty="0">
                <a:solidFill>
                  <a:srgbClr val="FF0000"/>
                </a:solidFill>
              </a:rPr>
              <a:t>terminal S is left </a:t>
            </a:r>
            <a:r>
              <a:rPr lang="en-US" dirty="0" smtClean="0">
                <a:solidFill>
                  <a:srgbClr val="FF0000"/>
                </a:solidFill>
              </a:rPr>
              <a:t>recursive because:</a:t>
            </a:r>
          </a:p>
          <a:p>
            <a:pPr marL="0" indent="0">
              <a:buNone/>
            </a:pPr>
            <a:r>
              <a:rPr lang="en-US" dirty="0" err="1" smtClean="0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Sda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Aa | b</a:t>
            </a: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Ac </a:t>
            </a: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Aad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bd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ε</a:t>
            </a:r>
          </a:p>
          <a:p>
            <a:pPr marL="0" indent="0">
              <a:buNone/>
            </a:pPr>
            <a:r>
              <a:rPr lang="en-US" dirty="0"/>
              <a:t>Now, remove left recursion</a:t>
            </a:r>
          </a:p>
          <a:p>
            <a:pPr marL="0" indent="0">
              <a:buNone/>
            </a:pPr>
            <a:r>
              <a:rPr lang="en-US" dirty="0" smtClean="0"/>
              <a:t>		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Aa | b</a:t>
            </a: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bdA</a:t>
            </a:r>
            <a:r>
              <a:rPr lang="en-US" dirty="0"/>
              <a:t>’ | </a:t>
            </a:r>
            <a:r>
              <a:rPr lang="en-US" dirty="0" smtClean="0"/>
              <a:t>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 smtClean="0"/>
              <a:t>				A’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cA</a:t>
            </a:r>
            <a:r>
              <a:rPr lang="en-US" dirty="0"/>
              <a:t>’ | </a:t>
            </a:r>
            <a:r>
              <a:rPr lang="en-US" dirty="0" err="1"/>
              <a:t>adA</a:t>
            </a:r>
            <a:r>
              <a:rPr lang="en-US" dirty="0"/>
              <a:t>’ | ε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2971800"/>
            <a:ext cx="685800" cy="1371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33528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A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Ac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Aad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bd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05472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</a:t>
            </a:r>
            <a:r>
              <a:rPr lang="en-US" dirty="0" err="1" smtClean="0">
                <a:sym typeface="Wingdings" panose="05000000000000000000" pitchFamily="2" charset="2"/>
              </a:rPr>
              <a:t>Abd</a:t>
            </a:r>
            <a:r>
              <a:rPr lang="en-US" dirty="0" smtClean="0">
                <a:sym typeface="Wingdings" panose="05000000000000000000" pitchFamily="2" charset="2"/>
              </a:rPr>
              <a:t> | Aa | a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</a:t>
            </a:r>
            <a:r>
              <a:rPr lang="en-US" dirty="0" err="1" smtClean="0">
                <a:sym typeface="Wingdings" panose="05000000000000000000" pitchFamily="2" charset="2"/>
              </a:rPr>
              <a:t>BBe</a:t>
            </a:r>
            <a:r>
              <a:rPr lang="en-US" dirty="0" smtClean="0">
                <a:sym typeface="Wingdings" panose="05000000000000000000" pitchFamily="2" charset="2"/>
              </a:rPr>
              <a:t> | b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sym typeface="Wingdings" panose="05000000000000000000" pitchFamily="2" charset="2"/>
              </a:rPr>
              <a:t>AAB | AC | a | b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sym typeface="Wingdings" panose="05000000000000000000" pitchFamily="2" charset="2"/>
              </a:rPr>
              <a:t>SA | B</a:t>
            </a:r>
          </a:p>
          <a:p>
            <a:pPr marL="45720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AABC | </a:t>
            </a:r>
            <a:r>
              <a:rPr lang="en-US" dirty="0" err="1" smtClean="0">
                <a:sym typeface="Wingdings" panose="05000000000000000000" pitchFamily="2" charset="2"/>
              </a:rPr>
              <a:t>Acd</a:t>
            </a:r>
            <a:r>
              <a:rPr lang="en-US" dirty="0" smtClean="0">
                <a:sym typeface="Wingdings" panose="05000000000000000000" pitchFamily="2" charset="2"/>
              </a:rPr>
              <a:t> | a | aa</a:t>
            </a:r>
          </a:p>
          <a:p>
            <a:pPr marL="45720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BBee</a:t>
            </a:r>
            <a:r>
              <a:rPr lang="en-US" dirty="0" smtClean="0">
                <a:sym typeface="Wingdings" panose="05000000000000000000" pitchFamily="2" charset="2"/>
              </a:rPr>
              <a:t> | b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 smtClean="0">
                <a:sym typeface="Wingdings" panose="05000000000000000000" pitchFamily="2" charset="2"/>
              </a:rPr>
              <a:t>ExpExp+term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Exp</a:t>
            </a:r>
            <a:r>
              <a:rPr lang="en-US" dirty="0" smtClean="0">
                <a:sym typeface="Wingdings" panose="05000000000000000000" pitchFamily="2" charset="2"/>
              </a:rPr>
              <a:t>-term | term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34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 algn="just">
                  <a:buNone/>
                </a:pPr>
                <a:r>
                  <a:rPr lang="en-US" dirty="0" smtClean="0"/>
                  <a:t>Left factoring is a grammar transformation that is useful for producing a grammar suitable for predictive parsing.</a:t>
                </a:r>
              </a:p>
              <a:p>
                <a:pPr marL="0" indent="0">
                  <a:buNone/>
                </a:pPr>
                <a:r>
                  <a:rPr lang="en-US" b="1" dirty="0"/>
                  <a:t>Algorithm to left factor a grammar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Input:</a:t>
                </a:r>
                <a:r>
                  <a:rPr lang="en-GB" dirty="0"/>
                  <a:t> Grammar G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GB" dirty="0"/>
                  <a:t> An equivalent left factored grammar.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Method:</a:t>
                </a:r>
                <a:r>
                  <a:rPr lang="en-GB" dirty="0" smtClean="0"/>
                  <a:t> </a:t>
                </a:r>
              </a:p>
              <a:p>
                <a:pPr marL="0" lvl="0" indent="0" algn="just">
                  <a:buNone/>
                </a:pPr>
                <a:r>
                  <a:rPr lang="en-GB" dirty="0" smtClean="0"/>
                  <a:t>For </a:t>
                </a:r>
                <a:r>
                  <a:rPr lang="en-GB" dirty="0"/>
                  <a:t>each non terminal A find the longest prefix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 common to two or more of its </a:t>
                </a:r>
                <a:r>
                  <a:rPr lang="en-GB" dirty="0" smtClean="0"/>
                  <a:t>alternatives. If</a:t>
                </a:r>
                <a:r>
                  <a:rPr lang="en-GB" dirty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≠∈</m:t>
                    </m:r>
                  </m:oMath>
                </a14:m>
                <a:r>
                  <a:rPr lang="en-GB" dirty="0"/>
                  <a:t>, i.e.,  there is a non trivial common </a:t>
                </a:r>
                <a:r>
                  <a:rPr lang="en-GB" dirty="0" smtClean="0"/>
                  <a:t>prefix, replace all </a:t>
                </a:r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 productions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αβ</m:t>
                    </m:r>
                    <m:r>
                      <a:rPr lang="en-GB" i="0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αβ</m:t>
                    </m:r>
                    <m:r>
                      <a:rPr lang="en-GB" i="0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|…………..|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αβn</m:t>
                    </m:r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ɣ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 </a:t>
                </a:r>
                <a14:m>
                  <m:oMath xmlns:m="http://schemas.openxmlformats.org/officeDocument/2006/math">
                    <m:r>
                      <a:rPr lang="en-GB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GB" dirty="0"/>
                  <a:t>  represents all alternatives that do not begin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 by</a:t>
                </a:r>
                <a:endParaRPr lang="en-US" dirty="0"/>
              </a:p>
              <a:p>
                <a:pPr marL="0" indent="0" defTabSz="177165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i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′| ɣ</m:t>
                    </m:r>
                  </m:oMath>
                </a14:m>
                <a:endParaRPr lang="en-US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1714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i="0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|………….|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β</m:t>
                      </m:r>
                      <m:r>
                        <m:rPr>
                          <m:sty m:val="p"/>
                        </m:rPr>
                        <a:rPr lang="en-GB" i="0" baseline="-25000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GB" dirty="0" smtClean="0"/>
                  <a:t>Here </a:t>
                </a:r>
                <a:r>
                  <a:rPr lang="en-GB" dirty="0"/>
                  <a:t>A' is new non terminal. Repeatedly apply this transformation until no two </a:t>
                </a:r>
                <a:r>
                  <a:rPr lang="en-GB" dirty="0" smtClean="0"/>
                  <a:t>alternatives </a:t>
                </a:r>
                <a:r>
                  <a:rPr lang="en-GB" dirty="0"/>
                  <a:t>for a non-terminal have a common </a:t>
                </a:r>
                <a:r>
                  <a:rPr lang="en-GB" dirty="0" smtClean="0"/>
                  <a:t>prefix.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5" t="-686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62025"/>
            <a:ext cx="8763000" cy="5334000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Removal of </a:t>
            </a:r>
            <a:r>
              <a:rPr lang="en-US" dirty="0" smtClean="0">
                <a:latin typeface="Cambria Math" panose="02040503050406030204" pitchFamily="18" charset="0"/>
              </a:rPr>
              <a:t>Left factoring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2905125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05125"/>
                <a:ext cx="1066800" cy="7239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47928" y="3114675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28" y="3114675"/>
                <a:ext cx="381000" cy="304800"/>
              </a:xfrm>
              <a:prstGeom prst="rect">
                <a:avLst/>
              </a:prstGeom>
              <a:blipFill rotWithShape="0">
                <a:blip r:embed="rId3"/>
                <a:stretch>
                  <a:fillRect l="-22581" t="-10000" r="-1613" b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290830" y="3131343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1237" y="3098007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37" y="3098007"/>
                <a:ext cx="381000" cy="338136"/>
              </a:xfrm>
              <a:prstGeom prst="rect">
                <a:avLst/>
              </a:prstGeom>
              <a:blipFill rotWithShape="0">
                <a:blip r:embed="rId4"/>
                <a:stretch>
                  <a:fillRect l="-4762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8456" y="3098007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56" y="3098007"/>
                <a:ext cx="381000" cy="338136"/>
              </a:xfrm>
              <a:prstGeom prst="rect">
                <a:avLst/>
              </a:prstGeom>
              <a:blipFill rotWithShape="0">
                <a:blip r:embed="rId5"/>
                <a:stretch>
                  <a:fillRect l="-4762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764619" y="3123009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48090" y="3300406"/>
            <a:ext cx="1666875" cy="0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26940" y="2895600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40" y="2895600"/>
                <a:ext cx="1066800" cy="723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86462" y="3419475"/>
                <a:ext cx="190493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|     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62" y="3419475"/>
                <a:ext cx="1904938" cy="723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43178" y="3108723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8" y="3108723"/>
                <a:ext cx="381000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22222" t="-10000" b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288515" y="312658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77669" y="3093244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69" y="3093244"/>
                <a:ext cx="381000" cy="338136"/>
              </a:xfrm>
              <a:prstGeom prst="rect">
                <a:avLst/>
              </a:prstGeom>
              <a:blipFill rotWithShape="0">
                <a:blip r:embed="rId9"/>
                <a:stretch>
                  <a:fillRect l="-4839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2068" y="3092055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68" y="3092055"/>
                <a:ext cx="381000" cy="338136"/>
              </a:xfrm>
              <a:prstGeom prst="rect">
                <a:avLst/>
              </a:prstGeom>
              <a:blipFill rotWithShape="0">
                <a:blip r:embed="rId10"/>
                <a:stretch>
                  <a:fillRect l="-4762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43912" y="2895600"/>
                <a:ext cx="104748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912" y="2895600"/>
                <a:ext cx="1047488" cy="7239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2 0.00671 0.00121 0.02153 0.00312 0.02917 C 0.00382 0.03287 0.00503 0.03634 0.00625 0.03958 C 0.01007 0.05116 0.00972 0.05 0.01389 0.05833 C 0.01458 0.06111 0.01475 0.06412 0.01562 0.06667 C 0.01666 0.0706 0.02187 0.0831 0.02326 0.08542 C 0.02517 0.08866 0.0276 0.09074 0.02951 0.09375 C 0.0309 0.09583 0.03142 0.09815 0.03264 0.1 C 0.03507 0.1037 0.03819 0.10671 0.04062 0.11042 C 0.04791 0.12153 0.03906 0.1125 0.04826 0.12083 C 0.05347 0.13102 0.05017 0.12708 0.0625 0.13333 C 0.06545 0.13495 0.06875 0.13611 0.07187 0.1375 C 0.07326 0.13819 0.07482 0.13935 0.07639 0.13958 C 0.08837 0.14282 0.08159 0.14143 0.09687 0.14375 C 0.09896 0.14514 0.10087 0.14699 0.10312 0.14792 C 0.11319 0.15254 0.12413 0.15532 0.13437 0.16042 C 0.13802 0.1625 0.14149 0.16504 0.14514 0.16667 C 0.15538 0.17176 0.16475 0.17546 0.175 0.17917 C 0.17691 0.18009 0.17916 0.18055 0.18125 0.18125 C 0.18281 0.18194 0.1842 0.1831 0.18576 0.18333 C 0.20382 0.18657 0.24444 0.18727 0.25451 0.18773 C 0.27083 0.1868 0.28698 0.1868 0.30312 0.18542 C 0.30469 0.18542 0.30625 0.18426 0.30764 0.18333 C 0.31302 0.18032 0.31597 0.17708 0.32187 0.175 C 0.32534 0.17384 0.32916 0.17384 0.33264 0.17292 C 0.3375 0.17176 0.34201 0.16991 0.34687 0.16875 C 0.36041 0.16574 0.37812 0.16551 0.39062 0.16458 C 0.39479 0.16366 0.40434 0.16157 0.40764 0.15833 C 0.40937 0.15694 0.41094 0.15579 0.4125 0.15417 C 0.41406 0.15231 0.41562 0.15 0.41701 0.14792 C 0.4184 0.10555 0.41771 0.10972 0.42014 0.07708 C 0.42066 0.07083 0.421 0.06458 0.42187 0.05833 C 0.42274 0.05046 0.42344 0.05092 0.425 0.04375 C 0.42604 0.03819 0.42673 0.03264 0.42812 0.02708 C 0.43021 0.01805 0.42916 0.02292 0.43125 0.0125 C 0.43055 0.00972 0.43038 0.00694 0.42951 0.00417 C 0.42708 -0.00371 0.42344 -0.00208 0.43125 -0.00208 " pathEditMode="relative" ptsTypes="AAAAAAAAAAAAAAAAAAAAAAAAAAAAAAAAAAAA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2.96296E-6 L 0.00834 0.00023 C 0.00851 0.00648 0.00903 0.0206 0.01059 0.02801 C 0.01129 0.03148 0.01198 0.03473 0.01302 0.03797 C 0.01597 0.04908 0.0158 0.04792 0.0191 0.05579 C 0.01945 0.05857 0.01962 0.06135 0.02031 0.06389 C 0.02118 0.0676 0.02535 0.07963 0.02639 0.08172 C 0.02778 0.08496 0.02986 0.08681 0.03125 0.08982 C 0.03247 0.09167 0.03281 0.09398 0.03386 0.09584 C 0.03559 0.09931 0.0382 0.10209 0.03993 0.10579 C 0.04584 0.11644 0.03872 0.10764 0.04601 0.11574 C 0.05 0.12547 0.04757 0.12176 0.05712 0.12778 C 0.05955 0.12917 0.06198 0.13033 0.06459 0.13172 C 0.06563 0.13241 0.06684 0.13334 0.06806 0.13357 C 0.07743 0.13681 0.07205 0.13542 0.08403 0.13773 C 0.08577 0.13889 0.08716 0.14074 0.08906 0.14167 C 0.09688 0.14607 0.10556 0.14861 0.11354 0.15371 C 0.1165 0.15556 0.1191 0.1581 0.12188 0.15949 C 0.13004 0.16435 0.13733 0.16806 0.14549 0.17153 C 0.14705 0.17246 0.14861 0.17292 0.15035 0.17361 C 0.15139 0.17431 0.15261 0.17523 0.15382 0.17547 C 0.16806 0.17871 0.19983 0.1794 0.20764 0.17986 C 0.22049 0.17894 0.23334 0.17894 0.24584 0.17755 C 0.24705 0.17755 0.24844 0.17639 0.24931 0.17547 C 0.25365 0.17269 0.25608 0.16945 0.26059 0.1676 C 0.26337 0.16644 0.26632 0.16644 0.26893 0.16551 C 0.27275 0.16435 0.27639 0.16273 0.28021 0.16158 C 0.2908 0.1588 0.30469 0.15857 0.31459 0.15764 C 0.31771 0.15672 0.32518 0.15463 0.32778 0.15162 C 0.32917 0.15023 0.33056 0.14908 0.3316 0.14769 C 0.33281 0.14584 0.3342 0.14352 0.33525 0.14167 C 0.33629 0.10116 0.33577 0.1051 0.33768 0.07385 C 0.33802 0.06783 0.33837 0.06181 0.33889 0.05579 C 0.33959 0.04838 0.34028 0.04885 0.3415 0.0419 C 0.34236 0.03658 0.34271 0.03125 0.34393 0.02593 C 0.34566 0.01736 0.34479 0.02199 0.34653 0.01204 C 0.34584 0.00926 0.34566 0.00672 0.34497 0.00394 C 0.34306 -0.00347 0.34028 -0.00208 0.34653 -0.00208 " pathEditMode="relative" rAng="0" ptsTypes="AAAAAAAAAAAAAAAAAAAAAAAAAAAAAAAAAAAA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0.00857 0.00399 0.01875 0.00764 0.02686 C 0.00903 0.02986 0.01076 0.03241 0.0125 0.03519 C 0.01614 0.05023 0.01094 0.03218 0.01875 0.04769 C 0.01962 0.04954 0.01927 0.05232 0.02014 0.05417 C 0.02153 0.05648 0.02344 0.05811 0.025 0.06019 C 0.03177 0.0713 0.02326 0.06227 0.03437 0.075 C 0.03576 0.07662 0.0375 0.07732 0.03889 0.07917 C 0.0434 0.08426 0.0467 0.09098 0.05139 0.09584 C 0.06007 0.1044 0.05555 0.10023 0.06562 0.10834 C 0.06666 0.11019 0.06719 0.11273 0.06875 0.11436 C 0.07153 0.11783 0.07448 0.1213 0.07812 0.12269 C 0.08212 0.12454 0.08507 0.1257 0.08889 0.12917 C 0.10191 0.14051 0.09166 0.13496 0.10625 0.14584 C 0.10764 0.14676 0.10937 0.14723 0.11076 0.14769 C 0.1217 0.16227 0.10972 0.14815 0.12014 0.15602 C 0.1335 0.16621 0.12048 0.15973 0.13125 0.16436 C 0.14479 0.18264 0.13802 0.17871 0.14826 0.18334 C 0.1493 0.18519 0.14982 0.1882 0.15139 0.18936 C 0.15434 0.1919 0.16076 0.19352 0.16076 0.19352 C 0.1625 0.19491 0.16389 0.19676 0.16562 0.19769 C 0.16701 0.19885 0.16857 0.19954 0.17014 0.2 C 0.17743 0.20162 0.18472 0.20278 0.19201 0.20417 C 0.20521 0.20648 0.19948 0.20486 0.20937 0.20834 C 0.2243 0.20741 0.23958 0.20787 0.25451 0.20602 C 0.26632 0.20486 0.26059 0.2007 0.27014 0.2 C 0.2868 0.19861 0.30347 0.19861 0.32014 0.19769 C 0.32326 0.1963 0.32708 0.1963 0.32951 0.19352 C 0.33871 0.18403 0.3342 0.18681 0.34201 0.18334 C 0.35712 0.1632 0.33784 0.18704 0.35139 0.175 C 0.36319 0.16459 0.34965 0.17153 0.36076 0.16667 C 0.36475 0.1588 0.37048 0.1463 0.37639 0.14352 L 0.38125 0.14167 C 0.38264 0.13936 0.38403 0.13704 0.38576 0.13519 C 0.38889 0.13218 0.39514 0.12686 0.39514 0.12686 C 0.4026 0.11227 0.3934 0.13056 0.40312 0.1125 C 0.40416 0.11042 0.40521 0.10834 0.40607 0.10602 C 0.41146 0.08519 0.40347 0.11783 0.4092 0.09167 C 0.41024 0.08727 0.41232 0.08334 0.41232 0.07917 L 0.41232 0.07084 " pathEditMode="relative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83 0.00255 L -0.02483 0.00278 C -0.02274 0.01111 -0.02083 0.0213 -0.01719 0.0294 C -0.0158 0.03241 -0.01406 0.03496 -0.01233 0.03774 C -0.00868 0.05278 -0.01389 0.03473 -0.00608 0.05024 C -0.00521 0.05209 -0.00556 0.05486 -0.00469 0.05672 C -0.0033 0.05903 -0.00139 0.06065 0.00017 0.06274 C 0.00694 0.07385 -0.00156 0.06482 0.00955 0.07755 C 0.01094 0.07917 0.01267 0.07986 0.01406 0.08172 C 0.01858 0.08681 0.02187 0.09352 0.02656 0.09838 C 0.03524 0.10695 0.03073 0.10278 0.0408 0.11088 C 0.04184 0.11274 0.04236 0.11528 0.04392 0.1169 C 0.0467 0.12037 0.04965 0.12385 0.0533 0.12524 C 0.05729 0.12709 0.06024 0.12824 0.06406 0.13172 C 0.07708 0.14306 0.06684 0.1375 0.08142 0.14838 C 0.08281 0.14931 0.08455 0.14977 0.08594 0.15024 C 0.09687 0.16482 0.0849 0.1507 0.09531 0.15857 C 0.10868 0.16875 0.09566 0.16227 0.10642 0.1669 C 0.11996 0.18519 0.11319 0.18125 0.12344 0.18588 C 0.12448 0.18774 0.125 0.19074 0.12656 0.1919 C 0.12951 0.19445 0.13594 0.19607 0.13594 0.1963 C 0.13767 0.19746 0.13906 0.19931 0.1408 0.20024 C 0.14219 0.20139 0.14375 0.20209 0.14531 0.20255 C 0.1526 0.20417 0.1599 0.20533 0.16719 0.20672 C 0.18038 0.20903 0.17465 0.20741 0.18455 0.21088 C 0.19948 0.20996 0.21476 0.21042 0.22969 0.20857 C 0.24149 0.20741 0.23576 0.20324 0.24531 0.20255 C 0.26198 0.20116 0.27865 0.20116 0.29531 0.20024 C 0.29844 0.19885 0.30226 0.19885 0.30469 0.19607 C 0.31389 0.18658 0.30937 0.18936 0.31719 0.18588 C 0.33229 0.16574 0.31302 0.18959 0.32656 0.17755 C 0.33837 0.16713 0.32483 0.17408 0.33594 0.16922 C 0.33993 0.16135 0.34566 0.14885 0.35156 0.14607 L 0.35642 0.14422 C 0.35781 0.1419 0.3592 0.13959 0.36094 0.13774 C 0.36406 0.13473 0.37031 0.1294 0.37031 0.12963 C 0.37778 0.11482 0.36858 0.13311 0.3783 0.11505 C 0.37934 0.11297 0.38038 0.11088 0.38125 0.10857 C 0.38663 0.08774 0.37865 0.12037 0.38437 0.09422 C 0.38542 0.08982 0.3875 0.08588 0.3875 0.08172 L 0.3875 0.07338 " pathEditMode="relative" rAng="0" ptsTypes="AAAAAAAAAAAAAAAAAAAAAAAAAAAAAAAAAAAAAAA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9" grpId="0"/>
      <p:bldP spid="9" grpId="1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8" grpId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factoring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aAB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aCD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</a:t>
            </a:r>
            <a:r>
              <a:rPr lang="en-US" dirty="0" err="1" smtClean="0">
                <a:sym typeface="Wingdings" panose="05000000000000000000" pitchFamily="2" charset="2"/>
              </a:rPr>
              <a:t>aS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	S’AB | CD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xByA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xByAzA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|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xByAA</a:t>
            </a:r>
            <a:r>
              <a:rPr lang="en-US" dirty="0"/>
              <a:t>’ | a</a:t>
            </a:r>
          </a:p>
          <a:p>
            <a:pPr marL="0" indent="0">
              <a:buNone/>
            </a:pPr>
            <a:r>
              <a:rPr lang="en-US" dirty="0" smtClean="0"/>
              <a:t>			A</a:t>
            </a:r>
            <a:r>
              <a:rPr lang="en-US" dirty="0"/>
              <a:t>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Є | </a:t>
            </a:r>
            <a:r>
              <a:rPr lang="en-US" dirty="0" err="1"/>
              <a:t>zA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aAB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</a:t>
            </a:r>
            <a:r>
              <a:rPr lang="en-US" dirty="0" err="1" smtClean="0">
                <a:sym typeface="Wingdings" panose="05000000000000000000" pitchFamily="2" charset="2"/>
              </a:rPr>
              <a:t>aA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	A’AB | A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	A’AA’’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| 𝜖</a:t>
            </a:r>
          </a:p>
          <a:p>
            <a:pPr marL="0" indent="0">
              <a:buNone/>
            </a:pPr>
            <a:r>
              <a:rPr lang="en-US" dirty="0" smtClean="0"/>
              <a:t>			A’’</a:t>
            </a:r>
            <a:r>
              <a:rPr lang="en-US" dirty="0" smtClean="0">
                <a:sym typeface="Wingdings" panose="05000000000000000000" pitchFamily="2" charset="2"/>
              </a:rPr>
              <a:t>B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</a:t>
            </a:r>
            <a:r>
              <a:rPr lang="en-US" dirty="0" err="1" smtClean="0">
                <a:sym typeface="Wingdings" panose="05000000000000000000" pitchFamily="2" charset="2"/>
              </a:rPr>
              <a:t>iEtS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iEtSeS</a:t>
            </a:r>
            <a:r>
              <a:rPr lang="en-US" dirty="0" smtClean="0">
                <a:sym typeface="Wingdings" panose="05000000000000000000" pitchFamily="2" charset="2"/>
              </a:rPr>
              <a:t> | 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A ad | a | ab | 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 | x</a:t>
            </a:r>
          </a:p>
        </p:txBody>
      </p:sp>
    </p:spTree>
    <p:extLst>
      <p:ext uri="{BB962C8B-B14F-4D97-AF65-F5344CB8AC3E}">
        <p14:creationId xmlns:p14="http://schemas.microsoft.com/office/powerpoint/2010/main" val="22655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V="1">
            <a:off x="6320424" y="1427629"/>
            <a:ext cx="1477215" cy="71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of 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3195" y="1366190"/>
            <a:ext cx="900099" cy="45910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 tree</a:t>
            </a:r>
          </a:p>
        </p:txBody>
      </p:sp>
      <p:cxnSp>
        <p:nvCxnSpPr>
          <p:cNvPr id="12" name="AutoShape 13"/>
          <p:cNvCxnSpPr>
            <a:cxnSpLocks noChangeShapeType="1"/>
          </p:cNvCxnSpPr>
          <p:nvPr/>
        </p:nvCxnSpPr>
        <p:spPr bwMode="auto">
          <a:xfrm>
            <a:off x="4409080" y="2063420"/>
            <a:ext cx="62571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68174" y="1137629"/>
            <a:ext cx="784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806861" y="1381694"/>
            <a:ext cx="611541" cy="37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56210" y="1412095"/>
            <a:ext cx="1537837" cy="6861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96267" y="3053237"/>
            <a:ext cx="1843011" cy="38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 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399851" y="1442545"/>
            <a:ext cx="1070317" cy="686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7"/>
          <p:cNvCxnSpPr>
            <a:cxnSpLocks noChangeShapeType="1"/>
          </p:cNvCxnSpPr>
          <p:nvPr/>
        </p:nvCxnSpPr>
        <p:spPr bwMode="auto">
          <a:xfrm>
            <a:off x="3494047" y="1905000"/>
            <a:ext cx="94784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>
            <a:off x="2365413" y="2128661"/>
            <a:ext cx="848519" cy="91072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2"/>
          <p:cNvCxnSpPr>
            <a:cxnSpLocks noChangeShapeType="1"/>
          </p:cNvCxnSpPr>
          <p:nvPr/>
        </p:nvCxnSpPr>
        <p:spPr bwMode="auto">
          <a:xfrm flipH="1">
            <a:off x="4424005" y="2142513"/>
            <a:ext cx="770252" cy="896871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56349" y="2164301"/>
            <a:ext cx="1497126" cy="4007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next token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1047" y="1424025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337668" y="1785605"/>
            <a:ext cx="6335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 rot="10800000">
            <a:off x="3465472" y="1612522"/>
            <a:ext cx="97641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/>
          <p:nvPr/>
        </p:nvCxnSpPr>
        <p:spPr>
          <a:xfrm>
            <a:off x="7784881" y="1770143"/>
            <a:ext cx="6335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74081" y="1352837"/>
            <a:ext cx="700321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29" idx="3"/>
            <a:endCxn id="4" idx="1"/>
          </p:cNvCxnSpPr>
          <p:nvPr/>
        </p:nvCxnSpPr>
        <p:spPr>
          <a:xfrm flipV="1">
            <a:off x="5470168" y="1785602"/>
            <a:ext cx="85025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Parser</a:t>
            </a:r>
            <a:endParaRPr lang="en-US" dirty="0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Parser obtains a string of token from the lexical analyzer and reports  syntax error if any otherwise generates syntax tree.</a:t>
            </a:r>
          </a:p>
          <a:p>
            <a:pPr algn="just"/>
            <a:r>
              <a:rPr lang="en-US" dirty="0" smtClean="0"/>
              <a:t>There are two types of parser:</a:t>
            </a:r>
          </a:p>
          <a:p>
            <a:pPr marL="457200" indent="0" algn="just">
              <a:buFont typeface="+mj-lt"/>
              <a:buAutoNum type="arabicPeriod"/>
            </a:pPr>
            <a:r>
              <a:rPr lang="en-US" dirty="0" smtClean="0"/>
              <a:t> Top-down parser.</a:t>
            </a:r>
          </a:p>
          <a:p>
            <a:pPr marL="457200" indent="0" algn="just">
              <a:buFont typeface="+mj-lt"/>
              <a:buAutoNum type="arabicPeriod"/>
            </a:pPr>
            <a:r>
              <a:rPr lang="en-US" dirty="0" smtClean="0"/>
              <a:t> Bottom-up parser.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19" grpId="0"/>
      <p:bldP spid="27" grpId="0" animBg="1"/>
      <p:bldP spid="28" grpId="0" animBg="1"/>
      <p:bldP spid="29" grpId="0" animBg="1"/>
      <p:bldP spid="33" grpId="0" animBg="1"/>
      <p:bldP spid="34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Parsing is a technique that takes input string and produces output either a parse tree if string is valid sentence of grammar, or an error message indicating that string is not a valid sentence of given grammar. </a:t>
            </a:r>
            <a:endParaRPr lang="en-US" dirty="0" smtClean="0"/>
          </a:p>
          <a:p>
            <a:pPr lvl="0" algn="just"/>
            <a:r>
              <a:rPr lang="en-US" dirty="0" smtClean="0"/>
              <a:t>Types </a:t>
            </a:r>
            <a:r>
              <a:rPr lang="en-US" dirty="0"/>
              <a:t>of parsing </a:t>
            </a:r>
            <a:r>
              <a:rPr lang="en-US" dirty="0" smtClean="0"/>
              <a:t>are: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Top down parsing</a:t>
            </a:r>
            <a:r>
              <a:rPr lang="en-US" dirty="0"/>
              <a:t>: In top down parsing parser build parse tree from top to bottom.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Bottom up parsing</a:t>
            </a:r>
            <a:r>
              <a:rPr lang="en-US" dirty="0"/>
              <a:t>: </a:t>
            </a:r>
            <a:r>
              <a:rPr lang="en-US" dirty="0" smtClean="0"/>
              <a:t>Bottom </a:t>
            </a:r>
            <a:r>
              <a:rPr lang="en-US" dirty="0"/>
              <a:t>up parser starts from leaves and work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6615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Parsing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48137" y="1460342"/>
            <a:ext cx="904875" cy="42862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4543" y="2644452"/>
            <a:ext cx="1985963" cy="50482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Parsing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10211" y="2585241"/>
            <a:ext cx="2047875" cy="4572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Parsing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63437" y="3891904"/>
            <a:ext cx="1366837" cy="984896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4959" y="3881986"/>
            <a:ext cx="1997656" cy="1004732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62765" y="3999739"/>
            <a:ext cx="904875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Parsing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49344" y="3920006"/>
            <a:ext cx="1338262" cy="956033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precedence parsing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36707" y="4958439"/>
            <a:ext cx="714375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10426" y="4958439"/>
            <a:ext cx="638175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84169" y="4974008"/>
            <a:ext cx="657225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5" name="AutoShape 14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2657525" y="1888967"/>
            <a:ext cx="1943050" cy="755485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600575" y="1888967"/>
            <a:ext cx="1933574" cy="696274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endCxn id="7" idx="0"/>
          </p:cNvCxnSpPr>
          <p:nvPr/>
        </p:nvCxnSpPr>
        <p:spPr bwMode="auto">
          <a:xfrm flipH="1">
            <a:off x="1846856" y="3157222"/>
            <a:ext cx="848119" cy="734682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2662284" y="3157222"/>
            <a:ext cx="988221" cy="734682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  <a:stCxn id="6" idx="2"/>
            <a:endCxn id="11" idx="0"/>
          </p:cNvCxnSpPr>
          <p:nvPr/>
        </p:nvCxnSpPr>
        <p:spPr bwMode="auto">
          <a:xfrm flipH="1">
            <a:off x="5618475" y="3042441"/>
            <a:ext cx="915674" cy="877565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/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6534149" y="3042441"/>
            <a:ext cx="1081054" cy="957298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  <a:stCxn id="10" idx="2"/>
            <a:endCxn id="14" idx="0"/>
          </p:cNvCxnSpPr>
          <p:nvPr/>
        </p:nvCxnSpPr>
        <p:spPr bwMode="auto">
          <a:xfrm flipH="1">
            <a:off x="6812782" y="4304539"/>
            <a:ext cx="802421" cy="669469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7615203" y="4304539"/>
            <a:ext cx="778692" cy="653900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stCxn id="10" idx="2"/>
            <a:endCxn id="13" idx="0"/>
          </p:cNvCxnSpPr>
          <p:nvPr/>
        </p:nvCxnSpPr>
        <p:spPr bwMode="auto">
          <a:xfrm>
            <a:off x="7615203" y="4304539"/>
            <a:ext cx="14311" cy="653900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6"/>
          <p:cNvCxnSpPr>
            <a:cxnSpLocks noChangeShapeType="1"/>
          </p:cNvCxnSpPr>
          <p:nvPr/>
        </p:nvCxnSpPr>
        <p:spPr bwMode="auto">
          <a:xfrm flipH="1">
            <a:off x="2842230" y="4881254"/>
            <a:ext cx="848119" cy="734682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7"/>
          <p:cNvCxnSpPr>
            <a:cxnSpLocks noChangeShapeType="1"/>
          </p:cNvCxnSpPr>
          <p:nvPr/>
        </p:nvCxnSpPr>
        <p:spPr bwMode="auto">
          <a:xfrm>
            <a:off x="3657658" y="4881254"/>
            <a:ext cx="988221" cy="734682"/>
          </a:xfrm>
          <a:prstGeom prst="straightConnector1">
            <a:avLst/>
          </a:prstGeom>
          <a:noFill/>
          <a:ln w="222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709754" y="5611482"/>
            <a:ext cx="2189769" cy="318498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Descent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271961" y="5625180"/>
            <a:ext cx="657225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" y="990600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In Backtracking expansion of non-terminal symbol we choose one alternative and if any mismatch occurs then we try another alternative.</a:t>
            </a:r>
          </a:p>
          <a:p>
            <a:r>
              <a:rPr lang="en-US" dirty="0" smtClean="0"/>
              <a:t>Example:</a:t>
            </a:r>
          </a:p>
          <a:p>
            <a:pPr marL="0" indent="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cAd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A ab | a</a:t>
            </a:r>
          </a:p>
          <a:p>
            <a:pPr marL="0" indent="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Input string: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cad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6106" y="5138946"/>
            <a:ext cx="1066800" cy="457200"/>
            <a:chOff x="6248400" y="2338172"/>
            <a:chExt cx="10668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47506" y="5501107"/>
            <a:ext cx="1509932" cy="457200"/>
            <a:chOff x="6019800" y="2743200"/>
            <a:chExt cx="1509932" cy="457200"/>
          </a:xfrm>
        </p:grpSpPr>
        <p:sp>
          <p:nvSpPr>
            <p:cNvPr id="10" name="Rectangle 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71600" y="4724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743114" y="4762696"/>
            <a:ext cx="1066800" cy="457200"/>
            <a:chOff x="6248400" y="2338172"/>
            <a:chExt cx="1066800" cy="457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514514" y="512485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47914" y="5201057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7246" y="515299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8" y="434815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971714" y="5605430"/>
            <a:ext cx="3429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14614" y="5605430"/>
            <a:ext cx="333586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0514" y="595347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8705" y="596501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443465" y="4791274"/>
            <a:ext cx="1066800" cy="457200"/>
            <a:chOff x="6248400" y="2338172"/>
            <a:chExt cx="1066800" cy="457200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214865" y="5153435"/>
            <a:ext cx="1509932" cy="457200"/>
            <a:chOff x="6019800" y="2743200"/>
            <a:chExt cx="1509932" cy="457200"/>
          </a:xfrm>
        </p:grpSpPr>
        <p:sp>
          <p:nvSpPr>
            <p:cNvPr id="40" name="Rectangle 3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738959" y="437672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86365" y="597228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6997870" y="5586617"/>
            <a:ext cx="17095" cy="38566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4" idx="3"/>
          </p:cNvCxnSpPr>
          <p:nvPr/>
        </p:nvCxnSpPr>
        <p:spPr>
          <a:xfrm flipH="1" flipV="1">
            <a:off x="4478705" y="5501107"/>
            <a:ext cx="457200" cy="654408"/>
          </a:xfrm>
          <a:prstGeom prst="curvedConnector4">
            <a:avLst>
              <a:gd name="adj1" fmla="val -50000"/>
              <a:gd name="adj2" fmla="val 64555"/>
            </a:avLst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0" grpId="1"/>
      <p:bldP spid="21" grpId="0"/>
      <p:bldP spid="22" grpId="0"/>
      <p:bldP spid="33" grpId="0"/>
      <p:bldP spid="34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</a:t>
            </a:r>
            <a:r>
              <a:rPr lang="en-US" dirty="0" smtClean="0">
                <a:sym typeface="Wingdings" panose="05000000000000000000" pitchFamily="2" charset="2"/>
              </a:rPr>
              <a:t> 5+T | 3-T</a:t>
            </a:r>
          </a:p>
          <a:p>
            <a:pPr marL="0" indent="457200">
              <a:buNone/>
            </a:pPr>
            <a:r>
              <a:rPr lang="en-US" dirty="0" smtClean="0">
                <a:sym typeface="Wingdings" panose="05000000000000000000" pitchFamily="2" charset="2"/>
              </a:rPr>
              <a:t>T V | V*V | V+V</a:t>
            </a:r>
          </a:p>
          <a:p>
            <a:pPr marL="0" indent="457200">
              <a:buNone/>
            </a:pPr>
            <a:r>
              <a:rPr lang="en-US" dirty="0" smtClean="0">
                <a:sym typeface="Wingdings" panose="05000000000000000000" pitchFamily="2" charset="2"/>
              </a:rPr>
              <a:t>V a | b</a:t>
            </a:r>
          </a:p>
          <a:p>
            <a:pPr marL="0" indent="45720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(String: 3-a+b)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/>
              <a:t>Descent Parsing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/>
              <a:t>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top down parsing that executes a set of recursive procedure to process the input without backtracking is called recursive </a:t>
            </a:r>
            <a:r>
              <a:rPr lang="en-US" dirty="0" smtClean="0"/>
              <a:t>descent </a:t>
            </a:r>
            <a:r>
              <a:rPr lang="en-US" dirty="0"/>
              <a:t>parser.</a:t>
            </a:r>
          </a:p>
          <a:p>
            <a:pPr lvl="0" algn="just"/>
            <a:r>
              <a:rPr lang="en-US" dirty="0"/>
              <a:t>There is a procedure for each non terminal in the grammar.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Consider RHS of any production rule as definition of the procedure.</a:t>
            </a:r>
          </a:p>
          <a:p>
            <a:pPr lvl="0" algn="just"/>
            <a:r>
              <a:rPr lang="en-US" dirty="0"/>
              <a:t>As it reads expected input symbol, it advances input pointer to next position.</a:t>
            </a:r>
          </a:p>
        </p:txBody>
      </p:sp>
    </p:spTree>
    <p:extLst>
      <p:ext uri="{BB962C8B-B14F-4D97-AF65-F5344CB8AC3E}">
        <p14:creationId xmlns:p14="http://schemas.microsoft.com/office/powerpoint/2010/main" val="23139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 Parsing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79" y="914399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	Match(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{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Declare </a:t>
            </a:r>
            <a:r>
              <a:rPr lang="en-US" dirty="0">
                <a:solidFill>
                  <a:schemeClr val="tx1"/>
                </a:solidFill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86660" y="914398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Procedure </a:t>
            </a:r>
            <a:r>
              <a:rPr lang="en-US" dirty="0">
                <a:solidFill>
                  <a:schemeClr val="tx1"/>
                </a:solidFill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Match(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	}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	Else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NULL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5232" y="908935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Proceduce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Match(token </a:t>
            </a:r>
            <a:r>
              <a:rPr lang="en-US" dirty="0">
                <a:solidFill>
                  <a:schemeClr val="tx1"/>
                </a:solidFill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Lookahead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next_token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Error();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5232" y="2971800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0860" y="4724400"/>
            <a:ext cx="2743200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	Example:</a:t>
            </a:r>
          </a:p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	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numT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T *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numT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14840"/>
              </p:ext>
            </p:extLst>
          </p:nvPr>
        </p:nvGraphicFramePr>
        <p:xfrm>
          <a:off x="3003030" y="5874818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3321570" y="6126480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2954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38400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18282" y="2286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748010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969770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733020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962400" y="6126480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76400" y="2590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4958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338999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72102" y="2272259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763000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969770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48010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72000" y="6126480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9860" y="258705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29860" y="3124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748010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969770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763000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42810" y="6141470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140380" y="3429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958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53992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272200" y="5029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861810" y="5257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162332" y="3657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05660" y="4191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Derivation &amp; Ambiguity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charY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463550">
              <a:buNone/>
            </a:pPr>
            <a:r>
              <a:rPr lang="en-US" dirty="0" smtClean="0">
                <a:sym typeface="Wingdings" panose="05000000000000000000" pitchFamily="2" charset="2"/>
              </a:rPr>
              <a:t>Y +</a:t>
            </a:r>
            <a:r>
              <a:rPr lang="en-US" dirty="0" err="1" smtClean="0">
                <a:sym typeface="Wingdings" panose="05000000000000000000" pitchFamily="2" charset="2"/>
              </a:rPr>
              <a:t>charY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54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LL(1)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38" y="974501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LL(1) is non recursive top down parser.</a:t>
            </a:r>
          </a:p>
          <a:p>
            <a:pPr lvl="0" algn="just"/>
            <a:r>
              <a:rPr lang="en-US" dirty="0"/>
              <a:t>LL (1) – the first L indicates input is scanned from left to right. The second L means it uses leftmost derivation for input string and 1 means it uses only input symbol to predict the parsing process.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9025" y="4162425"/>
            <a:ext cx="1285875" cy="9994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parsing program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1374" y="5595290"/>
            <a:ext cx="1781176" cy="43221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table 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89256" y="3227480"/>
            <a:ext cx="838200" cy="3371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19750" y="4460260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AutoShape 14"/>
          <p:cNvCxnSpPr>
            <a:cxnSpLocks noChangeShapeType="1"/>
          </p:cNvCxnSpPr>
          <p:nvPr/>
        </p:nvCxnSpPr>
        <p:spPr bwMode="auto">
          <a:xfrm flipV="1">
            <a:off x="4282869" y="3629025"/>
            <a:ext cx="0" cy="5334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5"/>
          <p:cNvCxnSpPr>
            <a:cxnSpLocks noChangeShapeType="1"/>
          </p:cNvCxnSpPr>
          <p:nvPr/>
        </p:nvCxnSpPr>
        <p:spPr bwMode="auto">
          <a:xfrm flipH="1">
            <a:off x="2967037" y="4662170"/>
            <a:ext cx="657225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>
            <a:off x="4914900" y="4613295"/>
            <a:ext cx="704850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49680" y="4472131"/>
            <a:ext cx="914400" cy="38007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05691"/>
              </p:ext>
            </p:extLst>
          </p:nvPr>
        </p:nvGraphicFramePr>
        <p:xfrm>
          <a:off x="3495674" y="3270661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7109"/>
              </p:ext>
            </p:extLst>
          </p:nvPr>
        </p:nvGraphicFramePr>
        <p:xfrm>
          <a:off x="2559305" y="3920490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>
            <a:off x="4271962" y="5161915"/>
            <a:ext cx="1" cy="433375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9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to construct LL(1) 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left recursion / Perform left </a:t>
            </a:r>
            <a:r>
              <a:rPr lang="en-US" dirty="0" smtClean="0"/>
              <a:t>factoring (if any).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FIRST and FOLLOW of </a:t>
            </a:r>
            <a:r>
              <a:rPr lang="en-US" dirty="0" err="1"/>
              <a:t>N</a:t>
            </a:r>
            <a:r>
              <a:rPr lang="en-US" dirty="0" err="1" smtClean="0"/>
              <a:t>onterminals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Construct predictive parsing table.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Parse the input string </a:t>
            </a:r>
            <a:r>
              <a:rPr lang="en-US" dirty="0" smtClean="0"/>
              <a:t>using </a:t>
            </a:r>
            <a:r>
              <a:rPr lang="en-US" dirty="0"/>
              <a:t>parsing table.</a:t>
            </a:r>
          </a:p>
        </p:txBody>
      </p:sp>
    </p:spTree>
    <p:extLst>
      <p:ext uri="{BB962C8B-B14F-4D97-AF65-F5344CB8AC3E}">
        <p14:creationId xmlns:p14="http://schemas.microsoft.com/office/powerpoint/2010/main" val="12707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First of 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terminal,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∈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nonterminal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is a production, then 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if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a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and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 is in all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),………,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baseline="-1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);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baseline="-1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. If 𝜖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=1,2,…..,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then add 𝜖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457200" lvl="0" indent="0" algn="just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is surely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does not derive 𝜖, then we do nothing more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but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 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then we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and so 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5117" y="2855259"/>
            <a:ext cx="304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1754" y="4589929"/>
            <a:ext cx="304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First of 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(3)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……..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  <a:endParaRPr lang="en-US" sz="2000" dirty="0" smtClean="0"/>
              </a:p>
              <a:p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does not derives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00B050"/>
                  </a:solidFill>
                </a:endParaRPr>
              </a:p>
              <a:p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derives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rgbClr val="00B050"/>
                  </a:solidFill>
                </a:endParaRPr>
              </a:p>
              <a:p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&amp; Y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derives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398463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A249"/>
                  </a:solidFill>
                </a:endParaRPr>
              </a:p>
              <a:p>
                <a:r>
                  <a:rPr lang="en-US" sz="2000" dirty="0"/>
                  <a:t>If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Y1, Y2, Y3 derives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 smtClean="0"/>
              </a:p>
              <a:p>
                <a:pPr marL="339725" indent="-58738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A24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A249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A24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A249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00A249"/>
                  </a:solidFill>
                </a:endParaRPr>
              </a:p>
              <a:p>
                <a:r>
                  <a:rPr lang="en-US" sz="2000" dirty="0"/>
                  <a:t>If </a:t>
                </a:r>
                <a:r>
                  <a:rPr lang="en-US" sz="2000" dirty="0">
                    <a:solidFill>
                      <a:srgbClr val="FF0000"/>
                    </a:solidFill>
                  </a:rPr>
                  <a:t>Y1, Y2, Y3…..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all derives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A249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A249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A24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A249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………… </m:t>
                    </m:r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A24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A24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A24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A249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2286000" lvl="5" indent="0"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FOLLOW of 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</m:oMath>
                </a14:m>
                <a:r>
                  <a:rPr lang="en-US" dirty="0" smtClean="0"/>
                  <a:t>S =start symbol)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then 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1EB2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1EB241"/>
                    </a:solidFill>
                  </a:rPr>
                  <a:t> </a:t>
                </a:r>
                <a:r>
                  <a:rPr lang="en-US" dirty="0" smtClean="0"/>
                  <a:t>except for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 is placed 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1EB24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1EB241"/>
                  </a:solidFill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there is a production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or a production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then everything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𝑂𝐿𝐿𝑂𝑊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FOLLOW of 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</m:oMath>
                </a14:m>
                <a:r>
                  <a:rPr lang="en-US" dirty="0" smtClean="0"/>
                  <a:t>S =start symbol)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16609" y="1635610"/>
                <a:ext cx="1981200" cy="4881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609" y="1635610"/>
                <a:ext cx="1981200" cy="4881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40609" y="2664618"/>
                <a:ext cx="1981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𝑝𝑟𝑒𝑠𝑒𝑛𝑡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609" y="2664618"/>
                <a:ext cx="19812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2951" y="2591261"/>
                <a:ext cx="1981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Absent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1" y="2591261"/>
                <a:ext cx="19812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2951" y="3705994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Rule 3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06642" y="3716518"/>
                <a:ext cx="1981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42" y="3716518"/>
                <a:ext cx="19812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17009" y="3753388"/>
                <a:ext cx="1981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Nonterminal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09" y="3753388"/>
                <a:ext cx="1981200" cy="685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78716" y="4843002"/>
            <a:ext cx="1506794" cy="45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Rule 2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31061" y="4843002"/>
                <a:ext cx="1322439" cy="452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61" y="4843002"/>
                <a:ext cx="1322439" cy="452590"/>
              </a:xfrm>
              <a:prstGeom prst="rect">
                <a:avLst/>
              </a:prstGeom>
              <a:blipFill rotWithShape="0">
                <a:blip r:embed="rId8"/>
                <a:stretch>
                  <a:fillRect r="-452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11652" y="4843002"/>
                <a:ext cx="2286000" cy="452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52" y="4843002"/>
                <a:ext cx="2286000" cy="452590"/>
              </a:xfrm>
              <a:prstGeom prst="rect">
                <a:avLst/>
              </a:prstGeom>
              <a:blipFill rotWithShape="0">
                <a:blip r:embed="rId9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1551653" y="2143893"/>
            <a:ext cx="1572547" cy="4229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2143893"/>
            <a:ext cx="1371600" cy="4991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623551" y="3277061"/>
            <a:ext cx="0" cy="42893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3897242" y="3343423"/>
            <a:ext cx="927930" cy="373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36009" y="3343504"/>
            <a:ext cx="1371600" cy="362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9141" y="4391794"/>
            <a:ext cx="0" cy="42893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12966" y="4439719"/>
            <a:ext cx="927930" cy="373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51733" y="4439800"/>
            <a:ext cx="1371600" cy="3624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18906" y="5762320"/>
            <a:ext cx="1506794" cy="45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Rule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99331" y="5311112"/>
            <a:ext cx="0" cy="42893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67136" y="5747574"/>
            <a:ext cx="1506794" cy="45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Rule 2+Rule 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47561" y="5296366"/>
            <a:ext cx="0" cy="42893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construct Predictive Parsing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For each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of the grammar, do steps 2 and 3.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For each terminal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each terminal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 smtClean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,$]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Make each undefined entry of M be error.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9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LL(1)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E+T | 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T*F | 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E) | 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Step1: Remove left recursion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ϵ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ϵ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(E) | id</a:t>
            </a:r>
          </a:p>
        </p:txBody>
      </p:sp>
    </p:spTree>
    <p:extLst>
      <p:ext uri="{BB962C8B-B14F-4D97-AF65-F5344CB8AC3E}">
        <p14:creationId xmlns:p14="http://schemas.microsoft.com/office/powerpoint/2010/main" val="9185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Derivation is used to find whether the string belongs to a given </a:t>
            </a:r>
            <a:r>
              <a:rPr lang="en-US" dirty="0" smtClean="0"/>
              <a:t>grammar or not.</a:t>
            </a:r>
          </a:p>
          <a:p>
            <a:pPr algn="just"/>
            <a:r>
              <a:rPr lang="en-US" dirty="0" smtClean="0"/>
              <a:t>Types of derivations are:</a:t>
            </a:r>
          </a:p>
          <a:p>
            <a:pPr marL="457200" indent="171450" algn="just">
              <a:buFont typeface="+mj-lt"/>
              <a:buAutoNum type="arabicPeriod"/>
            </a:pPr>
            <a:r>
              <a:rPr lang="en-US" dirty="0" smtClean="0"/>
              <a:t> Leftmost derivation</a:t>
            </a:r>
          </a:p>
          <a:p>
            <a:pPr marL="457200" indent="171450" algn="just">
              <a:buFont typeface="+mj-lt"/>
              <a:buAutoNum type="arabicPeriod"/>
            </a:pPr>
            <a:r>
              <a:rPr lang="en-US" dirty="0" smtClean="0"/>
              <a:t> Rightmost derivation</a:t>
            </a:r>
          </a:p>
          <a:p>
            <a:pPr marL="5715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Step2: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First(E)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TE’</a:t>
            </a: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First(T)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TFT’</a:t>
            </a:r>
            <a:endParaRPr lang="en-US" sz="2200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First(F)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F(E)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3702"/>
              </p:ext>
            </p:extLst>
          </p:nvPr>
        </p:nvGraphicFramePr>
        <p:xfrm>
          <a:off x="2660199" y="148425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1239"/>
              </p:ext>
            </p:extLst>
          </p:nvPr>
        </p:nvGraphicFramePr>
        <p:xfrm>
          <a:off x="2660199" y="185509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63275" y="1496167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0524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E40524"/>
                </a:solidFill>
              </a:rPr>
              <a:t>First(A)=First(Y1)</a:t>
            </a:r>
            <a:endParaRPr lang="en-US" dirty="0">
              <a:solidFill>
                <a:srgbClr val="E40524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60728"/>
              </p:ext>
            </p:extLst>
          </p:nvPr>
        </p:nvGraphicFramePr>
        <p:xfrm>
          <a:off x="2657856" y="345138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30273"/>
              </p:ext>
            </p:extLst>
          </p:nvPr>
        </p:nvGraphicFramePr>
        <p:xfrm>
          <a:off x="2657856" y="382222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889271" y="3451384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0524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E40524"/>
                </a:solidFill>
              </a:rPr>
              <a:t>First(A)=First(Y1)</a:t>
            </a:r>
            <a:endParaRPr lang="en-US" dirty="0">
              <a:solidFill>
                <a:srgbClr val="E4052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35379" y="2432081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A249"/>
                </a:solidFill>
              </a:rPr>
              <a:t>FIRST(E</a:t>
            </a:r>
            <a:r>
              <a:rPr lang="en-US" dirty="0" smtClean="0">
                <a:solidFill>
                  <a:srgbClr val="00B050"/>
                </a:solidFill>
              </a:rPr>
              <a:t>)=FIRST(T)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35378" y="4378340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A249"/>
                </a:solidFill>
              </a:rPr>
              <a:t>FIRST(T</a:t>
            </a:r>
            <a:r>
              <a:rPr lang="en-US" dirty="0" smtClean="0">
                <a:solidFill>
                  <a:srgbClr val="00B050"/>
                </a:solidFill>
              </a:rPr>
              <a:t>)=FIRST(F)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3352049" y="98617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351157" y="171172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3329638" y="294047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 flipV="1">
            <a:off x="3328746" y="366602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74345"/>
              </p:ext>
            </p:extLst>
          </p:nvPr>
        </p:nvGraphicFramePr>
        <p:xfrm>
          <a:off x="1669604" y="5132889"/>
          <a:ext cx="2190823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579903"/>
                <a:gridCol w="268662"/>
                <a:gridCol w="268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6" name="Curved Connector 25"/>
          <p:cNvCxnSpPr/>
          <p:nvPr/>
        </p:nvCxnSpPr>
        <p:spPr>
          <a:xfrm rot="5400000" flipH="1" flipV="1">
            <a:off x="2442136" y="4634811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2454691" y="538787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036431"/>
                  </p:ext>
                </p:extLst>
              </p:nvPr>
            </p:nvGraphicFramePr>
            <p:xfrm>
              <a:off x="1669604" y="5503729"/>
              <a:ext cx="1639539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6185"/>
                    <a:gridCol w="547411"/>
                    <a:gridCol w="56594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036431"/>
                  </p:ext>
                </p:extLst>
              </p:nvPr>
            </p:nvGraphicFramePr>
            <p:xfrm>
              <a:off x="1669604" y="5503729"/>
              <a:ext cx="1639539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6185"/>
                    <a:gridCol w="547411"/>
                    <a:gridCol w="565943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1398" t="-9091" r="-2151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75086"/>
              </p:ext>
            </p:extLst>
          </p:nvPr>
        </p:nvGraphicFramePr>
        <p:xfrm>
          <a:off x="5466153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238685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251240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08898"/>
                  </p:ext>
                </p:extLst>
              </p:nvPr>
            </p:nvGraphicFramePr>
            <p:xfrm>
              <a:off x="5466153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08898"/>
                  </p:ext>
                </p:extLst>
              </p:nvPr>
            </p:nvGraphicFramePr>
            <p:xfrm>
              <a:off x="5466153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309143" y="5220965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43" y="5220965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113490" y="5116884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90" y="5116884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352800" y="5980051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FIRST(F)={ ( </a:t>
            </a:r>
            <a:endParaRPr lang="en-US" sz="2200" b="1" dirty="0">
              <a:solidFill>
                <a:srgbClr val="00A24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4780" y="5980052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 , id }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2820"/>
              </p:ext>
            </p:extLst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5496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93323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98282"/>
              </p:ext>
            </p:extLst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26368"/>
              </p:ext>
            </p:extLst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88712"/>
              </p:ext>
            </p:extLst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055207" y="441942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81620" y="367086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61443" y="292676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  <p:bldP spid="38" grpId="1"/>
      <p:bldP spid="39" grpId="0"/>
      <p:bldP spid="39" grpId="1"/>
      <p:bldP spid="42" grpId="0"/>
      <p:bldP spid="43" grpId="0"/>
      <p:bldP spid="10" grpId="0"/>
      <p:bldP spid="44" grpId="0"/>
      <p:bldP spid="51" grpId="0" animBg="1"/>
      <p:bldP spid="52" grpId="0" animBg="1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8" y="957886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Step2: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First(E’)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+TE’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552938"/>
                  </p:ext>
                </p:extLst>
              </p:nvPr>
            </p:nvGraphicFramePr>
            <p:xfrm>
              <a:off x="2499604" y="2816800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552938"/>
                  </p:ext>
                </p:extLst>
              </p:nvPr>
            </p:nvGraphicFramePr>
            <p:xfrm>
              <a:off x="2499604" y="2816800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567966"/>
                  </p:ext>
                </p:extLst>
              </p:nvPr>
            </p:nvGraphicFramePr>
            <p:xfrm>
              <a:off x="2483800" y="4490250"/>
              <a:ext cx="16831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567966"/>
                  </p:ext>
                </p:extLst>
              </p:nvPr>
            </p:nvGraphicFramePr>
            <p:xfrm>
              <a:off x="2483800" y="4490250"/>
              <a:ext cx="16831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9677" r="-20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Curved Connector 35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58678"/>
                  </p:ext>
                </p:extLst>
              </p:nvPr>
            </p:nvGraphicFramePr>
            <p:xfrm>
              <a:off x="2483800" y="486048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58678"/>
                  </p:ext>
                </p:extLst>
              </p:nvPr>
            </p:nvGraphicFramePr>
            <p:xfrm>
              <a:off x="2483800" y="486048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8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915525" y="24918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25" y="24918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FIRST(E’)={ +</a:t>
            </a:r>
            <a:endParaRPr lang="en-US" sz="2200" b="1" dirty="0">
              <a:solidFill>
                <a:srgbClr val="00A24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, </a:t>
            </a:r>
            <a:r>
              <a:rPr lang="en-US" sz="2200" dirty="0" smtClean="0">
                <a:solidFill>
                  <a:srgbClr val="00A249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2820"/>
              </p:ext>
            </p:extLst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78088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50893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06910"/>
              </p:ext>
            </p:extLst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3156"/>
              </p:ext>
            </p:extLst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03328"/>
              </p:ext>
            </p:extLst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8025768" y="329151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01440"/>
              </p:ext>
            </p:extLst>
          </p:nvPr>
        </p:nvGraphicFramePr>
        <p:xfrm>
          <a:off x="2499605" y="2445206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54201"/>
                <a:gridCol w="536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1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0" grpId="0"/>
      <p:bldP spid="44" grpId="0"/>
      <p:bldP spid="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8" y="957886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Step2: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First(T’)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*FT’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’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446978"/>
                  </p:ext>
                </p:extLst>
              </p:nvPr>
            </p:nvGraphicFramePr>
            <p:xfrm>
              <a:off x="2499604" y="2816800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446978"/>
                  </p:ext>
                </p:extLst>
              </p:nvPr>
            </p:nvGraphicFramePr>
            <p:xfrm>
              <a:off x="2499604" y="2816800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03925"/>
                  </p:ext>
                </p:extLst>
              </p:nvPr>
            </p:nvGraphicFramePr>
            <p:xfrm>
              <a:off x="2483800" y="4490250"/>
              <a:ext cx="16831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03925"/>
                  </p:ext>
                </p:extLst>
              </p:nvPr>
            </p:nvGraphicFramePr>
            <p:xfrm>
              <a:off x="2483800" y="4490250"/>
              <a:ext cx="16831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9677" r="-20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Curved Connector 35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25156"/>
                  </p:ext>
                </p:extLst>
              </p:nvPr>
            </p:nvGraphicFramePr>
            <p:xfrm>
              <a:off x="2483800" y="486048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25156"/>
                  </p:ext>
                </p:extLst>
              </p:nvPr>
            </p:nvGraphicFramePr>
            <p:xfrm>
              <a:off x="2483800" y="486048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8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932240" y="24667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40" y="24667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FIRST(T’)={ *</a:t>
            </a:r>
            <a:endParaRPr lang="en-US" sz="2200" b="1" dirty="0">
              <a:solidFill>
                <a:srgbClr val="00A24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, </a:t>
            </a:r>
            <a:r>
              <a:rPr lang="en-US" sz="2200" dirty="0" smtClean="0">
                <a:solidFill>
                  <a:srgbClr val="00A249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2820"/>
              </p:ext>
            </p:extLst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54837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90300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79580"/>
              </p:ext>
            </p:extLst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1897"/>
              </p:ext>
            </p:extLst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</a:t>
                      </a:r>
                      <a:r>
                        <a:rPr lang="en-US" b="0" baseline="0" dirty="0" smtClean="0"/>
                        <a:t> *, </a:t>
                      </a:r>
                      <a:r>
                        <a:rPr lang="en-US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34543"/>
              </p:ext>
            </p:extLst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8039836" y="405180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62456"/>
              </p:ext>
            </p:extLst>
          </p:nvPr>
        </p:nvGraphicFramePr>
        <p:xfrm>
          <a:off x="2499605" y="2445206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54201"/>
                <a:gridCol w="536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0" grpId="0"/>
      <p:bldP spid="44" grpId="0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FOLLOW(E)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F(E)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03418"/>
              </p:ext>
            </p:extLst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95386"/>
              </p:ext>
            </p:extLst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35028"/>
              </p:ext>
            </p:extLst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72780"/>
              </p:ext>
            </p:extLst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781"/>
              </p:ext>
            </p:extLst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8954"/>
              </p:ext>
            </p:extLst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935424" y="2027234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Rule 1: Place $ in FOLLOW(E)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0066" y="5562600"/>
            <a:ext cx="2057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FOLLOW(E)={ $,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14606"/>
              </p:ext>
            </p:extLst>
          </p:nvPr>
        </p:nvGraphicFramePr>
        <p:xfrm>
          <a:off x="1218212" y="3472180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54201"/>
                <a:gridCol w="536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116000"/>
                  </p:ext>
                </p:extLst>
              </p:nvPr>
            </p:nvGraphicFramePr>
            <p:xfrm>
              <a:off x="1218211" y="3843020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54201"/>
                    <a:gridCol w="5363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116000"/>
                  </p:ext>
                </p:extLst>
              </p:nvPr>
            </p:nvGraphicFramePr>
            <p:xfrm>
              <a:off x="1218211" y="3843020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54201"/>
                    <a:gridCol w="5363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3529" t="-9677" r="-16176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73" t="-9677" r="-2273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478766" y="3461585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3377025" y="322453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3377025" y="395463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26854" y="5451838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2200" dirty="0" smtClean="0">
                <a:solidFill>
                  <a:srgbClr val="00A249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20818" y="293884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4" grpId="0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FOLLOW(E’)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E’+TE’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03418"/>
              </p:ext>
            </p:extLst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95386"/>
              </p:ext>
            </p:extLst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60380"/>
              </p:ext>
            </p:extLst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72780"/>
              </p:ext>
            </p:extLst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781"/>
              </p:ext>
            </p:extLst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8954"/>
              </p:ext>
            </p:extLst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FOLLOW(E’)={ $,)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57100"/>
              </p:ext>
            </p:extLst>
          </p:nvPr>
        </p:nvGraphicFramePr>
        <p:xfrm>
          <a:off x="1569909" y="2740653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438236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438236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3529" t="-9677" r="-16176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51768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3068" y="330486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64386"/>
              </p:ext>
            </p:extLst>
          </p:nvPr>
        </p:nvGraphicFramePr>
        <p:xfrm>
          <a:off x="1539426" y="4651514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870359"/>
                  </p:ext>
                </p:extLst>
              </p:nvPr>
            </p:nvGraphicFramePr>
            <p:xfrm>
              <a:off x="1539425" y="5022354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870359"/>
                  </p:ext>
                </p:extLst>
              </p:nvPr>
            </p:nvGraphicFramePr>
            <p:xfrm>
              <a:off x="1539425" y="5022354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529" t="-9677" r="-16176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 animBg="1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03418"/>
              </p:ext>
            </p:extLst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95386"/>
              </p:ext>
            </p:extLst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60380"/>
              </p:ext>
            </p:extLst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55142"/>
              </p:ext>
            </p:extLst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781"/>
              </p:ext>
            </p:extLst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8954"/>
              </p:ext>
            </p:extLst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FOLLOW(T)={ +,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38001"/>
              </p:ext>
            </p:extLst>
          </p:nvPr>
        </p:nvGraphicFramePr>
        <p:xfrm>
          <a:off x="1569909" y="2740653"/>
          <a:ext cx="26819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309299"/>
                <a:gridCol w="309299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378357"/>
                  </p:ext>
                </p:extLst>
              </p:nvPr>
            </p:nvGraphicFramePr>
            <p:xfrm>
              <a:off x="1569908" y="3111493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378357"/>
                  </p:ext>
                </p:extLst>
              </p:nvPr>
            </p:nvGraphicFramePr>
            <p:xfrm>
              <a:off x="1569908" y="3111493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059" t="-9677" r="-42352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1166" t="-9677" r="-1227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$, ) 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35874"/>
              </p:ext>
            </p:extLst>
          </p:nvPr>
        </p:nvGraphicFramePr>
        <p:xfrm>
          <a:off x="1539426" y="4651514"/>
          <a:ext cx="26819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309299"/>
                <a:gridCol w="309299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443068"/>
                  </p:ext>
                </p:extLst>
              </p:nvPr>
            </p:nvGraphicFramePr>
            <p:xfrm>
              <a:off x="1539425" y="5022354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443068"/>
                  </p:ext>
                </p:extLst>
              </p:nvPr>
            </p:nvGraphicFramePr>
            <p:xfrm>
              <a:off x="1539425" y="5022354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059" t="-9677" r="-42352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1166" t="-9677" r="-1227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489136" y="4154944"/>
            <a:ext cx="12700" cy="100584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512846" y="489027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52289" y="244876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352289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E’+TE’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03418"/>
              </p:ext>
            </p:extLst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95386"/>
              </p:ext>
            </p:extLst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60380"/>
              </p:ext>
            </p:extLst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0380"/>
              </p:ext>
            </p:extLst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781"/>
              </p:ext>
            </p:extLst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8954"/>
              </p:ext>
            </p:extLst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FOLLOW(T)={ +,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31242"/>
              </p:ext>
            </p:extLst>
          </p:nvPr>
        </p:nvGraphicFramePr>
        <p:xfrm>
          <a:off x="1569909" y="2740653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724144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724144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529" t="-9677" r="-16176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45679" t="-9677" r="-246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1299" y="368573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65903" y="3835502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55910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753190" y="24599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53136"/>
              </p:ext>
            </p:extLst>
          </p:nvPr>
        </p:nvGraphicFramePr>
        <p:xfrm>
          <a:off x="1572409" y="4646897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521416"/>
                  </p:ext>
                </p:extLst>
              </p:nvPr>
            </p:nvGraphicFramePr>
            <p:xfrm>
              <a:off x="1572408" y="5017737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521416"/>
                  </p:ext>
                </p:extLst>
              </p:nvPr>
            </p:nvGraphicFramePr>
            <p:xfrm>
              <a:off x="1572408" y="5017737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3529" t="-9836" r="-1617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45679" t="-9836" r="-246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ectangle 3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68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FOLLOW(T’)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6309"/>
              </p:ext>
            </p:extLst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2" y="5952973"/>
            <a:ext cx="2430477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FOLLOW(T’)={+ $,)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51492"/>
              </p:ext>
            </p:extLst>
          </p:nvPr>
        </p:nvGraphicFramePr>
        <p:xfrm>
          <a:off x="1569909" y="2740653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577977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577977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3529" t="-9677" r="-16176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00020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08893" y="4060320"/>
            <a:ext cx="733651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19289"/>
              </p:ext>
            </p:extLst>
          </p:nvPr>
        </p:nvGraphicFramePr>
        <p:xfrm>
          <a:off x="1539426" y="4651514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157637"/>
                  </p:ext>
                </p:extLst>
              </p:nvPr>
            </p:nvGraphicFramePr>
            <p:xfrm>
              <a:off x="1539425" y="5022354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157637"/>
                  </p:ext>
                </p:extLst>
              </p:nvPr>
            </p:nvGraphicFramePr>
            <p:xfrm>
              <a:off x="1539425" y="5022354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529" t="-9677" r="-16176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FOLLOW(F)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FOLLOW(F)={ *,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07"/>
              </p:ext>
            </p:extLst>
          </p:nvPr>
        </p:nvGraphicFramePr>
        <p:xfrm>
          <a:off x="1569909" y="2740653"/>
          <a:ext cx="26819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309299"/>
                <a:gridCol w="309299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491002"/>
                  </p:ext>
                </p:extLst>
              </p:nvPr>
            </p:nvGraphicFramePr>
            <p:xfrm>
              <a:off x="1569908" y="3111493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491002"/>
                  </p:ext>
                </p:extLst>
              </p:nvPr>
            </p:nvGraphicFramePr>
            <p:xfrm>
              <a:off x="1569908" y="3111493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059" t="-9677" r="-42352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1166" t="-9677" r="-1227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1009586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 + ,$ , ) 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92323"/>
              </p:ext>
            </p:extLst>
          </p:nvPr>
        </p:nvGraphicFramePr>
        <p:xfrm>
          <a:off x="1539426" y="4651514"/>
          <a:ext cx="26819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309299"/>
                <a:gridCol w="309299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559329"/>
                  </p:ext>
                </p:extLst>
              </p:nvPr>
            </p:nvGraphicFramePr>
            <p:xfrm>
              <a:off x="1539425" y="5022354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559329"/>
                  </p:ext>
                </p:extLst>
              </p:nvPr>
            </p:nvGraphicFramePr>
            <p:xfrm>
              <a:off x="1539425" y="5022354"/>
              <a:ext cx="268199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309299"/>
                    <a:gridCol w="309299"/>
                    <a:gridCol w="990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059" t="-9677" r="-42352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1166" t="-9677" r="-1227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489136" y="4154944"/>
            <a:ext cx="12700" cy="100584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512846" y="489027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67037" y="245862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381785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FOLLOW(F)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0872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5942"/>
              </p:ext>
            </p:extLst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</a:rPr>
              <a:t>FOLLOW(F)={ *,+,</a:t>
            </a:r>
            <a:endParaRPr lang="en-US" sz="2200" b="1" dirty="0">
              <a:solidFill>
                <a:srgbClr val="00A249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00961"/>
              </p:ext>
            </p:extLst>
          </p:nvPr>
        </p:nvGraphicFramePr>
        <p:xfrm>
          <a:off x="1569909" y="2740653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659464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659464"/>
                  </p:ext>
                </p:extLst>
              </p:nvPr>
            </p:nvGraphicFramePr>
            <p:xfrm>
              <a:off x="1569908" y="3111493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529" t="-9677" r="-16176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45679" t="-9677" r="-246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90981" y="4476946"/>
            <a:ext cx="830453" cy="20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65903" y="3835502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55910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8274" y="24726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702"/>
              </p:ext>
            </p:extLst>
          </p:nvPr>
        </p:nvGraphicFramePr>
        <p:xfrm>
          <a:off x="1572409" y="4646897"/>
          <a:ext cx="268199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6399"/>
                <a:gridCol w="536399"/>
                <a:gridCol w="618597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163837"/>
                  </p:ext>
                </p:extLst>
              </p:nvPr>
            </p:nvGraphicFramePr>
            <p:xfrm>
              <a:off x="1572408" y="5017737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163837"/>
                  </p:ext>
                </p:extLst>
              </p:nvPr>
            </p:nvGraphicFramePr>
            <p:xfrm>
              <a:off x="1572408" y="5017737"/>
              <a:ext cx="2681995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6399"/>
                    <a:gridCol w="536399"/>
                    <a:gridCol w="618597"/>
                    <a:gridCol w="495300"/>
                    <a:gridCol w="4953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3529" t="-9836" r="-1617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45679" t="-9836" r="-246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ectangle 3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A249"/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rgbClr val="00A249"/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rgbClr val="00A24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47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 Leftmost Derivation 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" y="1100140"/>
            <a:ext cx="8763000" cy="5334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derivation of a string W in a grammar G is a left most derivation if at every step the left most non terminal is replaced.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Let us consider a Grammar</a:t>
            </a:r>
          </a:p>
          <a:p>
            <a:pPr>
              <a:buNone/>
            </a:pPr>
            <a:r>
              <a:rPr lang="en-IN" dirty="0" smtClean="0"/>
              <a:t>	S</a:t>
            </a:r>
            <a:r>
              <a:rPr lang="en-IN" dirty="0" smtClean="0">
                <a:sym typeface="Wingdings" pitchFamily="2" charset="2"/>
              </a:rPr>
              <a:t>S+S | S-S | S*S | S/S | (S) | a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ym typeface="Wingdings" pitchFamily="2" charset="2"/>
              </a:rPr>
              <a:t>String: a*a-a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S-S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S*S-S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a*S-S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a*a-S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a*a-a</a:t>
            </a:r>
            <a:endParaRPr lang="en-IN" dirty="0" smtClean="0"/>
          </a:p>
        </p:txBody>
      </p:sp>
      <p:grpSp>
        <p:nvGrpSpPr>
          <p:cNvPr id="78" name="Group 77"/>
          <p:cNvGrpSpPr/>
          <p:nvPr/>
        </p:nvGrpSpPr>
        <p:grpSpPr>
          <a:xfrm>
            <a:off x="6248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553200" y="527360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019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5715000" y="4886342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715000" y="4124342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486400" y="5295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86600" y="455424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505230" y="4480009"/>
            <a:ext cx="1509932" cy="457200"/>
            <a:chOff x="5486400" y="3505200"/>
            <a:chExt cx="1509932" cy="457200"/>
          </a:xfrm>
        </p:grpSpPr>
        <p:sp>
          <p:nvSpPr>
            <p:cNvPr id="32" name="Rectangle 31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4886342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01132" y="4152478"/>
            <a:ext cx="14068" cy="4513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70" y="5979996"/>
            <a:ext cx="22804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43330" y="5658662"/>
            <a:ext cx="29148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Leftmost Derivation Tree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163148" y="415087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160146" y="4604118"/>
            <a:ext cx="2514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467658" y="507164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710546" y="5548336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815055" y="3932096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3702" y="4409810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13702" y="4857776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13702" y="5335494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813702" y="5760893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43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38" grpId="0" animBg="1"/>
      <p:bldP spid="41" grpId="0" animBg="1"/>
      <p:bldP spid="44" grpId="0" animBg="1"/>
      <p:bldP spid="47" grpId="0" animBg="1"/>
      <p:bldP spid="48" grpId="0" animBg="1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 smtClean="0"/>
              <a:t>a=FIRST(TE’)={ (,id }</a:t>
            </a:r>
          </a:p>
          <a:p>
            <a:pPr marL="0" indent="0">
              <a:buNone/>
            </a:pPr>
            <a:r>
              <a:rPr lang="en-US" dirty="0" smtClean="0"/>
              <a:t>M[E,(]=E</a:t>
            </a:r>
            <a:r>
              <a:rPr lang="en-US" dirty="0" smtClean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E,id</a:t>
            </a:r>
            <a:r>
              <a:rPr lang="en-US" dirty="0" smtClean="0"/>
              <a:t>]=</a:t>
            </a: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TE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63503"/>
              </p:ext>
            </p:extLst>
          </p:nvPr>
        </p:nvGraphicFramePr>
        <p:xfrm>
          <a:off x="190500" y="1589301"/>
          <a:ext cx="6095999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660033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A,a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39089" y="2371182"/>
            <a:ext cx="695259" cy="29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4042" y="2380492"/>
            <a:ext cx="695259" cy="29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E’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+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=FIRST(+TE’)={ + }</a:t>
            </a:r>
          </a:p>
          <a:p>
            <a:pPr marL="0" indent="0">
              <a:buNone/>
            </a:pPr>
            <a:r>
              <a:rPr lang="en-US" dirty="0" smtClean="0"/>
              <a:t>M[E’,+]=E’</a:t>
            </a:r>
            <a:r>
              <a:rPr lang="en-US" dirty="0" smtClean="0">
                <a:sym typeface="Wingdings" panose="05000000000000000000" pitchFamily="2" charset="2"/>
              </a:rPr>
              <a:t>+TE’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31381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660033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A,a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52600" y="274152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E’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b=FOLLOW(E’)={ $,) }</a:t>
            </a:r>
          </a:p>
          <a:p>
            <a:pPr marL="0" indent="0">
              <a:buNone/>
            </a:pPr>
            <a:r>
              <a:rPr lang="en-US" dirty="0" smtClean="0"/>
              <a:t>M[E’,$]=E’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M[E</a:t>
            </a:r>
            <a:r>
              <a:rPr lang="en-US" dirty="0" smtClean="0"/>
              <a:t>’,)]=</a:t>
            </a:r>
            <a:r>
              <a:rPr lang="en-US" dirty="0"/>
              <a:t>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31381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A,b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645740" y="2750050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2905" y="273720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FT’</a:t>
            </a: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a=FIRST(FT’)={ (,id }</a:t>
            </a:r>
          </a:p>
          <a:p>
            <a:pPr marL="0" indent="0">
              <a:buNone/>
            </a:pPr>
            <a:r>
              <a:rPr lang="en-US" dirty="0" smtClean="0"/>
              <a:t>M[T,(]=T</a:t>
            </a:r>
            <a:r>
              <a:rPr lang="en-US" dirty="0" smtClean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T,id</a:t>
            </a:r>
            <a:r>
              <a:rPr lang="en-US" dirty="0" smtClean="0"/>
              <a:t>]=</a:t>
            </a:r>
            <a:r>
              <a:rPr lang="en-US" dirty="0"/>
              <a:t>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31381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660033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A,a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54692" y="313843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9148" y="311576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329C0"/>
                </a:solidFill>
                <a:sym typeface="Wingdings" panose="05000000000000000000" pitchFamily="2" charset="2"/>
              </a:rPr>
              <a:t>T’*FT’</a:t>
            </a:r>
            <a:endParaRPr lang="en-US" dirty="0">
              <a:solidFill>
                <a:srgbClr val="E329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a=FIRST(*FT’)={ * }</a:t>
            </a:r>
          </a:p>
          <a:p>
            <a:pPr marL="0" indent="0">
              <a:buNone/>
            </a:pPr>
            <a:r>
              <a:rPr lang="en-US" dirty="0" smtClean="0"/>
              <a:t>M[T’,*]=T’</a:t>
            </a:r>
            <a:r>
              <a:rPr lang="en-US" dirty="0" smtClean="0">
                <a:sym typeface="Wingdings" panose="05000000000000000000" pitchFamily="2" charset="2"/>
              </a:rPr>
              <a:t>*FT’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4379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660033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A,a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757948" y="3490468"/>
            <a:ext cx="838200" cy="290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329C0"/>
                </a:solidFill>
                <a:sym typeface="Wingdings" panose="05000000000000000000" pitchFamily="2" charset="2"/>
              </a:rPr>
              <a:t>T’</a:t>
            </a:r>
            <a:r>
              <a:rPr lang="en-US" dirty="0" smtClean="0">
                <a:solidFill>
                  <a:srgbClr val="E329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rgbClr val="E329C0"/>
              </a:solidFill>
            </a:endParaRPr>
          </a:p>
          <a:p>
            <a:pPr marL="0" indent="0">
              <a:buNone/>
            </a:pPr>
            <a:r>
              <a:rPr lang="en-US" dirty="0" smtClean="0"/>
              <a:t>b=FOLLOW(T’)={ +,$,) }</a:t>
            </a:r>
          </a:p>
          <a:p>
            <a:pPr marL="0" indent="0">
              <a:buNone/>
            </a:pPr>
            <a:r>
              <a:rPr lang="en-US" dirty="0" smtClean="0"/>
              <a:t>M[T’,+]=T’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M[T</a:t>
            </a:r>
            <a:r>
              <a:rPr lang="en-US" dirty="0" smtClean="0"/>
              <a:t>’,$]=</a:t>
            </a:r>
            <a:r>
              <a:rPr lang="en-US" dirty="0"/>
              <a:t>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M[T</a:t>
            </a:r>
            <a:r>
              <a:rPr lang="en-US" dirty="0" smtClean="0"/>
              <a:t>’,)]=</a:t>
            </a:r>
            <a:r>
              <a:rPr lang="en-US" dirty="0"/>
              <a:t>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31381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T*FT’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A,b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67348" y="349046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6202" y="349046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72922" y="349239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EB241"/>
                </a:solidFill>
                <a:sym typeface="Wingdings" panose="05000000000000000000" pitchFamily="2" charset="2"/>
              </a:rPr>
              <a:t>F(E)</a:t>
            </a:r>
            <a:endParaRPr lang="en-US" dirty="0">
              <a:solidFill>
                <a:srgbClr val="1EB241"/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a=FIRST((E))={ ( }</a:t>
            </a:r>
          </a:p>
          <a:p>
            <a:pPr marL="0" indent="0">
              <a:buNone/>
            </a:pPr>
            <a:r>
              <a:rPr lang="en-US" dirty="0" smtClean="0"/>
              <a:t>M[F,(]=F</a:t>
            </a:r>
            <a:r>
              <a:rPr lang="en-US" dirty="0" smtClean="0">
                <a:sym typeface="Wingdings" panose="05000000000000000000" pitchFamily="2" charset="2"/>
              </a:rPr>
              <a:t>(E)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64639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T*FT’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660033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A,a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25196" y="385978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1EB241"/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rgbClr val="1EB241"/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a=FIRST(id)={ id }</a:t>
            </a:r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F,id</a:t>
            </a:r>
            <a:r>
              <a:rPr lang="en-US" dirty="0" smtClean="0"/>
              <a:t>]=</a:t>
            </a:r>
            <a:r>
              <a:rPr lang="en-US" dirty="0" err="1" smtClean="0"/>
              <a:t>F</a:t>
            </a:r>
            <a:r>
              <a:rPr lang="en-US" dirty="0" err="1" smtClean="0">
                <a:sym typeface="Wingdings" panose="05000000000000000000" pitchFamily="2" charset="2"/>
              </a:rPr>
              <a:t>id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77618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T*FT’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rgbClr val="1EB24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</a:t>
                </a:r>
                <a:r>
                  <a:rPr lang="en-US" dirty="0" smtClean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rgbClr val="660033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660033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rgbClr val="660033"/>
                    </a:solidFill>
                  </a:rPr>
                  <a:t>M[</a:t>
                </a:r>
                <a:r>
                  <a:rPr lang="en-US" dirty="0" err="1" smtClean="0">
                    <a:solidFill>
                      <a:srgbClr val="660033"/>
                    </a:solidFill>
                  </a:rPr>
                  <a:t>A,a</a:t>
                </a:r>
                <a:r>
                  <a:rPr lang="en-US" dirty="0" smtClean="0">
                    <a:solidFill>
                      <a:srgbClr val="660033"/>
                    </a:solidFill>
                  </a:rPr>
                  <a:t>] = A</a:t>
                </a:r>
                <a:r>
                  <a:rPr lang="en-US" dirty="0">
                    <a:solidFill>
                      <a:srgbClr val="660033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6600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6600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660033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97192" y="386472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5619"/>
              </p:ext>
            </p:extLst>
          </p:nvPr>
        </p:nvGraphicFramePr>
        <p:xfrm>
          <a:off x="6447003" y="919290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4836"/>
              </p:ext>
            </p:extLst>
          </p:nvPr>
        </p:nvGraphicFramePr>
        <p:xfrm>
          <a:off x="6447005" y="128666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652"/>
              </p:ext>
            </p:extLst>
          </p:nvPr>
        </p:nvGraphicFramePr>
        <p:xfrm>
          <a:off x="6447003" y="166475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97548"/>
              </p:ext>
            </p:extLst>
          </p:nvPr>
        </p:nvGraphicFramePr>
        <p:xfrm>
          <a:off x="6447003" y="204246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8072"/>
              </p:ext>
            </p:extLst>
          </p:nvPr>
        </p:nvGraphicFramePr>
        <p:xfrm>
          <a:off x="6447003" y="241992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2547"/>
              </p:ext>
            </p:extLst>
          </p:nvPr>
        </p:nvGraphicFramePr>
        <p:xfrm>
          <a:off x="6447003" y="2798023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15612" y="4944902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1162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T*FT’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E329C0"/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rgbClr val="E329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rgbClr val="E329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rgbClr val="1EB24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EB241"/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rgbClr val="1EB24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Error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2763" y="4182902"/>
            <a:ext cx="6019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33"/>
                </a:solidFill>
              </a:rPr>
              <a:t>Rule: 4 Make each undefined entry of M table be ERROR</a:t>
            </a:r>
          </a:p>
        </p:txBody>
      </p:sp>
    </p:spTree>
    <p:extLst>
      <p:ext uri="{BB962C8B-B14F-4D97-AF65-F5344CB8AC3E}">
        <p14:creationId xmlns:p14="http://schemas.microsoft.com/office/powerpoint/2010/main" val="27966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Step4: Parse the string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 + id * id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88930"/>
              </p:ext>
            </p:extLst>
          </p:nvPr>
        </p:nvGraphicFramePr>
        <p:xfrm>
          <a:off x="199100" y="1435695"/>
          <a:ext cx="400172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7"/>
                <a:gridCol w="146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INPUT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42873"/>
              </p:ext>
            </p:extLst>
          </p:nvPr>
        </p:nvGraphicFramePr>
        <p:xfrm>
          <a:off x="199100" y="180653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id+id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3593"/>
              </p:ext>
            </p:extLst>
          </p:nvPr>
        </p:nvGraphicFramePr>
        <p:xfrm>
          <a:off x="199100" y="2177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id+id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3078"/>
              </p:ext>
            </p:extLst>
          </p:nvPr>
        </p:nvGraphicFramePr>
        <p:xfrm>
          <a:off x="199100" y="2558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id+id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33205"/>
              </p:ext>
            </p:extLst>
          </p:nvPr>
        </p:nvGraphicFramePr>
        <p:xfrm>
          <a:off x="199100" y="2939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/>
                        <a:t>E’T’id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id+id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39214"/>
              </p:ext>
            </p:extLst>
          </p:nvPr>
        </p:nvGraphicFramePr>
        <p:xfrm>
          <a:off x="199100" y="3320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83006"/>
              </p:ext>
            </p:extLst>
          </p:nvPr>
        </p:nvGraphicFramePr>
        <p:xfrm>
          <a:off x="199100" y="406296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54545"/>
              </p:ext>
            </p:extLst>
          </p:nvPr>
        </p:nvGraphicFramePr>
        <p:xfrm>
          <a:off x="199098" y="368346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81486"/>
              </p:ext>
            </p:extLst>
          </p:nvPr>
        </p:nvGraphicFramePr>
        <p:xfrm>
          <a:off x="4586752" y="4831863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/>
                        <a:t>E’T’id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1918"/>
              </p:ext>
            </p:extLst>
          </p:nvPr>
        </p:nvGraphicFramePr>
        <p:xfrm>
          <a:off x="199100" y="443289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63895"/>
              </p:ext>
            </p:extLst>
          </p:nvPr>
        </p:nvGraphicFramePr>
        <p:xfrm>
          <a:off x="4589910" y="519870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01358"/>
              </p:ext>
            </p:extLst>
          </p:nvPr>
        </p:nvGraphicFramePr>
        <p:xfrm>
          <a:off x="199098" y="481345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94491"/>
              </p:ext>
            </p:extLst>
          </p:nvPr>
        </p:nvGraphicFramePr>
        <p:xfrm>
          <a:off x="4589910" y="557410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12809"/>
              </p:ext>
            </p:extLst>
          </p:nvPr>
        </p:nvGraphicFramePr>
        <p:xfrm>
          <a:off x="4589910" y="446210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270"/>
              </p:ext>
            </p:extLst>
          </p:nvPr>
        </p:nvGraphicFramePr>
        <p:xfrm>
          <a:off x="4592580" y="5944946"/>
          <a:ext cx="400173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3539"/>
              </p:ext>
            </p:extLst>
          </p:nvPr>
        </p:nvGraphicFramePr>
        <p:xfrm>
          <a:off x="199098" y="594315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$E’T’F*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80608"/>
              </p:ext>
            </p:extLst>
          </p:nvPr>
        </p:nvGraphicFramePr>
        <p:xfrm>
          <a:off x="199098" y="556038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$E’T’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44179"/>
              </p:ext>
            </p:extLst>
          </p:nvPr>
        </p:nvGraphicFramePr>
        <p:xfrm>
          <a:off x="199098" y="518056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/>
                        <a:t>E’T’id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471944" y="222838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99414" y="2249368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14365" y="223437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344" y="261457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9082" y="262299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34033" y="262274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5131" y="298251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3830" y="300693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8781" y="299144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5588" y="336879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33830" y="3375154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1222" y="372070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04334" y="375860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19285" y="375835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4350" y="411016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79758" y="4117478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48000" y="4114800"/>
            <a:ext cx="914400" cy="24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1516" y="447211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69930" y="449109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0840" y="484726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24002" y="485488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38953" y="485463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8810" y="524571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79758" y="525308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94709" y="525283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9375" y="559890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79758" y="562180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61344" y="598105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09254" y="600524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109457" y="6004993"/>
            <a:ext cx="710376" cy="261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92717" y="451620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869841" y="4525513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775997" y="488188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09159" y="490404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24110" y="490379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730365" y="522834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69835" y="527766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718244" y="562189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869835" y="5631618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484786" y="563137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92717" y="599019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69835" y="598105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84786" y="596605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78" y="1403729"/>
            <a:ext cx="4310222" cy="28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 Rightmost Derivation 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" y="1100140"/>
            <a:ext cx="8763000" cy="533400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derivation of a string W in a grammar G is a </a:t>
            </a:r>
            <a:r>
              <a:rPr lang="en-US" dirty="0" smtClean="0"/>
              <a:t>right </a:t>
            </a:r>
            <a:r>
              <a:rPr lang="en-US" dirty="0"/>
              <a:t>most derivation if at every step the </a:t>
            </a:r>
            <a:r>
              <a:rPr lang="en-US" dirty="0" smtClean="0"/>
              <a:t>right </a:t>
            </a:r>
            <a:r>
              <a:rPr lang="en-US" dirty="0"/>
              <a:t>most non terminal is replaced.</a:t>
            </a:r>
            <a:endParaRPr lang="en-IN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Let us consider a Grammar</a:t>
            </a:r>
          </a:p>
          <a:p>
            <a:pPr algn="just">
              <a:buNone/>
            </a:pPr>
            <a:r>
              <a:rPr lang="en-IN" dirty="0" smtClean="0"/>
              <a:t>	S</a:t>
            </a:r>
            <a:r>
              <a:rPr lang="en-IN" dirty="0" smtClean="0">
                <a:sym typeface="Wingdings" pitchFamily="2" charset="2"/>
              </a:rPr>
              <a:t>S+S | S-S | S*S | S/S | (S) | a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ym typeface="Wingdings" pitchFamily="2" charset="2"/>
              </a:rPr>
              <a:t>String: a*a-a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S*S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S*S-S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S*S-a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S*a-a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		a*a-a</a:t>
            </a:r>
            <a:endParaRPr lang="en-IN" dirty="0" smtClean="0"/>
          </a:p>
        </p:txBody>
      </p:sp>
      <p:grpSp>
        <p:nvGrpSpPr>
          <p:cNvPr id="78" name="Group 77"/>
          <p:cNvGrpSpPr/>
          <p:nvPr/>
        </p:nvGrpSpPr>
        <p:grpSpPr>
          <a:xfrm>
            <a:off x="6248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624640" y="531647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019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915296" y="4886342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781800" y="4123684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686696" y="5295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5031" y="4572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606708" y="4538024"/>
            <a:ext cx="1509932" cy="457200"/>
            <a:chOff x="5486400" y="3505200"/>
            <a:chExt cx="1509932" cy="457200"/>
          </a:xfrm>
        </p:grpSpPr>
        <p:sp>
          <p:nvSpPr>
            <p:cNvPr id="32" name="Rectangle 31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853240" y="4929206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29563" y="4170238"/>
            <a:ext cx="14068" cy="4513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70" y="5979996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43330" y="5658662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Rightmost  Derivation Tree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453370" y="415247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59110" y="4603818"/>
            <a:ext cx="2514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453370" y="507164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81899" y="5548336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815055" y="3932096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3702" y="4409810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13702" y="4857776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13702" y="5335494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813702" y="5760893"/>
            <a:ext cx="273268" cy="1043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43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1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38" grpId="0" animBg="1"/>
      <p:bldP spid="41" grpId="0" animBg="1"/>
      <p:bldP spid="44" grpId="0" animBg="1"/>
      <p:bldP spid="47" grpId="0" animBg="1"/>
      <p:bldP spid="48" grpId="0" animBg="1"/>
      <p:bldP spid="5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36472"/>
              </p:ext>
            </p:extLst>
          </p:nvPr>
        </p:nvGraphicFramePr>
        <p:xfrm>
          <a:off x="533400" y="1219200"/>
          <a:ext cx="6915785" cy="3962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8055"/>
                <a:gridCol w="2106930"/>
                <a:gridCol w="2590800"/>
              </a:tblGrid>
              <a:tr h="182880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S 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err="1" smtClean="0">
                          <a:sym typeface="Wingdings" panose="05000000000000000000" pitchFamily="2" charset="2"/>
                        </a:rPr>
                        <a:t>AaAb</a:t>
                      </a:r>
                      <a:r>
                        <a:rPr lang="en-US" sz="2200" b="0" baseline="0" dirty="0" smtClean="0"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sz="2200" b="0" baseline="0" dirty="0" err="1" smtClean="0">
                          <a:sym typeface="Wingdings" panose="05000000000000000000" pitchFamily="2" charset="2"/>
                        </a:rPr>
                        <a:t>BbBa</a:t>
                      </a:r>
                      <a:endParaRPr lang="en-US" sz="2200" b="0" baseline="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200" b="0" baseline="0" dirty="0" smtClean="0">
                          <a:sym typeface="Wingdings" panose="05000000000000000000" pitchFamily="2" charset="2"/>
                        </a:rPr>
                        <a:t>A</a:t>
                      </a:r>
                      <a:r>
                        <a:rPr lang="en-US" sz="22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</a:p>
                    <a:p>
                      <a:r>
                        <a:rPr lang="en-US" sz="22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B𝜖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S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 err="1" smtClean="0">
                          <a:sym typeface="Wingdings" panose="05000000000000000000" pitchFamily="2" charset="2"/>
                        </a:rPr>
                        <a:t>aAB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sz="2200" b="0" dirty="0" err="1" smtClean="0">
                          <a:sym typeface="Wingdings" panose="05000000000000000000" pitchFamily="2" charset="2"/>
                        </a:rPr>
                        <a:t>bA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sz="22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</a:p>
                    <a:p>
                      <a:r>
                        <a:rPr lang="en-US" sz="22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A </a:t>
                      </a:r>
                      <a:r>
                        <a:rPr lang="en-US" sz="2200" b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aAb</a:t>
                      </a:r>
                      <a:r>
                        <a:rPr lang="en-US" sz="22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 | 𝜖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B </a:t>
                      </a:r>
                      <a:r>
                        <a:rPr lang="en-US" sz="2200" b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sz="22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 | 𝜖</a:t>
                      </a:r>
                    </a:p>
                    <a:p>
                      <a:endParaRPr lang="en-US" sz="22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 smtClean="0"/>
                        <a:t>S</a:t>
                      </a:r>
                      <a:r>
                        <a:rPr lang="en-US" sz="2200" b="0" dirty="0" err="1" smtClean="0">
                          <a:sym typeface="Wingdings" panose="05000000000000000000" pitchFamily="2" charset="2"/>
                        </a:rPr>
                        <a:t>iCtSA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 |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A </a:t>
                      </a:r>
                      <a:r>
                        <a:rPr lang="en-US" sz="2200" b="0" dirty="0" err="1" smtClean="0">
                          <a:sym typeface="Wingdings" panose="05000000000000000000" pitchFamily="2" charset="2"/>
                        </a:rPr>
                        <a:t>eS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 | </a:t>
                      </a:r>
                      <a:r>
                        <a:rPr lang="en-US" sz="22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</a:p>
                    <a:p>
                      <a:r>
                        <a:rPr lang="en-US" sz="2200" b="0" dirty="0" smtClean="0"/>
                        <a:t>C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b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  <a:tr h="213360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S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(L) | a</a:t>
                      </a:r>
                    </a:p>
                    <a:p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L L,S</a:t>
                      </a:r>
                      <a:r>
                        <a:rPr lang="en-US" sz="2200" b="0" baseline="0" dirty="0" smtClean="0">
                          <a:sym typeface="Wingdings" panose="05000000000000000000" pitchFamily="2" charset="2"/>
                        </a:rPr>
                        <a:t> | S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E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A +TA | </a:t>
                      </a:r>
                      <a: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</a:p>
                    <a:p>
                      <a:r>
                        <a:rPr lang="en-US" sz="2200" b="0" dirty="0" smtClean="0"/>
                        <a:t>T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VB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B *VB |</a:t>
                      </a:r>
                      <a: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</a:p>
                    <a:p>
                      <a:r>
                        <a:rPr lang="en-US" sz="2200" b="0" dirty="0" smtClean="0"/>
                        <a:t>V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 id | (E)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S</a:t>
                      </a:r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 a | ^ | (R)</a:t>
                      </a:r>
                    </a:p>
                    <a:p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T S, T | S</a:t>
                      </a:r>
                    </a:p>
                    <a:p>
                      <a:r>
                        <a:rPr lang="en-US" sz="2200" b="0" dirty="0" smtClean="0">
                          <a:sym typeface="Wingdings" panose="05000000000000000000" pitchFamily="2" charset="2"/>
                        </a:rPr>
                        <a:t>R T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" y="16994"/>
            <a:ext cx="8763000" cy="808037"/>
          </a:xfrm>
        </p:spPr>
        <p:txBody>
          <a:bodyPr/>
          <a:lstStyle/>
          <a:p>
            <a:r>
              <a:rPr lang="en-US" dirty="0" smtClean="0"/>
              <a:t>Handle &amp; Handle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" y="921081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Handle</a:t>
            </a:r>
            <a:r>
              <a:rPr lang="en-US" sz="2000" dirty="0"/>
              <a:t>: A “handle” of a string is a substring of the string that matches the right side of a production, and whose reduction to the non terminal of the production is one step along the </a:t>
            </a:r>
            <a:r>
              <a:rPr lang="en-US" sz="2000" dirty="0">
                <a:solidFill>
                  <a:srgbClr val="FF0000"/>
                </a:solidFill>
              </a:rPr>
              <a:t>reverse of rightmost derivation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Handle pruning: </a:t>
            </a:r>
            <a:r>
              <a:rPr lang="en-US" sz="2000" dirty="0"/>
              <a:t>The process of discovering a handle and reducing it to appropriate Left hand side non terminal is known as handle </a:t>
            </a:r>
            <a:r>
              <a:rPr lang="en-US" sz="2000" dirty="0" smtClean="0"/>
              <a:t>pruning.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91930"/>
              </p:ext>
            </p:extLst>
          </p:nvPr>
        </p:nvGraphicFramePr>
        <p:xfrm>
          <a:off x="2922473" y="3843354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Right sentential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30775"/>
              </p:ext>
            </p:extLst>
          </p:nvPr>
        </p:nvGraphicFramePr>
        <p:xfrm>
          <a:off x="2922473" y="4214194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id1+id2*id3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22485"/>
              </p:ext>
            </p:extLst>
          </p:nvPr>
        </p:nvGraphicFramePr>
        <p:xfrm>
          <a:off x="2922473" y="4585034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64177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E+id2*id3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91172"/>
              </p:ext>
            </p:extLst>
          </p:nvPr>
        </p:nvGraphicFramePr>
        <p:xfrm>
          <a:off x="2922473" y="4955242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275271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E+E*id3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36994"/>
              </p:ext>
            </p:extLst>
          </p:nvPr>
        </p:nvGraphicFramePr>
        <p:xfrm>
          <a:off x="2922473" y="5326082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E+E*E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E*E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E*E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78111"/>
              </p:ext>
            </p:extLst>
          </p:nvPr>
        </p:nvGraphicFramePr>
        <p:xfrm>
          <a:off x="2922473" y="5692790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E+E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3096"/>
              </p:ext>
            </p:extLst>
          </p:nvPr>
        </p:nvGraphicFramePr>
        <p:xfrm>
          <a:off x="2922473" y="6069661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216006" y="427891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63886" y="427608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97583" y="4639982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9699" y="464585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74015" y="465749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4239" y="500669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16355" y="501257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0671" y="502420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16608" y="5373416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68724" y="537929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3040" y="539092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45183" y="574489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97299" y="5750765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21615" y="576240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1091" y="6146058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628" y="3079480"/>
            <a:ext cx="11430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E+E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EE*E</a:t>
            </a:r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Eid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8865" y="4041064"/>
            <a:ext cx="3196270" cy="2298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Rightmost Derivation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E+E*E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E+E*id3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E+id2*id3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d1+id2*id3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24628" y="4399614"/>
            <a:ext cx="1432772" cy="18699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0888" y="4965542"/>
            <a:ext cx="1373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5358919"/>
            <a:ext cx="1373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5946" y="5730394"/>
            <a:ext cx="1373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4729" y="6093126"/>
            <a:ext cx="1373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57400" y="3060410"/>
            <a:ext cx="2743200" cy="5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id1+id2*id3</a:t>
            </a:r>
          </a:p>
        </p:txBody>
      </p:sp>
    </p:spTree>
    <p:extLst>
      <p:ext uri="{BB962C8B-B14F-4D97-AF65-F5344CB8AC3E}">
        <p14:creationId xmlns:p14="http://schemas.microsoft.com/office/powerpoint/2010/main" val="8456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5" grpId="0"/>
      <p:bldP spid="3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Reduce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shift reduce parser performs following basic </a:t>
            </a:r>
            <a:r>
              <a:rPr lang="en-US" dirty="0" smtClean="0"/>
              <a:t>operations: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Shift</a:t>
            </a:r>
            <a:r>
              <a:rPr lang="en-US" dirty="0"/>
              <a:t>: Moving of the symbols from input buffer onto the stack, this action is called shift.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Reduce</a:t>
            </a:r>
            <a:r>
              <a:rPr lang="en-US" dirty="0"/>
              <a:t>: If handle appears on the top of the stack then reduction of it by appropriate rule is done. This action is called reduce action.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Accept</a:t>
            </a:r>
            <a:r>
              <a:rPr lang="en-US" dirty="0"/>
              <a:t>: If stack contains start symbol only and input buffer is empty at the same time then that action is called accept.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Error</a:t>
            </a:r>
            <a:r>
              <a:rPr lang="en-US" dirty="0"/>
              <a:t>: A situation in which parser cannot either shift or reduce the symbols, it cannot even perform accept action then it is called error </a:t>
            </a:r>
            <a:r>
              <a:rPr lang="en-US" dirty="0" smtClean="0"/>
              <a:t>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-21911"/>
            <a:ext cx="8763000" cy="808037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/>
              <a:t>Shift Reduce Parser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4315"/>
              </p:ext>
            </p:extLst>
          </p:nvPr>
        </p:nvGraphicFramePr>
        <p:xfrm>
          <a:off x="2657480" y="88581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 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36985"/>
              </p:ext>
            </p:extLst>
          </p:nvPr>
        </p:nvGraphicFramePr>
        <p:xfrm>
          <a:off x="2657480" y="125665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id+id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67312" y="1316899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19363"/>
              </p:ext>
            </p:extLst>
          </p:nvPr>
        </p:nvGraphicFramePr>
        <p:xfrm>
          <a:off x="2657480" y="1627498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24224"/>
              </p:ext>
            </p:extLst>
          </p:nvPr>
        </p:nvGraphicFramePr>
        <p:xfrm>
          <a:off x="2657480" y="199770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56645"/>
              </p:ext>
            </p:extLst>
          </p:nvPr>
        </p:nvGraphicFramePr>
        <p:xfrm>
          <a:off x="2657480" y="236854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37184"/>
              </p:ext>
            </p:extLst>
          </p:nvPr>
        </p:nvGraphicFramePr>
        <p:xfrm>
          <a:off x="2657480" y="2735254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+id*id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23008"/>
              </p:ext>
            </p:extLst>
          </p:nvPr>
        </p:nvGraphicFramePr>
        <p:xfrm>
          <a:off x="2657480" y="311212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5756"/>
              </p:ext>
            </p:extLst>
          </p:nvPr>
        </p:nvGraphicFramePr>
        <p:xfrm>
          <a:off x="2657480" y="348296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05883"/>
              </p:ext>
            </p:extLst>
          </p:nvPr>
        </p:nvGraphicFramePr>
        <p:xfrm>
          <a:off x="2662242" y="385380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3869"/>
              </p:ext>
            </p:extLst>
          </p:nvPr>
        </p:nvGraphicFramePr>
        <p:xfrm>
          <a:off x="2667004" y="423067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*id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24533"/>
              </p:ext>
            </p:extLst>
          </p:nvPr>
        </p:nvGraphicFramePr>
        <p:xfrm>
          <a:off x="2667004" y="4597384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7128"/>
              </p:ext>
            </p:extLst>
          </p:nvPr>
        </p:nvGraphicFramePr>
        <p:xfrm>
          <a:off x="2667004" y="4960611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id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88780"/>
              </p:ext>
            </p:extLst>
          </p:nvPr>
        </p:nvGraphicFramePr>
        <p:xfrm>
          <a:off x="2667004" y="5328594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$E+T*F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T*F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6037"/>
              </p:ext>
            </p:extLst>
          </p:nvPr>
        </p:nvGraphicFramePr>
        <p:xfrm>
          <a:off x="2667004" y="5698006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Reduce 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E+T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40808"/>
              </p:ext>
            </p:extLst>
          </p:nvPr>
        </p:nvGraphicFramePr>
        <p:xfrm>
          <a:off x="2667004" y="6080112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124200" y="1312502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0424" y="1322628"/>
            <a:ext cx="1143000" cy="255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74570" y="1296928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76828" y="132139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24708" y="1318561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57812" y="165348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00309" y="170510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89590" y="1700323"/>
            <a:ext cx="1363897" cy="24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57812" y="2020554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24200" y="208358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43364" y="208158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67332" y="238727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33720" y="245029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153268" y="243297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62564" y="2753991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8952" y="281701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53268" y="280007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00660" y="314928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7048" y="321231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91364" y="319537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53028" y="353029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19416" y="356382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62779" y="3535355"/>
            <a:ext cx="1460228" cy="27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95892" y="390177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147992" y="392193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51916" y="3905609"/>
            <a:ext cx="1311980" cy="271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5908" y="424468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62296" y="430771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86612" y="429077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519716" y="4611406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86104" y="467443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10420" y="465749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505428" y="498289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71816" y="5045919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03668" y="5029493"/>
            <a:ext cx="1319340" cy="24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34004" y="534007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271816" y="5373470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036676" y="5385389"/>
            <a:ext cx="1445324" cy="250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19716" y="5754437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098006" y="574798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36676" y="5744998"/>
            <a:ext cx="1469132" cy="257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519716" y="6154470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412333" y="614194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143732" y="614198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312" y="885818"/>
            <a:ext cx="1827892" cy="183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Grammar: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E+T | T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TT*F | F</a:t>
            </a:r>
          </a:p>
          <a:p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String:id+id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*id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Precedence Parser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/>
              <a:t>Operator Grammar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Grammar in which there is no Є in RHS of any production or no adjacent non terminals is called operator </a:t>
            </a:r>
            <a:r>
              <a:rPr lang="en-US" dirty="0" smtClean="0"/>
              <a:t> </a:t>
            </a:r>
            <a:r>
              <a:rPr lang="en-US" dirty="0"/>
              <a:t>grammar.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94628"/>
              </p:ext>
            </p:extLst>
          </p:nvPr>
        </p:nvGraphicFramePr>
        <p:xfrm>
          <a:off x="1752600" y="260095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8956"/>
              </p:ext>
            </p:extLst>
          </p:nvPr>
        </p:nvGraphicFramePr>
        <p:xfrm>
          <a:off x="1752600" y="297179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a&lt;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“yields precedence to”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3640"/>
              </p:ext>
            </p:extLst>
          </p:nvPr>
        </p:nvGraphicFramePr>
        <p:xfrm>
          <a:off x="1757362" y="3339463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“has the same precedence as”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13920"/>
              </p:ext>
            </p:extLst>
          </p:nvPr>
        </p:nvGraphicFramePr>
        <p:xfrm>
          <a:off x="1752600" y="3707127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“takes precedence over”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Operator Precedence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Leading and trailing of 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Creation of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Parse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&amp; Trailing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Leading</a:t>
            </a:r>
            <a:r>
              <a:rPr lang="en-US" b="1" dirty="0" smtClean="0"/>
              <a:t>:- </a:t>
            </a:r>
            <a:r>
              <a:rPr lang="en-US" dirty="0" smtClean="0"/>
              <a:t>Leading </a:t>
            </a:r>
            <a:r>
              <a:rPr lang="en-US" dirty="0"/>
              <a:t>of a nonterminal is the first terminal or operator in production of that </a:t>
            </a:r>
            <a:r>
              <a:rPr lang="en-US" dirty="0" smtClean="0"/>
              <a:t>nonterminal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Trailing:- </a:t>
            </a:r>
            <a:r>
              <a:rPr lang="en-US" dirty="0" smtClean="0"/>
              <a:t>Trailing </a:t>
            </a:r>
            <a:r>
              <a:rPr lang="en-US" dirty="0"/>
              <a:t>of a nonterminal is the last terminal or operator in production of that </a:t>
            </a:r>
            <a:r>
              <a:rPr lang="en-US" dirty="0" smtClean="0"/>
              <a:t>nonterminal.</a:t>
            </a:r>
          </a:p>
          <a:p>
            <a:pPr marL="0" indent="0" algn="just">
              <a:buNone/>
            </a:pPr>
            <a:r>
              <a:rPr lang="en-US" dirty="0" smtClean="0"/>
              <a:t>Example: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E+T | 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TT*F | F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 smtClean="0">
                <a:sym typeface="Wingdings" panose="05000000000000000000" pitchFamily="2" charset="2"/>
              </a:rPr>
              <a:t>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10469"/>
              </p:ext>
            </p:extLst>
          </p:nvPr>
        </p:nvGraphicFramePr>
        <p:xfrm>
          <a:off x="2195508" y="4571998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92516"/>
              </p:ext>
            </p:extLst>
          </p:nvPr>
        </p:nvGraphicFramePr>
        <p:xfrm>
          <a:off x="2195508" y="4942838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40323"/>
              </p:ext>
            </p:extLst>
          </p:nvPr>
        </p:nvGraphicFramePr>
        <p:xfrm>
          <a:off x="2195508" y="5307010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16593"/>
              </p:ext>
            </p:extLst>
          </p:nvPr>
        </p:nvGraphicFramePr>
        <p:xfrm>
          <a:off x="2195508" y="56719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05283" y="499716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0995" y="536865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90995" y="5725828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15029" y="5006685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00741" y="5378179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0741" y="5735348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Establish a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= b, </a:t>
                </a:r>
                <a:r>
                  <a:rPr lang="en-US" dirty="0" err="1" smtClean="0"/>
                  <a:t>aAb</a:t>
                </a:r>
                <a:r>
                  <a:rPr lang="en-US" dirty="0" smtClean="0"/>
                  <a:t>, where A is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 or a single NT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FF0000"/>
                    </a:solidFill>
                  </a:rPr>
                  <a:t>a &lt;</a:t>
                </a:r>
                <a:r>
                  <a:rPr lang="en-US" sz="2800" baseline="30000" dirty="0">
                    <a:solidFill>
                      <a:srgbClr val="FF0000"/>
                    </a:solidFill>
                  </a:rPr>
                  <a:t>.</a:t>
                </a:r>
                <a:r>
                  <a:rPr lang="en-US" sz="2800" dirty="0">
                    <a:solidFill>
                      <a:srgbClr val="FF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&lt;.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sz="2800" baseline="25000" dirty="0">
                    <a:solidFill>
                      <a:srgbClr val="FF0000"/>
                    </a:solidFill>
                  </a:rPr>
                  <a:t>.</a:t>
                </a:r>
                <a:r>
                  <a:rPr lang="en-US" sz="2800" dirty="0">
                    <a:solidFill>
                      <a:srgbClr val="FF0000"/>
                    </a:solidFill>
                  </a:rPr>
                  <a:t>&gt;b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$ &lt;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leading(start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symbol)</a:t>
                </a:r>
              </a:p>
              <a:p>
                <a:pPr marL="457200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Trailing(start </a:t>
                </a:r>
                <a:r>
                  <a:rPr lang="en-US" dirty="0">
                    <a:solidFill>
                      <a:srgbClr val="FF0000"/>
                    </a:solidFill>
                  </a:rPr>
                  <a:t>symbol)</a:t>
                </a:r>
                <a:r>
                  <a:rPr lang="en-US" baseline="25000" dirty="0">
                    <a:solidFill>
                      <a:srgbClr val="FF0000"/>
                    </a:solidFill>
                  </a:rPr>
                  <a:t> .</a:t>
                </a:r>
                <a:r>
                  <a:rPr lang="en-US" dirty="0">
                    <a:solidFill>
                      <a:srgbClr val="FF0000"/>
                    </a:solidFill>
                  </a:rPr>
                  <a:t>&gt; $ 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39644" y="961104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A0A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(String: 1001) Perform leftmost derivation.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String : id + id * id. Perform rightmost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sz="2300" dirty="0">
                    <a:solidFill>
                      <a:srgbClr val="FF0000"/>
                    </a:solidFill>
                  </a:rPr>
                  <a:t>&lt;</a:t>
                </a:r>
                <a:r>
                  <a:rPr lang="en-US" sz="2300" b="1" baseline="30000" dirty="0">
                    <a:solidFill>
                      <a:srgbClr val="FF0000"/>
                    </a:solidFill>
                  </a:rPr>
                  <a:t>.</a:t>
                </a:r>
                <a:r>
                  <a:rPr lang="en-US" sz="2300" dirty="0">
                    <a:solidFill>
                      <a:srgbClr val="FF0000"/>
                    </a:solidFill>
                  </a:rPr>
                  <a:t>b</a:t>
                </a:r>
                <a:endParaRPr lang="en-US" sz="2300" dirty="0" smtClean="0">
                  <a:solidFill>
                    <a:srgbClr val="FF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000" b="1" i="1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𝐿𝑒𝑎𝑑𝑖𝑛𝑔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	             + &lt;</m:t>
                    </m:r>
                    <m:r>
                      <a:rPr lang="en-US" sz="2000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	            ∗ &lt;</m:t>
                    </m:r>
                    <m:r>
                      <a:rPr lang="en-US" sz="2000" b="1" i="1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02137"/>
              </p:ext>
            </p:extLst>
          </p:nvPr>
        </p:nvGraphicFramePr>
        <p:xfrm>
          <a:off x="238113" y="148868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77086"/>
              </p:ext>
            </p:extLst>
          </p:nvPr>
        </p:nvGraphicFramePr>
        <p:xfrm>
          <a:off x="238113" y="1859523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16807"/>
              </p:ext>
            </p:extLst>
          </p:nvPr>
        </p:nvGraphicFramePr>
        <p:xfrm>
          <a:off x="238113" y="222369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46754"/>
              </p:ext>
            </p:extLst>
          </p:nvPr>
        </p:nvGraphicFramePr>
        <p:xfrm>
          <a:off x="238113" y="2588660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162" y="1019162"/>
            <a:ext cx="40338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Step1: Find Leading &amp; Trailing of NT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12" y="3233071"/>
            <a:ext cx="303848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Step2: Establish Relation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E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Step3: Creation of Table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6099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5" y="412714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1408" y="412714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8064" y="449386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885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+T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5230" y="122465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T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1347" y="1572311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*F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55230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659192" y="4162908"/>
            <a:ext cx="0" cy="1306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0" grpId="0" animBg="1"/>
      <p:bldP spid="21" grpId="0" animBg="1"/>
      <p:bldP spid="25" grpId="0" animBg="1"/>
      <p:bldP spid="35" grpId="0"/>
      <p:bldP spid="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sz="2300" b="1" baseline="250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en-US" sz="2300" dirty="0">
                    <a:solidFill>
                      <a:srgbClr val="FF0000"/>
                    </a:solidFill>
                  </a:rPr>
                  <a:t>b</a:t>
                </a:r>
                <a:endParaRPr lang="en-US" sz="2300" dirty="0" smtClean="0">
                  <a:solidFill>
                    <a:srgbClr val="FF0000"/>
                  </a:solidFill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𝑇𝑟𝑎𝑖𝑙𝑖𝑛𝑔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baseline="1000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𝑂𝑝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		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000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aseline="10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07307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96999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2340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88244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162" y="1019162"/>
            <a:ext cx="38814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Step1: Find Leading &amp; Tailing of NT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12" y="3233071"/>
            <a:ext cx="303848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Step2: Establish Relation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Step3: Creation of Table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6099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867402" y="413090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53416" y="412596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34058" y="449762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96061" y="449386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20072" y="4492684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4061" y="486910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96064" y="486534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34061" y="521200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96064" y="52082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58067" y="5208241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629696" y="4207152"/>
            <a:ext cx="0" cy="1306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FF0000"/>
                    </a:solidFill>
                  </a:rPr>
                  <a:t>$&lt;</a:t>
                </a:r>
                <a:r>
                  <a:rPr lang="en-US" sz="2300" b="1" baseline="300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 leading(start symbol)</a:t>
                </a:r>
              </a:p>
              <a:p>
                <a:pPr marL="457200" lvl="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chemeClr val="tx1"/>
                    </a:solidFill>
                  </a:rPr>
                  <a:t>$ &lt;</a:t>
                </a:r>
                <a:r>
                  <a:rPr lang="en-US" sz="2300" b="1" baseline="30000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sz="23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en-US" sz="2300" dirty="0" smtClean="0">
                    <a:solidFill>
                      <a:srgbClr val="FF0000"/>
                    </a:solidFill>
                  </a:rPr>
                  <a:t>Trailing(start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symbol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sz="2300" b="1" baseline="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b="1" baseline="250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en-US" sz="2300" dirty="0">
                    <a:solidFill>
                      <a:srgbClr val="FF0000"/>
                    </a:solidFill>
                  </a:rPr>
                  <a:t> $ </a:t>
                </a:r>
                <a:endParaRPr lang="en-US" sz="23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chemeClr val="bg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+,∗,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1" baseline="25000" dirty="0"/>
                      <m:t>.</m:t>
                    </m:r>
                    <m:r>
                      <m:rPr>
                        <m:nor/>
                      </m:rPr>
                      <a:rPr lang="en-US" sz="2300" dirty="0"/>
                      <m:t>&gt;</m:t>
                    </m:r>
                    <m:r>
                      <m:rPr>
                        <m:nor/>
                      </m:rPr>
                      <a:rPr lang="en-US" sz="2300" b="0" i="0" dirty="0" smtClean="0"/>
                      <m:t> </m:t>
                    </m:r>
                    <m:r>
                      <m:rPr>
                        <m:nor/>
                      </m:rPr>
                      <a:rPr lang="en-US" sz="2300" dirty="0"/>
                      <m:t>$</m:t>
                    </m:r>
                  </m:oMath>
                </a14:m>
                <a:endParaRPr lang="en-US" sz="23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07307"/>
              </p:ext>
            </p:extLst>
          </p:nvPr>
        </p:nvGraphicFramePr>
        <p:xfrm>
          <a:off x="238113" y="148587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Nonterminal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96999"/>
              </p:ext>
            </p:extLst>
          </p:nvPr>
        </p:nvGraphicFramePr>
        <p:xfrm>
          <a:off x="238113" y="1856715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{+,*,id}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2340"/>
              </p:ext>
            </p:extLst>
          </p:nvPr>
        </p:nvGraphicFramePr>
        <p:xfrm>
          <a:off x="238113" y="2220887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{*,id}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88244"/>
              </p:ext>
            </p:extLst>
          </p:nvPr>
        </p:nvGraphicFramePr>
        <p:xfrm>
          <a:off x="238113" y="2585852"/>
          <a:ext cx="4953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{id}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162" y="1019162"/>
            <a:ext cx="38814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Step1: Find Leading &amp; Tailing of NT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12" y="3233071"/>
            <a:ext cx="303848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Step2: Establish Relation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9340" y="120966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2494" y="3233071"/>
            <a:ext cx="30575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Step3: Creation of Table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105400" y="36984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105399" y="40626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105398" y="44252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10112"/>
              </p:ext>
            </p:extLst>
          </p:nvPr>
        </p:nvGraphicFramePr>
        <p:xfrm>
          <a:off x="5105397" y="47894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105396" y="51505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8000107" y="4133715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8067" y="4865342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0075" y="4864158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69839" y="5224660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20075" y="5207057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2285" y="123964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 E+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93174" y="123964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T| T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9340" y="154143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T 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1052" y="1557618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T*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99328" y="1541432"/>
            <a:ext cx="1028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ym typeface="Wingdings" panose="05000000000000000000" pitchFamily="2" charset="2"/>
              </a:rPr>
              <a:t>F| F</a:t>
            </a:r>
            <a:r>
              <a:rPr lang="en-US" sz="2200" b="1" dirty="0" smtClean="0"/>
              <a:t>	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4039" y="1858212"/>
            <a:ext cx="1028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51343" y="5223153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91751" y="5214965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53157" y="4501879"/>
            <a:ext cx="495282" cy="225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3" grpId="0" animBg="1"/>
      <p:bldP spid="41" grpId="0" animBg="1"/>
      <p:bldP spid="42" grpId="0" animBg="1"/>
      <p:bldP spid="4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dirty="0" smtClean="0"/>
          </a:p>
          <a:p>
            <a:pPr lvl="0">
              <a:buFont typeface="+mj-lt"/>
              <a:buAutoNum type="arabicPeriod"/>
            </a:pPr>
            <a:r>
              <a:rPr lang="en-US" sz="2000" dirty="0" smtClean="0"/>
              <a:t>Scan the input string until first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is encountered.</a:t>
            </a:r>
          </a:p>
          <a:p>
            <a:pPr lvl="0">
              <a:buFont typeface="+mj-lt"/>
              <a:buAutoNum type="arabicPeriod"/>
            </a:pPr>
            <a:r>
              <a:rPr lang="en-US" sz="2000" dirty="0" smtClean="0"/>
              <a:t>Scan backward until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is encountered.</a:t>
            </a:r>
          </a:p>
          <a:p>
            <a:pPr lvl="0">
              <a:buFont typeface="+mj-lt"/>
              <a:buAutoNum type="arabicPeriod"/>
            </a:pPr>
            <a:r>
              <a:rPr lang="en-US" sz="2000" dirty="0" smtClean="0"/>
              <a:t>The handle is string between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and 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b="1" dirty="0" smtClean="0"/>
              <a:t>String:  </a:t>
            </a:r>
            <a:r>
              <a:rPr lang="en-US" sz="2000" b="1" dirty="0" err="1" smtClean="0"/>
              <a:t>id+id</a:t>
            </a:r>
            <a:r>
              <a:rPr lang="en-US" sz="2000" b="1" dirty="0" smtClean="0"/>
              <a:t>*id	</a:t>
            </a:r>
          </a:p>
          <a:p>
            <a:pPr lvl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id+id</a:t>
            </a:r>
            <a:r>
              <a:rPr lang="en-US" sz="2000" dirty="0" smtClean="0"/>
              <a:t>*id $</a:t>
            </a:r>
          </a:p>
          <a:p>
            <a:pPr lvl="0"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err="1" smtClean="0"/>
              <a:t>id+id</a:t>
            </a:r>
            <a:r>
              <a:rPr lang="en-US" sz="2000" dirty="0" smtClean="0"/>
              <a:t>*id$</a:t>
            </a:r>
          </a:p>
          <a:p>
            <a:pPr lvl="0"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+id*id$</a:t>
            </a:r>
          </a:p>
          <a:p>
            <a:pPr lvl="0"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id*id$</a:t>
            </a:r>
          </a:p>
          <a:p>
            <a:pPr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*id$</a:t>
            </a:r>
          </a:p>
          <a:p>
            <a:pPr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*&lt;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id$</a:t>
            </a:r>
          </a:p>
          <a:p>
            <a:pPr>
              <a:buNone/>
            </a:pPr>
            <a:r>
              <a:rPr lang="en-US" sz="2000" dirty="0" smtClean="0"/>
              <a:t>$ 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 </a:t>
            </a:r>
            <a:r>
              <a:rPr lang="en-US" sz="2000" baseline="30000" dirty="0" smtClean="0"/>
              <a:t>.</a:t>
            </a:r>
            <a:r>
              <a:rPr lang="en-US" sz="2000" dirty="0" smtClean="0"/>
              <a:t>&gt; + &lt;</a:t>
            </a:r>
            <a:r>
              <a:rPr lang="en-US" sz="2000" baseline="30000" dirty="0" smtClean="0"/>
              <a:t>. 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*&lt;</a:t>
            </a:r>
            <a:r>
              <a:rPr lang="en-US" sz="2000" baseline="30000" dirty="0" smtClean="0"/>
              <a:t>. </a:t>
            </a:r>
            <a:r>
              <a:rPr lang="en-US" sz="2000" dirty="0" smtClean="0"/>
              <a:t>id</a:t>
            </a:r>
            <a:r>
              <a:rPr lang="en-US" sz="2000" baseline="30000" dirty="0" smtClean="0"/>
              <a:t> .</a:t>
            </a:r>
            <a:r>
              <a:rPr lang="en-US" sz="2000" dirty="0" smtClean="0"/>
              <a:t>&gt; $</a:t>
            </a:r>
          </a:p>
          <a:p>
            <a:pPr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2762"/>
              </p:ext>
            </p:extLst>
          </p:nvPr>
        </p:nvGraphicFramePr>
        <p:xfrm>
          <a:off x="5020992" y="3371665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47013"/>
              </p:ext>
            </p:extLst>
          </p:nvPr>
        </p:nvGraphicFramePr>
        <p:xfrm>
          <a:off x="5020991" y="3735837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7643"/>
              </p:ext>
            </p:extLst>
          </p:nvPr>
        </p:nvGraphicFramePr>
        <p:xfrm>
          <a:off x="5020990" y="40984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42586"/>
              </p:ext>
            </p:extLst>
          </p:nvPr>
        </p:nvGraphicFramePr>
        <p:xfrm>
          <a:off x="5020989" y="4462658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04311"/>
              </p:ext>
            </p:extLst>
          </p:nvPr>
        </p:nvGraphicFramePr>
        <p:xfrm>
          <a:off x="5020988" y="48237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032804"/>
            <a:ext cx="538792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Step4: Parse the string using Precedence Table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540" y="3675877"/>
            <a:ext cx="335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4820" y="4098486"/>
            <a:ext cx="335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4462658"/>
            <a:ext cx="335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0200" y="4806816"/>
            <a:ext cx="335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5189479"/>
            <a:ext cx="335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9680" y="5581719"/>
            <a:ext cx="335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Operator precedence parsing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874084"/>
              </p:ext>
            </p:extLst>
          </p:nvPr>
        </p:nvGraphicFramePr>
        <p:xfrm>
          <a:off x="304800" y="1066800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60102" y="1385668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1017898" y="1490004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145044"/>
              </p:ext>
            </p:extLst>
          </p:nvPr>
        </p:nvGraphicFramePr>
        <p:xfrm>
          <a:off x="304800" y="1614268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47774"/>
              </p:ext>
            </p:extLst>
          </p:nvPr>
        </p:nvGraphicFramePr>
        <p:xfrm>
          <a:off x="304800" y="2161736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id is obtained between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this by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304800" y="2709204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F + F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appropriate reductions of all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nonterminals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371600" y="1933136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343464" y="205740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35020" y="247944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706884" y="2603704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4800" y="3076136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E + T * F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all non terminals.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13008" y="3443068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 +  * 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 relation between  operators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4800" y="3810000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* operator is surrounded by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&gt;. This indicates * becomes handle we have to reduce T*F.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04800" y="4359816"/>
          <a:ext cx="8610600" cy="548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&lt;</a:t>
                      </a:r>
                      <a:r>
                        <a:rPr lang="en-US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&gt;$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becomes handle. Hence reduce E+T. 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1409108" y="4123048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380972" y="4247312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26924" y="4669352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002974" y="4793616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4904936"/>
          <a:ext cx="8610600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7871"/>
                <a:gridCol w="5402729"/>
              </a:tblGrid>
              <a:tr h="360905">
                <a:tc>
                  <a:txBody>
                    <a:bodyPr/>
                    <a:lstStyle/>
                    <a:p>
                      <a:pPr lvl="1" algn="l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 $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Parsing Done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612868" y="1113904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72245" y="1666469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12867" y="2217874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23573" y="2756776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12870" y="3121088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87485" y="3484354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87485" y="3848878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57988" y="4410826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81875" y="4960642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None/>
                </a:pPr>
                <a:r>
                  <a:rPr lang="en-US" sz="2300" b="1" dirty="0" smtClean="0"/>
                  <a:t>Algorithm for Constructing Precedence Functions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i="1" dirty="0" smtClean="0"/>
                  <a:t>Create functions </a:t>
                </a:r>
                <a:r>
                  <a:rPr lang="en-US" sz="2300" i="1" dirty="0" err="1" smtClean="0"/>
                  <a:t>f</a:t>
                </a:r>
                <a:r>
                  <a:rPr lang="en-US" sz="2300" i="1" baseline="-25000" dirty="0" err="1" smtClean="0"/>
                  <a:t>a</a:t>
                </a:r>
                <a:r>
                  <a:rPr lang="en-US" sz="2300" i="1" dirty="0" smtClean="0"/>
                  <a:t> and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a</a:t>
                </a:r>
                <a:r>
                  <a:rPr lang="en-US" sz="2300" i="1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i="1" dirty="0" smtClean="0"/>
                  <a:t> that is terminal or $.</a:t>
                </a:r>
                <a:endParaRPr lang="en-US" sz="2300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i="1" dirty="0" smtClean="0"/>
                  <a:t>Partition the symbols in as many as groups possible, in such a way that f</a:t>
                </a:r>
                <a:r>
                  <a:rPr lang="en-US" sz="2300" i="1" baseline="-25000" dirty="0" smtClean="0"/>
                  <a:t>a</a:t>
                </a:r>
                <a:r>
                  <a:rPr lang="en-US" sz="2300" i="1" dirty="0" smtClean="0"/>
                  <a:t> and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b</a:t>
                </a:r>
                <a:r>
                  <a:rPr lang="en-US" sz="2300" i="1" dirty="0" smtClean="0"/>
                  <a:t> are in the same group if a = b.</a:t>
                </a:r>
                <a:endParaRPr lang="en-US" sz="2300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i="1" dirty="0" smtClean="0"/>
                  <a:t>Create a directed graph whose nodes are in the groups, next for each symbols a and b do: </a:t>
                </a:r>
                <a:endParaRPr lang="en-US" sz="2300" dirty="0" smtClean="0"/>
              </a:p>
              <a:p>
                <a:pPr marL="1090613" lvl="4" indent="-344488" algn="just">
                  <a:buFont typeface="+mj-lt"/>
                  <a:buAutoNum type="alphaLcParenR"/>
                </a:pPr>
                <a:r>
                  <a:rPr lang="en-US" sz="2300" i="1" dirty="0" smtClean="0"/>
                  <a:t>if a &lt;· b, place an edge from the group of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b</a:t>
                </a:r>
                <a:r>
                  <a:rPr lang="en-US" sz="2300" i="1" dirty="0" smtClean="0"/>
                  <a:t> to the group of </a:t>
                </a:r>
                <a:r>
                  <a:rPr lang="en-US" sz="2300" i="1" dirty="0" err="1" smtClean="0"/>
                  <a:t>f</a:t>
                </a:r>
                <a:r>
                  <a:rPr lang="en-US" sz="2300" i="1" baseline="-25000" dirty="0" err="1" smtClean="0"/>
                  <a:t>a</a:t>
                </a:r>
                <a:r>
                  <a:rPr lang="en-US" sz="2300" i="1" dirty="0" smtClean="0"/>
                  <a:t>.</a:t>
                </a:r>
                <a:endParaRPr lang="en-US" sz="2300" dirty="0" smtClean="0"/>
              </a:p>
              <a:p>
                <a:pPr marL="1090613" lvl="4" indent="-344488" algn="just">
                  <a:buFont typeface="+mj-lt"/>
                  <a:buAutoNum type="alphaLcParenR"/>
                </a:pPr>
                <a:r>
                  <a:rPr lang="en-US" sz="2300" i="1" dirty="0" smtClean="0"/>
                  <a:t>if a ·&gt; b, place an edge from the group of </a:t>
                </a:r>
                <a:r>
                  <a:rPr lang="en-US" sz="2300" i="1" dirty="0" err="1" smtClean="0"/>
                  <a:t>f</a:t>
                </a:r>
                <a:r>
                  <a:rPr lang="en-US" sz="2300" i="1" baseline="-25000" dirty="0" err="1" smtClean="0"/>
                  <a:t>a</a:t>
                </a:r>
                <a:r>
                  <a:rPr lang="en-US" sz="2300" i="1" dirty="0" smtClean="0"/>
                  <a:t> to the group of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b</a:t>
                </a:r>
                <a:r>
                  <a:rPr lang="en-US" sz="2300" i="1" dirty="0" smtClean="0"/>
                  <a:t>.</a:t>
                </a:r>
                <a:endParaRPr lang="en-US" sz="2300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sz="2300" i="1" dirty="0" smtClean="0"/>
                  <a:t>If the constructed graph has a cycle then no precedence functions exist. When there are no cycles collect the length of the longest paths from the groups of f</a:t>
                </a:r>
                <a:r>
                  <a:rPr lang="en-US" sz="2300" i="1" baseline="-25000" dirty="0" smtClean="0"/>
                  <a:t>a</a:t>
                </a:r>
                <a:r>
                  <a:rPr lang="en-US" sz="2300" i="1" dirty="0" smtClean="0"/>
                  <a:t> and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b</a:t>
                </a:r>
                <a:r>
                  <a:rPr lang="en-US" sz="2300" i="1" dirty="0" smtClean="0"/>
                  <a:t> respectively.</a:t>
                </a:r>
                <a:endParaRPr lang="en-US" sz="23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86400" y="2362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66800"/>
                <a:ext cx="8763000" cy="5334000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sz="2300" i="1" dirty="0" smtClean="0"/>
                  <a:t>Create functions f</a:t>
                </a:r>
                <a:r>
                  <a:rPr lang="en-US" sz="2300" i="1" baseline="-25000" dirty="0" smtClean="0"/>
                  <a:t>a</a:t>
                </a:r>
                <a:r>
                  <a:rPr lang="en-US" sz="2300" i="1" dirty="0" smtClean="0"/>
                  <a:t> and </a:t>
                </a:r>
                <a:r>
                  <a:rPr lang="en-US" sz="2300" i="1" dirty="0" err="1" smtClean="0"/>
                  <a:t>g</a:t>
                </a:r>
                <a:r>
                  <a:rPr lang="en-US" sz="2300" i="1" baseline="-25000" dirty="0" err="1" smtClean="0"/>
                  <a:t>a</a:t>
                </a:r>
                <a:r>
                  <a:rPr lang="en-US" sz="2300" i="1" dirty="0" smtClean="0"/>
                  <a:t> for each a that is terminal or $.</a:t>
                </a:r>
                <a:endParaRPr lang="en-US" sz="2300" dirty="0" smtClean="0"/>
              </a:p>
              <a:p>
                <a:pPr>
                  <a:buNone/>
                </a:pPr>
                <a:r>
                  <a:rPr lang="en-US" dirty="0" smtClean="0"/>
                  <a:t>	</a:t>
                </a:r>
              </a:p>
              <a:p>
                <a:pPr>
                  <a:buNone/>
                </a:pP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{+,∗,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$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66800"/>
                <a:ext cx="8763000" cy="5334000"/>
              </a:xfrm>
              <a:blipFill rotWithShape="0">
                <a:blip r:embed="rId2"/>
                <a:stretch>
                  <a:fillRect l="-1043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338135" y="1681522"/>
            <a:ext cx="266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sz="2200" b="1" dirty="0" smtClean="0"/>
              <a:t>E</a:t>
            </a:r>
            <a:r>
              <a:rPr lang="en-US" sz="2200" b="1" dirty="0" smtClean="0">
                <a:sym typeface="Wingdings" panose="05000000000000000000" pitchFamily="2" charset="2"/>
              </a:rPr>
              <a:t> E+T </a:t>
            </a:r>
            <a:r>
              <a:rPr lang="en-US" sz="2200" b="1" dirty="0">
                <a:sym typeface="Wingdings" panose="05000000000000000000" pitchFamily="2" charset="2"/>
              </a:rPr>
              <a:t>| T</a:t>
            </a:r>
          </a:p>
          <a:p>
            <a:r>
              <a:rPr lang="en-US" sz="2200" b="1" dirty="0">
                <a:sym typeface="Wingdings" panose="05000000000000000000" pitchFamily="2" charset="2"/>
              </a:rPr>
              <a:t>	T</a:t>
            </a:r>
            <a:r>
              <a:rPr lang="en-US" sz="2200" b="1" dirty="0" smtClean="0">
                <a:sym typeface="Wingdings" panose="05000000000000000000" pitchFamily="2" charset="2"/>
              </a:rPr>
              <a:t> T*F </a:t>
            </a:r>
            <a:r>
              <a:rPr lang="en-US" sz="2200" b="1" dirty="0">
                <a:sym typeface="Wingdings" panose="05000000000000000000" pitchFamily="2" charset="2"/>
              </a:rPr>
              <a:t>| </a:t>
            </a:r>
            <a:r>
              <a:rPr lang="en-US" sz="2200" b="1" dirty="0" smtClean="0">
                <a:sym typeface="Wingdings" panose="05000000000000000000" pitchFamily="2" charset="2"/>
              </a:rPr>
              <a:t>F</a:t>
            </a:r>
            <a:r>
              <a:rPr lang="en-US" sz="2200" b="1" dirty="0">
                <a:sym typeface="Wingdings" panose="05000000000000000000" pitchFamily="2" charset="2"/>
              </a:rPr>
              <a:t>	</a:t>
            </a:r>
            <a:r>
              <a:rPr lang="en-US" sz="2200" b="1" dirty="0" err="1" smtClean="0">
                <a:sym typeface="Wingdings" panose="05000000000000000000" pitchFamily="2" charset="2"/>
              </a:rPr>
              <a:t>F</a:t>
            </a:r>
            <a:r>
              <a:rPr lang="en-US" sz="2200" b="1" dirty="0" smtClean="0">
                <a:sym typeface="Wingdings" panose="05000000000000000000" pitchFamily="2" charset="2"/>
              </a:rPr>
              <a:t> id</a:t>
            </a:r>
            <a:endParaRPr lang="en-US" sz="2200" b="1" dirty="0">
              <a:sym typeface="Wingdings" panose="05000000000000000000" pitchFamily="2" charset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267" y="33047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72659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20459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8135" y="3276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4715" y="454037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8107" y="45122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75907" y="45122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3583" y="451223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 startAt="2"/>
            </a:pPr>
            <a:r>
              <a:rPr lang="en-US" sz="2300" i="1" dirty="0" smtClean="0"/>
              <a:t>Partition the symbols in as many as groups possible, in such a way that </a:t>
            </a:r>
            <a:r>
              <a:rPr lang="en-US" sz="2300" i="1" dirty="0" err="1" smtClean="0"/>
              <a:t>f</a:t>
            </a:r>
            <a:r>
              <a:rPr lang="en-US" sz="2300" i="1" baseline="-25000" dirty="0" err="1" smtClean="0"/>
              <a:t>a</a:t>
            </a:r>
            <a:r>
              <a:rPr lang="en-US" sz="2300" i="1" dirty="0" smtClean="0"/>
              <a:t> and </a:t>
            </a:r>
            <a:r>
              <a:rPr lang="en-US" sz="2300" i="1" dirty="0" err="1" smtClean="0"/>
              <a:t>g</a:t>
            </a:r>
            <a:r>
              <a:rPr lang="en-US" sz="2300" i="1" baseline="-25000" dirty="0" err="1" smtClean="0"/>
              <a:t>b</a:t>
            </a:r>
            <a:r>
              <a:rPr lang="en-US" sz="2300" i="1" dirty="0" smtClean="0"/>
              <a:t> are in the same group if a =· b.</a:t>
            </a: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900218" y="465379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27822" y="35729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66222" y="2548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27822" y="5596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27822" y="461159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66222" y="36151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27822" y="2548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00218" y="559633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70214"/>
              </p:ext>
            </p:extLst>
          </p:nvPr>
        </p:nvGraphicFramePr>
        <p:xfrm>
          <a:off x="5230852" y="211249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33594"/>
              </p:ext>
            </p:extLst>
          </p:nvPr>
        </p:nvGraphicFramePr>
        <p:xfrm>
          <a:off x="5230851" y="2476671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30506"/>
              </p:ext>
            </p:extLst>
          </p:nvPr>
        </p:nvGraphicFramePr>
        <p:xfrm>
          <a:off x="5230850" y="2839320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63814"/>
              </p:ext>
            </p:extLst>
          </p:nvPr>
        </p:nvGraphicFramePr>
        <p:xfrm>
          <a:off x="5230849" y="3203492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78873"/>
              </p:ext>
            </p:extLst>
          </p:nvPr>
        </p:nvGraphicFramePr>
        <p:xfrm>
          <a:off x="5230848" y="356455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lvl="4" indent="-280988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029200" y="2590800"/>
            <a:ext cx="228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66548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+</a:t>
            </a:r>
            <a:endParaRPr lang="en-US" sz="2200" i="1" baseline="-25000" dirty="0"/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3"/>
            <a:endCxn id="9" idx="7"/>
          </p:cNvCxnSpPr>
          <p:nvPr/>
        </p:nvCxnSpPr>
        <p:spPr>
          <a:xfrm flipH="1">
            <a:off x="1818034" y="3263526"/>
            <a:ext cx="2007348" cy="1632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lvl="4" indent="-339725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029200" y="2590800"/>
            <a:ext cx="228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4724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&gt;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6812" y="582872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  <a:endParaRPr lang="en-US" sz="2200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94684" y="58287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*</a:t>
            </a:r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10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10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4"/>
            <a:endCxn id="5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8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9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Ambiguous Grammar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lvl="4" indent="-280988">
              <a:buFont typeface="+mj-lt"/>
              <a:buAutoNum type="arabicPeriod" startAt="3"/>
            </a:pPr>
            <a:r>
              <a:rPr lang="en-US" sz="2300" i="1" dirty="0"/>
              <a:t>if a &lt;· b, place an edge from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r>
              <a:rPr lang="en-US" sz="2300" i="1" dirty="0"/>
              <a:t> to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</a:t>
            </a:r>
          </a:p>
          <a:p>
            <a:pPr marL="2286000" lvl="4" indent="-1943100">
              <a:buNone/>
            </a:pPr>
            <a:r>
              <a:rPr lang="en-US" sz="2300" i="1" dirty="0"/>
              <a:t>  if a ·&gt; b, place an edge from the group of f</a:t>
            </a:r>
            <a:r>
              <a:rPr lang="en-US" sz="2300" i="1" baseline="-25000" dirty="0"/>
              <a:t>a</a:t>
            </a:r>
            <a:r>
              <a:rPr lang="en-US" sz="2300" i="1" dirty="0"/>
              <a:t> to the group of </a:t>
            </a:r>
            <a:r>
              <a:rPr lang="en-US" sz="2300" i="1" dirty="0" err="1"/>
              <a:t>g</a:t>
            </a:r>
            <a:r>
              <a:rPr lang="en-US" sz="2300" i="1" baseline="-25000" dirty="0" err="1"/>
              <a:t>b</a:t>
            </a: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0104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029200" y="2590800"/>
            <a:ext cx="228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$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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id</a:t>
            </a:r>
            <a:endParaRPr lang="en-US" sz="2200" i="1" baseline="-25000" dirty="0"/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10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10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4"/>
            <a:endCxn id="5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8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9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5"/>
            <a:endCxn id="5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4"/>
            <a:endCxn id="6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2"/>
            <a:endCxn id="8" idx="2"/>
          </p:cNvCxnSpPr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3211298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4" indent="-280988">
              <a:buFont typeface="+mj-lt"/>
              <a:buAutoNum type="arabicPeriod" startAt="3"/>
            </a:pPr>
            <a:r>
              <a:rPr lang="en-US" sz="2300" i="1" dirty="0" smtClean="0"/>
              <a:t> if a &lt;· b, place an edge from the group of </a:t>
            </a:r>
            <a:r>
              <a:rPr lang="en-US" sz="2300" i="1" dirty="0" err="1" smtClean="0"/>
              <a:t>g</a:t>
            </a:r>
            <a:r>
              <a:rPr lang="en-US" sz="2300" i="1" baseline="-25000" dirty="0" err="1" smtClean="0"/>
              <a:t>b</a:t>
            </a:r>
            <a:r>
              <a:rPr lang="en-US" sz="2300" i="1" dirty="0" smtClean="0"/>
              <a:t> to the group of f</a:t>
            </a:r>
            <a:r>
              <a:rPr lang="en-US" sz="2300" i="1" baseline="-25000" dirty="0" smtClean="0"/>
              <a:t>a</a:t>
            </a:r>
            <a:r>
              <a:rPr lang="en-US" sz="2300" i="1" dirty="0" smtClean="0"/>
              <a:t> </a:t>
            </a:r>
          </a:p>
          <a:p>
            <a:pPr marL="2286000" lvl="4" indent="-1943100">
              <a:buNone/>
            </a:pPr>
            <a:r>
              <a:rPr lang="en-US" sz="2300" i="1" dirty="0" smtClean="0"/>
              <a:t>  if a ·&gt; b, place an edge from the group of f</a:t>
            </a:r>
            <a:r>
              <a:rPr lang="en-US" sz="2300" i="1" baseline="-25000" dirty="0" smtClean="0"/>
              <a:t>a</a:t>
            </a:r>
            <a:r>
              <a:rPr lang="en-US" sz="2300" i="1" dirty="0" smtClean="0"/>
              <a:t> to the group of </a:t>
            </a:r>
            <a:r>
              <a:rPr lang="en-US" sz="2300" i="1" dirty="0" err="1" smtClean="0"/>
              <a:t>g</a:t>
            </a:r>
            <a:r>
              <a:rPr lang="en-US" sz="2300" i="1" baseline="-25000" dirty="0" err="1" smtClean="0"/>
              <a:t>b</a:t>
            </a:r>
            <a:endParaRPr lang="en-US" sz="2300" dirty="0" smtClean="0"/>
          </a:p>
        </p:txBody>
      </p:sp>
      <p:sp>
        <p:nvSpPr>
          <p:cNvPr id="5" name="Oval 4"/>
          <p:cNvSpPr/>
          <p:nvPr/>
        </p:nvSpPr>
        <p:spPr>
          <a:xfrm>
            <a:off x="374196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7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61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9770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7708" y="48064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36108" y="376779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97708" y="2743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41968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8627"/>
              </p:ext>
            </p:extLst>
          </p:nvPr>
        </p:nvGraphicFramePr>
        <p:xfrm>
          <a:off x="5232012" y="2587093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7329"/>
              </p:ext>
            </p:extLst>
          </p:nvPr>
        </p:nvGraphicFramePr>
        <p:xfrm>
          <a:off x="5232011" y="2951265"/>
          <a:ext cx="3533779" cy="14436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b="1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662"/>
              </p:ext>
            </p:extLst>
          </p:nvPr>
        </p:nvGraphicFramePr>
        <p:xfrm>
          <a:off x="5232010" y="33139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6099"/>
              </p:ext>
            </p:extLst>
          </p:nvPr>
        </p:nvGraphicFramePr>
        <p:xfrm>
          <a:off x="5232009" y="3678086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84"/>
              </p:ext>
            </p:extLst>
          </p:nvPr>
        </p:nvGraphicFramePr>
        <p:xfrm>
          <a:off x="5232008" y="4039147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029200" y="2590800"/>
            <a:ext cx="228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5029200" y="2362200"/>
            <a:ext cx="373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47244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73846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+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5916" y="5115956"/>
            <a:ext cx="1097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5652" y="511595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*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 </a:t>
            </a:r>
            <a:r>
              <a:rPr lang="en-US" sz="2200" i="1" dirty="0" smtClean="0"/>
              <a:t>g</a:t>
            </a:r>
            <a:r>
              <a:rPr lang="en-US" sz="2200" i="1" baseline="-25000" dirty="0" smtClean="0"/>
              <a:t>$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1364" y="5465308"/>
            <a:ext cx="106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&lt;</a:t>
            </a:r>
            <a:r>
              <a:rPr lang="en-US" sz="2200" i="1" baseline="30000" dirty="0" smtClean="0"/>
              <a:t>.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1100" y="546530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</a:t>
            </a:r>
            <a:r>
              <a:rPr lang="en-US" sz="2200" i="1" baseline="-25000" dirty="0" smtClean="0"/>
              <a:t>id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itchFamily="2" charset="2"/>
              </a:rPr>
              <a:t></a:t>
            </a:r>
            <a:r>
              <a:rPr lang="en-US" sz="2200" i="1" dirty="0" smtClean="0"/>
              <a:t> g</a:t>
            </a:r>
            <a:r>
              <a:rPr lang="en-US" sz="2200" i="1" baseline="-25000" dirty="0" smtClean="0"/>
              <a:t>$</a:t>
            </a:r>
            <a:endParaRPr lang="en-US" sz="2200" i="1" baseline="-25000" dirty="0"/>
          </a:p>
        </p:txBody>
      </p:sp>
      <p:cxnSp>
        <p:nvCxnSpPr>
          <p:cNvPr id="33" name="Straight Arrow Connector 32"/>
          <p:cNvCxnSpPr>
            <a:stCxn id="6" idx="4"/>
            <a:endCxn id="9" idx="0"/>
          </p:cNvCxnSpPr>
          <p:nvPr/>
        </p:nvCxnSpPr>
        <p:spPr>
          <a:xfrm rot="5400000">
            <a:off x="1387976" y="4591928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10" idx="2"/>
          </p:cNvCxnSpPr>
          <p:nvPr/>
        </p:nvCxnSpPr>
        <p:spPr>
          <a:xfrm>
            <a:off x="1907308" y="4072596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10" idx="0"/>
          </p:cNvCxnSpPr>
          <p:nvPr/>
        </p:nvCxnSpPr>
        <p:spPr>
          <a:xfrm rot="5400000">
            <a:off x="38334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 rot="5400000">
            <a:off x="141493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4"/>
            <a:endCxn id="5" idx="0"/>
          </p:cNvCxnSpPr>
          <p:nvPr/>
        </p:nvCxnSpPr>
        <p:spPr>
          <a:xfrm rot="16200000" flipH="1">
            <a:off x="3829306" y="4588998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8" idx="7"/>
          </p:cNvCxnSpPr>
          <p:nvPr/>
        </p:nvCxnSpPr>
        <p:spPr>
          <a:xfrm rot="5400000">
            <a:off x="2025532" y="4080624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9" idx="7"/>
          </p:cNvCxnSpPr>
          <p:nvPr/>
        </p:nvCxnSpPr>
        <p:spPr>
          <a:xfrm rot="5400000">
            <a:off x="2005604" y="3075956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9" idx="6"/>
          </p:cNvCxnSpPr>
          <p:nvPr/>
        </p:nvCxnSpPr>
        <p:spPr>
          <a:xfrm rot="10800000">
            <a:off x="1907308" y="5111260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5"/>
            <a:endCxn id="5" idx="1"/>
          </p:cNvCxnSpPr>
          <p:nvPr/>
        </p:nvCxnSpPr>
        <p:spPr>
          <a:xfrm rot="16200000" flipH="1">
            <a:off x="2008534" y="3073026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4"/>
            <a:endCxn id="6" idx="0"/>
          </p:cNvCxnSpPr>
          <p:nvPr/>
        </p:nvCxnSpPr>
        <p:spPr>
          <a:xfrm rot="5400000">
            <a:off x="1395010" y="3560298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2"/>
            <a:endCxn id="8" idx="2"/>
          </p:cNvCxnSpPr>
          <p:nvPr/>
        </p:nvCxnSpPr>
        <p:spPr>
          <a:xfrm rot="10800000" flipV="1">
            <a:off x="1297708" y="3048000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2" idx="0"/>
          </p:cNvCxnSpPr>
          <p:nvPr/>
        </p:nvCxnSpPr>
        <p:spPr>
          <a:xfrm rot="5400000">
            <a:off x="3859198" y="5603630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5"/>
            <a:endCxn id="12" idx="1"/>
          </p:cNvCxnSpPr>
          <p:nvPr/>
        </p:nvCxnSpPr>
        <p:spPr>
          <a:xfrm rot="16200000" flipH="1">
            <a:off x="2028462" y="4077694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6"/>
            <a:endCxn id="12" idx="6"/>
          </p:cNvCxnSpPr>
          <p:nvPr/>
        </p:nvCxnSpPr>
        <p:spPr>
          <a:xfrm>
            <a:off x="4345708" y="3048000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4788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72061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978058" y="1833143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43511" y="3058183"/>
            <a:ext cx="3709989" cy="28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en-US" sz="2300" i="1" dirty="0">
                <a:solidFill>
                  <a:schemeClr val="tx1"/>
                </a:solidFill>
              </a:rPr>
              <a:t>If the constructed graph has a cycle then no precedence functions exist. When there are no cycles collect the length of the longest paths from the groups of f</a:t>
            </a:r>
            <a:r>
              <a:rPr lang="en-US" sz="2300" i="1" baseline="-25000" dirty="0">
                <a:solidFill>
                  <a:schemeClr val="tx1"/>
                </a:solidFill>
              </a:rPr>
              <a:t>a</a:t>
            </a:r>
            <a:r>
              <a:rPr lang="en-US" sz="2300" i="1" dirty="0">
                <a:solidFill>
                  <a:schemeClr val="tx1"/>
                </a:solidFill>
              </a:rPr>
              <a:t> and </a:t>
            </a:r>
            <a:r>
              <a:rPr lang="en-US" sz="2300" i="1" dirty="0" err="1">
                <a:solidFill>
                  <a:schemeClr val="tx1"/>
                </a:solidFill>
              </a:rPr>
              <a:t>g</a:t>
            </a:r>
            <a:r>
              <a:rPr lang="en-US" sz="2300" i="1" baseline="-25000" dirty="0" err="1">
                <a:solidFill>
                  <a:schemeClr val="tx1"/>
                </a:solidFill>
              </a:rPr>
              <a:t>b</a:t>
            </a:r>
            <a:r>
              <a:rPr lang="en-US" sz="2300" i="1" dirty="0">
                <a:solidFill>
                  <a:schemeClr val="tx1"/>
                </a:solidFill>
              </a:rPr>
              <a:t> respectively.</a:t>
            </a:r>
            <a:endParaRPr lang="en-US" sz="2300" dirty="0">
              <a:solidFill>
                <a:schemeClr val="tx1"/>
              </a:solidFill>
            </a:endParaRPr>
          </a:p>
          <a:p>
            <a:pPr algn="just"/>
            <a:endParaRPr lang="en-US" sz="23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71986" y="4327907"/>
            <a:ext cx="253727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41260" y="4663751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41260" y="5060267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641260" y="5386387"/>
            <a:ext cx="32385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641260" y="5791200"/>
            <a:ext cx="145724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4788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26324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979890" y="2177213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78593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26324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791314" y="1835506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03696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5993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791314" y="2202840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45240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5993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467600" y="1824279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73035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96575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467600" y="2197914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60729"/>
              </p:ext>
            </p:extLst>
          </p:nvPr>
        </p:nvGraphicFramePr>
        <p:xfrm>
          <a:off x="5243512" y="1382319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14573"/>
              </p:ext>
            </p:extLst>
          </p:nvPr>
        </p:nvGraphicFramePr>
        <p:xfrm>
          <a:off x="5243511" y="175595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2378"/>
              </p:ext>
            </p:extLst>
          </p:nvPr>
        </p:nvGraphicFramePr>
        <p:xfrm>
          <a:off x="5243511" y="2121714"/>
          <a:ext cx="3533779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72264"/>
                <a:gridCol w="722429"/>
                <a:gridCol w="722429"/>
                <a:gridCol w="730856"/>
                <a:gridCol w="685801"/>
              </a:tblGrid>
              <a:tr h="36090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371339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91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075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913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9132" y="379204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707532" y="2753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69132" y="1728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13392" y="47767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endParaRPr lang="en-US" b="1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 rot="5400000">
            <a:off x="1359400" y="3577515"/>
            <a:ext cx="429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6"/>
            <a:endCxn id="40" idx="2"/>
          </p:cNvCxnSpPr>
          <p:nvPr/>
        </p:nvCxnSpPr>
        <p:spPr>
          <a:xfrm>
            <a:off x="1878732" y="3058183"/>
            <a:ext cx="1828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4"/>
            <a:endCxn id="40" idx="0"/>
          </p:cNvCxnSpPr>
          <p:nvPr/>
        </p:nvCxnSpPr>
        <p:spPr>
          <a:xfrm rot="5400000">
            <a:off x="38048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4"/>
            <a:endCxn id="38" idx="0"/>
          </p:cNvCxnSpPr>
          <p:nvPr/>
        </p:nvCxnSpPr>
        <p:spPr>
          <a:xfrm rot="5400000">
            <a:off x="138636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35" idx="0"/>
          </p:cNvCxnSpPr>
          <p:nvPr/>
        </p:nvCxnSpPr>
        <p:spPr>
          <a:xfrm rot="16200000" flipH="1">
            <a:off x="3800730" y="3574585"/>
            <a:ext cx="429064" cy="58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8" idx="7"/>
          </p:cNvCxnSpPr>
          <p:nvPr/>
        </p:nvCxnSpPr>
        <p:spPr>
          <a:xfrm rot="5400000">
            <a:off x="1996956" y="3066211"/>
            <a:ext cx="1592352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39" idx="7"/>
          </p:cNvCxnSpPr>
          <p:nvPr/>
        </p:nvCxnSpPr>
        <p:spPr>
          <a:xfrm rot="5400000">
            <a:off x="1977028" y="2061543"/>
            <a:ext cx="1632208" cy="2007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9" idx="6"/>
          </p:cNvCxnSpPr>
          <p:nvPr/>
        </p:nvCxnSpPr>
        <p:spPr>
          <a:xfrm rot="10800000">
            <a:off x="1878732" y="4096847"/>
            <a:ext cx="183466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5"/>
            <a:endCxn id="35" idx="1"/>
          </p:cNvCxnSpPr>
          <p:nvPr/>
        </p:nvCxnSpPr>
        <p:spPr>
          <a:xfrm rot="16200000" flipH="1">
            <a:off x="1979958" y="2058613"/>
            <a:ext cx="1632208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36" idx="0"/>
          </p:cNvCxnSpPr>
          <p:nvPr/>
        </p:nvCxnSpPr>
        <p:spPr>
          <a:xfrm rot="5400000">
            <a:off x="1366434" y="2545885"/>
            <a:ext cx="41499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1" idx="2"/>
            <a:endCxn id="38" idx="2"/>
          </p:cNvCxnSpPr>
          <p:nvPr/>
        </p:nvCxnSpPr>
        <p:spPr>
          <a:xfrm rot="10800000" flipV="1">
            <a:off x="1269132" y="2033587"/>
            <a:ext cx="1588" cy="3048000"/>
          </a:xfrm>
          <a:prstGeom prst="curvedConnector3">
            <a:avLst>
              <a:gd name="adj1" fmla="val 42909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4"/>
            <a:endCxn id="42" idx="0"/>
          </p:cNvCxnSpPr>
          <p:nvPr/>
        </p:nvCxnSpPr>
        <p:spPr>
          <a:xfrm rot="5400000">
            <a:off x="3830622" y="4589217"/>
            <a:ext cx="37514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2" idx="1"/>
          </p:cNvCxnSpPr>
          <p:nvPr/>
        </p:nvCxnSpPr>
        <p:spPr>
          <a:xfrm rot="16200000" flipH="1">
            <a:off x="1999886" y="3063281"/>
            <a:ext cx="1592352" cy="2013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7" idx="6"/>
            <a:endCxn id="42" idx="6"/>
          </p:cNvCxnSpPr>
          <p:nvPr/>
        </p:nvCxnSpPr>
        <p:spPr>
          <a:xfrm>
            <a:off x="4317132" y="2033587"/>
            <a:ext cx="5860" cy="3048000"/>
          </a:xfrm>
          <a:prstGeom prst="curvedConnector3">
            <a:avLst>
              <a:gd name="adj1" fmla="val 103401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08137" y="1824279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55784" y="2190039"/>
            <a:ext cx="438172" cy="203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LR Parser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Ambiguous Grammar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A context free grammar G is ambiguous if there is at least one string in L(G) having two or more distinct derivation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Example: S</a:t>
            </a:r>
            <a:r>
              <a:rPr lang="en-IN" dirty="0" smtClean="0">
                <a:sym typeface="Wingdings" pitchFamily="2" charset="2"/>
              </a:rPr>
              <a:t>S+S | S-S | S*S | S/S | (S) | 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ym typeface="Wingdings" pitchFamily="2" charset="2"/>
              </a:rPr>
              <a:t>String: </a:t>
            </a:r>
            <a:r>
              <a:rPr lang="en-IN" dirty="0" err="1" smtClean="0">
                <a:sym typeface="Wingdings" pitchFamily="2" charset="2"/>
              </a:rPr>
              <a:t>a+a</a:t>
            </a:r>
            <a:r>
              <a:rPr lang="en-IN" dirty="0" smtClean="0">
                <a:sym typeface="Wingdings" pitchFamily="2" charset="2"/>
              </a:rPr>
              <a:t>*a</a:t>
            </a:r>
          </a:p>
          <a:p>
            <a:pPr marL="0" indent="0" algn="just">
              <a:buNone/>
            </a:pPr>
            <a:r>
              <a:rPr lang="en-IN" dirty="0" smtClean="0">
                <a:sym typeface="Wingdings" pitchFamily="2" charset="2"/>
              </a:rPr>
              <a:t>	S					S</a:t>
            </a:r>
          </a:p>
          <a:p>
            <a:pPr marL="0" indent="0" algn="just">
              <a:buNone/>
            </a:pPr>
            <a:r>
              <a:rPr lang="en-IN" dirty="0" smtClean="0">
                <a:sym typeface="Wingdings" pitchFamily="2" charset="2"/>
              </a:rPr>
              <a:t>	S*S					S+S</a:t>
            </a:r>
          </a:p>
          <a:p>
            <a:pPr marL="0" indent="0" algn="just">
              <a:buNone/>
            </a:pPr>
            <a:r>
              <a:rPr lang="en-IN" dirty="0" smtClean="0">
                <a:sym typeface="Wingdings" pitchFamily="2" charset="2"/>
              </a:rPr>
              <a:t>	S+S*S					</a:t>
            </a:r>
            <a:r>
              <a:rPr lang="en-IN" dirty="0" err="1">
                <a:sym typeface="Wingdings" pitchFamily="2" charset="2"/>
              </a:rPr>
              <a:t>a</a:t>
            </a:r>
            <a:r>
              <a:rPr lang="en-IN" dirty="0" err="1" smtClean="0">
                <a:sym typeface="Wingdings" pitchFamily="2" charset="2"/>
              </a:rPr>
              <a:t>+S</a:t>
            </a:r>
            <a:endParaRPr lang="en-IN" dirty="0" smtClean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dirty="0" smtClean="0">
                <a:sym typeface="Wingdings" pitchFamily="2" charset="2"/>
              </a:rPr>
              <a:t>	</a:t>
            </a:r>
            <a:r>
              <a:rPr lang="en-IN" dirty="0" err="1" smtClean="0">
                <a:sym typeface="Wingdings" pitchFamily="2" charset="2"/>
              </a:rPr>
              <a:t>a+S</a:t>
            </a:r>
            <a:r>
              <a:rPr lang="en-IN" dirty="0" smtClean="0">
                <a:sym typeface="Wingdings" pitchFamily="2" charset="2"/>
              </a:rPr>
              <a:t>*S					</a:t>
            </a:r>
            <a:r>
              <a:rPr lang="en-IN" dirty="0" err="1" smtClean="0">
                <a:sym typeface="Wingdings" pitchFamily="2" charset="2"/>
              </a:rPr>
              <a:t>a+S</a:t>
            </a:r>
            <a:r>
              <a:rPr lang="en-IN" dirty="0" smtClean="0">
                <a:sym typeface="Wingdings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dirty="0" smtClean="0">
                <a:sym typeface="Wingdings" pitchFamily="2" charset="2"/>
              </a:rPr>
              <a:t>	</a:t>
            </a:r>
            <a:r>
              <a:rPr lang="en-IN" dirty="0" err="1" smtClean="0">
                <a:sym typeface="Wingdings" pitchFamily="2" charset="2"/>
              </a:rPr>
              <a:t>a+a</a:t>
            </a:r>
            <a:r>
              <a:rPr lang="en-IN" dirty="0" smtClean="0">
                <a:sym typeface="Wingdings" pitchFamily="2" charset="2"/>
              </a:rPr>
              <a:t>*S					</a:t>
            </a:r>
            <a:r>
              <a:rPr lang="en-IN" dirty="0" err="1" smtClean="0">
                <a:sym typeface="Wingdings" pitchFamily="2" charset="2"/>
              </a:rPr>
              <a:t>a+a</a:t>
            </a:r>
            <a:r>
              <a:rPr lang="en-IN" dirty="0" smtClean="0">
                <a:sym typeface="Wingdings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dirty="0" smtClean="0">
                <a:sym typeface="Wingdings" pitchFamily="2" charset="2"/>
              </a:rPr>
              <a:t>	</a:t>
            </a:r>
            <a:r>
              <a:rPr lang="en-IN" dirty="0" err="1" smtClean="0">
                <a:sym typeface="Wingdings" pitchFamily="2" charset="2"/>
              </a:rPr>
              <a:t>a+a</a:t>
            </a:r>
            <a:r>
              <a:rPr lang="en-IN" dirty="0" smtClean="0">
                <a:sym typeface="Wingdings" pitchFamily="2" charset="2"/>
              </a:rPr>
              <a:t>*a					</a:t>
            </a:r>
            <a:r>
              <a:rPr lang="en-IN" dirty="0" err="1" smtClean="0">
                <a:sym typeface="Wingdings" pitchFamily="2" charset="2"/>
              </a:rPr>
              <a:t>a+a</a:t>
            </a:r>
            <a:r>
              <a:rPr lang="en-IN" dirty="0" smtClean="0">
                <a:sym typeface="Wingdings" pitchFamily="2" charset="2"/>
              </a:rPr>
              <a:t>*a</a:t>
            </a:r>
          </a:p>
          <a:p>
            <a:pPr marL="0" indent="0" algn="just">
              <a:buNone/>
            </a:pPr>
            <a:r>
              <a:rPr lang="en-US" dirty="0" smtClean="0"/>
              <a:t>Here, we have two left most derivation for string </a:t>
            </a:r>
            <a:r>
              <a:rPr lang="en-US" i="1" dirty="0" err="1" smtClean="0"/>
              <a:t>a+a</a:t>
            </a:r>
            <a:r>
              <a:rPr lang="en-US" i="1" dirty="0" smtClean="0"/>
              <a:t>*a</a:t>
            </a:r>
            <a:r>
              <a:rPr lang="en-US" dirty="0" smtClean="0"/>
              <a:t> hence, above grammar is ambiguous.</a:t>
            </a:r>
            <a:endParaRPr lang="en-IN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121392" y="3607031"/>
            <a:ext cx="288748" cy="16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25178" y="3595468"/>
            <a:ext cx="251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05340" y="4080804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0260" y="4509868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10396" y="4981136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91664" y="4066736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04892" y="4523516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68328" y="4967068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91396" y="5861540"/>
            <a:ext cx="2971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32" y="2727842"/>
            <a:ext cx="1933845" cy="260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20" y="2613526"/>
            <a:ext cx="202910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200" dirty="0"/>
              <a:t>LR parsing is most efficient method of bottom up parsing which can be used to parse large class of context free grammar.</a:t>
            </a:r>
          </a:p>
          <a:p>
            <a:pPr algn="just"/>
            <a:r>
              <a:rPr lang="en-US" sz="2200" dirty="0"/>
              <a:t>The technique is called LR(k) </a:t>
            </a:r>
            <a:r>
              <a:rPr lang="en-US" sz="2200" dirty="0" smtClean="0"/>
              <a:t>parsing:  The </a:t>
            </a:r>
            <a:r>
              <a:rPr lang="en-US" sz="2200" dirty="0"/>
              <a:t>“L” is for left to right scanning of input symbol, the “R” for constructing right most derivation in reverse, and the k for the number of input symbols of </a:t>
            </a:r>
            <a:r>
              <a:rPr lang="en-US" sz="2200" dirty="0" err="1"/>
              <a:t>lookahead</a:t>
            </a:r>
            <a:r>
              <a:rPr lang="en-US" sz="2200" dirty="0"/>
              <a:t> that are used in making parsing decision.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1469" y="4309905"/>
            <a:ext cx="1285875" cy="79549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program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31700" y="3374960"/>
            <a:ext cx="838200" cy="3371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2194" y="4607740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8" name="AutoShape 14"/>
          <p:cNvCxnSpPr>
            <a:cxnSpLocks noChangeShapeType="1"/>
          </p:cNvCxnSpPr>
          <p:nvPr/>
        </p:nvCxnSpPr>
        <p:spPr bwMode="auto">
          <a:xfrm flipV="1">
            <a:off x="4725313" y="3776505"/>
            <a:ext cx="0" cy="5334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5"/>
          <p:cNvCxnSpPr>
            <a:cxnSpLocks noChangeShapeType="1"/>
          </p:cNvCxnSpPr>
          <p:nvPr/>
        </p:nvCxnSpPr>
        <p:spPr bwMode="auto">
          <a:xfrm flipH="1">
            <a:off x="3409481" y="4809650"/>
            <a:ext cx="657225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6"/>
          <p:cNvCxnSpPr>
            <a:cxnSpLocks noChangeShapeType="1"/>
          </p:cNvCxnSpPr>
          <p:nvPr/>
        </p:nvCxnSpPr>
        <p:spPr bwMode="auto">
          <a:xfrm>
            <a:off x="5357344" y="4760775"/>
            <a:ext cx="704850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24" y="4619611"/>
            <a:ext cx="914400" cy="38007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42563"/>
              </p:ext>
            </p:extLst>
          </p:nvPr>
        </p:nvGraphicFramePr>
        <p:xfrm>
          <a:off x="3938118" y="3418141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76556"/>
              </p:ext>
            </p:extLst>
          </p:nvPr>
        </p:nvGraphicFramePr>
        <p:xfrm>
          <a:off x="3001749" y="4067970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20" idx="0"/>
          </p:cNvCxnSpPr>
          <p:nvPr/>
        </p:nvCxnSpPr>
        <p:spPr>
          <a:xfrm>
            <a:off x="4714407" y="5105400"/>
            <a:ext cx="10906" cy="52092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676103" y="5626324"/>
            <a:ext cx="2098419" cy="388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Table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76103" y="6014556"/>
            <a:ext cx="1085850" cy="34034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734907" y="6014556"/>
            <a:ext cx="1039615" cy="34034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7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20" grpId="0" animBg="1"/>
      <p:bldP spid="21" grpId="0" animBg="1"/>
      <p:bldP spid="2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LR Parser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5240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 Parser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3444" y="35052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SLR Parser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4080" y="35052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CLR Parser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LR Parser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4716" y="35052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LALR Parser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 flipH="1">
            <a:off x="1966444" y="2286000"/>
            <a:ext cx="2605556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 flipH="1">
            <a:off x="4567080" y="2286000"/>
            <a:ext cx="492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>
            <a:off x="4572000" y="2286000"/>
            <a:ext cx="2595716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SLR Parser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construct SLR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Canonical set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SLR parsing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Parse the input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Closure &amp; </a:t>
            </a:r>
            <a:r>
              <a:rPr lang="en-US" dirty="0" err="1" smtClean="0"/>
              <a:t>goto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Xb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Closure(I):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X.</a:t>
            </a:r>
            <a:r>
              <a:rPr lang="en-US" dirty="0" err="1" smtClean="0">
                <a:sym typeface="Wingdings" panose="05000000000000000000" pitchFamily="2" charset="2"/>
              </a:rPr>
              <a:t>Xb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Goto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(I,X)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XX.b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800" y="2362200"/>
            <a:ext cx="152400" cy="762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Closure &amp; </a:t>
            </a:r>
            <a:r>
              <a:rPr lang="en-US" dirty="0" err="1" smtClean="0"/>
              <a:t>goto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Xb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Closure(I):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X  X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Goto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(I,X)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X X b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6444" y="2118852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3426" y="3092244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2.59259E-6 L -0.00226 0.00047 C -0.00174 0.04584 -0.00174 0.0919 -0.00069 0.13773 C -0.00052 0.14422 0.00017 0.15023 0.00087 0.15602 C 0.00174 0.1625 0.00278 0.16898 0.00417 0.17408 C 0.00729 0.18588 0.0099 0.18704 0.01372 0.19236 C 0.01667 0.19028 0.02847 0.19236 0.0316 0.17408 C 0.03333 0.1632 0.03368 0.15023 0.03472 0.13773 L 0.03646 0.11968 C 0.03576 0.09954 0.03576 0.07963 0.03472 0.05949 C 0.0342 0.04722 0.03264 0.03542 0.0316 0.02385 C 0.02969 0.00371 0.02986 0.01227 0.02986 -2.59259E-6 " pathEditMode="relative" rAng="0" ptsTypes="AAAAAAAAAA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Closure &amp; </a:t>
            </a:r>
            <a:r>
              <a:rPr lang="en-US" dirty="0" err="1" smtClean="0"/>
              <a:t>goto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SAS | b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ASA | a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Closure(I):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.AS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S.b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A.SA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A.a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Goto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(I,A)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SA.S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.AS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S</a:t>
            </a:r>
            <a:r>
              <a:rPr lang="en-US" dirty="0" err="1">
                <a:sym typeface="Wingdings" panose="05000000000000000000" pitchFamily="2" charset="2"/>
              </a:rPr>
              <a:t>.b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.SA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dirty="0" err="1">
                <a:sym typeface="Wingdings" panose="05000000000000000000" pitchFamily="2" charset="2"/>
              </a:rPr>
              <a:t>.a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971800"/>
            <a:ext cx="1676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FF0000"/>
                </a:solidFill>
              </a:rPr>
              <a:t>Goto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I,b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S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0229" y="3467100"/>
            <a:ext cx="16764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FF0000"/>
                </a:solidFill>
              </a:rPr>
              <a:t>Goto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I,a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3886200"/>
            <a:ext cx="1676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FF0000"/>
                </a:solidFill>
              </a:rPr>
              <a:t>Goto</a:t>
            </a:r>
            <a:r>
              <a:rPr lang="en-US" sz="2200" dirty="0" smtClean="0">
                <a:solidFill>
                  <a:srgbClr val="FF0000"/>
                </a:solidFill>
              </a:rPr>
              <a:t>(I,S)</a:t>
            </a:r>
          </a:p>
          <a:p>
            <a:pPr marL="339725"/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S.A</a:t>
            </a:r>
          </a:p>
          <a:p>
            <a:pPr marL="339725"/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SA</a:t>
            </a:r>
          </a:p>
          <a:p>
            <a:pPr marL="339725"/>
            <a:r>
              <a:rPr lang="en-US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.</a:t>
            </a:r>
            <a:r>
              <a:rPr lang="en-US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endParaRPr lang="en-US" sz="2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39725"/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S.AS</a:t>
            </a:r>
          </a:p>
          <a:p>
            <a:pPr marL="339725"/>
            <a:r>
              <a:rPr lang="en-US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S.b</a:t>
            </a: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39725"/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52600" y="1905000"/>
            <a:ext cx="806244" cy="1219200"/>
            <a:chOff x="1752600" y="1905000"/>
            <a:chExt cx="806244" cy="121920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558844" y="1905000"/>
              <a:ext cx="0" cy="381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752600" y="1905000"/>
              <a:ext cx="806244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1905000"/>
              <a:ext cx="0" cy="12192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52600" y="3124200"/>
              <a:ext cx="381000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9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Closure &amp; </a:t>
            </a:r>
            <a:r>
              <a:rPr lang="en-US" dirty="0" err="1" smtClean="0"/>
              <a:t>goto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ym typeface="Wingdings" panose="05000000000000000000" pitchFamily="2" charset="2"/>
              </a:rPr>
              <a:t>SAa</a:t>
            </a:r>
            <a:r>
              <a:rPr lang="en-US" sz="2000" dirty="0" smtClean="0">
                <a:sym typeface="Wingdings" panose="05000000000000000000" pitchFamily="2" charset="2"/>
              </a:rPr>
              <a:t> | </a:t>
            </a:r>
            <a:r>
              <a:rPr lang="en-US" sz="2000" dirty="0" err="1" smtClean="0">
                <a:sym typeface="Wingdings" panose="05000000000000000000" pitchFamily="2" charset="2"/>
              </a:rPr>
              <a:t>bAc</a:t>
            </a:r>
            <a:r>
              <a:rPr lang="en-US" sz="2000" dirty="0" smtClean="0">
                <a:sym typeface="Wingdings" panose="05000000000000000000" pitchFamily="2" charset="2"/>
              </a:rPr>
              <a:t> | </a:t>
            </a:r>
            <a:r>
              <a:rPr lang="en-US" sz="2000" dirty="0" err="1" smtClean="0">
                <a:sym typeface="Wingdings" panose="05000000000000000000" pitchFamily="2" charset="2"/>
              </a:rPr>
              <a:t>Bc</a:t>
            </a:r>
            <a:r>
              <a:rPr lang="en-US" sz="2000" dirty="0" smtClean="0">
                <a:sym typeface="Wingdings" panose="05000000000000000000" pitchFamily="2" charset="2"/>
              </a:rPr>
              <a:t> | </a:t>
            </a:r>
            <a:r>
              <a:rPr lang="en-US" sz="2000" dirty="0" err="1" smtClean="0">
                <a:sym typeface="Wingdings" panose="05000000000000000000" pitchFamily="2" charset="2"/>
              </a:rPr>
              <a:t>bBc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 smtClean="0">
                <a:sym typeface="Wingdings" panose="05000000000000000000" pitchFamily="2" charset="2"/>
              </a:rPr>
              <a:t>Ad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 smtClean="0">
                <a:sym typeface="Wingdings" panose="05000000000000000000" pitchFamily="2" charset="2"/>
              </a:rPr>
              <a:t>Bd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Closure(I)</a:t>
            </a:r>
            <a:r>
              <a:rPr lang="en-US" sz="2000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 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S.Aa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S.</a:t>
            </a:r>
            <a:r>
              <a:rPr lang="en-US" sz="2000" dirty="0" err="1" smtClean="0">
                <a:sym typeface="Wingdings" panose="05000000000000000000" pitchFamily="2" charset="2"/>
              </a:rPr>
              <a:t>bAc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S.</a:t>
            </a:r>
            <a:r>
              <a:rPr lang="en-US" sz="2000" dirty="0" err="1" smtClean="0">
                <a:sym typeface="Wingdings" panose="05000000000000000000" pitchFamily="2" charset="2"/>
              </a:rPr>
              <a:t>Bc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S.</a:t>
            </a:r>
            <a:r>
              <a:rPr lang="en-US" sz="2000" dirty="0" err="1" smtClean="0">
                <a:sym typeface="Wingdings" panose="05000000000000000000" pitchFamily="2" charset="2"/>
              </a:rPr>
              <a:t>bBc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dirty="0" err="1" smtClean="0">
                <a:sym typeface="Wingdings" panose="05000000000000000000" pitchFamily="2" charset="2"/>
              </a:rPr>
              <a:t>A.d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dirty="0" err="1" smtClean="0">
                <a:sym typeface="Wingdings" panose="05000000000000000000" pitchFamily="2" charset="2"/>
              </a:rPr>
              <a:t>B.d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Goto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(I,A)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SA.a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88226" y="4343400"/>
            <a:ext cx="1676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Goto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I,b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b.Ac</a:t>
            </a:r>
            <a:endParaRPr lang="en-US" sz="2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Sb.Bc</a:t>
            </a:r>
            <a:endParaRPr lang="en-US" sz="2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A.d</a:t>
            </a:r>
            <a:endParaRPr lang="en-US" sz="2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B.d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2856" y="4542505"/>
            <a:ext cx="16764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Goto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I,d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Bd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2663" y="3886200"/>
            <a:ext cx="1676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Goto</a:t>
            </a:r>
            <a:r>
              <a:rPr lang="en-US" sz="2000" dirty="0" smtClean="0">
                <a:solidFill>
                  <a:srgbClr val="FF0000"/>
                </a:solidFill>
              </a:rPr>
              <a:t>(I,B)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SB.c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SLR(1)- Simple LR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956" y="2607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" y="286954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24" y="316451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23" y="343965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22" y="36909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97" y="392717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123" y="420962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41" y="2426872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5336" y="115846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976" y="111947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4098" y="144967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5731" y="2090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5971" y="202154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2706" y="23787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9965" y="31278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2943" y="2942817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1847" y="40255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3531" y="429163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31" y="458604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531" y="485978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66465" y="512636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3582" y="536381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0699" y="563029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2931" y="3847633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77847" y="5638727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5226" y="5540051"/>
            <a:ext cx="1409700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1823" y="975973"/>
            <a:ext cx="1588688" cy="43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671" y="129559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67101" y="15621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1996" y="1769807"/>
            <a:ext cx="1557940" cy="42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6587" y="206609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4153" y="931803"/>
            <a:ext cx="1469536" cy="14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41354" y="290600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9474" y="320073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6591" y="346721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4071" y="2518291"/>
            <a:ext cx="1409700" cy="125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50469" y="40316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5174" y="426708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8619" y="3981240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70910" y="476281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66587" y="498193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8776" y="4708826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1499541" y="1484997"/>
            <a:ext cx="1168435" cy="14074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8545186">
            <a:off x="1267316" y="164420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6" idx="1"/>
          </p:cNvCxnSpPr>
          <p:nvPr/>
        </p:nvCxnSpPr>
        <p:spPr>
          <a:xfrm flipV="1">
            <a:off x="1504455" y="2387067"/>
            <a:ext cx="1471516" cy="86427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620691">
            <a:off x="1508331" y="239981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15" idx="3"/>
            <a:endCxn id="33" idx="1"/>
          </p:cNvCxnSpPr>
          <p:nvPr/>
        </p:nvCxnSpPr>
        <p:spPr>
          <a:xfrm flipV="1">
            <a:off x="1499541" y="3249535"/>
            <a:ext cx="1463402" cy="25787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0920331">
            <a:off x="1580360" y="29584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55890">
            <a:off x="1644265" y="364087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90529" y="3837366"/>
            <a:ext cx="1485442" cy="46911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3571139">
            <a:off x="1383728" y="447263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90781" y="4143283"/>
            <a:ext cx="810704" cy="140278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77676" y="1503327"/>
            <a:ext cx="1448359" cy="234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21978" y="10903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55" idx="1"/>
          </p:cNvCxnSpPr>
          <p:nvPr/>
        </p:nvCxnSpPr>
        <p:spPr>
          <a:xfrm>
            <a:off x="4391407" y="2395395"/>
            <a:ext cx="1142664" cy="7492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848176">
            <a:off x="4346372" y="232051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368430" y="4177488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85117" y="37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358602" y="4959542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45793" y="459458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89841" y="975973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E+T | T</a:t>
            </a: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 T*F | F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 (E) | id</a:t>
            </a:r>
            <a:endParaRPr lang="en-US" sz="2200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3391" y="2547561"/>
            <a:ext cx="2305906" cy="43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Augmented Grammar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54014" y="2775116"/>
            <a:ext cx="3253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5" grpId="0" animBg="1"/>
      <p:bldP spid="16" grpId="0"/>
      <p:bldP spid="17" grpId="0" animBg="1"/>
      <p:bldP spid="20" grpId="0"/>
      <p:bldP spid="25" grpId="0"/>
      <p:bldP spid="26" grpId="0" animBg="1"/>
      <p:bldP spid="27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5" grpId="0"/>
      <p:bldP spid="46" grpId="0"/>
      <p:bldP spid="47" grpId="0"/>
      <p:bldP spid="48" grpId="0"/>
      <p:bldP spid="49" grpId="0" animBg="1"/>
      <p:bldP spid="51" grpId="0"/>
      <p:bldP spid="53" grpId="0"/>
      <p:bldP spid="54" grpId="0"/>
      <p:bldP spid="55" grpId="0" animBg="1"/>
      <p:bldP spid="56" grpId="0"/>
      <p:bldP spid="57" grpId="0"/>
      <p:bldP spid="58" grpId="0" animBg="1"/>
      <p:bldP spid="60" grpId="0"/>
      <p:bldP spid="61" grpId="0"/>
      <p:bldP spid="62" grpId="0" animBg="1"/>
      <p:bldP spid="14" grpId="0"/>
      <p:bldP spid="76" grpId="0"/>
      <p:bldP spid="78" grpId="0"/>
      <p:bldP spid="79" grpId="0"/>
      <p:bldP spid="81" grpId="0"/>
      <p:bldP spid="84" grpId="0"/>
      <p:bldP spid="86" grpId="0"/>
      <p:bldP spid="88" grpId="0"/>
      <p:bldP spid="92" grpId="0"/>
      <p:bldP spid="3" grpId="0"/>
      <p:bldP spid="3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SLR(1)- Simple LR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956" y="2607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" y="286954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24" y="316451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23" y="343965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122" y="36909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97" y="392717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123" y="420962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41" y="2426872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5336" y="115846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E’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976" y="111947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4098" y="1449670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5731" y="2090628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5971" y="2021549"/>
            <a:ext cx="1409700" cy="73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72706" y="23787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9965" y="3127849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62943" y="2942817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1847" y="40255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3531" y="429163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83531" y="458604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83531" y="485978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66465" y="512636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73582" y="536381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0699" y="563029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62931" y="3847633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77847" y="5638727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id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5226" y="5540051"/>
            <a:ext cx="1409700" cy="5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1823" y="975973"/>
            <a:ext cx="1588688" cy="43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E+.T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671" y="1295592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67101" y="15621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1996" y="1769807"/>
            <a:ext cx="1557940" cy="422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6587" y="2066098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04153" y="931803"/>
            <a:ext cx="1469536" cy="14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6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69686" y="287460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T*.F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9474" y="3200735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6591" y="346721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4071" y="2518291"/>
            <a:ext cx="1409700" cy="125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50469" y="403169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F(E.)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5174" y="4267082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E.+T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8619" y="3981240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70910" y="4762816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66587" y="498193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T.*F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8776" y="4708826"/>
            <a:ext cx="1409700" cy="61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57208" y="4385605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F(.E)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57208" y="4680011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.E+T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57208" y="4974417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57208" y="5248163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.T*F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40142" y="5485554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47259" y="5752187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F.(E)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54376" y="6018669"/>
            <a:ext cx="1494503" cy="333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F.id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8705" y="4212361"/>
            <a:ext cx="1409700" cy="216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84571" y="5551614"/>
            <a:ext cx="1524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TF.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22590" y="5411813"/>
            <a:ext cx="1409700" cy="550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1499541" y="1484997"/>
            <a:ext cx="1168435" cy="140746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8545186">
            <a:off x="1267316" y="1644207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endCxn id="26" idx="1"/>
          </p:cNvCxnSpPr>
          <p:nvPr/>
        </p:nvCxnSpPr>
        <p:spPr>
          <a:xfrm flipV="1">
            <a:off x="1504455" y="2387067"/>
            <a:ext cx="1471516" cy="86427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620691">
            <a:off x="1508331" y="239981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15" idx="3"/>
            <a:endCxn id="33" idx="1"/>
          </p:cNvCxnSpPr>
          <p:nvPr/>
        </p:nvCxnSpPr>
        <p:spPr>
          <a:xfrm flipV="1">
            <a:off x="1499541" y="3249535"/>
            <a:ext cx="1463402" cy="25787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0920331">
            <a:off x="1580360" y="29584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55890">
            <a:off x="1673768" y="36860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490529" y="3837366"/>
            <a:ext cx="1485442" cy="469115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3571139">
            <a:off x="1383728" y="4472632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90781" y="4143283"/>
            <a:ext cx="810704" cy="1402781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77676" y="1503327"/>
            <a:ext cx="1448359" cy="2344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21978" y="1090366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,+)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55" idx="1"/>
          </p:cNvCxnSpPr>
          <p:nvPr/>
        </p:nvCxnSpPr>
        <p:spPr>
          <a:xfrm>
            <a:off x="4391407" y="2395395"/>
            <a:ext cx="1142664" cy="74920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848176">
            <a:off x="4346372" y="2320510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368430" y="4158229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285117" y="3793268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358602" y="4959542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245793" y="4594581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48059" y="4684258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363517" y="5642888"/>
            <a:ext cx="1168974" cy="13512"/>
          </a:xfrm>
          <a:prstGeom prst="straightConnector1">
            <a:avLst/>
          </a:prstGeom>
          <a:ln w="25400">
            <a:solidFill>
              <a:srgbClr val="00A2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250708" y="5263179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508356" y="5352862"/>
            <a:ext cx="609600" cy="536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62637" y="5411813"/>
            <a:ext cx="2932273" cy="939925"/>
            <a:chOff x="4362637" y="5411813"/>
            <a:chExt cx="2932273" cy="9399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62637" y="5791272"/>
              <a:ext cx="1211828" cy="560466"/>
            </a:xfrm>
            <a:prstGeom prst="line">
              <a:avLst/>
            </a:prstGeom>
            <a:ln w="25400">
              <a:solidFill>
                <a:srgbClr val="1EB24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556307" y="5411813"/>
              <a:ext cx="1738603" cy="935736"/>
            </a:xfrm>
            <a:prstGeom prst="straightConnector1">
              <a:avLst/>
            </a:prstGeom>
            <a:ln w="25400">
              <a:solidFill>
                <a:srgbClr val="1EB2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 rot="20064152">
            <a:off x="5868574" y="5855003"/>
            <a:ext cx="1328672" cy="45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(I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1" grpId="1"/>
      <p:bldP spid="72" grpId="0" animBg="1"/>
      <p:bldP spid="72" grpId="1" build="allAtOnce" animBg="1"/>
      <p:bldP spid="3" grpId="0" animBg="1"/>
      <p:bldP spid="90" grpId="0"/>
      <p:bldP spid="93" grpId="0" animBg="1"/>
      <p:bldP spid="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29914</TotalTime>
  <Words>9525</Words>
  <Application>Microsoft Office PowerPoint</Application>
  <PresentationFormat>On-screen Show (4:3)</PresentationFormat>
  <Paragraphs>3720</Paragraphs>
  <Slides>119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Unit – 4 Pushdown Automata</vt:lpstr>
      <vt:lpstr>Role of Parser</vt:lpstr>
      <vt:lpstr>Derivation &amp; Ambiguity</vt:lpstr>
      <vt:lpstr>Derivation</vt:lpstr>
      <vt:lpstr> Leftmost Derivation </vt:lpstr>
      <vt:lpstr> Rightmost Derivation </vt:lpstr>
      <vt:lpstr>Exercise </vt:lpstr>
      <vt:lpstr>Ambiguous Grammar</vt:lpstr>
      <vt:lpstr>Ambiguous Grammar</vt:lpstr>
      <vt:lpstr>Exercise </vt:lpstr>
      <vt:lpstr>Left Recursion</vt:lpstr>
      <vt:lpstr>Left Recursion Removal</vt:lpstr>
      <vt:lpstr>Example: Left Recursion Removal</vt:lpstr>
      <vt:lpstr>Example: Left recursion removal</vt:lpstr>
      <vt:lpstr>Exercise</vt:lpstr>
      <vt:lpstr>Left factoring</vt:lpstr>
      <vt:lpstr>Left factoring Removal</vt:lpstr>
      <vt:lpstr>Example: Left factoring removal</vt:lpstr>
      <vt:lpstr>Exercise</vt:lpstr>
      <vt:lpstr>Parsing</vt:lpstr>
      <vt:lpstr>Parsing</vt:lpstr>
      <vt:lpstr>Classification of Parsing Methods</vt:lpstr>
      <vt:lpstr>Top Down Parsing</vt:lpstr>
      <vt:lpstr>Backtracking</vt:lpstr>
      <vt:lpstr>Backtracking</vt:lpstr>
      <vt:lpstr>Exercise</vt:lpstr>
      <vt:lpstr>Recursive Descent Parsing</vt:lpstr>
      <vt:lpstr>Recursive Descent Parsing</vt:lpstr>
      <vt:lpstr>Recursive Descent Parsing</vt:lpstr>
      <vt:lpstr>Exercise</vt:lpstr>
      <vt:lpstr>LL(1) Parsing</vt:lpstr>
      <vt:lpstr>LL(1) Parser</vt:lpstr>
      <vt:lpstr>LL(1) Parsing</vt:lpstr>
      <vt:lpstr>Rules to compute First of NT</vt:lpstr>
      <vt:lpstr>Rules to compute First of NT</vt:lpstr>
      <vt:lpstr>Rules to compute FOLLOW of NT</vt:lpstr>
      <vt:lpstr>Rules to compute FOLLOW of NT</vt:lpstr>
      <vt:lpstr>Rules to construct Predictive Parsing Table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Exercise</vt:lpstr>
      <vt:lpstr>Bottom Up Parsing</vt:lpstr>
      <vt:lpstr>Handle &amp; Handle pruning</vt:lpstr>
      <vt:lpstr>Shift Reduce Parser</vt:lpstr>
      <vt:lpstr>Example: Shift Reduce Parser</vt:lpstr>
      <vt:lpstr>Operator Precedence Parser</vt:lpstr>
      <vt:lpstr>Operator Precedence Parsing</vt:lpstr>
      <vt:lpstr>Steps of Operator Precedence Parsing</vt:lpstr>
      <vt:lpstr>Leading &amp; Trailing</vt:lpstr>
      <vt:lpstr>Rules to Establish a Relation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Example: Operator precedence parsing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Operator precedence function</vt:lpstr>
      <vt:lpstr>LR Parser</vt:lpstr>
      <vt:lpstr>LR Parser</vt:lpstr>
      <vt:lpstr>Types of LR Parser</vt:lpstr>
      <vt:lpstr>SLR Parser</vt:lpstr>
      <vt:lpstr>Steps to construct SLR Parser</vt:lpstr>
      <vt:lpstr>Computation of Closure &amp; goto function</vt:lpstr>
      <vt:lpstr>Computation of Closure &amp; goto function</vt:lpstr>
      <vt:lpstr>Computation of Closure &amp; goto function</vt:lpstr>
      <vt:lpstr>Computation of Closure &amp; goto function</vt:lpstr>
      <vt:lpstr>Example: SLR(1)- Simple LR</vt:lpstr>
      <vt:lpstr>Example: SLR(1)- Simple LR</vt:lpstr>
      <vt:lpstr>Example: SLR(1)- Simple LR</vt:lpstr>
      <vt:lpstr>Example: SLR(1)- Simple LR</vt:lpstr>
      <vt:lpstr>Example: SLR(1)- Simple LR</vt:lpstr>
      <vt:lpstr>Example: SLR(1)- Simple LR</vt:lpstr>
      <vt:lpstr>Example: SLR(1)- Simple LR</vt:lpstr>
      <vt:lpstr>Example: SLR(1)- Simple LR</vt:lpstr>
      <vt:lpstr>Example: SLR(1)- Simple LR</vt:lpstr>
      <vt:lpstr>Exercise</vt:lpstr>
      <vt:lpstr>CLR Parser</vt:lpstr>
      <vt:lpstr>Example: CLR(1)- Canonical LR</vt:lpstr>
      <vt:lpstr>Example: CLR(1)- Canonical LR</vt:lpstr>
      <vt:lpstr>Example: CLR(1)- Canonical LR</vt:lpstr>
      <vt:lpstr>Example: CLR(1)- Canonical LR</vt:lpstr>
      <vt:lpstr>Example: CLR(1)- Canonical LR</vt:lpstr>
      <vt:lpstr>LALR</vt:lpstr>
      <vt:lpstr>Example: LALR(1)- Lookahead LR</vt:lpstr>
      <vt:lpstr>Example: LALR(1)- Lookahead LR</vt:lpstr>
      <vt:lpstr>Example: LALR(1)- Lookahead LR</vt:lpstr>
      <vt:lpstr>Example: LALR(1)- Lookahead LR</vt:lpstr>
      <vt:lpstr>Example: LALR(1)- Lookahead LR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AMD</cp:lastModifiedBy>
  <cp:revision>2087</cp:revision>
  <dcterms:created xsi:type="dcterms:W3CDTF">2013-05-17T03:00:03Z</dcterms:created>
  <dcterms:modified xsi:type="dcterms:W3CDTF">2017-09-12T02:52:25Z</dcterms:modified>
</cp:coreProperties>
</file>