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466" r:id="rId3"/>
    <p:sldId id="486" r:id="rId4"/>
    <p:sldId id="467" r:id="rId5"/>
    <p:sldId id="469" r:id="rId6"/>
    <p:sldId id="468" r:id="rId7"/>
    <p:sldId id="487" r:id="rId8"/>
    <p:sldId id="472" r:id="rId9"/>
    <p:sldId id="470" r:id="rId10"/>
    <p:sldId id="471" r:id="rId11"/>
    <p:sldId id="488" r:id="rId12"/>
    <p:sldId id="485" r:id="rId13"/>
    <p:sldId id="473" r:id="rId14"/>
    <p:sldId id="474" r:id="rId15"/>
    <p:sldId id="475" r:id="rId16"/>
    <p:sldId id="484" r:id="rId17"/>
    <p:sldId id="476" r:id="rId18"/>
    <p:sldId id="477" r:id="rId19"/>
    <p:sldId id="489" r:id="rId20"/>
    <p:sldId id="483" r:id="rId21"/>
    <p:sldId id="478" r:id="rId22"/>
    <p:sldId id="490" r:id="rId23"/>
    <p:sldId id="482" r:id="rId24"/>
    <p:sldId id="479" r:id="rId25"/>
    <p:sldId id="480" r:id="rId26"/>
    <p:sldId id="481" r:id="rId27"/>
    <p:sldId id="49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PEc3CEhWJ9ErfGJFr7lnWw==" hashData="ZMCh36i0JbB7/JEHv2VhDT8bWjo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329C0"/>
    <a:srgbClr val="32C5CC"/>
    <a:srgbClr val="A5DCE3"/>
    <a:srgbClr val="DE3E3E"/>
    <a:srgbClr val="538CFF"/>
    <a:srgbClr val="1EB241"/>
    <a:srgbClr val="FF3300"/>
    <a:srgbClr val="00A249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101" autoAdjust="0"/>
  </p:normalViewPr>
  <p:slideViewPr>
    <p:cSldViewPr>
      <p:cViewPr>
        <p:scale>
          <a:sx n="74" d="100"/>
          <a:sy n="74" d="100"/>
        </p:scale>
        <p:origin x="-126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12/09/2017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3 : Parsing Theory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3 : Parsing Theory (II) 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724400"/>
            <a:ext cx="4876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Dixita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Kagathara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dixita.kagathara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Compiler Design (2170701)                           	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4676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4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Pushdown Automata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1066800"/>
          </a:xfrm>
          <a:prstGeom prst="rect">
            <a:avLst/>
          </a:prstGeom>
        </p:spPr>
      </p:pic>
      <p:sp>
        <p:nvSpPr>
          <p:cNvPr id="10" name="Snip Single Corner Rectangle 9"/>
          <p:cNvSpPr/>
          <p:nvPr/>
        </p:nvSpPr>
        <p:spPr>
          <a:xfrm>
            <a:off x="0" y="0"/>
            <a:ext cx="9144000" cy="4495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/>
              <a:t>Unit – 3</a:t>
            </a:r>
          </a:p>
          <a:p>
            <a:r>
              <a:rPr lang="en-US" sz="6000" b="1" dirty="0" smtClean="0"/>
              <a:t>Parsing Theory (II)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Inherited </a:t>
            </a:r>
            <a:r>
              <a:rPr lang="en-US" dirty="0"/>
              <a:t>Attribute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55576"/>
              </p:ext>
            </p:extLst>
          </p:nvPr>
        </p:nvGraphicFramePr>
        <p:xfrm>
          <a:off x="190500" y="3643331"/>
          <a:ext cx="3854012" cy="267169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231329"/>
                <a:gridCol w="2622683"/>
              </a:tblGrid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Production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Semantic Rules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 → T 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L.in = </a:t>
                      </a:r>
                      <a:r>
                        <a:rPr lang="en-US" sz="1800" dirty="0" err="1">
                          <a:effectLst/>
                        </a:rPr>
                        <a:t>T.type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50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 → </a:t>
                      </a: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	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T.type</a:t>
                      </a:r>
                      <a:r>
                        <a:rPr lang="en-US" sz="1800" dirty="0">
                          <a:effectLst/>
                        </a:rPr>
                        <a:t> = integer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 → real	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T.type</a:t>
                      </a:r>
                      <a:r>
                        <a:rPr lang="en-US" sz="1800" dirty="0">
                          <a:effectLst/>
                        </a:rPr>
                        <a:t> = real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 → L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,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.in = L.in,   </a:t>
                      </a:r>
                      <a:r>
                        <a:rPr lang="en-US" sz="1800" dirty="0" err="1">
                          <a:effectLst/>
                        </a:rPr>
                        <a:t>addtype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id.entry,L.in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 →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addtype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id.entry,L.in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89505" y="1268793"/>
            <a:ext cx="1038225" cy="4667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AutoShape 10"/>
          <p:cNvCxnSpPr>
            <a:cxnSpLocks noChangeShapeType="1"/>
          </p:cNvCxnSpPr>
          <p:nvPr/>
        </p:nvCxnSpPr>
        <p:spPr bwMode="auto">
          <a:xfrm>
            <a:off x="6077415" y="1672925"/>
            <a:ext cx="1123950" cy="400050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1"/>
          <p:cNvCxnSpPr>
            <a:cxnSpLocks noChangeShapeType="1"/>
          </p:cNvCxnSpPr>
          <p:nvPr/>
        </p:nvCxnSpPr>
        <p:spPr bwMode="auto">
          <a:xfrm flipH="1">
            <a:off x="4830102" y="1675108"/>
            <a:ext cx="1247775" cy="4667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496993" y="2168769"/>
            <a:ext cx="1355054" cy="42728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T.type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</a:rPr>
              <a:t>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6846328" y="2081176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97600" y="2759752"/>
            <a:ext cx="1269236" cy="39170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AutoShape 16"/>
          <p:cNvCxnSpPr>
            <a:cxnSpLocks noChangeShapeType="1"/>
          </p:cNvCxnSpPr>
          <p:nvPr/>
        </p:nvCxnSpPr>
        <p:spPr bwMode="auto">
          <a:xfrm>
            <a:off x="4723622" y="2567234"/>
            <a:ext cx="0" cy="2762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291723" y="2160773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7202908" y="2100845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L.in=real</a:t>
            </a:r>
          </a:p>
        </p:txBody>
      </p:sp>
      <p:cxnSp>
        <p:nvCxnSpPr>
          <p:cNvPr id="20" name="Curved Connector 19"/>
          <p:cNvCxnSpPr/>
          <p:nvPr/>
        </p:nvCxnSpPr>
        <p:spPr>
          <a:xfrm rot="5400000" flipH="1" flipV="1">
            <a:off x="4683564" y="2615624"/>
            <a:ext cx="600129" cy="288255"/>
          </a:xfrm>
          <a:prstGeom prst="curvedConnector4">
            <a:avLst>
              <a:gd name="adj1" fmla="val -16952"/>
              <a:gd name="adj2" fmla="val 189538"/>
            </a:avLst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52047" y="2308673"/>
            <a:ext cx="1436961" cy="1845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AutoShape 10"/>
          <p:cNvCxnSpPr>
            <a:cxnSpLocks noChangeShapeType="1"/>
          </p:cNvCxnSpPr>
          <p:nvPr/>
        </p:nvCxnSpPr>
        <p:spPr bwMode="auto">
          <a:xfrm>
            <a:off x="7412371" y="2563669"/>
            <a:ext cx="1123950" cy="400050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1"/>
          <p:cNvCxnSpPr>
            <a:cxnSpLocks noChangeShapeType="1"/>
          </p:cNvCxnSpPr>
          <p:nvPr/>
        </p:nvCxnSpPr>
        <p:spPr bwMode="auto">
          <a:xfrm flipH="1">
            <a:off x="6165058" y="2565852"/>
            <a:ext cx="1247775" cy="4667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6777753" y="2822705"/>
            <a:ext cx="1269236" cy="39170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3" name="AutoShape 16"/>
          <p:cNvCxnSpPr>
            <a:cxnSpLocks noChangeShapeType="1"/>
          </p:cNvCxnSpPr>
          <p:nvPr/>
        </p:nvCxnSpPr>
        <p:spPr bwMode="auto">
          <a:xfrm>
            <a:off x="7403775" y="2585943"/>
            <a:ext cx="0" cy="2762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5509914" y="3032577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</a:t>
            </a:r>
            <a:r>
              <a:rPr kumimoji="0" lang="en-US" altLang="en-US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638942" y="3039799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L.in=real</a:t>
            </a: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8385806" y="2997918"/>
            <a:ext cx="514291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id</a:t>
            </a:r>
          </a:p>
        </p:txBody>
      </p: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6165058" y="3512441"/>
            <a:ext cx="1123950" cy="400050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 flipH="1">
            <a:off x="4917745" y="3514624"/>
            <a:ext cx="1247775" cy="4667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5530440" y="3771477"/>
            <a:ext cx="1269236" cy="39170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0" name="AutoShape 16"/>
          <p:cNvCxnSpPr>
            <a:cxnSpLocks noChangeShapeType="1"/>
          </p:cNvCxnSpPr>
          <p:nvPr/>
        </p:nvCxnSpPr>
        <p:spPr bwMode="auto">
          <a:xfrm>
            <a:off x="6171210" y="3505219"/>
            <a:ext cx="0" cy="2762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32"/>
          <p:cNvSpPr>
            <a:spLocks noChangeArrowheads="1"/>
          </p:cNvSpPr>
          <p:nvPr/>
        </p:nvSpPr>
        <p:spPr bwMode="auto">
          <a:xfrm>
            <a:off x="4351398" y="4012000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</a:t>
            </a:r>
            <a:r>
              <a:rPr kumimoji="0" lang="en-US" altLang="en-US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42" name="Rectangle 32"/>
          <p:cNvSpPr>
            <a:spLocks noChangeArrowheads="1"/>
          </p:cNvSpPr>
          <p:nvPr/>
        </p:nvSpPr>
        <p:spPr bwMode="auto">
          <a:xfrm>
            <a:off x="4436880" y="3989189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L.in=real</a:t>
            </a: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7031862" y="3944757"/>
            <a:ext cx="514291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id</a:t>
            </a: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4291723" y="4669185"/>
            <a:ext cx="1269236" cy="39170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6" name="AutoShape 16"/>
          <p:cNvCxnSpPr>
            <a:cxnSpLocks noChangeShapeType="1"/>
          </p:cNvCxnSpPr>
          <p:nvPr/>
        </p:nvCxnSpPr>
        <p:spPr bwMode="auto">
          <a:xfrm>
            <a:off x="4917745" y="4432423"/>
            <a:ext cx="0" cy="2762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304800" y="1387533"/>
            <a:ext cx="1752600" cy="45495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r</a:t>
            </a:r>
            <a:r>
              <a:rPr lang="en-US" altLang="en-US" b="1" dirty="0" smtClean="0"/>
              <a:t>eal id1,id2,id3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2" name="Curved Connector 51"/>
          <p:cNvCxnSpPr>
            <a:endCxn id="34" idx="0"/>
          </p:cNvCxnSpPr>
          <p:nvPr/>
        </p:nvCxnSpPr>
        <p:spPr>
          <a:xfrm rot="10800000" flipV="1">
            <a:off x="6108738" y="2429037"/>
            <a:ext cx="1395325" cy="603540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948845" y="3243291"/>
            <a:ext cx="1436961" cy="1845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10800000" flipV="1">
            <a:off x="4683817" y="3408459"/>
            <a:ext cx="1395325" cy="603540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54728" y="4192115"/>
            <a:ext cx="1436961" cy="1845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5093140" y="4432174"/>
            <a:ext cx="600129" cy="288255"/>
          </a:xfrm>
          <a:prstGeom prst="curvedConnector4">
            <a:avLst>
              <a:gd name="adj1" fmla="val -16952"/>
              <a:gd name="adj2" fmla="val 199771"/>
            </a:avLst>
          </a:prstGeom>
          <a:ln w="22225"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32"/>
          <p:cNvSpPr>
            <a:spLocks noChangeArrowheads="1"/>
          </p:cNvSpPr>
          <p:nvPr/>
        </p:nvSpPr>
        <p:spPr bwMode="auto">
          <a:xfrm>
            <a:off x="8467477" y="2997918"/>
            <a:ext cx="514291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id3</a:t>
            </a: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7111891" y="3932362"/>
            <a:ext cx="514291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id2</a:t>
            </a:r>
          </a:p>
        </p:txBody>
      </p:sp>
      <p:sp>
        <p:nvSpPr>
          <p:cNvPr id="61" name="Rectangle 32"/>
          <p:cNvSpPr>
            <a:spLocks noChangeArrowheads="1"/>
          </p:cNvSpPr>
          <p:nvPr/>
        </p:nvSpPr>
        <p:spPr bwMode="auto">
          <a:xfrm>
            <a:off x="4693075" y="4676616"/>
            <a:ext cx="514291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id1</a:t>
            </a:r>
          </a:p>
        </p:txBody>
      </p:sp>
      <p:sp>
        <p:nvSpPr>
          <p:cNvPr id="3" name="Rectangle 2"/>
          <p:cNvSpPr/>
          <p:nvPr/>
        </p:nvSpPr>
        <p:spPr>
          <a:xfrm>
            <a:off x="4830102" y="5486400"/>
            <a:ext cx="164689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TL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14559" y="5484862"/>
            <a:ext cx="164689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</a:pPr>
            <a:r>
              <a:rPr lang="en-US" sz="2200" dirty="0">
                <a:solidFill>
                  <a:schemeClr val="tx1"/>
                </a:solidFill>
              </a:rPr>
              <a:t>L → L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US" sz="2200" dirty="0">
                <a:solidFill>
                  <a:schemeClr val="tx1"/>
                </a:solidFill>
              </a:rPr>
              <a:t> , id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24469" y="5485631"/>
            <a:ext cx="164689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</a:pPr>
            <a:r>
              <a:rPr lang="en-US" sz="2200" dirty="0">
                <a:solidFill>
                  <a:schemeClr val="tx1"/>
                </a:solidFill>
              </a:rPr>
              <a:t>L →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id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5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1" grpId="1" animBg="1"/>
      <p:bldP spid="12" grpId="0" animBg="1"/>
      <p:bldP spid="14" grpId="0" animBg="1"/>
      <p:bldP spid="14" grpId="1" animBg="1"/>
      <p:bldP spid="15" grpId="0" animBg="1"/>
      <p:bldP spid="32" grpId="0" animBg="1"/>
      <p:bldP spid="34" grpId="0" animBg="1"/>
      <p:bldP spid="34" grpId="1" animBg="1"/>
      <p:bldP spid="35" grpId="0" animBg="1"/>
      <p:bldP spid="36" grpId="0" animBg="1"/>
      <p:bldP spid="39" grpId="0" animBg="1"/>
      <p:bldP spid="41" grpId="0" animBg="1"/>
      <p:bldP spid="41" grpId="1" animBg="1"/>
      <p:bldP spid="42" grpId="0" animBg="1"/>
      <p:bldP spid="43" grpId="0" animBg="1"/>
      <p:bldP spid="45" grpId="0" animBg="1"/>
      <p:bldP spid="59" grpId="0" animBg="1"/>
      <p:bldP spid="60" grpId="0" animBg="1"/>
      <p:bldP spid="61" grpId="0" animBg="1"/>
      <p:bldP spid="3" grpId="0"/>
      <p:bldP spid="3" grpId="1"/>
      <p:bldP spid="44" grpId="0"/>
      <p:bldP spid="44" grpId="1"/>
      <p:bldP spid="48" grpId="0"/>
      <p:bldP spid="4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Inherited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Char id1,id2,id3,id4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graph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directed graph that represents the interdependencies between synthesized and inherited attribute at nodes in the parse tree is called dependency graph.</a:t>
            </a:r>
          </a:p>
          <a:p>
            <a:pPr lvl="0" algn="just"/>
            <a:r>
              <a:rPr lang="en-US" dirty="0"/>
              <a:t>For the rule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YZ </a:t>
            </a:r>
            <a:r>
              <a:rPr lang="en-US" dirty="0"/>
              <a:t>the semantic action is given by </a:t>
            </a:r>
            <a:r>
              <a:rPr lang="en-US" dirty="0" err="1">
                <a:solidFill>
                  <a:srgbClr val="00B050"/>
                </a:solidFill>
              </a:rPr>
              <a:t>X.x</a:t>
            </a:r>
            <a:r>
              <a:rPr lang="en-US" dirty="0">
                <a:solidFill>
                  <a:srgbClr val="00B050"/>
                </a:solidFill>
              </a:rPr>
              <a:t>=f(</a:t>
            </a:r>
            <a:r>
              <a:rPr lang="en-US" dirty="0" err="1">
                <a:solidFill>
                  <a:srgbClr val="00B050"/>
                </a:solidFill>
              </a:rPr>
              <a:t>Y.y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Z.z</a:t>
            </a:r>
            <a:r>
              <a:rPr lang="en-US" dirty="0">
                <a:solidFill>
                  <a:srgbClr val="00B050"/>
                </a:solidFill>
              </a:rPr>
              <a:t>) </a:t>
            </a:r>
            <a:r>
              <a:rPr lang="en-US" dirty="0"/>
              <a:t>then synthesized attribute </a:t>
            </a:r>
            <a:r>
              <a:rPr lang="en-US" dirty="0" err="1">
                <a:solidFill>
                  <a:srgbClr val="00B050"/>
                </a:solidFill>
              </a:rPr>
              <a:t>X.x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depends on </a:t>
            </a:r>
            <a:r>
              <a:rPr lang="en-US" dirty="0"/>
              <a:t>attributes </a:t>
            </a:r>
            <a:r>
              <a:rPr lang="en-US" dirty="0" err="1">
                <a:solidFill>
                  <a:srgbClr val="00B050"/>
                </a:solidFill>
              </a:rPr>
              <a:t>Y.y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00B050"/>
                </a:solidFill>
              </a:rPr>
              <a:t>Z.z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0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Algorithm</a:t>
            </a:r>
          </a:p>
          <a:p>
            <a:pPr marL="0" indent="0">
              <a:buNone/>
            </a:pPr>
            <a:r>
              <a:rPr lang="en-US" b="1" i="1" dirty="0" smtClean="0"/>
              <a:t>for</a:t>
            </a:r>
            <a:r>
              <a:rPr lang="en-US" i="1" dirty="0" smtClean="0"/>
              <a:t> </a:t>
            </a:r>
            <a:r>
              <a:rPr lang="en-US" i="1" dirty="0"/>
              <a:t>each node n in the parse tree </a:t>
            </a:r>
            <a:r>
              <a:rPr lang="en-US" b="1" i="1" dirty="0"/>
              <a:t>do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b="1" i="1" dirty="0"/>
              <a:t>for</a:t>
            </a:r>
            <a:r>
              <a:rPr lang="en-US" i="1" dirty="0"/>
              <a:t> each attribute a of the grammar symbol at n </a:t>
            </a:r>
            <a:r>
              <a:rPr lang="en-US" b="1" i="1" dirty="0"/>
              <a:t>do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Construct a node in the dependency graph for a;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for</a:t>
            </a:r>
            <a:r>
              <a:rPr lang="en-US" i="1" dirty="0"/>
              <a:t> each node n in the parse tree </a:t>
            </a:r>
            <a:r>
              <a:rPr lang="en-US" b="1" i="1" dirty="0"/>
              <a:t>do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for</a:t>
            </a:r>
            <a:r>
              <a:rPr lang="en-US" i="1" dirty="0"/>
              <a:t> each semantic rule b=f(c1,c2,…..,</a:t>
            </a:r>
            <a:r>
              <a:rPr lang="en-US" i="1" dirty="0" err="1"/>
              <a:t>ck</a:t>
            </a:r>
            <a:r>
              <a:rPr lang="en-US" i="1" dirty="0"/>
              <a:t>)</a:t>
            </a:r>
            <a:endParaRPr lang="en-US" dirty="0"/>
          </a:p>
          <a:p>
            <a:pPr marL="0" indent="0" defTabSz="804863">
              <a:buNone/>
            </a:pPr>
            <a:r>
              <a:rPr lang="en-US" b="1" i="1" dirty="0"/>
              <a:t>		</a:t>
            </a:r>
            <a:r>
              <a:rPr lang="en-US" i="1" dirty="0" smtClean="0"/>
              <a:t>associated </a:t>
            </a:r>
            <a:r>
              <a:rPr lang="en-US" i="1" dirty="0"/>
              <a:t>with the production used at n </a:t>
            </a:r>
            <a:r>
              <a:rPr lang="en-US" b="1" i="1" dirty="0"/>
              <a:t>do</a:t>
            </a:r>
            <a:endParaRPr lang="en-US" dirty="0"/>
          </a:p>
          <a:p>
            <a:pPr marL="0" indent="0" defTabSz="1371600">
              <a:buNone/>
            </a:pPr>
            <a:r>
              <a:rPr lang="en-US" i="1" dirty="0"/>
              <a:t>	</a:t>
            </a:r>
            <a:r>
              <a:rPr lang="en-US" i="1" dirty="0" smtClean="0"/>
              <a:t>for </a:t>
            </a:r>
            <a:r>
              <a:rPr lang="en-US" i="1" dirty="0" err="1"/>
              <a:t>i</a:t>
            </a:r>
            <a:r>
              <a:rPr lang="en-US" i="1" dirty="0"/>
              <a:t>=1 to k </a:t>
            </a:r>
            <a:r>
              <a:rPr lang="en-US" b="1" i="1" dirty="0"/>
              <a:t>do</a:t>
            </a:r>
            <a:endParaRPr lang="en-US" dirty="0"/>
          </a:p>
          <a:p>
            <a:pPr marL="0" indent="0" defTabSz="804863">
              <a:buNone/>
            </a:pPr>
            <a:r>
              <a:rPr lang="en-US" i="1" dirty="0"/>
              <a:t>		</a:t>
            </a:r>
            <a:r>
              <a:rPr lang="en-US" i="1" dirty="0" smtClean="0"/>
              <a:t>construct </a:t>
            </a:r>
            <a:r>
              <a:rPr lang="en-US" i="1" dirty="0"/>
              <a:t>an edge from the node for Ci to the node for b;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94" y="1044683"/>
            <a:ext cx="8763000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E1+E2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33487"/>
              </p:ext>
            </p:extLst>
          </p:nvPr>
        </p:nvGraphicFramePr>
        <p:xfrm>
          <a:off x="4800599" y="1295400"/>
          <a:ext cx="3581400" cy="1088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1502"/>
                <a:gridCol w="2139898"/>
              </a:tblGrid>
              <a:tr h="3627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Production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Semantic Rules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E1+E2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E.val=E1.val+E2.val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5046412" y="363548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79612" y="462608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56062" y="462608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7"/>
            <a:endCxn id="6" idx="3"/>
          </p:cNvCxnSpPr>
          <p:nvPr/>
        </p:nvCxnSpPr>
        <p:spPr>
          <a:xfrm flipV="1">
            <a:off x="4109694" y="3765565"/>
            <a:ext cx="959036" cy="88283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6" idx="5"/>
          </p:cNvCxnSpPr>
          <p:nvPr/>
        </p:nvCxnSpPr>
        <p:spPr>
          <a:xfrm flipH="1" flipV="1">
            <a:off x="5176494" y="3765565"/>
            <a:ext cx="901886" cy="88283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04994" y="3286045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val</a:t>
            </a:r>
            <a:endParaRPr lang="en-US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00039" y="4778483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val</a:t>
            </a:r>
            <a:endParaRPr lang="en-US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46431" y="4778483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val</a:t>
            </a:r>
            <a:endParaRPr lang="en-US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98535" y="3514645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55535" y="4535527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r>
              <a:rPr lang="en-US" b="1" baseline="-25000" dirty="0" smtClean="0">
                <a:solidFill>
                  <a:schemeClr val="tx1"/>
                </a:solidFill>
              </a:rPr>
              <a:t>1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03727" y="4572201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601692" y="3754946"/>
            <a:ext cx="1016004" cy="82384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1" idx="0"/>
          </p:cNvCxnSpPr>
          <p:nvPr/>
        </p:nvCxnSpPr>
        <p:spPr>
          <a:xfrm>
            <a:off x="4805947" y="3774167"/>
            <a:ext cx="969280" cy="79803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2"/>
          </p:cNvCxnSpPr>
          <p:nvPr/>
        </p:nvCxnSpPr>
        <p:spPr>
          <a:xfrm>
            <a:off x="4670035" y="3819445"/>
            <a:ext cx="0" cy="90515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098535" y="4708872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+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057399" y="5313061"/>
                <a:ext cx="5486399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𝑽𝒂𝒍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is synthesized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𝒗𝒂𝒍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baseline="-25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𝒗𝒂𝒍</m:t>
                    </m:r>
                  </m:oMath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99" y="5313061"/>
                <a:ext cx="5486399" cy="533400"/>
              </a:xfrm>
              <a:prstGeom prst="rect">
                <a:avLst/>
              </a:prstGeom>
              <a:blipFill rotWithShape="0">
                <a:blip r:embed="rId2"/>
                <a:stretch>
                  <a:fillRect b="-2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79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/>
      <p:bldP spid="17" grpId="0"/>
      <p:bldP spid="18" grpId="0"/>
      <p:bldP spid="19" grpId="0"/>
      <p:bldP spid="21" grpId="0"/>
      <p:bldP spid="29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Construction of Syntax Tree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</a:t>
            </a:r>
            <a:r>
              <a:rPr lang="en-US" dirty="0" smtClean="0"/>
              <a:t>Syntax Tree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</a:t>
            </a:r>
            <a:r>
              <a:rPr lang="en-US" dirty="0" smtClean="0"/>
              <a:t>ollowing functions to be used </a:t>
            </a:r>
            <a:r>
              <a:rPr lang="en-US" dirty="0"/>
              <a:t>create the nodes of the syntax </a:t>
            </a:r>
            <a:r>
              <a:rPr lang="en-US" dirty="0" smtClean="0"/>
              <a:t>tree.</a:t>
            </a:r>
          </a:p>
          <a:p>
            <a:pPr algn="just"/>
            <a:r>
              <a:rPr lang="en-US" b="1" i="1" dirty="0" err="1" smtClean="0">
                <a:solidFill>
                  <a:srgbClr val="FF0000"/>
                </a:solidFill>
              </a:rPr>
              <a:t>Mknode</a:t>
            </a:r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op,left,right</a:t>
            </a:r>
            <a:r>
              <a:rPr lang="en-US" b="1" i="1" dirty="0" smtClean="0">
                <a:solidFill>
                  <a:srgbClr val="FF0000"/>
                </a:solidFill>
              </a:rPr>
              <a:t>):</a:t>
            </a:r>
            <a:r>
              <a:rPr lang="en-US" b="1" i="1" dirty="0" smtClean="0"/>
              <a:t> </a:t>
            </a:r>
            <a:r>
              <a:rPr lang="en-US" dirty="0"/>
              <a:t>creates an operator node with label op and two fields containing pointers to left and </a:t>
            </a:r>
            <a:r>
              <a:rPr lang="en-US" dirty="0" smtClean="0"/>
              <a:t>right.</a:t>
            </a:r>
          </a:p>
          <a:p>
            <a:pPr algn="just"/>
            <a:r>
              <a:rPr lang="en-US" b="1" i="1" dirty="0" err="1">
                <a:solidFill>
                  <a:srgbClr val="FF0000"/>
                </a:solidFill>
              </a:rPr>
              <a:t>Mkleaf</a:t>
            </a:r>
            <a:r>
              <a:rPr lang="en-US" b="1" i="1" dirty="0">
                <a:solidFill>
                  <a:srgbClr val="FF0000"/>
                </a:solidFill>
              </a:rPr>
              <a:t>(id, entry</a:t>
            </a:r>
            <a:r>
              <a:rPr lang="en-US" b="1" i="1" dirty="0" smtClean="0">
                <a:solidFill>
                  <a:srgbClr val="FF0000"/>
                </a:solidFill>
              </a:rPr>
              <a:t>):</a:t>
            </a:r>
            <a:r>
              <a:rPr lang="en-US" b="1" i="1" dirty="0" smtClean="0"/>
              <a:t> </a:t>
            </a:r>
            <a:r>
              <a:rPr lang="en-US" dirty="0"/>
              <a:t>creates an identifier node with label id and a field containing entry, a pointer to the </a:t>
            </a:r>
            <a:r>
              <a:rPr lang="en-US" dirty="0" smtClean="0"/>
              <a:t>symbol </a:t>
            </a:r>
            <a:r>
              <a:rPr lang="en-US" dirty="0"/>
              <a:t>table entry for the </a:t>
            </a:r>
            <a:r>
              <a:rPr lang="en-US" dirty="0" smtClean="0"/>
              <a:t>identifier.</a:t>
            </a:r>
          </a:p>
          <a:p>
            <a:pPr algn="just"/>
            <a:r>
              <a:rPr lang="en-US" b="1" i="1" dirty="0" err="1">
                <a:solidFill>
                  <a:srgbClr val="FF0000"/>
                </a:solidFill>
              </a:rPr>
              <a:t>Mkleaf</a:t>
            </a:r>
            <a:r>
              <a:rPr lang="en-US" b="1" i="1" dirty="0">
                <a:solidFill>
                  <a:srgbClr val="FF0000"/>
                </a:solidFill>
              </a:rPr>
              <a:t>(</a:t>
            </a:r>
            <a:r>
              <a:rPr lang="en-US" b="1" i="1" dirty="0" err="1">
                <a:solidFill>
                  <a:srgbClr val="FF0000"/>
                </a:solidFill>
              </a:rPr>
              <a:t>num</a:t>
            </a:r>
            <a:r>
              <a:rPr lang="en-US" b="1" i="1" dirty="0">
                <a:solidFill>
                  <a:srgbClr val="FF0000"/>
                </a:solidFill>
              </a:rPr>
              <a:t>, </a:t>
            </a:r>
            <a:r>
              <a:rPr lang="en-US" b="1" i="1" dirty="0" err="1">
                <a:solidFill>
                  <a:srgbClr val="FF0000"/>
                </a:solidFill>
              </a:rPr>
              <a:t>val</a:t>
            </a:r>
            <a:r>
              <a:rPr lang="en-US" b="1" i="1" dirty="0" smtClean="0">
                <a:solidFill>
                  <a:srgbClr val="FF0000"/>
                </a:solidFill>
              </a:rPr>
              <a:t>):</a:t>
            </a:r>
            <a:r>
              <a:rPr lang="en-US" b="1" i="1" dirty="0" smtClean="0"/>
              <a:t> </a:t>
            </a:r>
            <a:r>
              <a:rPr lang="en-US" dirty="0"/>
              <a:t>creates a number node with label </a:t>
            </a:r>
            <a:r>
              <a:rPr lang="en-US" dirty="0" err="1"/>
              <a:t>num</a:t>
            </a:r>
            <a:r>
              <a:rPr lang="en-US" dirty="0"/>
              <a:t> and a field containing </a:t>
            </a:r>
            <a:r>
              <a:rPr lang="en-US" dirty="0" err="1"/>
              <a:t>val</a:t>
            </a:r>
            <a:r>
              <a:rPr lang="en-US" dirty="0"/>
              <a:t>, the value of the </a:t>
            </a:r>
            <a:r>
              <a:rPr lang="en-US" dirty="0" smtClean="0"/>
              <a:t>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syntax tree for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dirty="0" smtClean="0"/>
              <a:t>construct </a:t>
            </a:r>
            <a:r>
              <a:rPr lang="en-US" dirty="0"/>
              <a:t>syntax tree for </a:t>
            </a:r>
            <a:r>
              <a:rPr lang="en-US" dirty="0" smtClean="0"/>
              <a:t>a-4+c</a:t>
            </a:r>
          </a:p>
          <a:p>
            <a:pPr marL="0" indent="0">
              <a:buNone/>
            </a:pPr>
            <a:r>
              <a:rPr lang="en-US" dirty="0"/>
              <a:t>P1:mkleaf(id, entry for 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P2:mkleaf(</a:t>
            </a:r>
            <a:r>
              <a:rPr lang="en-US" dirty="0" err="1"/>
              <a:t>num</a:t>
            </a:r>
            <a:r>
              <a:rPr lang="en-US" dirty="0"/>
              <a:t>, 4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P3:mknode(‘-‘,p1,p2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P4:mkleaf(id, entry for 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P5:mknode(‘+’,p3,p4);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64179"/>
              </p:ext>
            </p:extLst>
          </p:nvPr>
        </p:nvGraphicFramePr>
        <p:xfrm>
          <a:off x="3886200" y="5410200"/>
          <a:ext cx="1371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525375"/>
              </p:ext>
            </p:extLst>
          </p:nvPr>
        </p:nvGraphicFramePr>
        <p:xfrm>
          <a:off x="6419850" y="5405284"/>
          <a:ext cx="1371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95034"/>
              </p:ext>
            </p:extLst>
          </p:nvPr>
        </p:nvGraphicFramePr>
        <p:xfrm>
          <a:off x="7467600" y="3965063"/>
          <a:ext cx="1371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31767"/>
              </p:ext>
            </p:extLst>
          </p:nvPr>
        </p:nvGraphicFramePr>
        <p:xfrm>
          <a:off x="5257800" y="3975182"/>
          <a:ext cx="1253931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8533"/>
                <a:gridCol w="438199"/>
                <a:gridCol w="457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2979174" y="5324168"/>
            <a:ext cx="609600" cy="61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661537" y="5275662"/>
            <a:ext cx="609600" cy="61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01931" y="3843225"/>
            <a:ext cx="609600" cy="61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43700" y="3857236"/>
            <a:ext cx="609600" cy="61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79965" y="2431026"/>
            <a:ext cx="609600" cy="61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P5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44443"/>
              </p:ext>
            </p:extLst>
          </p:nvPr>
        </p:nvGraphicFramePr>
        <p:xfrm>
          <a:off x="6452896" y="2552864"/>
          <a:ext cx="1253931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8533"/>
                <a:gridCol w="438199"/>
                <a:gridCol w="457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1531" y="5631426"/>
            <a:ext cx="0" cy="46457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26928" y="6069453"/>
            <a:ext cx="196920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Entry for 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534400" y="4208330"/>
            <a:ext cx="0" cy="46457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549797" y="4646357"/>
            <a:ext cx="196920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Entry for 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endCxn id="4" idx="0"/>
          </p:cNvCxnSpPr>
          <p:nvPr/>
        </p:nvCxnSpPr>
        <p:spPr>
          <a:xfrm flipH="1">
            <a:off x="4572000" y="4335903"/>
            <a:ext cx="1324134" cy="107429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2403" y="4346022"/>
            <a:ext cx="1137629" cy="106993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0"/>
          </p:cNvCxnSpPr>
          <p:nvPr/>
        </p:nvCxnSpPr>
        <p:spPr>
          <a:xfrm flipH="1">
            <a:off x="5884765" y="2927596"/>
            <a:ext cx="1136377" cy="104758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67600" y="2920591"/>
            <a:ext cx="1086163" cy="106237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1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syntax tree for X*Y+Z-A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Directed Definitions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195416" y="990600"/>
            <a:ext cx="8763000" cy="5334000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Syntax directed definition is a generalization of context free grammar in which each grammar symbol has an associated set of attributes.</a:t>
            </a:r>
          </a:p>
          <a:p>
            <a:pPr lvl="0"/>
            <a:r>
              <a:rPr lang="en-US" dirty="0"/>
              <a:t>Types of attributes </a:t>
            </a:r>
            <a:r>
              <a:rPr lang="en-US" dirty="0" smtClean="0"/>
              <a:t>are:</a:t>
            </a:r>
            <a:endParaRPr lang="en-US" dirty="0"/>
          </a:p>
          <a:p>
            <a:pPr marL="457200" lvl="0" indent="0">
              <a:buFont typeface="+mj-lt"/>
              <a:buAutoNum type="arabicPeriod"/>
            </a:pPr>
            <a:r>
              <a:rPr lang="en-US" dirty="0" smtClean="0"/>
              <a:t> Synthesized </a:t>
            </a:r>
            <a:r>
              <a:rPr lang="en-US" dirty="0"/>
              <a:t>attribute</a:t>
            </a:r>
          </a:p>
          <a:p>
            <a:pPr marL="457200" lvl="0" indent="0">
              <a:buFont typeface="+mj-lt"/>
              <a:buAutoNum type="arabicPeriod"/>
            </a:pPr>
            <a:r>
              <a:rPr lang="en-US" dirty="0" smtClean="0"/>
              <a:t> Inherited </a:t>
            </a:r>
            <a:r>
              <a:rPr lang="en-US" dirty="0"/>
              <a:t>attribute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5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L-Attributed Definitions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L-Attributed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 smtClean="0"/>
                  <a:t>A syntax directed definition is L-attributed if each inherited attribute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1&lt;=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on the right side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depends only </a:t>
                </a:r>
                <a:r>
                  <a:rPr lang="en-US" dirty="0" smtClean="0"/>
                  <a:t>on: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dirty="0"/>
                  <a:t>The attributes of the symbols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𝑋𝑗</m:t>
                    </m:r>
                    <m:r>
                      <a:rPr lang="en-US" b="0" i="1" baseline="-10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the left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 the production </a:t>
                </a:r>
                <a:r>
                  <a:rPr lang="en-US" dirty="0" smtClean="0"/>
                  <a:t>and</a:t>
                </a:r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dirty="0" smtClean="0"/>
                  <a:t>The inherited attribute of A.</a:t>
                </a:r>
                <a:endParaRPr lang="en-US" dirty="0"/>
              </a:p>
              <a:p>
                <a:pPr algn="just"/>
                <a:r>
                  <a:rPr lang="en-US" dirty="0" smtClean="0"/>
                  <a:t>Example:</a:t>
                </a:r>
              </a:p>
              <a:p>
                <a:pPr algn="just"/>
                <a:endParaRPr lang="en-US" dirty="0" smtClean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 smtClean="0"/>
              </a:p>
              <a:p>
                <a:pPr algn="just"/>
                <a:r>
                  <a:rPr lang="en-US" dirty="0"/>
                  <a:t>Above syntax directed definition is </a:t>
                </a:r>
                <a:r>
                  <a:rPr lang="en-US" dirty="0">
                    <a:solidFill>
                      <a:srgbClr val="FF0000"/>
                    </a:solidFill>
                  </a:rPr>
                  <a:t>not L-attributed</a:t>
                </a:r>
                <a:r>
                  <a:rPr lang="en-US" dirty="0"/>
                  <a:t> because the inherited attribute </a:t>
                </a:r>
                <a:r>
                  <a:rPr lang="en-US" dirty="0" err="1"/>
                  <a:t>Q.i</a:t>
                </a:r>
                <a:r>
                  <a:rPr lang="en-US" dirty="0"/>
                  <a:t> of the grammar symbol Q depends on the attribute R.s of the grammar symbol to its </a:t>
                </a:r>
                <a:r>
                  <a:rPr lang="en-US" dirty="0" smtClean="0"/>
                  <a:t>right.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800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40833"/>
              </p:ext>
            </p:extLst>
          </p:nvPr>
        </p:nvGraphicFramePr>
        <p:xfrm>
          <a:off x="4876800" y="2330704"/>
          <a:ext cx="3757865" cy="2699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8344"/>
                <a:gridCol w="2279521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Production</a:t>
                      </a:r>
                      <a:endParaRPr lang="en-US" sz="2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Semantic Rules</a:t>
                      </a:r>
                      <a:endParaRPr lang="en-US" sz="2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A</a:t>
                      </a:r>
                      <a:r>
                        <a:rPr lang="en-US" sz="220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200" dirty="0" smtClean="0">
                          <a:effectLst/>
                        </a:rPr>
                        <a:t>LM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L.i</a:t>
                      </a:r>
                      <a:r>
                        <a:rPr lang="en-US" sz="2200" dirty="0">
                          <a:effectLst/>
                        </a:rPr>
                        <a:t>:=l(</a:t>
                      </a:r>
                      <a:r>
                        <a:rPr lang="en-US" sz="2200" dirty="0" err="1">
                          <a:effectLst/>
                        </a:rPr>
                        <a:t>A.i</a:t>
                      </a:r>
                      <a:r>
                        <a:rPr lang="en-US" sz="22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M.i</a:t>
                      </a:r>
                      <a:r>
                        <a:rPr lang="en-US" sz="2200" dirty="0">
                          <a:effectLst/>
                        </a:rPr>
                        <a:t>=m(L.s)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A.s=f(M.s)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A</a:t>
                      </a:r>
                      <a:r>
                        <a:rPr lang="en-US" sz="220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200" dirty="0" smtClean="0">
                          <a:effectLst/>
                        </a:rPr>
                        <a:t>QR</a:t>
                      </a:r>
                      <a:endParaRPr lang="en-US" sz="2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R.i</a:t>
                      </a:r>
                      <a:r>
                        <a:rPr lang="en-US" sz="2200" dirty="0">
                          <a:effectLst/>
                        </a:rPr>
                        <a:t>=r(</a:t>
                      </a:r>
                      <a:r>
                        <a:rPr lang="en-US" sz="2200" dirty="0" err="1">
                          <a:effectLst/>
                        </a:rPr>
                        <a:t>A.i</a:t>
                      </a:r>
                      <a:r>
                        <a:rPr lang="en-US" sz="22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Q.i</a:t>
                      </a:r>
                      <a:r>
                        <a:rPr lang="en-US" sz="2200" dirty="0">
                          <a:effectLst/>
                        </a:rPr>
                        <a:t>=q(R.s)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A.s=f(Q.s)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1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L-Attributed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A</a:t>
            </a:r>
            <a:r>
              <a:rPr lang="en-US" sz="3600" dirty="0" smtClean="0">
                <a:sym typeface="Wingdings" panose="05000000000000000000" pitchFamily="2" charset="2"/>
              </a:rPr>
              <a:t>XYZ</a:t>
            </a:r>
            <a:endParaRPr lang="en-US" sz="3600" dirty="0"/>
          </a:p>
        </p:txBody>
      </p:sp>
      <p:cxnSp>
        <p:nvCxnSpPr>
          <p:cNvPr id="7" name="Curved Connector 6"/>
          <p:cNvCxnSpPr/>
          <p:nvPr/>
        </p:nvCxnSpPr>
        <p:spPr>
          <a:xfrm rot="27000000" flipV="1">
            <a:off x="4375150" y="2635250"/>
            <a:ext cx="12700" cy="685800"/>
          </a:xfrm>
          <a:prstGeom prst="curvedConnector3">
            <a:avLst>
              <a:gd name="adj1" fmla="val 390220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27000000" flipV="1">
            <a:off x="4478878" y="2561426"/>
            <a:ext cx="12700" cy="868680"/>
          </a:xfrm>
          <a:prstGeom prst="curvedConnector3">
            <a:avLst>
              <a:gd name="adj1" fmla="val 390220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27000000" flipV="1">
            <a:off x="4570317" y="2489856"/>
            <a:ext cx="12700" cy="1051560"/>
          </a:xfrm>
          <a:prstGeom prst="curvedConnector3">
            <a:avLst>
              <a:gd name="adj1" fmla="val 390220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4952304" y="2332990"/>
            <a:ext cx="12700" cy="502920"/>
          </a:xfrm>
          <a:prstGeom prst="curvedConnector3">
            <a:avLst>
              <a:gd name="adj1" fmla="val 390220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V="1">
            <a:off x="5032192" y="2443891"/>
            <a:ext cx="12700" cy="320040"/>
          </a:xfrm>
          <a:prstGeom prst="curvedConnector3">
            <a:avLst>
              <a:gd name="adj1" fmla="val 390220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V="1">
            <a:off x="4925266" y="2767453"/>
            <a:ext cx="12700" cy="502920"/>
          </a:xfrm>
          <a:prstGeom prst="curvedConnector3">
            <a:avLst>
              <a:gd name="adj1" fmla="val 390220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7999" y="4196223"/>
            <a:ext cx="30480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rgbClr val="00B050"/>
                </a:solidFill>
              </a:rPr>
              <a:t>L- Attributed</a:t>
            </a:r>
            <a:r>
              <a:rPr lang="en-US" sz="3200" b="1" dirty="0" smtClean="0">
                <a:solidFill>
                  <a:srgbClr val="00B050"/>
                </a:solidFill>
                <a:sym typeface="Webdings" panose="05030102010509060703" pitchFamily="18" charset="2"/>
              </a:rPr>
              <a:t></a:t>
            </a:r>
            <a:r>
              <a:rPr lang="en-US" sz="2600" b="1" dirty="0" smtClean="0">
                <a:solidFill>
                  <a:srgbClr val="00B050"/>
                </a:solidFill>
              </a:rPr>
              <a:t> </a:t>
            </a:r>
            <a:endParaRPr lang="en-US" sz="2600" b="1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43200" y="4201754"/>
            <a:ext cx="30480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rgbClr val="FF0000"/>
                </a:solidFill>
              </a:rPr>
              <a:t>Not L- Attributed</a:t>
            </a:r>
            <a:r>
              <a:rPr lang="en-US" sz="3200" b="1" dirty="0">
                <a:solidFill>
                  <a:srgbClr val="FF0000"/>
                </a:solidFill>
                <a:sym typeface="Webdings" panose="05030102010509060703" pitchFamily="18" charset="2"/>
              </a:rPr>
              <a:t>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endParaRPr 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7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  <p:bldP spid="15" grpId="3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Translation Scheme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Translation </a:t>
            </a:r>
            <a:r>
              <a:rPr lang="en-US" dirty="0"/>
              <a:t>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Translation scheme is a context free grammar in which attributes are associated with the grammar symbols and semantic actions enclosed between braces {} are inserted within the right sides of productions.</a:t>
            </a:r>
          </a:p>
          <a:p>
            <a:pPr algn="just"/>
            <a:r>
              <a:rPr lang="en-US" dirty="0" smtClean="0"/>
              <a:t>Attributes </a:t>
            </a:r>
            <a:r>
              <a:rPr lang="en-US" dirty="0"/>
              <a:t>are used to evaluate the expression along the process of </a:t>
            </a:r>
            <a:r>
              <a:rPr lang="en-US" dirty="0" smtClean="0"/>
              <a:t>parsing.</a:t>
            </a:r>
          </a:p>
          <a:p>
            <a:pPr algn="just"/>
            <a:r>
              <a:rPr lang="en-US" dirty="0"/>
              <a:t>During the process of parsing the evaluation of attribute takes place by consulting the semantic action enclosed in { </a:t>
            </a:r>
            <a:r>
              <a:rPr lang="en-US" dirty="0" smtClean="0"/>
              <a:t>}.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translation scheme generates the output by executing the semantic actions in an ordered </a:t>
            </a:r>
            <a:r>
              <a:rPr lang="en-US" dirty="0" smtClean="0"/>
              <a:t>manner.</a:t>
            </a:r>
          </a:p>
          <a:p>
            <a:pPr algn="just"/>
            <a:r>
              <a:rPr lang="en-US" dirty="0"/>
              <a:t>This process uses the depth first </a:t>
            </a:r>
            <a:r>
              <a:rPr lang="en-US" dirty="0" smtClean="0"/>
              <a:t>traversal.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Translation scheme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Infix to Postfix notation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E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TR</a:t>
                </a:r>
              </a:p>
              <a:p>
                <a:pPr marL="0" indent="0">
                  <a:buNone/>
                </a:pPr>
                <a:r>
                  <a:rPr lang="en-US" dirty="0" smtClean="0"/>
                  <a:t>R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b="1" i="1" dirty="0" err="1" smtClean="0">
                    <a:sym typeface="Wingdings" panose="05000000000000000000" pitchFamily="2" charset="2"/>
                  </a:rPr>
                  <a:t>addop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𝑃𝑟𝑖𝑛𝑡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𝑎𝑑𝑑𝑜𝑝</m:t>
                            </m:r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𝑙𝑒𝑥𝑒𝑚𝑒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R1 |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𝜖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T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b="1" i="1" dirty="0" err="1" smtClean="0">
                    <a:sym typeface="Wingdings" panose="05000000000000000000" pitchFamily="2" charset="2"/>
                  </a:rPr>
                  <a:t>num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𝑃𝑟𝑖𝑛𝑡</m:t>
                        </m:r>
                        <m:d>
                          <m:dPr>
                            <m:ctrlPr>
                              <a:rPr lang="en-US" i="1" dirty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𝑛𝑢𝑚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𝑣𝑎𝑙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4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Translation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81500" y="1012723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E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TR</a:t>
                </a:r>
              </a:p>
              <a:p>
                <a:r>
                  <a:rPr lang="en-US" dirty="0"/>
                  <a:t>R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b="1" i="1" dirty="0" err="1">
                    <a:sym typeface="Wingdings" panose="05000000000000000000" pitchFamily="2" charset="2"/>
                  </a:rPr>
                  <a:t>addop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𝑃𝑟𝑖𝑛𝑡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𝑎𝑑𝑑𝑜𝑝</m:t>
                            </m:r>
                            <m:r>
                              <a:rPr lang="en-US" i="1" dirty="0" err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r>
                              <a:rPr lang="en-US" i="1" dirty="0" err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𝑙𝑒𝑥𝑒𝑚𝑒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R1 |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𝜖</a:t>
                </a:r>
                <a:endParaRPr lang="en-US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T </a:t>
                </a:r>
                <a:r>
                  <a:rPr lang="en-US" b="1" i="1" dirty="0" err="1">
                    <a:sym typeface="Wingdings" panose="05000000000000000000" pitchFamily="2" charset="2"/>
                  </a:rPr>
                  <a:t>num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𝑃𝑟𝑖𝑛𝑡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𝑛𝑢𝑚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𝑣𝑎𝑙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0" y="1012723"/>
                <a:ext cx="457200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200" t="-394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28670" y="1268793"/>
            <a:ext cx="1038225" cy="4667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AutoShape 10"/>
          <p:cNvCxnSpPr>
            <a:cxnSpLocks noChangeShapeType="1"/>
          </p:cNvCxnSpPr>
          <p:nvPr/>
        </p:nvCxnSpPr>
        <p:spPr bwMode="auto">
          <a:xfrm>
            <a:off x="2316580" y="1672925"/>
            <a:ext cx="1123950" cy="400050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1"/>
          <p:cNvCxnSpPr>
            <a:cxnSpLocks noChangeShapeType="1"/>
          </p:cNvCxnSpPr>
          <p:nvPr/>
        </p:nvCxnSpPr>
        <p:spPr bwMode="auto">
          <a:xfrm flipH="1">
            <a:off x="1069267" y="1675108"/>
            <a:ext cx="1247775" cy="4667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575132" y="2160773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2898220" y="2084150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</a:p>
        </p:txBody>
      </p:sp>
      <p:cxnSp>
        <p:nvCxnSpPr>
          <p:cNvPr id="12" name="AutoShape 10"/>
          <p:cNvCxnSpPr>
            <a:cxnSpLocks noChangeShapeType="1"/>
            <a:endCxn id="15" idx="0"/>
          </p:cNvCxnSpPr>
          <p:nvPr/>
        </p:nvCxnSpPr>
        <p:spPr bwMode="auto">
          <a:xfrm>
            <a:off x="3569988" y="2433633"/>
            <a:ext cx="2054188" cy="601843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</p:cNvCxnSpPr>
          <p:nvPr/>
        </p:nvCxnSpPr>
        <p:spPr bwMode="auto">
          <a:xfrm flipH="1">
            <a:off x="2322675" y="2435816"/>
            <a:ext cx="1247775" cy="4667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828540" y="2921481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-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5025353" y="3035476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86608" y="960673"/>
            <a:ext cx="1638040" cy="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9-5+2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AutoShape 10"/>
          <p:cNvCxnSpPr>
            <a:cxnSpLocks noChangeShapeType="1"/>
          </p:cNvCxnSpPr>
          <p:nvPr/>
        </p:nvCxnSpPr>
        <p:spPr bwMode="auto">
          <a:xfrm>
            <a:off x="6928670" y="4165804"/>
            <a:ext cx="0" cy="756658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6329847" y="4882054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86696" y="2512775"/>
            <a:ext cx="469643" cy="54639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27692" y="2512775"/>
            <a:ext cx="439339" cy="497879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8800" y="3059170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746598" y="3070333"/>
            <a:ext cx="1104285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{Print(9)}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2" name="AutoShape 11"/>
          <p:cNvCxnSpPr>
            <a:cxnSpLocks noChangeShapeType="1"/>
          </p:cNvCxnSpPr>
          <p:nvPr/>
        </p:nvCxnSpPr>
        <p:spPr bwMode="auto">
          <a:xfrm flipH="1">
            <a:off x="2783880" y="2430577"/>
            <a:ext cx="792203" cy="599097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2347782" y="3040151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AutoShape 10"/>
          <p:cNvCxnSpPr>
            <a:cxnSpLocks noChangeShapeType="1"/>
          </p:cNvCxnSpPr>
          <p:nvPr/>
        </p:nvCxnSpPr>
        <p:spPr bwMode="auto">
          <a:xfrm>
            <a:off x="3570450" y="2433632"/>
            <a:ext cx="519242" cy="625538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3372027" y="3061482"/>
            <a:ext cx="1104285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{Print(-)}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275367" y="3375196"/>
            <a:ext cx="469643" cy="54639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816363" y="3375196"/>
            <a:ext cx="439339" cy="497879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1797471" y="3921591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2535269" y="3932754"/>
            <a:ext cx="1104285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{Print(5)}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4" name="AutoShape 10"/>
          <p:cNvCxnSpPr>
            <a:cxnSpLocks noChangeShapeType="1"/>
          </p:cNvCxnSpPr>
          <p:nvPr/>
        </p:nvCxnSpPr>
        <p:spPr bwMode="auto">
          <a:xfrm>
            <a:off x="5723625" y="3423341"/>
            <a:ext cx="1123950" cy="400050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1"/>
          <p:cNvCxnSpPr>
            <a:cxnSpLocks noChangeShapeType="1"/>
          </p:cNvCxnSpPr>
          <p:nvPr/>
        </p:nvCxnSpPr>
        <p:spPr bwMode="auto">
          <a:xfrm flipH="1">
            <a:off x="4476312" y="3425524"/>
            <a:ext cx="1247775" cy="4667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3982177" y="3911189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/>
              <a:t>+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6305265" y="3834566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</a:p>
        </p:txBody>
      </p:sp>
      <p:cxnSp>
        <p:nvCxnSpPr>
          <p:cNvPr id="48" name="AutoShape 11"/>
          <p:cNvCxnSpPr>
            <a:cxnSpLocks noChangeShapeType="1"/>
          </p:cNvCxnSpPr>
          <p:nvPr/>
        </p:nvCxnSpPr>
        <p:spPr bwMode="auto">
          <a:xfrm flipH="1">
            <a:off x="4937517" y="3420285"/>
            <a:ext cx="792203" cy="599097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4501419" y="4029859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AutoShape 10"/>
          <p:cNvCxnSpPr>
            <a:cxnSpLocks noChangeShapeType="1"/>
          </p:cNvCxnSpPr>
          <p:nvPr/>
        </p:nvCxnSpPr>
        <p:spPr bwMode="auto">
          <a:xfrm>
            <a:off x="5724087" y="3423340"/>
            <a:ext cx="519242" cy="625538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5525664" y="4051190"/>
            <a:ext cx="1104285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{Print(+)}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4429004" y="4364904"/>
            <a:ext cx="469643" cy="54639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970000" y="4364904"/>
            <a:ext cx="439339" cy="497879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3951108" y="4911299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4688906" y="4881716"/>
            <a:ext cx="1062965" cy="42152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{Print(2)}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663679" y="3008671"/>
            <a:ext cx="6356554" cy="2639961"/>
          </a:xfrm>
          <a:custGeom>
            <a:avLst/>
            <a:gdLst>
              <a:gd name="connsiteX0" fmla="*/ 0 w 6356554"/>
              <a:gd name="connsiteY0" fmla="*/ 707923 h 2639961"/>
              <a:gd name="connsiteX1" fmla="*/ 58993 w 6356554"/>
              <a:gd name="connsiteY1" fmla="*/ 781664 h 2639961"/>
              <a:gd name="connsiteX2" fmla="*/ 176980 w 6356554"/>
              <a:gd name="connsiteY2" fmla="*/ 840658 h 2639961"/>
              <a:gd name="connsiteX3" fmla="*/ 309716 w 6356554"/>
              <a:gd name="connsiteY3" fmla="*/ 870155 h 2639961"/>
              <a:gd name="connsiteX4" fmla="*/ 663677 w 6356554"/>
              <a:gd name="connsiteY4" fmla="*/ 855406 h 2639961"/>
              <a:gd name="connsiteX5" fmla="*/ 722671 w 6356554"/>
              <a:gd name="connsiteY5" fmla="*/ 840658 h 2639961"/>
              <a:gd name="connsiteX6" fmla="*/ 870154 w 6356554"/>
              <a:gd name="connsiteY6" fmla="*/ 796413 h 2639961"/>
              <a:gd name="connsiteX7" fmla="*/ 943896 w 6356554"/>
              <a:gd name="connsiteY7" fmla="*/ 737419 h 2639961"/>
              <a:gd name="connsiteX8" fmla="*/ 988142 w 6356554"/>
              <a:gd name="connsiteY8" fmla="*/ 707923 h 2639961"/>
              <a:gd name="connsiteX9" fmla="*/ 1017638 w 6356554"/>
              <a:gd name="connsiteY9" fmla="*/ 663677 h 2639961"/>
              <a:gd name="connsiteX10" fmla="*/ 1032387 w 6356554"/>
              <a:gd name="connsiteY10" fmla="*/ 589935 h 2639961"/>
              <a:gd name="connsiteX11" fmla="*/ 1047135 w 6356554"/>
              <a:gd name="connsiteY11" fmla="*/ 442452 h 2639961"/>
              <a:gd name="connsiteX12" fmla="*/ 1076632 w 6356554"/>
              <a:gd name="connsiteY12" fmla="*/ 398206 h 2639961"/>
              <a:gd name="connsiteX13" fmla="*/ 1091380 w 6356554"/>
              <a:gd name="connsiteY13" fmla="*/ 324464 h 2639961"/>
              <a:gd name="connsiteX14" fmla="*/ 1106129 w 6356554"/>
              <a:gd name="connsiteY14" fmla="*/ 265471 h 2639961"/>
              <a:gd name="connsiteX15" fmla="*/ 1194619 w 6356554"/>
              <a:gd name="connsiteY15" fmla="*/ 0 h 2639961"/>
              <a:gd name="connsiteX16" fmla="*/ 1297858 w 6356554"/>
              <a:gd name="connsiteY16" fmla="*/ 14748 h 2639961"/>
              <a:gd name="connsiteX17" fmla="*/ 1371600 w 6356554"/>
              <a:gd name="connsiteY17" fmla="*/ 103239 h 2639961"/>
              <a:gd name="connsiteX18" fmla="*/ 1371600 w 6356554"/>
              <a:gd name="connsiteY18" fmla="*/ 398206 h 2639961"/>
              <a:gd name="connsiteX19" fmla="*/ 1356851 w 6356554"/>
              <a:gd name="connsiteY19" fmla="*/ 471948 h 2639961"/>
              <a:gd name="connsiteX20" fmla="*/ 1268361 w 6356554"/>
              <a:gd name="connsiteY20" fmla="*/ 648929 h 2639961"/>
              <a:gd name="connsiteX21" fmla="*/ 1238864 w 6356554"/>
              <a:gd name="connsiteY21" fmla="*/ 737419 h 2639961"/>
              <a:gd name="connsiteX22" fmla="*/ 1209367 w 6356554"/>
              <a:gd name="connsiteY22" fmla="*/ 781664 h 2639961"/>
              <a:gd name="connsiteX23" fmla="*/ 1165122 w 6356554"/>
              <a:gd name="connsiteY23" fmla="*/ 855406 h 2639961"/>
              <a:gd name="connsiteX24" fmla="*/ 1135625 w 6356554"/>
              <a:gd name="connsiteY24" fmla="*/ 973394 h 2639961"/>
              <a:gd name="connsiteX25" fmla="*/ 1120877 w 6356554"/>
              <a:gd name="connsiteY25" fmla="*/ 1032387 h 2639961"/>
              <a:gd name="connsiteX26" fmla="*/ 1150374 w 6356554"/>
              <a:gd name="connsiteY26" fmla="*/ 1268361 h 2639961"/>
              <a:gd name="connsiteX27" fmla="*/ 1283109 w 6356554"/>
              <a:gd name="connsiteY27" fmla="*/ 1430594 h 2639961"/>
              <a:gd name="connsiteX28" fmla="*/ 1327354 w 6356554"/>
              <a:gd name="connsiteY28" fmla="*/ 1474839 h 2639961"/>
              <a:gd name="connsiteX29" fmla="*/ 1386348 w 6356554"/>
              <a:gd name="connsiteY29" fmla="*/ 1489587 h 2639961"/>
              <a:gd name="connsiteX30" fmla="*/ 1460090 w 6356554"/>
              <a:gd name="connsiteY30" fmla="*/ 1533832 h 2639961"/>
              <a:gd name="connsiteX31" fmla="*/ 1710812 w 6356554"/>
              <a:gd name="connsiteY31" fmla="*/ 1563329 h 2639961"/>
              <a:gd name="connsiteX32" fmla="*/ 1873045 w 6356554"/>
              <a:gd name="connsiteY32" fmla="*/ 1592826 h 2639961"/>
              <a:gd name="connsiteX33" fmla="*/ 2064774 w 6356554"/>
              <a:gd name="connsiteY33" fmla="*/ 1637071 h 2639961"/>
              <a:gd name="connsiteX34" fmla="*/ 2123767 w 6356554"/>
              <a:gd name="connsiteY34" fmla="*/ 1666568 h 2639961"/>
              <a:gd name="connsiteX35" fmla="*/ 2595716 w 6356554"/>
              <a:gd name="connsiteY35" fmla="*/ 1607574 h 2639961"/>
              <a:gd name="connsiteX36" fmla="*/ 2639961 w 6356554"/>
              <a:gd name="connsiteY36" fmla="*/ 1592826 h 2639961"/>
              <a:gd name="connsiteX37" fmla="*/ 2698954 w 6356554"/>
              <a:gd name="connsiteY37" fmla="*/ 1563329 h 2639961"/>
              <a:gd name="connsiteX38" fmla="*/ 2743200 w 6356554"/>
              <a:gd name="connsiteY38" fmla="*/ 1533832 h 2639961"/>
              <a:gd name="connsiteX39" fmla="*/ 2846438 w 6356554"/>
              <a:gd name="connsiteY39" fmla="*/ 1504335 h 2639961"/>
              <a:gd name="connsiteX40" fmla="*/ 2934929 w 6356554"/>
              <a:gd name="connsiteY40" fmla="*/ 1474839 h 2639961"/>
              <a:gd name="connsiteX41" fmla="*/ 3008671 w 6356554"/>
              <a:gd name="connsiteY41" fmla="*/ 1445342 h 2639961"/>
              <a:gd name="connsiteX42" fmla="*/ 3052916 w 6356554"/>
              <a:gd name="connsiteY42" fmla="*/ 1415845 h 2639961"/>
              <a:gd name="connsiteX43" fmla="*/ 3111909 w 6356554"/>
              <a:gd name="connsiteY43" fmla="*/ 1386348 h 2639961"/>
              <a:gd name="connsiteX44" fmla="*/ 3141406 w 6356554"/>
              <a:gd name="connsiteY44" fmla="*/ 1342103 h 2639961"/>
              <a:gd name="connsiteX45" fmla="*/ 3156154 w 6356554"/>
              <a:gd name="connsiteY45" fmla="*/ 1076632 h 2639961"/>
              <a:gd name="connsiteX46" fmla="*/ 3126658 w 6356554"/>
              <a:gd name="connsiteY46" fmla="*/ 1032387 h 2639961"/>
              <a:gd name="connsiteX47" fmla="*/ 3023419 w 6356554"/>
              <a:gd name="connsiteY47" fmla="*/ 899652 h 2639961"/>
              <a:gd name="connsiteX48" fmla="*/ 2934929 w 6356554"/>
              <a:gd name="connsiteY48" fmla="*/ 781664 h 2639961"/>
              <a:gd name="connsiteX49" fmla="*/ 2905432 w 6356554"/>
              <a:gd name="connsiteY49" fmla="*/ 693174 h 2639961"/>
              <a:gd name="connsiteX50" fmla="*/ 2949677 w 6356554"/>
              <a:gd name="connsiteY50" fmla="*/ 634181 h 2639961"/>
              <a:gd name="connsiteX51" fmla="*/ 2993922 w 6356554"/>
              <a:gd name="connsiteY51" fmla="*/ 619432 h 2639961"/>
              <a:gd name="connsiteX52" fmla="*/ 3156154 w 6356554"/>
              <a:gd name="connsiteY52" fmla="*/ 575187 h 2639961"/>
              <a:gd name="connsiteX53" fmla="*/ 3480619 w 6356554"/>
              <a:gd name="connsiteY53" fmla="*/ 604684 h 2639961"/>
              <a:gd name="connsiteX54" fmla="*/ 3524864 w 6356554"/>
              <a:gd name="connsiteY54" fmla="*/ 634181 h 2639961"/>
              <a:gd name="connsiteX55" fmla="*/ 3583858 w 6356554"/>
              <a:gd name="connsiteY55" fmla="*/ 663677 h 2639961"/>
              <a:gd name="connsiteX56" fmla="*/ 3613354 w 6356554"/>
              <a:gd name="connsiteY56" fmla="*/ 707923 h 2639961"/>
              <a:gd name="connsiteX57" fmla="*/ 3598606 w 6356554"/>
              <a:gd name="connsiteY57" fmla="*/ 840658 h 2639961"/>
              <a:gd name="connsiteX58" fmla="*/ 3554361 w 6356554"/>
              <a:gd name="connsiteY58" fmla="*/ 943897 h 2639961"/>
              <a:gd name="connsiteX59" fmla="*/ 3510116 w 6356554"/>
              <a:gd name="connsiteY59" fmla="*/ 973394 h 2639961"/>
              <a:gd name="connsiteX60" fmla="*/ 3465871 w 6356554"/>
              <a:gd name="connsiteY60" fmla="*/ 1017639 h 2639961"/>
              <a:gd name="connsiteX61" fmla="*/ 3392129 w 6356554"/>
              <a:gd name="connsiteY61" fmla="*/ 1179871 h 2639961"/>
              <a:gd name="connsiteX62" fmla="*/ 3333135 w 6356554"/>
              <a:gd name="connsiteY62" fmla="*/ 1268361 h 2639961"/>
              <a:gd name="connsiteX63" fmla="*/ 3274142 w 6356554"/>
              <a:gd name="connsiteY63" fmla="*/ 1386348 h 2639961"/>
              <a:gd name="connsiteX64" fmla="*/ 3229896 w 6356554"/>
              <a:gd name="connsiteY64" fmla="*/ 1563329 h 2639961"/>
              <a:gd name="connsiteX65" fmla="*/ 3215148 w 6356554"/>
              <a:gd name="connsiteY65" fmla="*/ 1607574 h 2639961"/>
              <a:gd name="connsiteX66" fmla="*/ 3185651 w 6356554"/>
              <a:gd name="connsiteY66" fmla="*/ 1710813 h 2639961"/>
              <a:gd name="connsiteX67" fmla="*/ 3215148 w 6356554"/>
              <a:gd name="connsiteY67" fmla="*/ 2079523 h 2639961"/>
              <a:gd name="connsiteX68" fmla="*/ 3303638 w 6356554"/>
              <a:gd name="connsiteY68" fmla="*/ 2197510 h 2639961"/>
              <a:gd name="connsiteX69" fmla="*/ 3333135 w 6356554"/>
              <a:gd name="connsiteY69" fmla="*/ 2256503 h 2639961"/>
              <a:gd name="connsiteX70" fmla="*/ 3465871 w 6356554"/>
              <a:gd name="connsiteY70" fmla="*/ 2374490 h 2639961"/>
              <a:gd name="connsiteX71" fmla="*/ 3613354 w 6356554"/>
              <a:gd name="connsiteY71" fmla="*/ 2448232 h 2639961"/>
              <a:gd name="connsiteX72" fmla="*/ 3672348 w 6356554"/>
              <a:gd name="connsiteY72" fmla="*/ 2477729 h 2639961"/>
              <a:gd name="connsiteX73" fmla="*/ 3746090 w 6356554"/>
              <a:gd name="connsiteY73" fmla="*/ 2507226 h 2639961"/>
              <a:gd name="connsiteX74" fmla="*/ 3790335 w 6356554"/>
              <a:gd name="connsiteY74" fmla="*/ 2521974 h 2639961"/>
              <a:gd name="connsiteX75" fmla="*/ 3952567 w 6356554"/>
              <a:gd name="connsiteY75" fmla="*/ 2580968 h 2639961"/>
              <a:gd name="connsiteX76" fmla="*/ 4321277 w 6356554"/>
              <a:gd name="connsiteY76" fmla="*/ 2610464 h 2639961"/>
              <a:gd name="connsiteX77" fmla="*/ 4572000 w 6356554"/>
              <a:gd name="connsiteY77" fmla="*/ 2639961 h 2639961"/>
              <a:gd name="connsiteX78" fmla="*/ 4719483 w 6356554"/>
              <a:gd name="connsiteY78" fmla="*/ 2625213 h 2639961"/>
              <a:gd name="connsiteX79" fmla="*/ 5088193 w 6356554"/>
              <a:gd name="connsiteY79" fmla="*/ 2507226 h 2639961"/>
              <a:gd name="connsiteX80" fmla="*/ 5176683 w 6356554"/>
              <a:gd name="connsiteY80" fmla="*/ 2462981 h 2639961"/>
              <a:gd name="connsiteX81" fmla="*/ 5250425 w 6356554"/>
              <a:gd name="connsiteY81" fmla="*/ 2315497 h 2639961"/>
              <a:gd name="connsiteX82" fmla="*/ 5220929 w 6356554"/>
              <a:gd name="connsiteY82" fmla="*/ 1976284 h 2639961"/>
              <a:gd name="connsiteX83" fmla="*/ 5220929 w 6356554"/>
              <a:gd name="connsiteY83" fmla="*/ 1799303 h 2639961"/>
              <a:gd name="connsiteX84" fmla="*/ 5235677 w 6356554"/>
              <a:gd name="connsiteY84" fmla="*/ 1740310 h 2639961"/>
              <a:gd name="connsiteX85" fmla="*/ 5353664 w 6356554"/>
              <a:gd name="connsiteY85" fmla="*/ 1622323 h 2639961"/>
              <a:gd name="connsiteX86" fmla="*/ 5486400 w 6356554"/>
              <a:gd name="connsiteY86" fmla="*/ 1592826 h 2639961"/>
              <a:gd name="connsiteX87" fmla="*/ 5678129 w 6356554"/>
              <a:gd name="connsiteY87" fmla="*/ 1607574 h 2639961"/>
              <a:gd name="connsiteX88" fmla="*/ 5707625 w 6356554"/>
              <a:gd name="connsiteY88" fmla="*/ 1651819 h 2639961"/>
              <a:gd name="connsiteX89" fmla="*/ 5751871 w 6356554"/>
              <a:gd name="connsiteY89" fmla="*/ 1740310 h 2639961"/>
              <a:gd name="connsiteX90" fmla="*/ 5781367 w 6356554"/>
              <a:gd name="connsiteY90" fmla="*/ 1784555 h 2639961"/>
              <a:gd name="connsiteX91" fmla="*/ 5796116 w 6356554"/>
              <a:gd name="connsiteY91" fmla="*/ 1828800 h 2639961"/>
              <a:gd name="connsiteX92" fmla="*/ 5825612 w 6356554"/>
              <a:gd name="connsiteY92" fmla="*/ 1976284 h 2639961"/>
              <a:gd name="connsiteX93" fmla="*/ 5884606 w 6356554"/>
              <a:gd name="connsiteY93" fmla="*/ 2286000 h 2639961"/>
              <a:gd name="connsiteX94" fmla="*/ 6017342 w 6356554"/>
              <a:gd name="connsiteY94" fmla="*/ 2359742 h 2639961"/>
              <a:gd name="connsiteX95" fmla="*/ 6076335 w 6356554"/>
              <a:gd name="connsiteY95" fmla="*/ 2374490 h 2639961"/>
              <a:gd name="connsiteX96" fmla="*/ 6120580 w 6356554"/>
              <a:gd name="connsiteY96" fmla="*/ 2403987 h 2639961"/>
              <a:gd name="connsiteX97" fmla="*/ 6268064 w 6356554"/>
              <a:gd name="connsiteY97" fmla="*/ 2389239 h 2639961"/>
              <a:gd name="connsiteX98" fmla="*/ 6356554 w 6356554"/>
              <a:gd name="connsiteY98" fmla="*/ 2374490 h 263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356554" h="2639961">
                <a:moveTo>
                  <a:pt x="0" y="707923"/>
                </a:moveTo>
                <a:cubicBezTo>
                  <a:pt x="19664" y="732503"/>
                  <a:pt x="35466" y="760751"/>
                  <a:pt x="58993" y="781664"/>
                </a:cubicBezTo>
                <a:cubicBezTo>
                  <a:pt x="89514" y="808794"/>
                  <a:pt x="136209" y="830465"/>
                  <a:pt x="176980" y="840658"/>
                </a:cubicBezTo>
                <a:cubicBezTo>
                  <a:pt x="220951" y="851651"/>
                  <a:pt x="265471" y="860323"/>
                  <a:pt x="309716" y="870155"/>
                </a:cubicBezTo>
                <a:cubicBezTo>
                  <a:pt x="427703" y="865239"/>
                  <a:pt x="545888" y="863820"/>
                  <a:pt x="663677" y="855406"/>
                </a:cubicBezTo>
                <a:cubicBezTo>
                  <a:pt x="683895" y="853962"/>
                  <a:pt x="703256" y="846482"/>
                  <a:pt x="722671" y="840658"/>
                </a:cubicBezTo>
                <a:cubicBezTo>
                  <a:pt x="902210" y="786797"/>
                  <a:pt x="734177" y="830407"/>
                  <a:pt x="870154" y="796413"/>
                </a:cubicBezTo>
                <a:cubicBezTo>
                  <a:pt x="894735" y="776748"/>
                  <a:pt x="918713" y="756306"/>
                  <a:pt x="943896" y="737419"/>
                </a:cubicBezTo>
                <a:cubicBezTo>
                  <a:pt x="958076" y="726784"/>
                  <a:pt x="975608" y="720457"/>
                  <a:pt x="988142" y="707923"/>
                </a:cubicBezTo>
                <a:cubicBezTo>
                  <a:pt x="1000676" y="695389"/>
                  <a:pt x="1007806" y="678426"/>
                  <a:pt x="1017638" y="663677"/>
                </a:cubicBezTo>
                <a:cubicBezTo>
                  <a:pt x="1022554" y="639096"/>
                  <a:pt x="1029074" y="614783"/>
                  <a:pt x="1032387" y="589935"/>
                </a:cubicBezTo>
                <a:cubicBezTo>
                  <a:pt x="1038917" y="540962"/>
                  <a:pt x="1036026" y="490593"/>
                  <a:pt x="1047135" y="442452"/>
                </a:cubicBezTo>
                <a:cubicBezTo>
                  <a:pt x="1051121" y="425180"/>
                  <a:pt x="1066800" y="412955"/>
                  <a:pt x="1076632" y="398206"/>
                </a:cubicBezTo>
                <a:cubicBezTo>
                  <a:pt x="1081548" y="373625"/>
                  <a:pt x="1085942" y="348934"/>
                  <a:pt x="1091380" y="324464"/>
                </a:cubicBezTo>
                <a:cubicBezTo>
                  <a:pt x="1095777" y="304677"/>
                  <a:pt x="1103122" y="285516"/>
                  <a:pt x="1106129" y="265471"/>
                </a:cubicBezTo>
                <a:cubicBezTo>
                  <a:pt x="1145320" y="4197"/>
                  <a:pt x="1062791" y="65914"/>
                  <a:pt x="1194619" y="0"/>
                </a:cubicBezTo>
                <a:cubicBezTo>
                  <a:pt x="1229032" y="4916"/>
                  <a:pt x="1265582" y="1838"/>
                  <a:pt x="1297858" y="14748"/>
                </a:cubicBezTo>
                <a:cubicBezTo>
                  <a:pt x="1323665" y="25071"/>
                  <a:pt x="1356854" y="81120"/>
                  <a:pt x="1371600" y="103239"/>
                </a:cubicBezTo>
                <a:cubicBezTo>
                  <a:pt x="1411575" y="223167"/>
                  <a:pt x="1393973" y="152102"/>
                  <a:pt x="1371600" y="398206"/>
                </a:cubicBezTo>
                <a:cubicBezTo>
                  <a:pt x="1369330" y="423171"/>
                  <a:pt x="1366395" y="448769"/>
                  <a:pt x="1356851" y="471948"/>
                </a:cubicBezTo>
                <a:cubicBezTo>
                  <a:pt x="1331738" y="532937"/>
                  <a:pt x="1289219" y="586357"/>
                  <a:pt x="1268361" y="648929"/>
                </a:cubicBezTo>
                <a:cubicBezTo>
                  <a:pt x="1258529" y="678426"/>
                  <a:pt x="1251492" y="709007"/>
                  <a:pt x="1238864" y="737419"/>
                </a:cubicBezTo>
                <a:cubicBezTo>
                  <a:pt x="1231665" y="753617"/>
                  <a:pt x="1218761" y="766633"/>
                  <a:pt x="1209367" y="781664"/>
                </a:cubicBezTo>
                <a:cubicBezTo>
                  <a:pt x="1194174" y="805972"/>
                  <a:pt x="1177942" y="829767"/>
                  <a:pt x="1165122" y="855406"/>
                </a:cubicBezTo>
                <a:cubicBezTo>
                  <a:pt x="1149311" y="887028"/>
                  <a:pt x="1142355" y="943109"/>
                  <a:pt x="1135625" y="973394"/>
                </a:cubicBezTo>
                <a:cubicBezTo>
                  <a:pt x="1131228" y="993181"/>
                  <a:pt x="1125793" y="1012723"/>
                  <a:pt x="1120877" y="1032387"/>
                </a:cubicBezTo>
                <a:cubicBezTo>
                  <a:pt x="1130709" y="1111045"/>
                  <a:pt x="1120466" y="1194949"/>
                  <a:pt x="1150374" y="1268361"/>
                </a:cubicBezTo>
                <a:cubicBezTo>
                  <a:pt x="1176736" y="1333068"/>
                  <a:pt x="1233702" y="1381187"/>
                  <a:pt x="1283109" y="1430594"/>
                </a:cubicBezTo>
                <a:cubicBezTo>
                  <a:pt x="1297857" y="1445342"/>
                  <a:pt x="1309245" y="1464491"/>
                  <a:pt x="1327354" y="1474839"/>
                </a:cubicBezTo>
                <a:cubicBezTo>
                  <a:pt x="1344953" y="1484896"/>
                  <a:pt x="1366683" y="1484671"/>
                  <a:pt x="1386348" y="1489587"/>
                </a:cubicBezTo>
                <a:cubicBezTo>
                  <a:pt x="1410929" y="1504335"/>
                  <a:pt x="1433895" y="1522190"/>
                  <a:pt x="1460090" y="1533832"/>
                </a:cubicBezTo>
                <a:cubicBezTo>
                  <a:pt x="1517160" y="1559197"/>
                  <a:pt x="1701600" y="1562620"/>
                  <a:pt x="1710812" y="1563329"/>
                </a:cubicBezTo>
                <a:cubicBezTo>
                  <a:pt x="1764890" y="1573161"/>
                  <a:pt x="1819722" y="1579495"/>
                  <a:pt x="1873045" y="1592826"/>
                </a:cubicBezTo>
                <a:cubicBezTo>
                  <a:pt x="2116235" y="1653624"/>
                  <a:pt x="1721928" y="1594216"/>
                  <a:pt x="2064774" y="1637071"/>
                </a:cubicBezTo>
                <a:cubicBezTo>
                  <a:pt x="2084438" y="1646903"/>
                  <a:pt x="2101815" y="1667788"/>
                  <a:pt x="2123767" y="1666568"/>
                </a:cubicBezTo>
                <a:cubicBezTo>
                  <a:pt x="2282064" y="1657774"/>
                  <a:pt x="2438769" y="1629995"/>
                  <a:pt x="2595716" y="1607574"/>
                </a:cubicBezTo>
                <a:cubicBezTo>
                  <a:pt x="2611106" y="1605375"/>
                  <a:pt x="2625672" y="1598950"/>
                  <a:pt x="2639961" y="1592826"/>
                </a:cubicBezTo>
                <a:cubicBezTo>
                  <a:pt x="2660169" y="1584165"/>
                  <a:pt x="2679865" y="1574237"/>
                  <a:pt x="2698954" y="1563329"/>
                </a:cubicBezTo>
                <a:cubicBezTo>
                  <a:pt x="2714344" y="1554535"/>
                  <a:pt x="2726742" y="1540415"/>
                  <a:pt x="2743200" y="1533832"/>
                </a:cubicBezTo>
                <a:cubicBezTo>
                  <a:pt x="2776430" y="1520540"/>
                  <a:pt x="2812231" y="1514860"/>
                  <a:pt x="2846438" y="1504335"/>
                </a:cubicBezTo>
                <a:cubicBezTo>
                  <a:pt x="2876156" y="1495191"/>
                  <a:pt x="2905708" y="1485465"/>
                  <a:pt x="2934929" y="1474839"/>
                </a:cubicBezTo>
                <a:cubicBezTo>
                  <a:pt x="2959809" y="1465792"/>
                  <a:pt x="2984992" y="1457182"/>
                  <a:pt x="3008671" y="1445342"/>
                </a:cubicBezTo>
                <a:cubicBezTo>
                  <a:pt x="3024525" y="1437415"/>
                  <a:pt x="3037526" y="1424639"/>
                  <a:pt x="3052916" y="1415845"/>
                </a:cubicBezTo>
                <a:cubicBezTo>
                  <a:pt x="3072005" y="1404937"/>
                  <a:pt x="3092245" y="1396180"/>
                  <a:pt x="3111909" y="1386348"/>
                </a:cubicBezTo>
                <a:cubicBezTo>
                  <a:pt x="3121741" y="1371600"/>
                  <a:pt x="3133479" y="1357957"/>
                  <a:pt x="3141406" y="1342103"/>
                </a:cubicBezTo>
                <a:cubicBezTo>
                  <a:pt x="3191098" y="1242720"/>
                  <a:pt x="3181675" y="1212746"/>
                  <a:pt x="3156154" y="1076632"/>
                </a:cubicBezTo>
                <a:cubicBezTo>
                  <a:pt x="3152887" y="1059210"/>
                  <a:pt x="3137293" y="1046567"/>
                  <a:pt x="3126658" y="1032387"/>
                </a:cubicBezTo>
                <a:cubicBezTo>
                  <a:pt x="3093027" y="987545"/>
                  <a:pt x="3054511" y="946290"/>
                  <a:pt x="3023419" y="899652"/>
                </a:cubicBezTo>
                <a:cubicBezTo>
                  <a:pt x="2939942" y="774437"/>
                  <a:pt x="3023440" y="840672"/>
                  <a:pt x="2934929" y="781664"/>
                </a:cubicBezTo>
                <a:cubicBezTo>
                  <a:pt x="2925097" y="752167"/>
                  <a:pt x="2886777" y="718048"/>
                  <a:pt x="2905432" y="693174"/>
                </a:cubicBezTo>
                <a:cubicBezTo>
                  <a:pt x="2920180" y="673510"/>
                  <a:pt x="2930794" y="649917"/>
                  <a:pt x="2949677" y="634181"/>
                </a:cubicBezTo>
                <a:cubicBezTo>
                  <a:pt x="2961620" y="624229"/>
                  <a:pt x="2980017" y="626385"/>
                  <a:pt x="2993922" y="619432"/>
                </a:cubicBezTo>
                <a:cubicBezTo>
                  <a:pt x="3105465" y="563659"/>
                  <a:pt x="2943838" y="601726"/>
                  <a:pt x="3156154" y="575187"/>
                </a:cubicBezTo>
                <a:cubicBezTo>
                  <a:pt x="3264309" y="585019"/>
                  <a:pt x="3373382" y="587526"/>
                  <a:pt x="3480619" y="604684"/>
                </a:cubicBezTo>
                <a:cubicBezTo>
                  <a:pt x="3498122" y="607484"/>
                  <a:pt x="3509474" y="625387"/>
                  <a:pt x="3524864" y="634181"/>
                </a:cubicBezTo>
                <a:cubicBezTo>
                  <a:pt x="3543953" y="645089"/>
                  <a:pt x="3564193" y="653845"/>
                  <a:pt x="3583858" y="663677"/>
                </a:cubicBezTo>
                <a:cubicBezTo>
                  <a:pt x="3593690" y="678426"/>
                  <a:pt x="3611882" y="690259"/>
                  <a:pt x="3613354" y="707923"/>
                </a:cubicBezTo>
                <a:cubicBezTo>
                  <a:pt x="3617051" y="752287"/>
                  <a:pt x="3605375" y="796658"/>
                  <a:pt x="3598606" y="840658"/>
                </a:cubicBezTo>
                <a:cubicBezTo>
                  <a:pt x="3592452" y="880662"/>
                  <a:pt x="3583828" y="914430"/>
                  <a:pt x="3554361" y="943897"/>
                </a:cubicBezTo>
                <a:cubicBezTo>
                  <a:pt x="3541827" y="956431"/>
                  <a:pt x="3523733" y="962046"/>
                  <a:pt x="3510116" y="973394"/>
                </a:cubicBezTo>
                <a:cubicBezTo>
                  <a:pt x="3494093" y="986747"/>
                  <a:pt x="3480619" y="1002891"/>
                  <a:pt x="3465871" y="1017639"/>
                </a:cubicBezTo>
                <a:cubicBezTo>
                  <a:pt x="3441290" y="1071716"/>
                  <a:pt x="3419922" y="1127373"/>
                  <a:pt x="3392129" y="1179871"/>
                </a:cubicBezTo>
                <a:cubicBezTo>
                  <a:pt x="3375542" y="1211202"/>
                  <a:pt x="3333135" y="1268361"/>
                  <a:pt x="3333135" y="1268361"/>
                </a:cubicBezTo>
                <a:cubicBezTo>
                  <a:pt x="3296921" y="1413220"/>
                  <a:pt x="3349350" y="1235932"/>
                  <a:pt x="3274142" y="1386348"/>
                </a:cubicBezTo>
                <a:cubicBezTo>
                  <a:pt x="3238382" y="1457869"/>
                  <a:pt x="3246686" y="1487775"/>
                  <a:pt x="3229896" y="1563329"/>
                </a:cubicBezTo>
                <a:cubicBezTo>
                  <a:pt x="3226524" y="1578505"/>
                  <a:pt x="3219419" y="1592626"/>
                  <a:pt x="3215148" y="1607574"/>
                </a:cubicBezTo>
                <a:cubicBezTo>
                  <a:pt x="3178119" y="1737180"/>
                  <a:pt x="3221007" y="1604749"/>
                  <a:pt x="3185651" y="1710813"/>
                </a:cubicBezTo>
                <a:cubicBezTo>
                  <a:pt x="3161085" y="1858210"/>
                  <a:pt x="3148125" y="1878453"/>
                  <a:pt x="3215148" y="2079523"/>
                </a:cubicBezTo>
                <a:cubicBezTo>
                  <a:pt x="3230694" y="2126161"/>
                  <a:pt x="3281652" y="2153539"/>
                  <a:pt x="3303638" y="2197510"/>
                </a:cubicBezTo>
                <a:cubicBezTo>
                  <a:pt x="3313470" y="2217174"/>
                  <a:pt x="3319401" y="2239335"/>
                  <a:pt x="3333135" y="2256503"/>
                </a:cubicBezTo>
                <a:cubicBezTo>
                  <a:pt x="3365193" y="2296576"/>
                  <a:pt x="3416221" y="2347755"/>
                  <a:pt x="3465871" y="2374490"/>
                </a:cubicBezTo>
                <a:cubicBezTo>
                  <a:pt x="3514265" y="2400548"/>
                  <a:pt x="3564193" y="2423651"/>
                  <a:pt x="3613354" y="2448232"/>
                </a:cubicBezTo>
                <a:cubicBezTo>
                  <a:pt x="3633019" y="2458064"/>
                  <a:pt x="3651935" y="2469564"/>
                  <a:pt x="3672348" y="2477729"/>
                </a:cubicBezTo>
                <a:cubicBezTo>
                  <a:pt x="3696929" y="2487561"/>
                  <a:pt x="3721301" y="2497930"/>
                  <a:pt x="3746090" y="2507226"/>
                </a:cubicBezTo>
                <a:cubicBezTo>
                  <a:pt x="3760646" y="2512685"/>
                  <a:pt x="3776046" y="2515850"/>
                  <a:pt x="3790335" y="2521974"/>
                </a:cubicBezTo>
                <a:cubicBezTo>
                  <a:pt x="3886206" y="2563062"/>
                  <a:pt x="3820268" y="2552618"/>
                  <a:pt x="3952567" y="2580968"/>
                </a:cubicBezTo>
                <a:cubicBezTo>
                  <a:pt x="4057599" y="2603475"/>
                  <a:pt x="4240209" y="2605960"/>
                  <a:pt x="4321277" y="2610464"/>
                </a:cubicBezTo>
                <a:cubicBezTo>
                  <a:pt x="4417436" y="2629697"/>
                  <a:pt x="4454183" y="2639961"/>
                  <a:pt x="4572000" y="2639961"/>
                </a:cubicBezTo>
                <a:cubicBezTo>
                  <a:pt x="4621406" y="2639961"/>
                  <a:pt x="4670322" y="2630129"/>
                  <a:pt x="4719483" y="2625213"/>
                </a:cubicBezTo>
                <a:cubicBezTo>
                  <a:pt x="5029333" y="2563243"/>
                  <a:pt x="4686578" y="2641104"/>
                  <a:pt x="5088193" y="2507226"/>
                </a:cubicBezTo>
                <a:cubicBezTo>
                  <a:pt x="5149253" y="2486872"/>
                  <a:pt x="5119503" y="2501100"/>
                  <a:pt x="5176683" y="2462981"/>
                </a:cubicBezTo>
                <a:cubicBezTo>
                  <a:pt x="5246921" y="2357625"/>
                  <a:pt x="5227079" y="2408883"/>
                  <a:pt x="5250425" y="2315497"/>
                </a:cubicBezTo>
                <a:cubicBezTo>
                  <a:pt x="5240593" y="2202426"/>
                  <a:pt x="5233020" y="2089136"/>
                  <a:pt x="5220929" y="1976284"/>
                </a:cubicBezTo>
                <a:cubicBezTo>
                  <a:pt x="5206997" y="1846250"/>
                  <a:pt x="5192047" y="1958150"/>
                  <a:pt x="5220929" y="1799303"/>
                </a:cubicBezTo>
                <a:cubicBezTo>
                  <a:pt x="5224555" y="1779360"/>
                  <a:pt x="5223515" y="1756526"/>
                  <a:pt x="5235677" y="1740310"/>
                </a:cubicBezTo>
                <a:cubicBezTo>
                  <a:pt x="5269049" y="1695814"/>
                  <a:pt x="5298801" y="1631467"/>
                  <a:pt x="5353664" y="1622323"/>
                </a:cubicBezTo>
                <a:cubicBezTo>
                  <a:pt x="5457489" y="1605018"/>
                  <a:pt x="5413785" y="1617030"/>
                  <a:pt x="5486400" y="1592826"/>
                </a:cubicBezTo>
                <a:cubicBezTo>
                  <a:pt x="5550310" y="1597742"/>
                  <a:pt x="5616195" y="1591058"/>
                  <a:pt x="5678129" y="1607574"/>
                </a:cubicBezTo>
                <a:cubicBezTo>
                  <a:pt x="5695256" y="1612141"/>
                  <a:pt x="5699017" y="1636324"/>
                  <a:pt x="5707625" y="1651819"/>
                </a:cubicBezTo>
                <a:cubicBezTo>
                  <a:pt x="5723641" y="1680648"/>
                  <a:pt x="5735855" y="1711481"/>
                  <a:pt x="5751871" y="1740310"/>
                </a:cubicBezTo>
                <a:cubicBezTo>
                  <a:pt x="5760479" y="1755805"/>
                  <a:pt x="5773440" y="1768701"/>
                  <a:pt x="5781367" y="1784555"/>
                </a:cubicBezTo>
                <a:cubicBezTo>
                  <a:pt x="5788319" y="1798460"/>
                  <a:pt x="5791845" y="1813852"/>
                  <a:pt x="5796116" y="1828800"/>
                </a:cubicBezTo>
                <a:cubicBezTo>
                  <a:pt x="5812062" y="1884611"/>
                  <a:pt x="5816464" y="1915295"/>
                  <a:pt x="5825612" y="1976284"/>
                </a:cubicBezTo>
                <a:cubicBezTo>
                  <a:pt x="5858906" y="2198247"/>
                  <a:pt x="5836660" y="2126179"/>
                  <a:pt x="5884606" y="2286000"/>
                </a:cubicBezTo>
                <a:cubicBezTo>
                  <a:pt x="5909194" y="2367959"/>
                  <a:pt x="5892043" y="2328417"/>
                  <a:pt x="6017342" y="2359742"/>
                </a:cubicBezTo>
                <a:lnTo>
                  <a:pt x="6076335" y="2374490"/>
                </a:lnTo>
                <a:cubicBezTo>
                  <a:pt x="6091083" y="2384322"/>
                  <a:pt x="6102907" y="2402627"/>
                  <a:pt x="6120580" y="2403987"/>
                </a:cubicBezTo>
                <a:cubicBezTo>
                  <a:pt x="6169841" y="2407776"/>
                  <a:pt x="6219154" y="2396226"/>
                  <a:pt x="6268064" y="2389239"/>
                </a:cubicBezTo>
                <a:cubicBezTo>
                  <a:pt x="6387999" y="2372105"/>
                  <a:pt x="6281855" y="2374490"/>
                  <a:pt x="6356554" y="237449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29847" y="5673903"/>
            <a:ext cx="2155768" cy="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Postfix=95-2+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37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4" grpId="0" animBg="1"/>
      <p:bldP spid="15" grpId="0" animBg="1"/>
      <p:bldP spid="22" grpId="0" animBg="1"/>
      <p:bldP spid="30" grpId="0" animBg="1"/>
      <p:bldP spid="31" grpId="0" animBg="1"/>
      <p:bldP spid="35" grpId="0" animBg="1"/>
      <p:bldP spid="39" grpId="0" animBg="1"/>
      <p:bldP spid="42" grpId="0" animBg="1"/>
      <p:bldP spid="43" grpId="0" animBg="1"/>
      <p:bldP spid="46" grpId="0" animBg="1"/>
      <p:bldP spid="47" grpId="0" animBg="1"/>
      <p:bldP spid="49" grpId="0" animBg="1"/>
      <p:bldP spid="51" grpId="0" animBg="1"/>
      <p:bldP spid="54" grpId="0" animBg="1"/>
      <p:bldP spid="55" grpId="0" animBg="1"/>
      <p:bldP spid="62" grpId="0" animBg="1"/>
      <p:bldP spid="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Unit-3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12954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7050" y="2192594"/>
            <a:ext cx="12954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value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7889" y="2212258"/>
            <a:ext cx="12954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type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7889" y="2209800"/>
            <a:ext cx="35433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Memory location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1639" y="2227006"/>
            <a:ext cx="35433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Return Type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8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ynthesized </a:t>
            </a:r>
            <a:r>
              <a:rPr lang="en-US" dirty="0"/>
              <a:t>A</a:t>
            </a:r>
            <a:r>
              <a:rPr lang="en-US" dirty="0" smtClean="0"/>
              <a:t>ttributes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5416" y="990600"/>
            <a:ext cx="87630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Value of synthesized attribute at a node can be computed from the value of attributes at the </a:t>
            </a:r>
            <a:r>
              <a:rPr lang="en-US" dirty="0">
                <a:solidFill>
                  <a:srgbClr val="FF0000"/>
                </a:solidFill>
              </a:rPr>
              <a:t>children of that node </a:t>
            </a:r>
            <a:r>
              <a:rPr lang="en-US" dirty="0"/>
              <a:t>in the parse </a:t>
            </a:r>
            <a:r>
              <a:rPr lang="en-US" dirty="0" smtClean="0"/>
              <a:t>tree.</a:t>
            </a:r>
          </a:p>
          <a:p>
            <a:pPr algn="just"/>
            <a:r>
              <a:rPr lang="en-US" dirty="0"/>
              <a:t>Syntax directed definition that uses synthesized attribute exclusively is said to be </a:t>
            </a:r>
            <a:r>
              <a:rPr lang="en-US" dirty="0">
                <a:solidFill>
                  <a:srgbClr val="FF0000"/>
                </a:solidFill>
              </a:rPr>
              <a:t>S-attribute </a:t>
            </a:r>
            <a:r>
              <a:rPr lang="en-US" dirty="0" smtClean="0">
                <a:solidFill>
                  <a:srgbClr val="FF0000"/>
                </a:solidFill>
              </a:rPr>
              <a:t>definition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Annotated </a:t>
            </a:r>
            <a:r>
              <a:rPr lang="en-US" dirty="0">
                <a:solidFill>
                  <a:srgbClr val="FF0000"/>
                </a:solidFill>
              </a:rPr>
              <a:t>parse tree </a:t>
            </a:r>
            <a:r>
              <a:rPr lang="en-US" dirty="0"/>
              <a:t>is a parse tree showing the value of the attributes at each node.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process of computing the attribute values at the node is called </a:t>
            </a:r>
            <a:r>
              <a:rPr lang="en-US" dirty="0" smtClean="0"/>
              <a:t>Annotating </a:t>
            </a:r>
            <a:r>
              <a:rPr lang="en-US" dirty="0"/>
              <a:t>or </a:t>
            </a:r>
            <a:r>
              <a:rPr lang="en-US" dirty="0" smtClean="0"/>
              <a:t>Decorating </a:t>
            </a:r>
            <a:r>
              <a:rPr lang="en-US" dirty="0"/>
              <a:t>the parse </a:t>
            </a:r>
            <a:r>
              <a:rPr lang="en-US" dirty="0" smtClean="0"/>
              <a:t>tree.</a:t>
            </a:r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856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ynthesized </a:t>
            </a:r>
            <a:r>
              <a:rPr lang="en-US" dirty="0"/>
              <a:t>A</a:t>
            </a:r>
            <a:r>
              <a:rPr lang="en-US" dirty="0" smtClean="0"/>
              <a:t>ttributes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979921"/>
              </p:ext>
            </p:extLst>
          </p:nvPr>
        </p:nvGraphicFramePr>
        <p:xfrm>
          <a:off x="2286000" y="1676400"/>
          <a:ext cx="5029200" cy="38100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088023"/>
                <a:gridCol w="2941177"/>
              </a:tblGrid>
              <a:tr h="47625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Production 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Semantic Rules 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L </a:t>
                      </a:r>
                      <a:r>
                        <a:rPr lang="en-US" sz="1800" baseline="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err="1" smtClean="0">
                          <a:effectLst/>
                        </a:rPr>
                        <a:t>E</a:t>
                      </a:r>
                      <a:r>
                        <a:rPr lang="en-US" sz="1800" baseline="-25000" dirty="0" err="1" smtClean="0">
                          <a:effectLst/>
                        </a:rPr>
                        <a:t>n</a:t>
                      </a:r>
                      <a:endParaRPr lang="en-US" sz="1800" baseline="-25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Print (</a:t>
                      </a:r>
                      <a:r>
                        <a:rPr lang="en-US" sz="1800" baseline="0" dirty="0" err="1">
                          <a:effectLst/>
                        </a:rPr>
                        <a:t>E.val</a:t>
                      </a:r>
                      <a:r>
                        <a:rPr lang="en-US" sz="1800" baseline="0" dirty="0">
                          <a:effectLst/>
                        </a:rPr>
                        <a:t>)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E </a:t>
                      </a:r>
                      <a:r>
                        <a:rPr lang="en-US" sz="1800" baseline="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smtClean="0">
                          <a:effectLst/>
                        </a:rPr>
                        <a:t>E1+T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effectLst/>
                        </a:rPr>
                        <a:t>E.Val</a:t>
                      </a:r>
                      <a:r>
                        <a:rPr lang="en-US" sz="1800" baseline="0" dirty="0" smtClean="0">
                          <a:effectLst/>
                        </a:rPr>
                        <a:t> = E1.val + </a:t>
                      </a:r>
                      <a:r>
                        <a:rPr lang="en-US" sz="1800" baseline="0" dirty="0" err="1" smtClean="0">
                          <a:effectLst/>
                        </a:rPr>
                        <a:t>T.val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E </a:t>
                      </a:r>
                      <a:r>
                        <a:rPr lang="en-US" sz="1800" baseline="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smtClean="0">
                          <a:effectLst/>
                        </a:rPr>
                        <a:t>T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effectLst/>
                        </a:rPr>
                        <a:t>E.Val</a:t>
                      </a:r>
                      <a:r>
                        <a:rPr lang="en-US" sz="1800" baseline="0" dirty="0" smtClean="0">
                          <a:effectLst/>
                        </a:rPr>
                        <a:t> = </a:t>
                      </a:r>
                      <a:r>
                        <a:rPr lang="en-US" sz="1800" baseline="0" dirty="0" err="1">
                          <a:effectLst/>
                        </a:rPr>
                        <a:t>T.val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T </a:t>
                      </a:r>
                      <a:r>
                        <a:rPr lang="en-US" sz="1800" baseline="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smtClean="0">
                          <a:effectLst/>
                        </a:rPr>
                        <a:t>T1*F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effectLst/>
                        </a:rPr>
                        <a:t>T.Val</a:t>
                      </a:r>
                      <a:r>
                        <a:rPr lang="en-US" sz="1800" baseline="0" dirty="0" smtClean="0">
                          <a:effectLst/>
                        </a:rPr>
                        <a:t> = T1.val * </a:t>
                      </a:r>
                      <a:r>
                        <a:rPr lang="en-US" sz="1800" baseline="0" dirty="0" err="1" smtClean="0">
                          <a:effectLst/>
                        </a:rPr>
                        <a:t>F.val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T </a:t>
                      </a:r>
                      <a:r>
                        <a:rPr lang="en-US" sz="1800" baseline="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smtClean="0">
                          <a:effectLst/>
                        </a:rPr>
                        <a:t>F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effectLst/>
                        </a:rPr>
                        <a:t>T.Val</a:t>
                      </a:r>
                      <a:r>
                        <a:rPr lang="en-US" sz="1800" baseline="0" dirty="0" smtClean="0">
                          <a:effectLst/>
                        </a:rPr>
                        <a:t> = </a:t>
                      </a:r>
                      <a:r>
                        <a:rPr lang="en-US" sz="1800" baseline="0" dirty="0" err="1">
                          <a:effectLst/>
                        </a:rPr>
                        <a:t>F.val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F </a:t>
                      </a:r>
                      <a:r>
                        <a:rPr lang="en-US" sz="1800" baseline="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smtClean="0">
                          <a:effectLst/>
                        </a:rPr>
                        <a:t>(</a:t>
                      </a:r>
                      <a:r>
                        <a:rPr lang="en-US" sz="1800" baseline="0" dirty="0">
                          <a:effectLst/>
                        </a:rPr>
                        <a:t>E)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effectLst/>
                        </a:rPr>
                        <a:t>F.Val</a:t>
                      </a:r>
                      <a:r>
                        <a:rPr lang="en-US" sz="1800" baseline="0" dirty="0" smtClean="0">
                          <a:effectLst/>
                        </a:rPr>
                        <a:t> = </a:t>
                      </a:r>
                      <a:r>
                        <a:rPr lang="en-US" sz="1800" baseline="0" dirty="0" err="1">
                          <a:effectLst/>
                        </a:rPr>
                        <a:t>E.val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F </a:t>
                      </a:r>
                      <a:r>
                        <a:rPr lang="en-US" sz="1800" baseline="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smtClean="0">
                          <a:effectLst/>
                        </a:rPr>
                        <a:t>digit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effectLst/>
                        </a:rPr>
                        <a:t>F.Val</a:t>
                      </a:r>
                      <a:r>
                        <a:rPr lang="en-US" sz="1800" baseline="0" dirty="0" smtClean="0">
                          <a:effectLst/>
                        </a:rPr>
                        <a:t> = digit . </a:t>
                      </a:r>
                      <a:r>
                        <a:rPr lang="en-US" sz="1800" baseline="0" dirty="0" err="1" smtClean="0">
                          <a:effectLst/>
                        </a:rPr>
                        <a:t>lexval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95416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Example: Simple Desk Calculator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dirty="0" smtClean="0"/>
          </a:p>
          <a:p>
            <a:pPr marL="0" indent="0" algn="just"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785852" y="2209801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41608" y="2673145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7864" y="3156152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5796" y="3621344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46191" y="4101584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15796" y="4581824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63729" y="5062064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1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Synthesized </a:t>
            </a:r>
            <a:r>
              <a:rPr lang="en-US" dirty="0"/>
              <a:t>Attributes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73759" y="1336461"/>
            <a:ext cx="561975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2582" y="1926735"/>
            <a:ext cx="1038225" cy="4667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=19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5913" y="1718104"/>
            <a:ext cx="561975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63557" y="2638730"/>
            <a:ext cx="561975" cy="257175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AutoShape 7"/>
          <p:cNvCxnSpPr>
            <a:cxnSpLocks noChangeShapeType="1"/>
          </p:cNvCxnSpPr>
          <p:nvPr/>
        </p:nvCxnSpPr>
        <p:spPr bwMode="auto">
          <a:xfrm>
            <a:off x="3158832" y="1718104"/>
            <a:ext cx="0" cy="2762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3144546" y="2335928"/>
            <a:ext cx="0" cy="2762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/>
          <p:cNvCxnSpPr>
            <a:cxnSpLocks noChangeShapeType="1"/>
          </p:cNvCxnSpPr>
          <p:nvPr/>
        </p:nvCxnSpPr>
        <p:spPr bwMode="auto">
          <a:xfrm>
            <a:off x="3154746" y="1724145"/>
            <a:ext cx="676275" cy="18097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0"/>
          <p:cNvCxnSpPr>
            <a:cxnSpLocks noChangeShapeType="1"/>
          </p:cNvCxnSpPr>
          <p:nvPr/>
        </p:nvCxnSpPr>
        <p:spPr bwMode="auto">
          <a:xfrm>
            <a:off x="3144084" y="2328522"/>
            <a:ext cx="1123950" cy="400050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 flipH="1">
            <a:off x="1896771" y="2330705"/>
            <a:ext cx="1247775" cy="4667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290327" y="3410430"/>
            <a:ext cx="1269236" cy="39170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=15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365846" y="2797430"/>
            <a:ext cx="1123979" cy="42728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=15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687749" y="4191032"/>
            <a:ext cx="457201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1916349" y="3173668"/>
            <a:ext cx="0" cy="2762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</p:cNvCxnSpPr>
          <p:nvPr/>
        </p:nvCxnSpPr>
        <p:spPr bwMode="auto">
          <a:xfrm>
            <a:off x="1922501" y="3802138"/>
            <a:ext cx="0" cy="2762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13" idx="2"/>
            <a:endCxn id="21" idx="0"/>
          </p:cNvCxnSpPr>
          <p:nvPr/>
        </p:nvCxnSpPr>
        <p:spPr bwMode="auto">
          <a:xfrm flipH="1">
            <a:off x="1097163" y="3802138"/>
            <a:ext cx="827782" cy="518061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</p:cNvCxnSpPr>
          <p:nvPr/>
        </p:nvCxnSpPr>
        <p:spPr bwMode="auto">
          <a:xfrm>
            <a:off x="1924945" y="3816886"/>
            <a:ext cx="729863" cy="515756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-106457" y="4959450"/>
            <a:ext cx="2286061" cy="4476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8775" y="4320199"/>
            <a:ext cx="11167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0" y="5651948"/>
            <a:ext cx="2247961" cy="32108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digit.lexval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AutoShape 24"/>
          <p:cNvCxnSpPr>
            <a:cxnSpLocks noChangeShapeType="1"/>
          </p:cNvCxnSpPr>
          <p:nvPr/>
        </p:nvCxnSpPr>
        <p:spPr bwMode="auto">
          <a:xfrm>
            <a:off x="1106134" y="4651823"/>
            <a:ext cx="0" cy="2762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5"/>
          <p:cNvCxnSpPr>
            <a:cxnSpLocks noChangeShapeType="1"/>
          </p:cNvCxnSpPr>
          <p:nvPr/>
        </p:nvCxnSpPr>
        <p:spPr bwMode="auto">
          <a:xfrm>
            <a:off x="1106134" y="5375723"/>
            <a:ext cx="0" cy="2762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3831021" y="3377578"/>
            <a:ext cx="938213" cy="32704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=4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3724564" y="2736592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=4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3589762" y="4127163"/>
            <a:ext cx="1676400" cy="48131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digit.lexval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=4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1" name="AutoShape 34"/>
          <p:cNvCxnSpPr>
            <a:cxnSpLocks noChangeShapeType="1"/>
          </p:cNvCxnSpPr>
          <p:nvPr/>
        </p:nvCxnSpPr>
        <p:spPr bwMode="auto">
          <a:xfrm>
            <a:off x="4348336" y="3101353"/>
            <a:ext cx="0" cy="2762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5"/>
          <p:cNvCxnSpPr>
            <a:cxnSpLocks noChangeShapeType="1"/>
          </p:cNvCxnSpPr>
          <p:nvPr/>
        </p:nvCxnSpPr>
        <p:spPr bwMode="auto">
          <a:xfrm>
            <a:off x="4337888" y="3816886"/>
            <a:ext cx="0" cy="2762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1419286" y="54568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2069709" y="4317894"/>
            <a:ext cx="1229190" cy="4476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=5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2015832" y="5041794"/>
            <a:ext cx="1657350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digit.lexval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=5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AutoShape 29"/>
          <p:cNvCxnSpPr>
            <a:cxnSpLocks noChangeShapeType="1"/>
          </p:cNvCxnSpPr>
          <p:nvPr/>
        </p:nvCxnSpPr>
        <p:spPr bwMode="auto">
          <a:xfrm>
            <a:off x="2684304" y="4741753"/>
            <a:ext cx="0" cy="27622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054911"/>
              </p:ext>
            </p:extLst>
          </p:nvPr>
        </p:nvGraphicFramePr>
        <p:xfrm>
          <a:off x="5441941" y="1406780"/>
          <a:ext cx="3365464" cy="38100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283716"/>
                <a:gridCol w="2081748"/>
              </a:tblGrid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Production 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Semantic Rules 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L </a:t>
                      </a:r>
                      <a:r>
                        <a:rPr lang="en-US" sz="1800" baseline="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err="1" smtClean="0">
                          <a:effectLst/>
                        </a:rPr>
                        <a:t>E</a:t>
                      </a:r>
                      <a:r>
                        <a:rPr lang="en-US" sz="1800" baseline="-25000" dirty="0" err="1" smtClean="0">
                          <a:effectLst/>
                        </a:rPr>
                        <a:t>n</a:t>
                      </a:r>
                      <a:endParaRPr lang="en-US" sz="1800" baseline="-25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Print (</a:t>
                      </a:r>
                      <a:r>
                        <a:rPr lang="en-US" sz="1800" baseline="0" dirty="0" err="1">
                          <a:effectLst/>
                        </a:rPr>
                        <a:t>E.val</a:t>
                      </a:r>
                      <a:r>
                        <a:rPr lang="en-US" sz="1800" baseline="0" dirty="0">
                          <a:effectLst/>
                        </a:rPr>
                        <a:t>)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E </a:t>
                      </a:r>
                      <a:r>
                        <a:rPr lang="en-US" sz="1800" baseline="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smtClean="0">
                          <a:effectLst/>
                        </a:rPr>
                        <a:t>E</a:t>
                      </a:r>
                      <a:r>
                        <a:rPr lang="en-US" sz="1800" baseline="-25000" dirty="0" smtClean="0">
                          <a:effectLst/>
                        </a:rPr>
                        <a:t>1</a:t>
                      </a:r>
                      <a:r>
                        <a:rPr lang="en-US" sz="1800" baseline="0" dirty="0" smtClean="0">
                          <a:effectLst/>
                        </a:rPr>
                        <a:t>+T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effectLst/>
                        </a:rPr>
                        <a:t>E.Val</a:t>
                      </a:r>
                      <a:r>
                        <a:rPr lang="en-US" sz="1800" baseline="0" dirty="0" smtClean="0">
                          <a:effectLst/>
                        </a:rPr>
                        <a:t> = E1.val + </a:t>
                      </a:r>
                      <a:r>
                        <a:rPr lang="en-US" sz="1800" baseline="0" dirty="0" err="1" smtClean="0">
                          <a:effectLst/>
                        </a:rPr>
                        <a:t>T.val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E </a:t>
                      </a:r>
                      <a:r>
                        <a:rPr lang="en-US" sz="1800" baseline="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smtClean="0">
                          <a:effectLst/>
                        </a:rPr>
                        <a:t>T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effectLst/>
                        </a:rPr>
                        <a:t>E.Val</a:t>
                      </a:r>
                      <a:r>
                        <a:rPr lang="en-US" sz="1800" baseline="0" dirty="0" smtClean="0">
                          <a:effectLst/>
                        </a:rPr>
                        <a:t> = </a:t>
                      </a:r>
                      <a:r>
                        <a:rPr lang="en-US" sz="1800" baseline="0" dirty="0" err="1">
                          <a:effectLst/>
                        </a:rPr>
                        <a:t>T.val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T </a:t>
                      </a:r>
                      <a:r>
                        <a:rPr lang="en-US" sz="1800" baseline="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smtClean="0">
                          <a:effectLst/>
                        </a:rPr>
                        <a:t>T</a:t>
                      </a:r>
                      <a:r>
                        <a:rPr lang="en-US" sz="1800" baseline="-25000" dirty="0" smtClean="0">
                          <a:effectLst/>
                        </a:rPr>
                        <a:t>1</a:t>
                      </a:r>
                      <a:r>
                        <a:rPr lang="en-US" sz="1800" baseline="0" dirty="0" smtClean="0">
                          <a:effectLst/>
                        </a:rPr>
                        <a:t>*F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effectLst/>
                        </a:rPr>
                        <a:t>T.Val</a:t>
                      </a:r>
                      <a:r>
                        <a:rPr lang="en-US" sz="1800" baseline="0" dirty="0" smtClean="0">
                          <a:effectLst/>
                        </a:rPr>
                        <a:t> = T1.val * </a:t>
                      </a:r>
                      <a:r>
                        <a:rPr lang="en-US" sz="1800" baseline="0" dirty="0" err="1" smtClean="0">
                          <a:effectLst/>
                        </a:rPr>
                        <a:t>F.val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T </a:t>
                      </a:r>
                      <a:r>
                        <a:rPr lang="en-US" sz="1800" baseline="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smtClean="0">
                          <a:effectLst/>
                        </a:rPr>
                        <a:t>F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effectLst/>
                        </a:rPr>
                        <a:t>T.Val</a:t>
                      </a:r>
                      <a:r>
                        <a:rPr lang="en-US" sz="1800" baseline="0" dirty="0" smtClean="0">
                          <a:effectLst/>
                        </a:rPr>
                        <a:t> = </a:t>
                      </a:r>
                      <a:r>
                        <a:rPr lang="en-US" sz="1800" baseline="0" dirty="0" err="1">
                          <a:effectLst/>
                        </a:rPr>
                        <a:t>F.val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F </a:t>
                      </a:r>
                      <a:r>
                        <a:rPr lang="en-US" sz="1800" baseline="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smtClean="0">
                          <a:effectLst/>
                        </a:rPr>
                        <a:t>(</a:t>
                      </a:r>
                      <a:r>
                        <a:rPr lang="en-US" sz="1800" baseline="0" dirty="0">
                          <a:effectLst/>
                        </a:rPr>
                        <a:t>E)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effectLst/>
                        </a:rPr>
                        <a:t>F.Val</a:t>
                      </a:r>
                      <a:r>
                        <a:rPr lang="en-US" sz="1800" baseline="0" dirty="0" smtClean="0">
                          <a:effectLst/>
                        </a:rPr>
                        <a:t> = </a:t>
                      </a:r>
                      <a:r>
                        <a:rPr lang="en-US" sz="1800" baseline="0" dirty="0" err="1">
                          <a:effectLst/>
                        </a:rPr>
                        <a:t>E.val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F </a:t>
                      </a:r>
                      <a:r>
                        <a:rPr lang="en-US" sz="1800" baseline="0" dirty="0" smtClean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smtClean="0">
                          <a:effectLst/>
                        </a:rPr>
                        <a:t>digit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 smtClean="0">
                          <a:effectLst/>
                        </a:rPr>
                        <a:t>F.Val</a:t>
                      </a:r>
                      <a:r>
                        <a:rPr lang="en-US" sz="1800" baseline="0" dirty="0" smtClean="0">
                          <a:effectLst/>
                        </a:rPr>
                        <a:t> = digit . </a:t>
                      </a:r>
                      <a:r>
                        <a:rPr lang="en-US" sz="1800" baseline="0" dirty="0" err="1" smtClean="0">
                          <a:effectLst/>
                        </a:rPr>
                        <a:t>lexval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37" name="Content Placeholder 2"/>
          <p:cNvSpPr txBox="1">
            <a:spLocks/>
          </p:cNvSpPr>
          <p:nvPr/>
        </p:nvSpPr>
        <p:spPr>
          <a:xfrm>
            <a:off x="195416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String: 3*5+4n;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dirty="0" smtClean="0"/>
          </a:p>
          <a:p>
            <a:pPr marL="0" indent="0" algn="just"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625141" y="6064779"/>
            <a:ext cx="3329470" cy="306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Annotated parse tree for 3*5+4n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3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4" grpId="0" animBg="1"/>
      <p:bldP spid="3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 Annotated Parse tree for (3+4)*(5+6)n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Syntax-Directed Definition </a:t>
            </a:r>
            <a:r>
              <a:rPr lang="en-US" dirty="0" smtClean="0"/>
              <a:t>to </a:t>
            </a:r>
            <a:r>
              <a:rPr lang="en-US" dirty="0"/>
              <a:t>translates arithmetic expressions from infix to prefix notation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796266"/>
              </p:ext>
            </p:extLst>
          </p:nvPr>
        </p:nvGraphicFramePr>
        <p:xfrm>
          <a:off x="1371600" y="1143000"/>
          <a:ext cx="5638800" cy="495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3220"/>
                <a:gridCol w="3435580"/>
              </a:tblGrid>
              <a:tr h="4127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Production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Semantic Rules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7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Print(E.val)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7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E+T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E.val</a:t>
                      </a:r>
                      <a:r>
                        <a:rPr lang="en-US" sz="1800" dirty="0">
                          <a:effectLst/>
                        </a:rPr>
                        <a:t>=’+’ </a:t>
                      </a:r>
                      <a:r>
                        <a:rPr lang="en-US" sz="1800" dirty="0" err="1">
                          <a:effectLst/>
                        </a:rPr>
                        <a:t>E.val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T.val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7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E-T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E.val</a:t>
                      </a:r>
                      <a:r>
                        <a:rPr lang="en-US" sz="1800" dirty="0">
                          <a:effectLst/>
                        </a:rPr>
                        <a:t>=’-‘ </a:t>
                      </a:r>
                      <a:r>
                        <a:rPr lang="en-US" sz="1800" dirty="0" err="1">
                          <a:effectLst/>
                        </a:rPr>
                        <a:t>E.val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T.val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7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E.val</a:t>
                      </a:r>
                      <a:r>
                        <a:rPr lang="en-US" sz="1800" dirty="0">
                          <a:effectLst/>
                        </a:rPr>
                        <a:t>= </a:t>
                      </a:r>
                      <a:r>
                        <a:rPr lang="en-US" sz="1800" dirty="0" err="1">
                          <a:effectLst/>
                        </a:rPr>
                        <a:t>T.val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7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T*F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T.val</a:t>
                      </a:r>
                      <a:r>
                        <a:rPr lang="en-US" sz="1800" dirty="0">
                          <a:effectLst/>
                        </a:rPr>
                        <a:t>=’*’ </a:t>
                      </a:r>
                      <a:r>
                        <a:rPr lang="en-US" sz="1800" dirty="0" err="1">
                          <a:effectLst/>
                        </a:rPr>
                        <a:t>T.val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F.val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7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T/F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T.val</a:t>
                      </a:r>
                      <a:r>
                        <a:rPr lang="en-US" sz="1800" dirty="0">
                          <a:effectLst/>
                        </a:rPr>
                        <a:t>=’/’ </a:t>
                      </a:r>
                      <a:r>
                        <a:rPr lang="en-US" sz="1800" dirty="0" err="1">
                          <a:effectLst/>
                        </a:rPr>
                        <a:t>T.val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F.val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7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T.val</a:t>
                      </a:r>
                      <a:r>
                        <a:rPr lang="en-US" sz="1800" dirty="0">
                          <a:effectLst/>
                        </a:rPr>
                        <a:t>= </a:t>
                      </a:r>
                      <a:r>
                        <a:rPr lang="en-US" sz="1800" dirty="0" err="1">
                          <a:effectLst/>
                        </a:rPr>
                        <a:t>F.val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7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F^P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F.val</a:t>
                      </a:r>
                      <a:r>
                        <a:rPr lang="en-US" sz="1800" dirty="0">
                          <a:effectLst/>
                        </a:rPr>
                        <a:t>=’^’ </a:t>
                      </a:r>
                      <a:r>
                        <a:rPr lang="en-US" sz="1800" dirty="0" err="1">
                          <a:effectLst/>
                        </a:rPr>
                        <a:t>F.val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P.val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7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F.val</a:t>
                      </a:r>
                      <a:r>
                        <a:rPr lang="en-US" sz="1800" dirty="0">
                          <a:effectLst/>
                        </a:rPr>
                        <a:t>= </a:t>
                      </a:r>
                      <a:r>
                        <a:rPr lang="en-US" sz="1800" dirty="0" err="1">
                          <a:effectLst/>
                        </a:rPr>
                        <a:t>P.val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7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(E)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P.val</a:t>
                      </a:r>
                      <a:r>
                        <a:rPr lang="en-US" sz="1800" dirty="0">
                          <a:effectLst/>
                        </a:rPr>
                        <a:t>= </a:t>
                      </a:r>
                      <a:r>
                        <a:rPr lang="en-US" sz="1800" dirty="0" err="1">
                          <a:effectLst/>
                        </a:rPr>
                        <a:t>E.val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7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digit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P.val</a:t>
                      </a:r>
                      <a:r>
                        <a:rPr lang="en-US" sz="1800" dirty="0">
                          <a:effectLst/>
                        </a:rPr>
                        <a:t>=</a:t>
                      </a:r>
                      <a:r>
                        <a:rPr lang="en-US" sz="1800" dirty="0" err="1">
                          <a:effectLst/>
                        </a:rPr>
                        <a:t>digit.lexval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81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Inherited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An inherited value at a node in a parse tree is </a:t>
            </a:r>
            <a:r>
              <a:rPr lang="en-US" dirty="0" smtClean="0"/>
              <a:t>computed from the value of attributes </a:t>
            </a:r>
            <a:r>
              <a:rPr lang="en-US" dirty="0"/>
              <a:t>at the </a:t>
            </a:r>
            <a:r>
              <a:rPr lang="en-US" dirty="0">
                <a:solidFill>
                  <a:srgbClr val="FF0000"/>
                </a:solidFill>
              </a:rPr>
              <a:t>parent and/or siblings </a:t>
            </a:r>
            <a:r>
              <a:rPr lang="en-US" dirty="0"/>
              <a:t>of the </a:t>
            </a:r>
            <a:r>
              <a:rPr lang="en-US" dirty="0" smtClean="0"/>
              <a:t>node.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lvl="0" algn="just"/>
            <a:r>
              <a:rPr lang="en-US" dirty="0"/>
              <a:t>Symbol T is associated with a synthesized attribute </a:t>
            </a:r>
            <a:r>
              <a:rPr lang="en-US" i="1" dirty="0"/>
              <a:t>type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Symbol L is associated with an inherited attribute </a:t>
            </a:r>
            <a:r>
              <a:rPr lang="en-US" i="1" dirty="0"/>
              <a:t>in.</a:t>
            </a:r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73631"/>
              </p:ext>
            </p:extLst>
          </p:nvPr>
        </p:nvGraphicFramePr>
        <p:xfrm>
          <a:off x="2171700" y="2057400"/>
          <a:ext cx="4800600" cy="24384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329218"/>
                <a:gridCol w="3471382"/>
              </a:tblGrid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Production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Semantic Rules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 → T 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L.in = </a:t>
                      </a:r>
                      <a:r>
                        <a:rPr lang="en-US" sz="1800" dirty="0" err="1">
                          <a:effectLst/>
                        </a:rPr>
                        <a:t>T.type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50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 → </a:t>
                      </a: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	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T.type</a:t>
                      </a:r>
                      <a:r>
                        <a:rPr lang="en-US" sz="1800" dirty="0">
                          <a:effectLst/>
                        </a:rPr>
                        <a:t> = integer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 → real	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T.type</a:t>
                      </a:r>
                      <a:r>
                        <a:rPr lang="en-US" sz="1800" dirty="0">
                          <a:effectLst/>
                        </a:rPr>
                        <a:t> = real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 → L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,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.in = L.in,   </a:t>
                      </a:r>
                      <a:r>
                        <a:rPr lang="en-US" sz="1800" dirty="0" err="1">
                          <a:effectLst/>
                        </a:rPr>
                        <a:t>addtype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id.entry,L.in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 →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addtype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id.entry,L.in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8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30580</TotalTime>
  <Words>1132</Words>
  <Application>Microsoft Office PowerPoint</Application>
  <PresentationFormat>On-screen Show (4:3)</PresentationFormat>
  <Paragraphs>288</Paragraphs>
  <Slides>27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Unit – 4 Pushdown Automata</vt:lpstr>
      <vt:lpstr>Syntax Directed Definitions</vt:lpstr>
      <vt:lpstr>Attribute</vt:lpstr>
      <vt:lpstr>Synthesized Attributes </vt:lpstr>
      <vt:lpstr>Synthesized Attributes </vt:lpstr>
      <vt:lpstr>Example: Synthesized Attributes </vt:lpstr>
      <vt:lpstr>Exercise</vt:lpstr>
      <vt:lpstr>Syntax-Directed Definition to translates arithmetic expressions from infix to prefix notation</vt:lpstr>
      <vt:lpstr>Inherited Attribute</vt:lpstr>
      <vt:lpstr>Example: Inherited Attribute</vt:lpstr>
      <vt:lpstr>Exercise: Inherited Attribute</vt:lpstr>
      <vt:lpstr>Dependency graph</vt:lpstr>
      <vt:lpstr>Dependency graph</vt:lpstr>
      <vt:lpstr>Dependency graph</vt:lpstr>
      <vt:lpstr>Dependency Graph</vt:lpstr>
      <vt:lpstr>Construction of Syntax Tree</vt:lpstr>
      <vt:lpstr>Construction of Syntax Tree </vt:lpstr>
      <vt:lpstr>Construction of syntax tree for expressions</vt:lpstr>
      <vt:lpstr>Exercise </vt:lpstr>
      <vt:lpstr>L-Attributed Definitions</vt:lpstr>
      <vt:lpstr>L-Attributed Definitions</vt:lpstr>
      <vt:lpstr>L-Attributed</vt:lpstr>
      <vt:lpstr>Translation Scheme</vt:lpstr>
      <vt:lpstr>Translation schemes</vt:lpstr>
      <vt:lpstr>Example: Translation scheme</vt:lpstr>
      <vt:lpstr>Example: Translation scheme</vt:lpstr>
      <vt:lpstr>End of Unit-3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AMD</cp:lastModifiedBy>
  <cp:revision>2136</cp:revision>
  <dcterms:created xsi:type="dcterms:W3CDTF">2013-05-17T03:00:03Z</dcterms:created>
  <dcterms:modified xsi:type="dcterms:W3CDTF">2017-09-12T02:53:39Z</dcterms:modified>
</cp:coreProperties>
</file>