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3" r:id="rId10"/>
    <p:sldId id="444" r:id="rId11"/>
    <p:sldId id="445" r:id="rId12"/>
    <p:sldId id="44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/UcsxbzrP/I+oVu2RgA8w==" hashData="DhNe0WXqOpizL9TlYXYAKtIqXzA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>
        <p:scale>
          <a:sx n="76" d="100"/>
          <a:sy n="76" d="100"/>
        </p:scale>
        <p:origin x="-117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5 : Intermediate Code Generation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5 : Intermediate Code Generation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5</a:t>
            </a:r>
          </a:p>
          <a:p>
            <a:r>
              <a:rPr lang="en-US" sz="5000" b="1" dirty="0" smtClean="0"/>
              <a:t>Intermediate</a:t>
            </a:r>
            <a:r>
              <a:rPr lang="en-US" sz="4800" b="1" dirty="0" smtClean="0"/>
              <a:t> 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61031"/>
              </p:ext>
            </p:extLst>
          </p:nvPr>
        </p:nvGraphicFramePr>
        <p:xfrm>
          <a:off x="5715000" y="35153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452490"/>
              </p:ext>
            </p:extLst>
          </p:nvPr>
        </p:nvGraphicFramePr>
        <p:xfrm>
          <a:off x="490543" y="358618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854861"/>
              </p:ext>
            </p:extLst>
          </p:nvPr>
        </p:nvGraphicFramePr>
        <p:xfrm>
          <a:off x="490543" y="395194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10522"/>
              </p:ext>
            </p:extLst>
          </p:nvPr>
        </p:nvGraphicFramePr>
        <p:xfrm>
          <a:off x="490543" y="4317701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12719"/>
              </p:ext>
            </p:extLst>
          </p:nvPr>
        </p:nvGraphicFramePr>
        <p:xfrm>
          <a:off x="490542" y="468917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4526"/>
              </p:ext>
            </p:extLst>
          </p:nvPr>
        </p:nvGraphicFramePr>
        <p:xfrm>
          <a:off x="490542" y="505493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765935"/>
              </p:ext>
            </p:extLst>
          </p:nvPr>
        </p:nvGraphicFramePr>
        <p:xfrm>
          <a:off x="490542" y="542069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96759"/>
              </p:ext>
            </p:extLst>
          </p:nvPr>
        </p:nvGraphicFramePr>
        <p:xfrm>
          <a:off x="490542" y="5786455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94299"/>
              </p:ext>
            </p:extLst>
          </p:nvPr>
        </p:nvGraphicFramePr>
        <p:xfrm>
          <a:off x="5714999" y="38862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026765"/>
              </p:ext>
            </p:extLst>
          </p:nvPr>
        </p:nvGraphicFramePr>
        <p:xfrm>
          <a:off x="5714999" y="425705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07607"/>
              </p:ext>
            </p:extLst>
          </p:nvPr>
        </p:nvGraphicFramePr>
        <p:xfrm>
          <a:off x="5714999" y="462789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594433"/>
              </p:ext>
            </p:extLst>
          </p:nvPr>
        </p:nvGraphicFramePr>
        <p:xfrm>
          <a:off x="5714999" y="499873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258986"/>
              </p:ext>
            </p:extLst>
          </p:nvPr>
        </p:nvGraphicFramePr>
        <p:xfrm>
          <a:off x="5714999" y="53695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606731"/>
              </p:ext>
            </p:extLst>
          </p:nvPr>
        </p:nvGraphicFramePr>
        <p:xfrm>
          <a:off x="5714998" y="57404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To avoid entering temporary names into the symbol table, we might refer a temporary value by the position of the statement that computes it.</a:t>
            </a:r>
          </a:p>
          <a:p>
            <a:pPr lvl="0" algn="just"/>
            <a:r>
              <a:rPr lang="en-US" dirty="0"/>
              <a:t>If we do so, three address statements can be represented by records with only three fields: op, arg1 and arg2.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4730" y="313562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Quadruple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35349" y="3092778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1752" y="3928008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97291" y="390824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96040" y="4308816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11579" y="428904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20968" y="4266779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381752" y="4680580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97291" y="4660812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96040" y="5063701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411579" y="5043933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20968" y="502166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6516" y="5432748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44919" y="5412980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154308" y="5390711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81752" y="5800743"/>
            <a:ext cx="693917" cy="29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40155" y="5780975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49544" y="5758706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Triple</a:t>
            </a:r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861031"/>
              </p:ext>
            </p:extLst>
          </p:nvPr>
        </p:nvGraphicFramePr>
        <p:xfrm>
          <a:off x="5715000" y="35153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84195"/>
              </p:ext>
            </p:extLst>
          </p:nvPr>
        </p:nvGraphicFramePr>
        <p:xfrm>
          <a:off x="3705250" y="390052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(14)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594299"/>
              </p:ext>
            </p:extLst>
          </p:nvPr>
        </p:nvGraphicFramePr>
        <p:xfrm>
          <a:off x="5714999" y="38862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298166"/>
              </p:ext>
            </p:extLst>
          </p:nvPr>
        </p:nvGraphicFramePr>
        <p:xfrm>
          <a:off x="5714999" y="425705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07607"/>
              </p:ext>
            </p:extLst>
          </p:nvPr>
        </p:nvGraphicFramePr>
        <p:xfrm>
          <a:off x="5714999" y="462789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16108"/>
              </p:ext>
            </p:extLst>
          </p:nvPr>
        </p:nvGraphicFramePr>
        <p:xfrm>
          <a:off x="5714999" y="499873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(16)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01080"/>
              </p:ext>
            </p:extLst>
          </p:nvPr>
        </p:nvGraphicFramePr>
        <p:xfrm>
          <a:off x="5714999" y="536957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(17)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044747"/>
              </p:ext>
            </p:extLst>
          </p:nvPr>
        </p:nvGraphicFramePr>
        <p:xfrm>
          <a:off x="5714998" y="5740417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(18)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In the indirect triple representation the listing of triples has been done. And listing pointers are used instead of using statement.</a:t>
            </a:r>
          </a:p>
          <a:p>
            <a:pPr lvl="0" algn="just"/>
            <a:r>
              <a:rPr lang="en-US" dirty="0"/>
              <a:t>This implementation is called indirect triples.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644090"/>
              </p:ext>
            </p:extLst>
          </p:nvPr>
        </p:nvGraphicFramePr>
        <p:xfrm>
          <a:off x="3705250" y="353476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Statement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971214"/>
              </p:ext>
            </p:extLst>
          </p:nvPr>
        </p:nvGraphicFramePr>
        <p:xfrm>
          <a:off x="3705242" y="426628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(15)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418041"/>
              </p:ext>
            </p:extLst>
          </p:nvPr>
        </p:nvGraphicFramePr>
        <p:xfrm>
          <a:off x="3705243" y="463204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(16)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25253"/>
              </p:ext>
            </p:extLst>
          </p:nvPr>
        </p:nvGraphicFramePr>
        <p:xfrm>
          <a:off x="3705242" y="499780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(17)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5914"/>
              </p:ext>
            </p:extLst>
          </p:nvPr>
        </p:nvGraphicFramePr>
        <p:xfrm>
          <a:off x="3705234" y="536356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(18)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93420"/>
              </p:ext>
            </p:extLst>
          </p:nvPr>
        </p:nvGraphicFramePr>
        <p:xfrm>
          <a:off x="3705235" y="5729324"/>
          <a:ext cx="171925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0057"/>
                <a:gridCol w="1219200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(19)</a:t>
                      </a:r>
                      <a:endParaRPr lang="en-US" b="0" baseline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368570"/>
              </p:ext>
            </p:extLst>
          </p:nvPr>
        </p:nvGraphicFramePr>
        <p:xfrm>
          <a:off x="466732" y="352968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479666"/>
              </p:ext>
            </p:extLst>
          </p:nvPr>
        </p:nvGraphicFramePr>
        <p:xfrm>
          <a:off x="466731" y="390052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861876"/>
              </p:ext>
            </p:extLst>
          </p:nvPr>
        </p:nvGraphicFramePr>
        <p:xfrm>
          <a:off x="466731" y="427136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920616"/>
              </p:ext>
            </p:extLst>
          </p:nvPr>
        </p:nvGraphicFramePr>
        <p:xfrm>
          <a:off x="466731" y="464220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851491"/>
              </p:ext>
            </p:extLst>
          </p:nvPr>
        </p:nvGraphicFramePr>
        <p:xfrm>
          <a:off x="466731" y="501304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627226"/>
              </p:ext>
            </p:extLst>
          </p:nvPr>
        </p:nvGraphicFramePr>
        <p:xfrm>
          <a:off x="466731" y="538388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14033"/>
              </p:ext>
            </p:extLst>
          </p:nvPr>
        </p:nvGraphicFramePr>
        <p:xfrm>
          <a:off x="466730" y="5754724"/>
          <a:ext cx="301237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675513"/>
                <a:gridCol w="675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4267200" y="301086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Indirect 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" y="3005781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11579" y="428904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11579" y="5030728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11579" y="5398669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90708" y="5407222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90708" y="5774604"/>
            <a:ext cx="499820" cy="2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-(a*b)+(</a:t>
            </a:r>
            <a:r>
              <a:rPr lang="en-US" dirty="0" err="1" smtClean="0"/>
              <a:t>c+d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*-(</a:t>
            </a:r>
            <a:r>
              <a:rPr lang="en-US" dirty="0" err="1" smtClean="0"/>
              <a:t>b+c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x=(</a:t>
            </a:r>
            <a:r>
              <a:rPr lang="en-US" dirty="0" err="1" smtClean="0"/>
              <a:t>a+b</a:t>
            </a:r>
            <a:r>
              <a:rPr lang="en-US" dirty="0" smtClean="0"/>
              <a:t>*c)^(d*e)+f*</a:t>
            </a:r>
            <a:r>
              <a:rPr lang="en-US" dirty="0" err="1" smtClean="0"/>
              <a:t>g^h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+a</a:t>
            </a:r>
            <a:r>
              <a:rPr lang="en-US" dirty="0" smtClean="0"/>
              <a:t>*(b-c</a:t>
            </a:r>
            <a:r>
              <a:rPr lang="en-US" smtClean="0"/>
              <a:t>)+(x-y)*</a:t>
            </a:r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Intermediate Forms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Intermediate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mainly three types of intermediate forms: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Abstract syntax tree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Postfix notation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Three address code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9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&amp; DAG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200" dirty="0"/>
              <a:t>A syntax tree depicts the natural hierarchical structure of a source program. </a:t>
            </a:r>
          </a:p>
          <a:p>
            <a:pPr lvl="0" algn="just"/>
            <a:r>
              <a:rPr lang="en-US" sz="2200" dirty="0"/>
              <a:t>A DAG (Directed Acyclic Graph) gives the same information but in a more </a:t>
            </a:r>
            <a:r>
              <a:rPr lang="en-US" sz="2200" dirty="0">
                <a:solidFill>
                  <a:srgbClr val="FF0000"/>
                </a:solidFill>
              </a:rPr>
              <a:t>compact</a:t>
            </a:r>
            <a:r>
              <a:rPr lang="en-US" sz="2200" dirty="0"/>
              <a:t> way because </a:t>
            </a:r>
            <a:r>
              <a:rPr lang="en-US" sz="2200" dirty="0">
                <a:solidFill>
                  <a:srgbClr val="FF0000"/>
                </a:solidFill>
              </a:rPr>
              <a:t>common sub-expressions </a:t>
            </a:r>
            <a:r>
              <a:rPr lang="en-US" sz="2200" dirty="0"/>
              <a:t>are identified</a:t>
            </a:r>
            <a:r>
              <a:rPr lang="en-US" sz="2200" dirty="0" smtClean="0"/>
              <a:t>.</a:t>
            </a:r>
          </a:p>
          <a:p>
            <a:pPr lvl="0" algn="just"/>
            <a:r>
              <a:rPr lang="en-US" sz="2200" dirty="0" smtClean="0"/>
              <a:t>Ex: a=b*-</a:t>
            </a:r>
            <a:r>
              <a:rPr lang="en-US" sz="2200" dirty="0" err="1" smtClean="0"/>
              <a:t>c+b</a:t>
            </a:r>
            <a:r>
              <a:rPr lang="en-US" sz="2200" dirty="0" smtClean="0"/>
              <a:t>*-c </a:t>
            </a:r>
            <a:endParaRPr lang="en-US" sz="2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87937" y="3337550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AutoShape 10"/>
          <p:cNvCxnSpPr>
            <a:cxnSpLocks noChangeShapeType="1"/>
          </p:cNvCxnSpPr>
          <p:nvPr/>
        </p:nvCxnSpPr>
        <p:spPr bwMode="auto">
          <a:xfrm>
            <a:off x="2461737" y="3627241"/>
            <a:ext cx="684870" cy="541431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 flipH="1">
            <a:off x="1664935" y="3636296"/>
            <a:ext cx="672871" cy="520484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112662" y="4168672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AutoShape 10"/>
          <p:cNvCxnSpPr>
            <a:cxnSpLocks noChangeShapeType="1"/>
          </p:cNvCxnSpPr>
          <p:nvPr/>
        </p:nvCxnSpPr>
        <p:spPr bwMode="auto">
          <a:xfrm>
            <a:off x="2109029" y="5410200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1510206" y="5967412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</a:rPr>
              <a:t>c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22590" y="4511020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20415" y="4511020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66595" y="5088929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68150" y="5028636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</a:rPr>
              <a:t>minus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810581" y="4159617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19" name="AutoShape 10"/>
          <p:cNvCxnSpPr>
            <a:cxnSpLocks noChangeShapeType="1"/>
          </p:cNvCxnSpPr>
          <p:nvPr/>
        </p:nvCxnSpPr>
        <p:spPr bwMode="auto">
          <a:xfrm>
            <a:off x="3806948" y="5401145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208125" y="5958357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720509" y="4501965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18334" y="4501965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264514" y="5079874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266069" y="5019581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uminus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27" name="AutoShape 11"/>
          <p:cNvCxnSpPr>
            <a:cxnSpLocks noChangeShapeType="1"/>
          </p:cNvCxnSpPr>
          <p:nvPr/>
        </p:nvCxnSpPr>
        <p:spPr bwMode="auto">
          <a:xfrm flipH="1">
            <a:off x="2508736" y="3167795"/>
            <a:ext cx="446594" cy="33740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"/>
          <p:cNvCxnSpPr>
            <a:cxnSpLocks noChangeShapeType="1"/>
          </p:cNvCxnSpPr>
          <p:nvPr/>
        </p:nvCxnSpPr>
        <p:spPr bwMode="auto">
          <a:xfrm>
            <a:off x="3149164" y="3167795"/>
            <a:ext cx="453187" cy="42644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550009" y="2845228"/>
            <a:ext cx="1038225" cy="26983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19073" y="354657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j-lt"/>
              </a:rPr>
              <a:t>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52041" y="4180596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cxnSp>
        <p:nvCxnSpPr>
          <p:cNvPr id="35" name="AutoShape 10"/>
          <p:cNvCxnSpPr>
            <a:cxnSpLocks noChangeShapeType="1"/>
          </p:cNvCxnSpPr>
          <p:nvPr/>
        </p:nvCxnSpPr>
        <p:spPr bwMode="auto">
          <a:xfrm>
            <a:off x="7448408" y="5422124"/>
            <a:ext cx="0" cy="756658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6849585" y="5979336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361969" y="4522944"/>
            <a:ext cx="469643" cy="54639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59794" y="4522944"/>
            <a:ext cx="439339" cy="49787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905974" y="5100853"/>
            <a:ext cx="876300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907529" y="5040560"/>
            <a:ext cx="1104285" cy="38078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uminus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379705" y="3464752"/>
            <a:ext cx="10382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AutoShape 11"/>
          <p:cNvCxnSpPr>
            <a:cxnSpLocks noChangeShapeType="1"/>
          </p:cNvCxnSpPr>
          <p:nvPr/>
        </p:nvCxnSpPr>
        <p:spPr bwMode="auto">
          <a:xfrm flipH="1">
            <a:off x="6918199" y="3192649"/>
            <a:ext cx="446594" cy="337405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0"/>
          <p:cNvCxnSpPr>
            <a:cxnSpLocks noChangeShapeType="1"/>
          </p:cNvCxnSpPr>
          <p:nvPr/>
        </p:nvCxnSpPr>
        <p:spPr bwMode="auto">
          <a:xfrm>
            <a:off x="7558627" y="3192649"/>
            <a:ext cx="453187" cy="426447"/>
          </a:xfrm>
          <a:prstGeom prst="straightConnector1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59472" y="2870082"/>
            <a:ext cx="1038225" cy="26983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528536" y="3571430"/>
            <a:ext cx="1197646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+mj-lt"/>
              </a:rPr>
              <a:t>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32400000" flipV="1">
            <a:off x="6763012" y="3623339"/>
            <a:ext cx="12700" cy="822960"/>
          </a:xfrm>
          <a:prstGeom prst="curvedConnector3">
            <a:avLst>
              <a:gd name="adj1" fmla="val 3902205"/>
            </a:avLst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43200000" flipV="1">
            <a:off x="7011087" y="3618581"/>
            <a:ext cx="12700" cy="822960"/>
          </a:xfrm>
          <a:prstGeom prst="curvedConnector3">
            <a:avLst>
              <a:gd name="adj1" fmla="val 3902205"/>
            </a:avLst>
          </a:prstGeom>
          <a:ln w="2540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62236" y="4215765"/>
            <a:ext cx="1637187" cy="219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598850" y="4209214"/>
            <a:ext cx="1637187" cy="2194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4405771" y="5209971"/>
            <a:ext cx="1500203" cy="139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06948" y="6032556"/>
            <a:ext cx="2176997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Syntax Tree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09323" y="5983574"/>
            <a:ext cx="2176997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DAG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3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  <p:bldP spid="13" grpId="0" animBg="1"/>
      <p:bldP spid="18" grpId="0" animBg="1"/>
      <p:bldP spid="20" grpId="0" animBg="1"/>
      <p:bldP spid="23" grpId="0" animBg="1"/>
      <p:bldP spid="24" grpId="0" animBg="1"/>
      <p:bldP spid="30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55" grpId="0" animBg="1"/>
      <p:bldP spid="56" grpId="0" animBg="1"/>
      <p:bldP spid="57" grpId="0" animBg="1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Postfix notation is a linearization of a syntax tree.</a:t>
            </a:r>
          </a:p>
          <a:p>
            <a:pPr lvl="0" algn="just"/>
            <a:r>
              <a:rPr lang="en-US" dirty="0"/>
              <a:t>In postfix notation the operands occurs first and then operators are arranged.</a:t>
            </a:r>
          </a:p>
          <a:p>
            <a:pPr algn="just"/>
            <a:r>
              <a:rPr lang="en-US" dirty="0" smtClean="0"/>
              <a:t>Ex: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9-5+2</a:t>
            </a:r>
          </a:p>
          <a:p>
            <a:pPr marL="0" indent="0" algn="ctr">
              <a:buNone/>
            </a:pPr>
            <a:r>
              <a:rPr lang="en-US" dirty="0" smtClean="0"/>
              <a:t>		X=9-5  		</a:t>
            </a:r>
            <a:r>
              <a:rPr lang="en-US" dirty="0" smtClean="0">
                <a:solidFill>
                  <a:srgbClr val="FF0000"/>
                </a:solidFill>
              </a:rPr>
              <a:t>X=95-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X+2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X2+</a:t>
            </a:r>
          </a:p>
          <a:p>
            <a:pPr marL="0" indent="0" algn="ctr">
              <a:buNone/>
            </a:pPr>
            <a:r>
              <a:rPr lang="en-US" dirty="0" smtClean="0"/>
              <a:t>95-2+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2971800"/>
            <a:ext cx="1905000" cy="391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dirty="0"/>
              <a:t>Three address code is a sequence of statements of the general form, 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i="1" dirty="0">
                <a:solidFill>
                  <a:srgbClr val="FF0000"/>
                </a:solidFill>
              </a:rPr>
              <a:t>a:= b op c</a:t>
            </a:r>
          </a:p>
          <a:p>
            <a:pPr lvl="0" algn="just"/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a, b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are the operands that can be names or </a:t>
            </a:r>
            <a:r>
              <a:rPr lang="en-US" dirty="0" smtClean="0"/>
              <a:t>constants and </a:t>
            </a:r>
            <a:r>
              <a:rPr lang="en-US" dirty="0">
                <a:solidFill>
                  <a:srgbClr val="FF0000"/>
                </a:solidFill>
              </a:rPr>
              <a:t>op</a:t>
            </a:r>
            <a:r>
              <a:rPr lang="en-US" dirty="0"/>
              <a:t> stands for any operator.</a:t>
            </a:r>
          </a:p>
          <a:p>
            <a:pPr marL="0" lvl="0" indent="0"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= b + c + d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en-US" dirty="0"/>
              <a:t>		t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b+c</a:t>
            </a: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	t</a:t>
            </a:r>
            <a:r>
              <a:rPr lang="en-US" baseline="-25000" dirty="0"/>
              <a:t>2</a:t>
            </a:r>
            <a:r>
              <a:rPr lang="en-US" dirty="0"/>
              <a:t>=t</a:t>
            </a:r>
            <a:r>
              <a:rPr lang="en-US" baseline="-25000" dirty="0"/>
              <a:t>1</a:t>
            </a:r>
            <a:r>
              <a:rPr lang="en-US" dirty="0"/>
              <a:t>+d</a:t>
            </a:r>
          </a:p>
          <a:p>
            <a:pPr marL="0" indent="0" algn="just">
              <a:buNone/>
            </a:pPr>
            <a:r>
              <a:rPr lang="en-US" dirty="0"/>
              <a:t>		a= t</a:t>
            </a:r>
            <a:r>
              <a:rPr lang="en-US" baseline="-25000" dirty="0"/>
              <a:t>2</a:t>
            </a:r>
            <a:endParaRPr lang="en-US" dirty="0"/>
          </a:p>
          <a:p>
            <a:pPr lvl="0" algn="just"/>
            <a:r>
              <a:rPr lang="en-US" dirty="0"/>
              <a:t>Here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 are the temporary names generated by the compiler. </a:t>
            </a:r>
          </a:p>
          <a:p>
            <a:pPr lvl="0" algn="just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at most three addresses allowed </a:t>
            </a:r>
            <a:r>
              <a:rPr lang="en-US" dirty="0"/>
              <a:t>(two for operands and one for result). Hence, this representation is called three-address code.</a:t>
            </a:r>
          </a:p>
        </p:txBody>
      </p:sp>
    </p:spTree>
    <p:extLst>
      <p:ext uri="{BB962C8B-B14F-4D97-AF65-F5344CB8AC3E}">
        <p14:creationId xmlns:p14="http://schemas.microsoft.com/office/powerpoint/2010/main" val="9220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Representation of Three Address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Representation of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There are three types of representation used for three address code,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Quadruples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Triples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Indirect triples  </a:t>
            </a:r>
            <a:endParaRPr lang="en-US" dirty="0" smtClean="0"/>
          </a:p>
          <a:p>
            <a:r>
              <a:rPr lang="en-US" dirty="0" smtClean="0"/>
              <a:t>Ex: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-a*b + 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a*b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1</a:t>
            </a:r>
            <a:r>
              <a:rPr lang="en-US" dirty="0" smtClean="0"/>
              <a:t>= - a</a:t>
            </a:r>
            <a:endParaRPr lang="en-US" sz="2000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2</a:t>
            </a:r>
            <a:r>
              <a:rPr lang="en-US" dirty="0" smtClean="0"/>
              <a:t> = t</a:t>
            </a:r>
            <a:r>
              <a:rPr lang="en-US" baseline="-25000" dirty="0" smtClean="0"/>
              <a:t>1</a:t>
            </a:r>
            <a:r>
              <a:rPr lang="en-US" dirty="0" smtClean="0"/>
              <a:t> * b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3</a:t>
            </a:r>
            <a:r>
              <a:rPr lang="en-US" dirty="0" smtClean="0"/>
              <a:t>= - a</a:t>
            </a: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4</a:t>
            </a:r>
            <a:r>
              <a:rPr lang="en-US" dirty="0" smtClean="0"/>
              <a:t> = t</a:t>
            </a:r>
            <a:r>
              <a:rPr lang="en-US" baseline="-25000" dirty="0" smtClean="0"/>
              <a:t>3</a:t>
            </a:r>
            <a:r>
              <a:rPr lang="en-US" dirty="0" smtClean="0"/>
              <a:t> * b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5</a:t>
            </a:r>
            <a:r>
              <a:rPr lang="en-US" dirty="0" smtClean="0"/>
              <a:t> = t</a:t>
            </a:r>
            <a:r>
              <a:rPr lang="en-US" baseline="-25000" dirty="0" smtClean="0"/>
              <a:t>2</a:t>
            </a:r>
            <a:r>
              <a:rPr lang="en-US" dirty="0" smtClean="0"/>
              <a:t> + t</a:t>
            </a:r>
            <a:r>
              <a:rPr lang="en-US" baseline="-25000" dirty="0" smtClean="0"/>
              <a:t>4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x= t</a:t>
            </a:r>
            <a:r>
              <a:rPr lang="en-US" baseline="-25000" dirty="0" smtClean="0"/>
              <a:t>5</a:t>
            </a:r>
            <a:endParaRPr lang="en-US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4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362200" y="3352800"/>
            <a:ext cx="1066800" cy="2667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4381500"/>
            <a:ext cx="2590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Three Address Code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quadruple is a structure with at the most four fields such as op, arg1, </a:t>
            </a:r>
            <a:r>
              <a:rPr lang="en-US" dirty="0" smtClean="0"/>
              <a:t>arg2 and result.</a:t>
            </a:r>
            <a:endParaRPr lang="en-US" dirty="0"/>
          </a:p>
          <a:p>
            <a:pPr lvl="0" algn="just"/>
            <a:r>
              <a:rPr lang="en-US" dirty="0"/>
              <a:t>The op field is used to represent the internal code for operator.</a:t>
            </a:r>
          </a:p>
          <a:p>
            <a:pPr lvl="0" algn="just"/>
            <a:r>
              <a:rPr lang="en-US" dirty="0"/>
              <a:t>The arg1 and arg2 represent the two operands. </a:t>
            </a:r>
          </a:p>
          <a:p>
            <a:pPr algn="just"/>
            <a:r>
              <a:rPr lang="en-US" dirty="0" smtClean="0"/>
              <a:t>And </a:t>
            </a:r>
            <a:r>
              <a:rPr lang="en-US" dirty="0"/>
              <a:t>result field is used to store the result of an expression.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514511"/>
              </p:ext>
            </p:extLst>
          </p:nvPr>
        </p:nvGraphicFramePr>
        <p:xfrm>
          <a:off x="3919571" y="380050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99255"/>
              </p:ext>
            </p:extLst>
          </p:nvPr>
        </p:nvGraphicFramePr>
        <p:xfrm>
          <a:off x="3919571" y="416626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(0)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36531"/>
              </p:ext>
            </p:extLst>
          </p:nvPr>
        </p:nvGraphicFramePr>
        <p:xfrm>
          <a:off x="3919571" y="4532023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(1)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1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040347"/>
              </p:ext>
            </p:extLst>
          </p:nvPr>
        </p:nvGraphicFramePr>
        <p:xfrm>
          <a:off x="3919570" y="490349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(2)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uminus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4780"/>
              </p:ext>
            </p:extLst>
          </p:nvPr>
        </p:nvGraphicFramePr>
        <p:xfrm>
          <a:off x="3919570" y="526925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(3)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*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3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281662"/>
              </p:ext>
            </p:extLst>
          </p:nvPr>
        </p:nvGraphicFramePr>
        <p:xfrm>
          <a:off x="3919570" y="563501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(4)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2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4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96801"/>
              </p:ext>
            </p:extLst>
          </p:nvPr>
        </p:nvGraphicFramePr>
        <p:xfrm>
          <a:off x="3919570" y="6000777"/>
          <a:ext cx="4764977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643"/>
                <a:gridCol w="1092708"/>
                <a:gridCol w="815149"/>
                <a:gridCol w="762000"/>
                <a:gridCol w="1526477"/>
              </a:tblGrid>
              <a:tr h="21844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(5)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=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r>
                        <a:rPr lang="en-US" b="0" baseline="-25000" dirty="0" smtClean="0"/>
                        <a:t>5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x</a:t>
                      </a:r>
                      <a:endParaRPr lang="en-US" b="0" baseline="-25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0" y="3699240"/>
            <a:ext cx="266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= -a*b + -a*b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1</a:t>
            </a:r>
            <a:r>
              <a:rPr lang="en-US" sz="2000" dirty="0"/>
              <a:t>= - a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2</a:t>
            </a:r>
            <a:r>
              <a:rPr lang="en-US" sz="2000" dirty="0"/>
              <a:t> = t</a:t>
            </a:r>
            <a:r>
              <a:rPr lang="en-US" sz="2000" baseline="-25000" dirty="0"/>
              <a:t>1</a:t>
            </a:r>
            <a:r>
              <a:rPr lang="en-US" sz="2000" dirty="0"/>
              <a:t> * b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3</a:t>
            </a:r>
            <a:r>
              <a:rPr lang="en-US" sz="2000" dirty="0"/>
              <a:t>= - a</a:t>
            </a:r>
          </a:p>
          <a:p>
            <a:r>
              <a:rPr lang="en-US" sz="2000" dirty="0"/>
              <a:t>	t</a:t>
            </a:r>
            <a:r>
              <a:rPr lang="en-US" sz="2000" baseline="-25000" dirty="0"/>
              <a:t>4</a:t>
            </a:r>
            <a:r>
              <a:rPr lang="en-US" sz="2000" dirty="0"/>
              <a:t> = t</a:t>
            </a:r>
            <a:r>
              <a:rPr lang="en-US" sz="2000" baseline="-25000" dirty="0"/>
              <a:t>3</a:t>
            </a:r>
            <a:r>
              <a:rPr lang="en-US" sz="2000" dirty="0"/>
              <a:t> * b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t</a:t>
            </a:r>
            <a:r>
              <a:rPr lang="en-US" sz="2000" baseline="-25000" dirty="0"/>
              <a:t>5</a:t>
            </a:r>
            <a:r>
              <a:rPr lang="en-US" sz="2000" dirty="0"/>
              <a:t> = t</a:t>
            </a:r>
            <a:r>
              <a:rPr lang="en-US" sz="2000" baseline="-25000" dirty="0"/>
              <a:t>2</a:t>
            </a:r>
            <a:r>
              <a:rPr lang="en-US" sz="2000" dirty="0"/>
              <a:t> + t</a:t>
            </a:r>
            <a:r>
              <a:rPr lang="en-US" sz="2000" baseline="-25000" dirty="0"/>
              <a:t>4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  <a:p>
            <a:r>
              <a:rPr lang="en-US" sz="2000" dirty="0"/>
              <a:t>	x= t</a:t>
            </a:r>
            <a:r>
              <a:rPr lang="en-US" sz="2000" baseline="-25000" dirty="0"/>
              <a:t>5</a:t>
            </a:r>
            <a:endParaRPr lang="en-US" sz="2000" dirty="0">
              <a:latin typeface="Palatino Linotype" panose="02040502050505030304" pitchFamily="18" charset="0"/>
              <a:ea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3352800"/>
            <a:ext cx="3276600" cy="44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Quadruple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6287" y="420055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16113" y="418078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97194" y="420459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2544" y="456631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92370" y="454654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73451" y="457035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50073" y="4574707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2544" y="4938652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92370" y="4918884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3451" y="4942696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05339" y="530438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60262" y="5299533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16246" y="530843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92868" y="531278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48256" y="567167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635234" y="5651908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02027" y="567572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35785" y="5680071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48255" y="6037436"/>
            <a:ext cx="838200" cy="30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35233" y="6017668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02026" y="6041480"/>
            <a:ext cx="603745" cy="30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23506</TotalTime>
  <Words>635</Words>
  <Application>Microsoft Office PowerPoint</Application>
  <PresentationFormat>On-screen Show (4:3)</PresentationFormat>
  <Paragraphs>254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Unit – 4 Pushdown Automata</vt:lpstr>
      <vt:lpstr>Different Intermediate Forms</vt:lpstr>
      <vt:lpstr>Types of Intermediate Forms</vt:lpstr>
      <vt:lpstr>Abstract syntax tree &amp; DAG</vt:lpstr>
      <vt:lpstr>Postfix Notation</vt:lpstr>
      <vt:lpstr>Three address code</vt:lpstr>
      <vt:lpstr>Different Representation of Three Address Code</vt:lpstr>
      <vt:lpstr>Different Representation of Three Address Code</vt:lpstr>
      <vt:lpstr>Quadruple</vt:lpstr>
      <vt:lpstr>Triple</vt:lpstr>
      <vt:lpstr>Indirect Triple</vt:lpstr>
      <vt:lpstr>Exercise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AMD</cp:lastModifiedBy>
  <cp:revision>1606</cp:revision>
  <dcterms:created xsi:type="dcterms:W3CDTF">2013-05-17T03:00:03Z</dcterms:created>
  <dcterms:modified xsi:type="dcterms:W3CDTF">2017-09-12T02:54:03Z</dcterms:modified>
</cp:coreProperties>
</file>