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4"/>
  </p:notesMasterIdLst>
  <p:sldIdLst>
    <p:sldId id="256" r:id="rId2"/>
    <p:sldId id="477" r:id="rId3"/>
    <p:sldId id="478" r:id="rId4"/>
    <p:sldId id="470" r:id="rId5"/>
    <p:sldId id="471" r:id="rId6"/>
    <p:sldId id="472" r:id="rId7"/>
    <p:sldId id="474" r:id="rId8"/>
    <p:sldId id="475" r:id="rId9"/>
    <p:sldId id="476" r:id="rId10"/>
    <p:sldId id="455" r:id="rId11"/>
    <p:sldId id="456" r:id="rId12"/>
    <p:sldId id="457" r:id="rId13"/>
    <p:sldId id="458" r:id="rId14"/>
    <p:sldId id="483" r:id="rId15"/>
    <p:sldId id="484" r:id="rId16"/>
    <p:sldId id="485" r:id="rId17"/>
    <p:sldId id="486" r:id="rId18"/>
    <p:sldId id="487" r:id="rId19"/>
    <p:sldId id="488" r:id="rId20"/>
    <p:sldId id="459" r:id="rId21"/>
    <p:sldId id="496" r:id="rId22"/>
    <p:sldId id="489" r:id="rId23"/>
    <p:sldId id="490" r:id="rId24"/>
    <p:sldId id="491" r:id="rId25"/>
    <p:sldId id="492" r:id="rId26"/>
    <p:sldId id="493" r:id="rId27"/>
    <p:sldId id="494" r:id="rId28"/>
    <p:sldId id="466" r:id="rId29"/>
    <p:sldId id="467" r:id="rId30"/>
    <p:sldId id="461" r:id="rId31"/>
    <p:sldId id="462" r:id="rId32"/>
    <p:sldId id="463" r:id="rId33"/>
    <p:sldId id="464" r:id="rId34"/>
    <p:sldId id="465" r:id="rId35"/>
    <p:sldId id="497" r:id="rId36"/>
    <p:sldId id="498" r:id="rId37"/>
    <p:sldId id="499" r:id="rId38"/>
    <p:sldId id="500" r:id="rId39"/>
    <p:sldId id="501" r:id="rId40"/>
    <p:sldId id="502" r:id="rId41"/>
    <p:sldId id="503" r:id="rId42"/>
    <p:sldId id="504"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nFv5LZWK18dfsK3tGtbg4A==" hashData="SdQd1wWGv2XQc/EzhpTZW4vezfPzFlLPgjUBNfTXlqRcXkTvQD8OUzfGW6aTxivtt2yDGYThNxNx6wMoV3c7Cw=="/>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0524"/>
    <a:srgbClr val="E329C0"/>
    <a:srgbClr val="11C1FF"/>
    <a:srgbClr val="34495E"/>
    <a:srgbClr val="FF6702"/>
    <a:srgbClr val="D6B580"/>
    <a:srgbClr val="F8ED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21" autoAdjust="0"/>
    <p:restoredTop sz="94660"/>
  </p:normalViewPr>
  <p:slideViewPr>
    <p:cSldViewPr>
      <p:cViewPr varScale="1">
        <p:scale>
          <a:sx n="65" d="100"/>
          <a:sy n="65" d="100"/>
        </p:scale>
        <p:origin x="1458" y="4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15-10-2017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7A3D7D-4DD0-4519-9573-665089B66871}" type="slidenum">
              <a:rPr lang="en-US" smtClean="0"/>
              <a:pPr/>
              <a:t>1</a:t>
            </a:fld>
            <a:endParaRPr lang="en-US"/>
          </a:p>
        </p:txBody>
      </p:sp>
    </p:spTree>
    <p:extLst>
      <p:ext uri="{BB962C8B-B14F-4D97-AF65-F5344CB8AC3E}">
        <p14:creationId xmlns:p14="http://schemas.microsoft.com/office/powerpoint/2010/main" val="589876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3</a:t>
            </a:fld>
            <a:endParaRPr lang="en-US"/>
          </a:p>
        </p:txBody>
      </p:sp>
    </p:spTree>
    <p:extLst>
      <p:ext uri="{BB962C8B-B14F-4D97-AF65-F5344CB8AC3E}">
        <p14:creationId xmlns:p14="http://schemas.microsoft.com/office/powerpoint/2010/main" val="1962441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mj-lt"/>
                <a:ea typeface="Open Sans Extrabold" panose="020B0906030804020204" pitchFamily="34" charset="0"/>
                <a:cs typeface="Open Sans Extrabold" panose="020B090603080402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
        <p:nvSpPr>
          <p:cNvPr id="7" name="Rektangel 11"/>
          <p:cNvSpPr/>
          <p:nvPr userDrawn="1"/>
        </p:nvSpPr>
        <p:spPr>
          <a:xfrm>
            <a:off x="0" y="6477000"/>
            <a:ext cx="4191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smtClean="0">
                <a:solidFill>
                  <a:srgbClr val="FFFFFF"/>
                </a:solidFill>
                <a:latin typeface="+mj-lt"/>
                <a:ea typeface="Open Sans" panose="020B0606030504020204" pitchFamily="34" charset="0"/>
                <a:cs typeface="Open Sans" panose="020B0606030504020204" pitchFamily="34" charset="0"/>
              </a:rPr>
              <a:t>Unit</a:t>
            </a:r>
            <a:r>
              <a:rPr lang="da-DK" sz="1800" baseline="0" noProof="1" smtClean="0">
                <a:solidFill>
                  <a:srgbClr val="FFFFFF"/>
                </a:solidFill>
                <a:latin typeface="+mj-lt"/>
                <a:ea typeface="Open Sans" panose="020B0606030504020204" pitchFamily="34" charset="0"/>
                <a:cs typeface="Open Sans" panose="020B0606030504020204" pitchFamily="34" charset="0"/>
              </a:rPr>
              <a:t> – 6 : Run Time Memory Management</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8" name="Rektangel 11"/>
          <p:cNvSpPr/>
          <p:nvPr userDrawn="1"/>
        </p:nvSpPr>
        <p:spPr>
          <a:xfrm>
            <a:off x="4648200" y="6480727"/>
            <a:ext cx="4495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en-US" sz="1800" noProof="1" smtClean="0">
                <a:solidFill>
                  <a:srgbClr val="FFFFFF"/>
                </a:solidFill>
                <a:latin typeface="+mj-lt"/>
                <a:ea typeface="Open Sans" panose="020B0606030504020204" pitchFamily="34" charset="0"/>
                <a:cs typeface="Open Sans" panose="020B0606030504020204" pitchFamily="34" charset="0"/>
              </a:rPr>
              <a:t>Darshan</a:t>
            </a:r>
            <a:r>
              <a:rPr lang="en-US" sz="1800" baseline="0" noProof="1" smtClean="0">
                <a:solidFill>
                  <a:srgbClr val="FFFFFF"/>
                </a:solidFill>
                <a:latin typeface="+mj-lt"/>
                <a:ea typeface="Open Sans" panose="020B0606030504020204" pitchFamily="34" charset="0"/>
                <a:cs typeface="Open Sans" panose="020B0606030504020204" pitchFamily="34" charset="0"/>
              </a:rPr>
              <a:t> Institute of Engineering &amp; Technology</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9" name="Rektangel 11"/>
          <p:cNvSpPr/>
          <p:nvPr userDrawn="1"/>
        </p:nvSpPr>
        <p:spPr>
          <a:xfrm>
            <a:off x="4038600" y="6477000"/>
            <a:ext cx="609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fld id="{4CCBBDC9-ADEB-48F3-A42C-1AD0249F062A}" type="slidenum">
              <a:rPr lang="da-DK" sz="1800" noProof="1" smtClean="0">
                <a:solidFill>
                  <a:srgbClr val="FFFFFF"/>
                </a:solidFill>
                <a:latin typeface="+mj-lt"/>
                <a:ea typeface="Open Sans" panose="020B0606030504020204" pitchFamily="34" charset="0"/>
                <a:cs typeface="Open Sans" panose="020B0606030504020204" pitchFamily="34" charset="0"/>
              </a:rPr>
              <a:pPr indent="-342900" algn="ctr">
                <a:defRPr/>
              </a:pPr>
              <a:t>‹#›</a:t>
            </a:fld>
            <a:endParaRPr lang="da-DK" sz="1800" noProof="1">
              <a:solidFill>
                <a:srgbClr val="FFFFFF"/>
              </a:solidFill>
              <a:latin typeface="+mj-lt"/>
              <a:ea typeface="Open Sans" panose="020B0606030504020204" pitchFamily="34" charset="0"/>
              <a:cs typeface="Open Sans" panose="020B0606030504020204" pitchFamily="34" charset="0"/>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normAutofit/>
          </a:bodyPr>
          <a:lstStyle>
            <a:lvl1pPr algn="l">
              <a:defRPr sz="3600" b="1">
                <a:latin typeface="+mj-lt"/>
                <a:ea typeface="Open Sans" panose="020B0606030504020204"/>
                <a:cs typeface="Open Sans" panose="020B0606030504020204"/>
              </a:defRPr>
            </a:lvl1pPr>
          </a:lstStyle>
          <a:p>
            <a:r>
              <a:rPr lang="en-US" dirty="0" smtClean="0"/>
              <a:t>Click to edit Master title style</a:t>
            </a:r>
            <a:endParaRPr lang="en-US" dirty="0"/>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nSpc>
                <a:spcPct val="114000"/>
              </a:lnSpc>
              <a:buClrTx/>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nSpc>
                <a:spcPct val="114000"/>
              </a:lnSpc>
              <a:buClrTx/>
              <a:buFont typeface="Arial" panose="020B0604020202020204" pitchFamily="34" charset="0"/>
              <a:buChar char="•"/>
              <a:defRPr sz="2000">
                <a:latin typeface="+mj-lt"/>
                <a:ea typeface="Times New Roman" panose="02020603050405020304" pitchFamily="18" charset="0"/>
                <a:cs typeface="Times New Roman" panose="02020603050405020304" pitchFamily="18" charset="0"/>
              </a:defRPr>
            </a:lvl2pPr>
            <a:lvl3pPr>
              <a:lnSpc>
                <a:spcPct val="114000"/>
              </a:lnSpc>
              <a:buClrTx/>
              <a:defRPr sz="1800">
                <a:latin typeface="+mj-lt"/>
                <a:ea typeface="Times New Roman" panose="02020603050405020304" pitchFamily="18" charset="0"/>
                <a:cs typeface="Times New Roman" panose="02020603050405020304" pitchFamily="18" charset="0"/>
              </a:defRPr>
            </a:lvl3pPr>
            <a:lvl4pPr>
              <a:lnSpc>
                <a:spcPct val="114000"/>
              </a:lnSpc>
              <a:buClrTx/>
              <a:defRPr sz="1600">
                <a:latin typeface="+mj-lt"/>
                <a:ea typeface="Times New Roman" panose="02020603050405020304" pitchFamily="18" charset="0"/>
                <a:cs typeface="Times New Roman" panose="02020603050405020304" pitchFamily="18" charset="0"/>
              </a:defRPr>
            </a:lvl4pPr>
            <a:lvl5pPr>
              <a:lnSpc>
                <a:spcPct val="114000"/>
              </a:lnSpc>
              <a:buClrTx/>
              <a:defRPr sz="1600">
                <a:latin typeface="+mj-lt"/>
                <a:ea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ktangel 11"/>
          <p:cNvSpPr/>
          <p:nvPr userDrawn="1"/>
        </p:nvSpPr>
        <p:spPr>
          <a:xfrm>
            <a:off x="0" y="6477000"/>
            <a:ext cx="4191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kern="1200" noProof="1" smtClean="0">
                <a:solidFill>
                  <a:srgbClr val="FFFFFF"/>
                </a:solidFill>
                <a:latin typeface="+mn-lt"/>
                <a:ea typeface="Open Sans" panose="020B0606030504020204" pitchFamily="34" charset="0"/>
                <a:cs typeface="Open Sans" panose="020B0606030504020204" pitchFamily="34" charset="0"/>
              </a:rPr>
              <a:t>Unit</a:t>
            </a:r>
            <a:r>
              <a:rPr lang="da-DK" sz="1800" kern="1200" baseline="0" noProof="1" smtClean="0">
                <a:solidFill>
                  <a:srgbClr val="FFFFFF"/>
                </a:solidFill>
                <a:latin typeface="+mn-lt"/>
                <a:ea typeface="Open Sans" panose="020B0606030504020204" pitchFamily="34" charset="0"/>
                <a:cs typeface="Open Sans" panose="020B0606030504020204" pitchFamily="34" charset="0"/>
              </a:rPr>
              <a:t> – 6 : Run Time Memory Management</a:t>
            </a:r>
            <a:endParaRPr lang="da-DK" sz="1800" kern="1200" noProof="1">
              <a:solidFill>
                <a:srgbClr val="FFFFFF"/>
              </a:solidFill>
              <a:latin typeface="+mn-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ktangel 11"/>
          <p:cNvSpPr/>
          <p:nvPr userDrawn="1"/>
        </p:nvSpPr>
        <p:spPr>
          <a:xfrm>
            <a:off x="4648200" y="6480727"/>
            <a:ext cx="4495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en-US" sz="1800" noProof="1" smtClean="0">
                <a:solidFill>
                  <a:srgbClr val="FFFFFF"/>
                </a:solidFill>
                <a:latin typeface="+mj-lt"/>
                <a:ea typeface="Open Sans" panose="020B0606030504020204" pitchFamily="34" charset="0"/>
                <a:cs typeface="Open Sans" panose="020B0606030504020204" pitchFamily="34" charset="0"/>
              </a:rPr>
              <a:t>Darshan</a:t>
            </a:r>
            <a:r>
              <a:rPr lang="en-US" sz="1800" baseline="0" noProof="1" smtClean="0">
                <a:solidFill>
                  <a:srgbClr val="FFFFFF"/>
                </a:solidFill>
                <a:latin typeface="+mj-lt"/>
                <a:ea typeface="Open Sans" panose="020B0606030504020204" pitchFamily="34" charset="0"/>
                <a:cs typeface="Open Sans" panose="020B0606030504020204" pitchFamily="34" charset="0"/>
              </a:rPr>
              <a:t> Institute of Engineering &amp; Technology</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0" name="Rektangel 11"/>
          <p:cNvSpPr/>
          <p:nvPr userDrawn="1"/>
        </p:nvSpPr>
        <p:spPr>
          <a:xfrm>
            <a:off x="4038600" y="6477000"/>
            <a:ext cx="609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fld id="{4CCBBDC9-ADEB-48F3-A42C-1AD0249F062A}" type="slidenum">
              <a:rPr lang="da-DK" sz="1800" noProof="1" smtClean="0">
                <a:solidFill>
                  <a:srgbClr val="FFFFFF"/>
                </a:solidFill>
                <a:latin typeface="+mj-lt"/>
                <a:ea typeface="Open Sans" panose="020B0606030504020204" pitchFamily="34" charset="0"/>
                <a:cs typeface="Open Sans" panose="020B0606030504020204" pitchFamily="34" charset="0"/>
              </a:rPr>
              <a:pPr indent="-342900" algn="ctr">
                <a:defRPr/>
              </a:pPr>
              <a:t>‹#›</a:t>
            </a:fld>
            <a:endParaRPr lang="da-DK" sz="1800" noProof="1">
              <a:solidFill>
                <a:srgbClr val="FFFFFF"/>
              </a:solidFill>
              <a:latin typeface="+mj-lt"/>
              <a:ea typeface="Open Sans" panose="020B0606030504020204" pitchFamily="34" charset="0"/>
              <a:cs typeface="Open Sans" panose="020B0606030504020204" pitchFamily="34" charset="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4724400"/>
            <a:ext cx="4876800" cy="1676400"/>
          </a:xfrm>
        </p:spPr>
        <p:txBody>
          <a:bodyPr>
            <a:noAutofit/>
          </a:bodyPr>
          <a:lstStyle/>
          <a:p>
            <a:pPr algn="l">
              <a:spcBef>
                <a:spcPts val="0"/>
              </a:spcBef>
            </a:pPr>
            <a:r>
              <a:rPr lang="en-US" sz="3600" dirty="0"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Prof. </a:t>
            </a:r>
            <a:r>
              <a:rPr lang="en-US" sz="3600" dirty="0" err="1"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Dixita</a:t>
            </a:r>
            <a:r>
              <a:rPr lang="en-US" sz="3600" dirty="0"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 </a:t>
            </a:r>
            <a:r>
              <a:rPr lang="en-US" sz="3600" dirty="0" err="1"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Kagathara</a:t>
            </a:r>
            <a:endParaRPr lang="en-US" sz="3600" dirty="0" smtClean="0">
              <a:solidFill>
                <a:schemeClr val="tx1">
                  <a:lumMod val="75000"/>
                  <a:lumOff val="25000"/>
                </a:schemeClr>
              </a:solidFill>
              <a:latin typeface="+mj-lt"/>
              <a:ea typeface="Open Sans Semibold" panose="020B0706030804020204" pitchFamily="34" charset="0"/>
              <a:cs typeface="Open Sans Semibold" panose="020B0706030804020204" pitchFamily="34" charset="0"/>
            </a:endParaRPr>
          </a:p>
          <a:p>
            <a:pPr algn="l">
              <a:spcBef>
                <a:spcPts val="0"/>
              </a:spcBef>
            </a:pPr>
            <a:endParaRPr lang="en-US" sz="1000" dirty="0" smtClean="0">
              <a:solidFill>
                <a:schemeClr val="tx1">
                  <a:lumMod val="75000"/>
                  <a:lumOff val="25000"/>
                </a:schemeClr>
              </a:solidFill>
              <a:latin typeface="+mj-lt"/>
              <a:ea typeface="Open Sans Semibold" panose="020B0706030804020204" pitchFamily="34" charset="0"/>
              <a:cs typeface="Open Sans Semibold" panose="020B0706030804020204" pitchFamily="34" charset="0"/>
            </a:endParaRPr>
          </a:p>
          <a:p>
            <a:pPr algn="l">
              <a:spcBef>
                <a:spcPts val="0"/>
              </a:spcBef>
            </a:pPr>
            <a:r>
              <a:rPr lang="en-IN" sz="2000" dirty="0" err="1" smtClean="0">
                <a:solidFill>
                  <a:schemeClr val="tx1">
                    <a:lumMod val="75000"/>
                    <a:lumOff val="25000"/>
                  </a:schemeClr>
                </a:solidFill>
              </a:rPr>
              <a:t>dixita.kagathara</a:t>
            </a:r>
            <a:r>
              <a:rPr lang="en-US" sz="2000" dirty="0" smtClean="0">
                <a:solidFill>
                  <a:schemeClr val="tx1">
                    <a:lumMod val="75000"/>
                    <a:lumOff val="25000"/>
                  </a:schemeClr>
                </a:solidFill>
                <a:latin typeface="+mj-lt"/>
                <a:ea typeface="Open Sans" panose="020B0606030504020204" pitchFamily="34" charset="0"/>
                <a:cs typeface="Open Sans" panose="020B0606030504020204" pitchFamily="34" charset="0"/>
              </a:rPr>
              <a:t>@darshan.ac.in</a:t>
            </a:r>
          </a:p>
        </p:txBody>
      </p:sp>
      <p:sp>
        <p:nvSpPr>
          <p:cNvPr id="4" name="Rektangel 11"/>
          <p:cNvSpPr/>
          <p:nvPr/>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noProof="1" smtClean="0">
                <a:solidFill>
                  <a:srgbClr val="FFFFFF"/>
                </a:solidFill>
                <a:latin typeface="+mj-lt"/>
                <a:ea typeface="Open Sans" panose="020B0606030504020204" pitchFamily="34" charset="0"/>
                <a:cs typeface="Open Sans" panose="020B0606030504020204" pitchFamily="34" charset="0"/>
              </a:rPr>
              <a:t>Compiler Design (2170701)                           	Darshan </a:t>
            </a:r>
            <a:r>
              <a:rPr lang="da-DK" noProof="1">
                <a:solidFill>
                  <a:srgbClr val="FFFFFF"/>
                </a:solidFill>
                <a:latin typeface="+mj-lt"/>
                <a:ea typeface="Open Sans" panose="020B0606030504020204" pitchFamily="34" charset="0"/>
                <a:cs typeface="Open Sans" panose="020B0606030504020204" pitchFamily="34" charset="0"/>
              </a:rPr>
              <a:t>Institute of Engineering &amp; </a:t>
            </a:r>
            <a:r>
              <a:rPr lang="da-DK" noProof="1" smtClean="0">
                <a:solidFill>
                  <a:srgbClr val="FFFFFF"/>
                </a:solidFill>
                <a:latin typeface="+mj-lt"/>
                <a:ea typeface="Open Sans" panose="020B0606030504020204" pitchFamily="34" charset="0"/>
                <a:cs typeface="Open Sans" panose="020B0606030504020204" pitchFamily="34" charset="0"/>
              </a:rPr>
              <a:t>Technology</a:t>
            </a:r>
            <a:endParaRPr lang="da-DK" noProof="1">
              <a:solidFill>
                <a:srgbClr val="FFFFFF"/>
              </a:solidFill>
              <a:latin typeface="+mj-lt"/>
              <a:ea typeface="Open Sans" panose="020B0606030504020204" pitchFamily="34" charset="0"/>
              <a:cs typeface="Open Sans" panose="020B0606030504020204" pitchFamily="34" charset="0"/>
            </a:endParaRPr>
          </a:p>
        </p:txBody>
      </p:sp>
      <p:sp>
        <p:nvSpPr>
          <p:cNvPr id="2" name="Title 1"/>
          <p:cNvSpPr>
            <a:spLocks noGrp="1"/>
          </p:cNvSpPr>
          <p:nvPr>
            <p:ph type="ctrTitle"/>
          </p:nvPr>
        </p:nvSpPr>
        <p:spPr>
          <a:xfrm>
            <a:off x="304800" y="228601"/>
            <a:ext cx="7467600" cy="4267200"/>
          </a:xfrm>
        </p:spPr>
        <p:txBody>
          <a:bodyPr anchor="b">
            <a:noAutofit/>
          </a:bodyPr>
          <a:lstStyle/>
          <a:p>
            <a:pPr algn="l"/>
            <a:r>
              <a:rPr lang="en-US" sz="7200" b="1" dirty="0" smtClean="0">
                <a:solidFill>
                  <a:schemeClr val="bg1"/>
                </a:solidFill>
                <a:latin typeface="+mj-lt"/>
                <a:ea typeface="Open Sans Semibold" panose="020B0706030804020204" pitchFamily="34" charset="0"/>
                <a:cs typeface="Open Sans Semibold" panose="020B0706030804020204" pitchFamily="34" charset="0"/>
              </a:rPr>
              <a:t>Unit – 4</a:t>
            </a:r>
            <a:br>
              <a:rPr lang="en-US" sz="7200" b="1" dirty="0" smtClean="0">
                <a:solidFill>
                  <a:schemeClr val="bg1"/>
                </a:solidFill>
                <a:latin typeface="+mj-lt"/>
                <a:ea typeface="Open Sans Semibold" panose="020B0706030804020204" pitchFamily="34" charset="0"/>
                <a:cs typeface="Open Sans Semibold" panose="020B0706030804020204" pitchFamily="34" charset="0"/>
              </a:rPr>
            </a:br>
            <a:r>
              <a:rPr lang="en-US" sz="7200" b="1" dirty="0" smtClean="0">
                <a:solidFill>
                  <a:schemeClr val="bg1"/>
                </a:solidFill>
                <a:latin typeface="+mj-lt"/>
                <a:ea typeface="Open Sans Semibold" panose="020B0706030804020204" pitchFamily="34" charset="0"/>
                <a:cs typeface="Open Sans Semibold" panose="020B0706030804020204" pitchFamily="34" charset="0"/>
              </a:rPr>
              <a:t>Pushdown Automata</a:t>
            </a:r>
            <a:endParaRPr lang="en-US" sz="7200" b="1" dirty="0">
              <a:solidFill>
                <a:schemeClr val="bg1"/>
              </a:solidFill>
              <a:latin typeface="+mj-lt"/>
              <a:ea typeface="Open Sans Semibold" panose="020B0706030804020204" pitchFamily="34" charset="0"/>
              <a:cs typeface="Open Sans Semibold" panose="020B0706030804020204" pitchFamily="34" charset="0"/>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30178" y="4953000"/>
            <a:ext cx="4161422" cy="1066800"/>
          </a:xfrm>
          <a:prstGeom prst="rect">
            <a:avLst/>
          </a:prstGeom>
        </p:spPr>
      </p:pic>
      <p:sp>
        <p:nvSpPr>
          <p:cNvPr id="10" name="Snip Single Corner Rectangle 9"/>
          <p:cNvSpPr/>
          <p:nvPr/>
        </p:nvSpPr>
        <p:spPr>
          <a:xfrm>
            <a:off x="0" y="0"/>
            <a:ext cx="9144000" cy="4495801"/>
          </a:xfrm>
          <a:prstGeom prst="snip1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6000" b="1" dirty="0" smtClean="0"/>
              <a:t>Unit – 6</a:t>
            </a:r>
          </a:p>
          <a:p>
            <a:r>
              <a:rPr lang="en-US" sz="6000" b="1" dirty="0" smtClean="0"/>
              <a:t>Run Time Memory Management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Storage </a:t>
            </a:r>
            <a:r>
              <a:rPr lang="en-US" dirty="0" smtClean="0"/>
              <a:t>Allocation </a:t>
            </a:r>
            <a:r>
              <a:rPr lang="en-US" dirty="0"/>
              <a:t>S</a:t>
            </a:r>
            <a:r>
              <a:rPr lang="en-US" dirty="0" smtClean="0"/>
              <a:t>trategies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08681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allocation strategies</a:t>
            </a:r>
          </a:p>
        </p:txBody>
      </p:sp>
      <p:sp>
        <p:nvSpPr>
          <p:cNvPr id="3" name="Content Placeholder 2"/>
          <p:cNvSpPr>
            <a:spLocks noGrp="1"/>
          </p:cNvSpPr>
          <p:nvPr>
            <p:ph idx="1"/>
          </p:nvPr>
        </p:nvSpPr>
        <p:spPr/>
        <p:txBody>
          <a:bodyPr/>
          <a:lstStyle/>
          <a:p>
            <a:pPr marL="0" indent="0" algn="just">
              <a:buNone/>
            </a:pPr>
            <a:r>
              <a:rPr lang="en-US" dirty="0"/>
              <a:t>The different storage allocation strategies are;</a:t>
            </a:r>
          </a:p>
          <a:p>
            <a:pPr lvl="0" algn="just"/>
            <a:r>
              <a:rPr lang="en-US" dirty="0">
                <a:solidFill>
                  <a:srgbClr val="FF0000"/>
                </a:solidFill>
              </a:rPr>
              <a:t>Static allocation</a:t>
            </a:r>
            <a:r>
              <a:rPr lang="en-US" dirty="0"/>
              <a:t>: lays out storage for all data objects at compile time.</a:t>
            </a:r>
          </a:p>
          <a:p>
            <a:pPr lvl="0" algn="just"/>
            <a:r>
              <a:rPr lang="en-US" dirty="0">
                <a:solidFill>
                  <a:srgbClr val="FF0000"/>
                </a:solidFill>
              </a:rPr>
              <a:t>Stack allocation</a:t>
            </a:r>
            <a:r>
              <a:rPr lang="en-US" dirty="0"/>
              <a:t>: manages the run-time storage as a stack.</a:t>
            </a:r>
          </a:p>
          <a:p>
            <a:pPr lvl="0" algn="just"/>
            <a:r>
              <a:rPr lang="en-US" dirty="0">
                <a:solidFill>
                  <a:srgbClr val="FF0000"/>
                </a:solidFill>
              </a:rPr>
              <a:t>Heap allocation</a:t>
            </a:r>
            <a:r>
              <a:rPr lang="en-US" dirty="0"/>
              <a:t>: allocates and de-allocates storage as needed at run time from a data area known as heap.</a:t>
            </a:r>
          </a:p>
          <a:p>
            <a:pPr algn="just"/>
            <a:endParaRPr lang="en-US" dirty="0"/>
          </a:p>
        </p:txBody>
      </p:sp>
    </p:spTree>
    <p:extLst>
      <p:ext uri="{BB962C8B-B14F-4D97-AF65-F5344CB8AC3E}">
        <p14:creationId xmlns:p14="http://schemas.microsoft.com/office/powerpoint/2010/main" val="7320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allocation</a:t>
            </a:r>
          </a:p>
        </p:txBody>
      </p:sp>
      <p:sp>
        <p:nvSpPr>
          <p:cNvPr id="3" name="Content Placeholder 2"/>
          <p:cNvSpPr>
            <a:spLocks noGrp="1"/>
          </p:cNvSpPr>
          <p:nvPr>
            <p:ph idx="1"/>
          </p:nvPr>
        </p:nvSpPr>
        <p:spPr/>
        <p:txBody>
          <a:bodyPr/>
          <a:lstStyle/>
          <a:p>
            <a:pPr lvl="0" algn="just"/>
            <a:r>
              <a:rPr lang="en-US" dirty="0"/>
              <a:t>In static allocation, </a:t>
            </a:r>
            <a:r>
              <a:rPr lang="en-US" dirty="0">
                <a:solidFill>
                  <a:srgbClr val="FF0000"/>
                </a:solidFill>
              </a:rPr>
              <a:t>names are bound to storage as the program is compiled</a:t>
            </a:r>
            <a:r>
              <a:rPr lang="en-US" dirty="0"/>
              <a:t>, so there is no need for a run-time support package.</a:t>
            </a:r>
          </a:p>
          <a:p>
            <a:pPr lvl="0" algn="just"/>
            <a:r>
              <a:rPr lang="en-US" dirty="0"/>
              <a:t>Since the bindings do not change at run-time, every time a procedure is activated, its names are bounded to the same storage location</a:t>
            </a:r>
            <a:r>
              <a:rPr lang="en-US" dirty="0" smtClean="0"/>
              <a:t>.</a:t>
            </a:r>
            <a:endParaRPr lang="en-US" dirty="0"/>
          </a:p>
        </p:txBody>
      </p:sp>
    </p:spTree>
    <p:extLst>
      <p:ext uri="{BB962C8B-B14F-4D97-AF65-F5344CB8AC3E}">
        <p14:creationId xmlns:p14="http://schemas.microsoft.com/office/powerpoint/2010/main" val="1818219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allocation</a:t>
            </a:r>
          </a:p>
        </p:txBody>
      </p:sp>
      <p:sp>
        <p:nvSpPr>
          <p:cNvPr id="3" name="Content Placeholder 2"/>
          <p:cNvSpPr>
            <a:spLocks noGrp="1"/>
          </p:cNvSpPr>
          <p:nvPr>
            <p:ph idx="1"/>
          </p:nvPr>
        </p:nvSpPr>
        <p:spPr/>
        <p:txBody>
          <a:bodyPr/>
          <a:lstStyle/>
          <a:p>
            <a:pPr lvl="0" algn="just"/>
            <a:r>
              <a:rPr lang="en-US" dirty="0"/>
              <a:t>All compilers for languages that use procedures, functions or methods as units of user define actions manage at least part of their run-time memory as a stack.</a:t>
            </a:r>
          </a:p>
          <a:p>
            <a:pPr lvl="0" algn="just"/>
            <a:r>
              <a:rPr lang="en-US" dirty="0"/>
              <a:t>Each time a procedure is called, </a:t>
            </a:r>
            <a:r>
              <a:rPr lang="en-US" dirty="0">
                <a:solidFill>
                  <a:srgbClr val="FF0000"/>
                </a:solidFill>
              </a:rPr>
              <a:t>space for its local variables is pushed onto a stack</a:t>
            </a:r>
            <a:r>
              <a:rPr lang="en-US" dirty="0"/>
              <a:t>, and when the </a:t>
            </a:r>
            <a:r>
              <a:rPr lang="en-US" dirty="0">
                <a:solidFill>
                  <a:srgbClr val="FF0000"/>
                </a:solidFill>
              </a:rPr>
              <a:t>procedure terminates, the space is popped off the stack.</a:t>
            </a:r>
          </a:p>
        </p:txBody>
      </p:sp>
    </p:spTree>
    <p:extLst>
      <p:ext uri="{BB962C8B-B14F-4D97-AF65-F5344CB8AC3E}">
        <p14:creationId xmlns:p14="http://schemas.microsoft.com/office/powerpoint/2010/main" val="3150548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a:t>
            </a:r>
            <a:r>
              <a:rPr lang="en-US" dirty="0" smtClean="0"/>
              <a:t>allocation: Calling </a:t>
            </a:r>
            <a:r>
              <a:rPr lang="en-US" dirty="0"/>
              <a:t>Sequences</a:t>
            </a:r>
          </a:p>
        </p:txBody>
      </p:sp>
      <p:sp>
        <p:nvSpPr>
          <p:cNvPr id="3" name="Content Placeholder 2"/>
          <p:cNvSpPr>
            <a:spLocks noGrp="1"/>
          </p:cNvSpPr>
          <p:nvPr>
            <p:ph idx="1"/>
          </p:nvPr>
        </p:nvSpPr>
        <p:spPr/>
        <p:txBody>
          <a:bodyPr/>
          <a:lstStyle/>
          <a:p>
            <a:pPr lvl="0" algn="just"/>
            <a:r>
              <a:rPr lang="en-US" dirty="0"/>
              <a:t>Procedures </a:t>
            </a:r>
            <a:r>
              <a:rPr lang="en-US" dirty="0" smtClean="0"/>
              <a:t>calls </a:t>
            </a:r>
            <a:r>
              <a:rPr lang="en-US" dirty="0"/>
              <a:t>are implemented </a:t>
            </a:r>
            <a:r>
              <a:rPr lang="en-US" dirty="0" smtClean="0"/>
              <a:t>by generating what are known as calling sequences in the target code.</a:t>
            </a:r>
          </a:p>
          <a:p>
            <a:pPr lvl="0" algn="just"/>
            <a:r>
              <a:rPr lang="en-US" dirty="0" smtClean="0"/>
              <a:t>A Return </a:t>
            </a:r>
            <a:r>
              <a:rPr lang="en-US" dirty="0"/>
              <a:t>sequence </a:t>
            </a:r>
            <a:r>
              <a:rPr lang="en-US" dirty="0" smtClean="0"/>
              <a:t>restore </a:t>
            </a:r>
            <a:r>
              <a:rPr lang="en-US" dirty="0"/>
              <a:t>the state of machine so the calling procedure can continue its </a:t>
            </a:r>
            <a:r>
              <a:rPr lang="en-US" dirty="0" smtClean="0"/>
              <a:t>execution.</a:t>
            </a:r>
            <a:endParaRPr lang="en-US" dirty="0"/>
          </a:p>
          <a:p>
            <a:pPr lvl="0" algn="just"/>
            <a:r>
              <a:rPr lang="en-US" dirty="0"/>
              <a:t>The code is calling sequence of often divided between the calling procedure (caller) and procedure is calls (</a:t>
            </a:r>
            <a:r>
              <a:rPr lang="en-US" dirty="0" err="1"/>
              <a:t>callee</a:t>
            </a:r>
            <a:r>
              <a:rPr lang="en-US" dirty="0"/>
              <a:t>).</a:t>
            </a:r>
          </a:p>
          <a:p>
            <a:pPr marL="0" lvl="0" indent="0" algn="just">
              <a:buNone/>
            </a:pPr>
            <a:endParaRPr lang="en-US" dirty="0">
              <a:solidFill>
                <a:srgbClr val="FF0000"/>
              </a:solidFill>
            </a:endParaRPr>
          </a:p>
        </p:txBody>
      </p:sp>
    </p:spTree>
    <p:extLst>
      <p:ext uri="{BB962C8B-B14F-4D97-AF65-F5344CB8AC3E}">
        <p14:creationId xmlns:p14="http://schemas.microsoft.com/office/powerpoint/2010/main" val="4121283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allocation: Calling Sequences</a:t>
            </a:r>
          </a:p>
        </p:txBody>
      </p:sp>
      <p:sp>
        <p:nvSpPr>
          <p:cNvPr id="3" name="Content Placeholder 2"/>
          <p:cNvSpPr>
            <a:spLocks noGrp="1"/>
          </p:cNvSpPr>
          <p:nvPr>
            <p:ph idx="1"/>
          </p:nvPr>
        </p:nvSpPr>
        <p:spPr/>
        <p:txBody>
          <a:bodyPr>
            <a:normAutofit/>
          </a:bodyPr>
          <a:lstStyle/>
          <a:p>
            <a:pPr lvl="0" algn="just"/>
            <a:r>
              <a:rPr lang="en-US" sz="1800" dirty="0"/>
              <a:t>Value communicated between caller and </a:t>
            </a:r>
            <a:r>
              <a:rPr lang="en-US" sz="1800" dirty="0" err="1"/>
              <a:t>callee</a:t>
            </a:r>
            <a:r>
              <a:rPr lang="en-US" sz="1800" dirty="0"/>
              <a:t> are generally placed at the beginning of the </a:t>
            </a:r>
            <a:r>
              <a:rPr lang="en-US" sz="1800" dirty="0" err="1"/>
              <a:t>callee’s</a:t>
            </a:r>
            <a:r>
              <a:rPr lang="en-US" sz="1800" dirty="0"/>
              <a:t> activation record, so they are as close as possible to the caller’s activation record.</a:t>
            </a:r>
          </a:p>
          <a:p>
            <a:pPr lvl="0" algn="just"/>
            <a:r>
              <a:rPr lang="en-US" sz="1800" dirty="0"/>
              <a:t>Fixed length items are generally placed in the middle. Such items typically include the control link, the access link, and the machine status field.</a:t>
            </a:r>
          </a:p>
          <a:p>
            <a:pPr lvl="0" algn="just"/>
            <a:r>
              <a:rPr lang="en-US" sz="1800" dirty="0"/>
              <a:t>Items whose size may not be known early enough are placed at the end of the activation </a:t>
            </a:r>
            <a:r>
              <a:rPr lang="en-US" sz="1800" dirty="0" smtClean="0"/>
              <a:t>record. We </a:t>
            </a:r>
            <a:r>
              <a:rPr lang="en-US" sz="1800" dirty="0"/>
              <a:t>must locate the top of the stack pointer judiciously. </a:t>
            </a:r>
          </a:p>
        </p:txBody>
      </p:sp>
      <p:graphicFrame>
        <p:nvGraphicFramePr>
          <p:cNvPr id="4" name="Table 3"/>
          <p:cNvGraphicFramePr>
            <a:graphicFrameLocks noGrp="1"/>
          </p:cNvGraphicFramePr>
          <p:nvPr>
            <p:extLst>
              <p:ext uri="{D42A27DB-BD31-4B8C-83A1-F6EECF244321}">
                <p14:modId xmlns:p14="http://schemas.microsoft.com/office/powerpoint/2010/main" val="1496019489"/>
              </p:ext>
            </p:extLst>
          </p:nvPr>
        </p:nvGraphicFramePr>
        <p:xfrm>
          <a:off x="2743200" y="3397175"/>
          <a:ext cx="3429000" cy="3003625"/>
        </p:xfrm>
        <a:graphic>
          <a:graphicData uri="http://schemas.openxmlformats.org/drawingml/2006/table">
            <a:tbl>
              <a:tblPr firstRow="1" bandRow="1">
                <a:tableStyleId>{D7AC3CCA-C797-4891-BE02-D94E43425B78}</a:tableStyleId>
              </a:tblPr>
              <a:tblGrid>
                <a:gridCol w="3429000">
                  <a:extLst>
                    <a:ext uri="{9D8B030D-6E8A-4147-A177-3AD203B41FA5}">
                      <a16:colId xmlns:a16="http://schemas.microsoft.com/office/drawing/2014/main" val="20000"/>
                    </a:ext>
                  </a:extLst>
                </a:gridCol>
              </a:tblGrid>
              <a:tr h="365761">
                <a:tc>
                  <a:txBody>
                    <a:bodyPr/>
                    <a:lstStyle/>
                    <a:p>
                      <a:pPr algn="ctr"/>
                      <a:r>
                        <a:rPr lang="en-US" dirty="0" smtClean="0"/>
                        <a:t>….</a:t>
                      </a:r>
                    </a:p>
                  </a:txBody>
                  <a:tcPr>
                    <a:noFill/>
                  </a:tcPr>
                </a:tc>
                <a:extLst>
                  <a:ext uri="{0D108BD9-81ED-4DB2-BD59-A6C34878D82A}">
                    <a16:rowId xmlns:a16="http://schemas.microsoft.com/office/drawing/2014/main" val="10000"/>
                  </a:ext>
                </a:extLst>
              </a:tr>
              <a:tr h="569966">
                <a:tc>
                  <a:txBody>
                    <a:bodyPr/>
                    <a:lstStyle/>
                    <a:p>
                      <a:pPr algn="ctr"/>
                      <a:r>
                        <a:rPr lang="en-US" dirty="0" smtClean="0"/>
                        <a:t>Control link</a:t>
                      </a:r>
                    </a:p>
                    <a:p>
                      <a:pPr algn="ctr"/>
                      <a:r>
                        <a:rPr lang="en-US" dirty="0" smtClean="0"/>
                        <a:t>Parameter and return value</a:t>
                      </a:r>
                      <a:endParaRPr lang="en-US" dirty="0"/>
                    </a:p>
                  </a:txBody>
                  <a:tcPr>
                    <a:noFill/>
                  </a:tcPr>
                </a:tc>
                <a:extLst>
                  <a:ext uri="{0D108BD9-81ED-4DB2-BD59-A6C34878D82A}">
                    <a16:rowId xmlns:a16="http://schemas.microsoft.com/office/drawing/2014/main" val="10001"/>
                  </a:ext>
                </a:extLst>
              </a:tr>
              <a:tr h="325695">
                <a:tc>
                  <a:txBody>
                    <a:bodyPr/>
                    <a:lstStyle/>
                    <a:p>
                      <a:pPr algn="ctr"/>
                      <a:r>
                        <a:rPr lang="en-US" dirty="0" smtClean="0"/>
                        <a:t>Temporaries and local data</a:t>
                      </a:r>
                      <a:endParaRPr lang="en-US" dirty="0"/>
                    </a:p>
                  </a:txBody>
                  <a:tcPr>
                    <a:noFill/>
                  </a:tcPr>
                </a:tc>
                <a:extLst>
                  <a:ext uri="{0D108BD9-81ED-4DB2-BD59-A6C34878D82A}">
                    <a16:rowId xmlns:a16="http://schemas.microsoft.com/office/drawing/2014/main" val="10002"/>
                  </a:ext>
                </a:extLst>
              </a:tr>
              <a:tr h="325695">
                <a:tc>
                  <a:txBody>
                    <a:bodyPr/>
                    <a:lstStyle/>
                    <a:p>
                      <a:pPr algn="ctr"/>
                      <a:r>
                        <a:rPr lang="en-US" dirty="0" smtClean="0"/>
                        <a:t>Parameter and return value</a:t>
                      </a:r>
                      <a:endParaRPr lang="en-US" dirty="0"/>
                    </a:p>
                  </a:txBody>
                  <a:tcPr>
                    <a:noFill/>
                  </a:tcPr>
                </a:tc>
                <a:extLst>
                  <a:ext uri="{0D108BD9-81ED-4DB2-BD59-A6C34878D82A}">
                    <a16:rowId xmlns:a16="http://schemas.microsoft.com/office/drawing/2014/main" val="10003"/>
                  </a:ext>
                </a:extLst>
              </a:tr>
              <a:tr h="569966">
                <a:tc>
                  <a:txBody>
                    <a:bodyPr/>
                    <a:lstStyle/>
                    <a:p>
                      <a:pPr algn="ctr"/>
                      <a:r>
                        <a:rPr lang="en-US" dirty="0" smtClean="0"/>
                        <a:t>Control link</a:t>
                      </a:r>
                    </a:p>
                    <a:p>
                      <a:pPr algn="ctr"/>
                      <a:r>
                        <a:rPr lang="en-US" dirty="0" smtClean="0"/>
                        <a:t>Links</a:t>
                      </a:r>
                      <a:r>
                        <a:rPr lang="en-US" baseline="0" dirty="0" smtClean="0"/>
                        <a:t> and saved status</a:t>
                      </a:r>
                      <a:endParaRPr lang="en-US" dirty="0"/>
                    </a:p>
                  </a:txBody>
                  <a:tcPr>
                    <a:noFill/>
                  </a:tcPr>
                </a:tc>
                <a:extLst>
                  <a:ext uri="{0D108BD9-81ED-4DB2-BD59-A6C34878D82A}">
                    <a16:rowId xmlns:a16="http://schemas.microsoft.com/office/drawing/2014/main" val="10004"/>
                  </a:ext>
                </a:extLst>
              </a:tr>
              <a:tr h="626184">
                <a:tc>
                  <a:txBody>
                    <a:bodyPr/>
                    <a:lstStyle/>
                    <a:p>
                      <a:pPr algn="ctr"/>
                      <a:r>
                        <a:rPr lang="en-US" dirty="0" smtClean="0"/>
                        <a:t>Temporaries and local data</a:t>
                      </a:r>
                      <a:endParaRPr lang="en-US" dirty="0"/>
                    </a:p>
                  </a:txBody>
                  <a:tcPr>
                    <a:noFill/>
                  </a:tcPr>
                </a:tc>
                <a:extLst>
                  <a:ext uri="{0D108BD9-81ED-4DB2-BD59-A6C34878D82A}">
                    <a16:rowId xmlns:a16="http://schemas.microsoft.com/office/drawing/2014/main" val="10005"/>
                  </a:ext>
                </a:extLst>
              </a:tr>
            </a:tbl>
          </a:graphicData>
        </a:graphic>
      </p:graphicFrame>
      <p:cxnSp>
        <p:nvCxnSpPr>
          <p:cNvPr id="6" name="Straight Arrow Connector 5"/>
          <p:cNvCxnSpPr/>
          <p:nvPr/>
        </p:nvCxnSpPr>
        <p:spPr>
          <a:xfrm>
            <a:off x="2286000" y="5791200"/>
            <a:ext cx="457200" cy="0"/>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333500" y="5514978"/>
            <a:ext cx="9906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err="1">
                <a:solidFill>
                  <a:schemeClr val="tx1"/>
                </a:solidFill>
              </a:rPr>
              <a:t>t</a:t>
            </a:r>
            <a:r>
              <a:rPr lang="en-US" i="1" dirty="0" err="1" smtClean="0">
                <a:solidFill>
                  <a:schemeClr val="tx1"/>
                </a:solidFill>
              </a:rPr>
              <a:t>op_sp</a:t>
            </a:r>
            <a:endParaRPr lang="en-US" i="1" dirty="0">
              <a:solidFill>
                <a:schemeClr val="tx1"/>
              </a:solidFill>
            </a:endParaRPr>
          </a:p>
        </p:txBody>
      </p:sp>
      <p:sp>
        <p:nvSpPr>
          <p:cNvPr id="16" name="Rectangle 15"/>
          <p:cNvSpPr/>
          <p:nvPr/>
        </p:nvSpPr>
        <p:spPr>
          <a:xfrm>
            <a:off x="6324600" y="4649768"/>
            <a:ext cx="14859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solidFill>
                  <a:schemeClr val="tx1"/>
                </a:solidFill>
              </a:rPr>
              <a:t>Caller’s responsibility</a:t>
            </a:r>
            <a:endParaRPr lang="en-US" i="1" dirty="0">
              <a:solidFill>
                <a:schemeClr val="tx1"/>
              </a:solidFill>
            </a:endParaRPr>
          </a:p>
        </p:txBody>
      </p:sp>
      <p:sp>
        <p:nvSpPr>
          <p:cNvPr id="17" name="Rectangle 16"/>
          <p:cNvSpPr/>
          <p:nvPr/>
        </p:nvSpPr>
        <p:spPr>
          <a:xfrm>
            <a:off x="6324600" y="5972178"/>
            <a:ext cx="14859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err="1" smtClean="0">
                <a:solidFill>
                  <a:schemeClr val="tx1"/>
                </a:solidFill>
              </a:rPr>
              <a:t>Callee’s</a:t>
            </a:r>
            <a:r>
              <a:rPr lang="en-US" i="1" dirty="0" smtClean="0">
                <a:solidFill>
                  <a:schemeClr val="tx1"/>
                </a:solidFill>
              </a:rPr>
              <a:t> responsibility</a:t>
            </a:r>
            <a:endParaRPr lang="en-US" i="1" dirty="0">
              <a:solidFill>
                <a:schemeClr val="tx1"/>
              </a:solidFill>
            </a:endParaRPr>
          </a:p>
        </p:txBody>
      </p:sp>
      <p:sp>
        <p:nvSpPr>
          <p:cNvPr id="18" name="Rectangle 17"/>
          <p:cNvSpPr/>
          <p:nvPr/>
        </p:nvSpPr>
        <p:spPr>
          <a:xfrm>
            <a:off x="7610475" y="3723429"/>
            <a:ext cx="14859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solidFill>
                  <a:schemeClr val="tx1"/>
                </a:solidFill>
              </a:rPr>
              <a:t>Caller’s activation</a:t>
            </a:r>
          </a:p>
          <a:p>
            <a:pPr algn="ctr"/>
            <a:r>
              <a:rPr lang="en-US" i="1" dirty="0" smtClean="0">
                <a:solidFill>
                  <a:schemeClr val="tx1"/>
                </a:solidFill>
              </a:rPr>
              <a:t>record</a:t>
            </a:r>
            <a:endParaRPr lang="en-US" i="1" dirty="0">
              <a:solidFill>
                <a:schemeClr val="tx1"/>
              </a:solidFill>
            </a:endParaRPr>
          </a:p>
        </p:txBody>
      </p:sp>
      <p:sp>
        <p:nvSpPr>
          <p:cNvPr id="19" name="Rectangle 18"/>
          <p:cNvSpPr/>
          <p:nvPr/>
        </p:nvSpPr>
        <p:spPr>
          <a:xfrm>
            <a:off x="7658100" y="5619754"/>
            <a:ext cx="14859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err="1" smtClean="0">
                <a:solidFill>
                  <a:schemeClr val="tx1"/>
                </a:solidFill>
              </a:rPr>
              <a:t>Callee’s</a:t>
            </a:r>
            <a:r>
              <a:rPr lang="en-US" i="1" dirty="0" smtClean="0">
                <a:solidFill>
                  <a:schemeClr val="tx1"/>
                </a:solidFill>
              </a:rPr>
              <a:t> activation</a:t>
            </a:r>
          </a:p>
          <a:p>
            <a:pPr algn="ctr"/>
            <a:r>
              <a:rPr lang="en-US" i="1" dirty="0" smtClean="0">
                <a:solidFill>
                  <a:schemeClr val="tx1"/>
                </a:solidFill>
              </a:rPr>
              <a:t>record</a:t>
            </a:r>
            <a:endParaRPr lang="en-US" i="1" dirty="0">
              <a:solidFill>
                <a:schemeClr val="tx1"/>
              </a:solidFill>
            </a:endParaRPr>
          </a:p>
        </p:txBody>
      </p:sp>
      <p:sp>
        <p:nvSpPr>
          <p:cNvPr id="27" name="Right Brace 26"/>
          <p:cNvSpPr/>
          <p:nvPr/>
        </p:nvSpPr>
        <p:spPr>
          <a:xfrm>
            <a:off x="8753475" y="3276599"/>
            <a:ext cx="200025" cy="1489036"/>
          </a:xfrm>
          <a:prstGeom prst="rightBrace">
            <a:avLst/>
          </a:pr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Right Brace 27"/>
          <p:cNvSpPr/>
          <p:nvPr/>
        </p:nvSpPr>
        <p:spPr>
          <a:xfrm>
            <a:off x="8767761" y="4850219"/>
            <a:ext cx="200025" cy="1489036"/>
          </a:xfrm>
          <a:prstGeom prst="rightBrace">
            <a:avLst/>
          </a:pr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Right Brace 28"/>
          <p:cNvSpPr/>
          <p:nvPr/>
        </p:nvSpPr>
        <p:spPr>
          <a:xfrm>
            <a:off x="7691437" y="3872913"/>
            <a:ext cx="200025" cy="1489036"/>
          </a:xfrm>
          <a:prstGeom prst="rightBrace">
            <a:avLst/>
          </a:pr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Right Brace 29"/>
          <p:cNvSpPr/>
          <p:nvPr/>
        </p:nvSpPr>
        <p:spPr>
          <a:xfrm>
            <a:off x="7691437" y="5511433"/>
            <a:ext cx="200025" cy="889367"/>
          </a:xfrm>
          <a:prstGeom prst="rightBrace">
            <a:avLst/>
          </a:pr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Curved Down Arrow 42"/>
          <p:cNvSpPr/>
          <p:nvPr/>
        </p:nvSpPr>
        <p:spPr>
          <a:xfrm rot="16200000">
            <a:off x="2132033" y="4585088"/>
            <a:ext cx="993737" cy="22860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Curved Down Arrow 43"/>
          <p:cNvSpPr/>
          <p:nvPr/>
        </p:nvSpPr>
        <p:spPr>
          <a:xfrm rot="16200000">
            <a:off x="2303482" y="3500866"/>
            <a:ext cx="638177" cy="21268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943282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up)">
                                      <p:cBhvr>
                                        <p:cTn id="11" dur="500"/>
                                        <p:tgtEl>
                                          <p:spTgt spid="16"/>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29"/>
                                        </p:tgtEl>
                                        <p:attrNameLst>
                                          <p:attrName>style.visibility</p:attrName>
                                        </p:attrNameLst>
                                      </p:cBhvr>
                                      <p:to>
                                        <p:strVal val="visible"/>
                                      </p:to>
                                    </p:set>
                                    <p:animEffect transition="in" filter="wipe(up)">
                                      <p:cBhvr>
                                        <p:cTn id="14" dur="500"/>
                                        <p:tgtEl>
                                          <p:spTgt spid="29"/>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up)">
                                      <p:cBhvr>
                                        <p:cTn id="17" dur="500"/>
                                        <p:tgtEl>
                                          <p:spTgt spid="17"/>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wipe(up)">
                                      <p:cBhvr>
                                        <p:cTn id="20" dur="500"/>
                                        <p:tgtEl>
                                          <p:spTgt spid="3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up)">
                                      <p:cBhvr>
                                        <p:cTn id="25" dur="500"/>
                                        <p:tgtEl>
                                          <p:spTgt spid="28"/>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up)">
                                      <p:cBhvr>
                                        <p:cTn id="28" dur="500"/>
                                        <p:tgtEl>
                                          <p:spTgt spid="19"/>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wipe(up)">
                                      <p:cBhvr>
                                        <p:cTn id="31" dur="500"/>
                                        <p:tgtEl>
                                          <p:spTgt spid="27"/>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wipe(up)">
                                      <p:cBhvr>
                                        <p:cTn id="34" dur="500"/>
                                        <p:tgtEl>
                                          <p:spTgt spid="1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ipe(left)">
                                      <p:cBhvr>
                                        <p:cTn id="39" dur="500"/>
                                        <p:tgtEl>
                                          <p:spTgt spid="6"/>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left)">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43"/>
                                        </p:tgtEl>
                                        <p:attrNameLst>
                                          <p:attrName>style.visibility</p:attrName>
                                        </p:attrNameLst>
                                      </p:cBhvr>
                                      <p:to>
                                        <p:strVal val="visible"/>
                                      </p:to>
                                    </p:set>
                                    <p:animEffect transition="in" filter="wipe(down)">
                                      <p:cBhvr>
                                        <p:cTn id="47" dur="500"/>
                                        <p:tgtEl>
                                          <p:spTgt spid="43"/>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44"/>
                                        </p:tgtEl>
                                        <p:attrNameLst>
                                          <p:attrName>style.visibility</p:attrName>
                                        </p:attrNameLst>
                                      </p:cBhvr>
                                      <p:to>
                                        <p:strVal val="visible"/>
                                      </p:to>
                                    </p:set>
                                    <p:animEffect transition="in" filter="wipe(down)">
                                      <p:cBhvr>
                                        <p:cTn id="50" dur="500"/>
                                        <p:tgtEl>
                                          <p:spTgt spid="44"/>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6" grpId="0"/>
      <p:bldP spid="17" grpId="0"/>
      <p:bldP spid="18" grpId="0"/>
      <p:bldP spid="19" grpId="0"/>
      <p:bldP spid="27" grpId="0" animBg="1"/>
      <p:bldP spid="28" grpId="0" animBg="1"/>
      <p:bldP spid="29" grpId="0" animBg="1"/>
      <p:bldP spid="30" grpId="0" animBg="1"/>
      <p:bldP spid="43" grpId="0" animBg="1"/>
      <p:bldP spid="4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allocation: Calling Sequences</a:t>
            </a:r>
          </a:p>
        </p:txBody>
      </p:sp>
      <p:sp>
        <p:nvSpPr>
          <p:cNvPr id="3" name="Content Placeholder 2"/>
          <p:cNvSpPr>
            <a:spLocks noGrp="1"/>
          </p:cNvSpPr>
          <p:nvPr>
            <p:ph idx="1"/>
          </p:nvPr>
        </p:nvSpPr>
        <p:spPr/>
        <p:txBody>
          <a:bodyPr>
            <a:normAutofit/>
          </a:bodyPr>
          <a:lstStyle/>
          <a:p>
            <a:pPr lvl="0"/>
            <a:r>
              <a:rPr lang="en-US" sz="1800" dirty="0"/>
              <a:t>The calling sequence and its division between caller and </a:t>
            </a:r>
            <a:r>
              <a:rPr lang="en-US" sz="1800" dirty="0" err="1"/>
              <a:t>callee</a:t>
            </a:r>
            <a:r>
              <a:rPr lang="en-US" sz="1800" dirty="0"/>
              <a:t> are as follows:</a:t>
            </a:r>
          </a:p>
          <a:p>
            <a:pPr lvl="0">
              <a:buFont typeface="+mj-lt"/>
              <a:buAutoNum type="arabicPeriod"/>
            </a:pPr>
            <a:r>
              <a:rPr lang="en-US" sz="1800" dirty="0"/>
              <a:t>The caller evaluates the actual parameters.</a:t>
            </a:r>
          </a:p>
          <a:p>
            <a:pPr lvl="0">
              <a:buFont typeface="+mj-lt"/>
              <a:buAutoNum type="arabicPeriod"/>
            </a:pPr>
            <a:r>
              <a:rPr lang="en-US" sz="1800" dirty="0"/>
              <a:t>The caller stores a return address and the old value of </a:t>
            </a:r>
            <a:r>
              <a:rPr lang="en-US" sz="1800" i="1" dirty="0" err="1"/>
              <a:t>top_sp</a:t>
            </a:r>
            <a:r>
              <a:rPr lang="en-US" sz="1800" dirty="0"/>
              <a:t> into the </a:t>
            </a:r>
            <a:r>
              <a:rPr lang="en-US" sz="1800" dirty="0" err="1"/>
              <a:t>callee’s</a:t>
            </a:r>
            <a:r>
              <a:rPr lang="en-US" sz="1800" dirty="0"/>
              <a:t> activation record. The caller then increments the </a:t>
            </a:r>
            <a:r>
              <a:rPr lang="en-US" sz="1800" i="1" dirty="0" err="1"/>
              <a:t>top_sp</a:t>
            </a:r>
            <a:r>
              <a:rPr lang="en-US" sz="1800" dirty="0"/>
              <a:t> to the respective positions.</a:t>
            </a:r>
          </a:p>
          <a:p>
            <a:pPr lvl="0">
              <a:buFont typeface="+mj-lt"/>
              <a:buAutoNum type="arabicPeriod"/>
            </a:pPr>
            <a:r>
              <a:rPr lang="en-US" sz="1800" dirty="0"/>
              <a:t>The </a:t>
            </a:r>
            <a:r>
              <a:rPr lang="en-US" sz="1800" dirty="0" err="1"/>
              <a:t>callee</a:t>
            </a:r>
            <a:r>
              <a:rPr lang="en-US" sz="1800" dirty="0"/>
              <a:t> saves the register values and other status information.</a:t>
            </a:r>
          </a:p>
          <a:p>
            <a:pPr lvl="0">
              <a:buFont typeface="+mj-lt"/>
              <a:buAutoNum type="arabicPeriod"/>
            </a:pPr>
            <a:r>
              <a:rPr lang="en-US" sz="1800" dirty="0"/>
              <a:t>The </a:t>
            </a:r>
            <a:r>
              <a:rPr lang="en-US" sz="1800" dirty="0" err="1"/>
              <a:t>callee</a:t>
            </a:r>
            <a:r>
              <a:rPr lang="en-US" sz="1800" dirty="0"/>
              <a:t> initializes its local data and begins execution.</a:t>
            </a:r>
          </a:p>
        </p:txBody>
      </p:sp>
      <p:sp>
        <p:nvSpPr>
          <p:cNvPr id="4" name="Rectangle 3"/>
          <p:cNvSpPr/>
          <p:nvPr/>
        </p:nvSpPr>
        <p:spPr>
          <a:xfrm>
            <a:off x="1333500" y="5514978"/>
            <a:ext cx="9906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err="1">
                <a:solidFill>
                  <a:schemeClr val="tx1"/>
                </a:solidFill>
              </a:rPr>
              <a:t>t</a:t>
            </a:r>
            <a:r>
              <a:rPr lang="en-US" i="1" dirty="0" err="1" smtClean="0">
                <a:solidFill>
                  <a:schemeClr val="tx1"/>
                </a:solidFill>
              </a:rPr>
              <a:t>op_sp</a:t>
            </a:r>
            <a:endParaRPr lang="en-US" i="1" dirty="0">
              <a:solidFill>
                <a:schemeClr val="tx1"/>
              </a:solidFill>
            </a:endParaRPr>
          </a:p>
        </p:txBody>
      </p:sp>
      <p:sp>
        <p:nvSpPr>
          <p:cNvPr id="5" name="Rectangle 4"/>
          <p:cNvSpPr/>
          <p:nvPr/>
        </p:nvSpPr>
        <p:spPr>
          <a:xfrm>
            <a:off x="6324600" y="4649768"/>
            <a:ext cx="14859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solidFill>
                  <a:schemeClr val="tx1"/>
                </a:solidFill>
              </a:rPr>
              <a:t>Caller’s responsibility</a:t>
            </a:r>
            <a:endParaRPr lang="en-US" i="1" dirty="0">
              <a:solidFill>
                <a:schemeClr val="tx1"/>
              </a:solidFill>
            </a:endParaRPr>
          </a:p>
        </p:txBody>
      </p:sp>
      <p:sp>
        <p:nvSpPr>
          <p:cNvPr id="6" name="Rectangle 5"/>
          <p:cNvSpPr/>
          <p:nvPr/>
        </p:nvSpPr>
        <p:spPr>
          <a:xfrm>
            <a:off x="6324600" y="5972178"/>
            <a:ext cx="14859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err="1" smtClean="0">
                <a:solidFill>
                  <a:schemeClr val="tx1"/>
                </a:solidFill>
              </a:rPr>
              <a:t>Callee’s</a:t>
            </a:r>
            <a:r>
              <a:rPr lang="en-US" i="1" dirty="0" smtClean="0">
                <a:solidFill>
                  <a:schemeClr val="tx1"/>
                </a:solidFill>
              </a:rPr>
              <a:t> responsibility</a:t>
            </a:r>
            <a:endParaRPr lang="en-US" i="1" dirty="0">
              <a:solidFill>
                <a:schemeClr val="tx1"/>
              </a:solidFill>
            </a:endParaRPr>
          </a:p>
        </p:txBody>
      </p:sp>
      <p:sp>
        <p:nvSpPr>
          <p:cNvPr id="7" name="Rectangle 6"/>
          <p:cNvSpPr/>
          <p:nvPr/>
        </p:nvSpPr>
        <p:spPr>
          <a:xfrm>
            <a:off x="7610475" y="3723429"/>
            <a:ext cx="14859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solidFill>
                  <a:schemeClr val="tx1"/>
                </a:solidFill>
              </a:rPr>
              <a:t>Caller’s activation</a:t>
            </a:r>
          </a:p>
          <a:p>
            <a:pPr algn="ctr"/>
            <a:r>
              <a:rPr lang="en-US" i="1" dirty="0" smtClean="0">
                <a:solidFill>
                  <a:schemeClr val="tx1"/>
                </a:solidFill>
              </a:rPr>
              <a:t>record</a:t>
            </a:r>
            <a:endParaRPr lang="en-US" i="1" dirty="0">
              <a:solidFill>
                <a:schemeClr val="tx1"/>
              </a:solidFill>
            </a:endParaRPr>
          </a:p>
        </p:txBody>
      </p:sp>
      <p:sp>
        <p:nvSpPr>
          <p:cNvPr id="8" name="Rectangle 7"/>
          <p:cNvSpPr/>
          <p:nvPr/>
        </p:nvSpPr>
        <p:spPr>
          <a:xfrm>
            <a:off x="7658100" y="5619754"/>
            <a:ext cx="14859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err="1" smtClean="0">
                <a:solidFill>
                  <a:schemeClr val="tx1"/>
                </a:solidFill>
              </a:rPr>
              <a:t>Callee’s</a:t>
            </a:r>
            <a:r>
              <a:rPr lang="en-US" i="1" dirty="0" smtClean="0">
                <a:solidFill>
                  <a:schemeClr val="tx1"/>
                </a:solidFill>
              </a:rPr>
              <a:t> activation</a:t>
            </a:r>
          </a:p>
          <a:p>
            <a:pPr algn="ctr"/>
            <a:r>
              <a:rPr lang="en-US" i="1" dirty="0" smtClean="0">
                <a:solidFill>
                  <a:schemeClr val="tx1"/>
                </a:solidFill>
              </a:rPr>
              <a:t>record</a:t>
            </a:r>
            <a:endParaRPr lang="en-US" i="1" dirty="0">
              <a:solidFill>
                <a:schemeClr val="tx1"/>
              </a:solidFill>
            </a:endParaRPr>
          </a:p>
        </p:txBody>
      </p:sp>
      <p:sp>
        <p:nvSpPr>
          <p:cNvPr id="9" name="Right Brace 8"/>
          <p:cNvSpPr/>
          <p:nvPr/>
        </p:nvSpPr>
        <p:spPr>
          <a:xfrm>
            <a:off x="8753475" y="3276599"/>
            <a:ext cx="200025" cy="1489036"/>
          </a:xfrm>
          <a:prstGeom prst="rightBrace">
            <a:avLst/>
          </a:pr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ight Brace 9"/>
          <p:cNvSpPr/>
          <p:nvPr/>
        </p:nvSpPr>
        <p:spPr>
          <a:xfrm>
            <a:off x="8767761" y="4850219"/>
            <a:ext cx="200025" cy="1489036"/>
          </a:xfrm>
          <a:prstGeom prst="rightBrace">
            <a:avLst/>
          </a:pr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ight Brace 10"/>
          <p:cNvSpPr/>
          <p:nvPr/>
        </p:nvSpPr>
        <p:spPr>
          <a:xfrm>
            <a:off x="7691437" y="3872913"/>
            <a:ext cx="200025" cy="1489036"/>
          </a:xfrm>
          <a:prstGeom prst="rightBrace">
            <a:avLst/>
          </a:pr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ight Brace 11"/>
          <p:cNvSpPr/>
          <p:nvPr/>
        </p:nvSpPr>
        <p:spPr>
          <a:xfrm>
            <a:off x="7691437" y="5511433"/>
            <a:ext cx="200025" cy="889367"/>
          </a:xfrm>
          <a:prstGeom prst="rightBrace">
            <a:avLst/>
          </a:pr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 name="Straight Arrow Connector 12"/>
          <p:cNvCxnSpPr/>
          <p:nvPr/>
        </p:nvCxnSpPr>
        <p:spPr>
          <a:xfrm>
            <a:off x="2286001" y="5791200"/>
            <a:ext cx="457200" cy="0"/>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graphicFrame>
        <p:nvGraphicFramePr>
          <p:cNvPr id="14" name="Table 13"/>
          <p:cNvGraphicFramePr>
            <a:graphicFrameLocks noGrp="1"/>
          </p:cNvGraphicFramePr>
          <p:nvPr>
            <p:extLst>
              <p:ext uri="{D42A27DB-BD31-4B8C-83A1-F6EECF244321}">
                <p14:modId xmlns:p14="http://schemas.microsoft.com/office/powerpoint/2010/main" val="4218127940"/>
              </p:ext>
            </p:extLst>
          </p:nvPr>
        </p:nvGraphicFramePr>
        <p:xfrm>
          <a:off x="2743201" y="3397175"/>
          <a:ext cx="3429000" cy="3003625"/>
        </p:xfrm>
        <a:graphic>
          <a:graphicData uri="http://schemas.openxmlformats.org/drawingml/2006/table">
            <a:tbl>
              <a:tblPr firstRow="1" bandRow="1">
                <a:tableStyleId>{D7AC3CCA-C797-4891-BE02-D94E43425B78}</a:tableStyleId>
              </a:tblPr>
              <a:tblGrid>
                <a:gridCol w="3429000">
                  <a:extLst>
                    <a:ext uri="{9D8B030D-6E8A-4147-A177-3AD203B41FA5}">
                      <a16:colId xmlns:a16="http://schemas.microsoft.com/office/drawing/2014/main" val="20000"/>
                    </a:ext>
                  </a:extLst>
                </a:gridCol>
              </a:tblGrid>
              <a:tr h="365761">
                <a:tc>
                  <a:txBody>
                    <a:bodyPr/>
                    <a:lstStyle/>
                    <a:p>
                      <a:pPr algn="ctr"/>
                      <a:r>
                        <a:rPr lang="en-US" dirty="0" smtClean="0"/>
                        <a:t>….</a:t>
                      </a:r>
                    </a:p>
                  </a:txBody>
                  <a:tcPr>
                    <a:noFill/>
                  </a:tcPr>
                </a:tc>
                <a:extLst>
                  <a:ext uri="{0D108BD9-81ED-4DB2-BD59-A6C34878D82A}">
                    <a16:rowId xmlns:a16="http://schemas.microsoft.com/office/drawing/2014/main" val="10000"/>
                  </a:ext>
                </a:extLst>
              </a:tr>
              <a:tr h="569966">
                <a:tc>
                  <a:txBody>
                    <a:bodyPr/>
                    <a:lstStyle/>
                    <a:p>
                      <a:pPr algn="ctr"/>
                      <a:r>
                        <a:rPr lang="en-US" dirty="0" smtClean="0"/>
                        <a:t>Control link</a:t>
                      </a:r>
                    </a:p>
                    <a:p>
                      <a:pPr algn="ctr"/>
                      <a:r>
                        <a:rPr lang="en-US" dirty="0" smtClean="0"/>
                        <a:t>Parameter and return value</a:t>
                      </a:r>
                      <a:endParaRPr lang="en-US" dirty="0"/>
                    </a:p>
                  </a:txBody>
                  <a:tcPr>
                    <a:noFill/>
                  </a:tcPr>
                </a:tc>
                <a:extLst>
                  <a:ext uri="{0D108BD9-81ED-4DB2-BD59-A6C34878D82A}">
                    <a16:rowId xmlns:a16="http://schemas.microsoft.com/office/drawing/2014/main" val="10001"/>
                  </a:ext>
                </a:extLst>
              </a:tr>
              <a:tr h="325695">
                <a:tc>
                  <a:txBody>
                    <a:bodyPr/>
                    <a:lstStyle/>
                    <a:p>
                      <a:pPr algn="ctr"/>
                      <a:r>
                        <a:rPr lang="en-US" dirty="0" smtClean="0"/>
                        <a:t>Temporaries and local data</a:t>
                      </a:r>
                      <a:endParaRPr lang="en-US" dirty="0"/>
                    </a:p>
                  </a:txBody>
                  <a:tcPr>
                    <a:noFill/>
                  </a:tcPr>
                </a:tc>
                <a:extLst>
                  <a:ext uri="{0D108BD9-81ED-4DB2-BD59-A6C34878D82A}">
                    <a16:rowId xmlns:a16="http://schemas.microsoft.com/office/drawing/2014/main" val="10002"/>
                  </a:ext>
                </a:extLst>
              </a:tr>
              <a:tr h="325695">
                <a:tc>
                  <a:txBody>
                    <a:bodyPr/>
                    <a:lstStyle/>
                    <a:p>
                      <a:pPr algn="ctr"/>
                      <a:r>
                        <a:rPr lang="en-US" dirty="0" smtClean="0"/>
                        <a:t>Parameter and return value</a:t>
                      </a:r>
                      <a:endParaRPr lang="en-US" dirty="0"/>
                    </a:p>
                  </a:txBody>
                  <a:tcPr>
                    <a:noFill/>
                  </a:tcPr>
                </a:tc>
                <a:extLst>
                  <a:ext uri="{0D108BD9-81ED-4DB2-BD59-A6C34878D82A}">
                    <a16:rowId xmlns:a16="http://schemas.microsoft.com/office/drawing/2014/main" val="10003"/>
                  </a:ext>
                </a:extLst>
              </a:tr>
              <a:tr h="569966">
                <a:tc>
                  <a:txBody>
                    <a:bodyPr/>
                    <a:lstStyle/>
                    <a:p>
                      <a:pPr algn="ctr"/>
                      <a:r>
                        <a:rPr lang="en-US" dirty="0" smtClean="0"/>
                        <a:t>Control link</a:t>
                      </a:r>
                    </a:p>
                    <a:p>
                      <a:pPr algn="ctr"/>
                      <a:r>
                        <a:rPr lang="en-US" dirty="0" smtClean="0"/>
                        <a:t>Links</a:t>
                      </a:r>
                      <a:r>
                        <a:rPr lang="en-US" baseline="0" dirty="0" smtClean="0"/>
                        <a:t> and saved status</a:t>
                      </a:r>
                      <a:endParaRPr lang="en-US" dirty="0"/>
                    </a:p>
                  </a:txBody>
                  <a:tcPr>
                    <a:noFill/>
                  </a:tcPr>
                </a:tc>
                <a:extLst>
                  <a:ext uri="{0D108BD9-81ED-4DB2-BD59-A6C34878D82A}">
                    <a16:rowId xmlns:a16="http://schemas.microsoft.com/office/drawing/2014/main" val="10004"/>
                  </a:ext>
                </a:extLst>
              </a:tr>
              <a:tr h="626184">
                <a:tc>
                  <a:txBody>
                    <a:bodyPr/>
                    <a:lstStyle/>
                    <a:p>
                      <a:pPr algn="ctr"/>
                      <a:r>
                        <a:rPr lang="en-US" dirty="0" smtClean="0"/>
                        <a:t>Temporaries and local data</a:t>
                      </a:r>
                      <a:endParaRPr lang="en-US" dirty="0"/>
                    </a:p>
                  </a:txBody>
                  <a:tcPr>
                    <a:noFill/>
                  </a:tcPr>
                </a:tc>
                <a:extLst>
                  <a:ext uri="{0D108BD9-81ED-4DB2-BD59-A6C34878D82A}">
                    <a16:rowId xmlns:a16="http://schemas.microsoft.com/office/drawing/2014/main" val="10005"/>
                  </a:ext>
                </a:extLst>
              </a:tr>
            </a:tbl>
          </a:graphicData>
        </a:graphic>
      </p:graphicFrame>
      <p:sp>
        <p:nvSpPr>
          <p:cNvPr id="15" name="Curved Down Arrow 14"/>
          <p:cNvSpPr/>
          <p:nvPr/>
        </p:nvSpPr>
        <p:spPr>
          <a:xfrm rot="16200000">
            <a:off x="2132032" y="4725967"/>
            <a:ext cx="993737" cy="22860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Curved Down Arrow 15"/>
          <p:cNvSpPr/>
          <p:nvPr/>
        </p:nvSpPr>
        <p:spPr>
          <a:xfrm rot="16200000">
            <a:off x="2301859" y="3489343"/>
            <a:ext cx="638177" cy="212688"/>
          </a:xfrm>
          <a:prstGeom prst="curvedDown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05596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allocation: Calling Sequences</a:t>
            </a:r>
          </a:p>
        </p:txBody>
      </p:sp>
      <p:sp>
        <p:nvSpPr>
          <p:cNvPr id="3" name="Content Placeholder 2"/>
          <p:cNvSpPr>
            <a:spLocks noGrp="1"/>
          </p:cNvSpPr>
          <p:nvPr>
            <p:ph idx="1"/>
          </p:nvPr>
        </p:nvSpPr>
        <p:spPr/>
        <p:txBody>
          <a:bodyPr>
            <a:normAutofit/>
          </a:bodyPr>
          <a:lstStyle/>
          <a:p>
            <a:pPr lvl="0" algn="just"/>
            <a:r>
              <a:rPr lang="en-US" sz="1800" dirty="0"/>
              <a:t>A suitable, corresponding return sequence is:</a:t>
            </a:r>
          </a:p>
          <a:p>
            <a:pPr lvl="0" algn="just">
              <a:buFont typeface="+mj-lt"/>
              <a:buAutoNum type="arabicPeriod"/>
            </a:pPr>
            <a:r>
              <a:rPr lang="en-US" sz="1800" dirty="0"/>
              <a:t>The </a:t>
            </a:r>
            <a:r>
              <a:rPr lang="en-US" sz="1800" dirty="0" err="1"/>
              <a:t>callee</a:t>
            </a:r>
            <a:r>
              <a:rPr lang="en-US" sz="1800" dirty="0"/>
              <a:t> places the return value next to the parameters.</a:t>
            </a:r>
          </a:p>
          <a:p>
            <a:pPr lvl="0" algn="just">
              <a:buFont typeface="+mj-lt"/>
              <a:buAutoNum type="arabicPeriod"/>
            </a:pPr>
            <a:r>
              <a:rPr lang="en-US" sz="1800" dirty="0"/>
              <a:t>Using the information in the machine status field, the </a:t>
            </a:r>
            <a:r>
              <a:rPr lang="en-US" sz="1800" dirty="0" err="1"/>
              <a:t>callee</a:t>
            </a:r>
            <a:r>
              <a:rPr lang="en-US" sz="1800" dirty="0"/>
              <a:t> restores </a:t>
            </a:r>
            <a:r>
              <a:rPr lang="en-US" sz="1800" i="1" dirty="0" err="1"/>
              <a:t>top_sp</a:t>
            </a:r>
            <a:r>
              <a:rPr lang="en-US" sz="1800" i="1" dirty="0"/>
              <a:t> </a:t>
            </a:r>
            <a:r>
              <a:rPr lang="en-US" sz="1800" dirty="0"/>
              <a:t>and other registers, and then branches to the return address that the caller placed in the status field.</a:t>
            </a:r>
          </a:p>
          <a:p>
            <a:pPr lvl="0" algn="just">
              <a:buFont typeface="+mj-lt"/>
              <a:buAutoNum type="arabicPeriod"/>
            </a:pPr>
            <a:r>
              <a:rPr lang="en-US" sz="1800" dirty="0"/>
              <a:t>Although </a:t>
            </a:r>
            <a:r>
              <a:rPr lang="en-US" sz="1800" i="1" dirty="0" err="1"/>
              <a:t>top_sp</a:t>
            </a:r>
            <a:r>
              <a:rPr lang="en-US" sz="1800" i="1" dirty="0"/>
              <a:t> </a:t>
            </a:r>
            <a:r>
              <a:rPr lang="en-US" sz="1800" dirty="0"/>
              <a:t>has been decremented, the caller knows where the return value is, relative to the current value of </a:t>
            </a:r>
            <a:r>
              <a:rPr lang="en-US" sz="1800" i="1" dirty="0" err="1"/>
              <a:t>top_sp</a:t>
            </a:r>
            <a:r>
              <a:rPr lang="en-US" sz="1800" i="1" dirty="0"/>
              <a:t> </a:t>
            </a:r>
            <a:r>
              <a:rPr lang="en-US" sz="1800" dirty="0"/>
              <a:t>; the caller therefore may use that value.</a:t>
            </a:r>
          </a:p>
        </p:txBody>
      </p:sp>
      <p:sp>
        <p:nvSpPr>
          <p:cNvPr id="4" name="Rectangle 3"/>
          <p:cNvSpPr/>
          <p:nvPr/>
        </p:nvSpPr>
        <p:spPr>
          <a:xfrm>
            <a:off x="1333500" y="5514978"/>
            <a:ext cx="9906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err="1">
                <a:solidFill>
                  <a:schemeClr val="tx1"/>
                </a:solidFill>
              </a:rPr>
              <a:t>t</a:t>
            </a:r>
            <a:r>
              <a:rPr lang="en-US" i="1" dirty="0" err="1" smtClean="0">
                <a:solidFill>
                  <a:schemeClr val="tx1"/>
                </a:solidFill>
              </a:rPr>
              <a:t>op_sp</a:t>
            </a:r>
            <a:endParaRPr lang="en-US" i="1" dirty="0">
              <a:solidFill>
                <a:schemeClr val="tx1"/>
              </a:solidFill>
            </a:endParaRPr>
          </a:p>
        </p:txBody>
      </p:sp>
      <p:sp>
        <p:nvSpPr>
          <p:cNvPr id="5" name="Rectangle 4"/>
          <p:cNvSpPr/>
          <p:nvPr/>
        </p:nvSpPr>
        <p:spPr>
          <a:xfrm>
            <a:off x="6324600" y="4649768"/>
            <a:ext cx="14859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solidFill>
                  <a:schemeClr val="tx1"/>
                </a:solidFill>
              </a:rPr>
              <a:t>Caller’s responsibility</a:t>
            </a:r>
            <a:endParaRPr lang="en-US" i="1" dirty="0">
              <a:solidFill>
                <a:schemeClr val="tx1"/>
              </a:solidFill>
            </a:endParaRPr>
          </a:p>
        </p:txBody>
      </p:sp>
      <p:sp>
        <p:nvSpPr>
          <p:cNvPr id="6" name="Rectangle 5"/>
          <p:cNvSpPr/>
          <p:nvPr/>
        </p:nvSpPr>
        <p:spPr>
          <a:xfrm>
            <a:off x="6324600" y="5972178"/>
            <a:ext cx="14859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err="1" smtClean="0">
                <a:solidFill>
                  <a:schemeClr val="tx1"/>
                </a:solidFill>
              </a:rPr>
              <a:t>Callee’s</a:t>
            </a:r>
            <a:r>
              <a:rPr lang="en-US" i="1" dirty="0" smtClean="0">
                <a:solidFill>
                  <a:schemeClr val="tx1"/>
                </a:solidFill>
              </a:rPr>
              <a:t> responsibility</a:t>
            </a:r>
            <a:endParaRPr lang="en-US" i="1" dirty="0">
              <a:solidFill>
                <a:schemeClr val="tx1"/>
              </a:solidFill>
            </a:endParaRPr>
          </a:p>
        </p:txBody>
      </p:sp>
      <p:sp>
        <p:nvSpPr>
          <p:cNvPr id="7" name="Rectangle 6"/>
          <p:cNvSpPr/>
          <p:nvPr/>
        </p:nvSpPr>
        <p:spPr>
          <a:xfrm>
            <a:off x="7610475" y="3723429"/>
            <a:ext cx="14859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solidFill>
                  <a:schemeClr val="tx1"/>
                </a:solidFill>
              </a:rPr>
              <a:t>Caller’s activation</a:t>
            </a:r>
          </a:p>
          <a:p>
            <a:pPr algn="ctr"/>
            <a:r>
              <a:rPr lang="en-US" i="1" dirty="0" smtClean="0">
                <a:solidFill>
                  <a:schemeClr val="tx1"/>
                </a:solidFill>
              </a:rPr>
              <a:t>record</a:t>
            </a:r>
            <a:endParaRPr lang="en-US" i="1" dirty="0">
              <a:solidFill>
                <a:schemeClr val="tx1"/>
              </a:solidFill>
            </a:endParaRPr>
          </a:p>
        </p:txBody>
      </p:sp>
      <p:sp>
        <p:nvSpPr>
          <p:cNvPr id="8" name="Rectangle 7"/>
          <p:cNvSpPr/>
          <p:nvPr/>
        </p:nvSpPr>
        <p:spPr>
          <a:xfrm>
            <a:off x="7658100" y="5619754"/>
            <a:ext cx="14859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err="1" smtClean="0">
                <a:solidFill>
                  <a:schemeClr val="tx1"/>
                </a:solidFill>
              </a:rPr>
              <a:t>Callee’s</a:t>
            </a:r>
            <a:r>
              <a:rPr lang="en-US" i="1" dirty="0" smtClean="0">
                <a:solidFill>
                  <a:schemeClr val="tx1"/>
                </a:solidFill>
              </a:rPr>
              <a:t> activation</a:t>
            </a:r>
          </a:p>
          <a:p>
            <a:pPr algn="ctr"/>
            <a:r>
              <a:rPr lang="en-US" i="1" dirty="0" smtClean="0">
                <a:solidFill>
                  <a:schemeClr val="tx1"/>
                </a:solidFill>
              </a:rPr>
              <a:t>record</a:t>
            </a:r>
            <a:endParaRPr lang="en-US" i="1" dirty="0">
              <a:solidFill>
                <a:schemeClr val="tx1"/>
              </a:solidFill>
            </a:endParaRPr>
          </a:p>
        </p:txBody>
      </p:sp>
      <p:sp>
        <p:nvSpPr>
          <p:cNvPr id="9" name="Right Brace 8"/>
          <p:cNvSpPr/>
          <p:nvPr/>
        </p:nvSpPr>
        <p:spPr>
          <a:xfrm>
            <a:off x="8753475" y="3276599"/>
            <a:ext cx="200025" cy="1489036"/>
          </a:xfrm>
          <a:prstGeom prst="rightBrace">
            <a:avLst/>
          </a:pr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ight Brace 9"/>
          <p:cNvSpPr/>
          <p:nvPr/>
        </p:nvSpPr>
        <p:spPr>
          <a:xfrm>
            <a:off x="8767761" y="4850219"/>
            <a:ext cx="200025" cy="1489036"/>
          </a:xfrm>
          <a:prstGeom prst="rightBrace">
            <a:avLst/>
          </a:pr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ight Brace 10"/>
          <p:cNvSpPr/>
          <p:nvPr/>
        </p:nvSpPr>
        <p:spPr>
          <a:xfrm>
            <a:off x="7691437" y="3872913"/>
            <a:ext cx="200025" cy="1489036"/>
          </a:xfrm>
          <a:prstGeom prst="rightBrace">
            <a:avLst/>
          </a:pr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ight Brace 11"/>
          <p:cNvSpPr/>
          <p:nvPr/>
        </p:nvSpPr>
        <p:spPr>
          <a:xfrm>
            <a:off x="7691437" y="5511433"/>
            <a:ext cx="200025" cy="889367"/>
          </a:xfrm>
          <a:prstGeom prst="rightBrace">
            <a:avLst/>
          </a:pr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 name="Straight Arrow Connector 12"/>
          <p:cNvCxnSpPr/>
          <p:nvPr/>
        </p:nvCxnSpPr>
        <p:spPr>
          <a:xfrm>
            <a:off x="2286001" y="5791200"/>
            <a:ext cx="457200" cy="0"/>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graphicFrame>
        <p:nvGraphicFramePr>
          <p:cNvPr id="14" name="Table 13"/>
          <p:cNvGraphicFramePr>
            <a:graphicFrameLocks noGrp="1"/>
          </p:cNvGraphicFramePr>
          <p:nvPr>
            <p:extLst>
              <p:ext uri="{D42A27DB-BD31-4B8C-83A1-F6EECF244321}">
                <p14:modId xmlns:p14="http://schemas.microsoft.com/office/powerpoint/2010/main" val="4218127940"/>
              </p:ext>
            </p:extLst>
          </p:nvPr>
        </p:nvGraphicFramePr>
        <p:xfrm>
          <a:off x="2743201" y="3397175"/>
          <a:ext cx="3429000" cy="3003625"/>
        </p:xfrm>
        <a:graphic>
          <a:graphicData uri="http://schemas.openxmlformats.org/drawingml/2006/table">
            <a:tbl>
              <a:tblPr firstRow="1" bandRow="1">
                <a:tableStyleId>{D7AC3CCA-C797-4891-BE02-D94E43425B78}</a:tableStyleId>
              </a:tblPr>
              <a:tblGrid>
                <a:gridCol w="3429000">
                  <a:extLst>
                    <a:ext uri="{9D8B030D-6E8A-4147-A177-3AD203B41FA5}">
                      <a16:colId xmlns:a16="http://schemas.microsoft.com/office/drawing/2014/main" val="20000"/>
                    </a:ext>
                  </a:extLst>
                </a:gridCol>
              </a:tblGrid>
              <a:tr h="365761">
                <a:tc>
                  <a:txBody>
                    <a:bodyPr/>
                    <a:lstStyle/>
                    <a:p>
                      <a:pPr algn="ctr"/>
                      <a:r>
                        <a:rPr lang="en-US" dirty="0" smtClean="0"/>
                        <a:t>….</a:t>
                      </a:r>
                    </a:p>
                  </a:txBody>
                  <a:tcPr>
                    <a:noFill/>
                  </a:tcPr>
                </a:tc>
                <a:extLst>
                  <a:ext uri="{0D108BD9-81ED-4DB2-BD59-A6C34878D82A}">
                    <a16:rowId xmlns:a16="http://schemas.microsoft.com/office/drawing/2014/main" val="10000"/>
                  </a:ext>
                </a:extLst>
              </a:tr>
              <a:tr h="569966">
                <a:tc>
                  <a:txBody>
                    <a:bodyPr/>
                    <a:lstStyle/>
                    <a:p>
                      <a:pPr algn="ctr"/>
                      <a:r>
                        <a:rPr lang="en-US" dirty="0" smtClean="0"/>
                        <a:t>Control link</a:t>
                      </a:r>
                    </a:p>
                    <a:p>
                      <a:pPr algn="ctr"/>
                      <a:r>
                        <a:rPr lang="en-US" dirty="0" smtClean="0"/>
                        <a:t>Parameter and return value</a:t>
                      </a:r>
                      <a:endParaRPr lang="en-US" dirty="0"/>
                    </a:p>
                  </a:txBody>
                  <a:tcPr>
                    <a:noFill/>
                  </a:tcPr>
                </a:tc>
                <a:extLst>
                  <a:ext uri="{0D108BD9-81ED-4DB2-BD59-A6C34878D82A}">
                    <a16:rowId xmlns:a16="http://schemas.microsoft.com/office/drawing/2014/main" val="10001"/>
                  </a:ext>
                </a:extLst>
              </a:tr>
              <a:tr h="325695">
                <a:tc>
                  <a:txBody>
                    <a:bodyPr/>
                    <a:lstStyle/>
                    <a:p>
                      <a:pPr algn="ctr"/>
                      <a:r>
                        <a:rPr lang="en-US" dirty="0" smtClean="0"/>
                        <a:t>Temporaries and local data</a:t>
                      </a:r>
                      <a:endParaRPr lang="en-US" dirty="0"/>
                    </a:p>
                  </a:txBody>
                  <a:tcPr>
                    <a:noFill/>
                  </a:tcPr>
                </a:tc>
                <a:extLst>
                  <a:ext uri="{0D108BD9-81ED-4DB2-BD59-A6C34878D82A}">
                    <a16:rowId xmlns:a16="http://schemas.microsoft.com/office/drawing/2014/main" val="10002"/>
                  </a:ext>
                </a:extLst>
              </a:tr>
              <a:tr h="325695">
                <a:tc>
                  <a:txBody>
                    <a:bodyPr/>
                    <a:lstStyle/>
                    <a:p>
                      <a:pPr algn="ctr"/>
                      <a:r>
                        <a:rPr lang="en-US" dirty="0" smtClean="0"/>
                        <a:t>Parameter and return value</a:t>
                      </a:r>
                      <a:endParaRPr lang="en-US" dirty="0"/>
                    </a:p>
                  </a:txBody>
                  <a:tcPr>
                    <a:noFill/>
                  </a:tcPr>
                </a:tc>
                <a:extLst>
                  <a:ext uri="{0D108BD9-81ED-4DB2-BD59-A6C34878D82A}">
                    <a16:rowId xmlns:a16="http://schemas.microsoft.com/office/drawing/2014/main" val="10003"/>
                  </a:ext>
                </a:extLst>
              </a:tr>
              <a:tr h="569966">
                <a:tc>
                  <a:txBody>
                    <a:bodyPr/>
                    <a:lstStyle/>
                    <a:p>
                      <a:pPr algn="ctr"/>
                      <a:r>
                        <a:rPr lang="en-US" dirty="0" smtClean="0"/>
                        <a:t>Control link</a:t>
                      </a:r>
                    </a:p>
                    <a:p>
                      <a:pPr algn="ctr"/>
                      <a:r>
                        <a:rPr lang="en-US" dirty="0" smtClean="0"/>
                        <a:t>Links</a:t>
                      </a:r>
                      <a:r>
                        <a:rPr lang="en-US" baseline="0" dirty="0" smtClean="0"/>
                        <a:t> and saved status</a:t>
                      </a:r>
                      <a:endParaRPr lang="en-US" dirty="0"/>
                    </a:p>
                  </a:txBody>
                  <a:tcPr>
                    <a:noFill/>
                  </a:tcPr>
                </a:tc>
                <a:extLst>
                  <a:ext uri="{0D108BD9-81ED-4DB2-BD59-A6C34878D82A}">
                    <a16:rowId xmlns:a16="http://schemas.microsoft.com/office/drawing/2014/main" val="10004"/>
                  </a:ext>
                </a:extLst>
              </a:tr>
              <a:tr h="626184">
                <a:tc>
                  <a:txBody>
                    <a:bodyPr/>
                    <a:lstStyle/>
                    <a:p>
                      <a:pPr algn="ctr"/>
                      <a:r>
                        <a:rPr lang="en-US" dirty="0" smtClean="0"/>
                        <a:t>Temporaries and local data</a:t>
                      </a:r>
                      <a:endParaRPr lang="en-US" dirty="0"/>
                    </a:p>
                  </a:txBody>
                  <a:tcPr>
                    <a:noFill/>
                  </a:tcPr>
                </a:tc>
                <a:extLst>
                  <a:ext uri="{0D108BD9-81ED-4DB2-BD59-A6C34878D82A}">
                    <a16:rowId xmlns:a16="http://schemas.microsoft.com/office/drawing/2014/main" val="10005"/>
                  </a:ext>
                </a:extLst>
              </a:tr>
            </a:tbl>
          </a:graphicData>
        </a:graphic>
      </p:graphicFrame>
      <p:sp>
        <p:nvSpPr>
          <p:cNvPr id="15" name="Curved Down Arrow 14"/>
          <p:cNvSpPr/>
          <p:nvPr/>
        </p:nvSpPr>
        <p:spPr>
          <a:xfrm rot="16200000">
            <a:off x="2132032" y="4725967"/>
            <a:ext cx="993737" cy="22860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Curved Down Arrow 15"/>
          <p:cNvSpPr/>
          <p:nvPr/>
        </p:nvSpPr>
        <p:spPr>
          <a:xfrm rot="16200000">
            <a:off x="2301859" y="3489343"/>
            <a:ext cx="638177" cy="212688"/>
          </a:xfrm>
          <a:prstGeom prst="curvedDown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822826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Stack allocation</a:t>
            </a:r>
            <a:r>
              <a:rPr lang="en-US" dirty="0" smtClean="0"/>
              <a:t>: </a:t>
            </a:r>
            <a:r>
              <a:rPr lang="en-US" dirty="0"/>
              <a:t>Variable length data on stack</a:t>
            </a:r>
          </a:p>
        </p:txBody>
      </p:sp>
      <p:sp>
        <p:nvSpPr>
          <p:cNvPr id="3" name="Content Placeholder 2"/>
          <p:cNvSpPr>
            <a:spLocks noGrp="1"/>
          </p:cNvSpPr>
          <p:nvPr>
            <p:ph idx="1"/>
          </p:nvPr>
        </p:nvSpPr>
        <p:spPr/>
        <p:txBody>
          <a:bodyPr>
            <a:normAutofit/>
          </a:bodyPr>
          <a:lstStyle/>
          <a:p>
            <a:pPr lvl="0" algn="just"/>
            <a:r>
              <a:rPr lang="en-US" sz="1800" dirty="0"/>
              <a:t>The run time memory management system must deal frequently with the allocation of objects, the sizes of which are not known at the compile time, but which are local to a procedure and thus may be allocated on the stack.</a:t>
            </a:r>
          </a:p>
          <a:p>
            <a:pPr lvl="0" algn="just"/>
            <a:r>
              <a:rPr lang="en-US" sz="1800" dirty="0"/>
              <a:t>The same scheme works for objects of any type if they are local to the procedure called have a size that depends on the parameter of the call.</a:t>
            </a:r>
          </a:p>
        </p:txBody>
      </p:sp>
      <p:graphicFrame>
        <p:nvGraphicFramePr>
          <p:cNvPr id="7" name="Table 6"/>
          <p:cNvGraphicFramePr>
            <a:graphicFrameLocks noGrp="1"/>
          </p:cNvGraphicFramePr>
          <p:nvPr>
            <p:extLst>
              <p:ext uri="{D42A27DB-BD31-4B8C-83A1-F6EECF244321}">
                <p14:modId xmlns:p14="http://schemas.microsoft.com/office/powerpoint/2010/main" val="642203091"/>
              </p:ext>
            </p:extLst>
          </p:nvPr>
        </p:nvGraphicFramePr>
        <p:xfrm>
          <a:off x="3467100" y="2692400"/>
          <a:ext cx="2590800" cy="3708400"/>
        </p:xfrm>
        <a:graphic>
          <a:graphicData uri="http://schemas.openxmlformats.org/drawingml/2006/table">
            <a:tbl>
              <a:tblPr firstRow="1" bandRow="1">
                <a:tableStyleId>{D7AC3CCA-C797-4891-BE02-D94E43425B78}</a:tableStyleId>
              </a:tblPr>
              <a:tblGrid>
                <a:gridCol w="2590800">
                  <a:extLst>
                    <a:ext uri="{9D8B030D-6E8A-4147-A177-3AD203B41FA5}">
                      <a16:colId xmlns:a16="http://schemas.microsoft.com/office/drawing/2014/main" val="20000"/>
                    </a:ext>
                  </a:extLst>
                </a:gridCol>
              </a:tblGrid>
              <a:tr h="370840">
                <a:tc>
                  <a:txBody>
                    <a:bodyPr/>
                    <a:lstStyle/>
                    <a:p>
                      <a:r>
                        <a:rPr lang="en-US" b="0" i="1" dirty="0" smtClean="0"/>
                        <a:t>Control link</a:t>
                      </a:r>
                      <a:endParaRPr lang="en-US" b="0" i="1" dirty="0"/>
                    </a:p>
                  </a:txBody>
                  <a:tcPr>
                    <a:noFill/>
                  </a:tcPr>
                </a:tc>
                <a:extLst>
                  <a:ext uri="{0D108BD9-81ED-4DB2-BD59-A6C34878D82A}">
                    <a16:rowId xmlns:a16="http://schemas.microsoft.com/office/drawing/2014/main" val="10000"/>
                  </a:ext>
                </a:extLst>
              </a:tr>
              <a:tr h="370840">
                <a:tc>
                  <a:txBody>
                    <a:bodyPr/>
                    <a:lstStyle/>
                    <a:p>
                      <a:pPr algn="ctr"/>
                      <a:r>
                        <a:rPr lang="en-US" b="0" dirty="0" smtClean="0"/>
                        <a:t>Pointer to A</a:t>
                      </a:r>
                      <a:endParaRPr lang="en-US" b="0" dirty="0"/>
                    </a:p>
                  </a:txBody>
                  <a:tcPr>
                    <a:noFill/>
                  </a:tcPr>
                </a:tc>
                <a:extLst>
                  <a:ext uri="{0D108BD9-81ED-4DB2-BD59-A6C34878D82A}">
                    <a16:rowId xmlns:a16="http://schemas.microsoft.com/office/drawing/2014/main" val="10001"/>
                  </a:ext>
                </a:extLst>
              </a:tr>
              <a:tr h="370840">
                <a:tc>
                  <a:txBody>
                    <a:bodyPr/>
                    <a:lstStyle/>
                    <a:p>
                      <a:pPr algn="ctr"/>
                      <a:r>
                        <a:rPr lang="en-US" b="0" dirty="0" smtClean="0"/>
                        <a:t>Pointer to B</a:t>
                      </a:r>
                      <a:endParaRPr lang="en-US" dirty="0"/>
                    </a:p>
                  </a:txBody>
                  <a:tcPr>
                    <a:noFill/>
                  </a:tcPr>
                </a:tc>
                <a:extLst>
                  <a:ext uri="{0D108BD9-81ED-4DB2-BD59-A6C34878D82A}">
                    <a16:rowId xmlns:a16="http://schemas.microsoft.com/office/drawing/2014/main" val="10002"/>
                  </a:ext>
                </a:extLst>
              </a:tr>
              <a:tr h="370840">
                <a:tc>
                  <a:txBody>
                    <a:bodyPr/>
                    <a:lstStyle/>
                    <a:p>
                      <a:pPr algn="ctr"/>
                      <a:r>
                        <a:rPr lang="en-US" b="0" dirty="0" smtClean="0"/>
                        <a:t>Pointer to C</a:t>
                      </a:r>
                      <a:endParaRPr lang="en-US" dirty="0"/>
                    </a:p>
                  </a:txBody>
                  <a:tcPr>
                    <a:noFill/>
                  </a:tcPr>
                </a:tc>
                <a:extLst>
                  <a:ext uri="{0D108BD9-81ED-4DB2-BD59-A6C34878D82A}">
                    <a16:rowId xmlns:a16="http://schemas.microsoft.com/office/drawing/2014/main" val="10003"/>
                  </a:ext>
                </a:extLst>
              </a:tr>
              <a:tr h="370840">
                <a:tc>
                  <a:txBody>
                    <a:bodyPr/>
                    <a:lstStyle/>
                    <a:p>
                      <a:endParaRPr lang="en-US"/>
                    </a:p>
                  </a:txBody>
                  <a:tcPr>
                    <a:noFill/>
                  </a:tcPr>
                </a:tc>
                <a:extLst>
                  <a:ext uri="{0D108BD9-81ED-4DB2-BD59-A6C34878D82A}">
                    <a16:rowId xmlns:a16="http://schemas.microsoft.com/office/drawing/2014/main" val="10004"/>
                  </a:ext>
                </a:extLst>
              </a:tr>
              <a:tr h="370840">
                <a:tc>
                  <a:txBody>
                    <a:bodyPr/>
                    <a:lstStyle/>
                    <a:p>
                      <a:pPr algn="ctr"/>
                      <a:r>
                        <a:rPr lang="en-US" dirty="0" smtClean="0"/>
                        <a:t>Array A</a:t>
                      </a:r>
                      <a:endParaRPr lang="en-US" dirty="0"/>
                    </a:p>
                  </a:txBody>
                  <a:tcPr>
                    <a:noFill/>
                  </a:tcPr>
                </a:tc>
                <a:extLst>
                  <a:ext uri="{0D108BD9-81ED-4DB2-BD59-A6C34878D82A}">
                    <a16:rowId xmlns:a16="http://schemas.microsoft.com/office/drawing/2014/main" val="10005"/>
                  </a:ext>
                </a:extLst>
              </a:tr>
              <a:tr h="370840">
                <a:tc>
                  <a:txBody>
                    <a:bodyPr/>
                    <a:lstStyle/>
                    <a:p>
                      <a:pPr algn="ctr"/>
                      <a:r>
                        <a:rPr lang="en-US" dirty="0" smtClean="0"/>
                        <a:t>Array B</a:t>
                      </a:r>
                      <a:endParaRPr lang="en-US" dirty="0"/>
                    </a:p>
                  </a:txBody>
                  <a:tcPr>
                    <a:noFill/>
                  </a:tcPr>
                </a:tc>
                <a:extLst>
                  <a:ext uri="{0D108BD9-81ED-4DB2-BD59-A6C34878D82A}">
                    <a16:rowId xmlns:a16="http://schemas.microsoft.com/office/drawing/2014/main" val="10006"/>
                  </a:ext>
                </a:extLst>
              </a:tr>
              <a:tr h="370840">
                <a:tc>
                  <a:txBody>
                    <a:bodyPr/>
                    <a:lstStyle/>
                    <a:p>
                      <a:pPr algn="ctr"/>
                      <a:r>
                        <a:rPr lang="en-US" dirty="0" smtClean="0"/>
                        <a:t>Array C</a:t>
                      </a:r>
                      <a:endParaRPr lang="en-US" dirty="0"/>
                    </a:p>
                  </a:txBody>
                  <a:tcPr>
                    <a:noFill/>
                  </a:tcPr>
                </a:tc>
                <a:extLst>
                  <a:ext uri="{0D108BD9-81ED-4DB2-BD59-A6C34878D82A}">
                    <a16:rowId xmlns:a16="http://schemas.microsoft.com/office/drawing/2014/main" val="10007"/>
                  </a:ext>
                </a:extLst>
              </a:tr>
              <a:tr h="370840">
                <a:tc>
                  <a:txBody>
                    <a:bodyPr/>
                    <a:lstStyle/>
                    <a:p>
                      <a:r>
                        <a:rPr lang="en-US" i="1" dirty="0" smtClean="0"/>
                        <a:t>Control link</a:t>
                      </a:r>
                      <a:endParaRPr lang="en-US" i="1" dirty="0"/>
                    </a:p>
                  </a:txBody>
                  <a:tcPr>
                    <a:noFill/>
                  </a:tcPr>
                </a:tc>
                <a:extLst>
                  <a:ext uri="{0D108BD9-81ED-4DB2-BD59-A6C34878D82A}">
                    <a16:rowId xmlns:a16="http://schemas.microsoft.com/office/drawing/2014/main" val="10008"/>
                  </a:ext>
                </a:extLst>
              </a:tr>
              <a:tr h="370840">
                <a:tc>
                  <a:txBody>
                    <a:bodyPr/>
                    <a:lstStyle/>
                    <a:p>
                      <a:endParaRPr lang="en-US" dirty="0"/>
                    </a:p>
                  </a:txBody>
                  <a:tcPr>
                    <a:noFill/>
                  </a:tcPr>
                </a:tc>
                <a:extLst>
                  <a:ext uri="{0D108BD9-81ED-4DB2-BD59-A6C34878D82A}">
                    <a16:rowId xmlns:a16="http://schemas.microsoft.com/office/drawing/2014/main" val="10009"/>
                  </a:ext>
                </a:extLst>
              </a:tr>
            </a:tbl>
          </a:graphicData>
        </a:graphic>
      </p:graphicFrame>
      <p:sp>
        <p:nvSpPr>
          <p:cNvPr id="8" name="Rectangle 7"/>
          <p:cNvSpPr/>
          <p:nvPr/>
        </p:nvSpPr>
        <p:spPr>
          <a:xfrm>
            <a:off x="2133610" y="5414962"/>
            <a:ext cx="9906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err="1">
                <a:solidFill>
                  <a:schemeClr val="tx1"/>
                </a:solidFill>
              </a:rPr>
              <a:t>t</a:t>
            </a:r>
            <a:r>
              <a:rPr lang="en-US" i="1" dirty="0" err="1" smtClean="0">
                <a:solidFill>
                  <a:schemeClr val="tx1"/>
                </a:solidFill>
              </a:rPr>
              <a:t>op_sp</a:t>
            </a:r>
            <a:endParaRPr lang="en-US" i="1" dirty="0">
              <a:solidFill>
                <a:schemeClr val="tx1"/>
              </a:solidFill>
            </a:endParaRPr>
          </a:p>
        </p:txBody>
      </p:sp>
      <p:cxnSp>
        <p:nvCxnSpPr>
          <p:cNvPr id="9" name="Straight Arrow Connector 8"/>
          <p:cNvCxnSpPr/>
          <p:nvPr/>
        </p:nvCxnSpPr>
        <p:spPr>
          <a:xfrm>
            <a:off x="3009900" y="5686418"/>
            <a:ext cx="457200" cy="0"/>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309829" y="6076951"/>
            <a:ext cx="9906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err="1" smtClean="0">
                <a:solidFill>
                  <a:schemeClr val="tx1"/>
                </a:solidFill>
              </a:rPr>
              <a:t>sp</a:t>
            </a:r>
            <a:endParaRPr lang="en-US" i="1" dirty="0">
              <a:solidFill>
                <a:schemeClr val="tx1"/>
              </a:solidFill>
            </a:endParaRPr>
          </a:p>
        </p:txBody>
      </p:sp>
      <p:cxnSp>
        <p:nvCxnSpPr>
          <p:cNvPr id="11" name="Straight Arrow Connector 10"/>
          <p:cNvCxnSpPr/>
          <p:nvPr/>
        </p:nvCxnSpPr>
        <p:spPr>
          <a:xfrm>
            <a:off x="2995623" y="6343642"/>
            <a:ext cx="457200" cy="0"/>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12" name="Curved Left Arrow 11"/>
          <p:cNvSpPr/>
          <p:nvPr/>
        </p:nvSpPr>
        <p:spPr>
          <a:xfrm>
            <a:off x="6081712" y="3200400"/>
            <a:ext cx="304790" cy="15240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Curved Left Arrow 12"/>
          <p:cNvSpPr/>
          <p:nvPr/>
        </p:nvSpPr>
        <p:spPr>
          <a:xfrm>
            <a:off x="6062661" y="3600449"/>
            <a:ext cx="304790" cy="15240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Curved Left Arrow 13"/>
          <p:cNvSpPr/>
          <p:nvPr/>
        </p:nvSpPr>
        <p:spPr>
          <a:xfrm>
            <a:off x="6072177" y="3971921"/>
            <a:ext cx="304790" cy="15240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86408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left)">
                                      <p:cBhvr>
                                        <p:cTn id="14" dur="500"/>
                                        <p:tgtEl>
                                          <p:spTgt spid="10"/>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par>
                                <p:cTn id="18" presetID="22" presetClass="entr" presetSubtype="8"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up)">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up)">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up)">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animBg="1"/>
      <p:bldP spid="13" grpId="0" animBg="1"/>
      <p:bldP spid="1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allocation</a:t>
            </a:r>
            <a:r>
              <a:rPr lang="en-US" dirty="0" smtClean="0"/>
              <a:t>: </a:t>
            </a:r>
            <a:r>
              <a:rPr lang="en-US" dirty="0"/>
              <a:t>Dangling Reference</a:t>
            </a:r>
          </a:p>
        </p:txBody>
      </p:sp>
      <p:sp>
        <p:nvSpPr>
          <p:cNvPr id="3" name="Content Placeholder 2"/>
          <p:cNvSpPr>
            <a:spLocks noGrp="1"/>
          </p:cNvSpPr>
          <p:nvPr>
            <p:ph idx="1"/>
          </p:nvPr>
        </p:nvSpPr>
        <p:spPr/>
        <p:txBody>
          <a:bodyPr/>
          <a:lstStyle/>
          <a:p>
            <a:pPr lvl="0" algn="just"/>
            <a:r>
              <a:rPr lang="en-US" dirty="0"/>
              <a:t>Whenever storage can be allocated, the problem of dangling reference arises. The dangling reference occurs when there is a reference of storage that has been allocated. </a:t>
            </a:r>
          </a:p>
          <a:p>
            <a:pPr lvl="0" algn="just"/>
            <a:r>
              <a:rPr lang="en-US" dirty="0"/>
              <a:t>It is a logical error to use dangling reference, since, the value of de-allocated storage is undefined according to the semantics of most languages</a:t>
            </a:r>
            <a:r>
              <a:rPr lang="en-US" dirty="0" smtClean="0"/>
              <a:t>.</a:t>
            </a:r>
            <a:endParaRPr lang="en-US" dirty="0"/>
          </a:p>
        </p:txBody>
      </p:sp>
    </p:spTree>
    <p:extLst>
      <p:ext uri="{BB962C8B-B14F-4D97-AF65-F5344CB8AC3E}">
        <p14:creationId xmlns:p14="http://schemas.microsoft.com/office/powerpoint/2010/main" val="1908794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Source Language Issues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7760534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Heap Allocation</a:t>
            </a:r>
            <a:endParaRPr lang="en-US" dirty="0"/>
          </a:p>
        </p:txBody>
      </p:sp>
      <p:sp>
        <p:nvSpPr>
          <p:cNvPr id="3" name="Content Placeholder 2"/>
          <p:cNvSpPr>
            <a:spLocks noGrp="1"/>
          </p:cNvSpPr>
          <p:nvPr>
            <p:ph idx="1"/>
          </p:nvPr>
        </p:nvSpPr>
        <p:spPr/>
        <p:txBody>
          <a:bodyPr/>
          <a:lstStyle/>
          <a:p>
            <a:pPr algn="just"/>
            <a:r>
              <a:rPr lang="en-US" dirty="0"/>
              <a:t>Variables local to a procedure are allocated and de-allocated only at runtime. </a:t>
            </a:r>
            <a:endParaRPr lang="en-US" dirty="0" smtClean="0"/>
          </a:p>
          <a:p>
            <a:pPr algn="just"/>
            <a:r>
              <a:rPr lang="en-US" dirty="0" smtClean="0"/>
              <a:t>Heap </a:t>
            </a:r>
            <a:r>
              <a:rPr lang="en-US" dirty="0"/>
              <a:t>allocation is </a:t>
            </a:r>
            <a:r>
              <a:rPr lang="en-US" dirty="0">
                <a:solidFill>
                  <a:srgbClr val="FF0000"/>
                </a:solidFill>
              </a:rPr>
              <a:t>used to dynamically allocate memory to the variables and claim it back when the variables are no more required.</a:t>
            </a:r>
          </a:p>
          <a:p>
            <a:pPr algn="just"/>
            <a:r>
              <a:rPr lang="en-US" dirty="0"/>
              <a:t>Except statically allocated memory area, both stack and heap memory can grow and shrink dynamically and unexpectedly. </a:t>
            </a:r>
            <a:endParaRPr lang="en-US" dirty="0" smtClean="0"/>
          </a:p>
          <a:p>
            <a:pPr algn="just"/>
            <a:r>
              <a:rPr lang="en-US" dirty="0" smtClean="0"/>
              <a:t>Therefore</a:t>
            </a:r>
            <a:r>
              <a:rPr lang="en-US" dirty="0"/>
              <a:t>, they cannot be provided with a fixed amount of memory in the system.</a:t>
            </a:r>
          </a:p>
          <a:p>
            <a:pPr algn="just"/>
            <a:endParaRPr lang="en-US" dirty="0"/>
          </a:p>
        </p:txBody>
      </p:sp>
    </p:spTree>
    <p:extLst>
      <p:ext uri="{BB962C8B-B14F-4D97-AF65-F5344CB8AC3E}">
        <p14:creationId xmlns:p14="http://schemas.microsoft.com/office/powerpoint/2010/main" val="2239924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to Non local names</a:t>
            </a:r>
          </a:p>
        </p:txBody>
      </p:sp>
      <p:sp>
        <p:nvSpPr>
          <p:cNvPr id="3" name="Content Placeholder 2"/>
          <p:cNvSpPr>
            <a:spLocks noGrp="1"/>
          </p:cNvSpPr>
          <p:nvPr>
            <p:ph idx="1"/>
          </p:nvPr>
        </p:nvSpPr>
        <p:spPr/>
        <p:txBody>
          <a:bodyPr>
            <a:normAutofit fontScale="92500" lnSpcReduction="10000"/>
          </a:bodyPr>
          <a:lstStyle/>
          <a:p>
            <a:pPr algn="just"/>
            <a:r>
              <a:rPr lang="en-US" dirty="0"/>
              <a:t>A procedure may sometimes refer to variables which are not local to it. </a:t>
            </a:r>
            <a:endParaRPr lang="en-US" dirty="0" smtClean="0"/>
          </a:p>
          <a:p>
            <a:pPr algn="just"/>
            <a:r>
              <a:rPr lang="en-US" dirty="0" smtClean="0"/>
              <a:t>For </a:t>
            </a:r>
            <a:r>
              <a:rPr lang="en-US" dirty="0"/>
              <a:t>the non local names </a:t>
            </a:r>
            <a:r>
              <a:rPr lang="en-US" dirty="0" smtClean="0"/>
              <a:t>the rules can be defined as: </a:t>
            </a:r>
            <a:r>
              <a:rPr lang="en-US" dirty="0"/>
              <a:t>static and </a:t>
            </a:r>
            <a:r>
              <a:rPr lang="en-US" dirty="0" smtClean="0"/>
              <a:t>dynamic</a:t>
            </a:r>
          </a:p>
          <a:p>
            <a:pPr marL="0" indent="0" algn="just">
              <a:buNone/>
            </a:pPr>
            <a:r>
              <a:rPr lang="en-US" b="1" dirty="0"/>
              <a:t>Static scope rule</a:t>
            </a:r>
            <a:endParaRPr lang="en-US" dirty="0"/>
          </a:p>
          <a:p>
            <a:pPr algn="just"/>
            <a:r>
              <a:rPr lang="en-US" dirty="0"/>
              <a:t>The static scope rule is also called as lexical scope. </a:t>
            </a:r>
            <a:endParaRPr lang="en-US" dirty="0" smtClean="0"/>
          </a:p>
          <a:p>
            <a:pPr algn="just"/>
            <a:r>
              <a:rPr lang="en-US" dirty="0" smtClean="0"/>
              <a:t>Scope </a:t>
            </a:r>
            <a:r>
              <a:rPr lang="en-US" dirty="0"/>
              <a:t>is determined by examining the program text. </a:t>
            </a:r>
            <a:endParaRPr lang="en-US" dirty="0" smtClean="0"/>
          </a:p>
          <a:p>
            <a:pPr algn="just"/>
            <a:r>
              <a:rPr lang="en-US" dirty="0" smtClean="0"/>
              <a:t>PASCAL</a:t>
            </a:r>
            <a:r>
              <a:rPr lang="en-US" dirty="0"/>
              <a:t>, C and ADA are the languages use the static scope rule. </a:t>
            </a:r>
            <a:endParaRPr lang="en-US" dirty="0" smtClean="0"/>
          </a:p>
          <a:p>
            <a:pPr algn="just"/>
            <a:r>
              <a:rPr lang="en-US" dirty="0" smtClean="0"/>
              <a:t>These </a:t>
            </a:r>
            <a:r>
              <a:rPr lang="en-US" dirty="0"/>
              <a:t>languages are also called as block structured </a:t>
            </a:r>
            <a:r>
              <a:rPr lang="en-US" dirty="0" smtClean="0"/>
              <a:t>language.</a:t>
            </a:r>
          </a:p>
          <a:p>
            <a:pPr marL="0" indent="0" algn="just">
              <a:buNone/>
            </a:pPr>
            <a:r>
              <a:rPr lang="en-US" b="1" dirty="0"/>
              <a:t>Dynamic scope rule</a:t>
            </a:r>
            <a:endParaRPr lang="en-US" dirty="0"/>
          </a:p>
          <a:p>
            <a:pPr lvl="0" algn="just"/>
            <a:r>
              <a:rPr lang="en-US" dirty="0"/>
              <a:t>For non block structured languages this dynamic scope allocation rules are used.</a:t>
            </a:r>
          </a:p>
          <a:p>
            <a:pPr lvl="0" algn="just"/>
            <a:r>
              <a:rPr lang="en-US" dirty="0"/>
              <a:t>The dynamic scope rule determines the scope of declaration of the names at run time by considering the current activation.</a:t>
            </a:r>
          </a:p>
          <a:p>
            <a:pPr algn="just"/>
            <a:r>
              <a:rPr lang="en-US" dirty="0"/>
              <a:t>LISP and SNOBOL are the languages which use </a:t>
            </a:r>
            <a:r>
              <a:rPr lang="en-US" dirty="0" smtClean="0"/>
              <a:t>the dynamic </a:t>
            </a:r>
            <a:r>
              <a:rPr lang="en-US" dirty="0"/>
              <a:t>scope </a:t>
            </a:r>
            <a:r>
              <a:rPr lang="en-US" dirty="0" smtClean="0"/>
              <a:t>rule.</a:t>
            </a:r>
            <a:endParaRPr lang="en-US" dirty="0"/>
          </a:p>
        </p:txBody>
      </p:sp>
    </p:spTree>
    <p:extLst>
      <p:ext uri="{BB962C8B-B14F-4D97-AF65-F5344CB8AC3E}">
        <p14:creationId xmlns:p14="http://schemas.microsoft.com/office/powerpoint/2010/main" val="764050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Parameter </a:t>
            </a:r>
            <a:r>
              <a:rPr lang="en-US" dirty="0" smtClean="0"/>
              <a:t>Passing Methods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643954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 passing methods</a:t>
            </a:r>
          </a:p>
        </p:txBody>
      </p:sp>
      <p:sp>
        <p:nvSpPr>
          <p:cNvPr id="3" name="Content Placeholder 2"/>
          <p:cNvSpPr>
            <a:spLocks noGrp="1"/>
          </p:cNvSpPr>
          <p:nvPr>
            <p:ph idx="1"/>
          </p:nvPr>
        </p:nvSpPr>
        <p:spPr>
          <a:xfrm>
            <a:off x="138362" y="1066800"/>
            <a:ext cx="8763000" cy="5334000"/>
          </a:xfrm>
        </p:spPr>
        <p:txBody>
          <a:bodyPr/>
          <a:lstStyle/>
          <a:p>
            <a:pPr lvl="0" algn="just"/>
            <a:r>
              <a:rPr lang="en-US" dirty="0"/>
              <a:t>There are two types of parameters, Formal parameters &amp; Actual parameters.</a:t>
            </a:r>
          </a:p>
          <a:p>
            <a:pPr algn="just"/>
            <a:r>
              <a:rPr lang="en-US" dirty="0"/>
              <a:t>And based on these parameters there are various parameter passing methods, the common methods </a:t>
            </a:r>
            <a:r>
              <a:rPr lang="en-US" dirty="0" smtClean="0"/>
              <a:t>are</a:t>
            </a:r>
            <a:r>
              <a:rPr lang="en-US" dirty="0"/>
              <a:t>:</a:t>
            </a:r>
          </a:p>
          <a:p>
            <a:pPr marL="457200" lvl="0" indent="0" algn="just">
              <a:buFont typeface="+mj-lt"/>
              <a:buAutoNum type="arabicPeriod"/>
            </a:pPr>
            <a:r>
              <a:rPr lang="en-US" dirty="0" smtClean="0"/>
              <a:t> Call by value</a:t>
            </a:r>
            <a:endParaRPr lang="en-US" dirty="0"/>
          </a:p>
          <a:p>
            <a:pPr marL="457200" lvl="0" indent="0" algn="just">
              <a:buFont typeface="+mj-lt"/>
              <a:buAutoNum type="arabicPeriod"/>
            </a:pPr>
            <a:r>
              <a:rPr lang="en-US" dirty="0" smtClean="0"/>
              <a:t> Call by reference</a:t>
            </a:r>
            <a:endParaRPr lang="en-US" dirty="0"/>
          </a:p>
          <a:p>
            <a:pPr marL="457200" lvl="0" indent="0" algn="just">
              <a:buFont typeface="+mj-lt"/>
              <a:buAutoNum type="arabicPeriod"/>
            </a:pPr>
            <a:r>
              <a:rPr lang="en-US" dirty="0" smtClean="0"/>
              <a:t> Copy restore</a:t>
            </a:r>
            <a:endParaRPr lang="en-US" dirty="0"/>
          </a:p>
          <a:p>
            <a:pPr marL="457200" lvl="0" indent="0" algn="just">
              <a:buFont typeface="+mj-lt"/>
              <a:buAutoNum type="arabicPeriod"/>
            </a:pPr>
            <a:r>
              <a:rPr lang="en-US" dirty="0" smtClean="0"/>
              <a:t> Call by name</a:t>
            </a:r>
            <a:endParaRPr lang="en-US" dirty="0"/>
          </a:p>
          <a:p>
            <a:pPr marL="0" indent="0" algn="just">
              <a:buNone/>
            </a:pPr>
            <a:endParaRPr lang="en-US" dirty="0"/>
          </a:p>
        </p:txBody>
      </p:sp>
    </p:spTree>
    <p:extLst>
      <p:ext uri="{BB962C8B-B14F-4D97-AF65-F5344CB8AC3E}">
        <p14:creationId xmlns:p14="http://schemas.microsoft.com/office/powerpoint/2010/main" val="118548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 by Value</a:t>
            </a:r>
            <a:endParaRPr lang="en-US" dirty="0"/>
          </a:p>
        </p:txBody>
      </p:sp>
      <p:sp>
        <p:nvSpPr>
          <p:cNvPr id="3" name="Content Placeholder 2"/>
          <p:cNvSpPr>
            <a:spLocks noGrp="1"/>
          </p:cNvSpPr>
          <p:nvPr>
            <p:ph idx="1"/>
          </p:nvPr>
        </p:nvSpPr>
        <p:spPr>
          <a:xfrm>
            <a:off x="190500" y="990600"/>
            <a:ext cx="8763000" cy="5334000"/>
          </a:xfrm>
        </p:spPr>
        <p:txBody>
          <a:bodyPr/>
          <a:lstStyle/>
          <a:p>
            <a:pPr lvl="0" algn="just"/>
            <a:r>
              <a:rPr lang="en-US" dirty="0"/>
              <a:t>This is the simplest method of parameter passing.</a:t>
            </a:r>
          </a:p>
          <a:p>
            <a:pPr lvl="0" algn="just"/>
            <a:r>
              <a:rPr lang="en-US" dirty="0" smtClean="0"/>
              <a:t>The</a:t>
            </a:r>
            <a:r>
              <a:rPr lang="en-US" dirty="0"/>
              <a:t> </a:t>
            </a:r>
            <a:r>
              <a:rPr lang="en-US" b="1" dirty="0"/>
              <a:t>call by value</a:t>
            </a:r>
            <a:r>
              <a:rPr lang="en-US" dirty="0"/>
              <a:t> method of passing arguments to a function </a:t>
            </a:r>
            <a:r>
              <a:rPr lang="en-US" dirty="0">
                <a:solidFill>
                  <a:srgbClr val="FF0000"/>
                </a:solidFill>
              </a:rPr>
              <a:t>copies the actual value of an argument into the formal parameter </a:t>
            </a:r>
            <a:r>
              <a:rPr lang="en-US" dirty="0"/>
              <a:t>of the function</a:t>
            </a:r>
            <a:r>
              <a:rPr lang="en-US" dirty="0" smtClean="0"/>
              <a:t>.</a:t>
            </a:r>
          </a:p>
          <a:p>
            <a:pPr algn="just"/>
            <a:r>
              <a:rPr lang="en-US" dirty="0"/>
              <a:t>The operations on formal parameters do not change the values of a parameter</a:t>
            </a:r>
            <a:r>
              <a:rPr lang="en-US" dirty="0" smtClean="0"/>
              <a:t>.</a:t>
            </a:r>
          </a:p>
          <a:p>
            <a:pPr marL="0" indent="0" algn="just">
              <a:buNone/>
            </a:pPr>
            <a:endParaRPr lang="en-US" dirty="0"/>
          </a:p>
          <a:p>
            <a:pPr lvl="0" algn="just"/>
            <a:endParaRPr lang="en-US" dirty="0"/>
          </a:p>
        </p:txBody>
      </p:sp>
      <p:sp>
        <p:nvSpPr>
          <p:cNvPr id="4" name="Content Placeholder 2"/>
          <p:cNvSpPr txBox="1">
            <a:spLocks/>
          </p:cNvSpPr>
          <p:nvPr/>
        </p:nvSpPr>
        <p:spPr>
          <a:xfrm>
            <a:off x="4495800" y="990600"/>
            <a:ext cx="4457700" cy="5334000"/>
          </a:xfrm>
          <a:prstGeom prst="rect">
            <a:avLst/>
          </a:prstGeom>
        </p:spPr>
        <p:txBody>
          <a:bodyPr vert="horz" lIns="91440" tIns="45720" rIns="91440" bIns="45720" rtlCol="0">
            <a:normAutofit/>
          </a:bodyPr>
          <a:lstStyle>
            <a:lvl1pPr marL="342900" indent="-342900" algn="l" defTabSz="914400"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14000"/>
              </a:lnSpc>
              <a:spcBef>
                <a:spcPct val="200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14000"/>
              </a:lnSpc>
              <a:spcBef>
                <a:spcPct val="200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928238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 by Reference</a:t>
            </a:r>
            <a:endParaRPr lang="en-US" dirty="0"/>
          </a:p>
        </p:txBody>
      </p:sp>
      <p:sp>
        <p:nvSpPr>
          <p:cNvPr id="3" name="Content Placeholder 2"/>
          <p:cNvSpPr>
            <a:spLocks noGrp="1"/>
          </p:cNvSpPr>
          <p:nvPr>
            <p:ph idx="1"/>
          </p:nvPr>
        </p:nvSpPr>
        <p:spPr/>
        <p:txBody>
          <a:bodyPr/>
          <a:lstStyle/>
          <a:p>
            <a:pPr lvl="0" algn="just"/>
            <a:r>
              <a:rPr lang="en-US" dirty="0"/>
              <a:t>This method is also called as call by address or call by location.</a:t>
            </a:r>
          </a:p>
          <a:p>
            <a:pPr lvl="0" algn="just"/>
            <a:r>
              <a:rPr lang="en-US" dirty="0"/>
              <a:t>The </a:t>
            </a:r>
            <a:r>
              <a:rPr lang="en-US" b="1" dirty="0"/>
              <a:t>call by reference</a:t>
            </a:r>
            <a:r>
              <a:rPr lang="en-US" dirty="0"/>
              <a:t> method of passing arguments to a function </a:t>
            </a:r>
            <a:r>
              <a:rPr lang="en-US" dirty="0">
                <a:solidFill>
                  <a:srgbClr val="FF0000"/>
                </a:solidFill>
              </a:rPr>
              <a:t>copies the address of an argument into the formal parameter</a:t>
            </a:r>
            <a:r>
              <a:rPr lang="en-US" dirty="0"/>
              <a:t>. </a:t>
            </a:r>
            <a:endParaRPr lang="en-US" dirty="0" smtClean="0"/>
          </a:p>
          <a:p>
            <a:pPr lvl="0" algn="just"/>
            <a:r>
              <a:rPr lang="en-US" dirty="0" smtClean="0"/>
              <a:t>Inside </a:t>
            </a:r>
            <a:r>
              <a:rPr lang="en-US" dirty="0"/>
              <a:t>the function, the address is used to access the actual argument used in the call. </a:t>
            </a:r>
            <a:endParaRPr lang="en-US" dirty="0" smtClean="0"/>
          </a:p>
          <a:p>
            <a:pPr lvl="0" algn="just"/>
            <a:r>
              <a:rPr lang="en-US" dirty="0" smtClean="0"/>
              <a:t>It </a:t>
            </a:r>
            <a:r>
              <a:rPr lang="en-US" dirty="0"/>
              <a:t>means the changes made to the parameter affect the passed argument.</a:t>
            </a:r>
          </a:p>
        </p:txBody>
      </p:sp>
    </p:spTree>
    <p:extLst>
      <p:ext uri="{BB962C8B-B14F-4D97-AF65-F5344CB8AC3E}">
        <p14:creationId xmlns:p14="http://schemas.microsoft.com/office/powerpoint/2010/main" val="878853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Copy Restore</a:t>
            </a:r>
            <a:endParaRPr lang="en-US" dirty="0"/>
          </a:p>
        </p:txBody>
      </p:sp>
      <p:sp>
        <p:nvSpPr>
          <p:cNvPr id="3" name="Content Placeholder 2"/>
          <p:cNvSpPr>
            <a:spLocks noGrp="1"/>
          </p:cNvSpPr>
          <p:nvPr>
            <p:ph idx="1"/>
          </p:nvPr>
        </p:nvSpPr>
        <p:spPr/>
        <p:txBody>
          <a:bodyPr/>
          <a:lstStyle/>
          <a:p>
            <a:pPr lvl="0" algn="just"/>
            <a:r>
              <a:rPr lang="en-US" dirty="0"/>
              <a:t>This method is a hybrid between call by value and call by reference. </a:t>
            </a:r>
            <a:endParaRPr lang="en-US" dirty="0" smtClean="0"/>
          </a:p>
          <a:p>
            <a:pPr lvl="0" algn="just"/>
            <a:r>
              <a:rPr lang="en-US" dirty="0" smtClean="0"/>
              <a:t>This </a:t>
            </a:r>
            <a:r>
              <a:rPr lang="en-US" dirty="0"/>
              <a:t>method is also known as copy-in-copy-out or values result.</a:t>
            </a:r>
          </a:p>
          <a:p>
            <a:pPr lvl="0" algn="just"/>
            <a:r>
              <a:rPr lang="en-US" dirty="0"/>
              <a:t>The calling procedure calculates the value of actual parameter and it then copied to activation record for the called procedure.</a:t>
            </a:r>
          </a:p>
          <a:p>
            <a:pPr lvl="0" algn="just"/>
            <a:r>
              <a:rPr lang="en-US" dirty="0"/>
              <a:t>During execution of called procedure, the actual parameters value is not affected.</a:t>
            </a:r>
          </a:p>
          <a:p>
            <a:pPr lvl="0" algn="just"/>
            <a:r>
              <a:rPr lang="en-US" dirty="0"/>
              <a:t>If the actual parameter has L-value then at return the value of formal parameter is copied to actual parameter.</a:t>
            </a:r>
          </a:p>
        </p:txBody>
      </p:sp>
    </p:spTree>
    <p:extLst>
      <p:ext uri="{BB962C8B-B14F-4D97-AF65-F5344CB8AC3E}">
        <p14:creationId xmlns:p14="http://schemas.microsoft.com/office/powerpoint/2010/main" val="1912143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 by Name</a:t>
            </a:r>
            <a:endParaRPr lang="en-US" dirty="0"/>
          </a:p>
        </p:txBody>
      </p:sp>
      <p:sp>
        <p:nvSpPr>
          <p:cNvPr id="3" name="Content Placeholder 2"/>
          <p:cNvSpPr>
            <a:spLocks noGrp="1"/>
          </p:cNvSpPr>
          <p:nvPr>
            <p:ph idx="1"/>
          </p:nvPr>
        </p:nvSpPr>
        <p:spPr/>
        <p:txBody>
          <a:bodyPr/>
          <a:lstStyle/>
          <a:p>
            <a:pPr lvl="0" algn="just"/>
            <a:r>
              <a:rPr lang="en-US" dirty="0"/>
              <a:t>This is less popular method of parameter passing.</a:t>
            </a:r>
          </a:p>
          <a:p>
            <a:pPr lvl="0" algn="just"/>
            <a:r>
              <a:rPr lang="en-US" dirty="0"/>
              <a:t>Procedure is treated like macro. </a:t>
            </a:r>
            <a:endParaRPr lang="en-US" dirty="0" smtClean="0"/>
          </a:p>
          <a:p>
            <a:pPr lvl="0" algn="just"/>
            <a:r>
              <a:rPr lang="en-US" dirty="0" smtClean="0"/>
              <a:t>The </a:t>
            </a:r>
            <a:r>
              <a:rPr lang="en-US" dirty="0"/>
              <a:t>procedure body is substituted for call in caller with actual parameters substituted for formals.</a:t>
            </a:r>
          </a:p>
          <a:p>
            <a:pPr lvl="0" algn="just"/>
            <a:r>
              <a:rPr lang="en-US" dirty="0" smtClean="0"/>
              <a:t>The </a:t>
            </a:r>
            <a:r>
              <a:rPr lang="en-US" dirty="0"/>
              <a:t>local names of called procedure and names of calling procedure are distinct</a:t>
            </a:r>
            <a:r>
              <a:rPr lang="en-US" dirty="0" smtClean="0"/>
              <a:t>.</a:t>
            </a:r>
          </a:p>
          <a:p>
            <a:pPr algn="just"/>
            <a:r>
              <a:rPr lang="en-US" dirty="0"/>
              <a:t>The actual parameters can be surrounded by parenthesis to preserve their integrity.</a:t>
            </a:r>
          </a:p>
          <a:p>
            <a:pPr marL="0" lvl="0" indent="0" algn="just">
              <a:buNone/>
            </a:pPr>
            <a:endParaRPr lang="en-US" dirty="0"/>
          </a:p>
          <a:p>
            <a:pPr marL="0" indent="0" algn="just">
              <a:buNone/>
            </a:pPr>
            <a:endParaRPr lang="en-US" dirty="0"/>
          </a:p>
        </p:txBody>
      </p:sp>
    </p:spTree>
    <p:extLst>
      <p:ext uri="{BB962C8B-B14F-4D97-AF65-F5344CB8AC3E}">
        <p14:creationId xmlns:p14="http://schemas.microsoft.com/office/powerpoint/2010/main" val="4285257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Symbol Table</a:t>
            </a:r>
            <a:endParaRPr lang="en-US" dirty="0"/>
          </a:p>
        </p:txBody>
      </p:sp>
      <p:sp>
        <p:nvSpPr>
          <p:cNvPr id="7" name="Subtitle 6"/>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738158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Symbol Table</a:t>
            </a:r>
            <a:endParaRPr lang="en-US" dirty="0"/>
          </a:p>
        </p:txBody>
      </p:sp>
      <p:sp>
        <p:nvSpPr>
          <p:cNvPr id="3" name="Content Placeholder 2"/>
          <p:cNvSpPr>
            <a:spLocks noGrp="1"/>
          </p:cNvSpPr>
          <p:nvPr>
            <p:ph idx="1"/>
          </p:nvPr>
        </p:nvSpPr>
        <p:spPr/>
        <p:txBody>
          <a:bodyPr>
            <a:normAutofit lnSpcReduction="10000"/>
          </a:bodyPr>
          <a:lstStyle/>
          <a:p>
            <a:pPr lvl="0" algn="just"/>
            <a:r>
              <a:rPr lang="en-US" dirty="0"/>
              <a:t>Symbol table is a data structure used by compiler to keep track of semantics </a:t>
            </a:r>
            <a:r>
              <a:rPr lang="en-US" dirty="0" smtClean="0"/>
              <a:t>of </a:t>
            </a:r>
            <a:r>
              <a:rPr lang="en-US" dirty="0"/>
              <a:t>a variable. </a:t>
            </a:r>
            <a:endParaRPr lang="en-US" dirty="0" smtClean="0"/>
          </a:p>
          <a:p>
            <a:pPr lvl="0" algn="just"/>
            <a:r>
              <a:rPr lang="en-US" dirty="0" smtClean="0"/>
              <a:t>Symbol </a:t>
            </a:r>
            <a:r>
              <a:rPr lang="en-US" dirty="0"/>
              <a:t>table is built in lexical and syntax analysis phases</a:t>
            </a:r>
            <a:r>
              <a:rPr lang="en-US" dirty="0" smtClean="0"/>
              <a:t>.</a:t>
            </a:r>
            <a:endParaRPr lang="en-US" dirty="0"/>
          </a:p>
          <a:p>
            <a:pPr algn="just"/>
            <a:r>
              <a:rPr lang="en-US" dirty="0" smtClean="0"/>
              <a:t>The </a:t>
            </a:r>
            <a:r>
              <a:rPr lang="en-US" dirty="0"/>
              <a:t>items to be stored into symbol table are:</a:t>
            </a:r>
          </a:p>
          <a:p>
            <a:pPr marL="457200" lvl="0" indent="0" algn="just">
              <a:buFont typeface="+mj-lt"/>
              <a:buAutoNum type="arabicPeriod"/>
            </a:pPr>
            <a:r>
              <a:rPr lang="en-US" dirty="0" smtClean="0"/>
              <a:t> Variable </a:t>
            </a:r>
            <a:r>
              <a:rPr lang="en-US" dirty="0"/>
              <a:t>names</a:t>
            </a:r>
          </a:p>
          <a:p>
            <a:pPr marL="457200" lvl="0" indent="0" algn="just">
              <a:buFont typeface="+mj-lt"/>
              <a:buAutoNum type="arabicPeriod"/>
            </a:pPr>
            <a:r>
              <a:rPr lang="en-US" dirty="0" smtClean="0"/>
              <a:t> Constants</a:t>
            </a:r>
            <a:endParaRPr lang="en-US" dirty="0"/>
          </a:p>
          <a:p>
            <a:pPr marL="457200" lvl="0" indent="0" algn="just">
              <a:buFont typeface="+mj-lt"/>
              <a:buAutoNum type="arabicPeriod"/>
            </a:pPr>
            <a:r>
              <a:rPr lang="en-US" dirty="0" smtClean="0"/>
              <a:t> Procedure </a:t>
            </a:r>
            <a:r>
              <a:rPr lang="en-US" dirty="0"/>
              <a:t>names</a:t>
            </a:r>
          </a:p>
          <a:p>
            <a:pPr marL="457200" lvl="0" indent="0" algn="just">
              <a:buFont typeface="+mj-lt"/>
              <a:buAutoNum type="arabicPeriod"/>
            </a:pPr>
            <a:r>
              <a:rPr lang="en-US" dirty="0" smtClean="0"/>
              <a:t> Function </a:t>
            </a:r>
            <a:r>
              <a:rPr lang="en-US" dirty="0"/>
              <a:t>names</a:t>
            </a:r>
          </a:p>
          <a:p>
            <a:pPr marL="457200" lvl="0" indent="0" algn="just">
              <a:buFont typeface="+mj-lt"/>
              <a:buAutoNum type="arabicPeriod"/>
            </a:pPr>
            <a:r>
              <a:rPr lang="en-US" dirty="0" smtClean="0"/>
              <a:t> Literal </a:t>
            </a:r>
            <a:r>
              <a:rPr lang="en-US" dirty="0"/>
              <a:t>constants and strings</a:t>
            </a:r>
          </a:p>
          <a:p>
            <a:pPr marL="457200" lvl="0" indent="0" algn="just">
              <a:buFont typeface="+mj-lt"/>
              <a:buAutoNum type="arabicPeriod"/>
            </a:pPr>
            <a:r>
              <a:rPr lang="en-US" dirty="0" smtClean="0"/>
              <a:t> Compiler </a:t>
            </a:r>
            <a:r>
              <a:rPr lang="en-US" dirty="0"/>
              <a:t>generated temporaries</a:t>
            </a:r>
          </a:p>
          <a:p>
            <a:pPr marL="457200" lvl="0" indent="0" algn="just">
              <a:buFont typeface="+mj-lt"/>
              <a:buAutoNum type="arabicPeriod"/>
            </a:pPr>
            <a:r>
              <a:rPr lang="en-US" dirty="0" smtClean="0"/>
              <a:t> Labels </a:t>
            </a:r>
            <a:r>
              <a:rPr lang="en-US" dirty="0"/>
              <a:t>in source language</a:t>
            </a:r>
          </a:p>
          <a:p>
            <a:pPr lvl="0" algn="just"/>
            <a:endParaRPr lang="en-US" dirty="0"/>
          </a:p>
        </p:txBody>
      </p:sp>
    </p:spTree>
    <p:extLst>
      <p:ext uri="{BB962C8B-B14F-4D97-AF65-F5344CB8AC3E}">
        <p14:creationId xmlns:p14="http://schemas.microsoft.com/office/powerpoint/2010/main" val="3597968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Source Language Issues</a:t>
            </a:r>
            <a:endParaRPr lang="en-US" dirty="0"/>
          </a:p>
        </p:txBody>
      </p:sp>
      <p:sp>
        <p:nvSpPr>
          <p:cNvPr id="3" name="Content Placeholder 2"/>
          <p:cNvSpPr>
            <a:spLocks noGrp="1"/>
          </p:cNvSpPr>
          <p:nvPr>
            <p:ph idx="1"/>
          </p:nvPr>
        </p:nvSpPr>
        <p:spPr/>
        <p:txBody>
          <a:bodyPr>
            <a:normAutofit/>
          </a:bodyPr>
          <a:lstStyle/>
          <a:p>
            <a:pPr lvl="0" algn="just"/>
            <a:r>
              <a:rPr lang="en-US" dirty="0" smtClean="0"/>
              <a:t>Source language issues are:</a:t>
            </a:r>
          </a:p>
          <a:p>
            <a:pPr marL="457200" lvl="0" indent="-457200" algn="just">
              <a:buFont typeface="+mj-lt"/>
              <a:buAutoNum type="arabicPeriod"/>
            </a:pPr>
            <a:r>
              <a:rPr lang="en-US" dirty="0" smtClean="0"/>
              <a:t>Procedure call</a:t>
            </a:r>
          </a:p>
          <a:p>
            <a:pPr marL="457200" lvl="0" indent="-457200" algn="just">
              <a:buFont typeface="+mj-lt"/>
              <a:buAutoNum type="arabicPeriod"/>
            </a:pPr>
            <a:r>
              <a:rPr lang="en-US" dirty="0" smtClean="0"/>
              <a:t>Activation tree</a:t>
            </a:r>
          </a:p>
          <a:p>
            <a:pPr marL="457200" lvl="0" indent="-457200" algn="just">
              <a:buFont typeface="+mj-lt"/>
              <a:buAutoNum type="arabicPeriod"/>
            </a:pPr>
            <a:r>
              <a:rPr lang="en-US" dirty="0" smtClean="0"/>
              <a:t>Control stack</a:t>
            </a:r>
          </a:p>
          <a:p>
            <a:pPr marL="457200" lvl="0" indent="-457200" algn="just">
              <a:buFont typeface="+mj-lt"/>
              <a:buAutoNum type="arabicPeriod"/>
            </a:pPr>
            <a:r>
              <a:rPr lang="en-US" dirty="0" smtClean="0"/>
              <a:t>Scope of declaration</a:t>
            </a:r>
          </a:p>
          <a:p>
            <a:pPr marL="457200" lvl="0" indent="-457200" algn="just">
              <a:buFont typeface="+mj-lt"/>
              <a:buAutoNum type="arabicPeriod"/>
            </a:pPr>
            <a:r>
              <a:rPr lang="en-US" dirty="0" smtClean="0"/>
              <a:t>Binding of names</a:t>
            </a:r>
          </a:p>
          <a:p>
            <a:pPr marL="0" lvl="0" indent="0" algn="just">
              <a:buNone/>
            </a:pPr>
            <a:endParaRPr lang="en-US" dirty="0"/>
          </a:p>
        </p:txBody>
      </p:sp>
    </p:spTree>
    <p:extLst>
      <p:ext uri="{BB962C8B-B14F-4D97-AF65-F5344CB8AC3E}">
        <p14:creationId xmlns:p14="http://schemas.microsoft.com/office/powerpoint/2010/main" val="1449516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130425"/>
            <a:ext cx="8077200" cy="1470025"/>
          </a:xfrm>
        </p:spPr>
        <p:txBody>
          <a:bodyPr/>
          <a:lstStyle/>
          <a:p>
            <a:r>
              <a:rPr lang="en-US" dirty="0"/>
              <a:t>D</a:t>
            </a:r>
            <a:r>
              <a:rPr lang="en-US" dirty="0" smtClean="0"/>
              <a:t>ata </a:t>
            </a:r>
            <a:r>
              <a:rPr lang="en-US" dirty="0"/>
              <a:t>structures for a symbol table</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7141540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
            </a:r>
            <a:r>
              <a:rPr lang="en-US" dirty="0" smtClean="0"/>
              <a:t>ata </a:t>
            </a:r>
            <a:r>
              <a:rPr lang="en-US" dirty="0"/>
              <a:t>structures for a symbol table</a:t>
            </a:r>
          </a:p>
        </p:txBody>
      </p:sp>
      <p:sp>
        <p:nvSpPr>
          <p:cNvPr id="3" name="Content Placeholder 2"/>
          <p:cNvSpPr>
            <a:spLocks noGrp="1"/>
          </p:cNvSpPr>
          <p:nvPr>
            <p:ph idx="1"/>
          </p:nvPr>
        </p:nvSpPr>
        <p:spPr/>
        <p:txBody>
          <a:bodyPr/>
          <a:lstStyle/>
          <a:p>
            <a:pPr marL="0" lvl="0" indent="0" algn="just">
              <a:buNone/>
            </a:pPr>
            <a:r>
              <a:rPr lang="en-US" b="1" dirty="0"/>
              <a:t>List Data </a:t>
            </a:r>
            <a:r>
              <a:rPr lang="en-US" b="1" dirty="0" smtClean="0"/>
              <a:t>structure</a:t>
            </a:r>
          </a:p>
          <a:p>
            <a:pPr lvl="0" algn="just"/>
            <a:r>
              <a:rPr lang="en-US" sz="2000" dirty="0" smtClean="0"/>
              <a:t>The name can be stored with the help of starting index and length of each name.</a:t>
            </a:r>
          </a:p>
          <a:p>
            <a:pPr lvl="0" algn="just"/>
            <a:r>
              <a:rPr lang="en-US" sz="2000" dirty="0" smtClean="0"/>
              <a:t>Linear list is a simplest kind of mechanism to implement the symbol table.</a:t>
            </a:r>
          </a:p>
          <a:p>
            <a:pPr lvl="0" algn="just"/>
            <a:r>
              <a:rPr lang="en-US" sz="2000" dirty="0" smtClean="0"/>
              <a:t>In this method an </a:t>
            </a:r>
            <a:r>
              <a:rPr lang="en-US" sz="2000" dirty="0" smtClean="0">
                <a:solidFill>
                  <a:srgbClr val="FF0000"/>
                </a:solidFill>
              </a:rPr>
              <a:t>array is used to store names and associated information</a:t>
            </a:r>
            <a:r>
              <a:rPr lang="en-US" sz="2000" dirty="0" smtClean="0"/>
              <a:t>.</a:t>
            </a:r>
          </a:p>
          <a:p>
            <a:pPr lvl="0" algn="just"/>
            <a:r>
              <a:rPr lang="en-US" sz="2000" dirty="0" smtClean="0"/>
              <a:t>New names can be added in the order as they arrive.</a:t>
            </a:r>
          </a:p>
          <a:p>
            <a:pPr lvl="0" algn="just"/>
            <a:r>
              <a:rPr lang="en-US" sz="2000" dirty="0" smtClean="0"/>
              <a:t>The list data structure using array is given below:</a:t>
            </a:r>
          </a:p>
          <a:p>
            <a:pPr lvl="0" algn="just"/>
            <a:endParaRPr lang="en-US" dirty="0"/>
          </a:p>
        </p:txBody>
      </p:sp>
      <p:graphicFrame>
        <p:nvGraphicFramePr>
          <p:cNvPr id="7" name="Table 6"/>
          <p:cNvGraphicFramePr>
            <a:graphicFrameLocks noGrp="1"/>
          </p:cNvGraphicFramePr>
          <p:nvPr/>
        </p:nvGraphicFramePr>
        <p:xfrm>
          <a:off x="3581400" y="4191000"/>
          <a:ext cx="2769978" cy="1854200"/>
        </p:xfrm>
        <a:graphic>
          <a:graphicData uri="http://schemas.openxmlformats.org/drawingml/2006/table">
            <a:tbl>
              <a:tblPr firstRow="1" bandRow="1">
                <a:tableStyleId>{D7AC3CCA-C797-4891-BE02-D94E43425B78}</a:tableStyleId>
              </a:tblPr>
              <a:tblGrid>
                <a:gridCol w="1151573">
                  <a:extLst>
                    <a:ext uri="{9D8B030D-6E8A-4147-A177-3AD203B41FA5}">
                      <a16:colId xmlns:a16="http://schemas.microsoft.com/office/drawing/2014/main" val="20000"/>
                    </a:ext>
                  </a:extLst>
                </a:gridCol>
                <a:gridCol w="1618405">
                  <a:extLst>
                    <a:ext uri="{9D8B030D-6E8A-4147-A177-3AD203B41FA5}">
                      <a16:colId xmlns:a16="http://schemas.microsoft.com/office/drawing/2014/main" val="20001"/>
                    </a:ext>
                  </a:extLst>
                </a:gridCol>
              </a:tblGrid>
              <a:tr h="370840">
                <a:tc>
                  <a:txBody>
                    <a:bodyPr/>
                    <a:lstStyle/>
                    <a:p>
                      <a:pPr marL="177800" marR="0" algn="ctr">
                        <a:lnSpc>
                          <a:spcPct val="115000"/>
                        </a:lnSpc>
                        <a:spcBef>
                          <a:spcPts val="0"/>
                        </a:spcBef>
                        <a:spcAft>
                          <a:spcPts val="0"/>
                        </a:spcAft>
                      </a:pPr>
                      <a:r>
                        <a:rPr lang="en-US" sz="1800" b="0" dirty="0">
                          <a:effectLst/>
                        </a:rPr>
                        <a:t>Name 1</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oFill/>
                  </a:tcPr>
                </a:tc>
                <a:tc>
                  <a:txBody>
                    <a:bodyPr/>
                    <a:lstStyle/>
                    <a:p>
                      <a:pPr marL="215900" marR="0" algn="ctr">
                        <a:lnSpc>
                          <a:spcPct val="115000"/>
                        </a:lnSpc>
                        <a:spcBef>
                          <a:spcPts val="0"/>
                        </a:spcBef>
                        <a:spcAft>
                          <a:spcPts val="0"/>
                        </a:spcAft>
                      </a:pPr>
                      <a:r>
                        <a:rPr lang="en-US" sz="1800" b="0" dirty="0">
                          <a:effectLst/>
                        </a:rPr>
                        <a:t>Info 1</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oFill/>
                  </a:tcPr>
                </a:tc>
                <a:extLst>
                  <a:ext uri="{0D108BD9-81ED-4DB2-BD59-A6C34878D82A}">
                    <a16:rowId xmlns:a16="http://schemas.microsoft.com/office/drawing/2014/main" val="10000"/>
                  </a:ext>
                </a:extLst>
              </a:tr>
              <a:tr h="370840">
                <a:tc>
                  <a:txBody>
                    <a:bodyPr/>
                    <a:lstStyle/>
                    <a:p>
                      <a:pPr marL="177800" marR="0" algn="ctr">
                        <a:lnSpc>
                          <a:spcPct val="115000"/>
                        </a:lnSpc>
                        <a:spcBef>
                          <a:spcPts val="0"/>
                        </a:spcBef>
                        <a:spcAft>
                          <a:spcPts val="0"/>
                        </a:spcAft>
                      </a:pPr>
                      <a:r>
                        <a:rPr lang="en-US" sz="1800" dirty="0">
                          <a:effectLst/>
                        </a:rPr>
                        <a:t>Name 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oFill/>
                  </a:tcPr>
                </a:tc>
                <a:tc>
                  <a:txBody>
                    <a:bodyPr/>
                    <a:lstStyle/>
                    <a:p>
                      <a:pPr marL="215900" marR="0" algn="ctr">
                        <a:lnSpc>
                          <a:spcPct val="115000"/>
                        </a:lnSpc>
                        <a:spcBef>
                          <a:spcPts val="0"/>
                        </a:spcBef>
                        <a:spcAft>
                          <a:spcPts val="0"/>
                        </a:spcAft>
                      </a:pPr>
                      <a:r>
                        <a:rPr lang="en-US" sz="1800" dirty="0">
                          <a:effectLst/>
                        </a:rPr>
                        <a:t>Info 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oFill/>
                  </a:tcPr>
                </a:tc>
                <a:extLst>
                  <a:ext uri="{0D108BD9-81ED-4DB2-BD59-A6C34878D82A}">
                    <a16:rowId xmlns:a16="http://schemas.microsoft.com/office/drawing/2014/main" val="10001"/>
                  </a:ext>
                </a:extLst>
              </a:tr>
              <a:tr h="370840">
                <a:tc>
                  <a:txBody>
                    <a:bodyPr/>
                    <a:lstStyle/>
                    <a:p>
                      <a:pPr marL="177800" marR="0" algn="ctr">
                        <a:lnSpc>
                          <a:spcPct val="115000"/>
                        </a:lnSpc>
                        <a:spcBef>
                          <a:spcPts val="0"/>
                        </a:spcBef>
                        <a:spcAft>
                          <a:spcPts val="0"/>
                        </a:spcAft>
                      </a:pPr>
                      <a:r>
                        <a:rPr lang="en-US" sz="1800" dirty="0">
                          <a:effectLst/>
                        </a:rPr>
                        <a:t>Name 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oFill/>
                  </a:tcPr>
                </a:tc>
                <a:tc>
                  <a:txBody>
                    <a:bodyPr/>
                    <a:lstStyle/>
                    <a:p>
                      <a:pPr marL="215900" marR="0" algn="ctr">
                        <a:lnSpc>
                          <a:spcPct val="115000"/>
                        </a:lnSpc>
                        <a:spcBef>
                          <a:spcPts val="0"/>
                        </a:spcBef>
                        <a:spcAft>
                          <a:spcPts val="0"/>
                        </a:spcAft>
                      </a:pPr>
                      <a:r>
                        <a:rPr lang="en-US" sz="1800" dirty="0">
                          <a:effectLst/>
                        </a:rPr>
                        <a:t>Info 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oFill/>
                  </a:tcPr>
                </a:tc>
                <a:extLst>
                  <a:ext uri="{0D108BD9-81ED-4DB2-BD59-A6C34878D82A}">
                    <a16:rowId xmlns:a16="http://schemas.microsoft.com/office/drawing/2014/main" val="10002"/>
                  </a:ext>
                </a:extLst>
              </a:tr>
              <a:tr h="370840">
                <a:tc>
                  <a:txBody>
                    <a:bodyPr/>
                    <a:lstStyle/>
                    <a:p>
                      <a:pPr algn="ctr"/>
                      <a:endParaRPr lang="en-US" sz="1800"/>
                    </a:p>
                  </a:txBody>
                  <a:tcPr>
                    <a:noFill/>
                  </a:tcPr>
                </a:tc>
                <a:tc>
                  <a:txBody>
                    <a:bodyPr/>
                    <a:lstStyle/>
                    <a:p>
                      <a:pPr algn="ctr"/>
                      <a:endParaRPr lang="en-US" sz="1800" dirty="0"/>
                    </a:p>
                  </a:txBody>
                  <a:tcPr>
                    <a:noFill/>
                  </a:tcPr>
                </a:tc>
                <a:extLst>
                  <a:ext uri="{0D108BD9-81ED-4DB2-BD59-A6C34878D82A}">
                    <a16:rowId xmlns:a16="http://schemas.microsoft.com/office/drawing/2014/main" val="10003"/>
                  </a:ext>
                </a:extLst>
              </a:tr>
              <a:tr h="370840">
                <a:tc>
                  <a:txBody>
                    <a:bodyPr/>
                    <a:lstStyle/>
                    <a:p>
                      <a:pPr marL="177800" marR="0" algn="ctr">
                        <a:lnSpc>
                          <a:spcPct val="115000"/>
                        </a:lnSpc>
                        <a:spcBef>
                          <a:spcPts val="0"/>
                        </a:spcBef>
                        <a:spcAft>
                          <a:spcPts val="0"/>
                        </a:spcAft>
                      </a:pPr>
                      <a:r>
                        <a:rPr lang="en-US" sz="1800" dirty="0">
                          <a:effectLst/>
                        </a:rPr>
                        <a:t>Name 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oFill/>
                  </a:tcPr>
                </a:tc>
                <a:tc>
                  <a:txBody>
                    <a:bodyPr/>
                    <a:lstStyle/>
                    <a:p>
                      <a:pPr marL="215900" marR="0" algn="ctr">
                        <a:lnSpc>
                          <a:spcPct val="115000"/>
                        </a:lnSpc>
                        <a:spcBef>
                          <a:spcPts val="0"/>
                        </a:spcBef>
                        <a:spcAft>
                          <a:spcPts val="0"/>
                        </a:spcAft>
                      </a:pPr>
                      <a:r>
                        <a:rPr lang="en-US" sz="1800" dirty="0">
                          <a:effectLst/>
                        </a:rPr>
                        <a:t>Info 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008196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up)">
                                      <p:cBhvr>
                                        <p:cTn id="3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structures for a symbol table</a:t>
            </a:r>
          </a:p>
        </p:txBody>
      </p:sp>
      <p:sp>
        <p:nvSpPr>
          <p:cNvPr id="3" name="Content Placeholder 2"/>
          <p:cNvSpPr>
            <a:spLocks noGrp="1"/>
          </p:cNvSpPr>
          <p:nvPr>
            <p:ph idx="1"/>
          </p:nvPr>
        </p:nvSpPr>
        <p:spPr/>
        <p:txBody>
          <a:bodyPr/>
          <a:lstStyle/>
          <a:p>
            <a:pPr marL="0" indent="0" algn="just">
              <a:buNone/>
            </a:pPr>
            <a:r>
              <a:rPr lang="en-US" b="1" dirty="0"/>
              <a:t>Self organizing </a:t>
            </a:r>
            <a:r>
              <a:rPr lang="en-US" b="1" dirty="0" smtClean="0"/>
              <a:t>list</a:t>
            </a:r>
            <a:endParaRPr lang="en-US" dirty="0" smtClean="0"/>
          </a:p>
          <a:p>
            <a:pPr lvl="0" algn="just"/>
            <a:r>
              <a:rPr lang="en-US" sz="2200" dirty="0" smtClean="0">
                <a:solidFill>
                  <a:srgbClr val="FF0000"/>
                </a:solidFill>
              </a:rPr>
              <a:t>This </a:t>
            </a:r>
            <a:r>
              <a:rPr lang="en-US" sz="2200" dirty="0">
                <a:solidFill>
                  <a:srgbClr val="FF0000"/>
                </a:solidFill>
              </a:rPr>
              <a:t>symbol table implementation is using linked list</a:t>
            </a:r>
            <a:r>
              <a:rPr lang="en-US" sz="2200" dirty="0"/>
              <a:t>. A link field is added to each record.</a:t>
            </a:r>
          </a:p>
          <a:p>
            <a:pPr lvl="0" algn="just"/>
            <a:r>
              <a:rPr lang="en-US" sz="2200" dirty="0"/>
              <a:t>We search the records in the order pointed by the link of link field</a:t>
            </a:r>
            <a:r>
              <a:rPr lang="en-US" sz="2200" dirty="0" smtClean="0"/>
              <a:t>.</a:t>
            </a:r>
          </a:p>
          <a:p>
            <a:pPr lvl="0" algn="just"/>
            <a:r>
              <a:rPr lang="en-US" sz="2200" dirty="0" smtClean="0"/>
              <a:t>The pointer “First” is maintained to point to first record of the symbol table.</a:t>
            </a:r>
            <a:endParaRPr lang="en-US" sz="2200" dirty="0"/>
          </a:p>
          <a:p>
            <a:pPr algn="just"/>
            <a:endParaRPr lang="en-US" dirty="0"/>
          </a:p>
        </p:txBody>
      </p:sp>
      <p:sp>
        <p:nvSpPr>
          <p:cNvPr id="7" name="Rectangle 2"/>
          <p:cNvSpPr>
            <a:spLocks noChangeArrowheads="1"/>
          </p:cNvSpPr>
          <p:nvPr/>
        </p:nvSpPr>
        <p:spPr bwMode="auto">
          <a:xfrm>
            <a:off x="2191704" y="3883025"/>
            <a:ext cx="750336" cy="31115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r>
              <a:rPr lang="en-US" dirty="0" smtClean="0">
                <a:solidFill>
                  <a:srgbClr val="FF0000"/>
                </a:solidFill>
              </a:rPr>
              <a:t>First</a:t>
            </a:r>
            <a:endParaRPr lang="en-US" dirty="0">
              <a:solidFill>
                <a:srgbClr val="FF0000"/>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1409836702"/>
              </p:ext>
            </p:extLst>
          </p:nvPr>
        </p:nvGraphicFramePr>
        <p:xfrm>
          <a:off x="3352800" y="3883025"/>
          <a:ext cx="2595331" cy="1854200"/>
        </p:xfrm>
        <a:graphic>
          <a:graphicData uri="http://schemas.openxmlformats.org/drawingml/2006/table">
            <a:tbl>
              <a:tblPr firstRow="1" bandRow="1">
                <a:tableStyleId>{D7AC3CCA-C797-4891-BE02-D94E43425B78}</a:tableStyleId>
              </a:tblPr>
              <a:tblGrid>
                <a:gridCol w="969962">
                  <a:extLst>
                    <a:ext uri="{9D8B030D-6E8A-4147-A177-3AD203B41FA5}">
                      <a16:colId xmlns:a16="http://schemas.microsoft.com/office/drawing/2014/main" val="20000"/>
                    </a:ext>
                  </a:extLst>
                </a:gridCol>
                <a:gridCol w="816166">
                  <a:extLst>
                    <a:ext uri="{9D8B030D-6E8A-4147-A177-3AD203B41FA5}">
                      <a16:colId xmlns:a16="http://schemas.microsoft.com/office/drawing/2014/main" val="20001"/>
                    </a:ext>
                  </a:extLst>
                </a:gridCol>
                <a:gridCol w="809203">
                  <a:extLst>
                    <a:ext uri="{9D8B030D-6E8A-4147-A177-3AD203B41FA5}">
                      <a16:colId xmlns:a16="http://schemas.microsoft.com/office/drawing/2014/main" val="20002"/>
                    </a:ext>
                  </a:extLst>
                </a:gridCol>
              </a:tblGrid>
              <a:tr h="370840">
                <a:tc>
                  <a:txBody>
                    <a:bodyPr/>
                    <a:lstStyle/>
                    <a:p>
                      <a:pPr marL="177800" marR="0" algn="ctr">
                        <a:lnSpc>
                          <a:spcPct val="115000"/>
                        </a:lnSpc>
                        <a:spcBef>
                          <a:spcPts val="0"/>
                        </a:spcBef>
                        <a:spcAft>
                          <a:spcPts val="0"/>
                        </a:spcAft>
                      </a:pPr>
                      <a:r>
                        <a:rPr lang="en-US" sz="1800" b="0" dirty="0">
                          <a:effectLst/>
                        </a:rPr>
                        <a:t>Name 1</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oFill/>
                  </a:tcPr>
                </a:tc>
                <a:tc>
                  <a:txBody>
                    <a:bodyPr/>
                    <a:lstStyle/>
                    <a:p>
                      <a:pPr marL="215900" marR="0" algn="ctr">
                        <a:lnSpc>
                          <a:spcPct val="115000"/>
                        </a:lnSpc>
                        <a:spcBef>
                          <a:spcPts val="0"/>
                        </a:spcBef>
                        <a:spcAft>
                          <a:spcPts val="0"/>
                        </a:spcAft>
                      </a:pPr>
                      <a:r>
                        <a:rPr lang="en-US" sz="1800" b="0" dirty="0">
                          <a:effectLst/>
                        </a:rPr>
                        <a:t>Info 1</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oFill/>
                  </a:tcPr>
                </a:tc>
                <a:tc>
                  <a:txBody>
                    <a:bodyPr/>
                    <a:lstStyle/>
                    <a:p>
                      <a:pPr marL="215900" marR="0" algn="ctr">
                        <a:lnSpc>
                          <a:spcPct val="115000"/>
                        </a:lnSpc>
                        <a:spcBef>
                          <a:spcPts val="0"/>
                        </a:spcBef>
                        <a:spcAft>
                          <a:spcPts val="0"/>
                        </a:spcAft>
                      </a:pP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oFill/>
                  </a:tcPr>
                </a:tc>
                <a:extLst>
                  <a:ext uri="{0D108BD9-81ED-4DB2-BD59-A6C34878D82A}">
                    <a16:rowId xmlns:a16="http://schemas.microsoft.com/office/drawing/2014/main" val="10000"/>
                  </a:ext>
                </a:extLst>
              </a:tr>
              <a:tr h="370840">
                <a:tc>
                  <a:txBody>
                    <a:bodyPr/>
                    <a:lstStyle/>
                    <a:p>
                      <a:pPr marL="177800" marR="0" algn="ctr">
                        <a:lnSpc>
                          <a:spcPct val="115000"/>
                        </a:lnSpc>
                        <a:spcBef>
                          <a:spcPts val="0"/>
                        </a:spcBef>
                        <a:spcAft>
                          <a:spcPts val="0"/>
                        </a:spcAft>
                      </a:pPr>
                      <a:r>
                        <a:rPr lang="en-US" sz="1800" dirty="0">
                          <a:effectLst/>
                        </a:rPr>
                        <a:t>Name 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oFill/>
                  </a:tcPr>
                </a:tc>
                <a:tc>
                  <a:txBody>
                    <a:bodyPr/>
                    <a:lstStyle/>
                    <a:p>
                      <a:pPr marL="215900" marR="0" algn="ctr">
                        <a:lnSpc>
                          <a:spcPct val="115000"/>
                        </a:lnSpc>
                        <a:spcBef>
                          <a:spcPts val="0"/>
                        </a:spcBef>
                        <a:spcAft>
                          <a:spcPts val="0"/>
                        </a:spcAft>
                      </a:pPr>
                      <a:r>
                        <a:rPr lang="en-US" sz="1800" dirty="0">
                          <a:effectLst/>
                        </a:rPr>
                        <a:t>Info 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oFill/>
                  </a:tcPr>
                </a:tc>
                <a:tc>
                  <a:txBody>
                    <a:bodyPr/>
                    <a:lstStyle/>
                    <a:p>
                      <a:pPr marL="215900" marR="0" algn="ctr">
                        <a:lnSpc>
                          <a:spcPct val="115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oFill/>
                  </a:tcPr>
                </a:tc>
                <a:extLst>
                  <a:ext uri="{0D108BD9-81ED-4DB2-BD59-A6C34878D82A}">
                    <a16:rowId xmlns:a16="http://schemas.microsoft.com/office/drawing/2014/main" val="10001"/>
                  </a:ext>
                </a:extLst>
              </a:tr>
              <a:tr h="370840">
                <a:tc>
                  <a:txBody>
                    <a:bodyPr/>
                    <a:lstStyle/>
                    <a:p>
                      <a:pPr marL="177800" marR="0" algn="ctr">
                        <a:lnSpc>
                          <a:spcPct val="115000"/>
                        </a:lnSpc>
                        <a:spcBef>
                          <a:spcPts val="0"/>
                        </a:spcBef>
                        <a:spcAft>
                          <a:spcPts val="0"/>
                        </a:spcAft>
                      </a:pPr>
                      <a:r>
                        <a:rPr lang="en-US" sz="1800" dirty="0">
                          <a:effectLst/>
                        </a:rPr>
                        <a:t>Name 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oFill/>
                  </a:tcPr>
                </a:tc>
                <a:tc>
                  <a:txBody>
                    <a:bodyPr/>
                    <a:lstStyle/>
                    <a:p>
                      <a:pPr marL="215900" marR="0" algn="ctr">
                        <a:lnSpc>
                          <a:spcPct val="115000"/>
                        </a:lnSpc>
                        <a:spcBef>
                          <a:spcPts val="0"/>
                        </a:spcBef>
                        <a:spcAft>
                          <a:spcPts val="0"/>
                        </a:spcAft>
                      </a:pPr>
                      <a:r>
                        <a:rPr lang="en-US" sz="1800" dirty="0">
                          <a:effectLst/>
                        </a:rPr>
                        <a:t>Info 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oFill/>
                  </a:tcPr>
                </a:tc>
                <a:tc>
                  <a:txBody>
                    <a:bodyPr/>
                    <a:lstStyle/>
                    <a:p>
                      <a:pPr marL="215900" marR="0" algn="ctr">
                        <a:lnSpc>
                          <a:spcPct val="115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oFill/>
                  </a:tcPr>
                </a:tc>
                <a:extLst>
                  <a:ext uri="{0D108BD9-81ED-4DB2-BD59-A6C34878D82A}">
                    <a16:rowId xmlns:a16="http://schemas.microsoft.com/office/drawing/2014/main" val="10002"/>
                  </a:ext>
                </a:extLst>
              </a:tr>
              <a:tr h="370840">
                <a:tc>
                  <a:txBody>
                    <a:bodyPr/>
                    <a:lstStyle/>
                    <a:p>
                      <a:pPr algn="ctr"/>
                      <a:endParaRPr lang="en-US" sz="1800" dirty="0"/>
                    </a:p>
                  </a:txBody>
                  <a:tcPr>
                    <a:noFill/>
                  </a:tcPr>
                </a:tc>
                <a:tc>
                  <a:txBody>
                    <a:bodyPr/>
                    <a:lstStyle/>
                    <a:p>
                      <a:pPr algn="ctr"/>
                      <a:endParaRPr lang="en-US" sz="1800" dirty="0"/>
                    </a:p>
                  </a:txBody>
                  <a:tcPr>
                    <a:noFill/>
                  </a:tcPr>
                </a:tc>
                <a:tc>
                  <a:txBody>
                    <a:bodyPr/>
                    <a:lstStyle/>
                    <a:p>
                      <a:pPr algn="ctr"/>
                      <a:endParaRPr lang="en-US" sz="1800" dirty="0"/>
                    </a:p>
                  </a:txBody>
                  <a:tcPr>
                    <a:noFill/>
                  </a:tcPr>
                </a:tc>
                <a:extLst>
                  <a:ext uri="{0D108BD9-81ED-4DB2-BD59-A6C34878D82A}">
                    <a16:rowId xmlns:a16="http://schemas.microsoft.com/office/drawing/2014/main" val="10003"/>
                  </a:ext>
                </a:extLst>
              </a:tr>
              <a:tr h="370840">
                <a:tc>
                  <a:txBody>
                    <a:bodyPr/>
                    <a:lstStyle/>
                    <a:p>
                      <a:pPr marL="177800" marR="0" algn="ctr">
                        <a:lnSpc>
                          <a:spcPct val="115000"/>
                        </a:lnSpc>
                        <a:spcBef>
                          <a:spcPts val="0"/>
                        </a:spcBef>
                        <a:spcAft>
                          <a:spcPts val="0"/>
                        </a:spcAft>
                      </a:pPr>
                      <a:r>
                        <a:rPr lang="en-US" sz="1800" dirty="0">
                          <a:effectLst/>
                        </a:rPr>
                        <a:t>Name 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oFill/>
                  </a:tcPr>
                </a:tc>
                <a:tc>
                  <a:txBody>
                    <a:bodyPr/>
                    <a:lstStyle/>
                    <a:p>
                      <a:pPr marL="215900" marR="0" algn="ctr">
                        <a:lnSpc>
                          <a:spcPct val="115000"/>
                        </a:lnSpc>
                        <a:spcBef>
                          <a:spcPts val="0"/>
                        </a:spcBef>
                        <a:spcAft>
                          <a:spcPts val="0"/>
                        </a:spcAft>
                      </a:pPr>
                      <a:r>
                        <a:rPr lang="en-US" sz="1800" dirty="0">
                          <a:effectLst/>
                        </a:rPr>
                        <a:t>Info 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oFill/>
                  </a:tcPr>
                </a:tc>
                <a:tc>
                  <a:txBody>
                    <a:bodyPr/>
                    <a:lstStyle/>
                    <a:p>
                      <a:pPr marL="215900" marR="0" algn="ctr">
                        <a:lnSpc>
                          <a:spcPct val="115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oFill/>
                  </a:tcPr>
                </a:tc>
                <a:extLst>
                  <a:ext uri="{0D108BD9-81ED-4DB2-BD59-A6C34878D82A}">
                    <a16:rowId xmlns:a16="http://schemas.microsoft.com/office/drawing/2014/main" val="10004"/>
                  </a:ext>
                </a:extLst>
              </a:tr>
            </a:tbl>
          </a:graphicData>
        </a:graphic>
      </p:graphicFrame>
      <p:cxnSp>
        <p:nvCxnSpPr>
          <p:cNvPr id="10" name="Straight Arrow Connector 9"/>
          <p:cNvCxnSpPr/>
          <p:nvPr/>
        </p:nvCxnSpPr>
        <p:spPr>
          <a:xfrm>
            <a:off x="2743200" y="4038600"/>
            <a:ext cx="609600"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948131" y="4795837"/>
            <a:ext cx="300269" cy="0"/>
          </a:xfrm>
          <a:prstGeom prst="straightConnector1">
            <a:avLst/>
          </a:prstGeom>
          <a:ln w="25400">
            <a:headEnd type="arrow"/>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6248400" y="4038600"/>
            <a:ext cx="0" cy="77152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5948131" y="4038600"/>
            <a:ext cx="300269"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5505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down)">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20"/>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18"/>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structures for a symbol table</a:t>
            </a:r>
          </a:p>
        </p:txBody>
      </p:sp>
      <p:sp>
        <p:nvSpPr>
          <p:cNvPr id="3" name="Content Placeholder 2"/>
          <p:cNvSpPr>
            <a:spLocks noGrp="1"/>
          </p:cNvSpPr>
          <p:nvPr>
            <p:ph idx="1"/>
          </p:nvPr>
        </p:nvSpPr>
        <p:spPr/>
        <p:txBody>
          <a:bodyPr>
            <a:normAutofit/>
          </a:bodyPr>
          <a:lstStyle/>
          <a:p>
            <a:pPr marL="0" lvl="0" indent="0" algn="just">
              <a:buNone/>
            </a:pPr>
            <a:r>
              <a:rPr lang="en-US" b="1" dirty="0"/>
              <a:t>Binary tree</a:t>
            </a:r>
            <a:endParaRPr lang="en-US" dirty="0"/>
          </a:p>
          <a:p>
            <a:pPr lvl="0" algn="just"/>
            <a:r>
              <a:rPr lang="en-US" dirty="0" smtClean="0"/>
              <a:t>When </a:t>
            </a:r>
            <a:r>
              <a:rPr lang="en-US" dirty="0"/>
              <a:t>the organization symbol table is by means of binary tree, the node structure will as follows:</a:t>
            </a:r>
          </a:p>
          <a:p>
            <a:pPr lvl="0" algn="just"/>
            <a:r>
              <a:rPr lang="en-US" dirty="0"/>
              <a:t>The</a:t>
            </a:r>
            <a:r>
              <a:rPr lang="en-US" b="1" dirty="0"/>
              <a:t> </a:t>
            </a:r>
            <a:r>
              <a:rPr lang="en-US" dirty="0"/>
              <a:t>left child field stores the address of previous symbol.</a:t>
            </a:r>
          </a:p>
          <a:p>
            <a:pPr lvl="0" algn="just"/>
            <a:r>
              <a:rPr lang="en-US" dirty="0"/>
              <a:t>Right child field</a:t>
            </a:r>
            <a:r>
              <a:rPr lang="en-US" b="1" baseline="30000" dirty="0"/>
              <a:t> </a:t>
            </a:r>
            <a:r>
              <a:rPr lang="en-US" dirty="0"/>
              <a:t>stores the address of next symbol. </a:t>
            </a:r>
            <a:endParaRPr lang="en-US" dirty="0" smtClean="0"/>
          </a:p>
          <a:p>
            <a:pPr lvl="0" algn="just"/>
            <a:r>
              <a:rPr lang="en-US" dirty="0" smtClean="0"/>
              <a:t>The</a:t>
            </a:r>
            <a:r>
              <a:rPr lang="en-US" b="1" dirty="0" smtClean="0"/>
              <a:t> </a:t>
            </a:r>
            <a:r>
              <a:rPr lang="en-US" dirty="0"/>
              <a:t>symbol field is used to store the name of the symbols.</a:t>
            </a:r>
          </a:p>
          <a:p>
            <a:pPr lvl="0" algn="just"/>
            <a:r>
              <a:rPr lang="en-US" dirty="0"/>
              <a:t>Information field is used to give information about the symbol.</a:t>
            </a:r>
          </a:p>
          <a:p>
            <a:pPr algn="just"/>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114780327"/>
              </p:ext>
            </p:extLst>
          </p:nvPr>
        </p:nvGraphicFramePr>
        <p:xfrm>
          <a:off x="1524000" y="4724400"/>
          <a:ext cx="6096000" cy="370840"/>
        </p:xfrm>
        <a:graphic>
          <a:graphicData uri="http://schemas.openxmlformats.org/drawingml/2006/table">
            <a:tbl>
              <a:tblPr firstRow="1" bandRow="1">
                <a:tableStyleId>{D7AC3CCA-C797-4891-BE02-D94E43425B78}</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pPr algn="ctr"/>
                      <a:r>
                        <a:rPr lang="en-US" dirty="0" smtClean="0"/>
                        <a:t>Left child</a:t>
                      </a:r>
                      <a:endParaRPr lang="en-US" dirty="0"/>
                    </a:p>
                  </a:txBody>
                  <a:tcPr>
                    <a:noFill/>
                  </a:tcPr>
                </a:tc>
                <a:tc>
                  <a:txBody>
                    <a:bodyPr/>
                    <a:lstStyle/>
                    <a:p>
                      <a:pPr algn="ctr"/>
                      <a:r>
                        <a:rPr lang="en-US" dirty="0" smtClean="0"/>
                        <a:t>Symbols </a:t>
                      </a:r>
                      <a:endParaRPr lang="en-US" dirty="0"/>
                    </a:p>
                  </a:txBody>
                  <a:tcPr>
                    <a:noFill/>
                  </a:tcPr>
                </a:tc>
                <a:tc>
                  <a:txBody>
                    <a:bodyPr/>
                    <a:lstStyle/>
                    <a:p>
                      <a:pPr algn="ctr"/>
                      <a:r>
                        <a:rPr lang="en-US" dirty="0" smtClean="0"/>
                        <a:t>Information </a:t>
                      </a:r>
                      <a:endParaRPr lang="en-US" dirty="0"/>
                    </a:p>
                  </a:txBody>
                  <a:tcPr>
                    <a:noFill/>
                  </a:tcPr>
                </a:tc>
                <a:tc>
                  <a:txBody>
                    <a:bodyPr/>
                    <a:lstStyle/>
                    <a:p>
                      <a:pPr algn="ctr"/>
                      <a:r>
                        <a:rPr lang="en-US" dirty="0" smtClean="0"/>
                        <a:t>Right child</a:t>
                      </a:r>
                      <a:endParaRPr lang="en-US" dirty="0"/>
                    </a:p>
                  </a:txBody>
                  <a:tcP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918923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down)">
                                      <p:cBhvr>
                                        <p:cTn id="3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structures for a symbol table</a:t>
            </a:r>
          </a:p>
        </p:txBody>
      </p:sp>
      <p:sp>
        <p:nvSpPr>
          <p:cNvPr id="3" name="Content Placeholder 2"/>
          <p:cNvSpPr>
            <a:spLocks noGrp="1"/>
          </p:cNvSpPr>
          <p:nvPr>
            <p:ph idx="1"/>
          </p:nvPr>
        </p:nvSpPr>
        <p:spPr/>
        <p:txBody>
          <a:bodyPr>
            <a:normAutofit fontScale="92500"/>
          </a:bodyPr>
          <a:lstStyle/>
          <a:p>
            <a:pPr marL="0" lvl="0" indent="0" algn="just">
              <a:buNone/>
            </a:pPr>
            <a:r>
              <a:rPr lang="en-US" b="1" dirty="0"/>
              <a:t>Hash table</a:t>
            </a:r>
            <a:endParaRPr lang="en-US" dirty="0"/>
          </a:p>
          <a:p>
            <a:pPr lvl="0" algn="just"/>
            <a:r>
              <a:rPr lang="en-US" dirty="0" smtClean="0"/>
              <a:t>In </a:t>
            </a:r>
            <a:r>
              <a:rPr lang="en-US" dirty="0"/>
              <a:t>hashing scheme two tables are maintained-a hash table and symbol table.</a:t>
            </a:r>
          </a:p>
          <a:p>
            <a:pPr lvl="0" algn="just"/>
            <a:r>
              <a:rPr lang="en-US" dirty="0"/>
              <a:t>The hash table consists of k entries from 0,1 to k-1. These entries are basically pointers to symbol table pointing to the names of symbol table.</a:t>
            </a:r>
          </a:p>
          <a:p>
            <a:pPr lvl="0" algn="just"/>
            <a:r>
              <a:rPr lang="en-US" dirty="0"/>
              <a:t>To determine whether the 'Name' is in symbol table, we use a hash function 'h' such that h(name) will result any integer between 0 to k-1. We can search any name by position=h(name).</a:t>
            </a:r>
          </a:p>
          <a:p>
            <a:pPr lvl="0" algn="just"/>
            <a:r>
              <a:rPr lang="en-US" dirty="0"/>
              <a:t>Using this position we can obtain the exact locations of name in symbol table.</a:t>
            </a:r>
          </a:p>
          <a:p>
            <a:pPr algn="just"/>
            <a:r>
              <a:rPr lang="en-US" dirty="0" smtClean="0"/>
              <a:t>Advantage </a:t>
            </a:r>
            <a:r>
              <a:rPr lang="en-US" dirty="0"/>
              <a:t>of hashing is quick search is possible and the disadvantage is that hashing is complicated to implement. </a:t>
            </a:r>
          </a:p>
        </p:txBody>
      </p:sp>
    </p:spTree>
    <p:extLst>
      <p:ext uri="{BB962C8B-B14F-4D97-AF65-F5344CB8AC3E}">
        <p14:creationId xmlns:p14="http://schemas.microsoft.com/office/powerpoint/2010/main" val="4206373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Dynamic Storage Allocation Techniques</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899029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Storage Allocation Techniques</a:t>
            </a:r>
          </a:p>
        </p:txBody>
      </p:sp>
      <p:sp>
        <p:nvSpPr>
          <p:cNvPr id="3" name="Content Placeholder 2"/>
          <p:cNvSpPr>
            <a:spLocks noGrp="1"/>
          </p:cNvSpPr>
          <p:nvPr>
            <p:ph idx="1"/>
          </p:nvPr>
        </p:nvSpPr>
        <p:spPr/>
        <p:txBody>
          <a:bodyPr/>
          <a:lstStyle/>
          <a:p>
            <a:pPr algn="just"/>
            <a:r>
              <a:rPr lang="en-US" dirty="0"/>
              <a:t>There are two techniques used in dynamic memory </a:t>
            </a:r>
            <a:r>
              <a:rPr lang="en-US" dirty="0" smtClean="0"/>
              <a:t>allocation.</a:t>
            </a:r>
            <a:endParaRPr lang="en-US" dirty="0"/>
          </a:p>
          <a:p>
            <a:pPr marL="457200" lvl="0" indent="-457200" algn="just">
              <a:buFont typeface="+mj-lt"/>
              <a:buAutoNum type="arabicPeriod"/>
            </a:pPr>
            <a:r>
              <a:rPr lang="en-US" dirty="0"/>
              <a:t>Explicit allocation</a:t>
            </a:r>
          </a:p>
          <a:p>
            <a:pPr marL="457200" lvl="0" indent="-457200" algn="just">
              <a:buFont typeface="+mj-lt"/>
              <a:buAutoNum type="arabicPeriod"/>
            </a:pPr>
            <a:r>
              <a:rPr lang="en-US" dirty="0"/>
              <a:t>Implicit allocation</a:t>
            </a:r>
          </a:p>
        </p:txBody>
      </p:sp>
    </p:spTree>
    <p:extLst>
      <p:ext uri="{BB962C8B-B14F-4D97-AF65-F5344CB8AC3E}">
        <p14:creationId xmlns:p14="http://schemas.microsoft.com/office/powerpoint/2010/main" val="2898707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Explicit Allocation: </a:t>
            </a:r>
            <a:r>
              <a:rPr lang="en-US" dirty="0"/>
              <a:t>for Fixed Size Blocks</a:t>
            </a:r>
          </a:p>
        </p:txBody>
      </p:sp>
      <p:sp>
        <p:nvSpPr>
          <p:cNvPr id="3" name="Content Placeholder 2"/>
          <p:cNvSpPr>
            <a:spLocks noGrp="1"/>
          </p:cNvSpPr>
          <p:nvPr>
            <p:ph idx="1"/>
          </p:nvPr>
        </p:nvSpPr>
        <p:spPr/>
        <p:txBody>
          <a:bodyPr>
            <a:normAutofit lnSpcReduction="10000"/>
          </a:bodyPr>
          <a:lstStyle/>
          <a:p>
            <a:pPr lvl="0" algn="just"/>
            <a:r>
              <a:rPr lang="en-US" dirty="0" smtClean="0"/>
              <a:t>In explicit allocation </a:t>
            </a:r>
            <a:r>
              <a:rPr lang="en-US" dirty="0"/>
              <a:t>the size of the block for which memory is allocated is fixed.</a:t>
            </a:r>
          </a:p>
          <a:p>
            <a:pPr lvl="0" algn="just"/>
            <a:r>
              <a:rPr lang="en-US" dirty="0"/>
              <a:t>In this technique a free list is used.</a:t>
            </a:r>
            <a:r>
              <a:rPr lang="en-US" b="1" dirty="0"/>
              <a:t> </a:t>
            </a:r>
            <a:r>
              <a:rPr lang="en-US" dirty="0"/>
              <a:t>Free list is a set of free blocks. </a:t>
            </a:r>
          </a:p>
          <a:p>
            <a:pPr lvl="0" algn="just"/>
            <a:r>
              <a:rPr lang="en-US" dirty="0"/>
              <a:t>The blocks are linked to each other in a list structure. The memory allocation can be done by pointing previous node to the newly allocated block. </a:t>
            </a:r>
            <a:endParaRPr lang="en-US" dirty="0" smtClean="0"/>
          </a:p>
          <a:p>
            <a:pPr lvl="0" algn="just"/>
            <a:r>
              <a:rPr lang="en-US" dirty="0" smtClean="0"/>
              <a:t>Memory </a:t>
            </a:r>
            <a:r>
              <a:rPr lang="en-US" dirty="0"/>
              <a:t>de-allocation can be done by de-referencing the previous link.</a:t>
            </a:r>
          </a:p>
          <a:p>
            <a:pPr lvl="0" algn="just"/>
            <a:r>
              <a:rPr lang="en-US" dirty="0" smtClean="0"/>
              <a:t>This </a:t>
            </a:r>
            <a:r>
              <a:rPr lang="en-US" dirty="0"/>
              <a:t>memory allocation and de-allocation is done using heap memory</a:t>
            </a:r>
            <a:r>
              <a:rPr lang="en-US" dirty="0" smtClean="0"/>
              <a:t>.</a:t>
            </a:r>
          </a:p>
          <a:p>
            <a:pPr lvl="0" algn="just"/>
            <a:r>
              <a:rPr lang="en-US" dirty="0" smtClean="0"/>
              <a:t>The </a:t>
            </a:r>
            <a:r>
              <a:rPr lang="en-US" dirty="0"/>
              <a:t>advantage of this technique is that there is no space overhead.</a:t>
            </a:r>
          </a:p>
          <a:p>
            <a:pPr lvl="0" algn="just"/>
            <a:endParaRPr lang="en-US" dirty="0">
              <a:effectLst/>
            </a:endParaRPr>
          </a:p>
        </p:txBody>
      </p:sp>
    </p:spTree>
    <p:extLst>
      <p:ext uri="{BB962C8B-B14F-4D97-AF65-F5344CB8AC3E}">
        <p14:creationId xmlns:p14="http://schemas.microsoft.com/office/powerpoint/2010/main" val="79188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Explicit Allocation</a:t>
            </a:r>
            <a:r>
              <a:rPr lang="en-US" dirty="0" smtClean="0"/>
              <a:t>: for </a:t>
            </a:r>
            <a:r>
              <a:rPr lang="en-US" dirty="0"/>
              <a:t>Variable Sized Blocks</a:t>
            </a:r>
          </a:p>
        </p:txBody>
      </p:sp>
      <p:sp>
        <p:nvSpPr>
          <p:cNvPr id="3" name="Content Placeholder 2"/>
          <p:cNvSpPr>
            <a:spLocks noGrp="1"/>
          </p:cNvSpPr>
          <p:nvPr>
            <p:ph idx="1"/>
          </p:nvPr>
        </p:nvSpPr>
        <p:spPr/>
        <p:txBody>
          <a:bodyPr>
            <a:normAutofit/>
          </a:bodyPr>
          <a:lstStyle/>
          <a:p>
            <a:pPr algn="just"/>
            <a:r>
              <a:rPr lang="en-US" sz="2200" dirty="0"/>
              <a:t>Due to frequent memory allocation and de-allocation the heap memory becomes fragmented. </a:t>
            </a:r>
            <a:endParaRPr lang="en-US" sz="2200" dirty="0" smtClean="0"/>
          </a:p>
          <a:p>
            <a:pPr algn="just"/>
            <a:r>
              <a:rPr lang="en-US" sz="2200" dirty="0" smtClean="0"/>
              <a:t>That </a:t>
            </a:r>
            <a:r>
              <a:rPr lang="en-US" sz="2200" dirty="0"/>
              <a:t>means heap may consist of some blocks that are free and some that are </a:t>
            </a:r>
            <a:r>
              <a:rPr lang="en-US" sz="2200" dirty="0" smtClean="0"/>
              <a:t>allocated.</a:t>
            </a:r>
          </a:p>
          <a:p>
            <a:pPr lvl="0" algn="just"/>
            <a:r>
              <a:rPr lang="en-US" sz="2200" dirty="0" smtClean="0"/>
              <a:t>Thus </a:t>
            </a:r>
            <a:r>
              <a:rPr lang="en-US" sz="2200" dirty="0"/>
              <a:t>we get variable sized blocks that are available free. </a:t>
            </a:r>
            <a:endParaRPr lang="en-US" sz="2200" dirty="0" smtClean="0"/>
          </a:p>
          <a:p>
            <a:pPr lvl="0" algn="just"/>
            <a:r>
              <a:rPr lang="en-US" sz="2200" dirty="0" smtClean="0"/>
              <a:t>For </a:t>
            </a:r>
            <a:r>
              <a:rPr lang="en-US" sz="2200" dirty="0"/>
              <a:t>allocating variable sized blocks some strategies such as first fit, worst fit and best fit are used. </a:t>
            </a:r>
          </a:p>
          <a:p>
            <a:pPr algn="just"/>
            <a:r>
              <a:rPr lang="en-US" sz="2200" dirty="0"/>
              <a:t>Sometimes all the free blocks are collected together to form a large free block. </a:t>
            </a:r>
            <a:endParaRPr lang="en-US" sz="2200" dirty="0" smtClean="0"/>
          </a:p>
          <a:p>
            <a:pPr algn="just"/>
            <a:r>
              <a:rPr lang="en-US" sz="2200" dirty="0" smtClean="0"/>
              <a:t>This </a:t>
            </a:r>
            <a:r>
              <a:rPr lang="en-US" sz="2200" dirty="0"/>
              <a:t>ultimately avoids the problem of </a:t>
            </a:r>
            <a:r>
              <a:rPr lang="en-US" sz="2200" dirty="0" smtClean="0"/>
              <a:t>fragmentation.</a:t>
            </a:r>
            <a:endParaRPr lang="en-US" sz="2200" dirty="0"/>
          </a:p>
        </p:txBody>
      </p:sp>
      <p:graphicFrame>
        <p:nvGraphicFramePr>
          <p:cNvPr id="4" name="Table 3"/>
          <p:cNvGraphicFramePr>
            <a:graphicFrameLocks noGrp="1"/>
          </p:cNvGraphicFramePr>
          <p:nvPr>
            <p:extLst>
              <p:ext uri="{D42A27DB-BD31-4B8C-83A1-F6EECF244321}">
                <p14:modId xmlns:p14="http://schemas.microsoft.com/office/powerpoint/2010/main" val="2677385348"/>
              </p:ext>
            </p:extLst>
          </p:nvPr>
        </p:nvGraphicFramePr>
        <p:xfrm>
          <a:off x="1752600" y="5410200"/>
          <a:ext cx="6095999" cy="370840"/>
        </p:xfrm>
        <a:graphic>
          <a:graphicData uri="http://schemas.openxmlformats.org/drawingml/2006/table">
            <a:tbl>
              <a:tblPr firstRow="1" bandRow="1">
                <a:tableStyleId>{D7AC3CCA-C797-4891-BE02-D94E43425B78}</a:tableStyleId>
              </a:tblPr>
              <a:tblGrid>
                <a:gridCol w="870857">
                  <a:extLst>
                    <a:ext uri="{9D8B030D-6E8A-4147-A177-3AD203B41FA5}">
                      <a16:colId xmlns:a16="http://schemas.microsoft.com/office/drawing/2014/main" val="20000"/>
                    </a:ext>
                  </a:extLst>
                </a:gridCol>
                <a:gridCol w="870857">
                  <a:extLst>
                    <a:ext uri="{9D8B030D-6E8A-4147-A177-3AD203B41FA5}">
                      <a16:colId xmlns:a16="http://schemas.microsoft.com/office/drawing/2014/main" val="20001"/>
                    </a:ext>
                  </a:extLst>
                </a:gridCol>
                <a:gridCol w="870857">
                  <a:extLst>
                    <a:ext uri="{9D8B030D-6E8A-4147-A177-3AD203B41FA5}">
                      <a16:colId xmlns:a16="http://schemas.microsoft.com/office/drawing/2014/main" val="20002"/>
                    </a:ext>
                  </a:extLst>
                </a:gridCol>
                <a:gridCol w="870857">
                  <a:extLst>
                    <a:ext uri="{9D8B030D-6E8A-4147-A177-3AD203B41FA5}">
                      <a16:colId xmlns:a16="http://schemas.microsoft.com/office/drawing/2014/main" val="20003"/>
                    </a:ext>
                  </a:extLst>
                </a:gridCol>
                <a:gridCol w="870857">
                  <a:extLst>
                    <a:ext uri="{9D8B030D-6E8A-4147-A177-3AD203B41FA5}">
                      <a16:colId xmlns:a16="http://schemas.microsoft.com/office/drawing/2014/main" val="20004"/>
                    </a:ext>
                  </a:extLst>
                </a:gridCol>
                <a:gridCol w="870857">
                  <a:extLst>
                    <a:ext uri="{9D8B030D-6E8A-4147-A177-3AD203B41FA5}">
                      <a16:colId xmlns:a16="http://schemas.microsoft.com/office/drawing/2014/main" val="20005"/>
                    </a:ext>
                  </a:extLst>
                </a:gridCol>
                <a:gridCol w="870857">
                  <a:extLst>
                    <a:ext uri="{9D8B030D-6E8A-4147-A177-3AD203B41FA5}">
                      <a16:colId xmlns:a16="http://schemas.microsoft.com/office/drawing/2014/main" val="20006"/>
                    </a:ext>
                  </a:extLst>
                </a:gridCol>
              </a:tblGrid>
              <a:tr h="370840">
                <a:tc>
                  <a:txBody>
                    <a:bodyPr/>
                    <a:lstStyle/>
                    <a:p>
                      <a:pPr algn="ctr"/>
                      <a:endParaRPr lang="en-US" dirty="0"/>
                    </a:p>
                  </a:txBody>
                  <a:tcPr>
                    <a:solidFill>
                      <a:schemeClr val="tx2"/>
                    </a:solidFill>
                  </a:tcPr>
                </a:tc>
                <a:tc>
                  <a:txBody>
                    <a:bodyPr/>
                    <a:lstStyle/>
                    <a:p>
                      <a:pPr algn="ctr"/>
                      <a:r>
                        <a:rPr lang="en-US" dirty="0" smtClean="0"/>
                        <a:t>Free </a:t>
                      </a:r>
                      <a:endParaRPr lang="en-US" dirty="0"/>
                    </a:p>
                  </a:txBody>
                  <a:tcPr>
                    <a:noFill/>
                  </a:tcPr>
                </a:tc>
                <a:tc>
                  <a:txBody>
                    <a:bodyPr/>
                    <a:lstStyle/>
                    <a:p>
                      <a:pPr algn="ctr"/>
                      <a:endParaRPr lang="en-US" dirty="0"/>
                    </a:p>
                  </a:txBody>
                  <a:tcPr>
                    <a:solidFill>
                      <a:schemeClr val="tx2"/>
                    </a:solidFill>
                  </a:tcPr>
                </a:tc>
                <a:tc>
                  <a:txBody>
                    <a:bodyPr/>
                    <a:lstStyle/>
                    <a:p>
                      <a:pPr algn="ctr"/>
                      <a:r>
                        <a:rPr lang="en-US" dirty="0" smtClean="0"/>
                        <a:t>Free </a:t>
                      </a:r>
                      <a:endParaRPr lang="en-US" dirty="0"/>
                    </a:p>
                  </a:txBody>
                  <a:tcPr>
                    <a:noFill/>
                  </a:tcPr>
                </a:tc>
                <a:tc>
                  <a:txBody>
                    <a:bodyPr/>
                    <a:lstStyle/>
                    <a:p>
                      <a:pPr algn="ctr"/>
                      <a:endParaRPr lang="en-US" dirty="0"/>
                    </a:p>
                  </a:txBody>
                  <a:tcPr>
                    <a:solidFill>
                      <a:schemeClr val="tx2"/>
                    </a:solidFill>
                  </a:tcPr>
                </a:tc>
                <a:tc>
                  <a:txBody>
                    <a:bodyPr/>
                    <a:lstStyle/>
                    <a:p>
                      <a:pPr algn="ctr"/>
                      <a:r>
                        <a:rPr lang="en-US" dirty="0" smtClean="0"/>
                        <a:t>Free </a:t>
                      </a:r>
                      <a:endParaRPr lang="en-US" dirty="0"/>
                    </a:p>
                  </a:txBody>
                  <a:tcPr>
                    <a:noFill/>
                  </a:tcPr>
                </a:tc>
                <a:tc>
                  <a:txBody>
                    <a:bodyPr/>
                    <a:lstStyle/>
                    <a:p>
                      <a:pPr algn="ctr"/>
                      <a:endParaRPr lang="en-US" dirty="0"/>
                    </a:p>
                  </a:txBody>
                  <a:tcPr>
                    <a:solidFill>
                      <a:schemeClr val="tx2"/>
                    </a:solidFill>
                  </a:tcPr>
                </a:tc>
                <a:extLst>
                  <a:ext uri="{0D108BD9-81ED-4DB2-BD59-A6C34878D82A}">
                    <a16:rowId xmlns:a16="http://schemas.microsoft.com/office/drawing/2014/main" val="10000"/>
                  </a:ext>
                </a:extLst>
              </a:tr>
            </a:tbl>
          </a:graphicData>
        </a:graphic>
      </p:graphicFrame>
      <p:cxnSp>
        <p:nvCxnSpPr>
          <p:cNvPr id="6" name="Straight Arrow Connector 5"/>
          <p:cNvCxnSpPr/>
          <p:nvPr/>
        </p:nvCxnSpPr>
        <p:spPr>
          <a:xfrm flipV="1">
            <a:off x="3886200" y="5791200"/>
            <a:ext cx="0" cy="304800"/>
          </a:xfrm>
          <a:prstGeom prst="straightConnector1">
            <a:avLst/>
          </a:prstGeom>
          <a:ln w="2222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786068" y="6120446"/>
            <a:ext cx="2209800" cy="2803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Allocated Block</a:t>
            </a:r>
            <a:endParaRPr lang="en-US" dirty="0">
              <a:solidFill>
                <a:schemeClr val="tx1"/>
              </a:solidFill>
            </a:endParaRPr>
          </a:p>
        </p:txBody>
      </p:sp>
    </p:spTree>
    <p:extLst>
      <p:ext uri="{BB962C8B-B14F-4D97-AF65-F5344CB8AC3E}">
        <p14:creationId xmlns:p14="http://schemas.microsoft.com/office/powerpoint/2010/main" val="1071287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left)">
                                      <p:cBhvr>
                                        <p:cTn id="31" dur="5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ipe(down)">
                                      <p:cBhvr>
                                        <p:cTn id="36" dur="500"/>
                                        <p:tgtEl>
                                          <p:spTgt spid="6"/>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down)">
                                      <p:cBhvr>
                                        <p:cTn id="3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Implicit Allocation</a:t>
            </a:r>
          </a:p>
        </p:txBody>
      </p:sp>
      <p:sp>
        <p:nvSpPr>
          <p:cNvPr id="3" name="Content Placeholder 2"/>
          <p:cNvSpPr>
            <a:spLocks noGrp="1"/>
          </p:cNvSpPr>
          <p:nvPr>
            <p:ph idx="1"/>
          </p:nvPr>
        </p:nvSpPr>
        <p:spPr/>
        <p:txBody>
          <a:bodyPr/>
          <a:lstStyle/>
          <a:p>
            <a:pPr lvl="0" algn="just"/>
            <a:r>
              <a:rPr lang="en-US" dirty="0"/>
              <a:t>The implicit allocation is performed using user program and runtime packages.</a:t>
            </a:r>
          </a:p>
          <a:p>
            <a:pPr lvl="0" algn="just"/>
            <a:r>
              <a:rPr lang="en-US" dirty="0"/>
              <a:t>The run time package is required to know when the</a:t>
            </a:r>
            <a:r>
              <a:rPr lang="en-US" b="1" dirty="0"/>
              <a:t> storage block</a:t>
            </a:r>
            <a:r>
              <a:rPr lang="en-US" dirty="0"/>
              <a:t> is not in use</a:t>
            </a:r>
            <a:r>
              <a:rPr lang="en-US" dirty="0" smtClean="0"/>
              <a:t>.</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011606535"/>
              </p:ext>
            </p:extLst>
          </p:nvPr>
        </p:nvGraphicFramePr>
        <p:xfrm>
          <a:off x="3962400" y="2895600"/>
          <a:ext cx="2319477" cy="2590800"/>
        </p:xfrm>
        <a:graphic>
          <a:graphicData uri="http://schemas.openxmlformats.org/drawingml/2006/table">
            <a:tbl>
              <a:tblPr firstRow="1" bandRow="1">
                <a:tableStyleId>{D7AC3CCA-C797-4891-BE02-D94E43425B78}</a:tableStyleId>
              </a:tblPr>
              <a:tblGrid>
                <a:gridCol w="2319477">
                  <a:extLst>
                    <a:ext uri="{9D8B030D-6E8A-4147-A177-3AD203B41FA5}">
                      <a16:colId xmlns:a16="http://schemas.microsoft.com/office/drawing/2014/main" val="20000"/>
                    </a:ext>
                  </a:extLst>
                </a:gridCol>
              </a:tblGrid>
              <a:tr h="518160">
                <a:tc>
                  <a:txBody>
                    <a:bodyPr/>
                    <a:lstStyle/>
                    <a:p>
                      <a:pPr algn="ctr"/>
                      <a:r>
                        <a:rPr lang="en-US" sz="2200" b="0" dirty="0" smtClean="0"/>
                        <a:t>Block size</a:t>
                      </a:r>
                      <a:endParaRPr lang="en-US" sz="2200" b="0" dirty="0"/>
                    </a:p>
                  </a:txBody>
                  <a:tcPr>
                    <a:noFill/>
                  </a:tcPr>
                </a:tc>
                <a:extLst>
                  <a:ext uri="{0D108BD9-81ED-4DB2-BD59-A6C34878D82A}">
                    <a16:rowId xmlns:a16="http://schemas.microsoft.com/office/drawing/2014/main" val="10000"/>
                  </a:ext>
                </a:extLst>
              </a:tr>
              <a:tr h="518160">
                <a:tc>
                  <a:txBody>
                    <a:bodyPr/>
                    <a:lstStyle/>
                    <a:p>
                      <a:pPr algn="ctr"/>
                      <a:r>
                        <a:rPr lang="en-US" sz="2200" dirty="0" smtClean="0"/>
                        <a:t>Reference Count</a:t>
                      </a:r>
                      <a:endParaRPr lang="en-US" sz="2200" dirty="0"/>
                    </a:p>
                  </a:txBody>
                  <a:tcPr>
                    <a:noFill/>
                  </a:tcPr>
                </a:tc>
                <a:extLst>
                  <a:ext uri="{0D108BD9-81ED-4DB2-BD59-A6C34878D82A}">
                    <a16:rowId xmlns:a16="http://schemas.microsoft.com/office/drawing/2014/main" val="10001"/>
                  </a:ext>
                </a:extLst>
              </a:tr>
              <a:tr h="518160">
                <a:tc>
                  <a:txBody>
                    <a:bodyPr/>
                    <a:lstStyle/>
                    <a:p>
                      <a:pPr algn="ctr"/>
                      <a:r>
                        <a:rPr lang="en-US" sz="2200" dirty="0" smtClean="0"/>
                        <a:t>Mark </a:t>
                      </a:r>
                      <a:endParaRPr lang="en-US" sz="2200" dirty="0"/>
                    </a:p>
                  </a:txBody>
                  <a:tcPr>
                    <a:noFill/>
                  </a:tcPr>
                </a:tc>
                <a:extLst>
                  <a:ext uri="{0D108BD9-81ED-4DB2-BD59-A6C34878D82A}">
                    <a16:rowId xmlns:a16="http://schemas.microsoft.com/office/drawing/2014/main" val="10002"/>
                  </a:ext>
                </a:extLst>
              </a:tr>
              <a:tr h="518160">
                <a:tc>
                  <a:txBody>
                    <a:bodyPr/>
                    <a:lstStyle/>
                    <a:p>
                      <a:pPr algn="ctr"/>
                      <a:r>
                        <a:rPr lang="en-US" sz="2200" dirty="0" smtClean="0"/>
                        <a:t>Pointer</a:t>
                      </a:r>
                      <a:r>
                        <a:rPr lang="en-US" sz="2200" baseline="0" dirty="0" smtClean="0"/>
                        <a:t> to Block</a:t>
                      </a:r>
                      <a:endParaRPr lang="en-US" sz="2200" dirty="0"/>
                    </a:p>
                  </a:txBody>
                  <a:tcPr>
                    <a:noFill/>
                  </a:tcPr>
                </a:tc>
                <a:extLst>
                  <a:ext uri="{0D108BD9-81ED-4DB2-BD59-A6C34878D82A}">
                    <a16:rowId xmlns:a16="http://schemas.microsoft.com/office/drawing/2014/main" val="10003"/>
                  </a:ext>
                </a:extLst>
              </a:tr>
              <a:tr h="518160">
                <a:tc>
                  <a:txBody>
                    <a:bodyPr/>
                    <a:lstStyle/>
                    <a:p>
                      <a:pPr algn="ctr"/>
                      <a:r>
                        <a:rPr lang="en-US" sz="2200" dirty="0" smtClean="0"/>
                        <a:t>User Data</a:t>
                      </a:r>
                      <a:endParaRPr lang="en-US" sz="2200" dirty="0"/>
                    </a:p>
                  </a:txBody>
                  <a:tcPr>
                    <a:solidFill>
                      <a:schemeClr val="tx2">
                        <a:lumMod val="60000"/>
                        <a:lumOff val="40000"/>
                      </a:schemeClr>
                    </a:solidFill>
                  </a:tcPr>
                </a:tc>
                <a:extLst>
                  <a:ext uri="{0D108BD9-81ED-4DB2-BD59-A6C34878D82A}">
                    <a16:rowId xmlns:a16="http://schemas.microsoft.com/office/drawing/2014/main" val="10004"/>
                  </a:ext>
                </a:extLst>
              </a:tr>
            </a:tbl>
          </a:graphicData>
        </a:graphic>
      </p:graphicFrame>
      <p:sp>
        <p:nvSpPr>
          <p:cNvPr id="6" name="Rectangle 5"/>
          <p:cNvSpPr/>
          <p:nvPr/>
        </p:nvSpPr>
        <p:spPr>
          <a:xfrm>
            <a:off x="3962400" y="5625146"/>
            <a:ext cx="2209800" cy="2803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Block Format</a:t>
            </a:r>
            <a:endParaRPr lang="en-US" dirty="0">
              <a:solidFill>
                <a:schemeClr val="tx1"/>
              </a:solidFill>
            </a:endParaRPr>
          </a:p>
        </p:txBody>
      </p:sp>
    </p:spTree>
    <p:extLst>
      <p:ext uri="{BB962C8B-B14F-4D97-AF65-F5344CB8AC3E}">
        <p14:creationId xmlns:p14="http://schemas.microsoft.com/office/powerpoint/2010/main" val="3222082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Storage Organization</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8084036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Implicit </a:t>
            </a:r>
            <a:r>
              <a:rPr lang="en-US" dirty="0" smtClean="0"/>
              <a:t>Allocation: </a:t>
            </a:r>
            <a:r>
              <a:rPr lang="en-US" dirty="0"/>
              <a:t>Reference count </a:t>
            </a:r>
          </a:p>
        </p:txBody>
      </p:sp>
      <p:sp>
        <p:nvSpPr>
          <p:cNvPr id="3" name="Content Placeholder 2"/>
          <p:cNvSpPr>
            <a:spLocks noGrp="1"/>
          </p:cNvSpPr>
          <p:nvPr>
            <p:ph idx="1"/>
          </p:nvPr>
        </p:nvSpPr>
        <p:spPr/>
        <p:txBody>
          <a:bodyPr/>
          <a:lstStyle/>
          <a:p>
            <a:pPr lvl="0" algn="just"/>
            <a:r>
              <a:rPr lang="en-US" dirty="0"/>
              <a:t>Reference count is a special counter used during implicit memory allocation. </a:t>
            </a:r>
            <a:endParaRPr lang="en-US" dirty="0" smtClean="0"/>
          </a:p>
          <a:p>
            <a:pPr lvl="0" algn="just"/>
            <a:r>
              <a:rPr lang="en-US" dirty="0" smtClean="0"/>
              <a:t>If </a:t>
            </a:r>
            <a:r>
              <a:rPr lang="en-US" dirty="0"/>
              <a:t>any block is referred by some another block then its reference count incremented by one. </a:t>
            </a:r>
            <a:endParaRPr lang="en-US" dirty="0" smtClean="0"/>
          </a:p>
          <a:p>
            <a:pPr lvl="0" algn="just"/>
            <a:r>
              <a:rPr lang="en-US" dirty="0" smtClean="0"/>
              <a:t>That </a:t>
            </a:r>
            <a:r>
              <a:rPr lang="en-US" dirty="0"/>
              <a:t>also means if the reference count of particular block drops down to 0 then, that means that block is not referenced</a:t>
            </a:r>
            <a:r>
              <a:rPr lang="en-US" b="1" dirty="0"/>
              <a:t> </a:t>
            </a:r>
            <a:r>
              <a:rPr lang="en-US" dirty="0"/>
              <a:t>one</a:t>
            </a:r>
            <a:r>
              <a:rPr lang="en-US" b="1" dirty="0"/>
              <a:t> </a:t>
            </a:r>
            <a:r>
              <a:rPr lang="en-US" dirty="0"/>
              <a:t>and hence it can be de-allocated. </a:t>
            </a:r>
            <a:endParaRPr lang="en-US" dirty="0" smtClean="0"/>
          </a:p>
          <a:p>
            <a:pPr lvl="0" algn="just"/>
            <a:r>
              <a:rPr lang="en-US" dirty="0" smtClean="0"/>
              <a:t>Reference </a:t>
            </a:r>
            <a:r>
              <a:rPr lang="en-US" dirty="0"/>
              <a:t>counts are best used when pointers between blocks never appear in cycle.</a:t>
            </a:r>
          </a:p>
        </p:txBody>
      </p:sp>
    </p:spTree>
    <p:extLst>
      <p:ext uri="{BB962C8B-B14F-4D97-AF65-F5344CB8AC3E}">
        <p14:creationId xmlns:p14="http://schemas.microsoft.com/office/powerpoint/2010/main" val="680555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Implicit Allocation: </a:t>
            </a:r>
            <a:r>
              <a:rPr lang="en-US" dirty="0"/>
              <a:t>Marking techniques</a:t>
            </a:r>
          </a:p>
        </p:txBody>
      </p:sp>
      <p:sp>
        <p:nvSpPr>
          <p:cNvPr id="3" name="Content Placeholder 2"/>
          <p:cNvSpPr>
            <a:spLocks noGrp="1"/>
          </p:cNvSpPr>
          <p:nvPr>
            <p:ph idx="1"/>
          </p:nvPr>
        </p:nvSpPr>
        <p:spPr/>
        <p:txBody>
          <a:bodyPr/>
          <a:lstStyle/>
          <a:p>
            <a:pPr lvl="0" algn="just"/>
            <a:r>
              <a:rPr lang="en-US" dirty="0"/>
              <a:t>This is an alternative approach to determine whether the</a:t>
            </a:r>
            <a:r>
              <a:rPr lang="en-US" b="1" dirty="0"/>
              <a:t> </a:t>
            </a:r>
            <a:r>
              <a:rPr lang="en-US" dirty="0"/>
              <a:t>block is in use or not. </a:t>
            </a:r>
            <a:endParaRPr lang="en-US" dirty="0" smtClean="0"/>
          </a:p>
          <a:p>
            <a:pPr lvl="0" algn="just"/>
            <a:r>
              <a:rPr lang="en-US" dirty="0" smtClean="0"/>
              <a:t>In </a:t>
            </a:r>
            <a:r>
              <a:rPr lang="en-US" dirty="0"/>
              <a:t>this method, the user program is suspended temporarily and</a:t>
            </a:r>
            <a:r>
              <a:rPr lang="en-US" b="1" dirty="0"/>
              <a:t> frozen pointers</a:t>
            </a:r>
            <a:r>
              <a:rPr lang="en-US" dirty="0"/>
              <a:t> are used to mark the blocks that are in </a:t>
            </a:r>
            <a:r>
              <a:rPr lang="en-US" dirty="0" smtClean="0"/>
              <a:t>use.</a:t>
            </a:r>
          </a:p>
          <a:p>
            <a:pPr lvl="0" algn="just"/>
            <a:r>
              <a:rPr lang="en-US" dirty="0" smtClean="0"/>
              <a:t>Sometime</a:t>
            </a:r>
            <a:r>
              <a:rPr lang="en-US" b="1" dirty="0" smtClean="0"/>
              <a:t> </a:t>
            </a:r>
            <a:r>
              <a:rPr lang="en-US" dirty="0"/>
              <a:t>bitmaps</a:t>
            </a:r>
            <a:r>
              <a:rPr lang="en-US" b="1" dirty="0"/>
              <a:t> </a:t>
            </a:r>
            <a:r>
              <a:rPr lang="en-US" dirty="0"/>
              <a:t>are </a:t>
            </a:r>
            <a:r>
              <a:rPr lang="en-US" dirty="0" smtClean="0"/>
              <a:t>used</a:t>
            </a:r>
            <a:r>
              <a:rPr lang="en-US" dirty="0"/>
              <a:t> </a:t>
            </a:r>
            <a:r>
              <a:rPr lang="en-US" dirty="0" smtClean="0"/>
              <a:t>to the blocks that are in use. </a:t>
            </a:r>
          </a:p>
          <a:p>
            <a:pPr lvl="0" algn="just"/>
            <a:r>
              <a:rPr lang="en-US" dirty="0" smtClean="0"/>
              <a:t>These </a:t>
            </a:r>
            <a:r>
              <a:rPr lang="en-US" dirty="0"/>
              <a:t>pointers are then placed in the heap memory. </a:t>
            </a:r>
            <a:endParaRPr lang="en-US" dirty="0" smtClean="0"/>
          </a:p>
          <a:p>
            <a:pPr lvl="0" algn="just"/>
            <a:r>
              <a:rPr lang="en-US" dirty="0" smtClean="0"/>
              <a:t>Again </a:t>
            </a:r>
            <a:r>
              <a:rPr lang="en-US" dirty="0"/>
              <a:t>we go through </a:t>
            </a:r>
            <a:r>
              <a:rPr lang="en-US" dirty="0" smtClean="0"/>
              <a:t>heap </a:t>
            </a:r>
            <a:r>
              <a:rPr lang="en-US" dirty="0"/>
              <a:t>memory and mark those blocks which are unused</a:t>
            </a:r>
            <a:r>
              <a:rPr lang="en-US" dirty="0" smtClean="0"/>
              <a:t>.</a:t>
            </a:r>
          </a:p>
          <a:p>
            <a:pPr lvl="0" algn="just"/>
            <a:r>
              <a:rPr lang="en-US" dirty="0" smtClean="0"/>
              <a:t>Using marking technique it is possible to keep track of blocks that are in use.</a:t>
            </a:r>
            <a:endParaRPr lang="en-US" dirty="0"/>
          </a:p>
        </p:txBody>
      </p:sp>
    </p:spTree>
    <p:extLst>
      <p:ext uri="{BB962C8B-B14F-4D97-AF65-F5344CB8AC3E}">
        <p14:creationId xmlns:p14="http://schemas.microsoft.com/office/powerpoint/2010/main" val="945971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End of Unit-6</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549415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Subdivision of Runtime Memory</a:t>
            </a:r>
            <a:endParaRPr lang="en-US" dirty="0"/>
          </a:p>
        </p:txBody>
      </p:sp>
      <p:sp>
        <p:nvSpPr>
          <p:cNvPr id="3" name="Content Placeholder 2"/>
          <p:cNvSpPr>
            <a:spLocks noGrp="1"/>
          </p:cNvSpPr>
          <p:nvPr>
            <p:ph idx="1"/>
          </p:nvPr>
        </p:nvSpPr>
        <p:spPr/>
        <p:txBody>
          <a:bodyPr>
            <a:normAutofit/>
          </a:bodyPr>
          <a:lstStyle/>
          <a:p>
            <a:pPr lvl="0" algn="just"/>
            <a:r>
              <a:rPr lang="en-US" sz="2200" dirty="0"/>
              <a:t>The compiler demands for a block of memory to operating system</a:t>
            </a:r>
            <a:r>
              <a:rPr lang="en-US" sz="2200" dirty="0" smtClean="0"/>
              <a:t>.</a:t>
            </a:r>
          </a:p>
          <a:p>
            <a:pPr lvl="0" algn="just"/>
            <a:r>
              <a:rPr lang="en-US" sz="2200" dirty="0" smtClean="0"/>
              <a:t>The </a:t>
            </a:r>
            <a:r>
              <a:rPr lang="en-US" sz="2200" dirty="0"/>
              <a:t>compiler utilizes this block of memory executing the compiled program. This block of memory is called </a:t>
            </a:r>
            <a:r>
              <a:rPr lang="en-US" sz="2200" b="1" dirty="0"/>
              <a:t>run time storage.</a:t>
            </a:r>
            <a:endParaRPr lang="en-US" sz="2200" dirty="0"/>
          </a:p>
          <a:p>
            <a:pPr lvl="0" algn="just"/>
            <a:r>
              <a:rPr lang="en-US" sz="2200" dirty="0"/>
              <a:t>The run time storage is subdivided to hold code and data such as, the generated target code and d</a:t>
            </a:r>
            <a:r>
              <a:rPr lang="en-US" sz="2200" dirty="0" smtClean="0"/>
              <a:t>ata </a:t>
            </a:r>
            <a:r>
              <a:rPr lang="en-US" sz="2200" dirty="0"/>
              <a:t>objects.</a:t>
            </a:r>
          </a:p>
          <a:p>
            <a:pPr lvl="0" algn="just"/>
            <a:r>
              <a:rPr lang="en-US" sz="2200" dirty="0"/>
              <a:t>The size of generated code is fixed. Hence the target code occupies the determined area of the memory. </a:t>
            </a:r>
          </a:p>
        </p:txBody>
      </p:sp>
      <p:graphicFrame>
        <p:nvGraphicFramePr>
          <p:cNvPr id="4" name="Table 3"/>
          <p:cNvGraphicFramePr>
            <a:graphicFrameLocks noGrp="1"/>
          </p:cNvGraphicFramePr>
          <p:nvPr>
            <p:extLst>
              <p:ext uri="{D42A27DB-BD31-4B8C-83A1-F6EECF244321}">
                <p14:modId xmlns:p14="http://schemas.microsoft.com/office/powerpoint/2010/main" val="648951567"/>
              </p:ext>
            </p:extLst>
          </p:nvPr>
        </p:nvGraphicFramePr>
        <p:xfrm>
          <a:off x="3733800" y="4419606"/>
          <a:ext cx="1981200" cy="1854200"/>
        </p:xfrm>
        <a:graphic>
          <a:graphicData uri="http://schemas.openxmlformats.org/drawingml/2006/table">
            <a:tbl>
              <a:tblPr firstRow="1" bandRow="1">
                <a:tableStyleId>{D7AC3CCA-C797-4891-BE02-D94E43425B78}</a:tableStyleId>
              </a:tblPr>
              <a:tblGrid>
                <a:gridCol w="1981200">
                  <a:extLst>
                    <a:ext uri="{9D8B030D-6E8A-4147-A177-3AD203B41FA5}">
                      <a16:colId xmlns:a16="http://schemas.microsoft.com/office/drawing/2014/main" val="20000"/>
                    </a:ext>
                  </a:extLst>
                </a:gridCol>
              </a:tblGrid>
              <a:tr h="370840">
                <a:tc>
                  <a:txBody>
                    <a:bodyPr/>
                    <a:lstStyle/>
                    <a:p>
                      <a:pPr algn="ctr"/>
                      <a:r>
                        <a:rPr lang="en-US" b="0" dirty="0" smtClean="0"/>
                        <a:t>Code area</a:t>
                      </a:r>
                      <a:endParaRPr lang="en-US" b="0" dirty="0"/>
                    </a:p>
                  </a:txBody>
                  <a:tcPr>
                    <a:noFill/>
                  </a:tcPr>
                </a:tc>
                <a:extLst>
                  <a:ext uri="{0D108BD9-81ED-4DB2-BD59-A6C34878D82A}">
                    <a16:rowId xmlns:a16="http://schemas.microsoft.com/office/drawing/2014/main" val="10000"/>
                  </a:ext>
                </a:extLst>
              </a:tr>
              <a:tr h="370840">
                <a:tc>
                  <a:txBody>
                    <a:bodyPr/>
                    <a:lstStyle/>
                    <a:p>
                      <a:pPr algn="ctr"/>
                      <a:r>
                        <a:rPr lang="en-US" dirty="0" smtClean="0"/>
                        <a:t>Static data area</a:t>
                      </a:r>
                      <a:endParaRPr lang="en-US" dirty="0"/>
                    </a:p>
                  </a:txBody>
                  <a:tcPr>
                    <a:noFill/>
                  </a:tcPr>
                </a:tc>
                <a:extLst>
                  <a:ext uri="{0D108BD9-81ED-4DB2-BD59-A6C34878D82A}">
                    <a16:rowId xmlns:a16="http://schemas.microsoft.com/office/drawing/2014/main" val="10001"/>
                  </a:ext>
                </a:extLst>
              </a:tr>
              <a:tr h="370840">
                <a:tc>
                  <a:txBody>
                    <a:bodyPr/>
                    <a:lstStyle/>
                    <a:p>
                      <a:pPr algn="ctr"/>
                      <a:r>
                        <a:rPr lang="en-US" dirty="0" smtClean="0"/>
                        <a:t>Stack</a:t>
                      </a:r>
                      <a:endParaRPr lang="en-US" dirty="0"/>
                    </a:p>
                  </a:txBody>
                  <a:tcPr>
                    <a:noFill/>
                  </a:tcPr>
                </a:tc>
                <a:extLst>
                  <a:ext uri="{0D108BD9-81ED-4DB2-BD59-A6C34878D82A}">
                    <a16:rowId xmlns:a16="http://schemas.microsoft.com/office/drawing/2014/main" val="10002"/>
                  </a:ext>
                </a:extLst>
              </a:tr>
              <a:tr h="370840">
                <a:tc>
                  <a:txBody>
                    <a:bodyPr/>
                    <a:lstStyle/>
                    <a:p>
                      <a:pPr algn="ctr"/>
                      <a:endParaRPr lang="en-US" dirty="0"/>
                    </a:p>
                  </a:txBody>
                  <a:tcPr>
                    <a:noFill/>
                  </a:tcPr>
                </a:tc>
                <a:extLst>
                  <a:ext uri="{0D108BD9-81ED-4DB2-BD59-A6C34878D82A}">
                    <a16:rowId xmlns:a16="http://schemas.microsoft.com/office/drawing/2014/main" val="10003"/>
                  </a:ext>
                </a:extLst>
              </a:tr>
              <a:tr h="370840">
                <a:tc>
                  <a:txBody>
                    <a:bodyPr/>
                    <a:lstStyle/>
                    <a:p>
                      <a:pPr algn="ctr"/>
                      <a:r>
                        <a:rPr lang="en-US" dirty="0" smtClean="0"/>
                        <a:t>Heap </a:t>
                      </a:r>
                      <a:endParaRPr lang="en-US" dirty="0"/>
                    </a:p>
                  </a:txBody>
                  <a:tcPr>
                    <a:noFill/>
                  </a:tcPr>
                </a:tc>
                <a:extLst>
                  <a:ext uri="{0D108BD9-81ED-4DB2-BD59-A6C34878D82A}">
                    <a16:rowId xmlns:a16="http://schemas.microsoft.com/office/drawing/2014/main" val="10004"/>
                  </a:ext>
                </a:extLst>
              </a:tr>
            </a:tbl>
          </a:graphicData>
        </a:graphic>
      </p:graphicFrame>
      <p:cxnSp>
        <p:nvCxnSpPr>
          <p:cNvPr id="5" name="Straight Arrow Connector 4"/>
          <p:cNvCxnSpPr/>
          <p:nvPr/>
        </p:nvCxnSpPr>
        <p:spPr>
          <a:xfrm>
            <a:off x="5105400" y="5346706"/>
            <a:ext cx="0" cy="31115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5105400" y="5753104"/>
            <a:ext cx="0" cy="30480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8297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up)">
                                      <p:cBhvr>
                                        <p:cTn id="19" dur="500"/>
                                        <p:tgtEl>
                                          <p:spTgt spid="5"/>
                                        </p:tgtEl>
                                      </p:cBhvr>
                                    </p:animEffect>
                                  </p:childTnLst>
                                </p:cTn>
                              </p:par>
                              <p:par>
                                <p:cTn id="20" presetID="22" presetClass="entr" presetSubtype="4"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Subdivision of Runtime Memory</a:t>
            </a:r>
          </a:p>
        </p:txBody>
      </p:sp>
      <p:sp>
        <p:nvSpPr>
          <p:cNvPr id="3" name="Content Placeholder 2"/>
          <p:cNvSpPr>
            <a:spLocks noGrp="1"/>
          </p:cNvSpPr>
          <p:nvPr>
            <p:ph idx="1"/>
          </p:nvPr>
        </p:nvSpPr>
        <p:spPr/>
        <p:txBody>
          <a:bodyPr>
            <a:normAutofit/>
          </a:bodyPr>
          <a:lstStyle/>
          <a:p>
            <a:pPr algn="just"/>
            <a:r>
              <a:rPr lang="en-US" sz="2200" dirty="0"/>
              <a:t>The amount of memory required by the data objects is known at the compiled time and hence data objects also can be placed at the statically determined area of the memory</a:t>
            </a:r>
            <a:r>
              <a:rPr lang="en-US" sz="2200" dirty="0" smtClean="0"/>
              <a:t>.</a:t>
            </a:r>
          </a:p>
          <a:p>
            <a:pPr lvl="0" algn="just"/>
            <a:r>
              <a:rPr lang="en-US" sz="2200" dirty="0" smtClean="0"/>
              <a:t>Stack </a:t>
            </a:r>
            <a:r>
              <a:rPr lang="en-US" sz="2200" dirty="0"/>
              <a:t>is used to manage the active procedure. </a:t>
            </a:r>
            <a:endParaRPr lang="en-US" sz="2200" dirty="0" smtClean="0"/>
          </a:p>
          <a:p>
            <a:pPr lvl="0" algn="just"/>
            <a:r>
              <a:rPr lang="en-US" sz="2200" dirty="0" smtClean="0"/>
              <a:t>Managing </a:t>
            </a:r>
            <a:r>
              <a:rPr lang="en-US" sz="2200" dirty="0"/>
              <a:t>of active procedures means when a call occurs then execution of activation is interrupted and information about status of the stack is saved on the stack.</a:t>
            </a:r>
            <a:r>
              <a:rPr lang="en-US" sz="2200" b="1" i="1" dirty="0"/>
              <a:t> </a:t>
            </a:r>
            <a:endParaRPr lang="en-US" sz="2200" b="1" i="1" dirty="0" smtClean="0"/>
          </a:p>
          <a:p>
            <a:pPr lvl="0" algn="just"/>
            <a:r>
              <a:rPr lang="en-US" sz="2200" dirty="0" smtClean="0"/>
              <a:t>Heap </a:t>
            </a:r>
            <a:r>
              <a:rPr lang="en-US" sz="2200" dirty="0"/>
              <a:t>area is the area of run time storage in which the other information is stored. </a:t>
            </a:r>
          </a:p>
        </p:txBody>
      </p:sp>
      <p:graphicFrame>
        <p:nvGraphicFramePr>
          <p:cNvPr id="7" name="Table 6"/>
          <p:cNvGraphicFramePr>
            <a:graphicFrameLocks noGrp="1"/>
          </p:cNvGraphicFramePr>
          <p:nvPr>
            <p:extLst>
              <p:ext uri="{D42A27DB-BD31-4B8C-83A1-F6EECF244321}">
                <p14:modId xmlns:p14="http://schemas.microsoft.com/office/powerpoint/2010/main" val="3954530644"/>
              </p:ext>
            </p:extLst>
          </p:nvPr>
        </p:nvGraphicFramePr>
        <p:xfrm>
          <a:off x="3733800" y="4419606"/>
          <a:ext cx="1981200" cy="1854200"/>
        </p:xfrm>
        <a:graphic>
          <a:graphicData uri="http://schemas.openxmlformats.org/drawingml/2006/table">
            <a:tbl>
              <a:tblPr firstRow="1" bandRow="1">
                <a:tableStyleId>{D7AC3CCA-C797-4891-BE02-D94E43425B78}</a:tableStyleId>
              </a:tblPr>
              <a:tblGrid>
                <a:gridCol w="1981200">
                  <a:extLst>
                    <a:ext uri="{9D8B030D-6E8A-4147-A177-3AD203B41FA5}">
                      <a16:colId xmlns:a16="http://schemas.microsoft.com/office/drawing/2014/main" val="20000"/>
                    </a:ext>
                  </a:extLst>
                </a:gridCol>
              </a:tblGrid>
              <a:tr h="370840">
                <a:tc>
                  <a:txBody>
                    <a:bodyPr/>
                    <a:lstStyle/>
                    <a:p>
                      <a:pPr algn="ctr"/>
                      <a:r>
                        <a:rPr lang="en-US" b="0" dirty="0" smtClean="0"/>
                        <a:t>Code area</a:t>
                      </a:r>
                      <a:endParaRPr lang="en-US" b="0" dirty="0"/>
                    </a:p>
                  </a:txBody>
                  <a:tcPr>
                    <a:noFill/>
                  </a:tcPr>
                </a:tc>
                <a:extLst>
                  <a:ext uri="{0D108BD9-81ED-4DB2-BD59-A6C34878D82A}">
                    <a16:rowId xmlns:a16="http://schemas.microsoft.com/office/drawing/2014/main" val="10000"/>
                  </a:ext>
                </a:extLst>
              </a:tr>
              <a:tr h="370840">
                <a:tc>
                  <a:txBody>
                    <a:bodyPr/>
                    <a:lstStyle/>
                    <a:p>
                      <a:pPr algn="ctr"/>
                      <a:r>
                        <a:rPr lang="en-US" dirty="0" smtClean="0"/>
                        <a:t>Static data area</a:t>
                      </a:r>
                      <a:endParaRPr lang="en-US" dirty="0"/>
                    </a:p>
                  </a:txBody>
                  <a:tcPr>
                    <a:noFill/>
                  </a:tcPr>
                </a:tc>
                <a:extLst>
                  <a:ext uri="{0D108BD9-81ED-4DB2-BD59-A6C34878D82A}">
                    <a16:rowId xmlns:a16="http://schemas.microsoft.com/office/drawing/2014/main" val="10001"/>
                  </a:ext>
                </a:extLst>
              </a:tr>
              <a:tr h="370840">
                <a:tc>
                  <a:txBody>
                    <a:bodyPr/>
                    <a:lstStyle/>
                    <a:p>
                      <a:pPr algn="ctr"/>
                      <a:r>
                        <a:rPr lang="en-US" dirty="0" smtClean="0"/>
                        <a:t>Stack</a:t>
                      </a:r>
                      <a:endParaRPr lang="en-US" dirty="0"/>
                    </a:p>
                  </a:txBody>
                  <a:tcPr>
                    <a:noFill/>
                  </a:tcPr>
                </a:tc>
                <a:extLst>
                  <a:ext uri="{0D108BD9-81ED-4DB2-BD59-A6C34878D82A}">
                    <a16:rowId xmlns:a16="http://schemas.microsoft.com/office/drawing/2014/main" val="10002"/>
                  </a:ext>
                </a:extLst>
              </a:tr>
              <a:tr h="370840">
                <a:tc>
                  <a:txBody>
                    <a:bodyPr/>
                    <a:lstStyle/>
                    <a:p>
                      <a:pPr algn="ctr"/>
                      <a:endParaRPr lang="en-US" dirty="0"/>
                    </a:p>
                  </a:txBody>
                  <a:tcPr>
                    <a:noFill/>
                  </a:tcPr>
                </a:tc>
                <a:extLst>
                  <a:ext uri="{0D108BD9-81ED-4DB2-BD59-A6C34878D82A}">
                    <a16:rowId xmlns:a16="http://schemas.microsoft.com/office/drawing/2014/main" val="10003"/>
                  </a:ext>
                </a:extLst>
              </a:tr>
              <a:tr h="370840">
                <a:tc>
                  <a:txBody>
                    <a:bodyPr/>
                    <a:lstStyle/>
                    <a:p>
                      <a:pPr algn="ctr"/>
                      <a:r>
                        <a:rPr lang="en-US" dirty="0" smtClean="0"/>
                        <a:t>Heap </a:t>
                      </a:r>
                      <a:endParaRPr lang="en-US" dirty="0"/>
                    </a:p>
                  </a:txBody>
                  <a:tcPr>
                    <a:noFill/>
                  </a:tcPr>
                </a:tc>
                <a:extLst>
                  <a:ext uri="{0D108BD9-81ED-4DB2-BD59-A6C34878D82A}">
                    <a16:rowId xmlns:a16="http://schemas.microsoft.com/office/drawing/2014/main" val="10004"/>
                  </a:ext>
                </a:extLst>
              </a:tr>
            </a:tbl>
          </a:graphicData>
        </a:graphic>
      </p:graphicFrame>
      <p:cxnSp>
        <p:nvCxnSpPr>
          <p:cNvPr id="8" name="Straight Arrow Connector 7"/>
          <p:cNvCxnSpPr/>
          <p:nvPr/>
        </p:nvCxnSpPr>
        <p:spPr>
          <a:xfrm>
            <a:off x="5105400" y="5346706"/>
            <a:ext cx="0" cy="31115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5105400" y="5753104"/>
            <a:ext cx="0" cy="30480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0865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Activation </a:t>
            </a:r>
            <a:r>
              <a:rPr lang="en-US" dirty="0" smtClean="0"/>
              <a:t>Record</a:t>
            </a:r>
            <a:endParaRPr lang="en-US" dirty="0"/>
          </a:p>
        </p:txBody>
      </p:sp>
      <p:sp>
        <p:nvSpPr>
          <p:cNvPr id="3" name="Content Placeholder 2"/>
          <p:cNvSpPr>
            <a:spLocks noGrp="1"/>
          </p:cNvSpPr>
          <p:nvPr>
            <p:ph idx="1"/>
          </p:nvPr>
        </p:nvSpPr>
        <p:spPr/>
        <p:txBody>
          <a:bodyPr/>
          <a:lstStyle/>
          <a:p>
            <a:pPr algn="just"/>
            <a:r>
              <a:rPr lang="en-US" dirty="0" smtClean="0"/>
              <a:t>The </a:t>
            </a:r>
            <a:r>
              <a:rPr lang="en-US" dirty="0"/>
              <a:t>execution of a procedure is called its activation. </a:t>
            </a:r>
            <a:endParaRPr lang="en-US" dirty="0" smtClean="0"/>
          </a:p>
          <a:p>
            <a:pPr algn="just"/>
            <a:r>
              <a:rPr lang="en-US" dirty="0" smtClean="0"/>
              <a:t>An </a:t>
            </a:r>
            <a:r>
              <a:rPr lang="en-US" dirty="0"/>
              <a:t>activation record contains all the necessary information required to call a procedure.</a:t>
            </a:r>
          </a:p>
        </p:txBody>
      </p:sp>
    </p:spTree>
    <p:extLst>
      <p:ext uri="{BB962C8B-B14F-4D97-AF65-F5344CB8AC3E}">
        <p14:creationId xmlns:p14="http://schemas.microsoft.com/office/powerpoint/2010/main" val="13901138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Activation Record</a:t>
            </a:r>
            <a:endParaRPr lang="en-US" dirty="0"/>
          </a:p>
        </p:txBody>
      </p:sp>
      <p:sp>
        <p:nvSpPr>
          <p:cNvPr id="3" name="Content Placeholder 2"/>
          <p:cNvSpPr>
            <a:spLocks noGrp="1"/>
          </p:cNvSpPr>
          <p:nvPr>
            <p:ph idx="1"/>
          </p:nvPr>
        </p:nvSpPr>
        <p:spPr>
          <a:xfrm>
            <a:off x="190500" y="990600"/>
            <a:ext cx="5905500" cy="5334000"/>
          </a:xfrm>
        </p:spPr>
        <p:txBody>
          <a:bodyPr>
            <a:normAutofit fontScale="92500" lnSpcReduction="20000"/>
          </a:bodyPr>
          <a:lstStyle/>
          <a:p>
            <a:pPr algn="just" fontAlgn="base"/>
            <a:r>
              <a:rPr lang="en-US" b="1" dirty="0" smtClean="0"/>
              <a:t>Temporary </a:t>
            </a:r>
            <a:r>
              <a:rPr lang="en-US" b="1" dirty="0"/>
              <a:t>values</a:t>
            </a:r>
            <a:r>
              <a:rPr lang="en-US" dirty="0"/>
              <a:t>: stores the values that arise in the evaluation of an expression</a:t>
            </a:r>
            <a:r>
              <a:rPr lang="en-US" dirty="0" smtClean="0"/>
              <a:t>.</a:t>
            </a:r>
          </a:p>
          <a:p>
            <a:pPr algn="just" fontAlgn="base"/>
            <a:r>
              <a:rPr lang="en-US" b="1" dirty="0"/>
              <a:t>Local variables:</a:t>
            </a:r>
            <a:r>
              <a:rPr lang="en-US" dirty="0"/>
              <a:t> hold the data that is local to the execution of the procedure</a:t>
            </a:r>
            <a:r>
              <a:rPr lang="en-US" dirty="0" smtClean="0"/>
              <a:t>.</a:t>
            </a:r>
            <a:endParaRPr lang="en-US" dirty="0"/>
          </a:p>
          <a:p>
            <a:pPr algn="just" fontAlgn="base"/>
            <a:r>
              <a:rPr lang="en-US" b="1" dirty="0"/>
              <a:t>Machine status:</a:t>
            </a:r>
            <a:r>
              <a:rPr lang="en-US" dirty="0"/>
              <a:t> holds the information about status of machine just before the function call.</a:t>
            </a:r>
          </a:p>
          <a:p>
            <a:pPr algn="just" fontAlgn="base"/>
            <a:r>
              <a:rPr lang="en-US" b="1" dirty="0"/>
              <a:t>Access link (optional):</a:t>
            </a:r>
            <a:r>
              <a:rPr lang="en-US" dirty="0"/>
              <a:t> refers to non-local data held in other activation records.</a:t>
            </a:r>
          </a:p>
          <a:p>
            <a:pPr algn="just" fontAlgn="base"/>
            <a:r>
              <a:rPr lang="en-US" b="1" dirty="0"/>
              <a:t>Control link (optional):</a:t>
            </a:r>
            <a:r>
              <a:rPr lang="en-US" dirty="0"/>
              <a:t> points to activation record of caller.</a:t>
            </a:r>
          </a:p>
          <a:p>
            <a:pPr algn="just" fontAlgn="base"/>
            <a:r>
              <a:rPr lang="en-US" b="1" dirty="0" smtClean="0"/>
              <a:t>Actual parameters: </a:t>
            </a:r>
            <a:r>
              <a:rPr lang="en-US" dirty="0" smtClean="0"/>
              <a:t>This </a:t>
            </a:r>
            <a:r>
              <a:rPr lang="en-US" dirty="0"/>
              <a:t>field holds the information about the actual </a:t>
            </a:r>
            <a:r>
              <a:rPr lang="en-US" dirty="0" smtClean="0"/>
              <a:t>parameters.</a:t>
            </a:r>
          </a:p>
          <a:p>
            <a:pPr algn="just" fontAlgn="base"/>
            <a:r>
              <a:rPr lang="en-US" b="1" dirty="0"/>
              <a:t>Return value:</a:t>
            </a:r>
            <a:r>
              <a:rPr lang="en-US" dirty="0"/>
              <a:t> used by the called procedure to return a value to calling </a:t>
            </a:r>
            <a:r>
              <a:rPr lang="en-US" dirty="0" smtClean="0"/>
              <a:t>procedure.</a:t>
            </a:r>
            <a:endParaRPr lang="en-US" dirty="0"/>
          </a:p>
          <a:p>
            <a:pPr algn="just"/>
            <a:endParaRPr lang="en-US" dirty="0"/>
          </a:p>
        </p:txBody>
      </p:sp>
      <p:graphicFrame>
        <p:nvGraphicFramePr>
          <p:cNvPr id="5" name="Table 4"/>
          <p:cNvGraphicFramePr>
            <a:graphicFrameLocks noGrp="1"/>
          </p:cNvGraphicFramePr>
          <p:nvPr>
            <p:extLst/>
          </p:nvPr>
        </p:nvGraphicFramePr>
        <p:xfrm>
          <a:off x="6705600" y="1295400"/>
          <a:ext cx="2057400" cy="3078480"/>
        </p:xfrm>
        <a:graphic>
          <a:graphicData uri="http://schemas.openxmlformats.org/drawingml/2006/table">
            <a:tbl>
              <a:tblPr firstRow="1" bandRow="1">
                <a:tableStyleId>{D7AC3CCA-C797-4891-BE02-D94E43425B78}</a:tableStyleId>
              </a:tblPr>
              <a:tblGrid>
                <a:gridCol w="2057400">
                  <a:extLst>
                    <a:ext uri="{9D8B030D-6E8A-4147-A177-3AD203B41FA5}">
                      <a16:colId xmlns:a16="http://schemas.microsoft.com/office/drawing/2014/main" val="20000"/>
                    </a:ext>
                  </a:extLst>
                </a:gridCol>
              </a:tblGrid>
              <a:tr h="370840">
                <a:tc>
                  <a:txBody>
                    <a:bodyPr/>
                    <a:lstStyle/>
                    <a:p>
                      <a:pPr algn="ctr"/>
                      <a:r>
                        <a:rPr lang="en-US" sz="2000" b="0" dirty="0" smtClean="0"/>
                        <a:t>Temporary value</a:t>
                      </a:r>
                      <a:endParaRPr lang="en-US" sz="2000" b="0" dirty="0"/>
                    </a:p>
                  </a:txBody>
                  <a:tcPr>
                    <a:noFill/>
                  </a:tcPr>
                </a:tc>
                <a:extLst>
                  <a:ext uri="{0D108BD9-81ED-4DB2-BD59-A6C34878D82A}">
                    <a16:rowId xmlns:a16="http://schemas.microsoft.com/office/drawing/2014/main" val="10000"/>
                  </a:ext>
                </a:extLst>
              </a:tr>
              <a:tr h="370840">
                <a:tc>
                  <a:txBody>
                    <a:bodyPr/>
                    <a:lstStyle/>
                    <a:p>
                      <a:pPr algn="ctr"/>
                      <a:r>
                        <a:rPr lang="en-US" sz="2000" b="0" dirty="0" smtClean="0"/>
                        <a:t>Local variables</a:t>
                      </a:r>
                      <a:endParaRPr lang="en-US" sz="2000" b="0" dirty="0"/>
                    </a:p>
                  </a:txBody>
                  <a:tcPr>
                    <a:noFill/>
                  </a:tcPr>
                </a:tc>
                <a:extLst>
                  <a:ext uri="{0D108BD9-81ED-4DB2-BD59-A6C34878D82A}">
                    <a16:rowId xmlns:a16="http://schemas.microsoft.com/office/drawing/2014/main" val="10001"/>
                  </a:ext>
                </a:extLst>
              </a:tr>
              <a:tr h="370840">
                <a:tc>
                  <a:txBody>
                    <a:bodyPr/>
                    <a:lstStyle/>
                    <a:p>
                      <a:pPr algn="ctr"/>
                      <a:r>
                        <a:rPr lang="en-US" sz="2000" b="0" dirty="0" smtClean="0"/>
                        <a:t>Machine status</a:t>
                      </a:r>
                      <a:endParaRPr lang="en-US" sz="2000" b="0" dirty="0"/>
                    </a:p>
                  </a:txBody>
                  <a:tcPr>
                    <a:noFill/>
                  </a:tcPr>
                </a:tc>
                <a:extLst>
                  <a:ext uri="{0D108BD9-81ED-4DB2-BD59-A6C34878D82A}">
                    <a16:rowId xmlns:a16="http://schemas.microsoft.com/office/drawing/2014/main" val="10002"/>
                  </a:ext>
                </a:extLst>
              </a:tr>
              <a:tr h="370840">
                <a:tc>
                  <a:txBody>
                    <a:bodyPr/>
                    <a:lstStyle/>
                    <a:p>
                      <a:pPr algn="ctr"/>
                      <a:r>
                        <a:rPr lang="en-US" sz="2000" b="0" dirty="0" smtClean="0"/>
                        <a:t>Access link </a:t>
                      </a:r>
                      <a:endParaRPr lang="en-US" sz="2000" b="0" dirty="0"/>
                    </a:p>
                  </a:txBody>
                  <a:tcPr>
                    <a:noFill/>
                  </a:tcPr>
                </a:tc>
                <a:extLst>
                  <a:ext uri="{0D108BD9-81ED-4DB2-BD59-A6C34878D82A}">
                    <a16:rowId xmlns:a16="http://schemas.microsoft.com/office/drawing/2014/main" val="10003"/>
                  </a:ext>
                </a:extLst>
              </a:tr>
              <a:tr h="370840">
                <a:tc>
                  <a:txBody>
                    <a:bodyPr/>
                    <a:lstStyle/>
                    <a:p>
                      <a:pPr algn="ctr"/>
                      <a:r>
                        <a:rPr lang="en-US" sz="2000" b="0" dirty="0" smtClean="0"/>
                        <a:t>Control link </a:t>
                      </a:r>
                      <a:endParaRPr lang="en-US" sz="2000" b="0" dirty="0"/>
                    </a:p>
                  </a:txBody>
                  <a:tcPr>
                    <a:noFill/>
                  </a:tcPr>
                </a:tc>
                <a:extLst>
                  <a:ext uri="{0D108BD9-81ED-4DB2-BD59-A6C34878D82A}">
                    <a16:rowId xmlns:a16="http://schemas.microsoft.com/office/drawing/2014/main" val="10004"/>
                  </a:ext>
                </a:extLst>
              </a:tr>
              <a:tr h="370840">
                <a:tc>
                  <a:txBody>
                    <a:bodyPr/>
                    <a:lstStyle/>
                    <a:p>
                      <a:pPr algn="ctr"/>
                      <a:r>
                        <a:rPr lang="en-US" sz="2000" b="0" dirty="0" smtClean="0"/>
                        <a:t>Actual parameters</a:t>
                      </a:r>
                      <a:endParaRPr lang="en-US" sz="2000" b="0" dirty="0"/>
                    </a:p>
                  </a:txBody>
                  <a:tcPr>
                    <a:noFill/>
                  </a:tcPr>
                </a:tc>
                <a:extLst>
                  <a:ext uri="{0D108BD9-81ED-4DB2-BD59-A6C34878D82A}">
                    <a16:rowId xmlns:a16="http://schemas.microsoft.com/office/drawing/2014/main" val="10005"/>
                  </a:ext>
                </a:extLst>
              </a:tr>
              <a:tr h="370840">
                <a:tc>
                  <a:txBody>
                    <a:bodyPr/>
                    <a:lstStyle/>
                    <a:p>
                      <a:pPr algn="ctr"/>
                      <a:r>
                        <a:rPr lang="en-US" sz="2000" b="0" dirty="0" smtClean="0"/>
                        <a:t>Return value</a:t>
                      </a:r>
                      <a:endParaRPr lang="en-US" sz="2000" b="0" dirty="0"/>
                    </a:p>
                  </a:txBody>
                  <a:tcP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6924534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Compile-Time Layout of Local Data</a:t>
            </a:r>
            <a:endParaRPr lang="en-US" dirty="0"/>
          </a:p>
        </p:txBody>
      </p:sp>
      <p:sp>
        <p:nvSpPr>
          <p:cNvPr id="3" name="Content Placeholder 2"/>
          <p:cNvSpPr>
            <a:spLocks noGrp="1"/>
          </p:cNvSpPr>
          <p:nvPr>
            <p:ph idx="1"/>
          </p:nvPr>
        </p:nvSpPr>
        <p:spPr/>
        <p:txBody>
          <a:bodyPr>
            <a:normAutofit lnSpcReduction="10000"/>
          </a:bodyPr>
          <a:lstStyle/>
          <a:p>
            <a:pPr lvl="0" algn="just"/>
            <a:r>
              <a:rPr lang="en-US" dirty="0" smtClean="0"/>
              <a:t>The </a:t>
            </a:r>
            <a:r>
              <a:rPr lang="en-US" dirty="0"/>
              <a:t>amount of storage needed for a name is determined from its type.</a:t>
            </a:r>
          </a:p>
          <a:p>
            <a:pPr lvl="0" algn="just"/>
            <a:r>
              <a:rPr lang="en-US" dirty="0" smtClean="0"/>
              <a:t>The </a:t>
            </a:r>
            <a:r>
              <a:rPr lang="en-US" dirty="0"/>
              <a:t>field of local data is laid out as the declarations in a procedure are examined at compile time.</a:t>
            </a:r>
          </a:p>
          <a:p>
            <a:pPr lvl="0" algn="just"/>
            <a:r>
              <a:rPr lang="en-US" dirty="0"/>
              <a:t>Variable length data has been kept outside this field.</a:t>
            </a:r>
          </a:p>
          <a:p>
            <a:pPr lvl="0" algn="just"/>
            <a:r>
              <a:rPr lang="en-US" dirty="0"/>
              <a:t>We keep a count of the memory locations that have been allocated for previous declarations.</a:t>
            </a:r>
          </a:p>
          <a:p>
            <a:pPr lvl="0" algn="just"/>
            <a:r>
              <a:rPr lang="en-US" dirty="0"/>
              <a:t>From the count we determine a relative address of the storage for a local with respect to some position such as the beginning of the activation record.</a:t>
            </a:r>
          </a:p>
          <a:p>
            <a:pPr algn="just"/>
            <a:r>
              <a:rPr lang="en-US" dirty="0"/>
              <a:t>The storage layout for data objects is strongly influenced by the addressing constraints of the target machine.</a:t>
            </a:r>
          </a:p>
        </p:txBody>
      </p:sp>
    </p:spTree>
    <p:extLst>
      <p:ext uri="{BB962C8B-B14F-4D97-AF65-F5344CB8AC3E}">
        <p14:creationId xmlns:p14="http://schemas.microsoft.com/office/powerpoint/2010/main" val="4206151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27658</TotalTime>
  <Words>2482</Words>
  <Application>Microsoft Office PowerPoint</Application>
  <PresentationFormat>On-screen Show (4:3)</PresentationFormat>
  <Paragraphs>304</Paragraphs>
  <Slides>42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Arial</vt:lpstr>
      <vt:lpstr>Calibri</vt:lpstr>
      <vt:lpstr>Open Sans</vt:lpstr>
      <vt:lpstr>Open Sans Extrabold</vt:lpstr>
      <vt:lpstr>Open Sans Semibold</vt:lpstr>
      <vt:lpstr>Times New Roman</vt:lpstr>
      <vt:lpstr>Wingdings</vt:lpstr>
      <vt:lpstr>Office Theme</vt:lpstr>
      <vt:lpstr>Unit – 4 Pushdown Automata</vt:lpstr>
      <vt:lpstr>Source Language Issues</vt:lpstr>
      <vt:lpstr>Source Language Issues</vt:lpstr>
      <vt:lpstr>Storage Organization</vt:lpstr>
      <vt:lpstr>Subdivision of Runtime Memory</vt:lpstr>
      <vt:lpstr>Subdivision of Runtime Memory</vt:lpstr>
      <vt:lpstr>Activation Record</vt:lpstr>
      <vt:lpstr>Activation Record</vt:lpstr>
      <vt:lpstr>Compile-Time Layout of Local Data</vt:lpstr>
      <vt:lpstr>Storage Allocation Strategies</vt:lpstr>
      <vt:lpstr>Storage allocation strategies</vt:lpstr>
      <vt:lpstr>Static allocation</vt:lpstr>
      <vt:lpstr>Stack allocation</vt:lpstr>
      <vt:lpstr>Stack allocation: Calling Sequences</vt:lpstr>
      <vt:lpstr>Stack allocation: Calling Sequences</vt:lpstr>
      <vt:lpstr>Stack allocation: Calling Sequences</vt:lpstr>
      <vt:lpstr>Stack allocation: Calling Sequences</vt:lpstr>
      <vt:lpstr>Stack allocation: Variable length data on stack</vt:lpstr>
      <vt:lpstr>Stack allocation: Dangling Reference</vt:lpstr>
      <vt:lpstr>Heap Allocation</vt:lpstr>
      <vt:lpstr>Access to Non local names</vt:lpstr>
      <vt:lpstr>Parameter Passing Methods</vt:lpstr>
      <vt:lpstr>Parameter passing methods</vt:lpstr>
      <vt:lpstr>Call by Value</vt:lpstr>
      <vt:lpstr>Call by Reference</vt:lpstr>
      <vt:lpstr>Copy Restore</vt:lpstr>
      <vt:lpstr>Call by Name</vt:lpstr>
      <vt:lpstr>Symbol Table</vt:lpstr>
      <vt:lpstr>Symbol Table</vt:lpstr>
      <vt:lpstr>Data structures for a symbol table</vt:lpstr>
      <vt:lpstr>Data structures for a symbol table</vt:lpstr>
      <vt:lpstr>Data structures for a symbol table</vt:lpstr>
      <vt:lpstr>Data structures for a symbol table</vt:lpstr>
      <vt:lpstr>Data structures for a symbol table</vt:lpstr>
      <vt:lpstr>Dynamic Storage Allocation Techniques</vt:lpstr>
      <vt:lpstr>Dynamic Storage Allocation Techniques</vt:lpstr>
      <vt:lpstr>Explicit Allocation: for Fixed Size Blocks</vt:lpstr>
      <vt:lpstr>Explicit Allocation: for Variable Sized Blocks</vt:lpstr>
      <vt:lpstr>Implicit Allocation</vt:lpstr>
      <vt:lpstr>Implicit Allocation: Reference count </vt:lpstr>
      <vt:lpstr>Implicit Allocation: Marking techniques</vt:lpstr>
      <vt:lpstr>End of Unit-6</vt:lpstr>
    </vt:vector>
  </TitlesOfParts>
  <Company>Darshan Institute of Engg. &amp; 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W5 of Computer Engineering (Why, What, When, Where, How)</dc:title>
  <dc:creator>Darshan Institute of Engg. &amp; Tech.</dc:creator>
  <cp:lastModifiedBy>NAIMISH</cp:lastModifiedBy>
  <cp:revision>1949</cp:revision>
  <dcterms:created xsi:type="dcterms:W3CDTF">2013-05-17T03:00:03Z</dcterms:created>
  <dcterms:modified xsi:type="dcterms:W3CDTF">2017-10-15T17:36:13Z</dcterms:modified>
</cp:coreProperties>
</file>