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436" r:id="rId3"/>
    <p:sldId id="437" r:id="rId4"/>
    <p:sldId id="438" r:id="rId5"/>
    <p:sldId id="439" r:id="rId6"/>
    <p:sldId id="440" r:id="rId7"/>
    <p:sldId id="441" r:id="rId8"/>
    <p:sldId id="442" r:id="rId9"/>
    <p:sldId id="443" r:id="rId10"/>
    <p:sldId id="444" r:id="rId11"/>
    <p:sldId id="445" r:id="rId12"/>
    <p:sldId id="446" r:id="rId13"/>
    <p:sldId id="450" r:id="rId14"/>
    <p:sldId id="449" r:id="rId15"/>
    <p:sldId id="448" r:id="rId16"/>
    <p:sldId id="447" r:id="rId17"/>
    <p:sldId id="452" r:id="rId18"/>
    <p:sldId id="453" r:id="rId19"/>
    <p:sldId id="455" r:id="rId20"/>
    <p:sldId id="458" r:id="rId21"/>
    <p:sldId id="457" r:id="rId22"/>
    <p:sldId id="460" r:id="rId23"/>
    <p:sldId id="461" r:id="rId24"/>
    <p:sldId id="469" r:id="rId25"/>
    <p:sldId id="470" r:id="rId26"/>
    <p:sldId id="471" r:id="rId27"/>
    <p:sldId id="462" r:id="rId28"/>
    <p:sldId id="463" r:id="rId29"/>
    <p:sldId id="464" r:id="rId30"/>
    <p:sldId id="465" r:id="rId31"/>
    <p:sldId id="466" r:id="rId32"/>
    <p:sldId id="467" r:id="rId33"/>
    <p:sldId id="46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1i5m2zXP79LNKTTx1fKpSg==" hashData="m9Uz2kEvg3cmyOPZge4/JtS9f84="/>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E329C0"/>
    <a:srgbClr val="11C1FF"/>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94660"/>
  </p:normalViewPr>
  <p:slideViewPr>
    <p:cSldViewPr>
      <p:cViewPr>
        <p:scale>
          <a:sx n="76" d="100"/>
          <a:sy n="76" d="100"/>
        </p:scale>
        <p:origin x="-1176" y="1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12/09/2017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
        <p:nvSpPr>
          <p:cNvPr id="7"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7 : Code Optimization</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8"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3600" b="1">
                <a:latin typeface="+mj-lt"/>
                <a:ea typeface="Open Sans" panose="020B0606030504020204"/>
                <a:cs typeface="Open Sans" panose="020B0606030504020204"/>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kern="1200" noProof="1" smtClean="0">
                <a:solidFill>
                  <a:srgbClr val="FFFFFF"/>
                </a:solidFill>
                <a:latin typeface="+mn-lt"/>
                <a:ea typeface="Open Sans" panose="020B0606030504020204" pitchFamily="34" charset="0"/>
                <a:cs typeface="Open Sans" panose="020B0606030504020204" pitchFamily="34" charset="0"/>
              </a:rPr>
              <a:t>Unit</a:t>
            </a:r>
            <a:r>
              <a:rPr lang="da-DK" sz="1800" kern="1200" baseline="0" noProof="1" smtClean="0">
                <a:solidFill>
                  <a:srgbClr val="FFFFFF"/>
                </a:solidFill>
                <a:latin typeface="+mn-lt"/>
                <a:ea typeface="Open Sans" panose="020B0606030504020204" pitchFamily="34" charset="0"/>
                <a:cs typeface="Open Sans" panose="020B0606030504020204" pitchFamily="34" charset="0"/>
              </a:rPr>
              <a:t> – 7 : Code Optimization</a:t>
            </a:r>
            <a:endParaRPr lang="da-DK" sz="1800" kern="1200" noProof="1">
              <a:solidFill>
                <a:srgbClr val="FFFFFF"/>
              </a:solidFill>
              <a:latin typeface="+mn-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724400"/>
            <a:ext cx="4876800" cy="1676400"/>
          </a:xfrm>
        </p:spPr>
        <p:txBody>
          <a:bodyPr>
            <a:noAutofit/>
          </a:bodyPr>
          <a:lstStyle/>
          <a:p>
            <a:pPr algn="l">
              <a:spcBef>
                <a:spcPts val="0"/>
              </a:spcBef>
            </a:pP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36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Dixita</a:t>
            </a: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36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Kagathara</a:t>
            </a:r>
            <a:endPar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endParaRPr lang="en-US" sz="1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000" dirty="0" err="1" smtClean="0">
                <a:solidFill>
                  <a:schemeClr val="tx1">
                    <a:lumMod val="75000"/>
                    <a:lumOff val="25000"/>
                  </a:schemeClr>
                </a:solidFill>
              </a:rPr>
              <a:t>dixita.kagathara</a:t>
            </a:r>
            <a:r>
              <a:rPr lang="en-US" sz="2000" dirty="0" smtClean="0">
                <a:solidFill>
                  <a:schemeClr val="tx1">
                    <a:lumMod val="75000"/>
                    <a:lumOff val="25000"/>
                  </a:schemeClr>
                </a:solidFill>
                <a:latin typeface="+mj-lt"/>
                <a:ea typeface="Open Sans" panose="020B0606030504020204" pitchFamily="34" charset="0"/>
                <a:cs typeface="Open Sans" panose="020B0606030504020204" pitchFamily="34" charset="0"/>
              </a:rPr>
              <a:t>@darshan.ac.in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Compiler Design (2170701)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228601"/>
            <a:ext cx="7467600" cy="4267200"/>
          </a:xfrm>
        </p:spPr>
        <p:txBody>
          <a:bodyPr anchor="b">
            <a:noAutofit/>
          </a:bodyPr>
          <a:lstStyle/>
          <a:p>
            <a:pPr algn="l"/>
            <a:r>
              <a:rPr lang="en-US" sz="7200" b="1" dirty="0" smtClean="0">
                <a:solidFill>
                  <a:schemeClr val="bg1"/>
                </a:solidFill>
                <a:latin typeface="+mj-lt"/>
                <a:ea typeface="Open Sans Semibold" panose="020B0706030804020204" pitchFamily="34" charset="0"/>
                <a:cs typeface="Open Sans Semibold" panose="020B0706030804020204" pitchFamily="34" charset="0"/>
              </a:rPr>
              <a:t>Unit – 4</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7200" b="1" dirty="0" smtClean="0">
                <a:solidFill>
                  <a:schemeClr val="bg1"/>
                </a:solidFill>
                <a:latin typeface="+mj-lt"/>
                <a:ea typeface="Open Sans Semibold" panose="020B0706030804020204" pitchFamily="34" charset="0"/>
                <a:cs typeface="Open Sans Semibold" panose="020B0706030804020204" pitchFamily="34" charset="0"/>
              </a:rPr>
              <a:t>Pushdown Automata</a:t>
            </a:r>
            <a:endParaRPr lang="en-US" sz="72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1066800"/>
          </a:xfrm>
          <a:prstGeom prst="rect">
            <a:avLst/>
          </a:prstGeom>
        </p:spPr>
      </p:pic>
      <p:sp>
        <p:nvSpPr>
          <p:cNvPr id="10" name="Snip Single Corner Rectangle 9"/>
          <p:cNvSpPr/>
          <p:nvPr/>
        </p:nvSpPr>
        <p:spPr>
          <a:xfrm>
            <a:off x="0" y="0"/>
            <a:ext cx="9144000" cy="4495801"/>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b="1" dirty="0" smtClean="0"/>
              <a:t>Unit – 7</a:t>
            </a:r>
          </a:p>
          <a:p>
            <a:r>
              <a:rPr lang="en-US" sz="6000" b="1" dirty="0" smtClean="0"/>
              <a:t>Code Optimization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Peephole Optimization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684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Peephole optimization</a:t>
            </a:r>
          </a:p>
        </p:txBody>
      </p:sp>
      <p:sp>
        <p:nvSpPr>
          <p:cNvPr id="3" name="Content Placeholder 2"/>
          <p:cNvSpPr>
            <a:spLocks noGrp="1"/>
          </p:cNvSpPr>
          <p:nvPr>
            <p:ph idx="1"/>
          </p:nvPr>
        </p:nvSpPr>
        <p:spPr/>
        <p:txBody>
          <a:bodyPr>
            <a:normAutofit/>
          </a:bodyPr>
          <a:lstStyle/>
          <a:p>
            <a:pPr algn="just"/>
            <a:r>
              <a:rPr lang="en-US" dirty="0" smtClean="0"/>
              <a:t>Peephole </a:t>
            </a:r>
            <a:r>
              <a:rPr lang="en-US" dirty="0"/>
              <a:t>optimization is a simple and effective technique for locally improving target code. </a:t>
            </a:r>
            <a:endParaRPr lang="en-US" dirty="0" smtClean="0"/>
          </a:p>
          <a:p>
            <a:pPr algn="just"/>
            <a:r>
              <a:rPr lang="en-US" dirty="0" smtClean="0"/>
              <a:t>This </a:t>
            </a:r>
            <a:r>
              <a:rPr lang="en-US" dirty="0"/>
              <a:t>technique is applied to improve the performance of the target program by examining the short sequence of target instructions (called the peephole) and replacing these instructions by shorter or faster sequence whenever possible. </a:t>
            </a:r>
            <a:endParaRPr lang="en-US" dirty="0" smtClean="0"/>
          </a:p>
          <a:p>
            <a:pPr algn="just"/>
            <a:r>
              <a:rPr lang="en-US" dirty="0" smtClean="0"/>
              <a:t>Peephole </a:t>
            </a:r>
            <a:r>
              <a:rPr lang="en-US" dirty="0"/>
              <a:t>is a small, moving window on the target program</a:t>
            </a:r>
            <a:r>
              <a:rPr lang="en-US" dirty="0" smtClean="0"/>
              <a:t>.</a:t>
            </a:r>
          </a:p>
          <a:p>
            <a:pPr marL="457200" indent="0" algn="just">
              <a:buNone/>
            </a:pPr>
            <a:endParaRPr lang="en-US" dirty="0"/>
          </a:p>
        </p:txBody>
      </p:sp>
    </p:spTree>
    <p:extLst>
      <p:ext uri="{BB962C8B-B14F-4D97-AF65-F5344CB8AC3E}">
        <p14:creationId xmlns:p14="http://schemas.microsoft.com/office/powerpoint/2010/main" val="277091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Redundant </a:t>
            </a:r>
            <a:r>
              <a:rPr lang="en-US" dirty="0" smtClean="0"/>
              <a:t>Loads &amp; Stores</a:t>
            </a:r>
            <a:endParaRPr lang="en-US" dirty="0"/>
          </a:p>
        </p:txBody>
      </p:sp>
      <p:sp>
        <p:nvSpPr>
          <p:cNvPr id="3" name="Content Placeholder 2"/>
          <p:cNvSpPr>
            <a:spLocks noGrp="1"/>
          </p:cNvSpPr>
          <p:nvPr>
            <p:ph idx="1"/>
          </p:nvPr>
        </p:nvSpPr>
        <p:spPr/>
        <p:txBody>
          <a:bodyPr/>
          <a:lstStyle/>
          <a:p>
            <a:pPr lvl="0" algn="just"/>
            <a:r>
              <a:rPr lang="en-US" dirty="0"/>
              <a:t>Especially the redundant loads and stores can be eliminated in </a:t>
            </a:r>
            <a:r>
              <a:rPr lang="en-US" dirty="0" smtClean="0"/>
              <a:t>following </a:t>
            </a:r>
            <a:r>
              <a:rPr lang="en-US" dirty="0"/>
              <a:t>type of transformations.</a:t>
            </a:r>
          </a:p>
          <a:p>
            <a:pPr algn="just"/>
            <a:r>
              <a:rPr lang="en-US" dirty="0"/>
              <a:t>Example:</a:t>
            </a:r>
          </a:p>
          <a:p>
            <a:pPr marL="0" indent="0" algn="just">
              <a:buNone/>
            </a:pPr>
            <a:r>
              <a:rPr lang="en-US" dirty="0"/>
              <a:t>	MOV R0,x</a:t>
            </a:r>
          </a:p>
          <a:p>
            <a:pPr marL="0" indent="0" algn="just">
              <a:buNone/>
            </a:pPr>
            <a:r>
              <a:rPr lang="en-US" dirty="0"/>
              <a:t>	</a:t>
            </a:r>
            <a:r>
              <a:rPr lang="en-US" dirty="0">
                <a:solidFill>
                  <a:srgbClr val="FF0000"/>
                </a:solidFill>
              </a:rPr>
              <a:t>MOV x,R0</a:t>
            </a:r>
          </a:p>
          <a:p>
            <a:pPr algn="just"/>
            <a:r>
              <a:rPr lang="en-US" dirty="0"/>
              <a:t>We can eliminate the second instruction since x is in already R0. </a:t>
            </a:r>
          </a:p>
        </p:txBody>
      </p:sp>
    </p:spTree>
    <p:extLst>
      <p:ext uri="{BB962C8B-B14F-4D97-AF65-F5344CB8AC3E}">
        <p14:creationId xmlns:p14="http://schemas.microsoft.com/office/powerpoint/2010/main" val="205163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Control Optimization</a:t>
            </a:r>
            <a:endParaRPr lang="en-US" dirty="0"/>
          </a:p>
        </p:txBody>
      </p:sp>
      <p:sp>
        <p:nvSpPr>
          <p:cNvPr id="3" name="Content Placeholder 2"/>
          <p:cNvSpPr>
            <a:spLocks noGrp="1"/>
          </p:cNvSpPr>
          <p:nvPr>
            <p:ph idx="1"/>
          </p:nvPr>
        </p:nvSpPr>
        <p:spPr/>
        <p:txBody>
          <a:bodyPr>
            <a:normAutofit/>
          </a:bodyPr>
          <a:lstStyle/>
          <a:p>
            <a:pPr lvl="0" algn="just"/>
            <a:r>
              <a:rPr lang="en-US" sz="2200" dirty="0"/>
              <a:t>The unnecessary jumps can be eliminated in either the intermediate code or the target code by the following types of peephole optimizations.</a:t>
            </a:r>
          </a:p>
          <a:p>
            <a:pPr lvl="0" algn="just"/>
            <a:r>
              <a:rPr lang="en-US" sz="2200" dirty="0"/>
              <a:t>We can replace the jump sequence.</a:t>
            </a:r>
          </a:p>
          <a:p>
            <a:pPr marL="0" indent="0" algn="just">
              <a:buNone/>
            </a:pPr>
            <a:r>
              <a:rPr lang="en-US" i="1" dirty="0"/>
              <a:t>	</a:t>
            </a:r>
            <a:endParaRPr lang="en-US" i="1" dirty="0" smtClean="0"/>
          </a:p>
          <a:p>
            <a:pPr algn="just"/>
            <a:endParaRPr lang="en-US" i="1" dirty="0"/>
          </a:p>
          <a:p>
            <a:pPr algn="just"/>
            <a:endParaRPr lang="en-US" dirty="0" smtClean="0"/>
          </a:p>
          <a:p>
            <a:pPr algn="just"/>
            <a:r>
              <a:rPr lang="en-US" dirty="0" smtClean="0"/>
              <a:t>It </a:t>
            </a:r>
            <a:r>
              <a:rPr lang="en-US" dirty="0"/>
              <a:t>may be possible to eliminate the statement </a:t>
            </a:r>
            <a:r>
              <a:rPr lang="en-US" dirty="0">
                <a:solidFill>
                  <a:srgbClr val="FF0000"/>
                </a:solidFill>
              </a:rPr>
              <a:t>L1: </a:t>
            </a:r>
            <a:r>
              <a:rPr lang="en-US" dirty="0" err="1">
                <a:solidFill>
                  <a:srgbClr val="FF0000"/>
                </a:solidFill>
              </a:rPr>
              <a:t>goto</a:t>
            </a:r>
            <a:r>
              <a:rPr lang="en-US" dirty="0">
                <a:solidFill>
                  <a:srgbClr val="FF0000"/>
                </a:solidFill>
              </a:rPr>
              <a:t> L2 </a:t>
            </a:r>
            <a:r>
              <a:rPr lang="en-US" dirty="0"/>
              <a:t>provided it is preceded by an unconditional jump. </a:t>
            </a:r>
            <a:endParaRPr lang="en-US" dirty="0" smtClean="0"/>
          </a:p>
          <a:p>
            <a:pPr algn="just"/>
            <a:r>
              <a:rPr lang="en-US" dirty="0" smtClean="0"/>
              <a:t>Similarly</a:t>
            </a:r>
            <a:r>
              <a:rPr lang="en-US" dirty="0"/>
              <a:t>, the </a:t>
            </a:r>
            <a:r>
              <a:rPr lang="en-US" dirty="0" smtClean="0"/>
              <a:t>sequence</a:t>
            </a:r>
          </a:p>
          <a:p>
            <a:pPr marL="344488" indent="0" algn="just">
              <a:buNone/>
            </a:pPr>
            <a:r>
              <a:rPr lang="en-US" dirty="0" smtClean="0"/>
              <a:t>Can be replaced by</a:t>
            </a:r>
            <a:endParaRPr lang="en-US" dirty="0"/>
          </a:p>
          <a:p>
            <a:pPr marL="0" indent="0" algn="just">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47960929"/>
              </p:ext>
            </p:extLst>
          </p:nvPr>
        </p:nvGraphicFramePr>
        <p:xfrm>
          <a:off x="1600200" y="2895600"/>
          <a:ext cx="6248402" cy="1097280"/>
        </p:xfrm>
        <a:graphic>
          <a:graphicData uri="http://schemas.openxmlformats.org/drawingml/2006/table">
            <a:tbl>
              <a:tblPr firstRow="1" firstCol="1" bandRow="1">
                <a:tableStyleId>{5C22544A-7EE6-4342-B048-85BDC9FD1C3A}</a:tableStyleId>
              </a:tblPr>
              <a:tblGrid>
                <a:gridCol w="2667000"/>
                <a:gridCol w="514101"/>
                <a:gridCol w="3067301"/>
              </a:tblGrid>
              <a:tr h="838200">
                <a:tc>
                  <a:txBody>
                    <a:bodyPr/>
                    <a:lstStyle/>
                    <a:p>
                      <a:r>
                        <a:rPr lang="en-US" sz="2200" b="0" dirty="0" smtClean="0">
                          <a:solidFill>
                            <a:schemeClr val="tx1"/>
                          </a:solidFill>
                        </a:rPr>
                        <a:t> </a:t>
                      </a:r>
                      <a:r>
                        <a:rPr lang="en-US" sz="2400" b="0" i="1" dirty="0" err="1" smtClean="0">
                          <a:solidFill>
                            <a:schemeClr val="tx1"/>
                          </a:solidFill>
                        </a:rPr>
                        <a:t>Goto</a:t>
                      </a:r>
                      <a:r>
                        <a:rPr lang="en-US" sz="2400" b="0" i="1" dirty="0" smtClean="0">
                          <a:solidFill>
                            <a:schemeClr val="tx1"/>
                          </a:solidFill>
                        </a:rPr>
                        <a:t> L1</a:t>
                      </a:r>
                      <a:endParaRPr lang="en-US" sz="2400" b="0" dirty="0" smtClean="0">
                        <a:solidFill>
                          <a:schemeClr val="tx1"/>
                        </a:solidFill>
                      </a:endParaRPr>
                    </a:p>
                    <a:p>
                      <a:r>
                        <a:rPr lang="en-US" sz="2400" b="0" i="1" dirty="0" smtClean="0">
                          <a:solidFill>
                            <a:schemeClr val="tx1"/>
                          </a:solidFill>
                        </a:rPr>
                        <a:t>	……</a:t>
                      </a:r>
                      <a:endParaRPr lang="en-US" sz="2400" b="0" dirty="0" smtClean="0">
                        <a:solidFill>
                          <a:schemeClr val="tx1"/>
                        </a:solidFill>
                      </a:endParaRPr>
                    </a:p>
                    <a:p>
                      <a:r>
                        <a:rPr lang="en-US" sz="2400" b="0" i="1" dirty="0" smtClean="0">
                          <a:solidFill>
                            <a:schemeClr val="tx1"/>
                          </a:solidFill>
                        </a:rPr>
                        <a:t>L1: </a:t>
                      </a:r>
                      <a:r>
                        <a:rPr lang="en-US" sz="2400" b="0" i="1" dirty="0" err="1" smtClean="0">
                          <a:solidFill>
                            <a:schemeClr val="tx1"/>
                          </a:solidFill>
                        </a:rPr>
                        <a:t>goto</a:t>
                      </a:r>
                      <a:r>
                        <a:rPr lang="en-US" sz="2400" b="0" i="1" dirty="0" smtClean="0">
                          <a:solidFill>
                            <a:schemeClr val="tx1"/>
                          </a:solidFill>
                        </a:rPr>
                        <a:t> L2</a:t>
                      </a:r>
                      <a:endParaRPr lang="en-US" sz="2400" b="0" dirty="0">
                        <a:solidFill>
                          <a:schemeClr val="tx1"/>
                        </a:solidFill>
                      </a:endParaRPr>
                    </a:p>
                  </a:txBody>
                  <a:tcPr marL="68580" marR="68580" marT="0" marB="0">
                    <a:noFill/>
                  </a:tcPr>
                </a:tc>
                <a:tc>
                  <a:txBody>
                    <a:bodyPr/>
                    <a:lstStyle/>
                    <a:p>
                      <a:pPr marL="0" marR="0" algn="just">
                        <a:lnSpc>
                          <a:spcPct val="115000"/>
                        </a:lnSpc>
                        <a:spcBef>
                          <a:spcPts val="0"/>
                        </a:spcBef>
                        <a:spcAft>
                          <a:spcPts val="0"/>
                        </a:spcAft>
                      </a:pPr>
                      <a:r>
                        <a:rPr lang="en-US" sz="2200" b="0" dirty="0">
                          <a:solidFill>
                            <a:schemeClr val="tx1"/>
                          </a:solidFill>
                          <a:effectLst/>
                        </a:rPr>
                        <a:t> </a:t>
                      </a:r>
                      <a:endParaRPr lang="en-US" sz="2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r>
                        <a:rPr lang="en-US" sz="2400" b="0" i="1" dirty="0" err="1" smtClean="0">
                          <a:solidFill>
                            <a:schemeClr val="tx1"/>
                          </a:solidFill>
                        </a:rPr>
                        <a:t>Goto</a:t>
                      </a:r>
                      <a:r>
                        <a:rPr lang="en-US" sz="2400" b="0" i="1" dirty="0" smtClean="0">
                          <a:solidFill>
                            <a:schemeClr val="tx1"/>
                          </a:solidFill>
                        </a:rPr>
                        <a:t> L2</a:t>
                      </a:r>
                      <a:endParaRPr lang="en-US" sz="2400" b="0" dirty="0" smtClean="0">
                        <a:solidFill>
                          <a:schemeClr val="tx1"/>
                        </a:solidFill>
                      </a:endParaRPr>
                    </a:p>
                  </a:txBody>
                  <a:tcPr marL="68580" marR="68580" marT="0" marB="0">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21998519"/>
              </p:ext>
            </p:extLst>
          </p:nvPr>
        </p:nvGraphicFramePr>
        <p:xfrm>
          <a:off x="3657600" y="5110162"/>
          <a:ext cx="6248402" cy="1295400"/>
        </p:xfrm>
        <a:graphic>
          <a:graphicData uri="http://schemas.openxmlformats.org/drawingml/2006/table">
            <a:tbl>
              <a:tblPr firstRow="1" firstCol="1" bandRow="1">
                <a:tableStyleId>{5C22544A-7EE6-4342-B048-85BDC9FD1C3A}</a:tableStyleId>
              </a:tblPr>
              <a:tblGrid>
                <a:gridCol w="2667000"/>
                <a:gridCol w="514101"/>
                <a:gridCol w="3067301"/>
              </a:tblGrid>
              <a:tr h="1295400">
                <a:tc>
                  <a:txBody>
                    <a:bodyPr/>
                    <a:lstStyle/>
                    <a:p>
                      <a:r>
                        <a:rPr lang="en-US" sz="2200" b="0" dirty="0" smtClean="0">
                          <a:solidFill>
                            <a:schemeClr val="tx1"/>
                          </a:solidFill>
                        </a:rPr>
                        <a:t> </a:t>
                      </a:r>
                      <a:r>
                        <a:rPr lang="en-US" sz="2400" b="0" i="1" dirty="0" smtClean="0">
                          <a:solidFill>
                            <a:schemeClr val="tx1"/>
                          </a:solidFill>
                        </a:rPr>
                        <a:t>If a&lt;b </a:t>
                      </a:r>
                      <a:r>
                        <a:rPr lang="en-US" sz="2400" b="0" i="1" dirty="0" err="1" smtClean="0">
                          <a:solidFill>
                            <a:schemeClr val="tx1"/>
                          </a:solidFill>
                        </a:rPr>
                        <a:t>goto</a:t>
                      </a:r>
                      <a:r>
                        <a:rPr lang="en-US" sz="2400" b="0" i="1" dirty="0" smtClean="0">
                          <a:solidFill>
                            <a:schemeClr val="tx1"/>
                          </a:solidFill>
                        </a:rPr>
                        <a:t> L1</a:t>
                      </a:r>
                      <a:endParaRPr lang="en-US" sz="2400" b="0" dirty="0" smtClean="0">
                        <a:solidFill>
                          <a:schemeClr val="tx1"/>
                        </a:solidFill>
                      </a:endParaRPr>
                    </a:p>
                    <a:p>
                      <a:r>
                        <a:rPr lang="en-US" sz="2400" b="0" i="1" dirty="0" smtClean="0">
                          <a:solidFill>
                            <a:schemeClr val="tx1"/>
                          </a:solidFill>
                        </a:rPr>
                        <a:t>	……</a:t>
                      </a:r>
                      <a:endParaRPr lang="en-US" sz="2400" b="0" dirty="0" smtClean="0">
                        <a:solidFill>
                          <a:schemeClr val="tx1"/>
                        </a:solidFill>
                      </a:endParaRPr>
                    </a:p>
                    <a:p>
                      <a:r>
                        <a:rPr lang="en-US" sz="2400" b="0" i="1" dirty="0" smtClean="0">
                          <a:solidFill>
                            <a:schemeClr val="tx1"/>
                          </a:solidFill>
                        </a:rPr>
                        <a:t>L1: </a:t>
                      </a:r>
                      <a:r>
                        <a:rPr lang="en-US" sz="2400" b="0" i="1" dirty="0" err="1" smtClean="0">
                          <a:solidFill>
                            <a:schemeClr val="tx1"/>
                          </a:solidFill>
                        </a:rPr>
                        <a:t>goto</a:t>
                      </a:r>
                      <a:r>
                        <a:rPr lang="en-US" sz="2400" b="0" i="1" dirty="0" smtClean="0">
                          <a:solidFill>
                            <a:schemeClr val="tx1"/>
                          </a:solidFill>
                        </a:rPr>
                        <a:t> L2</a:t>
                      </a:r>
                      <a:endParaRPr lang="en-US" sz="2400" b="0" dirty="0">
                        <a:solidFill>
                          <a:schemeClr val="tx1"/>
                        </a:solidFill>
                      </a:endParaRPr>
                    </a:p>
                  </a:txBody>
                  <a:tcPr marL="68580" marR="68580" marT="0" marB="0">
                    <a:noFill/>
                  </a:tcPr>
                </a:tc>
                <a:tc>
                  <a:txBody>
                    <a:bodyPr/>
                    <a:lstStyle/>
                    <a:p>
                      <a:pPr marL="0" marR="0" algn="just">
                        <a:lnSpc>
                          <a:spcPct val="115000"/>
                        </a:lnSpc>
                        <a:spcBef>
                          <a:spcPts val="0"/>
                        </a:spcBef>
                        <a:spcAft>
                          <a:spcPts val="0"/>
                        </a:spcAft>
                      </a:pPr>
                      <a:r>
                        <a:rPr lang="en-US" sz="2200" b="0" dirty="0">
                          <a:solidFill>
                            <a:schemeClr val="tx1"/>
                          </a:solidFill>
                          <a:effectLst/>
                        </a:rPr>
                        <a:t> </a:t>
                      </a:r>
                      <a:endParaRPr lang="en-US" sz="2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r>
                        <a:rPr lang="en-US" sz="2400" b="0" i="1" dirty="0" smtClean="0">
                          <a:solidFill>
                            <a:schemeClr val="tx1"/>
                          </a:solidFill>
                        </a:rPr>
                        <a:t>If a&lt;b </a:t>
                      </a:r>
                      <a:r>
                        <a:rPr lang="en-US" sz="2400" b="0" i="1" dirty="0" err="1" smtClean="0">
                          <a:solidFill>
                            <a:schemeClr val="tx1"/>
                          </a:solidFill>
                        </a:rPr>
                        <a:t>goto</a:t>
                      </a:r>
                      <a:r>
                        <a:rPr lang="en-US" sz="2400" b="0" i="1" dirty="0" smtClean="0">
                          <a:solidFill>
                            <a:schemeClr val="tx1"/>
                          </a:solidFill>
                        </a:rPr>
                        <a:t> L2</a:t>
                      </a:r>
                      <a:endParaRPr lang="en-US" sz="2400" b="0" dirty="0" smtClean="0">
                        <a:solidFill>
                          <a:schemeClr val="tx1"/>
                        </a:solidFill>
                      </a:endParaRPr>
                    </a:p>
                  </a:txBody>
                  <a:tcPr marL="68580" marR="68580" marT="0" marB="0">
                    <a:noFill/>
                  </a:tcPr>
                </a:tc>
              </a:tr>
            </a:tbl>
          </a:graphicData>
        </a:graphic>
      </p:graphicFrame>
      <p:sp>
        <p:nvSpPr>
          <p:cNvPr id="6" name="Right Arrow 5"/>
          <p:cNvSpPr/>
          <p:nvPr/>
        </p:nvSpPr>
        <p:spPr>
          <a:xfrm>
            <a:off x="3795009" y="3403853"/>
            <a:ext cx="609600" cy="17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0" y="2590801"/>
            <a:ext cx="2880608"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081009" y="5597413"/>
            <a:ext cx="609600" cy="17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0" y="4784361"/>
            <a:ext cx="20955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993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Algebraic simplification</a:t>
            </a:r>
          </a:p>
        </p:txBody>
      </p:sp>
      <p:sp>
        <p:nvSpPr>
          <p:cNvPr id="3" name="Content Placeholder 2"/>
          <p:cNvSpPr>
            <a:spLocks noGrp="1"/>
          </p:cNvSpPr>
          <p:nvPr>
            <p:ph idx="1"/>
          </p:nvPr>
        </p:nvSpPr>
        <p:spPr/>
        <p:txBody>
          <a:bodyPr/>
          <a:lstStyle/>
          <a:p>
            <a:pPr lvl="0" algn="just"/>
            <a:r>
              <a:rPr lang="en-US" dirty="0"/>
              <a:t>Peephole optimization is an effective technique for algebraic simplification.</a:t>
            </a:r>
          </a:p>
          <a:p>
            <a:pPr lvl="0" algn="just"/>
            <a:r>
              <a:rPr lang="en-US" dirty="0"/>
              <a:t>The statements such as </a:t>
            </a:r>
            <a:r>
              <a:rPr lang="en-US" dirty="0">
                <a:solidFill>
                  <a:srgbClr val="FF0000"/>
                </a:solidFill>
              </a:rPr>
              <a:t>x = x + 0 or x := x* 1 </a:t>
            </a:r>
            <a:r>
              <a:rPr lang="en-US" dirty="0"/>
              <a:t>can be eliminated by peephole optimization.</a:t>
            </a:r>
          </a:p>
          <a:p>
            <a:pPr algn="just"/>
            <a:endParaRPr lang="en-US" dirty="0"/>
          </a:p>
        </p:txBody>
      </p:sp>
    </p:spTree>
    <p:extLst>
      <p:ext uri="{BB962C8B-B14F-4D97-AF65-F5344CB8AC3E}">
        <p14:creationId xmlns:p14="http://schemas.microsoft.com/office/powerpoint/2010/main" val="88971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Reduction in </a:t>
            </a:r>
            <a:r>
              <a:rPr lang="en-US" dirty="0" smtClean="0"/>
              <a:t>strength</a:t>
            </a:r>
            <a:endParaRPr lang="en-US" dirty="0"/>
          </a:p>
        </p:txBody>
      </p:sp>
      <p:sp>
        <p:nvSpPr>
          <p:cNvPr id="3" name="Content Placeholder 2"/>
          <p:cNvSpPr>
            <a:spLocks noGrp="1"/>
          </p:cNvSpPr>
          <p:nvPr>
            <p:ph idx="1"/>
          </p:nvPr>
        </p:nvSpPr>
        <p:spPr/>
        <p:txBody>
          <a:bodyPr/>
          <a:lstStyle/>
          <a:p>
            <a:pPr lvl="0" algn="just"/>
            <a:r>
              <a:rPr lang="en-US" dirty="0"/>
              <a:t>Certain machine instructions are cheaper than the other. </a:t>
            </a:r>
          </a:p>
          <a:p>
            <a:pPr lvl="0" algn="just"/>
            <a:r>
              <a:rPr lang="en-US" dirty="0"/>
              <a:t>In order to improve performance of the intermediate code we can replace these instructions by equivalent cheaper instruction. </a:t>
            </a:r>
          </a:p>
          <a:p>
            <a:pPr lvl="0" algn="just"/>
            <a:r>
              <a:rPr lang="en-US" dirty="0"/>
              <a:t>For example, </a:t>
            </a:r>
            <a:r>
              <a:rPr lang="en-US" dirty="0">
                <a:solidFill>
                  <a:srgbClr val="FF0000"/>
                </a:solidFill>
              </a:rPr>
              <a:t>x</a:t>
            </a:r>
            <a:r>
              <a:rPr lang="en-US" baseline="30000" dirty="0">
                <a:solidFill>
                  <a:srgbClr val="FF0000"/>
                </a:solidFill>
              </a:rPr>
              <a:t>2</a:t>
            </a:r>
            <a:r>
              <a:rPr lang="en-US" dirty="0"/>
              <a:t> is cheaper than </a:t>
            </a:r>
            <a:r>
              <a:rPr lang="en-US" dirty="0">
                <a:solidFill>
                  <a:srgbClr val="FF0000"/>
                </a:solidFill>
              </a:rPr>
              <a:t>x * x</a:t>
            </a:r>
            <a:r>
              <a:rPr lang="en-US" dirty="0"/>
              <a:t>. </a:t>
            </a:r>
            <a:endParaRPr lang="en-US" dirty="0" smtClean="0"/>
          </a:p>
          <a:p>
            <a:pPr lvl="0" algn="just"/>
            <a:r>
              <a:rPr lang="en-US" dirty="0" smtClean="0"/>
              <a:t>Similarly </a:t>
            </a:r>
            <a:r>
              <a:rPr lang="en-US" dirty="0"/>
              <a:t>addition and subtraction is cheaper than multiplication and division. So we can add effectively equivalent addition and subtraction for multiplication and division.</a:t>
            </a:r>
          </a:p>
          <a:p>
            <a:pPr algn="just"/>
            <a:endParaRPr lang="en-US" dirty="0"/>
          </a:p>
        </p:txBody>
      </p:sp>
    </p:spTree>
    <p:extLst>
      <p:ext uri="{BB962C8B-B14F-4D97-AF65-F5344CB8AC3E}">
        <p14:creationId xmlns:p14="http://schemas.microsoft.com/office/powerpoint/2010/main" val="364994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Machine </a:t>
            </a:r>
            <a:r>
              <a:rPr lang="en-US" dirty="0" smtClean="0"/>
              <a:t>idioms</a:t>
            </a:r>
            <a:endParaRPr lang="en-US" dirty="0"/>
          </a:p>
        </p:txBody>
      </p:sp>
      <p:sp>
        <p:nvSpPr>
          <p:cNvPr id="3" name="Content Placeholder 2"/>
          <p:cNvSpPr>
            <a:spLocks noGrp="1"/>
          </p:cNvSpPr>
          <p:nvPr>
            <p:ph idx="1"/>
          </p:nvPr>
        </p:nvSpPr>
        <p:spPr/>
        <p:txBody>
          <a:bodyPr/>
          <a:lstStyle/>
          <a:p>
            <a:pPr lvl="0" algn="just"/>
            <a:r>
              <a:rPr lang="en-US" dirty="0"/>
              <a:t>The target instructions have equivalent machine instructions for performing some operations.</a:t>
            </a:r>
          </a:p>
          <a:p>
            <a:pPr lvl="0" algn="just"/>
            <a:r>
              <a:rPr lang="en-US" dirty="0"/>
              <a:t>Hence we can replace these target instructions by equivalent machine instructions in order to improve the efficiency.</a:t>
            </a:r>
          </a:p>
          <a:p>
            <a:pPr algn="just"/>
            <a:r>
              <a:rPr lang="en-US" dirty="0"/>
              <a:t>Example: Some machines have </a:t>
            </a:r>
            <a:r>
              <a:rPr lang="en-US" dirty="0">
                <a:solidFill>
                  <a:srgbClr val="FF0000"/>
                </a:solidFill>
              </a:rPr>
              <a:t>auto-increment or auto-decrement addressing modes</a:t>
            </a:r>
            <a:r>
              <a:rPr lang="en-US" dirty="0"/>
              <a:t>. </a:t>
            </a:r>
            <a:endParaRPr lang="en-US" dirty="0" smtClean="0"/>
          </a:p>
          <a:p>
            <a:pPr algn="just"/>
            <a:r>
              <a:rPr lang="en-US" dirty="0" smtClean="0"/>
              <a:t>These </a:t>
            </a:r>
            <a:r>
              <a:rPr lang="en-US" dirty="0"/>
              <a:t>modes can be used in code for statement like </a:t>
            </a:r>
            <a:r>
              <a:rPr lang="en-US" dirty="0" err="1" smtClean="0">
                <a:solidFill>
                  <a:srgbClr val="FF0000"/>
                </a:solidFill>
              </a:rPr>
              <a:t>i</a:t>
            </a:r>
            <a:r>
              <a:rPr lang="en-US" dirty="0" smtClean="0">
                <a:solidFill>
                  <a:srgbClr val="FF0000"/>
                </a:solidFill>
              </a:rPr>
              <a:t>=i+1</a:t>
            </a:r>
            <a:r>
              <a:rPr lang="en-US" dirty="0" smtClean="0"/>
              <a:t>.</a:t>
            </a:r>
            <a:endParaRPr lang="en-US" b="1" dirty="0"/>
          </a:p>
        </p:txBody>
      </p:sp>
    </p:spTree>
    <p:extLst>
      <p:ext uri="{BB962C8B-B14F-4D97-AF65-F5344CB8AC3E}">
        <p14:creationId xmlns:p14="http://schemas.microsoft.com/office/powerpoint/2010/main" val="423006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Loops in Flow Graphs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7693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Dominators</a:t>
            </a:r>
            <a:endParaRPr lang="en-US" dirty="0"/>
          </a:p>
        </p:txBody>
      </p:sp>
      <p:sp>
        <p:nvSpPr>
          <p:cNvPr id="3" name="Content Placeholder 2"/>
          <p:cNvSpPr>
            <a:spLocks noGrp="1"/>
          </p:cNvSpPr>
          <p:nvPr>
            <p:ph idx="1"/>
          </p:nvPr>
        </p:nvSpPr>
        <p:spPr>
          <a:xfrm>
            <a:off x="197643" y="1034318"/>
            <a:ext cx="8763000" cy="5334000"/>
          </a:xfrm>
        </p:spPr>
        <p:txBody>
          <a:bodyPr>
            <a:noAutofit/>
          </a:bodyPr>
          <a:lstStyle/>
          <a:p>
            <a:pPr lvl="0" algn="just"/>
            <a:r>
              <a:rPr lang="en-US" sz="2000" dirty="0"/>
              <a:t>In a flow graph, a node </a:t>
            </a:r>
            <a:r>
              <a:rPr lang="en-US" sz="2000" dirty="0">
                <a:solidFill>
                  <a:srgbClr val="FF0000"/>
                </a:solidFill>
              </a:rPr>
              <a:t>d dominates n </a:t>
            </a:r>
            <a:r>
              <a:rPr lang="en-US" sz="2000" dirty="0"/>
              <a:t>if every path to node n from initial node </a:t>
            </a:r>
            <a:r>
              <a:rPr lang="en-US" sz="2000" dirty="0">
                <a:solidFill>
                  <a:srgbClr val="FF0000"/>
                </a:solidFill>
              </a:rPr>
              <a:t>goes through d only</a:t>
            </a:r>
            <a:r>
              <a:rPr lang="en-US" sz="2000" dirty="0"/>
              <a:t>. This can be denoted </a:t>
            </a:r>
            <a:r>
              <a:rPr lang="en-US" sz="2000" dirty="0" smtClean="0"/>
              <a:t>as ’d </a:t>
            </a:r>
            <a:r>
              <a:rPr lang="en-US" sz="2000" dirty="0" err="1"/>
              <a:t>dom</a:t>
            </a:r>
            <a:r>
              <a:rPr lang="en-US" sz="2000" dirty="0"/>
              <a:t> n'. </a:t>
            </a:r>
            <a:endParaRPr lang="en-US" sz="2000" dirty="0" smtClean="0"/>
          </a:p>
          <a:p>
            <a:pPr lvl="0" algn="just"/>
            <a:r>
              <a:rPr lang="en-US" sz="2000" dirty="0"/>
              <a:t>Every initial node dominates all the remaining nodes in the flow graph. </a:t>
            </a:r>
            <a:endParaRPr lang="en-US" sz="2000" dirty="0" smtClean="0"/>
          </a:p>
          <a:p>
            <a:pPr lvl="0" algn="just"/>
            <a:r>
              <a:rPr lang="en-US" sz="2000" dirty="0" smtClean="0"/>
              <a:t>Every </a:t>
            </a:r>
            <a:r>
              <a:rPr lang="en-US" sz="2000" dirty="0"/>
              <a:t>node dominates </a:t>
            </a:r>
            <a:r>
              <a:rPr lang="en-US" sz="2000" dirty="0" smtClean="0"/>
              <a:t>itself.</a:t>
            </a:r>
          </a:p>
          <a:p>
            <a:pPr lvl="0" algn="just"/>
            <a:endParaRPr lang="en-US" sz="2100" dirty="0" smtClean="0"/>
          </a:p>
          <a:p>
            <a:pPr lvl="0" algn="just"/>
            <a:endParaRPr lang="en-US" sz="2100" dirty="0"/>
          </a:p>
          <a:p>
            <a:pPr lvl="0" algn="just"/>
            <a:endParaRPr lang="en-US" sz="2100" dirty="0" smtClean="0"/>
          </a:p>
          <a:p>
            <a:pPr lvl="0" algn="just"/>
            <a:endParaRPr lang="en-US" sz="2100" dirty="0"/>
          </a:p>
          <a:p>
            <a:pPr lvl="0" algn="just"/>
            <a:endParaRPr lang="en-US" sz="2100" dirty="0" smtClean="0"/>
          </a:p>
          <a:p>
            <a:pPr lvl="0" algn="just"/>
            <a:endParaRPr lang="en-US" sz="2100" dirty="0"/>
          </a:p>
          <a:p>
            <a:pPr lvl="0" algn="just"/>
            <a:r>
              <a:rPr lang="en-US" sz="2000" dirty="0" smtClean="0"/>
              <a:t>Node </a:t>
            </a:r>
            <a:r>
              <a:rPr lang="en-US" sz="2000" dirty="0"/>
              <a:t>1 is initial node and it dominates every node as it is initial node.</a:t>
            </a:r>
          </a:p>
          <a:p>
            <a:pPr lvl="0" algn="just"/>
            <a:r>
              <a:rPr lang="en-US" sz="2000" dirty="0"/>
              <a:t>Node 2 dominates 3, 4 and 5.</a:t>
            </a:r>
          </a:p>
          <a:p>
            <a:pPr lvl="0" algn="just"/>
            <a:r>
              <a:rPr lang="en-US" sz="2000" dirty="0"/>
              <a:t>Node 3 dominates itself similarly node 4 dominates itself.</a:t>
            </a:r>
          </a:p>
          <a:p>
            <a:pPr lvl="0" algn="just"/>
            <a:endParaRPr lang="en-US" sz="2000" dirty="0"/>
          </a:p>
        </p:txBody>
      </p:sp>
      <p:sp>
        <p:nvSpPr>
          <p:cNvPr id="20" name="Oval 19"/>
          <p:cNvSpPr/>
          <p:nvPr/>
        </p:nvSpPr>
        <p:spPr>
          <a:xfrm>
            <a:off x="4343400" y="2586311"/>
            <a:ext cx="457200"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21" name="Straight Arrow Connector 20"/>
          <p:cNvCxnSpPr>
            <a:stCxn id="22" idx="5"/>
            <a:endCxn id="24" idx="1"/>
          </p:cNvCxnSpPr>
          <p:nvPr/>
        </p:nvCxnSpPr>
        <p:spPr>
          <a:xfrm>
            <a:off x="4721450" y="3900201"/>
            <a:ext cx="372613" cy="30536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343400" y="3509956"/>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p:cNvSpPr/>
          <p:nvPr/>
        </p:nvSpPr>
        <p:spPr>
          <a:xfrm>
            <a:off x="4357687" y="4767256"/>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4" name="Oval 23"/>
          <p:cNvSpPr/>
          <p:nvPr/>
        </p:nvSpPr>
        <p:spPr>
          <a:xfrm>
            <a:off x="5029200" y="4138606"/>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5" name="Oval 24"/>
          <p:cNvSpPr/>
          <p:nvPr/>
        </p:nvSpPr>
        <p:spPr>
          <a:xfrm>
            <a:off x="3657600" y="4138606"/>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28" name="Straight Arrow Connector 27"/>
          <p:cNvCxnSpPr/>
          <p:nvPr/>
        </p:nvCxnSpPr>
        <p:spPr>
          <a:xfrm>
            <a:off x="4051076" y="4528851"/>
            <a:ext cx="372613" cy="30536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5" idx="7"/>
          </p:cNvCxnSpPr>
          <p:nvPr/>
        </p:nvCxnSpPr>
        <p:spPr>
          <a:xfrm flipH="1">
            <a:off x="4035650" y="3900201"/>
            <a:ext cx="352889" cy="30536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3"/>
            <a:endCxn id="23" idx="7"/>
          </p:cNvCxnSpPr>
          <p:nvPr/>
        </p:nvCxnSpPr>
        <p:spPr>
          <a:xfrm flipH="1">
            <a:off x="4735737" y="4528851"/>
            <a:ext cx="358326" cy="30536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2" idx="0"/>
          </p:cNvCxnSpPr>
          <p:nvPr/>
        </p:nvCxnSpPr>
        <p:spPr>
          <a:xfrm flipH="1">
            <a:off x="4564857" y="3052476"/>
            <a:ext cx="14287" cy="45748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rot="21600000" flipH="1" flipV="1">
            <a:off x="4752013" y="3701319"/>
            <a:ext cx="36576" cy="1380744"/>
          </a:xfrm>
          <a:prstGeom prst="curvedConnector3">
            <a:avLst>
              <a:gd name="adj1" fmla="val -3059900"/>
            </a:avLst>
          </a:prstGeom>
          <a:ln w="25400">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81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500"/>
                                        <p:tgtEl>
                                          <p:spTgt spid="20"/>
                                        </p:tgtEl>
                                      </p:cBhvr>
                                    </p:animEffect>
                                  </p:childTnLst>
                                </p:cTn>
                              </p:par>
                              <p:par>
                                <p:cTn id="20" presetID="22" presetClass="entr" presetSubtype="1"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up)">
                                      <p:cBhvr>
                                        <p:cTn id="22" dur="500"/>
                                        <p:tgtEl>
                                          <p:spTgt spid="3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par>
                                <p:cTn id="26" presetID="22" presetClass="entr" presetSubtype="1"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par>
                                <p:cTn id="29" presetID="22" presetClass="entr" presetSubtype="1"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up)">
                                      <p:cBhvr>
                                        <p:cTn id="31" dur="500"/>
                                        <p:tgtEl>
                                          <p:spTgt spid="31"/>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up)">
                                      <p:cBhvr>
                                        <p:cTn id="34" dur="500"/>
                                        <p:tgtEl>
                                          <p:spTgt spid="24"/>
                                        </p:tgtEl>
                                      </p:cBhvr>
                                    </p:animEffect>
                                  </p:childTnLst>
                                </p:cTn>
                              </p:par>
                              <p:par>
                                <p:cTn id="35" presetID="22" presetClass="entr" presetSubtype="1"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up)">
                                      <p:cBhvr>
                                        <p:cTn id="40" dur="500"/>
                                        <p:tgtEl>
                                          <p:spTgt spid="25"/>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up)">
                                      <p:cBhvr>
                                        <p:cTn id="46" dur="500"/>
                                        <p:tgtEl>
                                          <p:spTgt spid="23"/>
                                        </p:tgtEl>
                                      </p:cBhvr>
                                    </p:animEffect>
                                  </p:childTnLst>
                                </p:cTn>
                              </p:par>
                              <p:par>
                                <p:cTn id="47" presetID="22" presetClass="entr" presetSubtype="4"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down)">
                                      <p:cBhvr>
                                        <p:cTn id="49" dur="500"/>
                                        <p:tgtEl>
                                          <p:spTgt spid="3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Loops</a:t>
            </a:r>
          </a:p>
        </p:txBody>
      </p:sp>
      <p:sp>
        <p:nvSpPr>
          <p:cNvPr id="3" name="Content Placeholder 2"/>
          <p:cNvSpPr>
            <a:spLocks noGrp="1"/>
          </p:cNvSpPr>
          <p:nvPr>
            <p:ph idx="1"/>
          </p:nvPr>
        </p:nvSpPr>
        <p:spPr>
          <a:xfrm>
            <a:off x="197643" y="1034318"/>
            <a:ext cx="8763000" cy="5334000"/>
          </a:xfrm>
        </p:spPr>
        <p:txBody>
          <a:bodyPr>
            <a:noAutofit/>
          </a:bodyPr>
          <a:lstStyle/>
          <a:p>
            <a:pPr lvl="0" algn="just"/>
            <a:r>
              <a:rPr lang="en-US" sz="2100" dirty="0" smtClean="0"/>
              <a:t>There are two essential properties of natural loop:</a:t>
            </a:r>
          </a:p>
          <a:p>
            <a:pPr marL="457200" lvl="0" indent="-457200" algn="just">
              <a:buFont typeface="+mj-lt"/>
              <a:buAutoNum type="arabicPeriod"/>
            </a:pPr>
            <a:r>
              <a:rPr lang="en-US" sz="2100" dirty="0" smtClean="0"/>
              <a:t>A loop must have single entry point, called the header. This point dominates all nodes in the loop.</a:t>
            </a:r>
          </a:p>
          <a:p>
            <a:pPr marL="457200" lvl="0" indent="-457200" algn="just">
              <a:buFont typeface="+mj-lt"/>
              <a:buAutoNum type="arabicPeriod"/>
            </a:pPr>
            <a:r>
              <a:rPr lang="en-US" sz="2100" dirty="0" smtClean="0"/>
              <a:t>There must be at least one way to iterate loop.</a:t>
            </a:r>
          </a:p>
          <a:p>
            <a:pPr algn="just"/>
            <a:r>
              <a:rPr lang="en-US" sz="2100" dirty="0" smtClean="0"/>
              <a:t>6</a:t>
            </a:r>
            <a:r>
              <a:rPr lang="en-US" sz="2100" dirty="0" smtClean="0">
                <a:sym typeface="Wingdings" panose="05000000000000000000" pitchFamily="2" charset="2"/>
              </a:rPr>
              <a:t>1 is natural loop.</a:t>
            </a:r>
            <a:endParaRPr lang="en-US" sz="2100" dirty="0"/>
          </a:p>
        </p:txBody>
      </p:sp>
      <p:sp>
        <p:nvSpPr>
          <p:cNvPr id="20" name="Oval 19"/>
          <p:cNvSpPr/>
          <p:nvPr/>
        </p:nvSpPr>
        <p:spPr>
          <a:xfrm>
            <a:off x="4343400" y="3200681"/>
            <a:ext cx="457200" cy="457200"/>
          </a:xfrm>
          <a:prstGeom prst="ellipse">
            <a:avLst/>
          </a:prstGeom>
          <a:solidFill>
            <a:srgbClr val="FF0000"/>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21" name="Straight Arrow Connector 20"/>
          <p:cNvCxnSpPr>
            <a:stCxn id="22" idx="5"/>
            <a:endCxn id="24" idx="1"/>
          </p:cNvCxnSpPr>
          <p:nvPr/>
        </p:nvCxnSpPr>
        <p:spPr>
          <a:xfrm>
            <a:off x="4721450" y="4514571"/>
            <a:ext cx="372613" cy="30536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343400" y="4124326"/>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p:cNvSpPr/>
          <p:nvPr/>
        </p:nvSpPr>
        <p:spPr>
          <a:xfrm>
            <a:off x="4357687" y="5381626"/>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4" name="Oval 23"/>
          <p:cNvSpPr/>
          <p:nvPr/>
        </p:nvSpPr>
        <p:spPr>
          <a:xfrm>
            <a:off x="5029200" y="4752976"/>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5" name="Oval 24"/>
          <p:cNvSpPr/>
          <p:nvPr/>
        </p:nvSpPr>
        <p:spPr>
          <a:xfrm>
            <a:off x="3657600" y="4752976"/>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28" name="Straight Arrow Connector 27"/>
          <p:cNvCxnSpPr/>
          <p:nvPr/>
        </p:nvCxnSpPr>
        <p:spPr>
          <a:xfrm>
            <a:off x="4051076" y="5143221"/>
            <a:ext cx="372613" cy="30536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5" idx="7"/>
          </p:cNvCxnSpPr>
          <p:nvPr/>
        </p:nvCxnSpPr>
        <p:spPr>
          <a:xfrm flipH="1">
            <a:off x="4035650" y="4514571"/>
            <a:ext cx="352889" cy="30536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3"/>
            <a:endCxn id="23" idx="7"/>
          </p:cNvCxnSpPr>
          <p:nvPr/>
        </p:nvCxnSpPr>
        <p:spPr>
          <a:xfrm flipH="1">
            <a:off x="4735737" y="5143221"/>
            <a:ext cx="358326" cy="30536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2" idx="0"/>
          </p:cNvCxnSpPr>
          <p:nvPr/>
        </p:nvCxnSpPr>
        <p:spPr>
          <a:xfrm flipH="1">
            <a:off x="4564857" y="3666846"/>
            <a:ext cx="14287" cy="45748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rot="21600000" flipH="1" flipV="1">
            <a:off x="4766301" y="3391233"/>
            <a:ext cx="36576" cy="2935224"/>
          </a:xfrm>
          <a:prstGeom prst="curvedConnector3">
            <a:avLst>
              <a:gd name="adj1" fmla="val -3059900"/>
            </a:avLst>
          </a:prstGeom>
          <a:ln w="25400">
            <a:headEnd type="none"/>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352250" y="6010276"/>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19" name="Straight Arrow Connector 18"/>
          <p:cNvCxnSpPr>
            <a:stCxn id="23" idx="4"/>
            <a:endCxn id="18" idx="0"/>
          </p:cNvCxnSpPr>
          <p:nvPr/>
        </p:nvCxnSpPr>
        <p:spPr>
          <a:xfrm flipH="1">
            <a:off x="4573707" y="5838826"/>
            <a:ext cx="5437" cy="17145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276600" y="3200681"/>
            <a:ext cx="914400" cy="3045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Header</a:t>
            </a:r>
            <a:endParaRPr lang="en-US" dirty="0">
              <a:solidFill>
                <a:srgbClr val="FF0000"/>
              </a:solidFill>
            </a:endParaRPr>
          </a:p>
        </p:txBody>
      </p:sp>
    </p:spTree>
    <p:extLst>
      <p:ext uri="{BB962C8B-B14F-4D97-AF65-F5344CB8AC3E}">
        <p14:creationId xmlns:p14="http://schemas.microsoft.com/office/powerpoint/2010/main" val="366604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500"/>
                                        <p:tgtEl>
                                          <p:spTgt spid="20"/>
                                        </p:tgtEl>
                                      </p:cBhvr>
                                    </p:animEffect>
                                  </p:childTnLst>
                                </p:cTn>
                              </p:par>
                              <p:par>
                                <p:cTn id="20" presetID="22" presetClass="entr" presetSubtype="1"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up)">
                                      <p:cBhvr>
                                        <p:cTn id="22" dur="500"/>
                                        <p:tgtEl>
                                          <p:spTgt spid="3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par>
                                <p:cTn id="26" presetID="22" presetClass="entr" presetSubtype="1"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par>
                                <p:cTn id="29" presetID="22" presetClass="entr" presetSubtype="1"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up)">
                                      <p:cBhvr>
                                        <p:cTn id="31" dur="500"/>
                                        <p:tgtEl>
                                          <p:spTgt spid="31"/>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up)">
                                      <p:cBhvr>
                                        <p:cTn id="34" dur="500"/>
                                        <p:tgtEl>
                                          <p:spTgt spid="24"/>
                                        </p:tgtEl>
                                      </p:cBhvr>
                                    </p:animEffect>
                                  </p:childTnLst>
                                </p:cTn>
                              </p:par>
                              <p:par>
                                <p:cTn id="35" presetID="22" presetClass="entr" presetSubtype="1"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up)">
                                      <p:cBhvr>
                                        <p:cTn id="40" dur="500"/>
                                        <p:tgtEl>
                                          <p:spTgt spid="25"/>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up)">
                                      <p:cBhvr>
                                        <p:cTn id="46" dur="500"/>
                                        <p:tgtEl>
                                          <p:spTgt spid="23"/>
                                        </p:tgtEl>
                                      </p:cBhvr>
                                    </p:animEffect>
                                  </p:childTnLst>
                                </p:cTn>
                              </p:par>
                              <p:par>
                                <p:cTn id="47" presetID="22" presetClass="entr" presetSubtype="4"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down)">
                                      <p:cBhvr>
                                        <p:cTn id="49" dur="500"/>
                                        <p:tgtEl>
                                          <p:spTgt spid="38"/>
                                        </p:tgtEl>
                                      </p:cBhvr>
                                    </p:animEffect>
                                  </p:childTnLst>
                                </p:cTn>
                              </p:par>
                              <p:par>
                                <p:cTn id="50" presetID="22" presetClass="entr" presetSubtype="1"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up)">
                                      <p:cBhvr>
                                        <p:cTn id="52" dur="500"/>
                                        <p:tgtEl>
                                          <p:spTgt spid="19"/>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up)">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P spid="18"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Optimization</a:t>
            </a:r>
            <a:endParaRPr lang="en-US" dirty="0"/>
          </a:p>
        </p:txBody>
      </p:sp>
      <p:sp>
        <p:nvSpPr>
          <p:cNvPr id="3" name="Content Placeholder 2"/>
          <p:cNvSpPr>
            <a:spLocks noGrp="1"/>
          </p:cNvSpPr>
          <p:nvPr>
            <p:ph idx="1"/>
          </p:nvPr>
        </p:nvSpPr>
        <p:spPr>
          <a:xfrm>
            <a:off x="138362" y="1066800"/>
            <a:ext cx="8763000" cy="5334000"/>
          </a:xfrm>
        </p:spPr>
        <p:txBody>
          <a:bodyPr/>
          <a:lstStyle/>
          <a:p>
            <a:pPr marL="457200" indent="-457200">
              <a:buFont typeface="+mj-lt"/>
              <a:buAutoNum type="arabicPeriod"/>
            </a:pPr>
            <a:endParaRPr lang="en-US" dirty="0"/>
          </a:p>
        </p:txBody>
      </p:sp>
      <p:sp>
        <p:nvSpPr>
          <p:cNvPr id="4" name="Rectangle 3"/>
          <p:cNvSpPr>
            <a:spLocks noChangeArrowheads="1"/>
          </p:cNvSpPr>
          <p:nvPr/>
        </p:nvSpPr>
        <p:spPr bwMode="auto">
          <a:xfrm>
            <a:off x="1641880" y="1412095"/>
            <a:ext cx="1167990" cy="686117"/>
          </a:xfrm>
          <a:prstGeom prst="rect">
            <a:avLst/>
          </a:prstGeom>
          <a:solidFill>
            <a:schemeClr val="accent1"/>
          </a:solidFill>
          <a:ln w="9525">
            <a:solidFill>
              <a:schemeClr val="tx2">
                <a:lumMod val="75000"/>
              </a:schemeClr>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Front End</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a:spLocks noChangeArrowheads="1"/>
          </p:cNvSpPr>
          <p:nvPr/>
        </p:nvSpPr>
        <p:spPr bwMode="auto">
          <a:xfrm>
            <a:off x="1134156" y="3512177"/>
            <a:ext cx="2163922" cy="387350"/>
          </a:xfrm>
          <a:prstGeom prst="rect">
            <a:avLst/>
          </a:prstGeom>
          <a:noFill/>
          <a:ln w="9525">
            <a:no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User Can Optimize</a:t>
            </a:r>
            <a:endPar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3785664" y="1420400"/>
            <a:ext cx="1468397" cy="686116"/>
          </a:xfrm>
          <a:prstGeom prst="rect">
            <a:avLst/>
          </a:prstGeom>
          <a:solidFill>
            <a:schemeClr val="tx2">
              <a:lumMod val="60000"/>
              <a:lumOff val="40000"/>
            </a:schemeClr>
          </a:solidFill>
          <a:ln w="9525">
            <a:solidFill>
              <a:schemeClr val="tx2">
                <a:lumMod val="75000"/>
              </a:schemeClr>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Intermediate Code</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a:spLocks noChangeArrowheads="1"/>
          </p:cNvSpPr>
          <p:nvPr/>
        </p:nvSpPr>
        <p:spPr bwMode="auto">
          <a:xfrm>
            <a:off x="6716" y="1424025"/>
            <a:ext cx="1127439" cy="775824"/>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Source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Program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Straight Arrow Connector 7"/>
          <p:cNvCxnSpPr/>
          <p:nvPr/>
        </p:nvCxnSpPr>
        <p:spPr>
          <a:xfrm>
            <a:off x="1023337" y="1785605"/>
            <a:ext cx="633521"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AutoShape 7"/>
          <p:cNvCxnSpPr>
            <a:cxnSpLocks noChangeShapeType="1"/>
          </p:cNvCxnSpPr>
          <p:nvPr/>
        </p:nvCxnSpPr>
        <p:spPr bwMode="auto">
          <a:xfrm rot="10800000">
            <a:off x="2809870" y="1785605"/>
            <a:ext cx="976415" cy="0"/>
          </a:xfrm>
          <a:prstGeom prst="straightConnector1">
            <a:avLst/>
          </a:prstGeom>
          <a:noFill/>
          <a:ln w="25400">
            <a:solidFill>
              <a:schemeClr val="accent1"/>
            </a:solidFill>
            <a:round/>
            <a:headEnd type="arrow"/>
            <a:tailEnd type="none" w="med" len="med"/>
          </a:ln>
          <a:extLst>
            <a:ext uri="{909E8E84-426E-40DD-AFC4-6F175D3DCCD1}">
              <a14:hiddenFill xmlns:a14="http://schemas.microsoft.com/office/drawing/2010/main">
                <a:noFill/>
              </a14:hiddenFill>
            </a:ext>
          </a:extLst>
        </p:spPr>
      </p:cxnSp>
      <p:cxnSp>
        <p:nvCxnSpPr>
          <p:cNvPr id="10" name="Straight Arrow Connector 9"/>
          <p:cNvCxnSpPr>
            <a:stCxn id="6" idx="3"/>
          </p:cNvCxnSpPr>
          <p:nvPr/>
        </p:nvCxnSpPr>
        <p:spPr>
          <a:xfrm>
            <a:off x="5254061" y="1763458"/>
            <a:ext cx="850256"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a:spLocks noChangeArrowheads="1"/>
          </p:cNvSpPr>
          <p:nvPr/>
        </p:nvSpPr>
        <p:spPr bwMode="auto">
          <a:xfrm flipV="1">
            <a:off x="6104317" y="1382265"/>
            <a:ext cx="1468397" cy="715947"/>
          </a:xfrm>
          <a:prstGeom prst="rect">
            <a:avLst/>
          </a:prstGeom>
          <a:solidFill>
            <a:schemeClr val="tx2">
              <a:lumMod val="60000"/>
              <a:lumOff val="40000"/>
            </a:schemeClr>
          </a:solidFill>
          <a:ln w="9525">
            <a:solidFill>
              <a:schemeClr val="tx1"/>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Code Generator</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4" name="Straight Arrow Connector 13"/>
          <p:cNvCxnSpPr/>
          <p:nvPr/>
        </p:nvCxnSpPr>
        <p:spPr>
          <a:xfrm>
            <a:off x="7448294" y="1778267"/>
            <a:ext cx="633521"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a:spLocks noChangeArrowheads="1"/>
          </p:cNvSpPr>
          <p:nvPr/>
        </p:nvSpPr>
        <p:spPr bwMode="auto">
          <a:xfrm>
            <a:off x="8081815" y="1420400"/>
            <a:ext cx="1062185" cy="775824"/>
          </a:xfrm>
          <a:prstGeom prst="rect">
            <a:avLst/>
          </a:prstGeom>
          <a:solidFill>
            <a:srgbClr val="FFFFFF"/>
          </a:solidFill>
          <a:ln w="9525">
            <a:solidFill>
              <a:schemeClr val="bg1">
                <a:lumMod val="100000"/>
                <a:lumOff val="0"/>
              </a:schemeClr>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Target Program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a:spLocks noChangeArrowheads="1"/>
          </p:cNvSpPr>
          <p:nvPr/>
        </p:nvSpPr>
        <p:spPr bwMode="auto">
          <a:xfrm>
            <a:off x="5336880" y="3571048"/>
            <a:ext cx="2457201" cy="387350"/>
          </a:xfrm>
          <a:prstGeom prst="rect">
            <a:avLst/>
          </a:prstGeom>
          <a:noFill/>
          <a:ln w="9525">
            <a:no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Compiler Can Optimize</a:t>
            </a:r>
            <a:endPar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9" name="Straight Arrow Connector 18"/>
          <p:cNvCxnSpPr>
            <a:endCxn id="4" idx="2"/>
          </p:cNvCxnSpPr>
          <p:nvPr/>
        </p:nvCxnSpPr>
        <p:spPr>
          <a:xfrm flipV="1">
            <a:off x="2225875" y="2098212"/>
            <a:ext cx="0" cy="141396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4609497" y="2114820"/>
            <a:ext cx="1993480" cy="14645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565480" y="2098212"/>
            <a:ext cx="2047427" cy="14728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9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left)">
                                      <p:cBhvr>
                                        <p:cTn id="9" dur="500"/>
                                        <p:tgtEl>
                                          <p:spTgt spid="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par>
                                <p:cTn id="22" presetID="22" presetClass="entr" presetSubtype="8"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par>
                                <p:cTn id="28" presetID="22" presetClass="entr" presetSubtype="8"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down)">
                                      <p:cBhvr>
                                        <p:cTn id="46" dur="500"/>
                                        <p:tgtEl>
                                          <p:spTgt spid="21"/>
                                        </p:tgtEl>
                                      </p:cBhvr>
                                    </p:animEffect>
                                  </p:childTnLst>
                                </p:cTn>
                              </p:par>
                              <p:par>
                                <p:cTn id="47" presetID="2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down)">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11" grpId="0" animBg="1"/>
      <p:bldP spid="15" grpId="0" animBg="1"/>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a:t>
            </a:r>
            <a:r>
              <a:rPr lang="en-US" dirty="0"/>
              <a:t>Loops</a:t>
            </a:r>
          </a:p>
        </p:txBody>
      </p:sp>
      <p:sp>
        <p:nvSpPr>
          <p:cNvPr id="3" name="Content Placeholder 2"/>
          <p:cNvSpPr>
            <a:spLocks noGrp="1"/>
          </p:cNvSpPr>
          <p:nvPr>
            <p:ph idx="1"/>
          </p:nvPr>
        </p:nvSpPr>
        <p:spPr>
          <a:xfrm>
            <a:off x="209550" y="1000118"/>
            <a:ext cx="8763000" cy="5334000"/>
          </a:xfrm>
        </p:spPr>
        <p:txBody>
          <a:bodyPr>
            <a:noAutofit/>
          </a:bodyPr>
          <a:lstStyle/>
          <a:p>
            <a:pPr lvl="0"/>
            <a:r>
              <a:rPr lang="en-US" dirty="0"/>
              <a:t>The inner loop is a loop that contains no other loop.</a:t>
            </a:r>
          </a:p>
          <a:p>
            <a:pPr lvl="0"/>
            <a:r>
              <a:rPr lang="en-US" dirty="0"/>
              <a:t>Here the inner loop is 4</a:t>
            </a:r>
            <a:r>
              <a:rPr lang="en-US" dirty="0">
                <a:sym typeface="Wingdings" panose="05000000000000000000" pitchFamily="2" charset="2"/>
              </a:rPr>
              <a:t></a:t>
            </a:r>
            <a:r>
              <a:rPr lang="en-US" dirty="0"/>
              <a:t>2 that mean edge given by 2-3-4.</a:t>
            </a:r>
          </a:p>
        </p:txBody>
      </p:sp>
      <p:sp>
        <p:nvSpPr>
          <p:cNvPr id="20" name="Oval 19"/>
          <p:cNvSpPr/>
          <p:nvPr/>
        </p:nvSpPr>
        <p:spPr>
          <a:xfrm>
            <a:off x="4343400" y="2743473"/>
            <a:ext cx="457200"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21" name="Straight Arrow Connector 20"/>
          <p:cNvCxnSpPr>
            <a:endCxn id="23" idx="0"/>
          </p:cNvCxnSpPr>
          <p:nvPr/>
        </p:nvCxnSpPr>
        <p:spPr>
          <a:xfrm>
            <a:off x="4579143" y="4128521"/>
            <a:ext cx="1" cy="795897"/>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343400" y="3667118"/>
            <a:ext cx="442913"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p:cNvSpPr/>
          <p:nvPr/>
        </p:nvSpPr>
        <p:spPr>
          <a:xfrm>
            <a:off x="4357687" y="4924418"/>
            <a:ext cx="442913"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5" name="Oval 24"/>
          <p:cNvSpPr/>
          <p:nvPr/>
        </p:nvSpPr>
        <p:spPr>
          <a:xfrm>
            <a:off x="3657600" y="4295768"/>
            <a:ext cx="442913"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28" name="Straight Arrow Connector 27"/>
          <p:cNvCxnSpPr/>
          <p:nvPr/>
        </p:nvCxnSpPr>
        <p:spPr>
          <a:xfrm>
            <a:off x="4051076" y="4686013"/>
            <a:ext cx="372613" cy="30536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5" idx="7"/>
          </p:cNvCxnSpPr>
          <p:nvPr/>
        </p:nvCxnSpPr>
        <p:spPr>
          <a:xfrm flipH="1">
            <a:off x="4035650" y="4057363"/>
            <a:ext cx="352889" cy="30536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2" idx="0"/>
          </p:cNvCxnSpPr>
          <p:nvPr/>
        </p:nvCxnSpPr>
        <p:spPr>
          <a:xfrm flipH="1">
            <a:off x="4564857" y="3209638"/>
            <a:ext cx="14287" cy="45748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rot="21600000" flipH="1" flipV="1">
            <a:off x="4780589" y="2934025"/>
            <a:ext cx="36576" cy="2935224"/>
          </a:xfrm>
          <a:prstGeom prst="curvedConnector3">
            <a:avLst>
              <a:gd name="adj1" fmla="val -3059900"/>
            </a:avLst>
          </a:prstGeom>
          <a:ln w="25400">
            <a:headEnd type="none"/>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352250" y="5553068"/>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cxnSp>
        <p:nvCxnSpPr>
          <p:cNvPr id="19" name="Straight Arrow Connector 18"/>
          <p:cNvCxnSpPr>
            <a:stCxn id="23" idx="4"/>
            <a:endCxn id="18" idx="0"/>
          </p:cNvCxnSpPr>
          <p:nvPr/>
        </p:nvCxnSpPr>
        <p:spPr>
          <a:xfrm flipH="1">
            <a:off x="4573707" y="5381618"/>
            <a:ext cx="5437" cy="17145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44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par>
                                <p:cTn id="16" presetID="22" presetClass="entr" presetSubtype="1"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up)">
                                      <p:cBhvr>
                                        <p:cTn id="18" dur="500"/>
                                        <p:tgtEl>
                                          <p:spTgt spid="35"/>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500"/>
                                        <p:tgtEl>
                                          <p:spTgt spid="22"/>
                                        </p:tgtEl>
                                      </p:cBhvr>
                                    </p:animEffect>
                                  </p:childTnLst>
                                </p:cTn>
                              </p:par>
                              <p:par>
                                <p:cTn id="22" presetID="22" presetClass="entr" presetSubtype="1"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par>
                                <p:cTn id="25" presetID="22" presetClass="entr" presetSubtype="1"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up)">
                                      <p:cBhvr>
                                        <p:cTn id="27" dur="500"/>
                                        <p:tgtEl>
                                          <p:spTgt spid="29"/>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up)">
                                      <p:cBhvr>
                                        <p:cTn id="30" dur="500"/>
                                        <p:tgtEl>
                                          <p:spTgt spid="25"/>
                                        </p:tgtEl>
                                      </p:cBhvr>
                                    </p:animEffect>
                                  </p:childTnLst>
                                </p:cTn>
                              </p:par>
                              <p:par>
                                <p:cTn id="31" presetID="22" presetClass="entr" presetSubtype="1"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up)">
                                      <p:cBhvr>
                                        <p:cTn id="33" dur="500"/>
                                        <p:tgtEl>
                                          <p:spTgt spid="28"/>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up)">
                                      <p:cBhvr>
                                        <p:cTn id="36" dur="500"/>
                                        <p:tgtEl>
                                          <p:spTgt spid="23"/>
                                        </p:tgtEl>
                                      </p:cBhvr>
                                    </p:animEffect>
                                  </p:childTnLst>
                                </p:cTn>
                              </p:par>
                              <p:par>
                                <p:cTn id="37" presetID="22" presetClass="entr" presetSubtype="4"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down)">
                                      <p:cBhvr>
                                        <p:cTn id="39" dur="500"/>
                                        <p:tgtEl>
                                          <p:spTgt spid="38"/>
                                        </p:tgtEl>
                                      </p:cBhvr>
                                    </p:animEffect>
                                  </p:childTnLst>
                                </p:cTn>
                              </p:par>
                              <p:par>
                                <p:cTn id="40" presetID="22" presetClass="entr" presetSubtype="1"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5"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Pre-Headers</a:t>
            </a:r>
            <a:endParaRPr lang="en-US" dirty="0"/>
          </a:p>
        </p:txBody>
      </p:sp>
      <p:sp>
        <p:nvSpPr>
          <p:cNvPr id="3" name="Content Placeholder 2"/>
          <p:cNvSpPr>
            <a:spLocks noGrp="1"/>
          </p:cNvSpPr>
          <p:nvPr>
            <p:ph idx="1"/>
          </p:nvPr>
        </p:nvSpPr>
        <p:spPr/>
        <p:txBody>
          <a:bodyPr/>
          <a:lstStyle/>
          <a:p>
            <a:pPr algn="just"/>
            <a:r>
              <a:rPr lang="en-US" dirty="0" smtClean="0"/>
              <a:t>Several transformation require us to move statements “before the header”.</a:t>
            </a:r>
          </a:p>
          <a:p>
            <a:pPr algn="just"/>
            <a:r>
              <a:rPr lang="en-US" dirty="0"/>
              <a:t>T</a:t>
            </a:r>
            <a:r>
              <a:rPr lang="en-US" dirty="0" smtClean="0"/>
              <a:t>herefore begin treatment of a loop L by creating a new block, called the </a:t>
            </a:r>
            <a:r>
              <a:rPr lang="en-US" dirty="0" err="1" smtClean="0"/>
              <a:t>preheader</a:t>
            </a:r>
            <a:r>
              <a:rPr lang="en-US" dirty="0" smtClean="0"/>
              <a:t>.</a:t>
            </a:r>
          </a:p>
          <a:p>
            <a:pPr algn="just"/>
            <a:r>
              <a:rPr lang="en-US" dirty="0" smtClean="0"/>
              <a:t>The </a:t>
            </a:r>
            <a:r>
              <a:rPr lang="en-US" dirty="0" err="1" smtClean="0"/>
              <a:t>preheader</a:t>
            </a:r>
            <a:r>
              <a:rPr lang="en-US" dirty="0" smtClean="0"/>
              <a:t> has only the header as successor.</a:t>
            </a:r>
          </a:p>
          <a:p>
            <a:pPr algn="just"/>
            <a:endParaRPr lang="en-US" dirty="0" smtClean="0"/>
          </a:p>
        </p:txBody>
      </p:sp>
      <p:sp>
        <p:nvSpPr>
          <p:cNvPr id="4" name="Rectangle 3"/>
          <p:cNvSpPr>
            <a:spLocks noChangeArrowheads="1"/>
          </p:cNvSpPr>
          <p:nvPr/>
        </p:nvSpPr>
        <p:spPr bwMode="auto">
          <a:xfrm>
            <a:off x="3843972" y="4143375"/>
            <a:ext cx="1676400" cy="438150"/>
          </a:xfrm>
          <a:prstGeom prst="rect">
            <a:avLst/>
          </a:prstGeom>
          <a:solidFill>
            <a:srgbClr val="FFFFFF"/>
          </a:solidFill>
          <a:ln w="22225">
            <a:solidFill>
              <a:schemeClr val="accent1">
                <a:lumMod val="75000"/>
              </a:schemeClr>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Preheader</a:t>
            </a:r>
          </a:p>
        </p:txBody>
      </p:sp>
      <p:sp>
        <p:nvSpPr>
          <p:cNvPr id="5" name="Rectangle 4"/>
          <p:cNvSpPr>
            <a:spLocks noChangeArrowheads="1"/>
          </p:cNvSpPr>
          <p:nvPr/>
        </p:nvSpPr>
        <p:spPr bwMode="auto">
          <a:xfrm>
            <a:off x="3872548" y="4765040"/>
            <a:ext cx="1676400" cy="403225"/>
          </a:xfrm>
          <a:prstGeom prst="rect">
            <a:avLst/>
          </a:prstGeom>
          <a:solidFill>
            <a:srgbClr val="FFFFFF"/>
          </a:solidFill>
          <a:ln w="22225">
            <a:solidFill>
              <a:schemeClr val="accent1">
                <a:lumMod val="75000"/>
              </a:schemeClr>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Header</a:t>
            </a:r>
          </a:p>
        </p:txBody>
      </p:sp>
      <p:sp>
        <p:nvSpPr>
          <p:cNvPr id="6" name="Rectangle 5"/>
          <p:cNvSpPr>
            <a:spLocks noChangeArrowheads="1"/>
          </p:cNvSpPr>
          <p:nvPr/>
        </p:nvSpPr>
        <p:spPr bwMode="auto">
          <a:xfrm>
            <a:off x="3843973" y="5474334"/>
            <a:ext cx="1704976" cy="379730"/>
          </a:xfrm>
          <a:prstGeom prst="rect">
            <a:avLst/>
          </a:prstGeom>
          <a:solidFill>
            <a:srgbClr val="FFFFFF"/>
          </a:solidFill>
          <a:ln w="22225">
            <a:solidFill>
              <a:schemeClr val="accent1">
                <a:lumMod val="75000"/>
              </a:schemeClr>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B</a:t>
            </a:r>
            <a:r>
              <a:rPr lang="en-US" baseline="-25000">
                <a:effectLst/>
                <a:latin typeface="Calibri" panose="020F0502020204030204" pitchFamily="34" charset="0"/>
                <a:ea typeface="Calibri" panose="020F0502020204030204" pitchFamily="34" charset="0"/>
                <a:cs typeface="Times New Roman" panose="02020603050405020304" pitchFamily="18" charset="0"/>
              </a:rPr>
              <a:t>0</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AutoShape 7"/>
          <p:cNvCxnSpPr>
            <a:cxnSpLocks noChangeShapeType="1"/>
          </p:cNvCxnSpPr>
          <p:nvPr/>
        </p:nvCxnSpPr>
        <p:spPr bwMode="auto">
          <a:xfrm flipH="1">
            <a:off x="4710748" y="4590099"/>
            <a:ext cx="318" cy="189229"/>
          </a:xfrm>
          <a:prstGeom prst="straightConnector1">
            <a:avLst/>
          </a:prstGeom>
          <a:noFill/>
          <a:ln w="2222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8" name="AutoShape 8"/>
          <p:cNvCxnSpPr>
            <a:cxnSpLocks noChangeShapeType="1"/>
          </p:cNvCxnSpPr>
          <p:nvPr/>
        </p:nvCxnSpPr>
        <p:spPr bwMode="auto">
          <a:xfrm flipH="1">
            <a:off x="5757229" y="4941252"/>
            <a:ext cx="635" cy="773748"/>
          </a:xfrm>
          <a:prstGeom prst="straightConnector1">
            <a:avLst/>
          </a:prstGeom>
          <a:noFill/>
          <a:ln w="22225">
            <a:solidFill>
              <a:schemeClr val="accent1">
                <a:lumMod val="75000"/>
              </a:schemeClr>
            </a:solidFill>
            <a:round/>
            <a:headEnd/>
            <a:tailEnd/>
          </a:ln>
          <a:extLst>
            <a:ext uri="{909E8E84-426E-40DD-AFC4-6F175D3DCCD1}">
              <a14:hiddenFill xmlns:a14="http://schemas.microsoft.com/office/drawing/2010/main">
                <a:noFill/>
              </a14:hiddenFill>
            </a:ext>
          </a:extLst>
        </p:spPr>
      </p:cxnSp>
      <p:cxnSp>
        <p:nvCxnSpPr>
          <p:cNvPr id="9" name="AutoShape 9"/>
          <p:cNvCxnSpPr>
            <a:cxnSpLocks noChangeShapeType="1"/>
          </p:cNvCxnSpPr>
          <p:nvPr/>
        </p:nvCxnSpPr>
        <p:spPr bwMode="auto">
          <a:xfrm flipH="1">
            <a:off x="5543869" y="4941252"/>
            <a:ext cx="213360" cy="0"/>
          </a:xfrm>
          <a:prstGeom prst="straightConnector1">
            <a:avLst/>
          </a:prstGeom>
          <a:noFill/>
          <a:ln w="2222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 name="AutoShape 10"/>
          <p:cNvCxnSpPr>
            <a:cxnSpLocks noChangeShapeType="1"/>
          </p:cNvCxnSpPr>
          <p:nvPr/>
        </p:nvCxnSpPr>
        <p:spPr bwMode="auto">
          <a:xfrm flipH="1">
            <a:off x="5543869" y="5715000"/>
            <a:ext cx="213360" cy="0"/>
          </a:xfrm>
          <a:prstGeom prst="straightConnector1">
            <a:avLst/>
          </a:prstGeom>
          <a:noFill/>
          <a:ln w="22225">
            <a:solidFill>
              <a:schemeClr val="accent1">
                <a:lumMod val="75000"/>
              </a:schemeClr>
            </a:solidFill>
            <a:round/>
            <a:headEnd/>
            <a:tailEnd/>
          </a:ln>
          <a:extLst>
            <a:ext uri="{909E8E84-426E-40DD-AFC4-6F175D3DCCD1}">
              <a14:hiddenFill xmlns:a14="http://schemas.microsoft.com/office/drawing/2010/main">
                <a:noFill/>
              </a14:hiddenFill>
            </a:ext>
          </a:extLst>
        </p:spPr>
      </p:cxnSp>
      <p:cxnSp>
        <p:nvCxnSpPr>
          <p:cNvPr id="11" name="AutoShape 11"/>
          <p:cNvCxnSpPr>
            <a:cxnSpLocks noChangeShapeType="1"/>
          </p:cNvCxnSpPr>
          <p:nvPr/>
        </p:nvCxnSpPr>
        <p:spPr bwMode="auto">
          <a:xfrm flipV="1">
            <a:off x="3641407" y="4969831"/>
            <a:ext cx="0" cy="741046"/>
          </a:xfrm>
          <a:prstGeom prst="straightConnector1">
            <a:avLst/>
          </a:prstGeom>
          <a:noFill/>
          <a:ln w="22225">
            <a:solidFill>
              <a:schemeClr val="accent1">
                <a:lumMod val="75000"/>
              </a:schemeClr>
            </a:solidFill>
            <a:round/>
            <a:headEnd/>
            <a:tailEnd/>
          </a:ln>
          <a:extLst>
            <a:ext uri="{909E8E84-426E-40DD-AFC4-6F175D3DCCD1}">
              <a14:hiddenFill xmlns:a14="http://schemas.microsoft.com/office/drawing/2010/main">
                <a:noFill/>
              </a14:hiddenFill>
            </a:ext>
          </a:extLst>
        </p:spPr>
      </p:cxnSp>
      <p:cxnSp>
        <p:nvCxnSpPr>
          <p:cNvPr id="12" name="AutoShape 12"/>
          <p:cNvCxnSpPr>
            <a:cxnSpLocks noChangeShapeType="1"/>
          </p:cNvCxnSpPr>
          <p:nvPr/>
        </p:nvCxnSpPr>
        <p:spPr bwMode="auto">
          <a:xfrm>
            <a:off x="3655695" y="4984119"/>
            <a:ext cx="202565" cy="0"/>
          </a:xfrm>
          <a:prstGeom prst="straightConnector1">
            <a:avLst/>
          </a:prstGeom>
          <a:noFill/>
          <a:ln w="2222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3" name="AutoShape 13"/>
          <p:cNvCxnSpPr>
            <a:cxnSpLocks noChangeShapeType="1"/>
          </p:cNvCxnSpPr>
          <p:nvPr/>
        </p:nvCxnSpPr>
        <p:spPr bwMode="auto">
          <a:xfrm>
            <a:off x="3641407" y="5710876"/>
            <a:ext cx="202565" cy="0"/>
          </a:xfrm>
          <a:prstGeom prst="straightConnector1">
            <a:avLst/>
          </a:prstGeom>
          <a:noFill/>
          <a:ln w="22225">
            <a:solidFill>
              <a:schemeClr val="accent1">
                <a:lumMod val="75000"/>
              </a:schemeClr>
            </a:solidFill>
            <a:round/>
            <a:headEnd/>
            <a:tailEnd/>
          </a:ln>
          <a:extLst>
            <a:ext uri="{909E8E84-426E-40DD-AFC4-6F175D3DCCD1}">
              <a14:hiddenFill xmlns:a14="http://schemas.microsoft.com/office/drawing/2010/main">
                <a:noFill/>
              </a14:hiddenFill>
            </a:ext>
          </a:extLst>
        </p:spPr>
      </p:cxnSp>
      <p:cxnSp>
        <p:nvCxnSpPr>
          <p:cNvPr id="14" name="AutoShape 14"/>
          <p:cNvCxnSpPr>
            <a:cxnSpLocks noChangeShapeType="1"/>
          </p:cNvCxnSpPr>
          <p:nvPr/>
        </p:nvCxnSpPr>
        <p:spPr bwMode="auto">
          <a:xfrm>
            <a:off x="4238307" y="3908743"/>
            <a:ext cx="295910" cy="226695"/>
          </a:xfrm>
          <a:prstGeom prst="straightConnector1">
            <a:avLst/>
          </a:prstGeom>
          <a:noFill/>
          <a:ln w="2222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
          <p:cNvCxnSpPr>
            <a:cxnSpLocks noChangeShapeType="1"/>
          </p:cNvCxnSpPr>
          <p:nvPr/>
        </p:nvCxnSpPr>
        <p:spPr bwMode="auto">
          <a:xfrm flipH="1">
            <a:off x="4888230" y="3908743"/>
            <a:ext cx="285115" cy="226695"/>
          </a:xfrm>
          <a:prstGeom prst="straightConnector1">
            <a:avLst/>
          </a:prstGeom>
          <a:noFill/>
          <a:ln w="2222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3424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par>
                                <p:cTn id="20" presetID="22" presetClass="entr" presetSubtype="1"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par>
                                <p:cTn id="26" presetID="22" presetClass="entr" presetSubtype="1"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par>
                                <p:cTn id="35" presetID="22" presetClass="entr" presetSubtype="1"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par>
                                <p:cTn id="38" presetID="22" presetClass="entr" presetSubtype="1"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up)">
                                      <p:cBhvr>
                                        <p:cTn id="40" dur="500"/>
                                        <p:tgtEl>
                                          <p:spTgt spid="11"/>
                                        </p:tgtEl>
                                      </p:cBhvr>
                                    </p:animEffec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Reducible Flow Graph</a:t>
            </a:r>
          </a:p>
        </p:txBody>
      </p:sp>
      <p:sp>
        <p:nvSpPr>
          <p:cNvPr id="3" name="Content Placeholder 2"/>
          <p:cNvSpPr>
            <a:spLocks noGrp="1"/>
          </p:cNvSpPr>
          <p:nvPr>
            <p:ph idx="1"/>
          </p:nvPr>
        </p:nvSpPr>
        <p:spPr>
          <a:xfrm>
            <a:off x="197643" y="1034318"/>
            <a:ext cx="8763000" cy="5334000"/>
          </a:xfrm>
        </p:spPr>
        <p:txBody>
          <a:bodyPr>
            <a:noAutofit/>
          </a:bodyPr>
          <a:lstStyle/>
          <a:p>
            <a:pPr lvl="0" algn="just"/>
            <a:r>
              <a:rPr lang="en-US" sz="2200" dirty="0"/>
              <a:t>The reducible graph is a flow graph in which there are two types of edges forward edges and backward edges. </a:t>
            </a:r>
            <a:endParaRPr lang="en-US" sz="2200" dirty="0" smtClean="0"/>
          </a:p>
          <a:p>
            <a:pPr lvl="0" algn="just"/>
            <a:r>
              <a:rPr lang="en-US" sz="2200" dirty="0" smtClean="0"/>
              <a:t>These </a:t>
            </a:r>
            <a:r>
              <a:rPr lang="en-US" sz="2200" dirty="0"/>
              <a:t>edges have following properties,</a:t>
            </a:r>
          </a:p>
          <a:p>
            <a:pPr marL="457200" lvl="0" indent="-457200" algn="just">
              <a:buFont typeface="+mj-lt"/>
              <a:buAutoNum type="arabicPeriod"/>
            </a:pPr>
            <a:r>
              <a:rPr lang="en-US" sz="2200" dirty="0"/>
              <a:t>The forward edge forms an acyclic graph.</a:t>
            </a:r>
          </a:p>
          <a:p>
            <a:pPr marL="457200" lvl="0" indent="-457200" algn="just">
              <a:buFont typeface="+mj-lt"/>
              <a:buAutoNum type="arabicPeriod"/>
            </a:pPr>
            <a:r>
              <a:rPr lang="en-US" sz="2200" dirty="0"/>
              <a:t>The back edges are such edges whose head dominates their tail.</a:t>
            </a:r>
          </a:p>
        </p:txBody>
      </p:sp>
      <p:sp>
        <p:nvSpPr>
          <p:cNvPr id="20" name="Oval 19"/>
          <p:cNvSpPr/>
          <p:nvPr/>
        </p:nvSpPr>
        <p:spPr>
          <a:xfrm>
            <a:off x="4343400" y="3200681"/>
            <a:ext cx="457200"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21" name="Straight Arrow Connector 20"/>
          <p:cNvCxnSpPr>
            <a:stCxn id="22" idx="5"/>
            <a:endCxn id="24" idx="1"/>
          </p:cNvCxnSpPr>
          <p:nvPr/>
        </p:nvCxnSpPr>
        <p:spPr>
          <a:xfrm>
            <a:off x="4721450" y="4514571"/>
            <a:ext cx="372613" cy="30536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343400" y="4124326"/>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p:cNvSpPr/>
          <p:nvPr/>
        </p:nvSpPr>
        <p:spPr>
          <a:xfrm>
            <a:off x="4357687" y="5381626"/>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4" name="Oval 23"/>
          <p:cNvSpPr/>
          <p:nvPr/>
        </p:nvSpPr>
        <p:spPr>
          <a:xfrm>
            <a:off x="5029200" y="4752976"/>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5" name="Oval 24"/>
          <p:cNvSpPr/>
          <p:nvPr/>
        </p:nvSpPr>
        <p:spPr>
          <a:xfrm>
            <a:off x="3657600" y="4752976"/>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28" name="Straight Arrow Connector 27"/>
          <p:cNvCxnSpPr/>
          <p:nvPr/>
        </p:nvCxnSpPr>
        <p:spPr>
          <a:xfrm>
            <a:off x="4051076" y="5143221"/>
            <a:ext cx="372613" cy="30536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5" idx="7"/>
          </p:cNvCxnSpPr>
          <p:nvPr/>
        </p:nvCxnSpPr>
        <p:spPr>
          <a:xfrm flipH="1">
            <a:off x="4035650" y="4514571"/>
            <a:ext cx="352889" cy="30536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3"/>
            <a:endCxn id="23" idx="7"/>
          </p:cNvCxnSpPr>
          <p:nvPr/>
        </p:nvCxnSpPr>
        <p:spPr>
          <a:xfrm flipH="1">
            <a:off x="4735737" y="5143221"/>
            <a:ext cx="358326" cy="30536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2" idx="0"/>
          </p:cNvCxnSpPr>
          <p:nvPr/>
        </p:nvCxnSpPr>
        <p:spPr>
          <a:xfrm flipH="1">
            <a:off x="4564857" y="3666846"/>
            <a:ext cx="14287" cy="45748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rot="21600000" flipH="1" flipV="1">
            <a:off x="4782312" y="3391233"/>
            <a:ext cx="36576" cy="2286000"/>
          </a:xfrm>
          <a:prstGeom prst="curvedConnector3">
            <a:avLst>
              <a:gd name="adj1" fmla="val -3059900"/>
            </a:avLst>
          </a:prstGeom>
          <a:ln w="25400">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2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500"/>
                                        <p:tgtEl>
                                          <p:spTgt spid="20"/>
                                        </p:tgtEl>
                                      </p:cBhvr>
                                    </p:animEffect>
                                  </p:childTnLst>
                                </p:cTn>
                              </p:par>
                              <p:par>
                                <p:cTn id="24" presetID="22" presetClass="entr" presetSubtype="1"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500"/>
                                        <p:tgtEl>
                                          <p:spTgt spid="22"/>
                                        </p:tgtEl>
                                      </p:cBhvr>
                                    </p:animEffect>
                                  </p:childTnLst>
                                </p:cTn>
                              </p:par>
                              <p:par>
                                <p:cTn id="30" presetID="22" presetClass="entr" presetSubtype="1"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par>
                                <p:cTn id="33" presetID="22" presetClass="entr" presetSubtype="1"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up)">
                                      <p:cBhvr>
                                        <p:cTn id="38" dur="500"/>
                                        <p:tgtEl>
                                          <p:spTgt spid="24"/>
                                        </p:tgtEl>
                                      </p:cBhvr>
                                    </p:animEffect>
                                  </p:childTnLst>
                                </p:cTn>
                              </p:par>
                              <p:par>
                                <p:cTn id="39" presetID="22" presetClass="entr" presetSubtype="1"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up)">
                                      <p:cBhvr>
                                        <p:cTn id="41" dur="500"/>
                                        <p:tgtEl>
                                          <p:spTgt spid="29"/>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up)">
                                      <p:cBhvr>
                                        <p:cTn id="44" dur="500"/>
                                        <p:tgtEl>
                                          <p:spTgt spid="25"/>
                                        </p:tgtEl>
                                      </p:cBhvr>
                                    </p:animEffect>
                                  </p:childTnLst>
                                </p:cTn>
                              </p:par>
                              <p:par>
                                <p:cTn id="45" presetID="22" presetClass="entr" presetSubtype="1"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par>
                                <p:cTn id="51" presetID="22" presetClass="entr" presetSubtype="4"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down)">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Nonreducible</a:t>
            </a:r>
            <a:r>
              <a:rPr lang="en-US" dirty="0" smtClean="0"/>
              <a:t> </a:t>
            </a:r>
            <a:r>
              <a:rPr lang="en-US" dirty="0"/>
              <a:t>Flow Graph</a:t>
            </a:r>
          </a:p>
        </p:txBody>
      </p:sp>
      <p:sp>
        <p:nvSpPr>
          <p:cNvPr id="3" name="Content Placeholder 2"/>
          <p:cNvSpPr>
            <a:spLocks noGrp="1"/>
          </p:cNvSpPr>
          <p:nvPr>
            <p:ph idx="1"/>
          </p:nvPr>
        </p:nvSpPr>
        <p:spPr>
          <a:xfrm>
            <a:off x="197643" y="1034318"/>
            <a:ext cx="8763000" cy="5334000"/>
          </a:xfrm>
        </p:spPr>
        <p:txBody>
          <a:bodyPr>
            <a:noAutofit/>
          </a:bodyPr>
          <a:lstStyle/>
          <a:p>
            <a:pPr lvl="0" algn="just"/>
            <a:r>
              <a:rPr lang="en-US" dirty="0"/>
              <a:t>A non reducible flow graph is a flow graph in which:</a:t>
            </a:r>
          </a:p>
          <a:p>
            <a:pPr marL="457200" lvl="0" indent="-457200" algn="just">
              <a:buFont typeface="+mj-lt"/>
              <a:buAutoNum type="arabicPeriod"/>
            </a:pPr>
            <a:r>
              <a:rPr lang="en-US" dirty="0"/>
              <a:t>There are no back edges.</a:t>
            </a:r>
          </a:p>
          <a:p>
            <a:pPr marL="457200" lvl="0" indent="-457200" algn="just">
              <a:buFont typeface="+mj-lt"/>
              <a:buAutoNum type="arabicPeriod"/>
            </a:pPr>
            <a:r>
              <a:rPr lang="en-US" dirty="0"/>
              <a:t>Forward edges may produce cycle in the graph.</a:t>
            </a:r>
          </a:p>
        </p:txBody>
      </p:sp>
      <p:cxnSp>
        <p:nvCxnSpPr>
          <p:cNvPr id="21" name="Straight Arrow Connector 20"/>
          <p:cNvCxnSpPr>
            <a:stCxn id="22" idx="5"/>
            <a:endCxn id="24" idx="1"/>
          </p:cNvCxnSpPr>
          <p:nvPr/>
        </p:nvCxnSpPr>
        <p:spPr>
          <a:xfrm>
            <a:off x="4721450" y="4514571"/>
            <a:ext cx="372613" cy="30536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343400" y="4124326"/>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4" name="Oval 23"/>
          <p:cNvSpPr/>
          <p:nvPr/>
        </p:nvSpPr>
        <p:spPr>
          <a:xfrm>
            <a:off x="5029200" y="4752976"/>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Oval 24"/>
          <p:cNvSpPr/>
          <p:nvPr/>
        </p:nvSpPr>
        <p:spPr>
          <a:xfrm>
            <a:off x="3657600" y="4752976"/>
            <a:ext cx="442913" cy="4572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29" name="Straight Arrow Connector 28"/>
          <p:cNvCxnSpPr>
            <a:endCxn id="25" idx="7"/>
          </p:cNvCxnSpPr>
          <p:nvPr/>
        </p:nvCxnSpPr>
        <p:spPr>
          <a:xfrm flipH="1">
            <a:off x="4035650" y="4514571"/>
            <a:ext cx="352889" cy="30536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2"/>
            <a:endCxn id="25" idx="6"/>
          </p:cNvCxnSpPr>
          <p:nvPr/>
        </p:nvCxnSpPr>
        <p:spPr>
          <a:xfrm flipH="1">
            <a:off x="4100513" y="4981576"/>
            <a:ext cx="928687" cy="0"/>
          </a:xfrm>
          <a:prstGeom prst="straightConnector1">
            <a:avLst/>
          </a:prstGeom>
          <a:ln w="25400">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4" idx="3"/>
            <a:endCxn id="25" idx="5"/>
          </p:cNvCxnSpPr>
          <p:nvPr/>
        </p:nvCxnSpPr>
        <p:spPr>
          <a:xfrm flipH="1">
            <a:off x="4035650" y="5143221"/>
            <a:ext cx="1058413" cy="0"/>
          </a:xfrm>
          <a:prstGeom prst="straightConnector1">
            <a:avLst/>
          </a:prstGeom>
          <a:ln w="25400">
            <a:solidFill>
              <a:schemeClr val="accent1">
                <a:shade val="95000"/>
                <a:satMod val="105000"/>
              </a:schemeClr>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99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22" presetClass="entr" presetSubtype="1"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up)">
                                      <p:cBhvr>
                                        <p:cTn id="17" dur="500"/>
                                        <p:tgtEl>
                                          <p:spTgt spid="22"/>
                                        </p:tgtEl>
                                      </p:cBhvr>
                                    </p:animEffect>
                                  </p:childTnLst>
                                </p:cTn>
                              </p:par>
                              <p:par>
                                <p:cTn id="18" presetID="22" presetClass="entr" presetSubtype="1"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par>
                                <p:cTn id="21" presetID="22" presetClass="entr" presetSubtype="1"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up)">
                                      <p:cBhvr>
                                        <p:cTn id="23" dur="500"/>
                                        <p:tgtEl>
                                          <p:spTgt spid="31"/>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500"/>
                                        <p:tgtEl>
                                          <p:spTgt spid="24"/>
                                        </p:tgtEl>
                                      </p:cBhvr>
                                    </p:animEffect>
                                  </p:childTnLst>
                                </p:cTn>
                              </p:par>
                              <p:par>
                                <p:cTn id="27" presetID="22" presetClass="entr" presetSubtype="1"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up)">
                                      <p:cBhvr>
                                        <p:cTn id="32" dur="500"/>
                                        <p:tgtEl>
                                          <p:spTgt spid="25"/>
                                        </p:tgtEl>
                                      </p:cBhvr>
                                    </p:animEffect>
                                  </p:childTnLst>
                                </p:cTn>
                              </p:par>
                              <p:par>
                                <p:cTn id="33" presetID="22" presetClass="entr" presetSubtype="1"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Global </a:t>
            </a:r>
            <a:r>
              <a:rPr lang="en-US" dirty="0" smtClean="0"/>
              <a:t>Data </a:t>
            </a:r>
            <a:r>
              <a:rPr lang="en-US" dirty="0"/>
              <a:t>F</a:t>
            </a:r>
            <a:r>
              <a:rPr lang="en-US" dirty="0" smtClean="0"/>
              <a:t>low </a:t>
            </a:r>
            <a:r>
              <a:rPr lang="en-US" dirty="0"/>
              <a:t>A</a:t>
            </a:r>
            <a:r>
              <a:rPr lang="en-US" dirty="0" smtClean="0"/>
              <a:t>nalysis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729512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a:t>
            </a:r>
            <a:r>
              <a:rPr lang="en-US" dirty="0" smtClean="0"/>
              <a:t>Data </a:t>
            </a:r>
            <a:r>
              <a:rPr lang="en-US" dirty="0"/>
              <a:t>F</a:t>
            </a:r>
            <a:r>
              <a:rPr lang="en-US" dirty="0" smtClean="0"/>
              <a:t>low Analysis</a:t>
            </a:r>
            <a:endParaRPr lang="en-US" dirty="0"/>
          </a:p>
        </p:txBody>
      </p:sp>
      <p:sp>
        <p:nvSpPr>
          <p:cNvPr id="3" name="Content Placeholder 2"/>
          <p:cNvSpPr>
            <a:spLocks noGrp="1"/>
          </p:cNvSpPr>
          <p:nvPr>
            <p:ph idx="1"/>
          </p:nvPr>
        </p:nvSpPr>
        <p:spPr/>
        <p:txBody>
          <a:bodyPr/>
          <a:lstStyle/>
          <a:p>
            <a:pPr lvl="0" algn="just"/>
            <a:r>
              <a:rPr lang="en-US" dirty="0"/>
              <a:t>Data flow equations are the equations representing the expressions that are appearing in the flow graph. </a:t>
            </a:r>
          </a:p>
          <a:p>
            <a:pPr lvl="0" algn="just"/>
            <a:r>
              <a:rPr lang="en-US" dirty="0"/>
              <a:t>Data flow information can be collected by setting up and solving systems of equations that relate information at various points in a program. </a:t>
            </a:r>
          </a:p>
          <a:p>
            <a:pPr lvl="0" algn="just"/>
            <a:r>
              <a:rPr lang="en-US" dirty="0"/>
              <a:t>The data flow equation written in a form of equation such that,</a:t>
            </a:r>
          </a:p>
          <a:p>
            <a:pPr marL="0" indent="0" algn="just">
              <a:buNone/>
            </a:pPr>
            <a:r>
              <a:rPr lang="en-US" dirty="0" smtClean="0"/>
              <a:t>		out </a:t>
            </a:r>
            <a:r>
              <a:rPr lang="en-US" dirty="0"/>
              <a:t>[S] = gen[S] U (in[S] -kill[S])</a:t>
            </a:r>
          </a:p>
          <a:p>
            <a:pPr lvl="0" algn="just"/>
            <a:r>
              <a:rPr lang="en-US" dirty="0"/>
              <a:t>And can be read as “the information at the end of a statement is either generated within a statement, or enters at the beginning and is not killed as control flows through the statement”.</a:t>
            </a:r>
          </a:p>
        </p:txBody>
      </p:sp>
    </p:spTree>
    <p:extLst>
      <p:ext uri="{BB962C8B-B14F-4D97-AF65-F5344CB8AC3E}">
        <p14:creationId xmlns:p14="http://schemas.microsoft.com/office/powerpoint/2010/main" val="290171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Data Flow Analysis</a:t>
            </a:r>
          </a:p>
        </p:txBody>
      </p:sp>
      <p:sp>
        <p:nvSpPr>
          <p:cNvPr id="3" name="Content Placeholder 2"/>
          <p:cNvSpPr>
            <a:spLocks noGrp="1"/>
          </p:cNvSpPr>
          <p:nvPr>
            <p:ph idx="1"/>
          </p:nvPr>
        </p:nvSpPr>
        <p:spPr/>
        <p:txBody>
          <a:bodyPr>
            <a:normAutofit fontScale="92500" lnSpcReduction="20000"/>
          </a:bodyPr>
          <a:lstStyle/>
          <a:p>
            <a:pPr lvl="0" algn="just"/>
            <a:r>
              <a:rPr lang="en-US" dirty="0"/>
              <a:t>The details of how dataflow equations are set up and solved depend on three factors.</a:t>
            </a:r>
          </a:p>
          <a:p>
            <a:pPr marL="457200" lvl="0" indent="-457200" algn="just">
              <a:buFont typeface="+mj-lt"/>
              <a:buAutoNum type="arabicPeriod"/>
            </a:pPr>
            <a:r>
              <a:rPr lang="en-US" dirty="0"/>
              <a:t>The notions of generating and killing depend on the desired information, i.e., on the data flow analysis problem to be solved. Moreover, for some problems, instead of proceeding along with flow of control and defining out[s] in terms of in[s], we need to proceed backwards and define in[s] in terms of out[s].</a:t>
            </a:r>
          </a:p>
          <a:p>
            <a:pPr marL="457200" lvl="0" indent="-457200" algn="just">
              <a:buFont typeface="+mj-lt"/>
              <a:buAutoNum type="arabicPeriod"/>
            </a:pPr>
            <a:r>
              <a:rPr lang="en-US" dirty="0"/>
              <a:t>Since data flows along control paths, data-flow analysis is affected by the constructs in a program. In fact, when we write out[s] we implicitly assume that there is unique end point where control leaves the statement; in general, equations are set up at the level of basic blocks rather than statements, because blocks do have unique end points.</a:t>
            </a:r>
          </a:p>
          <a:p>
            <a:pPr marL="457200" lvl="0" indent="-457200" algn="just">
              <a:buFont typeface="+mj-lt"/>
              <a:buAutoNum type="arabicPeriod"/>
            </a:pPr>
            <a:r>
              <a:rPr lang="en-US" dirty="0"/>
              <a:t>There are subtleties that go along with such statements as procedure calls, assignments through pointer variables, and even assignments to array variables.</a:t>
            </a:r>
          </a:p>
        </p:txBody>
      </p:sp>
    </p:spTree>
    <p:extLst>
      <p:ext uri="{BB962C8B-B14F-4D97-AF65-F5344CB8AC3E}">
        <p14:creationId xmlns:p14="http://schemas.microsoft.com/office/powerpoint/2010/main" val="128813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 Dataflow Properties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3204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Properties</a:t>
            </a:r>
          </a:p>
        </p:txBody>
      </p:sp>
      <p:sp>
        <p:nvSpPr>
          <p:cNvPr id="3" name="Content Placeholder 2"/>
          <p:cNvSpPr>
            <a:spLocks noGrp="1"/>
          </p:cNvSpPr>
          <p:nvPr>
            <p:ph idx="1"/>
          </p:nvPr>
        </p:nvSpPr>
        <p:spPr/>
        <p:txBody>
          <a:bodyPr/>
          <a:lstStyle/>
          <a:p>
            <a:pPr lvl="0" algn="just"/>
            <a:r>
              <a:rPr lang="en-US" dirty="0"/>
              <a:t>A program point containing the definition is called</a:t>
            </a:r>
            <a:r>
              <a:rPr lang="en-US" b="1" dirty="0"/>
              <a:t> </a:t>
            </a:r>
            <a:r>
              <a:rPr lang="en-US" b="1" dirty="0" smtClean="0"/>
              <a:t>Definition </a:t>
            </a:r>
            <a:r>
              <a:rPr lang="en-US" b="1" dirty="0"/>
              <a:t>point.</a:t>
            </a:r>
            <a:endParaRPr lang="en-US" dirty="0"/>
          </a:p>
          <a:p>
            <a:pPr lvl="0" algn="just"/>
            <a:r>
              <a:rPr lang="en-US" dirty="0"/>
              <a:t>A program point at which a reference to a data item is made is called</a:t>
            </a:r>
            <a:r>
              <a:rPr lang="en-US" b="1" dirty="0"/>
              <a:t> </a:t>
            </a:r>
            <a:r>
              <a:rPr lang="en-US" b="1" dirty="0" smtClean="0"/>
              <a:t>Reference </a:t>
            </a:r>
            <a:r>
              <a:rPr lang="en-US" b="1" dirty="0"/>
              <a:t>point.</a:t>
            </a:r>
            <a:endParaRPr lang="en-US" dirty="0"/>
          </a:p>
          <a:p>
            <a:pPr algn="just"/>
            <a:r>
              <a:rPr lang="en-US" dirty="0"/>
              <a:t>A program point at which some evaluating expression is given is called </a:t>
            </a:r>
            <a:r>
              <a:rPr lang="en-US" b="1" dirty="0"/>
              <a:t>E</a:t>
            </a:r>
            <a:r>
              <a:rPr lang="en-US" b="1" dirty="0" smtClean="0"/>
              <a:t>valuation </a:t>
            </a:r>
            <a:r>
              <a:rPr lang="en-US" b="1" dirty="0"/>
              <a:t>point.</a:t>
            </a:r>
            <a:endParaRPr lang="en-US" dirty="0"/>
          </a:p>
        </p:txBody>
      </p:sp>
      <p:sp>
        <p:nvSpPr>
          <p:cNvPr id="4" name="Rectangle 3"/>
          <p:cNvSpPr>
            <a:spLocks noChangeArrowheads="1"/>
          </p:cNvSpPr>
          <p:nvPr/>
        </p:nvSpPr>
        <p:spPr bwMode="auto">
          <a:xfrm>
            <a:off x="3858260" y="4143375"/>
            <a:ext cx="1676400" cy="438150"/>
          </a:xfrm>
          <a:prstGeom prst="rect">
            <a:avLst/>
          </a:prstGeom>
          <a:solidFill>
            <a:srgbClr val="FFFFFF"/>
          </a:solidFill>
          <a:ln w="22225">
            <a:solidFill>
              <a:schemeClr val="accent1">
                <a:lumMod val="75000"/>
              </a:schemeClr>
            </a:solidFill>
            <a:miter lim="800000"/>
            <a:headEnd/>
            <a:tailEnd/>
          </a:ln>
        </p:spPr>
        <p:txBody>
          <a:bodyPr rot="0" vert="horz" wrap="square" lIns="91440" tIns="45720" rIns="91440" bIns="45720" anchor="t" anchorCtr="0" upright="1">
            <a:noAutofit/>
          </a:bodyPr>
          <a:lstStyle/>
          <a:p>
            <a:pPr algn="ctr"/>
            <a:r>
              <a:rPr lang="en-US" dirty="0"/>
              <a:t>W1:x=3</a:t>
            </a:r>
          </a:p>
        </p:txBody>
      </p:sp>
      <p:sp>
        <p:nvSpPr>
          <p:cNvPr id="5" name="Rectangle 4"/>
          <p:cNvSpPr>
            <a:spLocks noChangeArrowheads="1"/>
          </p:cNvSpPr>
          <p:nvPr/>
        </p:nvSpPr>
        <p:spPr bwMode="auto">
          <a:xfrm>
            <a:off x="3858261" y="4830442"/>
            <a:ext cx="1676400" cy="403225"/>
          </a:xfrm>
          <a:prstGeom prst="rect">
            <a:avLst/>
          </a:prstGeom>
          <a:solidFill>
            <a:srgbClr val="FFFFFF"/>
          </a:solidFill>
          <a:ln w="22225">
            <a:solidFill>
              <a:schemeClr val="accent1">
                <a:lumMod val="75000"/>
              </a:schemeClr>
            </a:solidFill>
            <a:miter lim="800000"/>
            <a:headEnd/>
            <a:tailEnd/>
          </a:ln>
        </p:spPr>
        <p:txBody>
          <a:bodyPr rot="0" vert="horz" wrap="square" lIns="91440" tIns="45720" rIns="91440" bIns="45720" anchor="t" anchorCtr="0" upright="1">
            <a:noAutofit/>
          </a:bodyPr>
          <a:lstStyle/>
          <a:p>
            <a:pPr algn="ctr"/>
            <a:r>
              <a:rPr lang="en-US" dirty="0"/>
              <a:t>W2: y=x</a:t>
            </a:r>
          </a:p>
        </p:txBody>
      </p:sp>
      <p:sp>
        <p:nvSpPr>
          <p:cNvPr id="6" name="Rectangle 5"/>
          <p:cNvSpPr>
            <a:spLocks noChangeArrowheads="1"/>
          </p:cNvSpPr>
          <p:nvPr/>
        </p:nvSpPr>
        <p:spPr bwMode="auto">
          <a:xfrm>
            <a:off x="3843973" y="5474334"/>
            <a:ext cx="1704976" cy="379730"/>
          </a:xfrm>
          <a:prstGeom prst="rect">
            <a:avLst/>
          </a:prstGeom>
          <a:solidFill>
            <a:srgbClr val="FFFFFF"/>
          </a:solidFill>
          <a:ln w="22225">
            <a:solidFill>
              <a:schemeClr val="accent1">
                <a:lumMod val="75000"/>
              </a:schemeClr>
            </a:solidFill>
            <a:miter lim="800000"/>
            <a:headEnd/>
            <a:tailEnd/>
          </a:ln>
        </p:spPr>
        <p:txBody>
          <a:bodyPr rot="0" vert="horz" wrap="square" lIns="91440" tIns="45720" rIns="91440" bIns="45720" anchor="t" anchorCtr="0" upright="1">
            <a:noAutofit/>
          </a:bodyPr>
          <a:lstStyle/>
          <a:p>
            <a:pPr algn="ctr"/>
            <a:r>
              <a:rPr lang="en-US" dirty="0"/>
              <a:t>W3: z=a*b</a:t>
            </a:r>
          </a:p>
        </p:txBody>
      </p:sp>
      <p:cxnSp>
        <p:nvCxnSpPr>
          <p:cNvPr id="7" name="AutoShape 7"/>
          <p:cNvCxnSpPr>
            <a:cxnSpLocks noChangeShapeType="1"/>
            <a:stCxn id="4" idx="2"/>
            <a:endCxn id="5" idx="0"/>
          </p:cNvCxnSpPr>
          <p:nvPr/>
        </p:nvCxnSpPr>
        <p:spPr bwMode="auto">
          <a:xfrm>
            <a:off x="4696460" y="4581525"/>
            <a:ext cx="1" cy="248917"/>
          </a:xfrm>
          <a:prstGeom prst="straightConnector1">
            <a:avLst/>
          </a:prstGeom>
          <a:noFill/>
          <a:ln w="2222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 name="AutoShape 7"/>
          <p:cNvCxnSpPr>
            <a:cxnSpLocks noChangeShapeType="1"/>
            <a:stCxn id="5" idx="2"/>
            <a:endCxn id="6" idx="0"/>
          </p:cNvCxnSpPr>
          <p:nvPr/>
        </p:nvCxnSpPr>
        <p:spPr bwMode="auto">
          <a:xfrm>
            <a:off x="4696461" y="5233667"/>
            <a:ext cx="0" cy="240667"/>
          </a:xfrm>
          <a:prstGeom prst="straightConnector1">
            <a:avLst/>
          </a:prstGeom>
          <a:noFill/>
          <a:ln w="2222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cxnSp>
      <p:sp>
        <p:nvSpPr>
          <p:cNvPr id="19" name="Rectangle 18"/>
          <p:cNvSpPr>
            <a:spLocks noChangeArrowheads="1"/>
          </p:cNvSpPr>
          <p:nvPr/>
        </p:nvSpPr>
        <p:spPr bwMode="auto">
          <a:xfrm>
            <a:off x="5567998" y="4152900"/>
            <a:ext cx="1823402" cy="438150"/>
          </a:xfrm>
          <a:prstGeom prst="rect">
            <a:avLst/>
          </a:prstGeom>
          <a:solidFill>
            <a:srgbClr val="FFFFFF"/>
          </a:solidFill>
          <a:ln w="22225">
            <a:no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Definition point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a:spLocks noChangeArrowheads="1"/>
          </p:cNvSpPr>
          <p:nvPr/>
        </p:nvSpPr>
        <p:spPr bwMode="auto">
          <a:xfrm>
            <a:off x="5567998" y="4839967"/>
            <a:ext cx="1823401" cy="403225"/>
          </a:xfrm>
          <a:prstGeom prst="rect">
            <a:avLst/>
          </a:prstGeom>
          <a:solidFill>
            <a:srgbClr val="FFFFFF"/>
          </a:solidFill>
          <a:ln w="22225">
            <a:no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dirty="0" smtClean="0"/>
              <a:t>Reference </a:t>
            </a:r>
            <a:r>
              <a:rPr lang="en-US" dirty="0"/>
              <a:t>point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a:spLocks noChangeArrowheads="1"/>
          </p:cNvSpPr>
          <p:nvPr/>
        </p:nvSpPr>
        <p:spPr bwMode="auto">
          <a:xfrm>
            <a:off x="5553710" y="5483859"/>
            <a:ext cx="1990089" cy="379730"/>
          </a:xfrm>
          <a:prstGeom prst="rect">
            <a:avLst/>
          </a:prstGeom>
          <a:solidFill>
            <a:srgbClr val="FFFFFF"/>
          </a:solidFill>
          <a:ln w="22225">
            <a:no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dirty="0" smtClean="0"/>
              <a:t>Evaluation </a:t>
            </a:r>
            <a:r>
              <a:rPr lang="en-US" dirty="0"/>
              <a:t>point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964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up)">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500"/>
                                        <p:tgtEl>
                                          <p:spTgt spid="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up)">
                                      <p:cBhvr>
                                        <p:cTn id="4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9" grpId="0" animBg="1"/>
      <p:bldP spid="2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Expression</a:t>
            </a:r>
            <a:endParaRPr lang="en-US" dirty="0"/>
          </a:p>
        </p:txBody>
      </p:sp>
      <p:sp>
        <p:nvSpPr>
          <p:cNvPr id="3" name="Content Placeholder 2"/>
          <p:cNvSpPr>
            <a:spLocks noGrp="1"/>
          </p:cNvSpPr>
          <p:nvPr>
            <p:ph idx="1"/>
          </p:nvPr>
        </p:nvSpPr>
        <p:spPr/>
        <p:txBody>
          <a:bodyPr>
            <a:normAutofit/>
          </a:bodyPr>
          <a:lstStyle/>
          <a:p>
            <a:pPr lvl="0" algn="just"/>
            <a:r>
              <a:rPr lang="en-US" sz="2000" dirty="0"/>
              <a:t>An expression </a:t>
            </a:r>
            <a:r>
              <a:rPr lang="en-US" sz="2000" dirty="0" err="1"/>
              <a:t>x+y</a:t>
            </a:r>
            <a:r>
              <a:rPr lang="en-US" sz="2000" dirty="0"/>
              <a:t> is available at a program point w if and only if along all paths are reaching to w.</a:t>
            </a:r>
          </a:p>
          <a:p>
            <a:pPr marL="457200" lvl="0" indent="-457200" algn="just">
              <a:buFont typeface="+mj-lt"/>
              <a:buAutoNum type="arabicPeriod"/>
            </a:pPr>
            <a:r>
              <a:rPr lang="en-US" sz="2000" dirty="0"/>
              <a:t>The expression </a:t>
            </a:r>
            <a:r>
              <a:rPr lang="en-US" sz="2000" dirty="0" err="1"/>
              <a:t>x+y</a:t>
            </a:r>
            <a:r>
              <a:rPr lang="en-US" sz="2000" dirty="0"/>
              <a:t> is said to be available at its evaluation point.</a:t>
            </a:r>
          </a:p>
          <a:p>
            <a:pPr marL="457200" indent="-457200" algn="just">
              <a:buFont typeface="+mj-lt"/>
              <a:buAutoNum type="arabicPeriod"/>
            </a:pPr>
            <a:r>
              <a:rPr lang="en-US" sz="2000" dirty="0" smtClean="0"/>
              <a:t>Neither </a:t>
            </a:r>
            <a:r>
              <a:rPr lang="en-US" sz="2000" dirty="0"/>
              <a:t>of the two operands get modified before their </a:t>
            </a:r>
            <a:r>
              <a:rPr lang="en-US" sz="2000" dirty="0" smtClean="0"/>
              <a:t>use.</a:t>
            </a:r>
            <a:endParaRPr lang="en-US" sz="2000" dirty="0"/>
          </a:p>
          <a:p>
            <a:pPr marL="457200" indent="-457200" algn="just">
              <a:buFont typeface="+mj-lt"/>
              <a:buAutoNum type="arabicPeriod"/>
            </a:pPr>
            <a:endParaRPr lang="en-US" sz="2000" dirty="0" smtClean="0"/>
          </a:p>
          <a:p>
            <a:pPr marL="457200" indent="-457200" algn="just">
              <a:buFont typeface="+mj-lt"/>
              <a:buAutoNum type="arabicPeriod"/>
            </a:pPr>
            <a:endParaRPr lang="en-US" sz="2000" dirty="0"/>
          </a:p>
          <a:p>
            <a:pPr marL="457200" indent="-457200" algn="just">
              <a:buFont typeface="+mj-lt"/>
              <a:buAutoNum type="arabicPeriod"/>
            </a:pPr>
            <a:endParaRPr lang="en-US" sz="2000" dirty="0" smtClean="0"/>
          </a:p>
          <a:p>
            <a:pPr marL="457200" indent="-457200" algn="just">
              <a:buFont typeface="+mj-lt"/>
              <a:buAutoNum type="arabicPeriod"/>
            </a:pPr>
            <a:endParaRPr lang="en-US" sz="2000" dirty="0"/>
          </a:p>
          <a:p>
            <a:pPr marL="457200" indent="-457200" algn="just">
              <a:buFont typeface="+mj-lt"/>
              <a:buAutoNum type="arabicPeriod"/>
            </a:pPr>
            <a:endParaRPr lang="en-US" sz="2000" dirty="0" smtClean="0"/>
          </a:p>
          <a:p>
            <a:pPr marL="0" indent="0" algn="just">
              <a:buNone/>
            </a:pPr>
            <a:endParaRPr lang="en-US" sz="2000" dirty="0" smtClean="0"/>
          </a:p>
          <a:p>
            <a:pPr marL="0" indent="0" algn="just">
              <a:buNone/>
            </a:pPr>
            <a:endParaRPr lang="en-US" sz="2000" dirty="0" smtClean="0"/>
          </a:p>
          <a:p>
            <a:pPr algn="just"/>
            <a:r>
              <a:rPr lang="en-US" sz="2000" dirty="0" smtClean="0"/>
              <a:t>Expression </a:t>
            </a:r>
            <a:r>
              <a:rPr lang="en-US" sz="2000" dirty="0"/>
              <a:t>4 * </a:t>
            </a:r>
            <a:r>
              <a:rPr lang="en-US" sz="2000" dirty="0" err="1"/>
              <a:t>i</a:t>
            </a:r>
            <a:r>
              <a:rPr lang="en-US" sz="2000" dirty="0"/>
              <a:t> is the available expression for B</a:t>
            </a:r>
            <a:r>
              <a:rPr lang="en-US" sz="2000" baseline="-25000" dirty="0"/>
              <a:t>2</a:t>
            </a:r>
            <a:r>
              <a:rPr lang="en-US" sz="2000" dirty="0"/>
              <a:t>, B</a:t>
            </a:r>
            <a:r>
              <a:rPr lang="en-US" sz="2000" baseline="-25000" dirty="0"/>
              <a:t>3</a:t>
            </a:r>
            <a:r>
              <a:rPr lang="en-US" sz="2000" dirty="0"/>
              <a:t> and B</a:t>
            </a:r>
            <a:r>
              <a:rPr lang="en-US" sz="2000" baseline="-25000" dirty="0"/>
              <a:t>4</a:t>
            </a:r>
            <a:r>
              <a:rPr lang="en-US" sz="2000" dirty="0"/>
              <a:t> because this expression has not been changed by any of the block before appearing in </a:t>
            </a:r>
            <a:r>
              <a:rPr lang="en-US" sz="2000" dirty="0" smtClean="0"/>
              <a:t>B</a:t>
            </a:r>
            <a:r>
              <a:rPr lang="en-US" sz="2000" baseline="-25000" dirty="0" smtClean="0"/>
              <a:t>4.</a:t>
            </a:r>
            <a:endParaRPr lang="en-US" sz="2000" dirty="0"/>
          </a:p>
        </p:txBody>
      </p:sp>
      <p:sp>
        <p:nvSpPr>
          <p:cNvPr id="4" name="Rectangle 3"/>
          <p:cNvSpPr>
            <a:spLocks noChangeArrowheads="1"/>
          </p:cNvSpPr>
          <p:nvPr/>
        </p:nvSpPr>
        <p:spPr bwMode="auto">
          <a:xfrm>
            <a:off x="3733800" y="2724137"/>
            <a:ext cx="1676400" cy="438150"/>
          </a:xfrm>
          <a:prstGeom prst="rect">
            <a:avLst/>
          </a:prstGeom>
          <a:solidFill>
            <a:srgbClr val="FFFFFF"/>
          </a:solidFill>
          <a:ln w="22225">
            <a:solidFill>
              <a:schemeClr val="accent1">
                <a:lumMod val="75000"/>
              </a:schemeClr>
            </a:solidFill>
            <a:miter lim="800000"/>
            <a:headEnd/>
            <a:tailEnd/>
          </a:ln>
        </p:spPr>
        <p:txBody>
          <a:bodyPr rot="0" vert="horz" wrap="square" lIns="91440" tIns="45720" rIns="91440" bIns="45720" anchor="t" anchorCtr="0" upright="1">
            <a:noAutofit/>
          </a:bodyPr>
          <a:lstStyle/>
          <a:p>
            <a:pPr algn="ctr"/>
            <a:r>
              <a:rPr lang="en-US" dirty="0"/>
              <a:t>B1: t1=4*</a:t>
            </a:r>
            <a:r>
              <a:rPr lang="en-US" dirty="0" err="1"/>
              <a:t>i</a:t>
            </a:r>
            <a:endParaRPr lang="en-US" dirty="0"/>
          </a:p>
          <a:p>
            <a:pPr algn="ctr"/>
            <a:endParaRPr lang="en-US" dirty="0"/>
          </a:p>
        </p:txBody>
      </p:sp>
      <p:sp>
        <p:nvSpPr>
          <p:cNvPr id="5" name="Rectangle 4"/>
          <p:cNvSpPr>
            <a:spLocks noChangeArrowheads="1"/>
          </p:cNvSpPr>
          <p:nvPr/>
        </p:nvSpPr>
        <p:spPr bwMode="auto">
          <a:xfrm>
            <a:off x="1466850" y="3795699"/>
            <a:ext cx="1676400" cy="438150"/>
          </a:xfrm>
          <a:prstGeom prst="rect">
            <a:avLst/>
          </a:prstGeom>
          <a:solidFill>
            <a:srgbClr val="FFFFFF"/>
          </a:solidFill>
          <a:ln w="22225">
            <a:solidFill>
              <a:schemeClr val="accent1">
                <a:lumMod val="75000"/>
              </a:schemeClr>
            </a:solidFill>
            <a:miter lim="800000"/>
            <a:headEnd/>
            <a:tailEnd/>
          </a:ln>
        </p:spPr>
        <p:txBody>
          <a:bodyPr rot="0" vert="horz" wrap="square" lIns="91440" tIns="45720" rIns="91440" bIns="45720" anchor="t" anchorCtr="0" upright="1">
            <a:noAutofit/>
          </a:bodyPr>
          <a:lstStyle/>
          <a:p>
            <a:pPr algn="ctr"/>
            <a:r>
              <a:rPr lang="en-US" dirty="0"/>
              <a:t>B2</a:t>
            </a:r>
            <a:r>
              <a:rPr lang="en-US" b="1" dirty="0"/>
              <a:t>:</a:t>
            </a:r>
            <a:r>
              <a:rPr lang="en-US" dirty="0"/>
              <a:t> t2:c+d[t1]</a:t>
            </a:r>
          </a:p>
          <a:p>
            <a:pPr algn="ctr"/>
            <a:endParaRPr lang="en-US" dirty="0"/>
          </a:p>
        </p:txBody>
      </p:sp>
      <p:sp>
        <p:nvSpPr>
          <p:cNvPr id="6" name="Rectangle 5"/>
          <p:cNvSpPr>
            <a:spLocks noChangeArrowheads="1"/>
          </p:cNvSpPr>
          <p:nvPr/>
        </p:nvSpPr>
        <p:spPr bwMode="auto">
          <a:xfrm>
            <a:off x="6096000" y="3795699"/>
            <a:ext cx="1676400" cy="438150"/>
          </a:xfrm>
          <a:prstGeom prst="rect">
            <a:avLst/>
          </a:prstGeom>
          <a:solidFill>
            <a:srgbClr val="FFFFFF"/>
          </a:solidFill>
          <a:ln w="22225">
            <a:solidFill>
              <a:schemeClr val="accent1">
                <a:lumMod val="75000"/>
              </a:schemeClr>
            </a:solidFill>
            <a:miter lim="800000"/>
            <a:headEnd/>
            <a:tailEnd/>
          </a:ln>
        </p:spPr>
        <p:txBody>
          <a:bodyPr rot="0" vert="horz" wrap="square" lIns="91440" tIns="45720" rIns="91440" bIns="45720" anchor="t" anchorCtr="0" upright="1">
            <a:noAutofit/>
          </a:bodyPr>
          <a:lstStyle/>
          <a:p>
            <a:pPr algn="ctr"/>
            <a:r>
              <a:rPr lang="en-US" dirty="0"/>
              <a:t>B3: </a:t>
            </a:r>
            <a:r>
              <a:rPr lang="en-US" dirty="0" smtClean="0"/>
              <a:t>t3=4*</a:t>
            </a:r>
            <a:r>
              <a:rPr lang="en-US" dirty="0" err="1" smtClean="0"/>
              <a:t>i</a:t>
            </a:r>
            <a:endParaRPr lang="en-US" dirty="0"/>
          </a:p>
        </p:txBody>
      </p:sp>
      <p:sp>
        <p:nvSpPr>
          <p:cNvPr id="7" name="Rectangle 6"/>
          <p:cNvSpPr>
            <a:spLocks noChangeArrowheads="1"/>
          </p:cNvSpPr>
          <p:nvPr/>
        </p:nvSpPr>
        <p:spPr bwMode="auto">
          <a:xfrm>
            <a:off x="3733800" y="5029187"/>
            <a:ext cx="1676400" cy="438150"/>
          </a:xfrm>
          <a:prstGeom prst="rect">
            <a:avLst/>
          </a:prstGeom>
          <a:solidFill>
            <a:srgbClr val="FFFFFF"/>
          </a:solidFill>
          <a:ln w="22225">
            <a:solidFill>
              <a:schemeClr val="accent1">
                <a:lumMod val="75000"/>
              </a:schemeClr>
            </a:solidFill>
            <a:miter lim="800000"/>
            <a:headEnd/>
            <a:tailEnd/>
          </a:ln>
        </p:spPr>
        <p:txBody>
          <a:bodyPr rot="0" vert="horz" wrap="square" lIns="91440" tIns="45720" rIns="91440" bIns="45720" anchor="t" anchorCtr="0" upright="1">
            <a:noAutofit/>
          </a:bodyPr>
          <a:lstStyle/>
          <a:p>
            <a:pPr algn="ctr"/>
            <a:r>
              <a:rPr lang="en-US" dirty="0"/>
              <a:t>B4: t4=a[t2]</a:t>
            </a:r>
          </a:p>
          <a:p>
            <a:pPr algn="ctr"/>
            <a:endParaRPr lang="en-US" dirty="0"/>
          </a:p>
        </p:txBody>
      </p:sp>
      <p:cxnSp>
        <p:nvCxnSpPr>
          <p:cNvPr id="9" name="Straight Arrow Connector 8"/>
          <p:cNvCxnSpPr>
            <a:stCxn id="4" idx="2"/>
            <a:endCxn id="5" idx="0"/>
          </p:cNvCxnSpPr>
          <p:nvPr/>
        </p:nvCxnSpPr>
        <p:spPr>
          <a:xfrm flipH="1">
            <a:off x="2305050" y="3162287"/>
            <a:ext cx="2266950" cy="633412"/>
          </a:xfrm>
          <a:prstGeom prst="straightConnector1">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a:endCxn id="6" idx="0"/>
          </p:cNvCxnSpPr>
          <p:nvPr/>
        </p:nvCxnSpPr>
        <p:spPr>
          <a:xfrm>
            <a:off x="4572000" y="3162287"/>
            <a:ext cx="2362200" cy="633412"/>
          </a:xfrm>
          <a:prstGeom prst="straightConnector1">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7" idx="0"/>
          </p:cNvCxnSpPr>
          <p:nvPr/>
        </p:nvCxnSpPr>
        <p:spPr>
          <a:xfrm>
            <a:off x="2305050" y="4233849"/>
            <a:ext cx="2266950" cy="795338"/>
          </a:xfrm>
          <a:prstGeom prst="straightConnector1">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flipH="1">
            <a:off x="4572000" y="4233849"/>
            <a:ext cx="2362200" cy="795338"/>
          </a:xfrm>
          <a:prstGeom prst="straightConnector1">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544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par>
                                <p:cTn id="20" presetID="22" presetClass="entr" presetSubtype="4"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1"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par>
                                <p:cTn id="26" presetID="22" presetClass="entr" presetSubtype="1"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Optimization Techniques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389083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Reaching D</a:t>
            </a:r>
            <a:r>
              <a:rPr lang="en-US" dirty="0" smtClean="0"/>
              <a:t>efinition</a:t>
            </a:r>
            <a:endParaRPr lang="en-US" dirty="0"/>
          </a:p>
        </p:txBody>
      </p:sp>
      <p:sp>
        <p:nvSpPr>
          <p:cNvPr id="3" name="Content Placeholder 2"/>
          <p:cNvSpPr>
            <a:spLocks noGrp="1"/>
          </p:cNvSpPr>
          <p:nvPr>
            <p:ph idx="1"/>
          </p:nvPr>
        </p:nvSpPr>
        <p:spPr/>
        <p:txBody>
          <a:bodyPr>
            <a:normAutofit lnSpcReduction="10000"/>
          </a:bodyPr>
          <a:lstStyle/>
          <a:p>
            <a:pPr lvl="0" algn="just"/>
            <a:r>
              <a:rPr lang="en-US" dirty="0"/>
              <a:t>A definition D reaches at the point P if there is a path from D to P </a:t>
            </a:r>
            <a:r>
              <a:rPr lang="en-US" dirty="0" smtClean="0"/>
              <a:t>along </a:t>
            </a:r>
            <a:r>
              <a:rPr lang="en-US" dirty="0"/>
              <a:t>which D is not killed.</a:t>
            </a:r>
          </a:p>
          <a:p>
            <a:pPr lvl="0" algn="just"/>
            <a:r>
              <a:rPr lang="en-US" dirty="0"/>
              <a:t>A definition D of variable x is killed when there is a redefinition of x</a:t>
            </a:r>
            <a:r>
              <a:rPr lang="en-US" dirty="0" smtClean="0"/>
              <a:t>.</a:t>
            </a:r>
          </a:p>
          <a:p>
            <a:pPr lvl="0" algn="just"/>
            <a:endParaRPr lang="en-US" dirty="0"/>
          </a:p>
          <a:p>
            <a:pPr lvl="0" algn="just"/>
            <a:endParaRPr lang="en-US" dirty="0" smtClean="0"/>
          </a:p>
          <a:p>
            <a:pPr lvl="0" algn="just"/>
            <a:endParaRPr lang="en-US" dirty="0"/>
          </a:p>
          <a:p>
            <a:pPr lvl="0" algn="just"/>
            <a:endParaRPr lang="en-US" dirty="0" smtClean="0"/>
          </a:p>
          <a:p>
            <a:pPr lvl="0" algn="just"/>
            <a:endParaRPr lang="en-US" dirty="0"/>
          </a:p>
          <a:p>
            <a:pPr algn="just"/>
            <a:r>
              <a:rPr lang="en-US" dirty="0"/>
              <a:t>The definition D1 is reaching definition for block B2, but the definition D1 is not reaching definition for block B3, because it is killed by definition D2 in block B2.</a:t>
            </a:r>
          </a:p>
          <a:p>
            <a:pPr lvl="0" algn="just"/>
            <a:endParaRPr lang="en-US" dirty="0"/>
          </a:p>
        </p:txBody>
      </p:sp>
      <p:sp>
        <p:nvSpPr>
          <p:cNvPr id="4" name="Rectangle 3"/>
          <p:cNvSpPr>
            <a:spLocks noChangeArrowheads="1"/>
          </p:cNvSpPr>
          <p:nvPr/>
        </p:nvSpPr>
        <p:spPr bwMode="auto">
          <a:xfrm>
            <a:off x="3657600" y="2890832"/>
            <a:ext cx="1676400" cy="438150"/>
          </a:xfrm>
          <a:prstGeom prst="rect">
            <a:avLst/>
          </a:prstGeom>
          <a:solidFill>
            <a:srgbClr val="FFFFFF"/>
          </a:solidFill>
          <a:ln w="22225">
            <a:solidFill>
              <a:schemeClr val="accent1">
                <a:lumMod val="75000"/>
              </a:schemeClr>
            </a:solidFill>
            <a:miter lim="800000"/>
            <a:headEnd/>
            <a:tailEnd/>
          </a:ln>
        </p:spPr>
        <p:txBody>
          <a:bodyPr rot="0" vert="horz" wrap="square" lIns="91440" tIns="45720" rIns="91440" bIns="45720" anchor="t" anchorCtr="0" upright="1">
            <a:noAutofit/>
          </a:bodyPr>
          <a:lstStyle/>
          <a:p>
            <a:pPr algn="ctr"/>
            <a:r>
              <a:rPr lang="en-US" dirty="0"/>
              <a:t>D1: y=2</a:t>
            </a:r>
          </a:p>
        </p:txBody>
      </p:sp>
      <p:sp>
        <p:nvSpPr>
          <p:cNvPr id="5" name="Rectangle 4"/>
          <p:cNvSpPr>
            <a:spLocks noChangeArrowheads="1"/>
          </p:cNvSpPr>
          <p:nvPr/>
        </p:nvSpPr>
        <p:spPr bwMode="auto">
          <a:xfrm>
            <a:off x="3657601" y="3577899"/>
            <a:ext cx="1676400" cy="403225"/>
          </a:xfrm>
          <a:prstGeom prst="rect">
            <a:avLst/>
          </a:prstGeom>
          <a:solidFill>
            <a:srgbClr val="FFFFFF"/>
          </a:solidFill>
          <a:ln w="22225">
            <a:solidFill>
              <a:schemeClr val="accent1">
                <a:lumMod val="75000"/>
              </a:schemeClr>
            </a:solidFill>
            <a:miter lim="800000"/>
            <a:headEnd/>
            <a:tailEnd/>
          </a:ln>
        </p:spPr>
        <p:txBody>
          <a:bodyPr rot="0" vert="horz" wrap="square" lIns="91440" tIns="45720" rIns="91440" bIns="45720" anchor="t" anchorCtr="0" upright="1">
            <a:noAutofit/>
          </a:bodyPr>
          <a:lstStyle/>
          <a:p>
            <a:pPr algn="ctr"/>
            <a:r>
              <a:rPr lang="en-US" dirty="0"/>
              <a:t>D2: y=y+2</a:t>
            </a:r>
          </a:p>
        </p:txBody>
      </p:sp>
      <p:sp>
        <p:nvSpPr>
          <p:cNvPr id="6" name="Rectangle 5"/>
          <p:cNvSpPr>
            <a:spLocks noChangeArrowheads="1"/>
          </p:cNvSpPr>
          <p:nvPr/>
        </p:nvSpPr>
        <p:spPr bwMode="auto">
          <a:xfrm>
            <a:off x="3643313" y="4221791"/>
            <a:ext cx="1704976" cy="379730"/>
          </a:xfrm>
          <a:prstGeom prst="rect">
            <a:avLst/>
          </a:prstGeom>
          <a:solidFill>
            <a:srgbClr val="FFFFFF"/>
          </a:solidFill>
          <a:ln w="22225">
            <a:solidFill>
              <a:schemeClr val="accent1">
                <a:lumMod val="75000"/>
              </a:schemeClr>
            </a:solidFill>
            <a:miter lim="800000"/>
            <a:headEnd/>
            <a:tailEnd/>
          </a:ln>
        </p:spPr>
        <p:txBody>
          <a:bodyPr rot="0" vert="horz" wrap="square" lIns="91440" tIns="45720" rIns="91440" bIns="45720" anchor="t" anchorCtr="0" upright="1">
            <a:noAutofit/>
          </a:bodyPr>
          <a:lstStyle/>
          <a:p>
            <a:pPr algn="ctr"/>
            <a:r>
              <a:rPr lang="en-US" dirty="0"/>
              <a:t>D3: x=y+2</a:t>
            </a:r>
          </a:p>
        </p:txBody>
      </p:sp>
      <p:cxnSp>
        <p:nvCxnSpPr>
          <p:cNvPr id="7" name="AutoShape 7"/>
          <p:cNvCxnSpPr>
            <a:cxnSpLocks noChangeShapeType="1"/>
            <a:stCxn id="4" idx="2"/>
            <a:endCxn id="5" idx="0"/>
          </p:cNvCxnSpPr>
          <p:nvPr/>
        </p:nvCxnSpPr>
        <p:spPr bwMode="auto">
          <a:xfrm>
            <a:off x="4495800" y="3328982"/>
            <a:ext cx="1" cy="248917"/>
          </a:xfrm>
          <a:prstGeom prst="straightConnector1">
            <a:avLst/>
          </a:prstGeom>
          <a:noFill/>
          <a:ln w="2222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8" name="AutoShape 7"/>
          <p:cNvCxnSpPr>
            <a:cxnSpLocks noChangeShapeType="1"/>
            <a:stCxn id="5" idx="2"/>
            <a:endCxn id="6" idx="0"/>
          </p:cNvCxnSpPr>
          <p:nvPr/>
        </p:nvCxnSpPr>
        <p:spPr bwMode="auto">
          <a:xfrm>
            <a:off x="4495801" y="3981124"/>
            <a:ext cx="0" cy="240667"/>
          </a:xfrm>
          <a:prstGeom prst="straightConnector1">
            <a:avLst/>
          </a:prstGeom>
          <a:noFill/>
          <a:ln w="22225">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cxnSp>
      <p:sp>
        <p:nvSpPr>
          <p:cNvPr id="9" name="Rectangle 8"/>
          <p:cNvSpPr>
            <a:spLocks noChangeArrowheads="1"/>
          </p:cNvSpPr>
          <p:nvPr/>
        </p:nvSpPr>
        <p:spPr bwMode="auto">
          <a:xfrm>
            <a:off x="5367338" y="2900357"/>
            <a:ext cx="1823402" cy="438150"/>
          </a:xfrm>
          <a:prstGeom prst="rect">
            <a:avLst/>
          </a:prstGeom>
          <a:solidFill>
            <a:srgbClr val="FFFFFF"/>
          </a:solidFill>
          <a:ln w="22225">
            <a:no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B1</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a:spLocks noChangeArrowheads="1"/>
          </p:cNvSpPr>
          <p:nvPr/>
        </p:nvSpPr>
        <p:spPr bwMode="auto">
          <a:xfrm>
            <a:off x="5367338" y="3587424"/>
            <a:ext cx="1823401" cy="403225"/>
          </a:xfrm>
          <a:prstGeom prst="rect">
            <a:avLst/>
          </a:prstGeom>
          <a:solidFill>
            <a:srgbClr val="FFFFFF"/>
          </a:solidFill>
          <a:ln w="22225">
            <a:no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B2</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a:spLocks noChangeArrowheads="1"/>
          </p:cNvSpPr>
          <p:nvPr/>
        </p:nvSpPr>
        <p:spPr bwMode="auto">
          <a:xfrm>
            <a:off x="5367338" y="4239566"/>
            <a:ext cx="1990089" cy="379730"/>
          </a:xfrm>
          <a:prstGeom prst="rect">
            <a:avLst/>
          </a:prstGeom>
          <a:solidFill>
            <a:srgbClr val="FFFFFF"/>
          </a:solidFill>
          <a:ln w="22225">
            <a:noFill/>
            <a:miter lim="800000"/>
            <a:headEnd/>
            <a:tailEnd/>
          </a:ln>
        </p:spPr>
        <p:txBody>
          <a:bodyPr rot="0" vert="horz" wrap="square" lIns="91440" tIns="45720" rIns="91440" bIns="45720" anchor="t" anchorCtr="0" upright="1">
            <a:noAutofit/>
          </a:bodyPr>
          <a:lstStyle/>
          <a:p>
            <a:pPr>
              <a:lnSpc>
                <a:spcPct val="107000"/>
              </a:lnSpc>
              <a:spcAft>
                <a:spcPts val="800"/>
              </a:spcAft>
            </a:pPr>
            <a:r>
              <a:rPr lang="en-US" dirty="0" smtClean="0"/>
              <a:t>B3</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983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Live </a:t>
            </a:r>
            <a:r>
              <a:rPr lang="en-US" dirty="0" smtClean="0"/>
              <a:t>variable</a:t>
            </a:r>
            <a:endParaRPr lang="en-US" dirty="0"/>
          </a:p>
        </p:txBody>
      </p:sp>
      <p:sp>
        <p:nvSpPr>
          <p:cNvPr id="3" name="Content Placeholder 2"/>
          <p:cNvSpPr>
            <a:spLocks noGrp="1"/>
          </p:cNvSpPr>
          <p:nvPr>
            <p:ph idx="1"/>
          </p:nvPr>
        </p:nvSpPr>
        <p:spPr/>
        <p:txBody>
          <a:bodyPr/>
          <a:lstStyle/>
          <a:p>
            <a:pPr algn="just"/>
            <a:r>
              <a:rPr lang="en-US" dirty="0"/>
              <a:t>A live variable x is live at point p if there is a path from p to the exit, along which the value of x is used before it is </a:t>
            </a:r>
            <a:r>
              <a:rPr lang="en-US" dirty="0" smtClean="0"/>
              <a:t>redefined.</a:t>
            </a:r>
          </a:p>
          <a:p>
            <a:pPr algn="just"/>
            <a:r>
              <a:rPr lang="en-US" dirty="0" smtClean="0"/>
              <a:t>Otherwise </a:t>
            </a:r>
            <a:r>
              <a:rPr lang="en-US" dirty="0"/>
              <a:t>the variable is said to be dead at the point.</a:t>
            </a:r>
          </a:p>
        </p:txBody>
      </p:sp>
    </p:spTree>
    <p:extLst>
      <p:ext uri="{BB962C8B-B14F-4D97-AF65-F5344CB8AC3E}">
        <p14:creationId xmlns:p14="http://schemas.microsoft.com/office/powerpoint/2010/main" val="402352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Busy </a:t>
            </a:r>
            <a:r>
              <a:rPr lang="en-US" dirty="0" smtClean="0"/>
              <a:t>Expression</a:t>
            </a:r>
            <a:endParaRPr lang="en-US" baseline="-25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a:t>An expression </a:t>
                </a:r>
                <a14:m>
                  <m:oMath xmlns:m="http://schemas.openxmlformats.org/officeDocument/2006/math">
                    <m:r>
                      <a:rPr lang="en-US" i="1" dirty="0" smtClean="0">
                        <a:latin typeface="Cambria Math" panose="02040503050406030204" pitchFamily="18" charset="0"/>
                      </a:rPr>
                      <m:t>𝑒</m:t>
                    </m:r>
                  </m:oMath>
                </a14:m>
                <a:r>
                  <a:rPr lang="en-US" dirty="0"/>
                  <a:t> is said to be busy expression along some path </a:t>
                </a:r>
                <a14:m>
                  <m:oMath xmlns:m="http://schemas.openxmlformats.org/officeDocument/2006/math">
                    <m:r>
                      <a:rPr lang="en-US" i="1" dirty="0" smtClean="0">
                        <a:latin typeface="Cambria Math" panose="02040503050406030204" pitchFamily="18" charset="0"/>
                      </a:rPr>
                      <m:t>𝑝</m:t>
                    </m:r>
                    <m:r>
                      <a:rPr lang="en-US" i="1" baseline="-25000" dirty="0" smtClean="0">
                        <a:latin typeface="Cambria Math" panose="02040503050406030204" pitchFamily="18" charset="0"/>
                      </a:rPr>
                      <m:t>𝑖</m:t>
                    </m:r>
                    <m:r>
                      <a:rPr lang="en-US" i="1" dirty="0" smtClean="0">
                        <a:latin typeface="Cambria Math" panose="02040503050406030204" pitchFamily="18" charset="0"/>
                      </a:rPr>
                      <m:t>..</m:t>
                    </m:r>
                    <m:r>
                      <a:rPr lang="en-US" i="1" dirty="0" err="1">
                        <a:latin typeface="Cambria Math" panose="02040503050406030204" pitchFamily="18" charset="0"/>
                      </a:rPr>
                      <m:t>𝑝</m:t>
                    </m:r>
                    <m:r>
                      <a:rPr lang="en-US" i="1" baseline="-25000" dirty="0" err="1">
                        <a:latin typeface="Cambria Math" panose="02040503050406030204" pitchFamily="18" charset="0"/>
                      </a:rPr>
                      <m:t>𝑗</m:t>
                    </m:r>
                    <m:r>
                      <a:rPr lang="en-US" i="1" dirty="0">
                        <a:latin typeface="Cambria Math" panose="02040503050406030204" pitchFamily="18" charset="0"/>
                      </a:rPr>
                      <m:t> </m:t>
                    </m:r>
                  </m:oMath>
                </a14:m>
                <a:r>
                  <a:rPr lang="en-US" dirty="0"/>
                  <a:t>if and only if an evaluation of </a:t>
                </a:r>
                <a14:m>
                  <m:oMath xmlns:m="http://schemas.openxmlformats.org/officeDocument/2006/math">
                    <m:r>
                      <a:rPr lang="en-US" i="1" dirty="0" smtClean="0">
                        <a:latin typeface="Cambria Math" panose="02040503050406030204" pitchFamily="18" charset="0"/>
                      </a:rPr>
                      <m:t>𝑒</m:t>
                    </m:r>
                  </m:oMath>
                </a14:m>
                <a:r>
                  <a:rPr lang="en-US" dirty="0"/>
                  <a:t> exists along some path </a:t>
                </a:r>
                <a14:m>
                  <m:oMath xmlns:m="http://schemas.openxmlformats.org/officeDocument/2006/math">
                    <m:r>
                      <a:rPr lang="en-US" i="1" dirty="0" smtClean="0">
                        <a:latin typeface="Cambria Math" panose="02040503050406030204" pitchFamily="18" charset="0"/>
                      </a:rPr>
                      <m:t>𝑝</m:t>
                    </m:r>
                    <m:r>
                      <a:rPr lang="en-US" i="1" baseline="-25000" dirty="0" smtClean="0">
                        <a:latin typeface="Cambria Math" panose="02040503050406030204" pitchFamily="18" charset="0"/>
                      </a:rPr>
                      <m:t>𝑖</m:t>
                    </m:r>
                    <m:r>
                      <a:rPr lang="en-US" i="1" dirty="0" smtClean="0">
                        <a:latin typeface="Cambria Math" panose="02040503050406030204" pitchFamily="18" charset="0"/>
                      </a:rPr>
                      <m:t>…</m:t>
                    </m:r>
                    <m:r>
                      <a:rPr lang="en-US" i="1" dirty="0" err="1">
                        <a:latin typeface="Cambria Math" panose="02040503050406030204" pitchFamily="18" charset="0"/>
                      </a:rPr>
                      <m:t>𝑝</m:t>
                    </m:r>
                    <m:r>
                      <a:rPr lang="en-US" i="1" baseline="-25000" dirty="0" err="1">
                        <a:latin typeface="Cambria Math" panose="02040503050406030204" pitchFamily="18" charset="0"/>
                      </a:rPr>
                      <m:t>𝑗</m:t>
                    </m:r>
                  </m:oMath>
                </a14:m>
                <a:r>
                  <a:rPr lang="en-US" dirty="0"/>
                  <a:t> and no definition of any operand exist before its evaluation along the path.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r="-1043"/>
                </a:stretch>
              </a:blipFill>
            </p:spPr>
            <p:txBody>
              <a:bodyPr/>
              <a:lstStyle/>
              <a:p>
                <a:r>
                  <a:rPr lang="en-US">
                    <a:noFill/>
                  </a:rPr>
                  <a:t> </a:t>
                </a:r>
              </a:p>
            </p:txBody>
          </p:sp>
        </mc:Fallback>
      </mc:AlternateContent>
    </p:spTree>
    <p:extLst>
      <p:ext uri="{BB962C8B-B14F-4D97-AF65-F5344CB8AC3E}">
        <p14:creationId xmlns:p14="http://schemas.microsoft.com/office/powerpoint/2010/main" val="28937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Unit-7</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2165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time </a:t>
            </a:r>
            <a:r>
              <a:rPr lang="en-US" dirty="0" err="1" smtClean="0"/>
              <a:t>evalution</a:t>
            </a:r>
            <a:endParaRPr lang="en-US" dirty="0"/>
          </a:p>
        </p:txBody>
      </p:sp>
      <p:sp>
        <p:nvSpPr>
          <p:cNvPr id="3" name="Content Placeholder 2"/>
          <p:cNvSpPr>
            <a:spLocks noGrp="1"/>
          </p:cNvSpPr>
          <p:nvPr>
            <p:ph idx="1"/>
          </p:nvPr>
        </p:nvSpPr>
        <p:spPr/>
        <p:txBody>
          <a:bodyPr>
            <a:normAutofit fontScale="77500" lnSpcReduction="20000"/>
          </a:bodyPr>
          <a:lstStyle/>
          <a:p>
            <a:pPr lvl="0" algn="just"/>
            <a:r>
              <a:rPr lang="en-US" dirty="0"/>
              <a:t>Compile time evaluation means shifting of computations from run time to compile time.</a:t>
            </a:r>
          </a:p>
          <a:p>
            <a:pPr lvl="0" algn="just"/>
            <a:r>
              <a:rPr lang="en-US" dirty="0"/>
              <a:t>There are two methods used to obtain the compile time evaluation.</a:t>
            </a:r>
          </a:p>
          <a:p>
            <a:pPr marL="0" indent="0" algn="just">
              <a:buNone/>
            </a:pPr>
            <a:r>
              <a:rPr lang="en-US" b="1" dirty="0">
                <a:solidFill>
                  <a:srgbClr val="00B050"/>
                </a:solidFill>
              </a:rPr>
              <a:t>Folding</a:t>
            </a:r>
            <a:endParaRPr lang="en-US" dirty="0">
              <a:solidFill>
                <a:srgbClr val="00B050"/>
              </a:solidFill>
            </a:endParaRPr>
          </a:p>
          <a:p>
            <a:pPr lvl="0" algn="just"/>
            <a:r>
              <a:rPr lang="en-US" dirty="0"/>
              <a:t>In the folding technique the computation of constant is done at compile time instead of run time.</a:t>
            </a:r>
          </a:p>
          <a:p>
            <a:pPr marL="0" indent="0" algn="just">
              <a:buNone/>
            </a:pPr>
            <a:r>
              <a:rPr lang="en-US" dirty="0" smtClean="0"/>
              <a:t>	</a:t>
            </a:r>
            <a:r>
              <a:rPr lang="en-US" dirty="0" smtClean="0">
                <a:solidFill>
                  <a:schemeClr val="accent1">
                    <a:lumMod val="75000"/>
                  </a:schemeClr>
                </a:solidFill>
              </a:rPr>
              <a:t>Example </a:t>
            </a:r>
            <a:r>
              <a:rPr lang="en-US" dirty="0">
                <a:solidFill>
                  <a:schemeClr val="accent1">
                    <a:lumMod val="75000"/>
                  </a:schemeClr>
                </a:solidFill>
              </a:rPr>
              <a:t>: length = (22/7)*d</a:t>
            </a:r>
          </a:p>
          <a:p>
            <a:pPr lvl="0" algn="just"/>
            <a:r>
              <a:rPr lang="en-US" dirty="0"/>
              <a:t>Here folding is implied by performing the computation of </a:t>
            </a:r>
            <a:r>
              <a:rPr lang="en-US" dirty="0">
                <a:solidFill>
                  <a:schemeClr val="accent1">
                    <a:lumMod val="75000"/>
                  </a:schemeClr>
                </a:solidFill>
              </a:rPr>
              <a:t>22/7 at compile time</a:t>
            </a:r>
            <a:r>
              <a:rPr lang="en-US" dirty="0"/>
              <a:t>. </a:t>
            </a:r>
          </a:p>
          <a:p>
            <a:pPr marL="0" indent="0" algn="just">
              <a:buNone/>
            </a:pPr>
            <a:r>
              <a:rPr lang="en-US" b="1" dirty="0">
                <a:solidFill>
                  <a:srgbClr val="00B050"/>
                </a:solidFill>
              </a:rPr>
              <a:t>Constant propagation</a:t>
            </a:r>
            <a:endParaRPr lang="en-US" dirty="0">
              <a:solidFill>
                <a:srgbClr val="00B050"/>
              </a:solidFill>
            </a:endParaRPr>
          </a:p>
          <a:p>
            <a:pPr lvl="0" algn="just"/>
            <a:r>
              <a:rPr lang="en-US" dirty="0"/>
              <a:t>In this technique the value of variable is replaced and computation of an expression is done at compilation time.</a:t>
            </a:r>
          </a:p>
          <a:p>
            <a:pPr marL="0" indent="0" algn="just">
              <a:buNone/>
            </a:pPr>
            <a:r>
              <a:rPr lang="en-US" dirty="0"/>
              <a:t>	</a:t>
            </a:r>
            <a:r>
              <a:rPr lang="en-US" dirty="0">
                <a:solidFill>
                  <a:schemeClr val="accent1">
                    <a:lumMod val="75000"/>
                  </a:schemeClr>
                </a:solidFill>
              </a:rPr>
              <a:t>Example:</a:t>
            </a:r>
          </a:p>
          <a:p>
            <a:pPr marL="0" indent="0" algn="just">
              <a:buNone/>
            </a:pPr>
            <a:r>
              <a:rPr lang="en-US" dirty="0">
                <a:solidFill>
                  <a:schemeClr val="accent1">
                    <a:lumMod val="75000"/>
                  </a:schemeClr>
                </a:solidFill>
              </a:rPr>
              <a:t>	pi = 3.14; r = 5;</a:t>
            </a:r>
          </a:p>
          <a:p>
            <a:pPr marL="0" indent="0" algn="just">
              <a:buNone/>
            </a:pPr>
            <a:r>
              <a:rPr lang="en-US" dirty="0">
                <a:solidFill>
                  <a:schemeClr val="accent1">
                    <a:lumMod val="75000"/>
                  </a:schemeClr>
                </a:solidFill>
              </a:rPr>
              <a:t>	Area = pi * r * r;</a:t>
            </a:r>
          </a:p>
          <a:p>
            <a:pPr lvl="0" algn="just"/>
            <a:r>
              <a:rPr lang="en-US" dirty="0"/>
              <a:t>Here at the compilation time the value of pi is replaced by 3.14 and r by 5 then </a:t>
            </a:r>
            <a:r>
              <a:rPr lang="en-US" dirty="0">
                <a:solidFill>
                  <a:schemeClr val="accent1">
                    <a:lumMod val="75000"/>
                  </a:schemeClr>
                </a:solidFill>
              </a:rPr>
              <a:t>computation of 3.14 * 5 * 5 is done during </a:t>
            </a:r>
            <a:r>
              <a:rPr lang="en-US" dirty="0" smtClean="0">
                <a:solidFill>
                  <a:schemeClr val="accent1">
                    <a:lumMod val="75000"/>
                  </a:schemeClr>
                </a:solidFill>
              </a:rPr>
              <a:t>compilation.</a:t>
            </a:r>
            <a:endParaRPr lang="en-US" dirty="0"/>
          </a:p>
        </p:txBody>
      </p:sp>
    </p:spTree>
    <p:extLst>
      <p:ext uri="{BB962C8B-B14F-4D97-AF65-F5344CB8AC3E}">
        <p14:creationId xmlns:p14="http://schemas.microsoft.com/office/powerpoint/2010/main" val="387106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Common sub expressions </a:t>
            </a:r>
            <a:r>
              <a:rPr lang="en-US" dirty="0" smtClean="0"/>
              <a:t>elimination</a:t>
            </a:r>
            <a:endParaRPr lang="en-US" dirty="0"/>
          </a:p>
        </p:txBody>
      </p:sp>
      <p:sp>
        <p:nvSpPr>
          <p:cNvPr id="3" name="Content Placeholder 2"/>
          <p:cNvSpPr>
            <a:spLocks noGrp="1"/>
          </p:cNvSpPr>
          <p:nvPr>
            <p:ph idx="1"/>
          </p:nvPr>
        </p:nvSpPr>
        <p:spPr/>
        <p:txBody>
          <a:bodyPr/>
          <a:lstStyle/>
          <a:p>
            <a:pPr lvl="0" algn="just"/>
            <a:r>
              <a:rPr lang="en-US" dirty="0"/>
              <a:t>The common sub expression is an expression appearing repeatedly in the program which is computed previously.</a:t>
            </a:r>
          </a:p>
          <a:p>
            <a:pPr lvl="0" algn="just"/>
            <a:r>
              <a:rPr lang="en-US" dirty="0"/>
              <a:t>If the operands of this sub expression do not get changed at all then result of such sub expression is used instead of re-computing it each time</a:t>
            </a:r>
            <a:r>
              <a:rPr lang="en-US" dirty="0" smtClean="0"/>
              <a:t>.</a:t>
            </a:r>
          </a:p>
          <a:p>
            <a:pPr lvl="0"/>
            <a:r>
              <a:rPr lang="en-US" dirty="0" smtClean="0">
                <a:solidFill>
                  <a:schemeClr val="accent1">
                    <a:lumMod val="75000"/>
                  </a:schemeClr>
                </a:solidFill>
              </a:rPr>
              <a:t>Example:</a:t>
            </a:r>
          </a:p>
          <a:p>
            <a:pPr lvl="0"/>
            <a:endParaRPr lang="en-US" dirty="0"/>
          </a:p>
          <a:p>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365393432"/>
              </p:ext>
            </p:extLst>
          </p:nvPr>
        </p:nvGraphicFramePr>
        <p:xfrm>
          <a:off x="1371600" y="3810000"/>
          <a:ext cx="1752600" cy="2405380"/>
        </p:xfrm>
        <a:graphic>
          <a:graphicData uri="http://schemas.openxmlformats.org/drawingml/2006/table">
            <a:tbl>
              <a:tblPr firstRow="1" bandRow="1">
                <a:tableStyleId>{D7AC3CCA-C797-4891-BE02-D94E43425B78}</a:tableStyleId>
              </a:tblPr>
              <a:tblGrid>
                <a:gridCol w="1752600"/>
              </a:tblGrid>
              <a:tr h="370840">
                <a:tc>
                  <a:txBody>
                    <a:bodyPr/>
                    <a:lstStyle/>
                    <a:p>
                      <a:pPr marL="0" marR="0" algn="just">
                        <a:lnSpc>
                          <a:spcPct val="115000"/>
                        </a:lnSpc>
                        <a:spcBef>
                          <a:spcPts val="0"/>
                        </a:spcBef>
                        <a:spcAft>
                          <a:spcPts val="1000"/>
                        </a:spcAft>
                      </a:pPr>
                      <a:r>
                        <a:rPr lang="en-US" sz="1800" b="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t1 := 4 * </a:t>
                      </a:r>
                      <a:r>
                        <a:rPr lang="en-US" sz="1800" b="0" dirty="0" err="1"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a:t>
                      </a:r>
                      <a:endParaRPr lang="en-US" sz="1800" b="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pPr marL="0" marR="0" algn="just">
                        <a:lnSpc>
                          <a:spcPct val="115000"/>
                        </a:lnSpc>
                        <a:spcBef>
                          <a:spcPts val="0"/>
                        </a:spcBef>
                        <a:spcAft>
                          <a:spcPts val="1000"/>
                        </a:spcAft>
                      </a:pPr>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t2 := a[t1]</a:t>
                      </a:r>
                      <a:endParaRPr lang="en-US"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pPr marL="0" marR="0" algn="just">
                        <a:lnSpc>
                          <a:spcPct val="115000"/>
                        </a:lnSpc>
                        <a:spcBef>
                          <a:spcPts val="0"/>
                        </a:spcBef>
                        <a:spcAft>
                          <a:spcPts val="1000"/>
                        </a:spcAft>
                      </a:pPr>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t3 := </a:t>
                      </a:r>
                      <a:r>
                        <a:rPr lang="en-US" sz="1800" b="0" spc="300" dirty="0" smtClean="0">
                          <a:effectLst/>
                          <a:latin typeface="Calibri" panose="020F0502020204030204" pitchFamily="34" charset="0"/>
                          <a:ea typeface="Palatino Linotype" panose="02040502050505030304" pitchFamily="18" charset="0"/>
                          <a:cs typeface="Palatino Linotype" panose="02040502050505030304" pitchFamily="18" charset="0"/>
                        </a:rPr>
                        <a:t>4*j </a:t>
                      </a:r>
                      <a:endParaRPr lang="en-US"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pPr marL="0" marR="0" algn="just">
                        <a:lnSpc>
                          <a:spcPct val="115000"/>
                        </a:lnSpc>
                        <a:spcBef>
                          <a:spcPts val="0"/>
                        </a:spcBef>
                        <a:spcAft>
                          <a:spcPts val="1000"/>
                        </a:spcAft>
                      </a:pPr>
                      <a:r>
                        <a:rPr lang="en-US" sz="1800" b="0" dirty="0" smtClean="0">
                          <a:solidFill>
                            <a:srgbClr val="FF0000"/>
                          </a:solidFill>
                          <a:effectLst/>
                          <a:latin typeface="Calibri" panose="020F0502020204030204" pitchFamily="34" charset="0"/>
                          <a:ea typeface="Palatino Linotype" panose="02040502050505030304" pitchFamily="18" charset="0"/>
                          <a:cs typeface="Palatino Linotype" panose="02040502050505030304" pitchFamily="18" charset="0"/>
                        </a:rPr>
                        <a:t>t4 : = 4 * </a:t>
                      </a:r>
                      <a:r>
                        <a:rPr lang="en-US" sz="1800" b="0" dirty="0" err="1" smtClean="0">
                          <a:solidFill>
                            <a:srgbClr val="FF0000"/>
                          </a:solidFill>
                          <a:effectLst/>
                          <a:latin typeface="Calibri" panose="020F0502020204030204" pitchFamily="34" charset="0"/>
                          <a:ea typeface="Palatino Linotype" panose="02040502050505030304" pitchFamily="18" charset="0"/>
                          <a:cs typeface="Palatino Linotype" panose="02040502050505030304" pitchFamily="18" charset="0"/>
                        </a:rPr>
                        <a:t>i</a:t>
                      </a:r>
                      <a:endParaRPr lang="en-US" sz="1800" b="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pPr marL="0" marR="0" algn="just">
                        <a:lnSpc>
                          <a:spcPct val="115000"/>
                        </a:lnSpc>
                        <a:spcBef>
                          <a:spcPts val="0"/>
                        </a:spcBef>
                        <a:spcAft>
                          <a:spcPts val="1000"/>
                        </a:spcAft>
                      </a:pPr>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t5:= n</a:t>
                      </a:r>
                      <a:endParaRPr lang="en-US"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t6 := b[t4]+t5</a:t>
                      </a:r>
                      <a:endParaRPr lang="en-US" sz="1800" b="0" dirty="0"/>
                    </a:p>
                  </a:txBody>
                  <a:tcPr>
                    <a:no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67470130"/>
              </p:ext>
            </p:extLst>
          </p:nvPr>
        </p:nvGraphicFramePr>
        <p:xfrm>
          <a:off x="5181600" y="3810000"/>
          <a:ext cx="1752600" cy="2405380"/>
        </p:xfrm>
        <a:graphic>
          <a:graphicData uri="http://schemas.openxmlformats.org/drawingml/2006/table">
            <a:tbl>
              <a:tblPr firstRow="1" bandRow="1">
                <a:tableStyleId>{D7AC3CCA-C797-4891-BE02-D94E43425B78}</a:tableStyleId>
              </a:tblPr>
              <a:tblGrid>
                <a:gridCol w="1752600"/>
              </a:tblGrid>
              <a:tr h="370840">
                <a:tc>
                  <a:txBody>
                    <a:bodyPr/>
                    <a:lstStyle/>
                    <a:p>
                      <a:pPr marL="0" marR="0" algn="just">
                        <a:lnSpc>
                          <a:spcPct val="115000"/>
                        </a:lnSpc>
                        <a:spcBef>
                          <a:spcPts val="0"/>
                        </a:spcBef>
                        <a:spcAft>
                          <a:spcPts val="1000"/>
                        </a:spcAft>
                      </a:pPr>
                      <a:r>
                        <a:rPr lang="en-US" sz="1800" b="0" dirty="0" smtClean="0">
                          <a:effectLst/>
                          <a:latin typeface="Calibri" panose="020F0502020204030204" pitchFamily="34" charset="0"/>
                          <a:ea typeface="Calibri" panose="020F0502020204030204" pitchFamily="34" charset="0"/>
                          <a:cs typeface="Times New Roman" panose="02020603050405020304" pitchFamily="18" charset="0"/>
                        </a:rPr>
                        <a:t>t1 := 4 * </a:t>
                      </a:r>
                      <a:r>
                        <a:rPr lang="en-US" sz="1800" b="0" dirty="0" err="1" smtClean="0">
                          <a:effectLst/>
                          <a:latin typeface="Calibri" panose="020F0502020204030204" pitchFamily="34" charset="0"/>
                          <a:ea typeface="Calibri" panose="020F0502020204030204" pitchFamily="34" charset="0"/>
                          <a:cs typeface="Times New Roman" panose="02020603050405020304" pitchFamily="18" charset="0"/>
                        </a:rPr>
                        <a:t>i</a:t>
                      </a:r>
                      <a:endParaRPr lang="en-US"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pPr marL="0" marR="0" algn="just">
                        <a:lnSpc>
                          <a:spcPct val="115000"/>
                        </a:lnSpc>
                        <a:spcBef>
                          <a:spcPts val="0"/>
                        </a:spcBef>
                        <a:spcAft>
                          <a:spcPts val="1000"/>
                        </a:spcAft>
                      </a:pPr>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t2 := a[t1]</a:t>
                      </a:r>
                      <a:endParaRPr lang="en-US"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pPr marL="0" marR="0" algn="just">
                        <a:lnSpc>
                          <a:spcPct val="115000"/>
                        </a:lnSpc>
                        <a:spcBef>
                          <a:spcPts val="0"/>
                        </a:spcBef>
                        <a:spcAft>
                          <a:spcPts val="1000"/>
                        </a:spcAft>
                      </a:pPr>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t3 := </a:t>
                      </a:r>
                      <a:r>
                        <a:rPr lang="en-US" sz="1800" b="0" spc="300" dirty="0" smtClean="0">
                          <a:effectLst/>
                          <a:latin typeface="Calibri" panose="020F0502020204030204" pitchFamily="34" charset="0"/>
                          <a:ea typeface="Palatino Linotype" panose="02040502050505030304" pitchFamily="18" charset="0"/>
                          <a:cs typeface="Palatino Linotype" panose="02040502050505030304" pitchFamily="18" charset="0"/>
                        </a:rPr>
                        <a:t>4*j </a:t>
                      </a:r>
                      <a:endParaRPr lang="en-US"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pPr marL="0" marR="0" algn="just">
                        <a:lnSpc>
                          <a:spcPct val="115000"/>
                        </a:lnSpc>
                        <a:spcBef>
                          <a:spcPts val="0"/>
                        </a:spcBef>
                        <a:spcAft>
                          <a:spcPts val="1000"/>
                        </a:spcAft>
                      </a:pPr>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t4 : = 4 * </a:t>
                      </a:r>
                      <a:r>
                        <a:rPr lang="en-US" sz="1800" b="0" dirty="0" err="1" smtClean="0">
                          <a:effectLst/>
                          <a:latin typeface="Calibri" panose="020F0502020204030204" pitchFamily="34" charset="0"/>
                          <a:ea typeface="Palatino Linotype" panose="02040502050505030304" pitchFamily="18" charset="0"/>
                          <a:cs typeface="Palatino Linotype" panose="02040502050505030304" pitchFamily="18" charset="0"/>
                        </a:rPr>
                        <a:t>i</a:t>
                      </a:r>
                      <a:endParaRPr lang="en-US"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pPr marL="0" marR="0" algn="just">
                        <a:lnSpc>
                          <a:spcPct val="115000"/>
                        </a:lnSpc>
                        <a:spcBef>
                          <a:spcPts val="0"/>
                        </a:spcBef>
                        <a:spcAft>
                          <a:spcPts val="1000"/>
                        </a:spcAft>
                      </a:pPr>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t5:= n</a:t>
                      </a:r>
                      <a:endParaRPr lang="en-US"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a:noFill/>
                  </a:tcPr>
                </a:tc>
              </a:tr>
              <a:tr h="370840">
                <a:tc>
                  <a:txBody>
                    <a:bodyPr/>
                    <a:lstStyle/>
                    <a:p>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t6 := b[</a:t>
                      </a:r>
                      <a:r>
                        <a:rPr lang="en-US" sz="1800" b="0" dirty="0" smtClean="0">
                          <a:solidFill>
                            <a:srgbClr val="FF0000"/>
                          </a:solidFill>
                          <a:effectLst/>
                          <a:latin typeface="Calibri" panose="020F0502020204030204" pitchFamily="34" charset="0"/>
                          <a:ea typeface="Palatino Linotype" panose="02040502050505030304" pitchFamily="18" charset="0"/>
                          <a:cs typeface="Palatino Linotype" panose="02040502050505030304" pitchFamily="18" charset="0"/>
                        </a:rPr>
                        <a:t>t1</a:t>
                      </a:r>
                      <a:r>
                        <a:rPr lang="en-US" sz="1800" b="0" dirty="0" smtClean="0">
                          <a:effectLst/>
                          <a:latin typeface="Calibri" panose="020F0502020204030204" pitchFamily="34" charset="0"/>
                          <a:ea typeface="Palatino Linotype" panose="02040502050505030304" pitchFamily="18" charset="0"/>
                          <a:cs typeface="Palatino Linotype" panose="02040502050505030304" pitchFamily="18" charset="0"/>
                        </a:rPr>
                        <a:t>]+t5</a:t>
                      </a:r>
                      <a:endParaRPr lang="en-US" sz="1800" b="0" dirty="0"/>
                    </a:p>
                  </a:txBody>
                  <a:tcPr>
                    <a:noFill/>
                  </a:tcPr>
                </a:tc>
              </a:tr>
            </a:tbl>
          </a:graphicData>
        </a:graphic>
      </p:graphicFrame>
      <p:cxnSp>
        <p:nvCxnSpPr>
          <p:cNvPr id="14" name="Straight Connector 13"/>
          <p:cNvCxnSpPr/>
          <p:nvPr/>
        </p:nvCxnSpPr>
        <p:spPr>
          <a:xfrm>
            <a:off x="4876800" y="5257800"/>
            <a:ext cx="2362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a:off x="3429000" y="4800600"/>
            <a:ext cx="1371600" cy="21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911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Propagation</a:t>
            </a:r>
            <a:endParaRPr lang="en-US" dirty="0"/>
          </a:p>
        </p:txBody>
      </p:sp>
      <p:sp>
        <p:nvSpPr>
          <p:cNvPr id="3" name="Content Placeholder 2"/>
          <p:cNvSpPr>
            <a:spLocks noGrp="1"/>
          </p:cNvSpPr>
          <p:nvPr>
            <p:ph idx="1"/>
          </p:nvPr>
        </p:nvSpPr>
        <p:spPr/>
        <p:txBody>
          <a:bodyPr/>
          <a:lstStyle/>
          <a:p>
            <a:pPr lvl="0" algn="just"/>
            <a:r>
              <a:rPr lang="en-US" dirty="0" smtClean="0"/>
              <a:t>Copy </a:t>
            </a:r>
            <a:r>
              <a:rPr lang="en-US" dirty="0"/>
              <a:t>propagation means use of one variable instead of another.</a:t>
            </a:r>
          </a:p>
          <a:p>
            <a:pPr algn="just"/>
            <a:r>
              <a:rPr lang="en-US" dirty="0">
                <a:solidFill>
                  <a:schemeClr val="accent1">
                    <a:lumMod val="75000"/>
                  </a:schemeClr>
                </a:solidFill>
              </a:rPr>
              <a:t>Example:</a:t>
            </a:r>
          </a:p>
          <a:p>
            <a:pPr marL="0" indent="0" algn="just">
              <a:buNone/>
            </a:pPr>
            <a:r>
              <a:rPr lang="en-US" dirty="0"/>
              <a:t>	x = pi;</a:t>
            </a:r>
          </a:p>
          <a:p>
            <a:pPr marL="0" indent="0" algn="just">
              <a:buNone/>
            </a:pPr>
            <a:r>
              <a:rPr lang="en-US" dirty="0"/>
              <a:t>	area = </a:t>
            </a:r>
            <a:r>
              <a:rPr lang="en-US" dirty="0">
                <a:solidFill>
                  <a:srgbClr val="FF0000"/>
                </a:solidFill>
              </a:rPr>
              <a:t>x</a:t>
            </a:r>
            <a:r>
              <a:rPr lang="en-US" dirty="0"/>
              <a:t> * r * r;</a:t>
            </a:r>
          </a:p>
          <a:p>
            <a:pPr marL="0" lvl="0" indent="0" algn="just">
              <a:buNone/>
            </a:pPr>
            <a:r>
              <a:rPr lang="en-US" dirty="0"/>
              <a:t>	</a:t>
            </a:r>
            <a:endParaRPr lang="en-US" dirty="0" smtClean="0"/>
          </a:p>
          <a:p>
            <a:pPr marL="0" lvl="0" indent="0" algn="just">
              <a:buNone/>
            </a:pPr>
            <a:endParaRPr lang="en-US" dirty="0"/>
          </a:p>
          <a:p>
            <a:pPr marL="0" lvl="0" indent="0" algn="just">
              <a:buNone/>
            </a:pPr>
            <a:endParaRPr lang="en-US" dirty="0" smtClean="0"/>
          </a:p>
          <a:p>
            <a:pPr marL="0" lvl="0" indent="0" algn="just">
              <a:buNone/>
            </a:pPr>
            <a:r>
              <a:rPr lang="en-US" dirty="0"/>
              <a:t>	</a:t>
            </a:r>
            <a:r>
              <a:rPr lang="en-US" dirty="0" smtClean="0"/>
              <a:t>area </a:t>
            </a:r>
            <a:r>
              <a:rPr lang="en-US" dirty="0"/>
              <a:t>= pi * r * r;</a:t>
            </a:r>
          </a:p>
        </p:txBody>
      </p:sp>
      <p:sp>
        <p:nvSpPr>
          <p:cNvPr id="4" name="Down Arrow 3"/>
          <p:cNvSpPr/>
          <p:nvPr/>
        </p:nvSpPr>
        <p:spPr>
          <a:xfrm>
            <a:off x="1981200" y="2971800"/>
            <a:ext cx="228600" cy="1371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990600" y="2241030"/>
            <a:ext cx="990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89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Motion</a:t>
            </a:r>
            <a:endParaRPr lang="en-US" dirty="0"/>
          </a:p>
        </p:txBody>
      </p:sp>
      <p:sp>
        <p:nvSpPr>
          <p:cNvPr id="3" name="Content Placeholder 2"/>
          <p:cNvSpPr>
            <a:spLocks noGrp="1"/>
          </p:cNvSpPr>
          <p:nvPr>
            <p:ph idx="1"/>
          </p:nvPr>
        </p:nvSpPr>
        <p:spPr/>
        <p:txBody>
          <a:bodyPr/>
          <a:lstStyle/>
          <a:p>
            <a:pPr lvl="0" algn="just"/>
            <a:r>
              <a:rPr lang="en-US" dirty="0"/>
              <a:t>O</a:t>
            </a:r>
            <a:r>
              <a:rPr lang="en-US" dirty="0" smtClean="0"/>
              <a:t>ptimization </a:t>
            </a:r>
            <a:r>
              <a:rPr lang="en-US" dirty="0"/>
              <a:t>can be obtained by moving some amount of code outside the loop and placing it just before entering in the loop. </a:t>
            </a:r>
          </a:p>
          <a:p>
            <a:pPr lvl="0" algn="just"/>
            <a:r>
              <a:rPr lang="en-US" dirty="0"/>
              <a:t>This method is also called </a:t>
            </a:r>
            <a:r>
              <a:rPr lang="en-US" dirty="0" smtClean="0"/>
              <a:t>loop invariant computation.</a:t>
            </a:r>
            <a:endParaRPr lang="en-US" dirty="0"/>
          </a:p>
          <a:p>
            <a:pPr algn="just"/>
            <a:r>
              <a:rPr lang="en-US" dirty="0" smtClean="0">
                <a:solidFill>
                  <a:schemeClr val="accent1">
                    <a:lumMod val="75000"/>
                  </a:schemeClr>
                </a:solidFill>
              </a:rPr>
              <a:t>Example:</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167944181"/>
              </p:ext>
            </p:extLst>
          </p:nvPr>
        </p:nvGraphicFramePr>
        <p:xfrm>
          <a:off x="1802564" y="3175420"/>
          <a:ext cx="5486402" cy="1752600"/>
        </p:xfrm>
        <a:graphic>
          <a:graphicData uri="http://schemas.openxmlformats.org/drawingml/2006/table">
            <a:tbl>
              <a:tblPr firstRow="1" firstCol="1" bandRow="1">
                <a:tableStyleId>{5C22544A-7EE6-4342-B048-85BDC9FD1C3A}</a:tableStyleId>
              </a:tblPr>
              <a:tblGrid>
                <a:gridCol w="1956786"/>
                <a:gridCol w="836376"/>
                <a:gridCol w="2693240"/>
              </a:tblGrid>
              <a:tr h="1689830">
                <a:tc>
                  <a:txBody>
                    <a:bodyPr/>
                    <a:lstStyle/>
                    <a:p>
                      <a:pPr marL="0" marR="12700" algn="just">
                        <a:lnSpc>
                          <a:spcPct val="115000"/>
                        </a:lnSpc>
                        <a:spcBef>
                          <a:spcPts val="0"/>
                        </a:spcBef>
                        <a:spcAft>
                          <a:spcPts val="0"/>
                        </a:spcAft>
                      </a:pPr>
                      <a:r>
                        <a:rPr lang="en-US" sz="2000" b="0" dirty="0">
                          <a:solidFill>
                            <a:schemeClr val="tx1"/>
                          </a:solidFill>
                          <a:effectLst/>
                        </a:rPr>
                        <a:t>While(</a:t>
                      </a:r>
                      <a:r>
                        <a:rPr lang="en-US" sz="2000" b="0" dirty="0" err="1">
                          <a:solidFill>
                            <a:schemeClr val="tx1"/>
                          </a:solidFill>
                          <a:effectLst/>
                        </a:rPr>
                        <a:t>i</a:t>
                      </a:r>
                      <a:r>
                        <a:rPr lang="en-US" sz="2000" b="0" dirty="0">
                          <a:solidFill>
                            <a:schemeClr val="tx1"/>
                          </a:solidFill>
                          <a:effectLst/>
                        </a:rPr>
                        <a:t>&lt;=</a:t>
                      </a:r>
                      <a:r>
                        <a:rPr lang="en-US" sz="2000" b="0" dirty="0">
                          <a:solidFill>
                            <a:srgbClr val="FF0000"/>
                          </a:solidFill>
                          <a:effectLst/>
                        </a:rPr>
                        <a:t>max-1</a:t>
                      </a:r>
                      <a:r>
                        <a:rPr lang="en-US" sz="2000" b="0" dirty="0">
                          <a:solidFill>
                            <a:schemeClr val="tx1"/>
                          </a:solidFill>
                          <a:effectLst/>
                        </a:rPr>
                        <a:t>)</a:t>
                      </a:r>
                    </a:p>
                    <a:p>
                      <a:pPr marL="0" marR="12700" algn="just">
                        <a:lnSpc>
                          <a:spcPct val="115000"/>
                        </a:lnSpc>
                        <a:spcBef>
                          <a:spcPts val="0"/>
                        </a:spcBef>
                        <a:spcAft>
                          <a:spcPts val="0"/>
                        </a:spcAft>
                      </a:pPr>
                      <a:r>
                        <a:rPr lang="en-US" sz="2000" b="0" dirty="0">
                          <a:solidFill>
                            <a:schemeClr val="tx1"/>
                          </a:solidFill>
                          <a:effectLst/>
                        </a:rPr>
                        <a:t>{</a:t>
                      </a:r>
                    </a:p>
                    <a:p>
                      <a:pPr marL="0" marR="12700" algn="just">
                        <a:lnSpc>
                          <a:spcPct val="115000"/>
                        </a:lnSpc>
                        <a:spcBef>
                          <a:spcPts val="0"/>
                        </a:spcBef>
                        <a:spcAft>
                          <a:spcPts val="0"/>
                        </a:spcAft>
                      </a:pPr>
                      <a:r>
                        <a:rPr lang="en-US" sz="2000" b="0" dirty="0" smtClean="0">
                          <a:solidFill>
                            <a:schemeClr val="tx1"/>
                          </a:solidFill>
                          <a:effectLst/>
                        </a:rPr>
                        <a:t>    sum=</a:t>
                      </a:r>
                      <a:r>
                        <a:rPr lang="en-US" sz="2000" b="0" dirty="0" err="1" smtClean="0">
                          <a:solidFill>
                            <a:schemeClr val="tx1"/>
                          </a:solidFill>
                          <a:effectLst/>
                        </a:rPr>
                        <a:t>sum+a</a:t>
                      </a:r>
                      <a:r>
                        <a:rPr lang="en-US" sz="2000" b="0" dirty="0" smtClean="0">
                          <a:solidFill>
                            <a:schemeClr val="tx1"/>
                          </a:solidFill>
                          <a:effectLst/>
                        </a:rPr>
                        <a:t>[</a:t>
                      </a:r>
                      <a:r>
                        <a:rPr lang="en-US" sz="2000" b="0" dirty="0" err="1" smtClean="0">
                          <a:solidFill>
                            <a:schemeClr val="tx1"/>
                          </a:solidFill>
                          <a:effectLst/>
                        </a:rPr>
                        <a:t>i</a:t>
                      </a:r>
                      <a:r>
                        <a:rPr lang="en-US" sz="2000" b="0" dirty="0">
                          <a:solidFill>
                            <a:schemeClr val="tx1"/>
                          </a:solidFill>
                          <a:effectLst/>
                        </a:rPr>
                        <a:t>];</a:t>
                      </a:r>
                    </a:p>
                    <a:p>
                      <a:pPr marL="0" marR="12700" algn="just">
                        <a:lnSpc>
                          <a:spcPct val="115000"/>
                        </a:lnSpc>
                        <a:spcBef>
                          <a:spcPts val="0"/>
                        </a:spcBef>
                        <a:spcAft>
                          <a:spcPts val="0"/>
                        </a:spcAft>
                      </a:pPr>
                      <a:r>
                        <a:rPr lang="en-US" sz="2000" b="0" dirty="0">
                          <a:solidFill>
                            <a:schemeClr val="tx1"/>
                          </a:solidFill>
                          <a:effectLst/>
                        </a:rPr>
                        <a:t>}</a:t>
                      </a:r>
                    </a:p>
                    <a:p>
                      <a:pPr marL="0" marR="0" algn="just">
                        <a:lnSpc>
                          <a:spcPct val="115000"/>
                        </a:lnSpc>
                        <a:spcBef>
                          <a:spcPts val="0"/>
                        </a:spcBef>
                        <a:spcAft>
                          <a:spcPts val="0"/>
                        </a:spcAft>
                      </a:pPr>
                      <a:r>
                        <a:rPr lang="en-US" sz="2000" b="0" dirty="0">
                          <a:solidFill>
                            <a:schemeClr val="tx1"/>
                          </a:solidFill>
                          <a:effectLst/>
                        </a:rPr>
                        <a:t> </a:t>
                      </a:r>
                      <a:endPar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just">
                        <a:lnSpc>
                          <a:spcPct val="115000"/>
                        </a:lnSpc>
                        <a:spcBef>
                          <a:spcPts val="0"/>
                        </a:spcBef>
                        <a:spcAft>
                          <a:spcPts val="0"/>
                        </a:spcAft>
                      </a:pPr>
                      <a:r>
                        <a:rPr lang="en-US" sz="2000" b="0">
                          <a:solidFill>
                            <a:schemeClr val="tx1"/>
                          </a:solidFill>
                          <a:effectLst/>
                        </a:rPr>
                        <a:t> </a:t>
                      </a:r>
                      <a:endParaRPr lang="en-US" sz="20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457200" marR="12700" algn="just">
                        <a:lnSpc>
                          <a:spcPct val="115000"/>
                        </a:lnSpc>
                        <a:spcBef>
                          <a:spcPts val="0"/>
                        </a:spcBef>
                        <a:spcAft>
                          <a:spcPts val="0"/>
                        </a:spcAft>
                      </a:pPr>
                      <a:r>
                        <a:rPr lang="en-US" sz="2000" b="0" dirty="0">
                          <a:solidFill>
                            <a:srgbClr val="FF0000"/>
                          </a:solidFill>
                          <a:effectLst/>
                        </a:rPr>
                        <a:t>N=max-1;</a:t>
                      </a:r>
                    </a:p>
                    <a:p>
                      <a:pPr marL="457200" marR="12700" algn="just">
                        <a:lnSpc>
                          <a:spcPct val="115000"/>
                        </a:lnSpc>
                        <a:spcBef>
                          <a:spcPts val="0"/>
                        </a:spcBef>
                        <a:spcAft>
                          <a:spcPts val="0"/>
                        </a:spcAft>
                      </a:pPr>
                      <a:r>
                        <a:rPr lang="en-US" sz="2000" b="0" dirty="0">
                          <a:solidFill>
                            <a:schemeClr val="tx1"/>
                          </a:solidFill>
                          <a:effectLst/>
                        </a:rPr>
                        <a:t>While(</a:t>
                      </a:r>
                      <a:r>
                        <a:rPr lang="en-US" sz="2000" b="0" dirty="0" err="1">
                          <a:solidFill>
                            <a:schemeClr val="tx1"/>
                          </a:solidFill>
                          <a:effectLst/>
                        </a:rPr>
                        <a:t>i</a:t>
                      </a:r>
                      <a:r>
                        <a:rPr lang="en-US" sz="2000" b="0" dirty="0">
                          <a:solidFill>
                            <a:schemeClr val="tx1"/>
                          </a:solidFill>
                          <a:effectLst/>
                        </a:rPr>
                        <a:t>&lt;=N)</a:t>
                      </a:r>
                    </a:p>
                    <a:p>
                      <a:pPr marL="457200" marR="12700" algn="just">
                        <a:lnSpc>
                          <a:spcPct val="115000"/>
                        </a:lnSpc>
                        <a:spcBef>
                          <a:spcPts val="0"/>
                        </a:spcBef>
                        <a:spcAft>
                          <a:spcPts val="0"/>
                        </a:spcAft>
                      </a:pPr>
                      <a:r>
                        <a:rPr lang="en-US" sz="2000" b="0" dirty="0">
                          <a:solidFill>
                            <a:schemeClr val="tx1"/>
                          </a:solidFill>
                          <a:effectLst/>
                        </a:rPr>
                        <a:t>{</a:t>
                      </a:r>
                    </a:p>
                    <a:p>
                      <a:pPr marL="457200" marR="12700" algn="just">
                        <a:lnSpc>
                          <a:spcPct val="115000"/>
                        </a:lnSpc>
                        <a:spcBef>
                          <a:spcPts val="0"/>
                        </a:spcBef>
                        <a:spcAft>
                          <a:spcPts val="0"/>
                        </a:spcAft>
                      </a:pPr>
                      <a:r>
                        <a:rPr lang="en-US" sz="2000" b="0" dirty="0">
                          <a:solidFill>
                            <a:schemeClr val="tx1"/>
                          </a:solidFill>
                          <a:effectLst/>
                        </a:rPr>
                        <a:t>	sum=</a:t>
                      </a:r>
                      <a:r>
                        <a:rPr lang="en-US" sz="2000" b="0" dirty="0" err="1">
                          <a:solidFill>
                            <a:schemeClr val="tx1"/>
                          </a:solidFill>
                          <a:effectLst/>
                        </a:rPr>
                        <a:t>sum+a</a:t>
                      </a:r>
                      <a:r>
                        <a:rPr lang="en-US" sz="2000" b="0" dirty="0">
                          <a:solidFill>
                            <a:schemeClr val="tx1"/>
                          </a:solidFill>
                          <a:effectLst/>
                        </a:rPr>
                        <a:t>[</a:t>
                      </a:r>
                      <a:r>
                        <a:rPr lang="en-US" sz="2000" b="0" dirty="0" err="1">
                          <a:solidFill>
                            <a:schemeClr val="tx1"/>
                          </a:solidFill>
                          <a:effectLst/>
                        </a:rPr>
                        <a:t>i</a:t>
                      </a:r>
                      <a:r>
                        <a:rPr lang="en-US" sz="2000" b="0" dirty="0">
                          <a:solidFill>
                            <a:schemeClr val="tx1"/>
                          </a:solidFill>
                          <a:effectLst/>
                        </a:rPr>
                        <a:t>];</a:t>
                      </a:r>
                    </a:p>
                    <a:p>
                      <a:pPr marL="457200" marR="12700" algn="just">
                        <a:lnSpc>
                          <a:spcPct val="115000"/>
                        </a:lnSpc>
                        <a:spcBef>
                          <a:spcPts val="0"/>
                        </a:spcBef>
                        <a:spcAft>
                          <a:spcPts val="0"/>
                        </a:spcAft>
                      </a:pPr>
                      <a:r>
                        <a:rPr lang="en-US" sz="2000" b="0" dirty="0">
                          <a:solidFill>
                            <a:schemeClr val="tx1"/>
                          </a:solidFill>
                          <a:effectLst/>
                        </a:rPr>
                        <a:t>}</a:t>
                      </a:r>
                      <a:endPar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r>
            </a:tbl>
          </a:graphicData>
        </a:graphic>
      </p:graphicFrame>
      <p:sp>
        <p:nvSpPr>
          <p:cNvPr id="11" name="Right Arrow 10"/>
          <p:cNvSpPr/>
          <p:nvPr/>
        </p:nvSpPr>
        <p:spPr>
          <a:xfrm>
            <a:off x="3936165" y="3708820"/>
            <a:ext cx="914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079165" y="3175420"/>
            <a:ext cx="2057400" cy="1808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84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in Strength</a:t>
            </a:r>
            <a:endParaRPr lang="en-US" dirty="0"/>
          </a:p>
        </p:txBody>
      </p:sp>
      <p:sp>
        <p:nvSpPr>
          <p:cNvPr id="3" name="Content Placeholder 2"/>
          <p:cNvSpPr>
            <a:spLocks noGrp="1"/>
          </p:cNvSpPr>
          <p:nvPr>
            <p:ph idx="1"/>
          </p:nvPr>
        </p:nvSpPr>
        <p:spPr/>
        <p:txBody>
          <a:bodyPr>
            <a:normAutofit lnSpcReduction="10000"/>
          </a:bodyPr>
          <a:lstStyle/>
          <a:p>
            <a:pPr lvl="0" algn="just"/>
            <a:r>
              <a:rPr lang="en-US" dirty="0"/>
              <a:t>Strength of certain operators is higher than others. </a:t>
            </a:r>
          </a:p>
          <a:p>
            <a:pPr lvl="0" algn="just"/>
            <a:r>
              <a:rPr lang="en-US" dirty="0"/>
              <a:t>For instance strength of * is higher than +. </a:t>
            </a:r>
          </a:p>
          <a:p>
            <a:pPr lvl="0" algn="just"/>
            <a:r>
              <a:rPr lang="en-US" dirty="0"/>
              <a:t>In this technique the higher strength operators can be replaced by lower strength operators.</a:t>
            </a:r>
          </a:p>
          <a:p>
            <a:pPr lvl="0" algn="just"/>
            <a:r>
              <a:rPr lang="en-US" dirty="0">
                <a:solidFill>
                  <a:schemeClr val="accent1">
                    <a:lumMod val="75000"/>
                  </a:schemeClr>
                </a:solidFill>
              </a:rPr>
              <a:t>Example:</a:t>
            </a:r>
          </a:p>
          <a:p>
            <a:pPr marL="0" indent="0" algn="just">
              <a:buNone/>
            </a:pPr>
            <a:r>
              <a:rPr lang="en-US" dirty="0" smtClean="0"/>
              <a:t> </a:t>
            </a:r>
          </a:p>
          <a:p>
            <a:pPr algn="just"/>
            <a:endParaRPr lang="en-US" dirty="0"/>
          </a:p>
          <a:p>
            <a:pPr algn="just"/>
            <a:endParaRPr lang="en-US" dirty="0" smtClean="0"/>
          </a:p>
          <a:p>
            <a:pPr algn="just"/>
            <a:endParaRPr lang="en-US" dirty="0"/>
          </a:p>
          <a:p>
            <a:pPr algn="just"/>
            <a:endParaRPr lang="en-US" dirty="0" smtClean="0"/>
          </a:p>
          <a:p>
            <a:pPr algn="just"/>
            <a:r>
              <a:rPr lang="en-US" dirty="0" smtClean="0"/>
              <a:t>Here </a:t>
            </a:r>
            <a:r>
              <a:rPr lang="en-US" dirty="0"/>
              <a:t>we get the count values as 7, 14, </a:t>
            </a:r>
            <a:r>
              <a:rPr lang="en-US" dirty="0" smtClean="0"/>
              <a:t>21…. </a:t>
            </a:r>
            <a:r>
              <a:rPr lang="en-US" dirty="0"/>
              <a:t>and so </a:t>
            </a:r>
            <a:r>
              <a:rPr lang="en-US" dirty="0" smtClean="0"/>
              <a:t>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24897465"/>
              </p:ext>
            </p:extLst>
          </p:nvPr>
        </p:nvGraphicFramePr>
        <p:xfrm>
          <a:off x="1676400" y="3248786"/>
          <a:ext cx="6248402" cy="2011680"/>
        </p:xfrm>
        <a:graphic>
          <a:graphicData uri="http://schemas.openxmlformats.org/drawingml/2006/table">
            <a:tbl>
              <a:tblPr firstRow="1" firstCol="1" bandRow="1">
                <a:tableStyleId>{5C22544A-7EE6-4342-B048-85BDC9FD1C3A}</a:tableStyleId>
              </a:tblPr>
              <a:tblGrid>
                <a:gridCol w="2667000"/>
                <a:gridCol w="514101"/>
                <a:gridCol w="3067301"/>
              </a:tblGrid>
              <a:tr h="1689830">
                <a:tc>
                  <a:txBody>
                    <a:bodyPr/>
                    <a:lstStyle/>
                    <a:p>
                      <a:r>
                        <a:rPr lang="en-US" sz="2200" b="0" dirty="0" smtClean="0">
                          <a:solidFill>
                            <a:schemeClr val="tx1"/>
                          </a:solidFill>
                        </a:rPr>
                        <a:t> for(</a:t>
                      </a:r>
                      <a:r>
                        <a:rPr lang="en-US" sz="2200" b="0" dirty="0" err="1" smtClean="0">
                          <a:solidFill>
                            <a:schemeClr val="tx1"/>
                          </a:solidFill>
                        </a:rPr>
                        <a:t>i</a:t>
                      </a:r>
                      <a:r>
                        <a:rPr lang="en-US" sz="2200" b="0" dirty="0" smtClean="0">
                          <a:solidFill>
                            <a:schemeClr val="tx1"/>
                          </a:solidFill>
                        </a:rPr>
                        <a:t>=1;i&lt;=50;i++)</a:t>
                      </a:r>
                    </a:p>
                    <a:p>
                      <a:r>
                        <a:rPr lang="en-US" sz="2200" b="0" dirty="0" smtClean="0">
                          <a:solidFill>
                            <a:schemeClr val="tx1"/>
                          </a:solidFill>
                        </a:rPr>
                        <a:t>{</a:t>
                      </a:r>
                    </a:p>
                    <a:p>
                      <a:r>
                        <a:rPr lang="en-US" sz="2200" b="0" dirty="0" smtClean="0">
                          <a:solidFill>
                            <a:schemeClr val="tx1"/>
                          </a:solidFill>
                        </a:rPr>
                        <a:t>	count = </a:t>
                      </a:r>
                      <a:r>
                        <a:rPr lang="en-US" sz="2200" b="0" dirty="0" err="1" smtClean="0">
                          <a:solidFill>
                            <a:srgbClr val="FF0000"/>
                          </a:solidFill>
                        </a:rPr>
                        <a:t>i</a:t>
                      </a:r>
                      <a:r>
                        <a:rPr lang="en-US" sz="2200" b="0" dirty="0" smtClean="0">
                          <a:solidFill>
                            <a:srgbClr val="FF0000"/>
                          </a:solidFill>
                        </a:rPr>
                        <a:t>*7</a:t>
                      </a:r>
                      <a:r>
                        <a:rPr lang="en-US" sz="2200" b="0" dirty="0" smtClean="0">
                          <a:solidFill>
                            <a:schemeClr val="tx1"/>
                          </a:solidFill>
                        </a:rPr>
                        <a:t>;</a:t>
                      </a:r>
                    </a:p>
                    <a:p>
                      <a:r>
                        <a:rPr lang="en-US" sz="2200" b="0" dirty="0" smtClean="0">
                          <a:solidFill>
                            <a:schemeClr val="tx1"/>
                          </a:solidFill>
                        </a:rPr>
                        <a:t>}</a:t>
                      </a:r>
                    </a:p>
                  </a:txBody>
                  <a:tcPr marL="68580" marR="68580" marT="0" marB="0">
                    <a:noFill/>
                  </a:tcPr>
                </a:tc>
                <a:tc>
                  <a:txBody>
                    <a:bodyPr/>
                    <a:lstStyle/>
                    <a:p>
                      <a:pPr marL="0" marR="0" algn="just">
                        <a:lnSpc>
                          <a:spcPct val="115000"/>
                        </a:lnSpc>
                        <a:spcBef>
                          <a:spcPts val="0"/>
                        </a:spcBef>
                        <a:spcAft>
                          <a:spcPts val="0"/>
                        </a:spcAft>
                      </a:pPr>
                      <a:r>
                        <a:rPr lang="en-US" sz="2200" b="0" dirty="0">
                          <a:solidFill>
                            <a:schemeClr val="tx1"/>
                          </a:solidFill>
                          <a:effectLst/>
                        </a:rPr>
                        <a:t> </a:t>
                      </a:r>
                      <a:endParaRPr lang="en-US" sz="2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r>
                        <a:rPr lang="en-US" sz="2200" b="0" dirty="0" smtClean="0">
                          <a:solidFill>
                            <a:schemeClr val="tx1"/>
                          </a:solidFill>
                        </a:rPr>
                        <a:t>temp=7;</a:t>
                      </a:r>
                    </a:p>
                    <a:p>
                      <a:r>
                        <a:rPr lang="en-US" sz="2200" b="0" dirty="0" smtClean="0">
                          <a:solidFill>
                            <a:schemeClr val="tx1"/>
                          </a:solidFill>
                        </a:rPr>
                        <a:t>for(</a:t>
                      </a:r>
                      <a:r>
                        <a:rPr lang="en-US" sz="2200" b="0" dirty="0" err="1" smtClean="0">
                          <a:solidFill>
                            <a:schemeClr val="tx1"/>
                          </a:solidFill>
                        </a:rPr>
                        <a:t>i</a:t>
                      </a:r>
                      <a:r>
                        <a:rPr lang="en-US" sz="2200" b="0" dirty="0" smtClean="0">
                          <a:solidFill>
                            <a:schemeClr val="tx1"/>
                          </a:solidFill>
                        </a:rPr>
                        <a:t>=1;i&lt;=50;i++) </a:t>
                      </a:r>
                    </a:p>
                    <a:p>
                      <a:r>
                        <a:rPr lang="en-US" sz="2200" b="0" dirty="0" smtClean="0">
                          <a:solidFill>
                            <a:schemeClr val="tx1"/>
                          </a:solidFill>
                        </a:rPr>
                        <a:t>{</a:t>
                      </a:r>
                    </a:p>
                    <a:p>
                      <a:r>
                        <a:rPr lang="en-US" sz="2200" b="0" dirty="0" smtClean="0">
                          <a:solidFill>
                            <a:schemeClr val="tx1"/>
                          </a:solidFill>
                        </a:rPr>
                        <a:t>	count = temp;</a:t>
                      </a:r>
                    </a:p>
                    <a:p>
                      <a:r>
                        <a:rPr lang="en-US" sz="2200" b="0" dirty="0" smtClean="0">
                          <a:solidFill>
                            <a:schemeClr val="tx1"/>
                          </a:solidFill>
                        </a:rPr>
                        <a:t>	temp = temp+7;</a:t>
                      </a:r>
                    </a:p>
                    <a:p>
                      <a:r>
                        <a:rPr lang="en-US" sz="2200" b="0" dirty="0" smtClean="0">
                          <a:solidFill>
                            <a:schemeClr val="tx1"/>
                          </a:solidFill>
                        </a:rPr>
                        <a:t>}</a:t>
                      </a:r>
                      <a:endParaRPr lang="en-US" sz="2200" b="0" dirty="0">
                        <a:solidFill>
                          <a:schemeClr val="tx1"/>
                        </a:solidFill>
                      </a:endParaRPr>
                    </a:p>
                  </a:txBody>
                  <a:tcPr marL="68580" marR="68580" marT="0" marB="0">
                    <a:noFill/>
                  </a:tcPr>
                </a:tc>
              </a:tr>
            </a:tbl>
          </a:graphicData>
        </a:graphic>
      </p:graphicFrame>
      <p:sp>
        <p:nvSpPr>
          <p:cNvPr id="5" name="Right Arrow 4"/>
          <p:cNvSpPr/>
          <p:nvPr/>
        </p:nvSpPr>
        <p:spPr>
          <a:xfrm>
            <a:off x="4161021" y="4015953"/>
            <a:ext cx="609600" cy="17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38012" y="3202900"/>
            <a:ext cx="2880608" cy="2106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47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 code elimination</a:t>
            </a:r>
          </a:p>
        </p:txBody>
      </p:sp>
      <p:sp>
        <p:nvSpPr>
          <p:cNvPr id="3" name="Content Placeholder 2"/>
          <p:cNvSpPr>
            <a:spLocks noGrp="1"/>
          </p:cNvSpPr>
          <p:nvPr>
            <p:ph idx="1"/>
          </p:nvPr>
        </p:nvSpPr>
        <p:spPr/>
        <p:txBody>
          <a:bodyPr>
            <a:normAutofit lnSpcReduction="10000"/>
          </a:bodyPr>
          <a:lstStyle/>
          <a:p>
            <a:pPr lvl="0" algn="just"/>
            <a:r>
              <a:rPr lang="en-US" dirty="0" smtClean="0"/>
              <a:t>The </a:t>
            </a:r>
            <a:r>
              <a:rPr lang="en-US" dirty="0"/>
              <a:t>variable is said to be </a:t>
            </a:r>
            <a:r>
              <a:rPr lang="en-US" b="1" dirty="0"/>
              <a:t>dead</a:t>
            </a:r>
            <a:r>
              <a:rPr lang="en-US" dirty="0"/>
              <a:t> at a point in a program if the value contained into it is never been used. </a:t>
            </a:r>
            <a:endParaRPr lang="en-US" dirty="0" smtClean="0"/>
          </a:p>
          <a:p>
            <a:pPr lvl="0" algn="just"/>
            <a:r>
              <a:rPr lang="en-US" dirty="0" smtClean="0"/>
              <a:t>The </a:t>
            </a:r>
            <a:r>
              <a:rPr lang="en-US" dirty="0"/>
              <a:t>code containing</a:t>
            </a:r>
            <a:r>
              <a:rPr lang="en-US" b="1" i="1" dirty="0"/>
              <a:t> </a:t>
            </a:r>
            <a:r>
              <a:rPr lang="en-US" dirty="0"/>
              <a:t>such a variable</a:t>
            </a:r>
            <a:r>
              <a:rPr lang="en-US" b="1" i="1" dirty="0"/>
              <a:t> </a:t>
            </a:r>
            <a:r>
              <a:rPr lang="en-US" dirty="0"/>
              <a:t>supposed to be a dead code. </a:t>
            </a:r>
          </a:p>
          <a:p>
            <a:pPr algn="just"/>
            <a:r>
              <a:rPr lang="en-US" dirty="0">
                <a:solidFill>
                  <a:schemeClr val="accent1">
                    <a:lumMod val="75000"/>
                  </a:schemeClr>
                </a:solidFill>
              </a:rPr>
              <a:t>Example:</a:t>
            </a:r>
          </a:p>
          <a:p>
            <a:pPr marL="0" indent="0" algn="just">
              <a:buNone/>
            </a:pPr>
            <a:r>
              <a:rPr lang="en-US" dirty="0"/>
              <a:t>		</a:t>
            </a:r>
            <a:r>
              <a:rPr lang="en-US" dirty="0" err="1"/>
              <a:t>i</a:t>
            </a:r>
            <a:r>
              <a:rPr lang="en-US" dirty="0"/>
              <a:t>=0;</a:t>
            </a:r>
          </a:p>
          <a:p>
            <a:pPr marL="0" indent="0" algn="just">
              <a:buNone/>
            </a:pPr>
            <a:r>
              <a:rPr lang="en-US" dirty="0"/>
              <a:t>		</a:t>
            </a:r>
            <a:r>
              <a:rPr lang="en-US" dirty="0">
                <a:solidFill>
                  <a:srgbClr val="FF0000"/>
                </a:solidFill>
              </a:rPr>
              <a:t>if(</a:t>
            </a:r>
            <a:r>
              <a:rPr lang="en-US" dirty="0" err="1">
                <a:solidFill>
                  <a:srgbClr val="FF0000"/>
                </a:solidFill>
              </a:rPr>
              <a:t>i</a:t>
            </a:r>
            <a:r>
              <a:rPr lang="en-US" dirty="0">
                <a:solidFill>
                  <a:srgbClr val="FF0000"/>
                </a:solidFill>
              </a:rPr>
              <a:t>==1) </a:t>
            </a:r>
          </a:p>
          <a:p>
            <a:pPr marL="0" indent="0" algn="just">
              <a:buNone/>
            </a:pPr>
            <a:r>
              <a:rPr lang="en-US" dirty="0"/>
              <a:t>		{</a:t>
            </a:r>
          </a:p>
          <a:p>
            <a:pPr marL="0" indent="0" algn="just">
              <a:buNone/>
            </a:pPr>
            <a:r>
              <a:rPr lang="en-US" dirty="0"/>
              <a:t>			a=x+5; </a:t>
            </a:r>
          </a:p>
          <a:p>
            <a:pPr marL="0" indent="0" algn="just">
              <a:buNone/>
            </a:pPr>
            <a:r>
              <a:rPr lang="en-US" dirty="0"/>
              <a:t>		}</a:t>
            </a:r>
          </a:p>
          <a:p>
            <a:pPr algn="just"/>
            <a:r>
              <a:rPr lang="en-US" dirty="0"/>
              <a:t>If statement is a dead code as this condition will never get satisfied hence, statement can be eliminated and optimization can be </a:t>
            </a:r>
            <a:r>
              <a:rPr lang="en-US" dirty="0" smtClean="0"/>
              <a:t>done.</a:t>
            </a:r>
            <a:endParaRPr lang="en-US" dirty="0"/>
          </a:p>
        </p:txBody>
      </p:sp>
      <p:sp>
        <p:nvSpPr>
          <p:cNvPr id="4" name="Right Brace 3"/>
          <p:cNvSpPr/>
          <p:nvPr/>
        </p:nvSpPr>
        <p:spPr>
          <a:xfrm>
            <a:off x="3676642" y="3200400"/>
            <a:ext cx="533400" cy="1752600"/>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4286242" y="3857625"/>
            <a:ext cx="1981200" cy="485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Dead Code</a:t>
            </a:r>
            <a:endParaRPr lang="en-US" dirty="0">
              <a:solidFill>
                <a:srgbClr val="FF0000"/>
              </a:solidFill>
            </a:endParaRPr>
          </a:p>
        </p:txBody>
      </p:sp>
    </p:spTree>
    <p:extLst>
      <p:ext uri="{BB962C8B-B14F-4D97-AF65-F5344CB8AC3E}">
        <p14:creationId xmlns:p14="http://schemas.microsoft.com/office/powerpoint/2010/main" val="338232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23936</TotalTime>
  <Words>1553</Words>
  <Application>Microsoft Office PowerPoint</Application>
  <PresentationFormat>On-screen Show (4:3)</PresentationFormat>
  <Paragraphs>269</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Unit – 4 Pushdown Automata</vt:lpstr>
      <vt:lpstr>Code Optimization</vt:lpstr>
      <vt:lpstr>Optimization Techniques</vt:lpstr>
      <vt:lpstr>Compile time evalution</vt:lpstr>
      <vt:lpstr>Common sub expressions elimination</vt:lpstr>
      <vt:lpstr>Copy Propagation</vt:lpstr>
      <vt:lpstr>Code Motion</vt:lpstr>
      <vt:lpstr>Reduction in Strength</vt:lpstr>
      <vt:lpstr>Dead code elimination</vt:lpstr>
      <vt:lpstr>Peephole Optimization</vt:lpstr>
      <vt:lpstr>Peephole optimization</vt:lpstr>
      <vt:lpstr>Redundant Loads &amp; Stores</vt:lpstr>
      <vt:lpstr>Flow of Control Optimization</vt:lpstr>
      <vt:lpstr>Algebraic simplification</vt:lpstr>
      <vt:lpstr>Reduction in strength</vt:lpstr>
      <vt:lpstr>Machine idioms</vt:lpstr>
      <vt:lpstr>Loops in Flow Graphs</vt:lpstr>
      <vt:lpstr>Dominators</vt:lpstr>
      <vt:lpstr>Natural Loops</vt:lpstr>
      <vt:lpstr>Inner Loops</vt:lpstr>
      <vt:lpstr>Pre-Headers</vt:lpstr>
      <vt:lpstr>Reducible Flow Graph</vt:lpstr>
      <vt:lpstr>Nonreducible Flow Graph</vt:lpstr>
      <vt:lpstr>Global Data Flow Analysis</vt:lpstr>
      <vt:lpstr>Global Data Flow Analysis</vt:lpstr>
      <vt:lpstr>Global Data Flow Analysis</vt:lpstr>
      <vt:lpstr> Dataflow Properties</vt:lpstr>
      <vt:lpstr>Data Flow Properties</vt:lpstr>
      <vt:lpstr>Available Expression</vt:lpstr>
      <vt:lpstr>Reaching Definition</vt:lpstr>
      <vt:lpstr>Live variable</vt:lpstr>
      <vt:lpstr>Busy Expression</vt:lpstr>
      <vt:lpstr>End of Unit-7</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AMD</cp:lastModifiedBy>
  <cp:revision>1688</cp:revision>
  <dcterms:created xsi:type="dcterms:W3CDTF">2013-05-17T03:00:03Z</dcterms:created>
  <dcterms:modified xsi:type="dcterms:W3CDTF">2017-09-12T02:54:24Z</dcterms:modified>
</cp:coreProperties>
</file>